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2" r:id="rId3"/>
    <p:sldId id="257" r:id="rId4"/>
    <p:sldId id="258" r:id="rId5"/>
    <p:sldId id="263" r:id="rId6"/>
    <p:sldId id="265" r:id="rId7"/>
    <p:sldId id="267" r:id="rId8"/>
    <p:sldId id="259" r:id="rId9"/>
    <p:sldId id="260" r:id="rId10"/>
    <p:sldId id="276" r:id="rId11"/>
    <p:sldId id="277" r:id="rId12"/>
    <p:sldId id="278" r:id="rId13"/>
    <p:sldId id="275"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5" autoAdjust="0"/>
    <p:restoredTop sz="94660"/>
  </p:normalViewPr>
  <p:slideViewPr>
    <p:cSldViewPr>
      <p:cViewPr>
        <p:scale>
          <a:sx n="72" d="100"/>
          <a:sy n="72" d="100"/>
        </p:scale>
        <p:origin x="-1100" y="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a:t>Образец 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t>07.11.2025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19B0651-EE4F-4900-A07F-96A6BFA9D0F0}"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07.11.2025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07.11.2025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07.11.2025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07.11.2025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07.11.2025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07.11.2025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07.11.2025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07.11.2025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07.11.2025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07.11.2025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4C71EC6-210F-42DE-9C53-41977AD35B3D}" type="datetimeFigureOut">
              <a:rPr lang="ru-RU" smtClean="0"/>
              <a:t>07.11.2025</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908720"/>
            <a:ext cx="8229600" cy="4929411"/>
          </a:xfrm>
          <a:ln w="76200">
            <a:solidFill>
              <a:schemeClr val="accent1"/>
            </a:solidFill>
          </a:ln>
        </p:spPr>
        <p:txBody>
          <a:bodyPr/>
          <a:lstStyle/>
          <a:p>
            <a:endParaRPr lang="ru-RU" dirty="0"/>
          </a:p>
          <a:p>
            <a:pPr marL="0" indent="0" algn="ctr">
              <a:buNone/>
            </a:pPr>
            <a:endParaRPr lang="ru-RU" dirty="0">
              <a:latin typeface="Times New Roman" panose="02020603050405020304" pitchFamily="18" charset="0"/>
              <a:cs typeface="Times New Roman" panose="02020603050405020304" pitchFamily="18" charset="0"/>
            </a:endParaRPr>
          </a:p>
          <a:p>
            <a:pPr marL="0" indent="0" algn="ctr">
              <a:buNone/>
            </a:pPr>
            <a:r>
              <a:rPr lang="ru-RU"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8</a:t>
            </a:r>
            <a:r>
              <a:rPr lang="kk-KZ" b="1" dirty="0">
                <a:latin typeface="Times New Roman" panose="02020603050405020304" pitchFamily="18" charset="0"/>
                <a:cs typeface="Times New Roman" panose="02020603050405020304" pitchFamily="18" charset="0"/>
              </a:rPr>
              <a:t> ДӘРІС</a:t>
            </a:r>
            <a:endParaRPr lang="ru-RU" b="1" dirty="0">
              <a:latin typeface="Times New Roman" panose="02020603050405020304" pitchFamily="18" charset="0"/>
              <a:cs typeface="Times New Roman" panose="02020603050405020304" pitchFamily="18" charset="0"/>
            </a:endParaRPr>
          </a:p>
          <a:p>
            <a:pPr marL="0" indent="0" algn="ctr">
              <a:buNone/>
            </a:pPr>
            <a:r>
              <a:rPr lang="ru-RU" dirty="0">
                <a:latin typeface="Times New Roman" panose="02020603050405020304" pitchFamily="18" charset="0"/>
                <a:cs typeface="Times New Roman" panose="02020603050405020304" pitchFamily="18" charset="0"/>
              </a:rPr>
              <a:t>			</a:t>
            </a:r>
          </a:p>
          <a:p>
            <a:pPr marL="0" indent="0" algn="ctr">
              <a:buNone/>
            </a:pPr>
            <a:endParaRPr lang="ru-RU" dirty="0">
              <a:latin typeface="Times New Roman" panose="02020603050405020304" pitchFamily="18" charset="0"/>
              <a:cs typeface="Times New Roman" panose="02020603050405020304" pitchFamily="18" charset="0"/>
            </a:endParaRPr>
          </a:p>
          <a:p>
            <a:pPr marL="0" indent="0" algn="ctr">
              <a:buNone/>
            </a:pPr>
            <a:endParaRPr lang="ru-RU" dirty="0">
              <a:latin typeface="Times New Roman" panose="02020603050405020304" pitchFamily="18" charset="0"/>
              <a:cs typeface="Times New Roman" panose="02020603050405020304" pitchFamily="18" charset="0"/>
            </a:endParaRPr>
          </a:p>
          <a:p>
            <a:pPr marL="0" indent="0" algn="ctr">
              <a:buNone/>
            </a:pPr>
            <a:r>
              <a:rPr lang="ru-RU" sz="3200" dirty="0">
                <a:latin typeface="Times New Roman" panose="02020603050405020304" pitchFamily="18" charset="0"/>
                <a:cs typeface="Times New Roman" panose="02020603050405020304" pitchFamily="18" charset="0"/>
              </a:rPr>
              <a:t>ТАҚЫРЫБЫ: Алаш </a:t>
            </a:r>
            <a:r>
              <a:rPr lang="ru-RU" sz="3200" dirty="0" err="1">
                <a:latin typeface="Times New Roman" panose="02020603050405020304" pitchFamily="18" charset="0"/>
                <a:cs typeface="Times New Roman" panose="02020603050405020304" pitchFamily="18" charset="0"/>
              </a:rPr>
              <a:t>қозғалысы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Ақпан</a:t>
            </a:r>
            <a:r>
              <a:rPr lang="ru-RU" sz="3200" dirty="0">
                <a:latin typeface="Times New Roman" panose="02020603050405020304" pitchFamily="18" charset="0"/>
                <a:cs typeface="Times New Roman" panose="02020603050405020304" pitchFamily="18" charset="0"/>
              </a:rPr>
              <a:t> 1917 </a:t>
            </a:r>
            <a:r>
              <a:rPr lang="ru-RU" sz="3200" dirty="0" err="1">
                <a:latin typeface="Times New Roman" panose="02020603050405020304" pitchFamily="18" charset="0"/>
                <a:cs typeface="Times New Roman" panose="02020603050405020304" pitchFamily="18" charset="0"/>
              </a:rPr>
              <a:t>жылғы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революциясы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кезеңінде</a:t>
            </a:r>
            <a:endParaRPr lang="ru-RU" sz="4400" b="1"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59" y="1052736"/>
            <a:ext cx="3456384" cy="2736304"/>
          </a:xfrm>
          <a:prstGeom prst="rect">
            <a:avLst/>
          </a:prstGeom>
          <a:noFill/>
          <a:ln w="5715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6473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87E0C422-4B90-177D-D5EC-24DF2CEEE489}"/>
              </a:ext>
            </a:extLst>
          </p:cNvPr>
          <p:cNvSpPr>
            <a:spLocks noGrp="1"/>
          </p:cNvSpPr>
          <p:nvPr>
            <p:ph idx="1"/>
          </p:nvPr>
        </p:nvSpPr>
        <p:spPr>
          <a:xfrm>
            <a:off x="457200" y="476672"/>
            <a:ext cx="8229600" cy="5832688"/>
          </a:xfrm>
          <a:ln w="76200">
            <a:solidFill>
              <a:schemeClr val="tx1"/>
            </a:solidFill>
          </a:ln>
        </p:spPr>
        <p:txBody>
          <a:bodyPr>
            <a:normAutofit fontScale="62500" lnSpcReduction="20000"/>
          </a:bodyPr>
          <a:lstStyle/>
          <a:p>
            <a:r>
              <a:rPr lang="ru-RU" dirty="0"/>
              <a:t>1917 </a:t>
            </a:r>
            <a:r>
              <a:rPr lang="ru-RU" dirty="0" err="1"/>
              <a:t>жылғы</a:t>
            </a:r>
            <a:r>
              <a:rPr lang="ru-RU" dirty="0"/>
              <a:t> </a:t>
            </a:r>
            <a:r>
              <a:rPr lang="ru-RU" dirty="0" err="1"/>
              <a:t>Ақпан</a:t>
            </a:r>
            <a:r>
              <a:rPr lang="ru-RU" dirty="0"/>
              <a:t> </a:t>
            </a:r>
            <a:r>
              <a:rPr lang="ru-RU" dirty="0" err="1"/>
              <a:t>революциясынан</a:t>
            </a:r>
            <a:r>
              <a:rPr lang="ru-RU" dirty="0"/>
              <a:t> </a:t>
            </a:r>
            <a:r>
              <a:rPr lang="ru-RU" dirty="0" err="1"/>
              <a:t>кейін</a:t>
            </a:r>
            <a:r>
              <a:rPr lang="ru-RU" dirty="0"/>
              <a:t> </a:t>
            </a:r>
            <a:r>
              <a:rPr lang="ru-RU" dirty="0" err="1"/>
              <a:t>Қазақстанныңқоғамдық-саяси</a:t>
            </a:r>
            <a:r>
              <a:rPr lang="ru-RU" dirty="0"/>
              <a:t> </a:t>
            </a:r>
            <a:r>
              <a:rPr lang="ru-RU" dirty="0" err="1"/>
              <a:t>өмірінде</a:t>
            </a:r>
            <a:r>
              <a:rPr lang="ru-RU" dirty="0"/>
              <a:t> </a:t>
            </a:r>
            <a:r>
              <a:rPr lang="ru-RU" dirty="0" err="1"/>
              <a:t>белсенділіктің</a:t>
            </a:r>
            <a:r>
              <a:rPr lang="ru-RU" dirty="0"/>
              <a:t> </a:t>
            </a:r>
            <a:r>
              <a:rPr lang="ru-RU" dirty="0" err="1"/>
              <a:t>айтарлықтай</a:t>
            </a:r>
            <a:r>
              <a:rPr lang="ru-RU" dirty="0"/>
              <a:t> арта </a:t>
            </a:r>
            <a:r>
              <a:rPr lang="ru-RU" dirty="0" err="1"/>
              <a:t>түсуіне</a:t>
            </a:r>
            <a:r>
              <a:rPr lang="ru-RU" dirty="0"/>
              <a:t> </a:t>
            </a:r>
            <a:r>
              <a:rPr lang="ru-RU" dirty="0" err="1"/>
              <a:t>облыстық,уездік</a:t>
            </a:r>
            <a:r>
              <a:rPr lang="ru-RU" dirty="0"/>
              <a:t> </a:t>
            </a:r>
            <a:r>
              <a:rPr lang="ru-RU" dirty="0" err="1"/>
              <a:t>қазақ</a:t>
            </a:r>
            <a:r>
              <a:rPr lang="ru-RU" dirty="0"/>
              <a:t> </a:t>
            </a:r>
            <a:r>
              <a:rPr lang="ru-RU" dirty="0" err="1"/>
              <a:t>комитеттері</a:t>
            </a:r>
            <a:r>
              <a:rPr lang="ru-RU" dirty="0"/>
              <a:t> </a:t>
            </a:r>
            <a:r>
              <a:rPr lang="ru-RU" dirty="0" err="1"/>
              <a:t>үлкен</a:t>
            </a:r>
            <a:r>
              <a:rPr lang="ru-RU" dirty="0"/>
              <a:t> </a:t>
            </a:r>
            <a:r>
              <a:rPr lang="ru-RU" dirty="0" err="1"/>
              <a:t>әсер</a:t>
            </a:r>
            <a:r>
              <a:rPr lang="ru-RU" dirty="0"/>
              <a:t> </a:t>
            </a:r>
            <a:r>
              <a:rPr lang="ru-RU" dirty="0" err="1"/>
              <a:t>етті</a:t>
            </a:r>
            <a:r>
              <a:rPr lang="ru-RU" dirty="0"/>
              <a:t>. </a:t>
            </a:r>
          </a:p>
          <a:p>
            <a:r>
              <a:rPr lang="ru-RU" dirty="0" err="1"/>
              <a:t>Мысалы</a:t>
            </a:r>
            <a:r>
              <a:rPr lang="ru-RU" dirty="0"/>
              <a:t>, 1917 </a:t>
            </a:r>
            <a:r>
              <a:rPr lang="ru-RU" dirty="0" err="1"/>
              <a:t>жылдың</a:t>
            </a:r>
            <a:r>
              <a:rPr lang="ru-RU" dirty="0"/>
              <a:t> 10 </a:t>
            </a:r>
            <a:r>
              <a:rPr lang="ru-RU" dirty="0" err="1"/>
              <a:t>наурызында</a:t>
            </a:r>
            <a:r>
              <a:rPr lang="ru-RU" dirty="0"/>
              <a:t> - </a:t>
            </a:r>
            <a:r>
              <a:rPr lang="ru-RU" dirty="0" err="1"/>
              <a:t>Оралда</a:t>
            </a:r>
            <a:r>
              <a:rPr lang="ru-RU" dirty="0"/>
              <a:t> (</a:t>
            </a:r>
            <a:r>
              <a:rPr lang="ru-RU" dirty="0" err="1"/>
              <a:t>төрағасы</a:t>
            </a:r>
            <a:r>
              <a:rPr lang="ru-RU" dirty="0"/>
              <a:t> - </a:t>
            </a:r>
            <a:r>
              <a:rPr lang="ru-RU" dirty="0" err="1"/>
              <a:t>Әлібеков</a:t>
            </a:r>
            <a:r>
              <a:rPr lang="ru-RU" dirty="0"/>
              <a:t>);11-наурызында - </a:t>
            </a:r>
            <a:r>
              <a:rPr lang="ru-RU" dirty="0" err="1"/>
              <a:t>Семейде</a:t>
            </a:r>
            <a:r>
              <a:rPr lang="ru-RU" dirty="0"/>
              <a:t>  (</a:t>
            </a:r>
            <a:r>
              <a:rPr lang="ru-RU" dirty="0" err="1"/>
              <a:t>төрағасы</a:t>
            </a:r>
            <a:r>
              <a:rPr lang="ru-RU" dirty="0"/>
              <a:t> -</a:t>
            </a:r>
            <a:r>
              <a:rPr lang="ru-RU" dirty="0" err="1"/>
              <a:t>Р.Мәрсеков</a:t>
            </a:r>
            <a:r>
              <a:rPr lang="ru-RU" dirty="0"/>
              <a:t>);  </a:t>
            </a:r>
            <a:r>
              <a:rPr lang="ru-RU" dirty="0" err="1"/>
              <a:t>Омбыда</a:t>
            </a:r>
            <a:r>
              <a:rPr lang="ru-RU" dirty="0"/>
              <a:t>  (</a:t>
            </a:r>
            <a:r>
              <a:rPr lang="ru-RU" dirty="0" err="1"/>
              <a:t>төрағасы</a:t>
            </a:r>
            <a:r>
              <a:rPr lang="ru-RU" dirty="0"/>
              <a:t> - </a:t>
            </a:r>
            <a:r>
              <a:rPr lang="ru-RU" dirty="0" err="1"/>
              <a:t>Е.Итбаев</a:t>
            </a:r>
            <a:r>
              <a:rPr lang="ru-RU" dirty="0"/>
              <a:t>);  </a:t>
            </a:r>
            <a:r>
              <a:rPr lang="ru-RU" dirty="0" err="1"/>
              <a:t>наурыздың</a:t>
            </a:r>
            <a:r>
              <a:rPr lang="ru-RU" dirty="0"/>
              <a:t> </a:t>
            </a:r>
            <a:r>
              <a:rPr lang="ru-RU" dirty="0" err="1"/>
              <a:t>аяғында</a:t>
            </a:r>
            <a:r>
              <a:rPr lang="ru-RU" dirty="0"/>
              <a:t> -  </a:t>
            </a:r>
            <a:r>
              <a:rPr lang="ru-RU" dirty="0" err="1"/>
              <a:t>Верныйда</a:t>
            </a:r>
            <a:r>
              <a:rPr lang="ru-RU" dirty="0"/>
              <a:t> (</a:t>
            </a:r>
            <a:r>
              <a:rPr lang="ru-RU" dirty="0" err="1"/>
              <a:t>төрағасы</a:t>
            </a:r>
            <a:r>
              <a:rPr lang="ru-RU" dirty="0"/>
              <a:t> - </a:t>
            </a:r>
            <a:r>
              <a:rPr lang="ru-RU" dirty="0" err="1"/>
              <a:t>И.Жайнақов</a:t>
            </a:r>
            <a:r>
              <a:rPr lang="ru-RU" dirty="0"/>
              <a:t>) </a:t>
            </a:r>
            <a:r>
              <a:rPr lang="ru-RU" dirty="0" err="1"/>
              <a:t>құрылғанжәне</a:t>
            </a:r>
            <a:r>
              <a:rPr lang="ru-RU" dirty="0"/>
              <a:t> </a:t>
            </a:r>
            <a:r>
              <a:rPr lang="ru-RU" dirty="0" err="1"/>
              <a:t>т.б</a:t>
            </a:r>
            <a:r>
              <a:rPr lang="ru-RU" dirty="0"/>
              <a:t>. </a:t>
            </a:r>
            <a:r>
              <a:rPr lang="ru-RU" dirty="0" err="1"/>
              <a:t>облыстың</a:t>
            </a:r>
            <a:r>
              <a:rPr lang="ru-RU" dirty="0"/>
              <a:t> </a:t>
            </a:r>
            <a:r>
              <a:rPr lang="ru-RU" dirty="0" err="1"/>
              <a:t>қазақ</a:t>
            </a:r>
            <a:r>
              <a:rPr lang="ru-RU" dirty="0"/>
              <a:t> </a:t>
            </a:r>
            <a:r>
              <a:rPr lang="ru-RU" dirty="0" err="1"/>
              <a:t>комитеттері</a:t>
            </a:r>
            <a:r>
              <a:rPr lang="ru-RU" dirty="0"/>
              <a:t> "</a:t>
            </a:r>
            <a:r>
              <a:rPr lang="ru-RU" dirty="0" err="1"/>
              <a:t>Қазақ</a:t>
            </a:r>
            <a:r>
              <a:rPr lang="ru-RU" dirty="0"/>
              <a:t>" </a:t>
            </a:r>
            <a:r>
              <a:rPr lang="ru-RU" dirty="0" err="1"/>
              <a:t>газетінің</a:t>
            </a:r>
            <a:r>
              <a:rPr lang="ru-RU" dirty="0"/>
              <a:t> </a:t>
            </a:r>
            <a:r>
              <a:rPr lang="ru-RU" dirty="0" err="1"/>
              <a:t>көмегіменбірден-ақ</a:t>
            </a:r>
            <a:r>
              <a:rPr lang="ru-RU" dirty="0"/>
              <a:t> </a:t>
            </a:r>
            <a:r>
              <a:rPr lang="ru-RU" dirty="0" err="1"/>
              <a:t>қазақтардың</a:t>
            </a:r>
            <a:r>
              <a:rPr lang="ru-RU" dirty="0"/>
              <a:t> </a:t>
            </a:r>
            <a:r>
              <a:rPr lang="ru-RU" dirty="0" err="1"/>
              <a:t>облыстық</a:t>
            </a:r>
            <a:r>
              <a:rPr lang="ru-RU" dirty="0"/>
              <a:t> </a:t>
            </a:r>
            <a:r>
              <a:rPr lang="ru-RU" dirty="0" err="1"/>
              <a:t>съездерін</a:t>
            </a:r>
            <a:r>
              <a:rPr lang="ru-RU" dirty="0"/>
              <a:t> </a:t>
            </a:r>
            <a:r>
              <a:rPr lang="ru-RU" dirty="0" err="1"/>
              <a:t>дайындауға</a:t>
            </a:r>
            <a:r>
              <a:rPr lang="ru-RU" dirty="0"/>
              <a:t> </a:t>
            </a:r>
            <a:r>
              <a:rPr lang="ru-RU" dirty="0" err="1"/>
              <a:t>кірісті</a:t>
            </a:r>
            <a:r>
              <a:rPr lang="ru-RU" dirty="0"/>
              <a:t>. </a:t>
            </a:r>
            <a:r>
              <a:rPr lang="ru-RU" dirty="0" err="1"/>
              <a:t>Олар</a:t>
            </a:r>
            <a:r>
              <a:rPr lang="ru-RU" dirty="0"/>
              <a:t> </a:t>
            </a:r>
            <a:r>
              <a:rPr lang="ru-RU" dirty="0" err="1"/>
              <a:t>съездергедайындалу</a:t>
            </a:r>
            <a:r>
              <a:rPr lang="ru-RU" dirty="0"/>
              <a:t> </a:t>
            </a:r>
            <a:r>
              <a:rPr lang="ru-RU" dirty="0" err="1"/>
              <a:t>барысында</a:t>
            </a:r>
            <a:r>
              <a:rPr lang="ru-RU" dirty="0"/>
              <a:t> </a:t>
            </a:r>
            <a:r>
              <a:rPr lang="ru-RU" dirty="0" err="1"/>
              <a:t>облыстық</a:t>
            </a:r>
            <a:r>
              <a:rPr lang="ru-RU" dirty="0"/>
              <a:t> </a:t>
            </a:r>
            <a:r>
              <a:rPr lang="ru-RU" dirty="0" err="1"/>
              <a:t>қоғамдық</a:t>
            </a:r>
            <a:r>
              <a:rPr lang="ru-RU" dirty="0"/>
              <a:t> </a:t>
            </a:r>
            <a:r>
              <a:rPr lang="ru-RU" dirty="0" err="1"/>
              <a:t>және</a:t>
            </a:r>
            <a:r>
              <a:rPr lang="ru-RU" dirty="0"/>
              <a:t> </a:t>
            </a:r>
            <a:r>
              <a:rPr lang="ru-RU" dirty="0" err="1"/>
              <a:t>басқа</a:t>
            </a:r>
            <a:r>
              <a:rPr lang="ru-RU" dirty="0"/>
              <a:t> </a:t>
            </a:r>
            <a:r>
              <a:rPr lang="ru-RU" dirty="0" err="1"/>
              <a:t>комитеттермен</a:t>
            </a:r>
            <a:r>
              <a:rPr lang="ru-RU" dirty="0"/>
              <a:t> де,  </a:t>
            </a:r>
            <a:r>
              <a:rPr lang="ru-RU" dirty="0" err="1"/>
              <a:t>Уақытша</a:t>
            </a:r>
            <a:r>
              <a:rPr lang="ru-RU" dirty="0"/>
              <a:t> </a:t>
            </a:r>
            <a:r>
              <a:rPr lang="ru-RU" dirty="0" err="1"/>
              <a:t>үкіметтің</a:t>
            </a:r>
            <a:r>
              <a:rPr lang="ru-RU" dirty="0"/>
              <a:t>  </a:t>
            </a:r>
            <a:r>
              <a:rPr lang="ru-RU" dirty="0" err="1"/>
              <a:t>органдарымен</a:t>
            </a:r>
            <a:r>
              <a:rPr lang="ru-RU" dirty="0"/>
              <a:t> </a:t>
            </a:r>
            <a:r>
              <a:rPr lang="ru-RU" dirty="0" err="1"/>
              <a:t>деынтымақтастық</a:t>
            </a:r>
            <a:r>
              <a:rPr lang="ru-RU" dirty="0"/>
              <a:t>  </a:t>
            </a:r>
            <a:r>
              <a:rPr lang="ru-RU" dirty="0" err="1"/>
              <a:t>жасады</a:t>
            </a:r>
            <a:r>
              <a:rPr lang="ru-RU" dirty="0"/>
              <a:t>. </a:t>
            </a:r>
          </a:p>
          <a:p>
            <a:r>
              <a:rPr lang="ru-RU" dirty="0"/>
              <a:t> </a:t>
            </a:r>
            <a:r>
              <a:rPr lang="ru-RU" dirty="0" err="1"/>
              <a:t>Мысалы</a:t>
            </a:r>
            <a:r>
              <a:rPr lang="ru-RU" dirty="0"/>
              <a:t>, </a:t>
            </a:r>
            <a:r>
              <a:rPr lang="ru-RU" dirty="0" err="1"/>
              <a:t>Ә.Бөкейханов</a:t>
            </a:r>
            <a:r>
              <a:rPr lang="ru-RU" dirty="0"/>
              <a:t>  - </a:t>
            </a:r>
            <a:r>
              <a:rPr lang="ru-RU" dirty="0" err="1"/>
              <a:t>Торғай</a:t>
            </a:r>
            <a:r>
              <a:rPr lang="ru-RU" dirty="0"/>
              <a:t> </a:t>
            </a:r>
            <a:r>
              <a:rPr lang="ru-RU" dirty="0" err="1"/>
              <a:t>облысы</a:t>
            </a:r>
            <a:r>
              <a:rPr lang="ru-RU" dirty="0"/>
              <a:t>  </a:t>
            </a:r>
            <a:r>
              <a:rPr lang="ru-RU" dirty="0" err="1"/>
              <a:t>бойынша</a:t>
            </a:r>
            <a:r>
              <a:rPr lang="ru-RU" dirty="0"/>
              <a:t>, </a:t>
            </a:r>
            <a:r>
              <a:rPr lang="ru-RU" dirty="0" err="1"/>
              <a:t>М.Тынышбаев</a:t>
            </a:r>
            <a:r>
              <a:rPr lang="ru-RU" dirty="0"/>
              <a:t>  </a:t>
            </a:r>
            <a:r>
              <a:rPr lang="ru-RU" dirty="0" err="1"/>
              <a:t>Жетісу</a:t>
            </a:r>
            <a:r>
              <a:rPr lang="ru-RU" dirty="0"/>
              <a:t> </a:t>
            </a:r>
            <a:r>
              <a:rPr lang="ru-RU" dirty="0" err="1"/>
              <a:t>облысы</a:t>
            </a:r>
            <a:r>
              <a:rPr lang="ru-RU" dirty="0"/>
              <a:t>  </a:t>
            </a:r>
            <a:r>
              <a:rPr lang="ru-RU" dirty="0" err="1"/>
              <a:t>бойынша</a:t>
            </a:r>
            <a:r>
              <a:rPr lang="ru-RU" dirty="0"/>
              <a:t> (эсер </a:t>
            </a:r>
            <a:r>
              <a:rPr lang="ru-RU" dirty="0" err="1"/>
              <a:t>А.Шкапскиймен</a:t>
            </a:r>
            <a:r>
              <a:rPr lang="ru-RU" dirty="0"/>
              <a:t> </a:t>
            </a:r>
            <a:r>
              <a:rPr lang="ru-RU" dirty="0" err="1"/>
              <a:t>бірге</a:t>
            </a:r>
            <a:r>
              <a:rPr lang="ru-RU" dirty="0"/>
              <a:t>) </a:t>
            </a:r>
            <a:r>
              <a:rPr lang="ru-RU" dirty="0" err="1"/>
              <a:t>Уақытшаүкіметтің</a:t>
            </a:r>
            <a:r>
              <a:rPr lang="ru-RU" dirty="0"/>
              <a:t> </a:t>
            </a:r>
            <a:r>
              <a:rPr lang="ru-RU" dirty="0" err="1"/>
              <a:t>комиссарлары</a:t>
            </a:r>
            <a:r>
              <a:rPr lang="ru-RU" dirty="0"/>
              <a:t> </a:t>
            </a:r>
            <a:r>
              <a:rPr lang="ru-RU" dirty="0" err="1"/>
              <a:t>болды</a:t>
            </a:r>
            <a:r>
              <a:rPr lang="ru-RU" dirty="0"/>
              <a:t>. Ал, </a:t>
            </a:r>
            <a:r>
              <a:rPr lang="ru-RU" dirty="0" err="1"/>
              <a:t>А.Байтұрсынов</a:t>
            </a:r>
            <a:r>
              <a:rPr lang="ru-RU" dirty="0"/>
              <a:t>, </a:t>
            </a:r>
            <a:r>
              <a:rPr lang="ru-RU" dirty="0" err="1"/>
              <a:t>М.Шоқаев</a:t>
            </a:r>
            <a:r>
              <a:rPr lang="ru-RU" dirty="0"/>
              <a:t>, М.Дулатов,  </a:t>
            </a:r>
            <a:r>
              <a:rPr lang="ru-RU" dirty="0" err="1"/>
              <a:t>Ж.Досмұхамедов</a:t>
            </a:r>
            <a:r>
              <a:rPr lang="ru-RU" dirty="0"/>
              <a:t>,  </a:t>
            </a:r>
            <a:r>
              <a:rPr lang="ru-RU" dirty="0" err="1"/>
              <a:t>Х.Ғаббасов</a:t>
            </a:r>
            <a:r>
              <a:rPr lang="ru-RU" dirty="0"/>
              <a:t>, </a:t>
            </a:r>
            <a:r>
              <a:rPr lang="ru-RU" dirty="0" err="1"/>
              <a:t>Ж.Ақпаев</a:t>
            </a:r>
            <a:r>
              <a:rPr lang="ru-RU" dirty="0"/>
              <a:t>,  </a:t>
            </a:r>
            <a:r>
              <a:rPr lang="ru-RU" dirty="0" err="1"/>
              <a:t>А.Бірімжанов</a:t>
            </a:r>
            <a:r>
              <a:rPr lang="ru-RU" dirty="0"/>
              <a:t>,  </a:t>
            </a:r>
            <a:r>
              <a:rPr lang="ru-RU" dirty="0" err="1"/>
              <a:t>Ә.Кенесарин</a:t>
            </a:r>
            <a:r>
              <a:rPr lang="ru-RU" dirty="0"/>
              <a:t>, </a:t>
            </a:r>
            <a:r>
              <a:rPr lang="ru-RU" dirty="0" err="1"/>
              <a:t>Р.Мәрсеков</a:t>
            </a:r>
            <a:r>
              <a:rPr lang="ru-RU" dirty="0"/>
              <a:t>, </a:t>
            </a:r>
            <a:r>
              <a:rPr lang="ru-RU" dirty="0" err="1"/>
              <a:t>тағы</a:t>
            </a:r>
            <a:r>
              <a:rPr lang="ru-RU" dirty="0"/>
              <a:t> </a:t>
            </a:r>
            <a:r>
              <a:rPr lang="ru-RU" dirty="0" err="1"/>
              <a:t>басқа</a:t>
            </a:r>
            <a:r>
              <a:rPr lang="ru-RU" dirty="0"/>
              <a:t> </a:t>
            </a:r>
            <a:r>
              <a:rPr lang="ru-RU" dirty="0" err="1"/>
              <a:t>қазақзиялыларының</a:t>
            </a:r>
            <a:r>
              <a:rPr lang="ru-RU" dirty="0"/>
              <a:t> </a:t>
            </a:r>
            <a:r>
              <a:rPr lang="ru-RU" dirty="0" err="1"/>
              <a:t>өкілдері</a:t>
            </a:r>
            <a:r>
              <a:rPr lang="ru-RU" dirty="0"/>
              <a:t> </a:t>
            </a:r>
            <a:r>
              <a:rPr lang="ru-RU" dirty="0" err="1"/>
              <a:t>Уақытша</a:t>
            </a:r>
            <a:r>
              <a:rPr lang="ru-RU" dirty="0"/>
              <a:t> </a:t>
            </a:r>
            <a:r>
              <a:rPr lang="ru-RU" dirty="0" err="1"/>
              <a:t>үкіметтің</a:t>
            </a:r>
            <a:r>
              <a:rPr lang="ru-RU" dirty="0"/>
              <a:t> </a:t>
            </a:r>
            <a:r>
              <a:rPr lang="ru-RU" dirty="0" err="1"/>
              <a:t>жергілікті</a:t>
            </a:r>
            <a:r>
              <a:rPr lang="ru-RU" dirty="0"/>
              <a:t> </a:t>
            </a:r>
            <a:r>
              <a:rPr lang="ru-RU" dirty="0" err="1"/>
              <a:t>органдарында</a:t>
            </a:r>
            <a:r>
              <a:rPr lang="ru-RU" dirty="0"/>
              <a:t> </a:t>
            </a:r>
            <a:r>
              <a:rPr lang="ru-RU" dirty="0" err="1"/>
              <a:t>жұмыс</a:t>
            </a:r>
            <a:r>
              <a:rPr lang="ru-RU" dirty="0"/>
              <a:t> </a:t>
            </a:r>
            <a:r>
              <a:rPr lang="ru-RU" dirty="0" err="1"/>
              <a:t>істеді</a:t>
            </a:r>
            <a:r>
              <a:rPr lang="ru-RU" dirty="0"/>
              <a:t>.</a:t>
            </a:r>
          </a:p>
          <a:p>
            <a:r>
              <a:rPr lang="ru-RU" dirty="0" err="1"/>
              <a:t>Осындай</a:t>
            </a:r>
            <a:r>
              <a:rPr lang="ru-RU" dirty="0"/>
              <a:t> </a:t>
            </a:r>
            <a:r>
              <a:rPr lang="ru-RU" dirty="0" err="1"/>
              <a:t>байырғы</a:t>
            </a:r>
            <a:r>
              <a:rPr lang="ru-RU" dirty="0"/>
              <a:t> </a:t>
            </a:r>
            <a:r>
              <a:rPr lang="ru-RU" dirty="0" err="1"/>
              <a:t>қазақ</a:t>
            </a:r>
            <a:r>
              <a:rPr lang="ru-RU" dirty="0"/>
              <a:t> </a:t>
            </a:r>
            <a:r>
              <a:rPr lang="ru-RU" dirty="0" err="1"/>
              <a:t>халқының</a:t>
            </a:r>
            <a:r>
              <a:rPr lang="ru-RU" dirty="0"/>
              <a:t>, </a:t>
            </a:r>
            <a:r>
              <a:rPr lang="ru-RU" dirty="0" err="1"/>
              <a:t>әсіресе</a:t>
            </a:r>
            <a:r>
              <a:rPr lang="ru-RU" dirty="0"/>
              <a:t>, </a:t>
            </a:r>
            <a:r>
              <a:rPr lang="ru-RU" dirty="0" err="1"/>
              <a:t>ұлт</a:t>
            </a:r>
            <a:r>
              <a:rPr lang="ru-RU" dirty="0"/>
              <a:t> </a:t>
            </a:r>
            <a:r>
              <a:rPr lang="ru-RU" dirty="0" err="1"/>
              <a:t>зиялыларының</a:t>
            </a:r>
            <a:r>
              <a:rPr lang="ru-RU" dirty="0"/>
              <a:t> </a:t>
            </a:r>
            <a:r>
              <a:rPr lang="ru-RU" dirty="0" err="1"/>
              <a:t>саяси</a:t>
            </a:r>
            <a:r>
              <a:rPr lang="ru-RU" dirty="0"/>
              <a:t> </a:t>
            </a:r>
            <a:r>
              <a:rPr lang="ru-RU" dirty="0" err="1"/>
              <a:t>белсенділігіөскен</a:t>
            </a:r>
            <a:r>
              <a:rPr lang="ru-RU" dirty="0"/>
              <a:t> </a:t>
            </a:r>
            <a:r>
              <a:rPr lang="ru-RU" dirty="0" err="1"/>
              <a:t>жағдайда</a:t>
            </a:r>
            <a:r>
              <a:rPr lang="ru-RU" dirty="0"/>
              <a:t> 1917 </a:t>
            </a:r>
            <a:r>
              <a:rPr lang="ru-RU" dirty="0" err="1"/>
              <a:t>жылдың</a:t>
            </a:r>
            <a:r>
              <a:rPr lang="ru-RU" dirty="0"/>
              <a:t> </a:t>
            </a:r>
            <a:r>
              <a:rPr lang="ru-RU" dirty="0" err="1"/>
              <a:t>көктемінде</a:t>
            </a:r>
            <a:r>
              <a:rPr lang="ru-RU" dirty="0"/>
              <a:t>: </a:t>
            </a:r>
            <a:r>
              <a:rPr lang="ru-RU" dirty="0" err="1"/>
              <a:t>Торғай</a:t>
            </a:r>
            <a:r>
              <a:rPr lang="ru-RU" dirty="0"/>
              <a:t> (</a:t>
            </a:r>
            <a:r>
              <a:rPr lang="ru-RU" dirty="0" err="1"/>
              <a:t>Орынбор</a:t>
            </a:r>
            <a:r>
              <a:rPr lang="ru-RU" dirty="0"/>
              <a:t> </a:t>
            </a:r>
            <a:r>
              <a:rPr lang="ru-RU" dirty="0" err="1"/>
              <a:t>қаласы</a:t>
            </a:r>
            <a:r>
              <a:rPr lang="ru-RU" dirty="0"/>
              <a:t>, 2-8 сәуір,300-ден </a:t>
            </a:r>
            <a:r>
              <a:rPr lang="ru-RU" dirty="0" err="1"/>
              <a:t>астам</a:t>
            </a:r>
            <a:r>
              <a:rPr lang="ru-RU" dirty="0"/>
              <a:t> делегат, </a:t>
            </a:r>
            <a:r>
              <a:rPr lang="ru-RU" dirty="0" err="1"/>
              <a:t>төрағасы</a:t>
            </a:r>
            <a:r>
              <a:rPr lang="ru-RU" dirty="0"/>
              <a:t> - </a:t>
            </a:r>
            <a:r>
              <a:rPr lang="ru-RU" dirty="0" err="1"/>
              <a:t>А.Байтұрсынов</a:t>
            </a:r>
            <a:r>
              <a:rPr lang="ru-RU" dirty="0"/>
              <a:t>), </a:t>
            </a:r>
            <a:r>
              <a:rPr lang="ru-RU" dirty="0" err="1"/>
              <a:t>Жетісу</a:t>
            </a:r>
            <a:r>
              <a:rPr lang="ru-RU" dirty="0"/>
              <a:t> (Верный </a:t>
            </a:r>
            <a:r>
              <a:rPr lang="ru-RU" dirty="0" err="1"/>
              <a:t>қаласы</a:t>
            </a:r>
            <a:r>
              <a:rPr lang="ru-RU" dirty="0"/>
              <a:t>, 12-13сәуір, 81 делегат, </a:t>
            </a:r>
            <a:r>
              <a:rPr lang="ru-RU" dirty="0" err="1"/>
              <a:t>төрағасы</a:t>
            </a:r>
            <a:r>
              <a:rPr lang="ru-RU" dirty="0"/>
              <a:t> - </a:t>
            </a:r>
            <a:r>
              <a:rPr lang="ru-RU" dirty="0" err="1"/>
              <a:t>И.Жайнақов</a:t>
            </a:r>
            <a:r>
              <a:rPr lang="ru-RU" dirty="0"/>
              <a:t>), Орал (Орал </a:t>
            </a:r>
            <a:r>
              <a:rPr lang="ru-RU" dirty="0" err="1"/>
              <a:t>қаласы</a:t>
            </a:r>
            <a:r>
              <a:rPr lang="ru-RU" dirty="0"/>
              <a:t>, 19-22 сәуір,800-ден </a:t>
            </a:r>
            <a:r>
              <a:rPr lang="ru-RU" dirty="0" err="1"/>
              <a:t>астам</a:t>
            </a:r>
            <a:r>
              <a:rPr lang="ru-RU" dirty="0"/>
              <a:t> делегат, </a:t>
            </a:r>
            <a:r>
              <a:rPr lang="ru-RU" dirty="0" err="1"/>
              <a:t>төрағасы</a:t>
            </a:r>
            <a:r>
              <a:rPr lang="ru-RU" dirty="0"/>
              <a:t> - </a:t>
            </a:r>
            <a:r>
              <a:rPr lang="ru-RU" dirty="0" err="1"/>
              <a:t>Ж.Досмұхамедов</a:t>
            </a:r>
            <a:r>
              <a:rPr lang="ru-RU" dirty="0"/>
              <a:t>), </a:t>
            </a:r>
            <a:r>
              <a:rPr lang="ru-RU" dirty="0" err="1"/>
              <a:t>Ақмола</a:t>
            </a:r>
            <a:r>
              <a:rPr lang="ru-RU" dirty="0"/>
              <a:t> (</a:t>
            </a:r>
            <a:r>
              <a:rPr lang="ru-RU" dirty="0" err="1"/>
              <a:t>Омбы</a:t>
            </a:r>
            <a:r>
              <a:rPr lang="ru-RU" dirty="0"/>
              <a:t> </a:t>
            </a:r>
            <a:r>
              <a:rPr lang="ru-RU" dirty="0" err="1"/>
              <a:t>қаласы</a:t>
            </a:r>
            <a:r>
              <a:rPr lang="ru-RU" dirty="0"/>
              <a:t>, 25сәуір-5 </a:t>
            </a:r>
            <a:r>
              <a:rPr lang="ru-RU" dirty="0" err="1"/>
              <a:t>мамыр</a:t>
            </a:r>
            <a:r>
              <a:rPr lang="ru-RU" dirty="0"/>
              <a:t>, 150-ге </a:t>
            </a:r>
            <a:r>
              <a:rPr lang="ru-RU" dirty="0" err="1"/>
              <a:t>жуық</a:t>
            </a:r>
            <a:r>
              <a:rPr lang="ru-RU" dirty="0"/>
              <a:t> делегат, </a:t>
            </a:r>
            <a:r>
              <a:rPr lang="ru-RU" dirty="0" err="1"/>
              <a:t>төрағасы</a:t>
            </a:r>
            <a:r>
              <a:rPr lang="ru-RU" dirty="0"/>
              <a:t> - </a:t>
            </a:r>
            <a:r>
              <a:rPr lang="ru-RU" dirty="0" err="1"/>
              <a:t>А.Тұрлыбаев</a:t>
            </a:r>
            <a:r>
              <a:rPr lang="ru-RU" dirty="0"/>
              <a:t>) </a:t>
            </a:r>
            <a:r>
              <a:rPr lang="ru-RU" dirty="0" err="1"/>
              <a:t>қазақ</a:t>
            </a:r>
            <a:r>
              <a:rPr lang="ru-RU" dirty="0"/>
              <a:t> </a:t>
            </a:r>
            <a:r>
              <a:rPr lang="ru-RU" dirty="0" err="1"/>
              <a:t>облыстықсъездері</a:t>
            </a:r>
            <a:r>
              <a:rPr lang="ru-RU" dirty="0"/>
              <a:t> </a:t>
            </a:r>
            <a:r>
              <a:rPr lang="ru-RU" dirty="0" err="1"/>
              <a:t>өткізілді</a:t>
            </a:r>
            <a:r>
              <a:rPr lang="ru-RU" dirty="0"/>
              <a:t>.</a:t>
            </a:r>
            <a:endParaRPr lang="ru-KZ" dirty="0"/>
          </a:p>
        </p:txBody>
      </p:sp>
    </p:spTree>
    <p:extLst>
      <p:ext uri="{BB962C8B-B14F-4D97-AF65-F5344CB8AC3E}">
        <p14:creationId xmlns:p14="http://schemas.microsoft.com/office/powerpoint/2010/main" val="2060028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 xmlns:a16="http://schemas.microsoft.com/office/drawing/2014/main" id="{E2D06262-2DD1-D875-CDE8-B8D0F5636CA7}"/>
              </a:ext>
            </a:extLst>
          </p:cNvPr>
          <p:cNvSpPr>
            <a:spLocks noGrp="1"/>
          </p:cNvSpPr>
          <p:nvPr>
            <p:ph type="title"/>
          </p:nvPr>
        </p:nvSpPr>
        <p:spPr>
          <a:xfrm>
            <a:off x="457200" y="274638"/>
            <a:ext cx="8229600" cy="778098"/>
          </a:xfrm>
          <a:ln w="76200">
            <a:solidFill>
              <a:schemeClr val="accent1"/>
            </a:solidFill>
          </a:ln>
        </p:spPr>
        <p:txBody>
          <a:bodyPr/>
          <a:lstStyle/>
          <a:p>
            <a:r>
              <a:rPr lang="ru-RU" dirty="0">
                <a:latin typeface="Times New Roman" panose="02020603050405020304" pitchFamily="18" charset="0"/>
                <a:cs typeface="Times New Roman" panose="02020603050405020304" pitchFamily="18" charset="0"/>
              </a:rPr>
              <a:t>Съездер</a:t>
            </a:r>
            <a:endParaRPr lang="en-US"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 xmlns:a16="http://schemas.microsoft.com/office/drawing/2014/main" id="{A9B3D909-775E-D4E3-AC38-043BF7CF7A7C}"/>
              </a:ext>
            </a:extLst>
          </p:cNvPr>
          <p:cNvPicPr>
            <a:picLocks noChangeAspect="1"/>
          </p:cNvPicPr>
          <p:nvPr/>
        </p:nvPicPr>
        <p:blipFill>
          <a:blip r:embed="rId2"/>
          <a:stretch>
            <a:fillRect/>
          </a:stretch>
        </p:blipFill>
        <p:spPr>
          <a:xfrm>
            <a:off x="406968" y="1844824"/>
            <a:ext cx="4330824" cy="4104456"/>
          </a:xfrm>
          <a:prstGeom prst="rect">
            <a:avLst/>
          </a:prstGeom>
          <a:noFill/>
          <a:ln w="76200">
            <a:solidFill>
              <a:schemeClr val="accent3"/>
            </a:solidFill>
          </a:ln>
        </p:spPr>
      </p:pic>
      <p:sp>
        <p:nvSpPr>
          <p:cNvPr id="3" name="Объект 2">
            <a:extLst>
              <a:ext uri="{FF2B5EF4-FFF2-40B4-BE49-F238E27FC236}">
                <a16:creationId xmlns="" xmlns:a16="http://schemas.microsoft.com/office/drawing/2014/main" id="{6D518E3A-98C1-64C8-B13D-4E902948EA0D}"/>
              </a:ext>
            </a:extLst>
          </p:cNvPr>
          <p:cNvSpPr>
            <a:spLocks noGrp="1"/>
          </p:cNvSpPr>
          <p:nvPr>
            <p:ph sz="half" idx="2"/>
          </p:nvPr>
        </p:nvSpPr>
        <p:spPr>
          <a:xfrm>
            <a:off x="5004048" y="1412776"/>
            <a:ext cx="3744416" cy="4713387"/>
          </a:xfrm>
          <a:ln w="76200">
            <a:solidFill>
              <a:schemeClr val="tx1"/>
            </a:solidFill>
          </a:ln>
        </p:spPr>
        <p:txBody>
          <a:bodyPr>
            <a:normAutofit/>
          </a:bodyPr>
          <a:lstStyle/>
          <a:p>
            <a:pPr marL="137160" indent="0">
              <a:lnSpc>
                <a:spcPct val="90000"/>
              </a:lnSpc>
              <a:buNone/>
            </a:pPr>
            <a:r>
              <a:rPr lang="ru-RU" sz="1400" dirty="0"/>
              <a:t>Бұл съездер </a:t>
            </a:r>
            <a:r>
              <a:rPr lang="ru-RU" sz="1400" dirty="0" err="1"/>
              <a:t>ұлт</a:t>
            </a:r>
            <a:r>
              <a:rPr lang="ru-RU" sz="1400" dirty="0"/>
              <a:t> </a:t>
            </a:r>
            <a:r>
              <a:rPr lang="ru-RU" sz="1400" dirty="0" err="1"/>
              <a:t>азаттығын</a:t>
            </a:r>
            <a:r>
              <a:rPr lang="ru-RU" sz="1400" dirty="0"/>
              <a:t>, </a:t>
            </a:r>
            <a:r>
              <a:rPr lang="ru-RU" sz="1400" dirty="0" err="1"/>
              <a:t>жер</a:t>
            </a:r>
            <a:r>
              <a:rPr lang="ru-RU" sz="1400" dirty="0"/>
              <a:t> </a:t>
            </a:r>
            <a:r>
              <a:rPr lang="ru-RU" sz="1400" dirty="0" err="1"/>
              <a:t>мәселесін</a:t>
            </a:r>
            <a:r>
              <a:rPr lang="ru-RU" sz="1400" dirty="0"/>
              <a:t>, </a:t>
            </a:r>
            <a:r>
              <a:rPr lang="ru-RU" sz="1400" dirty="0" err="1"/>
              <a:t>діни</a:t>
            </a:r>
            <a:r>
              <a:rPr lang="ru-RU" sz="1400" dirty="0"/>
              <a:t>, </a:t>
            </a:r>
            <a:r>
              <a:rPr lang="ru-RU" sz="1400" dirty="0" err="1"/>
              <a:t>мәдени,қоғамдық-саяси</a:t>
            </a:r>
            <a:r>
              <a:rPr lang="ru-RU" sz="1400" dirty="0"/>
              <a:t>, </a:t>
            </a:r>
            <a:r>
              <a:rPr lang="ru-RU" sz="1400" dirty="0" err="1"/>
              <a:t>әлеуметтік-экономикалық</a:t>
            </a:r>
            <a:r>
              <a:rPr lang="ru-RU" sz="1400" dirty="0"/>
              <a:t> </a:t>
            </a:r>
            <a:r>
              <a:rPr lang="ru-RU" sz="1400" dirty="0" err="1"/>
              <a:t>және</a:t>
            </a:r>
            <a:r>
              <a:rPr lang="ru-RU" sz="1400" dirty="0"/>
              <a:t> </a:t>
            </a:r>
            <a:r>
              <a:rPr lang="ru-RU" sz="1400" dirty="0" err="1"/>
              <a:t>басқа</a:t>
            </a:r>
            <a:r>
              <a:rPr lang="ru-RU" sz="1400" dirty="0"/>
              <a:t> да </a:t>
            </a:r>
            <a:r>
              <a:rPr lang="ru-RU" sz="1400" dirty="0" err="1"/>
              <a:t>проблемаларды</a:t>
            </a:r>
            <a:r>
              <a:rPr lang="ru-RU" sz="1400" dirty="0"/>
              <a:t> </a:t>
            </a:r>
            <a:r>
              <a:rPr lang="ru-RU" sz="1400" dirty="0" err="1"/>
              <a:t>шешужолындағы</a:t>
            </a:r>
            <a:r>
              <a:rPr lang="ru-RU" sz="1400" dirty="0"/>
              <a:t> </a:t>
            </a:r>
            <a:r>
              <a:rPr lang="ru-RU" sz="1400" dirty="0" err="1"/>
              <a:t>күрестегі</a:t>
            </a:r>
            <a:r>
              <a:rPr lang="ru-RU" sz="1400" dirty="0"/>
              <a:t> </a:t>
            </a:r>
            <a:r>
              <a:rPr lang="ru-RU" sz="1400" dirty="0" err="1"/>
              <a:t>қазақ</a:t>
            </a:r>
            <a:r>
              <a:rPr lang="ru-RU" sz="1400" dirty="0"/>
              <a:t> </a:t>
            </a:r>
            <a:r>
              <a:rPr lang="ru-RU" sz="1400" dirty="0" err="1"/>
              <a:t>қоғамының</a:t>
            </a:r>
            <a:r>
              <a:rPr lang="ru-RU" sz="1400" dirty="0"/>
              <a:t> </a:t>
            </a:r>
            <a:r>
              <a:rPr lang="ru-RU" sz="1400" dirty="0" err="1"/>
              <a:t>қалың</a:t>
            </a:r>
            <a:r>
              <a:rPr lang="ru-RU" sz="1400" dirty="0"/>
              <a:t> </a:t>
            </a:r>
            <a:r>
              <a:rPr lang="ru-RU" sz="1400" dirty="0" err="1"/>
              <a:t>топтарының</a:t>
            </a:r>
            <a:r>
              <a:rPr lang="ru-RU" sz="1400" dirty="0"/>
              <a:t> </a:t>
            </a:r>
            <a:r>
              <a:rPr lang="ru-RU" sz="1400" dirty="0" err="1"/>
              <a:t>стратегиялық</a:t>
            </a:r>
            <a:r>
              <a:rPr lang="ru-RU" sz="1400" dirty="0"/>
              <a:t> </a:t>
            </a:r>
            <a:r>
              <a:rPr lang="ru-RU" sz="1400" dirty="0" err="1"/>
              <a:t>міндеттерінбелгілеуге</a:t>
            </a:r>
            <a:r>
              <a:rPr lang="ru-RU" sz="1400" dirty="0"/>
              <a:t> </a:t>
            </a:r>
            <a:r>
              <a:rPr lang="ru-RU" sz="1400" dirty="0" err="1"/>
              <a:t>ұмтылуымен</a:t>
            </a:r>
            <a:r>
              <a:rPr lang="ru-RU" sz="1400" dirty="0"/>
              <a:t> </a:t>
            </a:r>
            <a:r>
              <a:rPr lang="ru-RU" sz="1400" dirty="0" err="1"/>
              <a:t>қатар</a:t>
            </a:r>
            <a:r>
              <a:rPr lang="ru-RU" sz="1400" dirty="0"/>
              <a:t>, </a:t>
            </a:r>
            <a:r>
              <a:rPr lang="ru-RU" sz="1400" dirty="0" err="1"/>
              <a:t>олардың</a:t>
            </a:r>
            <a:r>
              <a:rPr lang="ru-RU" sz="1400" dirty="0"/>
              <a:t> осы </a:t>
            </a:r>
            <a:r>
              <a:rPr lang="ru-RU" sz="1400" dirty="0" err="1"/>
              <a:t>мақсаттарға</a:t>
            </a:r>
            <a:r>
              <a:rPr lang="ru-RU" sz="1400" dirty="0"/>
              <a:t> </a:t>
            </a:r>
            <a:r>
              <a:rPr lang="ru-RU" sz="1400" dirty="0" err="1"/>
              <a:t>жетудегі</a:t>
            </a:r>
            <a:r>
              <a:rPr lang="ru-RU" sz="1400" dirty="0"/>
              <a:t> </a:t>
            </a:r>
            <a:r>
              <a:rPr lang="ru-RU" sz="1400" dirty="0" err="1"/>
              <a:t>тактикалықбағыттарын</a:t>
            </a:r>
            <a:r>
              <a:rPr lang="ru-RU" sz="1400" dirty="0"/>
              <a:t> </a:t>
            </a:r>
            <a:r>
              <a:rPr lang="ru-RU" sz="1400" dirty="0" err="1"/>
              <a:t>жасау</a:t>
            </a:r>
            <a:r>
              <a:rPr lang="ru-RU" sz="1400" dirty="0"/>
              <a:t> </a:t>
            </a:r>
            <a:r>
              <a:rPr lang="ru-RU" sz="1400" dirty="0" err="1"/>
              <a:t>жолында</a:t>
            </a:r>
            <a:r>
              <a:rPr lang="ru-RU" sz="1400" dirty="0"/>
              <a:t> </a:t>
            </a:r>
            <a:r>
              <a:rPr lang="ru-RU" sz="1400" dirty="0" err="1"/>
              <a:t>өздерінің</a:t>
            </a:r>
            <a:r>
              <a:rPr lang="ru-RU" sz="1400" dirty="0"/>
              <a:t> </a:t>
            </a:r>
            <a:r>
              <a:rPr lang="ru-RU" sz="1400" dirty="0" err="1"/>
              <a:t>одақтастары</a:t>
            </a:r>
            <a:r>
              <a:rPr lang="ru-RU" sz="1400" dirty="0"/>
              <a:t> мен </a:t>
            </a:r>
            <a:r>
              <a:rPr lang="ru-RU" sz="1400" dirty="0" err="1"/>
              <a:t>қарсыластарын</a:t>
            </a:r>
            <a:r>
              <a:rPr lang="ru-RU" sz="1400" dirty="0"/>
              <a:t> да </a:t>
            </a:r>
            <a:r>
              <a:rPr lang="ru-RU" sz="1400" dirty="0" err="1"/>
              <a:t>ашықкөрсетуге</a:t>
            </a:r>
            <a:r>
              <a:rPr lang="ru-RU" sz="1400" dirty="0"/>
              <a:t> </a:t>
            </a:r>
            <a:r>
              <a:rPr lang="ru-RU" sz="1400" dirty="0" err="1"/>
              <a:t>тырысты</a:t>
            </a:r>
            <a:r>
              <a:rPr lang="ru-RU" sz="1400" dirty="0"/>
              <a:t>. </a:t>
            </a:r>
          </a:p>
          <a:p>
            <a:pPr marL="137160" indent="0">
              <a:lnSpc>
                <a:spcPct val="90000"/>
              </a:lnSpc>
              <a:buNone/>
            </a:pPr>
            <a:r>
              <a:rPr lang="ru-RU" sz="1400" dirty="0" err="1"/>
              <a:t>Облыстық</a:t>
            </a:r>
            <a:r>
              <a:rPr lang="ru-RU" sz="1400" dirty="0"/>
              <a:t> </a:t>
            </a:r>
            <a:r>
              <a:rPr lang="ru-RU" sz="1400" dirty="0" err="1"/>
              <a:t>съездердің</a:t>
            </a:r>
            <a:r>
              <a:rPr lang="ru-RU" sz="1400" dirty="0"/>
              <a:t> </a:t>
            </a:r>
            <a:r>
              <a:rPr lang="ru-RU" sz="1400" dirty="0" err="1"/>
              <a:t>ішінде</a:t>
            </a:r>
            <a:r>
              <a:rPr lang="ru-RU" sz="1400" dirty="0"/>
              <a:t> </a:t>
            </a:r>
            <a:r>
              <a:rPr lang="ru-RU" sz="1400" dirty="0" err="1"/>
              <a:t>Торғай</a:t>
            </a:r>
            <a:r>
              <a:rPr lang="ru-RU" sz="1400" dirty="0"/>
              <a:t> </a:t>
            </a:r>
            <a:r>
              <a:rPr lang="ru-RU" sz="1400" dirty="0" err="1"/>
              <a:t>съезі</a:t>
            </a:r>
            <a:r>
              <a:rPr lang="ru-RU" sz="1400" dirty="0"/>
              <a:t> </a:t>
            </a:r>
            <a:r>
              <a:rPr lang="ru-RU" sz="1400" dirty="0" err="1"/>
              <a:t>көлемі</a:t>
            </a:r>
            <a:r>
              <a:rPr lang="ru-RU" sz="1400" dirty="0"/>
              <a:t> </a:t>
            </a:r>
            <a:r>
              <a:rPr lang="ru-RU" sz="1400" dirty="0" err="1"/>
              <a:t>менқабылданған</a:t>
            </a:r>
            <a:r>
              <a:rPr lang="ru-RU" sz="1400" dirty="0"/>
              <a:t> </a:t>
            </a:r>
            <a:r>
              <a:rPr lang="ru-RU" sz="1400" dirty="0" err="1"/>
              <a:t>шешімдері</a:t>
            </a:r>
            <a:r>
              <a:rPr lang="ru-RU" sz="1400" dirty="0"/>
              <a:t> </a:t>
            </a:r>
            <a:r>
              <a:rPr lang="ru-RU" sz="1400" dirty="0" err="1"/>
              <a:t>бойынша</a:t>
            </a:r>
            <a:r>
              <a:rPr lang="ru-RU" sz="1400" dirty="0"/>
              <a:t> </a:t>
            </a:r>
            <a:r>
              <a:rPr lang="ru-RU" sz="1400" dirty="0" err="1"/>
              <a:t>айрықша</a:t>
            </a:r>
            <a:r>
              <a:rPr lang="ru-RU" sz="1400" dirty="0"/>
              <a:t> </a:t>
            </a:r>
            <a:r>
              <a:rPr lang="ru-RU" sz="1400" dirty="0" err="1"/>
              <a:t>ерекшеленді</a:t>
            </a:r>
            <a:r>
              <a:rPr lang="ru-RU" sz="1400" dirty="0"/>
              <a:t>. Съезд </a:t>
            </a:r>
            <a:r>
              <a:rPr lang="ru-RU" sz="1400" dirty="0" err="1"/>
              <a:t>жұмыстарынаӘ.Бөкейханов</a:t>
            </a:r>
            <a:r>
              <a:rPr lang="ru-RU" sz="1400" dirty="0"/>
              <a:t>, </a:t>
            </a:r>
            <a:r>
              <a:rPr lang="ru-RU" sz="1400" dirty="0" err="1"/>
              <a:t>А.Байтұрсынов</a:t>
            </a:r>
            <a:r>
              <a:rPr lang="ru-RU" sz="1400" dirty="0"/>
              <a:t>, М.Дулатов, </a:t>
            </a:r>
            <a:r>
              <a:rPr lang="ru-RU" sz="1400" dirty="0" err="1"/>
              <a:t>А.Қалменов</a:t>
            </a:r>
            <a:r>
              <a:rPr lang="ru-RU" sz="1400" dirty="0"/>
              <a:t>, </a:t>
            </a:r>
            <a:r>
              <a:rPr lang="ru-RU" sz="1400" dirty="0" err="1"/>
              <a:t>М.Шоқаев</a:t>
            </a:r>
            <a:r>
              <a:rPr lang="ru-RU" sz="1400" dirty="0"/>
              <a:t>, </a:t>
            </a:r>
            <a:r>
              <a:rPr lang="ru-RU" sz="1400" dirty="0" err="1"/>
              <a:t>М.Жұмабаев</a:t>
            </a:r>
            <a:r>
              <a:rPr lang="ru-RU" sz="1400" dirty="0"/>
              <a:t> </a:t>
            </a:r>
            <a:r>
              <a:rPr lang="ru-RU" sz="1400" dirty="0" err="1"/>
              <a:t>жәнебасқа</a:t>
            </a:r>
            <a:r>
              <a:rPr lang="ru-RU" sz="1400" dirty="0"/>
              <a:t> да </a:t>
            </a:r>
            <a:r>
              <a:rPr lang="ru-RU" sz="1400" dirty="0" err="1"/>
              <a:t>сол</a:t>
            </a:r>
            <a:r>
              <a:rPr lang="ru-RU" sz="1400" dirty="0"/>
              <a:t> </a:t>
            </a:r>
            <a:r>
              <a:rPr lang="ru-RU" sz="1400" dirty="0" err="1"/>
              <a:t>кезеңдегі</a:t>
            </a:r>
            <a:r>
              <a:rPr lang="ru-RU" sz="1400" dirty="0"/>
              <a:t> </a:t>
            </a:r>
            <a:r>
              <a:rPr lang="ru-RU" sz="1400" dirty="0" err="1"/>
              <a:t>жас</a:t>
            </a:r>
            <a:r>
              <a:rPr lang="ru-RU" sz="1400" dirty="0"/>
              <a:t> </a:t>
            </a:r>
            <a:r>
              <a:rPr lang="ru-RU" sz="1400" dirty="0" err="1"/>
              <a:t>қазақ</a:t>
            </a:r>
            <a:r>
              <a:rPr lang="ru-RU" sz="1400" dirty="0"/>
              <a:t> </a:t>
            </a:r>
            <a:r>
              <a:rPr lang="ru-RU" sz="1400" dirty="0" err="1"/>
              <a:t>ойшылдары</a:t>
            </a:r>
            <a:r>
              <a:rPr lang="ru-RU" sz="1400" dirty="0"/>
              <a:t> </a:t>
            </a:r>
            <a:r>
              <a:rPr lang="ru-RU" sz="1400" dirty="0" err="1"/>
              <a:t>шешуші</a:t>
            </a:r>
            <a:r>
              <a:rPr lang="ru-RU" sz="1400" dirty="0"/>
              <a:t> </a:t>
            </a:r>
            <a:r>
              <a:rPr lang="ru-RU" sz="1400" dirty="0" err="1"/>
              <a:t>ықпал</a:t>
            </a:r>
            <a:r>
              <a:rPr lang="ru-RU" sz="1400" dirty="0"/>
              <a:t> </a:t>
            </a:r>
            <a:r>
              <a:rPr lang="ru-RU" sz="1400" dirty="0" err="1"/>
              <a:t>жасады</a:t>
            </a:r>
            <a:r>
              <a:rPr lang="ru-RU" sz="1400" dirty="0"/>
              <a:t>. </a:t>
            </a:r>
            <a:r>
              <a:rPr lang="ru-RU" sz="1400" dirty="0" err="1"/>
              <a:t>Соның</a:t>
            </a:r>
            <a:r>
              <a:rPr lang="ru-RU" sz="1400" dirty="0"/>
              <a:t> </a:t>
            </a:r>
            <a:r>
              <a:rPr lang="ru-RU" sz="1400" dirty="0" err="1"/>
              <a:t>арқасындасъезд</a:t>
            </a:r>
            <a:r>
              <a:rPr lang="ru-RU" sz="1400" dirty="0"/>
              <a:t> </a:t>
            </a:r>
            <a:r>
              <a:rPr lang="ru-RU" sz="1400" dirty="0" err="1"/>
              <a:t>шешімдерінде</a:t>
            </a:r>
            <a:r>
              <a:rPr lang="ru-RU" sz="1400" dirty="0"/>
              <a:t> "Алаш" </a:t>
            </a:r>
            <a:r>
              <a:rPr lang="ru-RU" sz="1400" dirty="0" err="1"/>
              <a:t>қозғалысының</a:t>
            </a:r>
            <a:r>
              <a:rPr lang="ru-RU" sz="1400" dirty="0"/>
              <a:t> </a:t>
            </a:r>
            <a:r>
              <a:rPr lang="ru-RU" sz="1400" dirty="0" err="1"/>
              <a:t>бағдарламалық</a:t>
            </a:r>
            <a:r>
              <a:rPr lang="ru-RU" sz="1400" dirty="0"/>
              <a:t> </a:t>
            </a:r>
            <a:r>
              <a:rPr lang="ru-RU" sz="1400" dirty="0" err="1"/>
              <a:t>талаптары</a:t>
            </a:r>
            <a:r>
              <a:rPr lang="ru-RU" sz="1400" dirty="0"/>
              <a:t> </a:t>
            </a:r>
            <a:r>
              <a:rPr lang="ru-RU" sz="1400" dirty="0" err="1"/>
              <a:t>өзкөрінісін</a:t>
            </a:r>
            <a:r>
              <a:rPr lang="ru-RU" sz="1400" dirty="0"/>
              <a:t> </a:t>
            </a:r>
            <a:r>
              <a:rPr lang="ru-RU" sz="1400" dirty="0" err="1"/>
              <a:t>тапты</a:t>
            </a:r>
            <a:r>
              <a:rPr lang="ru-RU" sz="1400" dirty="0"/>
              <a:t>.</a:t>
            </a:r>
            <a:endParaRPr lang="ru-KZ" sz="1400" dirty="0"/>
          </a:p>
        </p:txBody>
      </p:sp>
    </p:spTree>
    <p:extLst>
      <p:ext uri="{BB962C8B-B14F-4D97-AF65-F5344CB8AC3E}">
        <p14:creationId xmlns:p14="http://schemas.microsoft.com/office/powerpoint/2010/main" val="1680661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 xmlns:a16="http://schemas.microsoft.com/office/drawing/2014/main" id="{BEB71795-27F8-CF4E-8F04-530B8805EF5E}"/>
              </a:ext>
            </a:extLst>
          </p:cNvPr>
          <p:cNvSpPr>
            <a:spLocks noGrp="1"/>
          </p:cNvSpPr>
          <p:nvPr>
            <p:ph type="title"/>
          </p:nvPr>
        </p:nvSpPr>
        <p:spPr>
          <a:xfrm>
            <a:off x="457200" y="274638"/>
            <a:ext cx="8229600" cy="1143000"/>
          </a:xfrm>
          <a:ln w="76200">
            <a:solidFill>
              <a:schemeClr val="accent1"/>
            </a:solidFill>
          </a:ln>
        </p:spPr>
        <p:txBody>
          <a:bodyPr>
            <a:normAutofit/>
          </a:bodyPr>
          <a:lstStyle/>
          <a:p>
            <a:r>
              <a:rPr lang="ru-RU" sz="3200" dirty="0" err="1"/>
              <a:t>Ресейдегі</a:t>
            </a:r>
            <a:r>
              <a:rPr lang="ru-RU" sz="3200" dirty="0"/>
              <a:t> </a:t>
            </a:r>
            <a:r>
              <a:rPr lang="ru-RU" sz="3200" dirty="0" err="1"/>
              <a:t>ақпан</a:t>
            </a:r>
            <a:r>
              <a:rPr lang="ru-RU" sz="3200" dirty="0"/>
              <a:t> </a:t>
            </a:r>
            <a:r>
              <a:rPr lang="ru-RU" sz="3200" dirty="0" err="1"/>
              <a:t>буржуазиялық</a:t>
            </a:r>
            <a:r>
              <a:rPr lang="ru-RU" sz="3200" dirty="0"/>
              <a:t> </a:t>
            </a:r>
            <a:r>
              <a:rPr lang="ru-RU" sz="3200" dirty="0" err="1"/>
              <a:t>демократиялық</a:t>
            </a:r>
            <a:r>
              <a:rPr lang="ru-RU" sz="3200" dirty="0"/>
              <a:t> </a:t>
            </a:r>
            <a:r>
              <a:rPr lang="ru-RU" sz="3200" dirty="0" err="1"/>
              <a:t>революциясы</a:t>
            </a:r>
            <a:endParaRPr lang="en-US" sz="3200" dirty="0"/>
          </a:p>
        </p:txBody>
      </p:sp>
      <p:pic>
        <p:nvPicPr>
          <p:cNvPr id="4" name="Объект 3" descr="Изображение выглядит как текст, снимок экрана, письмо, Шрифт&#10;&#10;Содержимое, созданное искусственным интеллектом, может быть неверным.">
            <a:extLst>
              <a:ext uri="{FF2B5EF4-FFF2-40B4-BE49-F238E27FC236}">
                <a16:creationId xmlns="" xmlns:a16="http://schemas.microsoft.com/office/drawing/2014/main" id="{3ED4837A-6A2B-27F5-3D98-3743308D49FE}"/>
              </a:ext>
            </a:extLst>
          </p:cNvPr>
          <p:cNvPicPr>
            <a:picLocks noGrp="1" noChangeAspect="1"/>
          </p:cNvPicPr>
          <p:nvPr>
            <p:ph idx="1"/>
          </p:nvPr>
        </p:nvPicPr>
        <p:blipFill>
          <a:blip r:embed="rId2"/>
          <a:stretch>
            <a:fillRect/>
          </a:stretch>
        </p:blipFill>
        <p:spPr>
          <a:xfrm>
            <a:off x="1432560" y="1600200"/>
            <a:ext cx="6278880" cy="4709160"/>
          </a:xfrm>
          <a:prstGeom prst="rect">
            <a:avLst/>
          </a:prstGeom>
          <a:noFill/>
          <a:ln w="76200">
            <a:solidFill>
              <a:schemeClr val="accent1">
                <a:lumMod val="50000"/>
              </a:schemeClr>
            </a:solidFill>
          </a:ln>
        </p:spPr>
      </p:pic>
    </p:spTree>
    <p:extLst>
      <p:ext uri="{BB962C8B-B14F-4D97-AF65-F5344CB8AC3E}">
        <p14:creationId xmlns:p14="http://schemas.microsoft.com/office/powerpoint/2010/main" val="1067188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w="76200">
            <a:solidFill>
              <a:schemeClr val="tx1"/>
            </a:solidFill>
          </a:ln>
        </p:spPr>
        <p:txBody>
          <a:bodyPr/>
          <a:lstStyle/>
          <a:p>
            <a:r>
              <a:rPr lang="kk-KZ" dirty="0">
                <a:latin typeface="+mn-lt"/>
              </a:rPr>
              <a:t>Әдебиеттер тізімі</a:t>
            </a:r>
            <a:endParaRPr lang="ru-RU" dirty="0">
              <a:latin typeface="+mn-lt"/>
            </a:endParaRPr>
          </a:p>
        </p:txBody>
      </p:sp>
      <p:sp>
        <p:nvSpPr>
          <p:cNvPr id="3" name="Объект 2"/>
          <p:cNvSpPr>
            <a:spLocks noGrp="1"/>
          </p:cNvSpPr>
          <p:nvPr>
            <p:ph idx="1"/>
          </p:nvPr>
        </p:nvSpPr>
        <p:spPr>
          <a:ln w="76200">
            <a:solidFill>
              <a:schemeClr val="tx1"/>
            </a:solidFill>
          </a:ln>
        </p:spPr>
        <p:txBody>
          <a:bodyPr>
            <a:normAutofit fontScale="70000" lnSpcReduction="20000"/>
          </a:bodyPr>
          <a:lstStyle/>
          <a:p>
            <a:r>
              <a:rPr lang="ru-RU" dirty="0" err="1"/>
              <a:t>Қойгелдиев</a:t>
            </a:r>
            <a:r>
              <a:rPr lang="ru-RU" dirty="0"/>
              <a:t>, М. </a:t>
            </a:r>
            <a:r>
              <a:rPr lang="ru-RU" dirty="0" err="1"/>
              <a:t>Алаш</a:t>
            </a:r>
            <a:r>
              <a:rPr lang="ru-RU" dirty="0"/>
              <a:t> </a:t>
            </a:r>
            <a:r>
              <a:rPr lang="ru-RU" dirty="0" err="1"/>
              <a:t>қозғалысы</a:t>
            </a:r>
            <a:r>
              <a:rPr lang="ru-RU" dirty="0"/>
              <a:t> .- Алматы : </a:t>
            </a:r>
            <a:r>
              <a:rPr lang="ru-RU" dirty="0" err="1"/>
              <a:t>Санат</a:t>
            </a:r>
            <a:r>
              <a:rPr lang="ru-RU" dirty="0"/>
              <a:t>, 1995. - 368 б.</a:t>
            </a:r>
          </a:p>
          <a:p>
            <a:r>
              <a:rPr lang="ru-RU" dirty="0"/>
              <a:t>. </a:t>
            </a:r>
            <a:r>
              <a:rPr lang="ru-RU" dirty="0" err="1"/>
              <a:t>Нұрпейісов</a:t>
            </a:r>
            <a:r>
              <a:rPr lang="ru-RU" dirty="0"/>
              <a:t> К . </a:t>
            </a:r>
            <a:r>
              <a:rPr lang="ru-RU" dirty="0" err="1"/>
              <a:t>Алаш</a:t>
            </a:r>
            <a:r>
              <a:rPr lang="ru-RU" dirty="0"/>
              <a:t> </a:t>
            </a:r>
            <a:r>
              <a:rPr lang="ru-RU" dirty="0" err="1"/>
              <a:t>һәм</a:t>
            </a:r>
            <a:r>
              <a:rPr lang="ru-RU" dirty="0"/>
              <a:t> </a:t>
            </a:r>
            <a:r>
              <a:rPr lang="ru-RU" dirty="0" err="1"/>
              <a:t>алашорда</a:t>
            </a:r>
            <a:r>
              <a:rPr lang="ru-RU" dirty="0"/>
              <a:t>- Алматы : </a:t>
            </a:r>
            <a:r>
              <a:rPr lang="ru-RU" dirty="0" err="1"/>
              <a:t>Ататек</a:t>
            </a:r>
            <a:r>
              <a:rPr lang="ru-RU" dirty="0"/>
              <a:t>, 1995. - 256 б.</a:t>
            </a:r>
          </a:p>
          <a:p>
            <a:r>
              <a:rPr lang="ru-RU" dirty="0"/>
              <a:t>"</a:t>
            </a:r>
            <a:r>
              <a:rPr lang="ru-RU" dirty="0" err="1"/>
              <a:t>Қазақ</a:t>
            </a:r>
            <a:r>
              <a:rPr lang="ru-RU" dirty="0"/>
              <a:t>" </a:t>
            </a:r>
            <a:r>
              <a:rPr lang="ru-RU" dirty="0" err="1"/>
              <a:t>газеті</a:t>
            </a:r>
            <a:r>
              <a:rPr lang="ru-RU" dirty="0"/>
              <a:t>, 1914 </a:t>
            </a:r>
            <a:r>
              <a:rPr lang="ru-RU" dirty="0" err="1"/>
              <a:t>жыл</a:t>
            </a:r>
            <a:r>
              <a:rPr lang="ru-RU" dirty="0"/>
              <a:t> / </a:t>
            </a:r>
            <a:r>
              <a:rPr lang="ru-RU" dirty="0" err="1"/>
              <a:t>құрастырғандар</a:t>
            </a:r>
            <a:r>
              <a:rPr lang="ru-RU" dirty="0"/>
              <a:t>: Ғ. </a:t>
            </a:r>
            <a:r>
              <a:rPr lang="ru-RU" dirty="0" err="1"/>
              <a:t>Әнес</a:t>
            </a:r>
            <a:r>
              <a:rPr lang="ru-RU" dirty="0"/>
              <a:t>, Т. </a:t>
            </a:r>
            <a:r>
              <a:rPr lang="ru-RU" dirty="0" err="1"/>
              <a:t>Замзаева</a:t>
            </a:r>
            <a:r>
              <a:rPr lang="ru-RU" dirty="0"/>
              <a:t> ; </a:t>
            </a:r>
            <a:r>
              <a:rPr lang="ru-RU" dirty="0" err="1"/>
              <a:t>жауапты</a:t>
            </a:r>
            <a:r>
              <a:rPr lang="ru-RU" dirty="0"/>
              <a:t> редакторы С.Х. </a:t>
            </a:r>
            <a:r>
              <a:rPr lang="ru-RU" dirty="0" err="1"/>
              <a:t>Аққұлы</a:t>
            </a:r>
            <a:r>
              <a:rPr lang="ru-RU" dirty="0"/>
              <a:t> ; </a:t>
            </a:r>
            <a:r>
              <a:rPr lang="ru-RU" dirty="0" err="1"/>
              <a:t>Қазақстан</a:t>
            </a:r>
            <a:r>
              <a:rPr lang="ru-RU" dirty="0"/>
              <a:t> </a:t>
            </a:r>
            <a:r>
              <a:rPr lang="ru-RU" dirty="0" err="1"/>
              <a:t>Республикасының</a:t>
            </a:r>
            <a:r>
              <a:rPr lang="ru-RU" dirty="0"/>
              <a:t> </a:t>
            </a:r>
            <a:r>
              <a:rPr lang="ru-RU" dirty="0" err="1"/>
              <a:t>Ғылым</a:t>
            </a:r>
            <a:r>
              <a:rPr lang="ru-RU" dirty="0"/>
              <a:t> </a:t>
            </a:r>
            <a:r>
              <a:rPr lang="ru-RU" dirty="0" err="1"/>
              <a:t>және</a:t>
            </a:r>
            <a:r>
              <a:rPr lang="ru-RU" dirty="0"/>
              <a:t> </a:t>
            </a:r>
            <a:r>
              <a:rPr lang="ru-RU" dirty="0" err="1"/>
              <a:t>жоғары</a:t>
            </a:r>
            <a:r>
              <a:rPr lang="ru-RU" dirty="0"/>
              <a:t> </a:t>
            </a:r>
            <a:r>
              <a:rPr lang="ru-RU" dirty="0" err="1"/>
              <a:t>білім</a:t>
            </a:r>
            <a:r>
              <a:rPr lang="ru-RU" dirty="0"/>
              <a:t> </a:t>
            </a:r>
            <a:r>
              <a:rPr lang="ru-RU" dirty="0" err="1"/>
              <a:t>министрлігі</a:t>
            </a:r>
            <a:r>
              <a:rPr lang="ru-RU" dirty="0"/>
              <a:t>, Л.Н. Гумилев </a:t>
            </a:r>
            <a:r>
              <a:rPr lang="ru-RU" dirty="0" err="1"/>
              <a:t>атындағы</a:t>
            </a:r>
            <a:r>
              <a:rPr lang="ru-RU" dirty="0"/>
              <a:t> </a:t>
            </a:r>
            <a:r>
              <a:rPr lang="ru-RU" dirty="0" err="1"/>
              <a:t>Еуразия</a:t>
            </a:r>
            <a:r>
              <a:rPr lang="ru-RU" dirty="0"/>
              <a:t> </a:t>
            </a:r>
            <a:r>
              <a:rPr lang="ru-RU" dirty="0" err="1"/>
              <a:t>ұлттық</a:t>
            </a:r>
            <a:r>
              <a:rPr lang="ru-RU" dirty="0"/>
              <a:t> </a:t>
            </a:r>
            <a:r>
              <a:rPr lang="ru-RU" dirty="0" err="1"/>
              <a:t>университеті</a:t>
            </a:r>
            <a:r>
              <a:rPr lang="ru-RU" dirty="0"/>
              <a:t> ; "</a:t>
            </a:r>
            <a:r>
              <a:rPr lang="ru-RU" dirty="0" err="1"/>
              <a:t>Алаш</a:t>
            </a:r>
            <a:r>
              <a:rPr lang="ru-RU" dirty="0"/>
              <a:t>" </a:t>
            </a:r>
            <a:r>
              <a:rPr lang="ru-RU" dirty="0" err="1"/>
              <a:t>мәдениет</a:t>
            </a:r>
            <a:r>
              <a:rPr lang="ru-RU" dirty="0"/>
              <a:t> </a:t>
            </a:r>
            <a:r>
              <a:rPr lang="ru-RU" dirty="0" err="1"/>
              <a:t>және</a:t>
            </a:r>
            <a:r>
              <a:rPr lang="ru-RU" dirty="0"/>
              <a:t> </a:t>
            </a:r>
            <a:r>
              <a:rPr lang="ru-RU" dirty="0" err="1"/>
              <a:t>рухани</a:t>
            </a:r>
            <a:r>
              <a:rPr lang="ru-RU" dirty="0"/>
              <a:t> даму институты. - Алматы : </a:t>
            </a:r>
            <a:r>
              <a:rPr lang="ru-RU" dirty="0" err="1"/>
              <a:t>Алашорда</a:t>
            </a:r>
            <a:r>
              <a:rPr lang="ru-RU" dirty="0"/>
              <a:t>, 2023. - 605б.</a:t>
            </a:r>
          </a:p>
          <a:p>
            <a:r>
              <a:rPr lang="ru-RU" dirty="0"/>
              <a:t> </a:t>
            </a:r>
            <a:r>
              <a:rPr lang="ru-RU" dirty="0" err="1"/>
              <a:t>Мәмбет</a:t>
            </a:r>
            <a:r>
              <a:rPr lang="ru-RU" dirty="0"/>
              <a:t> </a:t>
            </a:r>
            <a:r>
              <a:rPr lang="ru-RU" dirty="0" err="1"/>
              <a:t>Қойгелдиев</a:t>
            </a:r>
            <a:r>
              <a:rPr lang="ru-RU" dirty="0"/>
              <a:t>, «Алаш </a:t>
            </a:r>
            <a:r>
              <a:rPr lang="ru-RU" dirty="0" err="1"/>
              <a:t>қозғалысының</a:t>
            </a:r>
            <a:r>
              <a:rPr lang="ru-RU" dirty="0"/>
              <a:t> </a:t>
            </a:r>
            <a:r>
              <a:rPr lang="ru-RU" dirty="0" err="1"/>
              <a:t>ұлт</a:t>
            </a:r>
            <a:r>
              <a:rPr lang="ru-RU" dirty="0"/>
              <a:t> </a:t>
            </a:r>
            <a:r>
              <a:rPr lang="ru-RU" dirty="0" err="1"/>
              <a:t>тағдырындағы</a:t>
            </a:r>
            <a:r>
              <a:rPr lang="ru-RU" dirty="0"/>
              <a:t> </a:t>
            </a:r>
            <a:r>
              <a:rPr lang="ru-RU" dirty="0" err="1"/>
              <a:t>орны</a:t>
            </a:r>
            <a:r>
              <a:rPr lang="ru-RU" dirty="0"/>
              <a:t> </a:t>
            </a:r>
            <a:r>
              <a:rPr lang="ru-RU" dirty="0" err="1"/>
              <a:t>жөнінде</a:t>
            </a:r>
            <a:r>
              <a:rPr lang="ru-RU" dirty="0"/>
              <a:t>»,«Алаш </a:t>
            </a:r>
            <a:r>
              <a:rPr lang="ru-RU" dirty="0" err="1"/>
              <a:t>қозғалысы</a:t>
            </a:r>
            <a:r>
              <a:rPr lang="ru-RU" dirty="0"/>
              <a:t> </a:t>
            </a:r>
            <a:r>
              <a:rPr lang="ru-RU" dirty="0" err="1"/>
              <a:t>идеясының</a:t>
            </a:r>
            <a:r>
              <a:rPr lang="ru-RU" dirty="0"/>
              <a:t> </a:t>
            </a:r>
            <a:r>
              <a:rPr lang="ru-RU" dirty="0" err="1"/>
              <a:t>Еуразия</a:t>
            </a:r>
            <a:r>
              <a:rPr lang="ru-RU" dirty="0"/>
              <a:t> </a:t>
            </a:r>
            <a:r>
              <a:rPr lang="ru-RU" dirty="0" err="1"/>
              <a:t>кеңістігіндегі</a:t>
            </a:r>
            <a:r>
              <a:rPr lang="ru-RU" dirty="0"/>
              <a:t> </a:t>
            </a:r>
            <a:r>
              <a:rPr lang="ru-RU" dirty="0" err="1"/>
              <a:t>ықпалы</a:t>
            </a:r>
            <a:r>
              <a:rPr lang="ru-RU" dirty="0"/>
              <a:t>: </a:t>
            </a:r>
            <a:r>
              <a:rPr lang="ru-RU" dirty="0" err="1"/>
              <a:t>тарих</a:t>
            </a:r>
            <a:r>
              <a:rPr lang="ru-RU" dirty="0"/>
              <a:t> </a:t>
            </a:r>
            <a:r>
              <a:rPr lang="ru-RU" dirty="0" err="1"/>
              <a:t>және</a:t>
            </a:r>
            <a:r>
              <a:rPr lang="ru-RU" dirty="0"/>
              <a:t> </a:t>
            </a:r>
            <a:r>
              <a:rPr lang="ru-RU" dirty="0" err="1"/>
              <a:t>қазіргі</a:t>
            </a:r>
            <a:r>
              <a:rPr lang="ru-RU" dirty="0"/>
              <a:t> </a:t>
            </a:r>
            <a:r>
              <a:rPr lang="ru-RU" dirty="0" err="1"/>
              <a:t>кезең</a:t>
            </a:r>
            <a:r>
              <a:rPr lang="ru-RU" dirty="0"/>
              <a:t>» </a:t>
            </a:r>
            <a:r>
              <a:rPr lang="ru-RU" dirty="0" err="1"/>
              <a:t>халықаралық</a:t>
            </a:r>
            <a:r>
              <a:rPr lang="ru-RU" dirty="0"/>
              <a:t> </a:t>
            </a:r>
            <a:r>
              <a:rPr lang="ru-RU" dirty="0" err="1"/>
              <a:t>ғылыми-практикалық</a:t>
            </a:r>
            <a:r>
              <a:rPr lang="ru-RU" dirty="0"/>
              <a:t> конференция </a:t>
            </a:r>
            <a:r>
              <a:rPr lang="ru-RU" dirty="0" err="1"/>
              <a:t>материалдары</a:t>
            </a:r>
            <a:r>
              <a:rPr lang="ru-RU" dirty="0"/>
              <a:t>, Семей, 2008 </a:t>
            </a:r>
            <a:r>
              <a:rPr lang="ru-RU" dirty="0" err="1"/>
              <a:t>жыл</a:t>
            </a:r>
            <a:r>
              <a:rPr lang="ru-RU" dirty="0"/>
              <a:t>, 26 б.</a:t>
            </a:r>
          </a:p>
          <a:p>
            <a:endParaRPr lang="ru-RU" dirty="0"/>
          </a:p>
          <a:p>
            <a:r>
              <a:rPr lang="ru-RU" dirty="0"/>
              <a:t>7.Х.Әбжанов, Алаш </a:t>
            </a:r>
            <a:r>
              <a:rPr lang="ru-RU" dirty="0" err="1"/>
              <a:t>қозғалысындағы</a:t>
            </a:r>
            <a:r>
              <a:rPr lang="ru-RU" dirty="0"/>
              <a:t> </a:t>
            </a:r>
            <a:r>
              <a:rPr lang="ru-RU" dirty="0" err="1"/>
              <a:t>ұлттық</a:t>
            </a:r>
            <a:r>
              <a:rPr lang="ru-RU" dirty="0"/>
              <a:t> идея </a:t>
            </a:r>
            <a:r>
              <a:rPr lang="ru-RU" dirty="0" err="1"/>
              <a:t>эволюциясы</a:t>
            </a:r>
            <a:r>
              <a:rPr lang="ru-RU" dirty="0"/>
              <a:t>, «Алаш </a:t>
            </a:r>
            <a:r>
              <a:rPr lang="ru-RU" dirty="0" err="1"/>
              <a:t>қозғалысы</a:t>
            </a:r>
            <a:r>
              <a:rPr lang="ru-RU" dirty="0"/>
              <a:t> </a:t>
            </a:r>
            <a:r>
              <a:rPr lang="ru-RU" dirty="0" err="1"/>
              <a:t>идеясының</a:t>
            </a:r>
            <a:r>
              <a:rPr lang="ru-RU" dirty="0"/>
              <a:t> </a:t>
            </a:r>
            <a:r>
              <a:rPr lang="ru-RU" dirty="0" err="1"/>
              <a:t>Еуразия</a:t>
            </a:r>
            <a:r>
              <a:rPr lang="ru-RU" dirty="0"/>
              <a:t> </a:t>
            </a:r>
            <a:r>
              <a:rPr lang="ru-RU" dirty="0" err="1"/>
              <a:t>кеңістігіндегі</a:t>
            </a:r>
            <a:r>
              <a:rPr lang="ru-RU" dirty="0"/>
              <a:t> </a:t>
            </a:r>
            <a:r>
              <a:rPr lang="ru-RU" dirty="0" err="1"/>
              <a:t>ықпалы</a:t>
            </a:r>
            <a:r>
              <a:rPr lang="ru-RU" dirty="0"/>
              <a:t>: </a:t>
            </a:r>
            <a:r>
              <a:rPr lang="ru-RU" dirty="0" err="1"/>
              <a:t>тарих</a:t>
            </a:r>
            <a:r>
              <a:rPr lang="ru-RU" dirty="0"/>
              <a:t> </a:t>
            </a:r>
            <a:r>
              <a:rPr lang="ru-RU" dirty="0" err="1"/>
              <a:t>және</a:t>
            </a:r>
            <a:r>
              <a:rPr lang="ru-RU" dirty="0"/>
              <a:t> </a:t>
            </a:r>
            <a:r>
              <a:rPr lang="ru-RU" dirty="0" err="1"/>
              <a:t>қазіргі</a:t>
            </a:r>
            <a:r>
              <a:rPr lang="ru-RU" dirty="0"/>
              <a:t> </a:t>
            </a:r>
            <a:r>
              <a:rPr lang="ru-RU" dirty="0" err="1"/>
              <a:t>кезең</a:t>
            </a:r>
            <a:r>
              <a:rPr lang="ru-RU" dirty="0"/>
              <a:t>» </a:t>
            </a:r>
            <a:r>
              <a:rPr lang="ru-RU" dirty="0" err="1"/>
              <a:t>халықаралық</a:t>
            </a:r>
            <a:r>
              <a:rPr lang="ru-RU" dirty="0"/>
              <a:t> </a:t>
            </a:r>
            <a:r>
              <a:rPr lang="ru-RU" dirty="0" err="1"/>
              <a:t>ғылыми-практикалық</a:t>
            </a:r>
            <a:r>
              <a:rPr lang="ru-RU" dirty="0"/>
              <a:t> конференция </a:t>
            </a:r>
            <a:r>
              <a:rPr lang="ru-RU" dirty="0" err="1"/>
              <a:t>материалдары</a:t>
            </a:r>
            <a:r>
              <a:rPr lang="ru-RU" dirty="0"/>
              <a:t>, Семей, 2008 </a:t>
            </a:r>
            <a:r>
              <a:rPr lang="ru-RU" dirty="0" err="1"/>
              <a:t>жыл</a:t>
            </a:r>
            <a:r>
              <a:rPr lang="ru-RU" dirty="0"/>
              <a:t>, 9 б.</a:t>
            </a:r>
          </a:p>
          <a:p>
            <a:endParaRPr lang="ru-RU" dirty="0"/>
          </a:p>
          <a:p>
            <a:endParaRPr lang="ru-RU" dirty="0"/>
          </a:p>
        </p:txBody>
      </p:sp>
    </p:spTree>
    <p:extLst>
      <p:ext uri="{BB962C8B-B14F-4D97-AF65-F5344CB8AC3E}">
        <p14:creationId xmlns:p14="http://schemas.microsoft.com/office/powerpoint/2010/main" val="4220263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760680"/>
          </a:xfrm>
          <a:ln w="76200">
            <a:solidFill>
              <a:schemeClr val="tx1"/>
            </a:solidFill>
          </a:ln>
        </p:spPr>
        <p:txBody>
          <a:bodyPr/>
          <a:lstStyle/>
          <a:p>
            <a:endParaRPr lang="ru-RU" dirty="0"/>
          </a:p>
          <a:p>
            <a:endParaRPr lang="ru-RU" dirty="0"/>
          </a:p>
          <a:p>
            <a:endParaRPr lang="ru-RU" dirty="0"/>
          </a:p>
          <a:p>
            <a:r>
              <a:rPr lang="ru-RU" dirty="0" err="1"/>
              <a:t>Ақпан</a:t>
            </a:r>
            <a:r>
              <a:rPr lang="ru-RU" dirty="0"/>
              <a:t> </a:t>
            </a:r>
            <a:r>
              <a:rPr lang="ru-RU" dirty="0" err="1"/>
              <a:t>төңкерісі</a:t>
            </a:r>
            <a:r>
              <a:rPr lang="ru-RU" dirty="0"/>
              <a:t> — 1917 </a:t>
            </a:r>
            <a:r>
              <a:rPr lang="ru-RU" dirty="0" err="1"/>
              <a:t>жылғы</a:t>
            </a:r>
            <a:r>
              <a:rPr lang="ru-RU" dirty="0"/>
              <a:t> 27 </a:t>
            </a:r>
            <a:r>
              <a:rPr lang="ru-RU" dirty="0" err="1"/>
              <a:t>ақпанда</a:t>
            </a:r>
            <a:r>
              <a:rPr lang="ru-RU" dirty="0"/>
              <a:t> (12 </a:t>
            </a:r>
            <a:r>
              <a:rPr lang="ru-RU" dirty="0" err="1"/>
              <a:t>наурыз</a:t>
            </a:r>
            <a:r>
              <a:rPr lang="ru-RU" dirty="0"/>
              <a:t>) </a:t>
            </a:r>
            <a:r>
              <a:rPr lang="ru-RU" dirty="0" err="1"/>
              <a:t>Ресей</a:t>
            </a:r>
            <a:r>
              <a:rPr lang="ru-RU" dirty="0"/>
              <a:t> </a:t>
            </a:r>
            <a:r>
              <a:rPr lang="ru-RU" dirty="0" err="1"/>
              <a:t>империясында</a:t>
            </a:r>
            <a:r>
              <a:rPr lang="ru-RU" dirty="0"/>
              <a:t> </a:t>
            </a:r>
            <a:r>
              <a:rPr lang="ru-RU" dirty="0" err="1"/>
              <a:t>патша</a:t>
            </a:r>
            <a:r>
              <a:rPr lang="ru-RU" dirty="0"/>
              <a:t> </a:t>
            </a:r>
            <a:r>
              <a:rPr lang="ru-RU" dirty="0" err="1"/>
              <a:t>үкіметін</a:t>
            </a:r>
            <a:r>
              <a:rPr lang="ru-RU" dirty="0"/>
              <a:t> </a:t>
            </a:r>
            <a:r>
              <a:rPr lang="ru-RU" dirty="0" err="1"/>
              <a:t>құлатып</a:t>
            </a:r>
            <a:r>
              <a:rPr lang="ru-RU" dirty="0"/>
              <a:t>, елде </a:t>
            </a:r>
            <a:r>
              <a:rPr lang="ru-RU" dirty="0" err="1"/>
              <a:t>буржуазиялық-демократиялық</a:t>
            </a:r>
            <a:r>
              <a:rPr lang="ru-RU" dirty="0"/>
              <a:t> республика </a:t>
            </a:r>
            <a:r>
              <a:rPr lang="ru-RU" dirty="0" err="1"/>
              <a:t>орнатқан</a:t>
            </a:r>
            <a:r>
              <a:rPr lang="ru-RU" dirty="0"/>
              <a:t> </a:t>
            </a:r>
            <a:r>
              <a:rPr lang="ru-RU" dirty="0" err="1"/>
              <a:t>төңкеріс</a:t>
            </a:r>
            <a:r>
              <a:rPr lang="ru-RU" dirty="0"/>
              <a:t>.</a:t>
            </a:r>
          </a:p>
        </p:txBody>
      </p:sp>
      <p:cxnSp>
        <p:nvCxnSpPr>
          <p:cNvPr id="5" name="Прямая соединительная линия 4"/>
          <p:cNvCxnSpPr/>
          <p:nvPr/>
        </p:nvCxnSpPr>
        <p:spPr>
          <a:xfrm>
            <a:off x="1115616" y="1844824"/>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Соединительная линия уступом 6"/>
          <p:cNvCxnSpPr/>
          <p:nvPr/>
        </p:nvCxnSpPr>
        <p:spPr>
          <a:xfrm>
            <a:off x="971600" y="836712"/>
            <a:ext cx="914400" cy="914400"/>
          </a:xfrm>
          <a:prstGeom prst="bentConnector3">
            <a:avLst/>
          </a:prstGeom>
          <a:ln w="762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3480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332656"/>
            <a:ext cx="8229600" cy="5688632"/>
          </a:xfrm>
          <a:ln w="76200">
            <a:solidFill>
              <a:schemeClr val="tx1"/>
            </a:solidFill>
          </a:ln>
        </p:spPr>
        <p:txBody>
          <a:bodyPr>
            <a:normAutofit fontScale="77500" lnSpcReduction="20000"/>
          </a:bodyPr>
          <a:lstStyle/>
          <a:p>
            <a:pPr marL="137160" indent="0">
              <a:buNone/>
            </a:pPr>
            <a:endParaRPr lang="ru-RU" dirty="0"/>
          </a:p>
          <a:p>
            <a:endParaRPr lang="ru-RU" dirty="0"/>
          </a:p>
          <a:p>
            <a:r>
              <a:rPr lang="ru-RU" dirty="0" err="1"/>
              <a:t>Ақпан</a:t>
            </a:r>
            <a:r>
              <a:rPr lang="ru-RU" dirty="0"/>
              <a:t> </a:t>
            </a:r>
            <a:r>
              <a:rPr lang="ru-RU" dirty="0" err="1"/>
              <a:t>төңкерісінің</a:t>
            </a:r>
            <a:r>
              <a:rPr lang="ru-RU" dirty="0"/>
              <a:t> </a:t>
            </a:r>
            <a:r>
              <a:rPr lang="ru-RU" dirty="0" err="1"/>
              <a:t>жеңісі</a:t>
            </a:r>
            <a:r>
              <a:rPr lang="ru-RU" dirty="0"/>
              <a:t> </a:t>
            </a:r>
            <a:r>
              <a:rPr lang="ru-RU" dirty="0" err="1"/>
              <a:t>саяси</a:t>
            </a:r>
            <a:r>
              <a:rPr lang="ru-RU" dirty="0"/>
              <a:t> </a:t>
            </a:r>
            <a:r>
              <a:rPr lang="ru-RU" dirty="0" err="1"/>
              <a:t>жүйенің</a:t>
            </a:r>
            <a:r>
              <a:rPr lang="ru-RU" dirty="0"/>
              <a:t> </a:t>
            </a:r>
            <a:r>
              <a:rPr lang="ru-RU" dirty="0" err="1"/>
              <a:t>жоғарғы</a:t>
            </a:r>
            <a:r>
              <a:rPr lang="ru-RU" dirty="0"/>
              <a:t> </a:t>
            </a:r>
            <a:r>
              <a:rPr lang="ru-RU" dirty="0" err="1"/>
              <a:t>сатысы</a:t>
            </a:r>
            <a:r>
              <a:rPr lang="ru-RU" dirty="0"/>
              <a:t> — </a:t>
            </a:r>
            <a:r>
              <a:rPr lang="ru-RU" dirty="0" err="1"/>
              <a:t>республикалық</a:t>
            </a:r>
            <a:r>
              <a:rPr lang="ru-RU" dirty="0"/>
              <a:t> </a:t>
            </a:r>
            <a:r>
              <a:rPr lang="ru-RU" dirty="0" err="1"/>
              <a:t>құрылысқа</a:t>
            </a:r>
            <a:r>
              <a:rPr lang="ru-RU" dirty="0"/>
              <a:t> </a:t>
            </a:r>
            <a:r>
              <a:rPr lang="ru-RU" dirty="0" err="1"/>
              <a:t>көшуге</a:t>
            </a:r>
            <a:r>
              <a:rPr lang="ru-RU" dirty="0"/>
              <a:t> </a:t>
            </a:r>
            <a:r>
              <a:rPr lang="ru-RU" dirty="0" err="1"/>
              <a:t>жағдай</a:t>
            </a:r>
            <a:r>
              <a:rPr lang="ru-RU" dirty="0"/>
              <a:t> </a:t>
            </a:r>
            <a:r>
              <a:rPr lang="ru-RU" dirty="0" err="1"/>
              <a:t>туғызумен</a:t>
            </a:r>
            <a:r>
              <a:rPr lang="ru-RU" dirty="0"/>
              <a:t> </a:t>
            </a:r>
            <a:r>
              <a:rPr lang="ru-RU" dirty="0" err="1"/>
              <a:t>қатар</a:t>
            </a:r>
            <a:r>
              <a:rPr lang="ru-RU" dirty="0"/>
              <a:t> </a:t>
            </a:r>
            <a:r>
              <a:rPr lang="ru-RU" dirty="0" err="1"/>
              <a:t>отаршыл</a:t>
            </a:r>
            <a:r>
              <a:rPr lang="ru-RU" dirty="0"/>
              <a:t> </a:t>
            </a:r>
            <a:r>
              <a:rPr lang="ru-RU" dirty="0" err="1"/>
              <a:t>жүйенің</a:t>
            </a:r>
            <a:r>
              <a:rPr lang="ru-RU" dirty="0"/>
              <a:t> </a:t>
            </a:r>
            <a:r>
              <a:rPr lang="ru-RU" dirty="0" err="1"/>
              <a:t>күш-қуатын</a:t>
            </a:r>
            <a:r>
              <a:rPr lang="ru-RU" dirty="0"/>
              <a:t> </a:t>
            </a:r>
            <a:r>
              <a:rPr lang="ru-RU" dirty="0" err="1"/>
              <a:t>әлсіретуге</a:t>
            </a:r>
            <a:r>
              <a:rPr lang="ru-RU" dirty="0"/>
              <a:t> де </a:t>
            </a:r>
            <a:r>
              <a:rPr lang="ru-RU" dirty="0" err="1"/>
              <a:t>мүмкіндік</a:t>
            </a:r>
            <a:r>
              <a:rPr lang="ru-RU" dirty="0"/>
              <a:t> </a:t>
            </a:r>
            <a:r>
              <a:rPr lang="ru-RU" dirty="0" err="1"/>
              <a:t>берді</a:t>
            </a:r>
            <a:r>
              <a:rPr lang="ru-RU" dirty="0"/>
              <a:t>. </a:t>
            </a:r>
          </a:p>
          <a:p>
            <a:r>
              <a:rPr lang="ru-RU" dirty="0" err="1"/>
              <a:t>Ақпан</a:t>
            </a:r>
            <a:r>
              <a:rPr lang="ru-RU" dirty="0"/>
              <a:t> </a:t>
            </a:r>
            <a:r>
              <a:rPr lang="ru-RU" dirty="0" err="1"/>
              <a:t>төңкерісі</a:t>
            </a:r>
            <a:r>
              <a:rPr lang="ru-RU" dirty="0"/>
              <a:t> </a:t>
            </a:r>
            <a:r>
              <a:rPr lang="ru-RU" dirty="0" err="1"/>
              <a:t>нәтижесінде</a:t>
            </a:r>
            <a:r>
              <a:rPr lang="ru-RU" dirty="0"/>
              <a:t> </a:t>
            </a:r>
            <a:r>
              <a:rPr lang="ru-RU" dirty="0" err="1"/>
              <a:t>ресми</a:t>
            </a:r>
            <a:r>
              <a:rPr lang="ru-RU" dirty="0"/>
              <a:t> </a:t>
            </a:r>
            <a:r>
              <a:rPr lang="ru-RU" dirty="0" err="1"/>
              <a:t>билікті</a:t>
            </a:r>
            <a:r>
              <a:rPr lang="ru-RU" dirty="0"/>
              <a:t> </a:t>
            </a:r>
            <a:r>
              <a:rPr lang="ru-RU" dirty="0" err="1"/>
              <a:t>қолына</a:t>
            </a:r>
            <a:r>
              <a:rPr lang="ru-RU" dirty="0"/>
              <a:t> </a:t>
            </a:r>
            <a:r>
              <a:rPr lang="ru-RU" dirty="0" err="1"/>
              <a:t>алған</a:t>
            </a:r>
            <a:r>
              <a:rPr lang="ru-RU" dirty="0"/>
              <a:t> </a:t>
            </a:r>
            <a:r>
              <a:rPr lang="ru-RU" dirty="0" err="1"/>
              <a:t>Мемлекеттік</a:t>
            </a:r>
            <a:r>
              <a:rPr lang="ru-RU" dirty="0"/>
              <a:t> </a:t>
            </a:r>
            <a:r>
              <a:rPr lang="ru-RU" dirty="0" err="1"/>
              <a:t>Думаның</a:t>
            </a:r>
            <a:r>
              <a:rPr lang="ru-RU" dirty="0"/>
              <a:t> </a:t>
            </a:r>
            <a:r>
              <a:rPr lang="ru-RU" dirty="0" err="1"/>
              <a:t>шешімімен</a:t>
            </a:r>
            <a:r>
              <a:rPr lang="ru-RU" dirty="0"/>
              <a:t> </a:t>
            </a:r>
            <a:r>
              <a:rPr lang="ru-RU" dirty="0" err="1"/>
              <a:t>құрылған</a:t>
            </a:r>
            <a:r>
              <a:rPr lang="ru-RU" dirty="0"/>
              <a:t> </a:t>
            </a:r>
            <a:r>
              <a:rPr lang="ru-RU" dirty="0" err="1"/>
              <a:t>Уақытша</a:t>
            </a:r>
            <a:r>
              <a:rPr lang="ru-RU" dirty="0"/>
              <a:t> </a:t>
            </a:r>
            <a:r>
              <a:rPr lang="ru-RU" dirty="0" err="1"/>
              <a:t>үкімет</a:t>
            </a:r>
            <a:r>
              <a:rPr lang="ru-RU" dirty="0"/>
              <a:t> </a:t>
            </a:r>
            <a:r>
              <a:rPr lang="ru-RU" dirty="0" err="1"/>
              <a:t>қазақ</a:t>
            </a:r>
            <a:r>
              <a:rPr lang="ru-RU" dirty="0"/>
              <a:t> </a:t>
            </a:r>
            <a:r>
              <a:rPr lang="ru-RU" dirty="0" err="1"/>
              <a:t>халқының</a:t>
            </a:r>
            <a:r>
              <a:rPr lang="ru-RU" dirty="0"/>
              <a:t> 1916 </a:t>
            </a:r>
            <a:r>
              <a:rPr lang="ru-RU" dirty="0" err="1"/>
              <a:t>жылы</a:t>
            </a:r>
            <a:r>
              <a:rPr lang="ru-RU" dirty="0"/>
              <a:t> </a:t>
            </a:r>
            <a:r>
              <a:rPr lang="ru-RU" dirty="0" err="1"/>
              <a:t>өзін-өзі</a:t>
            </a:r>
            <a:r>
              <a:rPr lang="ru-RU" dirty="0"/>
              <a:t> </a:t>
            </a:r>
            <a:r>
              <a:rPr lang="ru-RU" dirty="0" err="1"/>
              <a:t>билеуге</a:t>
            </a:r>
            <a:r>
              <a:rPr lang="ru-RU" dirty="0"/>
              <a:t> </a:t>
            </a:r>
            <a:r>
              <a:rPr lang="ru-RU" dirty="0" err="1"/>
              <a:t>құқықты</a:t>
            </a:r>
            <a:r>
              <a:rPr lang="ru-RU" dirty="0"/>
              <a:t> </a:t>
            </a:r>
            <a:r>
              <a:rPr lang="ru-RU" dirty="0" err="1"/>
              <a:t>болғандығын</a:t>
            </a:r>
            <a:r>
              <a:rPr lang="ru-RU" dirty="0"/>
              <a:t> </a:t>
            </a:r>
            <a:r>
              <a:rPr lang="ru-RU" dirty="0" err="1"/>
              <a:t>мойындады</a:t>
            </a:r>
            <a:r>
              <a:rPr lang="ru-RU" dirty="0"/>
              <a:t>. </a:t>
            </a:r>
          </a:p>
          <a:p>
            <a:r>
              <a:rPr lang="ru-RU" dirty="0"/>
              <a:t>1916 </a:t>
            </a:r>
            <a:r>
              <a:rPr lang="ru-RU" dirty="0" err="1"/>
              <a:t>жылғы</a:t>
            </a:r>
            <a:r>
              <a:rPr lang="ru-RU" dirty="0"/>
              <a:t> </a:t>
            </a:r>
            <a:r>
              <a:rPr lang="ru-RU" dirty="0" err="1"/>
              <a:t>ұлт-азаттық</a:t>
            </a:r>
            <a:r>
              <a:rPr lang="ru-RU" dirty="0"/>
              <a:t> </a:t>
            </a:r>
            <a:r>
              <a:rPr lang="ru-RU" dirty="0" err="1"/>
              <a:t>көтеріліске</a:t>
            </a:r>
            <a:r>
              <a:rPr lang="ru-RU" dirty="0"/>
              <a:t> </a:t>
            </a:r>
            <a:r>
              <a:rPr lang="ru-RU" dirty="0" err="1"/>
              <a:t>қатысқандарды</a:t>
            </a:r>
            <a:r>
              <a:rPr lang="ru-RU" dirty="0"/>
              <a:t> </a:t>
            </a:r>
            <a:r>
              <a:rPr lang="ru-RU" dirty="0" err="1"/>
              <a:t>жазалау</a:t>
            </a:r>
            <a:r>
              <a:rPr lang="ru-RU" dirty="0"/>
              <a:t> </a:t>
            </a:r>
            <a:r>
              <a:rPr lang="ru-RU" dirty="0" err="1"/>
              <a:t>экспедицияларының</a:t>
            </a:r>
            <a:r>
              <a:rPr lang="ru-RU" dirty="0"/>
              <a:t> </a:t>
            </a:r>
            <a:r>
              <a:rPr lang="ru-RU" dirty="0" err="1"/>
              <a:t>әрекеттері</a:t>
            </a:r>
            <a:r>
              <a:rPr lang="ru-RU" dirty="0"/>
              <a:t> </a:t>
            </a:r>
            <a:r>
              <a:rPr lang="ru-RU" dirty="0" err="1"/>
              <a:t>тоқтатылды</a:t>
            </a:r>
            <a:r>
              <a:rPr lang="ru-RU" dirty="0"/>
              <a:t>. </a:t>
            </a:r>
          </a:p>
          <a:p>
            <a:r>
              <a:rPr lang="ru-RU" dirty="0" err="1"/>
              <a:t>Ақпан</a:t>
            </a:r>
            <a:r>
              <a:rPr lang="ru-RU" dirty="0"/>
              <a:t> </a:t>
            </a:r>
            <a:r>
              <a:rPr lang="ru-RU" dirty="0" err="1"/>
              <a:t>төңкерісінің</a:t>
            </a:r>
            <a:r>
              <a:rPr lang="ru-RU" dirty="0"/>
              <a:t> </a:t>
            </a:r>
            <a:r>
              <a:rPr lang="ru-RU" dirty="0" err="1"/>
              <a:t>жеңісінің</a:t>
            </a:r>
            <a:r>
              <a:rPr lang="ru-RU" dirty="0"/>
              <a:t> </a:t>
            </a:r>
            <a:r>
              <a:rPr lang="ru-RU" dirty="0" err="1"/>
              <a:t>ең</a:t>
            </a:r>
            <a:r>
              <a:rPr lang="ru-RU" dirty="0"/>
              <a:t> </a:t>
            </a:r>
            <a:r>
              <a:rPr lang="ru-RU" dirty="0" err="1"/>
              <a:t>маңызды</a:t>
            </a:r>
            <a:r>
              <a:rPr lang="ru-RU" dirty="0"/>
              <a:t> </a:t>
            </a:r>
            <a:r>
              <a:rPr lang="ru-RU" dirty="0" err="1"/>
              <a:t>нәтижесі</a:t>
            </a:r>
            <a:r>
              <a:rPr lang="ru-RU" dirty="0"/>
              <a:t> </a:t>
            </a:r>
            <a:r>
              <a:rPr lang="ru-RU" dirty="0" err="1"/>
              <a:t>бұрынғы</a:t>
            </a:r>
            <a:r>
              <a:rPr lang="ru-RU" dirty="0"/>
              <a:t> </a:t>
            </a:r>
            <a:r>
              <a:rPr lang="ru-RU" dirty="0" err="1"/>
              <a:t>Ресей</a:t>
            </a:r>
            <a:r>
              <a:rPr lang="ru-RU" dirty="0"/>
              <a:t> </a:t>
            </a:r>
            <a:r>
              <a:rPr lang="ru-RU" dirty="0" err="1"/>
              <a:t>империясы</a:t>
            </a:r>
            <a:r>
              <a:rPr lang="ru-RU" dirty="0"/>
              <a:t> </a:t>
            </a:r>
            <a:r>
              <a:rPr lang="ru-RU" dirty="0" err="1"/>
              <a:t>аумағында</a:t>
            </a:r>
            <a:r>
              <a:rPr lang="ru-RU" dirty="0"/>
              <a:t> </a:t>
            </a:r>
            <a:r>
              <a:rPr lang="ru-RU" dirty="0" err="1"/>
              <a:t>кең</a:t>
            </a:r>
            <a:r>
              <a:rPr lang="ru-RU" dirty="0"/>
              <a:t> </a:t>
            </a:r>
            <a:r>
              <a:rPr lang="ru-RU" dirty="0" err="1"/>
              <a:t>көлемде</a:t>
            </a:r>
            <a:r>
              <a:rPr lang="ru-RU" dirty="0"/>
              <a:t> </a:t>
            </a:r>
            <a:r>
              <a:rPr lang="ru-RU" dirty="0" err="1"/>
              <a:t>саяси</a:t>
            </a:r>
            <a:r>
              <a:rPr lang="ru-RU" dirty="0"/>
              <a:t> </a:t>
            </a:r>
            <a:r>
              <a:rPr lang="ru-RU" dirty="0" err="1"/>
              <a:t>бостандықтар</a:t>
            </a:r>
            <a:r>
              <a:rPr lang="ru-RU" dirty="0"/>
              <a:t> </a:t>
            </a:r>
            <a:r>
              <a:rPr lang="ru-RU" dirty="0" err="1"/>
              <a:t>орын</a:t>
            </a:r>
            <a:r>
              <a:rPr lang="ru-RU" dirty="0"/>
              <a:t> </a:t>
            </a:r>
            <a:r>
              <a:rPr lang="ru-RU" dirty="0" err="1"/>
              <a:t>алып</a:t>
            </a:r>
            <a:r>
              <a:rPr lang="ru-RU" dirty="0"/>
              <a:t>, </a:t>
            </a:r>
            <a:r>
              <a:rPr lang="ru-RU" dirty="0" err="1"/>
              <a:t>бүкіл</a:t>
            </a:r>
            <a:r>
              <a:rPr lang="ru-RU" dirty="0"/>
              <a:t> </a:t>
            </a:r>
            <a:r>
              <a:rPr lang="ru-RU" dirty="0" err="1"/>
              <a:t>қоғамдық</a:t>
            </a:r>
            <a:r>
              <a:rPr lang="ru-RU" dirty="0"/>
              <a:t> </a:t>
            </a:r>
            <a:r>
              <a:rPr lang="ru-RU" dirty="0" err="1"/>
              <a:t>өмірдің</a:t>
            </a:r>
            <a:r>
              <a:rPr lang="ru-RU" dirty="0"/>
              <a:t> </a:t>
            </a:r>
            <a:r>
              <a:rPr lang="ru-RU" dirty="0" err="1"/>
              <a:t>демократиялануы</a:t>
            </a:r>
            <a:r>
              <a:rPr lang="ru-RU" dirty="0"/>
              <a:t> </a:t>
            </a:r>
            <a:r>
              <a:rPr lang="ru-RU" dirty="0" err="1"/>
              <a:t>болды</a:t>
            </a:r>
            <a:r>
              <a:rPr lang="ru-RU" dirty="0"/>
              <a:t>. </a:t>
            </a:r>
          </a:p>
          <a:p>
            <a:r>
              <a:rPr lang="ru-RU" dirty="0" err="1"/>
              <a:t>Бүкіл</a:t>
            </a:r>
            <a:r>
              <a:rPr lang="ru-RU" dirty="0"/>
              <a:t> </a:t>
            </a:r>
            <a:r>
              <a:rPr lang="ru-RU" dirty="0" err="1"/>
              <a:t>аймақта</a:t>
            </a:r>
            <a:r>
              <a:rPr lang="ru-RU" dirty="0"/>
              <a:t> </a:t>
            </a:r>
            <a:r>
              <a:rPr lang="ru-RU" dirty="0" err="1"/>
              <a:t>буржуазиялық</a:t>
            </a:r>
            <a:r>
              <a:rPr lang="ru-RU" dirty="0"/>
              <a:t> </a:t>
            </a:r>
            <a:r>
              <a:rPr lang="ru-RU" dirty="0" err="1"/>
              <a:t>мәндегі</a:t>
            </a:r>
            <a:r>
              <a:rPr lang="ru-RU" dirty="0"/>
              <a:t> </a:t>
            </a:r>
            <a:r>
              <a:rPr lang="ru-RU" dirty="0" err="1"/>
              <a:t>бостандықтар</a:t>
            </a:r>
            <a:r>
              <a:rPr lang="ru-RU" dirty="0"/>
              <a:t> (</a:t>
            </a:r>
            <a:r>
              <a:rPr lang="ru-RU" dirty="0" err="1"/>
              <a:t>саяси</a:t>
            </a:r>
            <a:r>
              <a:rPr lang="ru-RU" dirty="0"/>
              <a:t> </a:t>
            </a:r>
            <a:r>
              <a:rPr lang="ru-RU" dirty="0" err="1"/>
              <a:t>ұйым</a:t>
            </a:r>
            <a:r>
              <a:rPr lang="ru-RU" dirty="0"/>
              <a:t> </a:t>
            </a:r>
            <a:r>
              <a:rPr lang="ru-RU" dirty="0" err="1"/>
              <a:t>құру</a:t>
            </a:r>
            <a:r>
              <a:rPr lang="ru-RU" dirty="0"/>
              <a:t>, </a:t>
            </a:r>
            <a:r>
              <a:rPr lang="ru-RU" dirty="0" err="1"/>
              <a:t>сөз</a:t>
            </a:r>
            <a:r>
              <a:rPr lang="ru-RU" dirty="0"/>
              <a:t>, </a:t>
            </a:r>
            <a:r>
              <a:rPr lang="ru-RU" dirty="0" err="1"/>
              <a:t>баспасөз</a:t>
            </a:r>
            <a:r>
              <a:rPr lang="ru-RU" dirty="0"/>
              <a:t> </a:t>
            </a:r>
            <a:r>
              <a:rPr lang="ru-RU" dirty="0" err="1"/>
              <a:t>т.б</a:t>
            </a:r>
            <a:r>
              <a:rPr lang="ru-RU" dirty="0"/>
              <a:t>.) </a:t>
            </a:r>
            <a:r>
              <a:rPr lang="ru-RU" dirty="0" err="1"/>
              <a:t>жүзеге</a:t>
            </a:r>
            <a:r>
              <a:rPr lang="ru-RU" dirty="0"/>
              <a:t> </a:t>
            </a:r>
            <a:r>
              <a:rPr lang="ru-RU" dirty="0" err="1"/>
              <a:t>асырыла</a:t>
            </a:r>
            <a:r>
              <a:rPr lang="ru-RU" dirty="0"/>
              <a:t> </a:t>
            </a:r>
            <a:r>
              <a:rPr lang="ru-RU" dirty="0" err="1"/>
              <a:t>бастады</a:t>
            </a:r>
            <a:r>
              <a:rPr lang="ru-RU" dirty="0"/>
              <a:t>, </a:t>
            </a:r>
            <a:r>
              <a:rPr lang="ru-RU" dirty="0" err="1"/>
              <a:t>жасырын</a:t>
            </a:r>
            <a:r>
              <a:rPr lang="ru-RU" dirty="0"/>
              <a:t> </a:t>
            </a:r>
            <a:r>
              <a:rPr lang="ru-RU" dirty="0" err="1"/>
              <a:t>түрдегі</a:t>
            </a:r>
            <a:r>
              <a:rPr lang="ru-RU" dirty="0"/>
              <a:t> </a:t>
            </a:r>
            <a:r>
              <a:rPr lang="ru-RU" dirty="0" err="1"/>
              <a:t>партиялар</a:t>
            </a:r>
            <a:r>
              <a:rPr lang="ru-RU" dirty="0"/>
              <a:t> </a:t>
            </a:r>
            <a:r>
              <a:rPr lang="ru-RU" dirty="0" err="1"/>
              <a:t>жариялық</a:t>
            </a:r>
            <a:r>
              <a:rPr lang="ru-RU" dirty="0"/>
              <a:t> </a:t>
            </a:r>
            <a:r>
              <a:rPr lang="ru-RU" dirty="0" err="1"/>
              <a:t>жағдайға</a:t>
            </a:r>
            <a:r>
              <a:rPr lang="ru-RU" dirty="0"/>
              <a:t> </a:t>
            </a:r>
            <a:r>
              <a:rPr lang="ru-RU" dirty="0" err="1"/>
              <a:t>шықты</a:t>
            </a:r>
            <a:r>
              <a:rPr lang="ru-RU" dirty="0"/>
              <a:t>, </a:t>
            </a:r>
            <a:r>
              <a:rPr lang="ru-RU" dirty="0" err="1"/>
              <a:t>жаңа</a:t>
            </a:r>
            <a:r>
              <a:rPr lang="ru-RU" dirty="0"/>
              <a:t> </a:t>
            </a:r>
            <a:r>
              <a:rPr lang="ru-RU" dirty="0" err="1"/>
              <a:t>партиялар</a:t>
            </a:r>
            <a:r>
              <a:rPr lang="ru-RU" dirty="0"/>
              <a:t> мен </a:t>
            </a:r>
            <a:r>
              <a:rPr lang="ru-RU" dirty="0" err="1"/>
              <a:t>басқа</a:t>
            </a:r>
            <a:r>
              <a:rPr lang="ru-RU" dirty="0"/>
              <a:t> да </a:t>
            </a:r>
            <a:r>
              <a:rPr lang="ru-RU" dirty="0" err="1"/>
              <a:t>саяси</a:t>
            </a:r>
            <a:r>
              <a:rPr lang="ru-RU" dirty="0"/>
              <a:t> </a:t>
            </a:r>
            <a:r>
              <a:rPr lang="ru-RU" dirty="0" err="1"/>
              <a:t>ұйымдар</a:t>
            </a:r>
            <a:r>
              <a:rPr lang="ru-RU" dirty="0"/>
              <a:t> </a:t>
            </a:r>
            <a:r>
              <a:rPr lang="ru-RU" dirty="0" err="1"/>
              <a:t>құруға</a:t>
            </a:r>
            <a:r>
              <a:rPr lang="ru-RU" dirty="0"/>
              <a:t> </a:t>
            </a:r>
            <a:r>
              <a:rPr lang="ru-RU" dirty="0" err="1"/>
              <a:t>рұқсат</a:t>
            </a:r>
            <a:r>
              <a:rPr lang="ru-RU" dirty="0"/>
              <a:t> </a:t>
            </a:r>
            <a:r>
              <a:rPr lang="ru-RU" dirty="0" err="1"/>
              <a:t>етілді</a:t>
            </a:r>
            <a:r>
              <a:rPr lang="ru-RU" dirty="0"/>
              <a:t>.</a:t>
            </a:r>
          </a:p>
          <a:p>
            <a:endParaRPr lang="ru-RU" dirty="0"/>
          </a:p>
          <a:p>
            <a:endParaRPr lang="ru-RU" dirty="0"/>
          </a:p>
          <a:p>
            <a:endParaRPr lang="ru-RU" dirty="0"/>
          </a:p>
        </p:txBody>
      </p:sp>
    </p:spTree>
    <p:extLst>
      <p:ext uri="{BB962C8B-B14F-4D97-AF65-F5344CB8AC3E}">
        <p14:creationId xmlns:p14="http://schemas.microsoft.com/office/powerpoint/2010/main" val="3942658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476672"/>
            <a:ext cx="8229600" cy="5832648"/>
          </a:xfrm>
          <a:ln w="76200">
            <a:solidFill>
              <a:schemeClr val="tx1"/>
            </a:solidFill>
          </a:ln>
        </p:spPr>
        <p:txBody>
          <a:bodyPr>
            <a:normAutofit fontScale="62500" lnSpcReduction="20000"/>
          </a:bodyPr>
          <a:lstStyle/>
          <a:p>
            <a:endParaRPr lang="ru-RU" dirty="0"/>
          </a:p>
          <a:p>
            <a:endParaRPr lang="ru-RU" dirty="0"/>
          </a:p>
          <a:p>
            <a:r>
              <a:rPr lang="kk-KZ" dirty="0"/>
              <a:t>Енді 1917 жылғы ақпан революциясының қазақ зиялыларына қаншалықты әсер еткеніне тоқталық. Қазақ зиялылары үшін тәуелсіздік идеясы 1917 жылы аса өзекті болды, өйткені, Ақпан революциясы халыққа бостандық пен теңдік берді деп ұғынды. </a:t>
            </a:r>
          </a:p>
          <a:p>
            <a:endParaRPr lang="kk-KZ" dirty="0"/>
          </a:p>
          <a:p>
            <a:r>
              <a:rPr lang="kk-KZ" sz="2900" dirty="0"/>
              <a:t>Патша тақтан құлап, самодержавие жойылғаннан кейін дербес мемлекет болуға мүмкіндік туды деп есептеді. «Азаттық таңы атты. Тілекке құдай жеткізді. Күні кеше ғана құл едік, енді бүгін теңелдік. Қам көңілде қаяудай арман қалған жоқ. </a:t>
            </a:r>
            <a:endParaRPr lang="kk-KZ" sz="2900" dirty="0" smtClean="0"/>
          </a:p>
          <a:p>
            <a:r>
              <a:rPr lang="kk-KZ" sz="2900" dirty="0" smtClean="0"/>
              <a:t>Неше </a:t>
            </a:r>
            <a:r>
              <a:rPr lang="kk-KZ" sz="2900" dirty="0"/>
              <a:t>ғасырдан бері жұрттың бәрін қорлықта, құлдықта ұстаған жауыз үкімет, өзгеге қазған оры өзіне шағын көр болып, қайтпас қара сапарға кетті. </a:t>
            </a:r>
            <a:endParaRPr lang="kk-KZ" sz="2900" dirty="0" smtClean="0"/>
          </a:p>
          <a:p>
            <a:r>
              <a:rPr lang="kk-KZ" sz="2900" dirty="0" smtClean="0"/>
              <a:t>Жүз </a:t>
            </a:r>
            <a:r>
              <a:rPr lang="kk-KZ" sz="2900" dirty="0"/>
              <a:t>жылдан бері халықты теңдікке жеткізу жолында ескі үкіметпен алысып, дарға асылып, оққа ұшып, басы айдауда, малы талауға түсіп жүрген сабаздар жасымай, бірі кемісе, оны артып, ақырында Россия қол астындағы халықтардың бәріне дін, ұлт, тіл айырмасына қарамай азаттық әперді. </a:t>
            </a:r>
            <a:endParaRPr lang="kk-KZ" sz="2900" dirty="0" smtClean="0"/>
          </a:p>
          <a:p>
            <a:r>
              <a:rPr lang="kk-KZ" sz="2900" dirty="0" smtClean="0"/>
              <a:t>Енді </a:t>
            </a:r>
            <a:r>
              <a:rPr lang="kk-KZ" sz="2900" dirty="0"/>
              <a:t>бүгін теңеліп, түсімізде көрмеген жақсылықты өңімізде көріп, төбеміз көкке жетіп жатыр» – деп Ақпан төңкерісінің жеңісіне шаттанды.</a:t>
            </a:r>
            <a:endParaRPr lang="ru-RU" sz="2900" dirty="0"/>
          </a:p>
          <a:p>
            <a:endParaRPr lang="ru-RU" dirty="0"/>
          </a:p>
        </p:txBody>
      </p:sp>
      <p:sp>
        <p:nvSpPr>
          <p:cNvPr id="4" name="Прямоугольник 3"/>
          <p:cNvSpPr/>
          <p:nvPr/>
        </p:nvSpPr>
        <p:spPr>
          <a:xfrm>
            <a:off x="611560" y="2828836"/>
            <a:ext cx="7776864" cy="1200329"/>
          </a:xfrm>
          <a:prstGeom prst="rect">
            <a:avLst/>
          </a:prstGeom>
        </p:spPr>
        <p:txBody>
          <a:bodyPr wrap="square">
            <a:spAutoFit/>
          </a:bodyPr>
          <a:lstStyle/>
          <a:p>
            <a:endParaRPr lang="ru-RU" dirty="0"/>
          </a:p>
          <a:p>
            <a:endParaRPr lang="ru-RU" dirty="0"/>
          </a:p>
          <a:p>
            <a:endParaRPr lang="ru-RU" dirty="0"/>
          </a:p>
          <a:p>
            <a:endParaRPr lang="ru-RU" dirty="0"/>
          </a:p>
        </p:txBody>
      </p:sp>
    </p:spTree>
    <p:extLst>
      <p:ext uri="{BB962C8B-B14F-4D97-AF65-F5344CB8AC3E}">
        <p14:creationId xmlns:p14="http://schemas.microsoft.com/office/powerpoint/2010/main" val="1121891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itle 1">
            <a:extLst>
              <a:ext uri="{FF2B5EF4-FFF2-40B4-BE49-F238E27FC236}">
                <a16:creationId xmlns="" xmlns:a16="http://schemas.microsoft.com/office/drawing/2014/main" id="{0A5A3786-F0F3-0674-22B4-6904C2B309C7}"/>
              </a:ext>
            </a:extLst>
          </p:cNvPr>
          <p:cNvSpPr>
            <a:spLocks noGrp="1"/>
          </p:cNvSpPr>
          <p:nvPr>
            <p:ph type="title"/>
          </p:nvPr>
        </p:nvSpPr>
        <p:spPr>
          <a:xfrm>
            <a:off x="1115616" y="274638"/>
            <a:ext cx="7344816" cy="1143000"/>
          </a:xfrm>
          <a:ln w="76200">
            <a:solidFill>
              <a:schemeClr val="tx1"/>
            </a:solidFill>
          </a:ln>
        </p:spPr>
        <p:txBody>
          <a:bodyPr/>
          <a:lstStyle/>
          <a:p>
            <a:r>
              <a:rPr lang="ru-RU" dirty="0"/>
              <a:t>Алаш </a:t>
            </a:r>
            <a:r>
              <a:rPr lang="ru-RU" dirty="0" err="1"/>
              <a:t>азаматтары</a:t>
            </a:r>
            <a:r>
              <a:rPr lang="ru-RU" dirty="0"/>
              <a:t> </a:t>
            </a:r>
            <a:endParaRPr lang="en-US" dirty="0"/>
          </a:p>
        </p:txBody>
      </p:sp>
      <p:pic>
        <p:nvPicPr>
          <p:cNvPr id="4098" name="Picture 2" descr="Изображение выглядит как текст, Человеческое лицо, Предмет коллекционирования, плакат&#10;&#10;Содержимое, созданное искусственным интеллектом, может быть неверным."/>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 y="2709296"/>
            <a:ext cx="4038600" cy="2307771"/>
          </a:xfrm>
          <a:prstGeom prst="rect">
            <a:avLst/>
          </a:prstGeom>
          <a:solidFill>
            <a:schemeClr val="accent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sz="half" idx="2"/>
          </p:nvPr>
        </p:nvSpPr>
        <p:spPr>
          <a:xfrm>
            <a:off x="4788024" y="1988840"/>
            <a:ext cx="4038600" cy="3168351"/>
          </a:xfrm>
          <a:ln w="76200">
            <a:solidFill>
              <a:schemeClr val="tx1"/>
            </a:solidFill>
          </a:ln>
        </p:spPr>
        <p:txBody>
          <a:bodyPr>
            <a:normAutofit fontScale="55000" lnSpcReduction="20000"/>
          </a:bodyPr>
          <a:lstStyle/>
          <a:p>
            <a:pPr>
              <a:lnSpc>
                <a:spcPct val="90000"/>
              </a:lnSpc>
            </a:pPr>
            <a:endParaRPr lang="ru-RU" sz="2200" dirty="0"/>
          </a:p>
          <a:p>
            <a:pPr>
              <a:lnSpc>
                <a:spcPct val="90000"/>
              </a:lnSpc>
            </a:pPr>
            <a:endParaRPr lang="ru-RU" sz="2200" dirty="0"/>
          </a:p>
          <a:p>
            <a:pPr marL="137160" indent="0">
              <a:lnSpc>
                <a:spcPct val="90000"/>
              </a:lnSpc>
              <a:buNone/>
            </a:pPr>
            <a:endParaRPr lang="ru-RU" sz="2200" dirty="0"/>
          </a:p>
          <a:p>
            <a:pPr marL="137160" indent="0">
              <a:lnSpc>
                <a:spcPct val="90000"/>
              </a:lnSpc>
              <a:buNone/>
            </a:pPr>
            <a:endParaRPr lang="ru-RU" sz="2200" dirty="0"/>
          </a:p>
          <a:p>
            <a:pPr marL="137160" indent="0">
              <a:lnSpc>
                <a:spcPct val="90000"/>
              </a:lnSpc>
              <a:buNone/>
            </a:pPr>
            <a:endParaRPr lang="ru-RU" sz="2200" dirty="0"/>
          </a:p>
          <a:p>
            <a:pPr marL="137160" indent="0">
              <a:lnSpc>
                <a:spcPct val="90000"/>
              </a:lnSpc>
              <a:buNone/>
            </a:pPr>
            <a:endParaRPr lang="ru-RU" sz="2200" dirty="0"/>
          </a:p>
          <a:p>
            <a:pPr marL="137160" indent="0">
              <a:lnSpc>
                <a:spcPct val="90000"/>
              </a:lnSpc>
              <a:buNone/>
            </a:pPr>
            <a:endParaRPr lang="ru-RU" sz="2200" dirty="0"/>
          </a:p>
          <a:p>
            <a:pPr marL="137160" indent="0">
              <a:lnSpc>
                <a:spcPct val="90000"/>
              </a:lnSpc>
              <a:buNone/>
            </a:pPr>
            <a:r>
              <a:rPr lang="ru-RU" sz="2200" dirty="0"/>
              <a:t>–</a:t>
            </a:r>
            <a:r>
              <a:rPr lang="ru-RU" sz="5100" dirty="0"/>
              <a:t>Осы </a:t>
            </a:r>
            <a:r>
              <a:rPr lang="ru-RU" sz="5100" dirty="0" err="1"/>
              <a:t>тарихи</a:t>
            </a:r>
            <a:r>
              <a:rPr lang="ru-RU" sz="5100" dirty="0"/>
              <a:t> </a:t>
            </a:r>
            <a:r>
              <a:rPr lang="ru-RU" sz="5100" dirty="0" err="1"/>
              <a:t>кезеңнің</a:t>
            </a:r>
            <a:r>
              <a:rPr lang="ru-RU" sz="5100" dirty="0"/>
              <a:t> </a:t>
            </a:r>
            <a:r>
              <a:rPr lang="ru-RU" sz="5100" dirty="0" err="1"/>
              <a:t>жарқын</a:t>
            </a:r>
            <a:r>
              <a:rPr lang="ru-RU" sz="5100" dirty="0"/>
              <a:t> </a:t>
            </a:r>
            <a:r>
              <a:rPr lang="ru-RU" sz="5100" dirty="0" err="1"/>
              <a:t>өкілдері</a:t>
            </a:r>
            <a:r>
              <a:rPr lang="ru-RU" sz="5100" dirty="0"/>
              <a:t>, </a:t>
            </a:r>
            <a:r>
              <a:rPr lang="ru-RU" sz="5100" dirty="0" err="1"/>
              <a:t>олар</a:t>
            </a:r>
            <a:r>
              <a:rPr lang="ru-RU" sz="5100" dirty="0"/>
              <a:t> </a:t>
            </a:r>
            <a:r>
              <a:rPr lang="ru-RU" sz="5100" dirty="0" err="1"/>
              <a:t>өз</a:t>
            </a:r>
            <a:r>
              <a:rPr lang="ru-RU" sz="5100" dirty="0"/>
              <a:t> </a:t>
            </a:r>
            <a:r>
              <a:rPr lang="ru-RU" sz="5100" dirty="0" err="1"/>
              <a:t>уақытында</a:t>
            </a:r>
            <a:r>
              <a:rPr lang="ru-RU" sz="5100" dirty="0"/>
              <a:t> </a:t>
            </a:r>
            <a:r>
              <a:rPr lang="ru-RU" sz="5100" dirty="0" err="1"/>
              <a:t>қазақ</a:t>
            </a:r>
            <a:r>
              <a:rPr lang="ru-RU" sz="5100" dirty="0"/>
              <a:t> </a:t>
            </a:r>
            <a:r>
              <a:rPr lang="ru-RU" sz="5100" dirty="0" err="1"/>
              <a:t>жерінің</a:t>
            </a:r>
            <a:r>
              <a:rPr lang="ru-RU" sz="5100" dirty="0"/>
              <a:t> </a:t>
            </a:r>
            <a:r>
              <a:rPr lang="ru-RU" sz="5100" dirty="0" err="1"/>
              <a:t>тәуелсіздігін</a:t>
            </a:r>
            <a:r>
              <a:rPr lang="ru-RU" sz="5100" dirty="0"/>
              <a:t> </a:t>
            </a:r>
            <a:r>
              <a:rPr lang="ru-RU" sz="5100" dirty="0" err="1"/>
              <a:t>аңсап</a:t>
            </a:r>
            <a:r>
              <a:rPr lang="ru-RU" sz="5100" dirty="0"/>
              <a:t>, </a:t>
            </a:r>
            <a:r>
              <a:rPr lang="ru-RU" sz="5100" dirty="0" err="1"/>
              <a:t>халықтың</a:t>
            </a:r>
            <a:r>
              <a:rPr lang="ru-RU" sz="5100" dirty="0"/>
              <a:t> </a:t>
            </a:r>
            <a:r>
              <a:rPr lang="ru-RU" sz="5100" dirty="0" err="1"/>
              <a:t>болашағы</a:t>
            </a:r>
            <a:r>
              <a:rPr lang="ru-RU" sz="5100" dirty="0"/>
              <a:t> </a:t>
            </a:r>
            <a:r>
              <a:rPr lang="ru-RU" sz="5100" dirty="0" err="1"/>
              <a:t>үшін</a:t>
            </a:r>
            <a:r>
              <a:rPr lang="ru-RU" sz="5100" dirty="0"/>
              <a:t> </a:t>
            </a:r>
            <a:r>
              <a:rPr lang="ru-RU" sz="5100" dirty="0" err="1" smtClean="0"/>
              <a:t>күресті</a:t>
            </a:r>
            <a:r>
              <a:rPr lang="ru-RU" sz="5100" dirty="0" smtClean="0"/>
              <a:t>.</a:t>
            </a:r>
            <a:endParaRPr lang="ru-RU" sz="5100" dirty="0"/>
          </a:p>
          <a:p>
            <a:pPr>
              <a:lnSpc>
                <a:spcPct val="90000"/>
              </a:lnSpc>
            </a:pPr>
            <a:endParaRPr lang="ru-RU" sz="2200" dirty="0"/>
          </a:p>
        </p:txBody>
      </p:sp>
    </p:spTree>
    <p:extLst>
      <p:ext uri="{BB962C8B-B14F-4D97-AF65-F5344CB8AC3E}">
        <p14:creationId xmlns:p14="http://schemas.microsoft.com/office/powerpoint/2010/main" val="2757728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vert="horz" anchor="ctr">
            <a:normAutofit fontScale="90000"/>
            <a:scene3d>
              <a:camera prst="orthographicFront"/>
              <a:lightRig rig="soft" dir="t">
                <a:rot lat="0" lon="0" rev="16800000"/>
              </a:lightRig>
            </a:scene3d>
            <a:sp3d prstMaterial="softEdge">
              <a:bevelT w="38100" h="38100"/>
            </a:sp3d>
          </a:bodyPr>
          <a:lstStyle/>
          <a:p>
            <a:pPr>
              <a:lnSpc>
                <a:spcPct val="90000"/>
              </a:lnSpc>
            </a:pPr>
            <a:r>
              <a:rPr lang="ru-RU" sz="1000"/>
              <a:t/>
            </a:r>
            <a:br>
              <a:rPr lang="ru-RU" sz="1000"/>
            </a:br>
            <a:r>
              <a:rPr lang="ru-RU" sz="1000"/>
              <a:t/>
            </a:r>
            <a:br>
              <a:rPr lang="ru-RU" sz="1000"/>
            </a:br>
            <a:r>
              <a:rPr lang="ru-RU" sz="1000"/>
              <a:t/>
            </a:r>
            <a:br>
              <a:rPr lang="ru-RU" sz="1000"/>
            </a:br>
            <a:r>
              <a:rPr lang="ru-RU" sz="1000"/>
              <a:t/>
            </a:r>
            <a:br>
              <a:rPr lang="ru-RU" sz="1000"/>
            </a:br>
            <a:r>
              <a:rPr lang="ru-RU" sz="1000"/>
              <a:t/>
            </a:r>
            <a:br>
              <a:rPr lang="ru-RU" sz="1000"/>
            </a:br>
            <a:r>
              <a:rPr lang="ru-RU" sz="1000"/>
              <a:t/>
            </a:r>
            <a:br>
              <a:rPr lang="ru-RU" sz="1000"/>
            </a:br>
            <a:r>
              <a:rPr lang="ru-RU" sz="1000"/>
              <a:t/>
            </a:r>
            <a:br>
              <a:rPr lang="ru-RU" sz="1000"/>
            </a:br>
            <a:r>
              <a:rPr lang="ru-RU" sz="1000"/>
              <a:t/>
            </a:r>
            <a:br>
              <a:rPr lang="ru-RU" sz="1000"/>
            </a:br>
            <a:r>
              <a:rPr lang="ru-RU" sz="1000"/>
              <a:t/>
            </a:r>
            <a:br>
              <a:rPr lang="ru-RU" sz="1000"/>
            </a:br>
            <a:r>
              <a:rPr lang="ru-RU" sz="1000"/>
              <a:t/>
            </a:r>
            <a:br>
              <a:rPr lang="ru-RU" sz="1000"/>
            </a:br>
            <a:endParaRPr lang="ru-RU" sz="100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l="28787" r="5851"/>
          <a:stretch>
            <a:fillRect/>
          </a:stretch>
        </p:blipFill>
        <p:spPr bwMode="auto">
          <a:xfrm>
            <a:off x="434368" y="548680"/>
            <a:ext cx="4038600" cy="4525963"/>
          </a:xfrm>
          <a:prstGeom prst="rect">
            <a:avLst/>
          </a:prstGeom>
          <a:solidFill>
            <a:schemeClr val="accent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 xmlns:a16="http://schemas.microsoft.com/office/drawing/2014/main" id="{8DA728CB-DD37-72EC-00DE-4E2AE0483619}"/>
              </a:ext>
            </a:extLst>
          </p:cNvPr>
          <p:cNvSpPr txBox="1"/>
          <p:nvPr/>
        </p:nvSpPr>
        <p:spPr>
          <a:xfrm>
            <a:off x="4648200" y="1600200"/>
            <a:ext cx="4038600" cy="4525963"/>
          </a:xfrm>
          <a:prstGeom prst="rect">
            <a:avLst/>
          </a:prstGeom>
          <a:ln w="76200">
            <a:solidFill>
              <a:schemeClr val="tx1"/>
            </a:solidFill>
          </a:ln>
        </p:spPr>
        <p:txBody>
          <a:bodyPr vert="horz">
            <a:normAutofit/>
          </a:bodyPr>
          <a:lstStyle/>
          <a:p>
            <a:pPr marL="548640" indent="-411480">
              <a:lnSpc>
                <a:spcPct val="90000"/>
              </a:lnSpc>
              <a:spcBef>
                <a:spcPct val="20000"/>
              </a:spcBef>
              <a:buClr>
                <a:schemeClr val="tx1">
                  <a:shade val="95000"/>
                </a:schemeClr>
              </a:buClr>
              <a:buSzPct val="65000"/>
              <a:buFont typeface="Wingdings 2"/>
              <a:buChar char=""/>
            </a:pPr>
            <a:r>
              <a:rPr lang="en-US" sz="2200" dirty="0" err="1">
                <a:latin typeface="Times New Roman" panose="02020603050405020304" pitchFamily="18" charset="0"/>
                <a:cs typeface="Times New Roman" panose="02020603050405020304" pitchFamily="18" charset="0"/>
              </a:rPr>
              <a:t>Алаш</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көсемдері</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бұл</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төңкерістен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кейінгі</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кезді</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қазақ</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ұлтының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болашағы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үшін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ұлы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мүмкіндік</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деп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есептеп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алдағы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өмірден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үлкен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үміт</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етті</a:t>
            </a:r>
            <a:r>
              <a:rPr lang="en-US" sz="2200" dirty="0">
                <a:latin typeface="Times New Roman" panose="02020603050405020304" pitchFamily="18" charset="0"/>
                <a:cs typeface="Times New Roman" panose="02020603050405020304" pitchFamily="18" charset="0"/>
              </a:rPr>
              <a:t>. </a:t>
            </a:r>
            <a:endParaRPr lang="kk-KZ" sz="2200" dirty="0">
              <a:latin typeface="Times New Roman" panose="02020603050405020304" pitchFamily="18" charset="0"/>
              <a:cs typeface="Times New Roman" panose="02020603050405020304" pitchFamily="18" charset="0"/>
            </a:endParaRPr>
          </a:p>
          <a:p>
            <a:pPr marL="548640" indent="-411480">
              <a:lnSpc>
                <a:spcPct val="90000"/>
              </a:lnSpc>
              <a:spcBef>
                <a:spcPct val="20000"/>
              </a:spcBef>
              <a:buClr>
                <a:schemeClr val="tx1">
                  <a:shade val="95000"/>
                </a:schemeClr>
              </a:buClr>
              <a:buSzPct val="65000"/>
              <a:buFont typeface="Wingdings 2"/>
              <a:buChar char=""/>
            </a:pPr>
            <a:r>
              <a:rPr lang="en-US" sz="2200" dirty="0" err="1">
                <a:latin typeface="Times New Roman" panose="02020603050405020304" pitchFamily="18" charset="0"/>
                <a:cs typeface="Times New Roman" panose="02020603050405020304" pitchFamily="18" charset="0"/>
              </a:rPr>
              <a:t>Әрі</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оны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баянды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ету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жолында</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аянбай</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еңбектенді</a:t>
            </a:r>
            <a:r>
              <a:rPr lang="en-US" sz="2200" dirty="0">
                <a:latin typeface="Times New Roman" panose="02020603050405020304" pitchFamily="18" charset="0"/>
                <a:cs typeface="Times New Roman" panose="02020603050405020304" pitchFamily="18" charset="0"/>
              </a:rPr>
              <a:t>. </a:t>
            </a:r>
            <a:endParaRPr lang="kk-KZ" sz="2200" dirty="0">
              <a:latin typeface="Times New Roman" panose="02020603050405020304" pitchFamily="18" charset="0"/>
              <a:cs typeface="Times New Roman" panose="02020603050405020304" pitchFamily="18" charset="0"/>
            </a:endParaRPr>
          </a:p>
          <a:p>
            <a:pPr marL="548640" indent="-411480">
              <a:lnSpc>
                <a:spcPct val="90000"/>
              </a:lnSpc>
              <a:spcBef>
                <a:spcPct val="20000"/>
              </a:spcBef>
              <a:buClr>
                <a:schemeClr val="tx1">
                  <a:shade val="95000"/>
                </a:schemeClr>
              </a:buClr>
              <a:buSzPct val="65000"/>
              <a:buFont typeface="Wingdings 2"/>
              <a:buChar char=""/>
            </a:pPr>
            <a:r>
              <a:rPr lang="en-US" sz="2200" dirty="0">
                <a:latin typeface="Times New Roman" panose="02020603050405020304" pitchFamily="18" charset="0"/>
                <a:cs typeface="Times New Roman" panose="02020603050405020304" pitchFamily="18" charset="0"/>
              </a:rPr>
              <a:t>1905 </a:t>
            </a:r>
            <a:r>
              <a:rPr lang="en-US" sz="2200" dirty="0" err="1">
                <a:latin typeface="Times New Roman" panose="02020603050405020304" pitchFamily="18" charset="0"/>
                <a:cs typeface="Times New Roman" panose="02020603050405020304" pitchFamily="18" charset="0"/>
              </a:rPr>
              <a:t>жылы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негізі</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қаланған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Алаш</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қозғалысы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ақпан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революцасынан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кейін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күрт</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күш</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ала</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бастады</a:t>
            </a:r>
            <a:r>
              <a:rPr lang="en-US" sz="2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16822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746650"/>
          </a:xfrm>
          <a:ln w="76200">
            <a:solidFill>
              <a:schemeClr val="tx1"/>
            </a:solidFill>
          </a:ln>
        </p:spPr>
        <p:txBody>
          <a:bodyPr>
            <a:normAutofit fontScale="90000"/>
          </a:bodyPr>
          <a:lstStyle/>
          <a:p>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a:t>
            </a:r>
            <a:r>
              <a:rPr lang="ru-RU" sz="1800" dirty="0">
                <a:solidFill>
                  <a:schemeClr val="tx1"/>
                </a:solidFill>
                <a:latin typeface="Times New Roman" panose="02020603050405020304" pitchFamily="18" charset="0"/>
                <a:cs typeface="Times New Roman" panose="02020603050405020304" pitchFamily="18" charset="0"/>
              </a:rPr>
              <a:t>Алаш Орда </a:t>
            </a:r>
            <a:r>
              <a:rPr lang="ru-RU" sz="1800" dirty="0" err="1">
                <a:solidFill>
                  <a:schemeClr val="tx1"/>
                </a:solidFill>
                <a:latin typeface="Times New Roman" panose="02020603050405020304" pitchFamily="18" charset="0"/>
                <a:cs typeface="Times New Roman" panose="02020603050405020304" pitchFamily="18" charset="0"/>
              </a:rPr>
              <a:t>үкіметі</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мүшелерінің</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негізгі</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іс-әрекет</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бағыттарынан</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Ресей</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патшасының</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отаршылық</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езгісіне</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қарсы</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күрес</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жолындағы</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қазақ</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бұхарасының</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заңдық</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тұрғыдан</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құқын</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қорғау</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мәселесі</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анық</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аңғарылды</a:t>
            </a:r>
            <a:r>
              <a:rPr lang="ru-RU" sz="1800" dirty="0">
                <a:solidFill>
                  <a:schemeClr val="tx1"/>
                </a:solidFill>
                <a:latin typeface="Times New Roman" panose="02020603050405020304" pitchFamily="18" charset="0"/>
                <a:cs typeface="Times New Roman" panose="02020603050405020304" pitchFamily="18" charset="0"/>
              </a:rPr>
              <a:t>. </a:t>
            </a:r>
            <a:br>
              <a:rPr lang="ru-RU" sz="1800" dirty="0">
                <a:solidFill>
                  <a:schemeClr val="tx1"/>
                </a:solidFill>
                <a:latin typeface="Times New Roman" panose="02020603050405020304" pitchFamily="18" charset="0"/>
                <a:cs typeface="Times New Roman" panose="02020603050405020304" pitchFamily="18" charset="0"/>
              </a:rPr>
            </a:br>
            <a:r>
              <a:rPr lang="ru-RU" sz="1800" dirty="0" err="1">
                <a:solidFill>
                  <a:schemeClr val="tx1"/>
                </a:solidFill>
                <a:latin typeface="Times New Roman" panose="02020603050405020304" pitchFamily="18" charset="0"/>
                <a:cs typeface="Times New Roman" panose="02020603050405020304" pitchFamily="18" charset="0"/>
              </a:rPr>
              <a:t>Туған</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халқының</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саяси</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санасын</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сақайтып</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құқықтық</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сауатын</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ашпай</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қатардан</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қалып</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қоятындықтарын</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жақсы</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түсінді</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Бұған</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қоса</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қазақ</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халқының</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ұлттық</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санасын</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оятуда</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білімі</a:t>
            </a:r>
            <a:r>
              <a:rPr lang="ru-RU" sz="1800" dirty="0">
                <a:solidFill>
                  <a:schemeClr val="tx1"/>
                </a:solidFill>
                <a:latin typeface="Times New Roman" panose="02020603050405020304" pitchFamily="18" charset="0"/>
                <a:cs typeface="Times New Roman" panose="02020603050405020304" pitchFamily="18" charset="0"/>
              </a:rPr>
              <a:t> мен </a:t>
            </a:r>
            <a:r>
              <a:rPr lang="ru-RU" sz="1800" dirty="0" err="1">
                <a:solidFill>
                  <a:schemeClr val="tx1"/>
                </a:solidFill>
                <a:latin typeface="Times New Roman" panose="02020603050405020304" pitchFamily="18" charset="0"/>
                <a:cs typeface="Times New Roman" panose="02020603050405020304" pitchFamily="18" charset="0"/>
              </a:rPr>
              <a:t>білігін</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жетілдіруде</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мәдениеті</a:t>
            </a:r>
            <a:r>
              <a:rPr lang="ru-RU" sz="1800" dirty="0">
                <a:solidFill>
                  <a:schemeClr val="tx1"/>
                </a:solidFill>
                <a:latin typeface="Times New Roman" panose="02020603050405020304" pitchFamily="18" charset="0"/>
                <a:cs typeface="Times New Roman" panose="02020603050405020304" pitchFamily="18" charset="0"/>
              </a:rPr>
              <a:t> мен </a:t>
            </a:r>
            <a:r>
              <a:rPr lang="ru-RU" sz="1800" dirty="0" err="1">
                <a:solidFill>
                  <a:schemeClr val="tx1"/>
                </a:solidFill>
                <a:latin typeface="Times New Roman" panose="02020603050405020304" pitchFamily="18" charset="0"/>
                <a:cs typeface="Times New Roman" panose="02020603050405020304" pitchFamily="18" charset="0"/>
              </a:rPr>
              <a:t>руханиятын</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дамытуда</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олардың</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әрбірі</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жеке</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тұлға</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ретінде</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үлкен</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үлестерін</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қосты</a:t>
            </a:r>
            <a:r>
              <a:rPr lang="ru-RU" sz="1800" dirty="0">
                <a:solidFill>
                  <a:schemeClr val="tx1"/>
                </a:solidFill>
                <a:latin typeface="Times New Roman" panose="02020603050405020304" pitchFamily="18" charset="0"/>
                <a:cs typeface="Times New Roman" panose="02020603050405020304" pitchFamily="18" charset="0"/>
              </a:rPr>
              <a:t>. </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
            </a:r>
            <a:br>
              <a:rPr lang="ru-RU" sz="1800" dirty="0">
                <a:solidFill>
                  <a:schemeClr val="tx1"/>
                </a:solidFill>
                <a:latin typeface="Times New Roman" panose="02020603050405020304" pitchFamily="18" charset="0"/>
                <a:cs typeface="Times New Roman" panose="02020603050405020304" pitchFamily="18" charset="0"/>
              </a:rPr>
            </a:br>
            <a:endParaRPr lang="ru-RU" sz="1800" dirty="0">
              <a:solidFill>
                <a:schemeClr val="tx1"/>
              </a:solidFill>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04664"/>
            <a:ext cx="6264696" cy="3567347"/>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321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832688"/>
          </a:xfrm>
          <a:ln w="76200">
            <a:solidFill>
              <a:schemeClr val="tx1"/>
            </a:solidFill>
          </a:ln>
        </p:spPr>
        <p:txBody>
          <a:bodyPr>
            <a:normAutofit/>
          </a:bodyPr>
          <a:lstStyle/>
          <a:p>
            <a:r>
              <a:rPr lang="ru-RU" sz="1800" dirty="0" err="1"/>
              <a:t>Патшалық</a:t>
            </a:r>
            <a:r>
              <a:rPr lang="ru-RU" sz="1800" dirty="0"/>
              <a:t> </a:t>
            </a:r>
            <a:r>
              <a:rPr lang="ru-RU" sz="1800" dirty="0" err="1"/>
              <a:t>билікті</a:t>
            </a:r>
            <a:r>
              <a:rPr lang="ru-RU" sz="1800" dirty="0"/>
              <a:t> </a:t>
            </a:r>
            <a:r>
              <a:rPr lang="ru-RU" sz="1800" dirty="0" err="1"/>
              <a:t>құлатқан</a:t>
            </a:r>
            <a:r>
              <a:rPr lang="ru-RU" sz="1800" dirty="0"/>
              <a:t> </a:t>
            </a:r>
            <a:r>
              <a:rPr lang="ru-RU" sz="1800" dirty="0" err="1"/>
              <a:t>Ақпан</a:t>
            </a:r>
            <a:r>
              <a:rPr lang="ru-RU" sz="1800" dirty="0"/>
              <a:t> </a:t>
            </a:r>
            <a:r>
              <a:rPr lang="ru-RU" sz="1800" dirty="0" err="1"/>
              <a:t>революциясын</a:t>
            </a:r>
            <a:r>
              <a:rPr lang="ru-RU" sz="1800" dirty="0"/>
              <a:t> </a:t>
            </a:r>
            <a:r>
              <a:rPr lang="ru-RU" sz="1800" dirty="0" err="1"/>
              <a:t>қазаққоғамы</a:t>
            </a:r>
            <a:r>
              <a:rPr lang="ru-RU" sz="1800" dirty="0"/>
              <a:t> </a:t>
            </a:r>
            <a:r>
              <a:rPr lang="ru-RU" sz="1800" dirty="0" err="1"/>
              <a:t>зор</a:t>
            </a:r>
            <a:r>
              <a:rPr lang="ru-RU" sz="1800" dirty="0"/>
              <a:t> </a:t>
            </a:r>
            <a:r>
              <a:rPr lang="ru-RU" sz="1800" dirty="0" err="1"/>
              <a:t>қуанышпен</a:t>
            </a:r>
            <a:r>
              <a:rPr lang="ru-RU" sz="1800" dirty="0"/>
              <a:t> </a:t>
            </a:r>
            <a:r>
              <a:rPr lang="ru-RU" sz="1800" dirty="0" err="1"/>
              <a:t>қарсы</a:t>
            </a:r>
            <a:r>
              <a:rPr lang="ru-RU" sz="1800" dirty="0"/>
              <a:t> </a:t>
            </a:r>
            <a:r>
              <a:rPr lang="ru-RU" sz="1800" dirty="0" err="1"/>
              <a:t>алды</a:t>
            </a:r>
            <a:r>
              <a:rPr lang="ru-RU" sz="1800" dirty="0"/>
              <a:t>. “</a:t>
            </a:r>
            <a:r>
              <a:rPr lang="ru-RU" sz="1800" dirty="0" err="1"/>
              <a:t>Қазақ</a:t>
            </a:r>
            <a:r>
              <a:rPr lang="ru-RU" sz="1800" dirty="0"/>
              <a:t>” </a:t>
            </a:r>
            <a:r>
              <a:rPr lang="ru-RU" sz="1800" dirty="0" err="1"/>
              <a:t>газеті</a:t>
            </a:r>
            <a:r>
              <a:rPr lang="ru-RU" sz="1800" dirty="0"/>
              <a:t> 9 </a:t>
            </a:r>
            <a:r>
              <a:rPr lang="ru-RU" sz="1800" dirty="0" err="1"/>
              <a:t>наурыздағы</a:t>
            </a:r>
            <a:r>
              <a:rPr lang="ru-RU" sz="1800" dirty="0"/>
              <a:t> </a:t>
            </a:r>
            <a:r>
              <a:rPr lang="ru-RU" sz="1800" dirty="0" err="1"/>
              <a:t>санында</a:t>
            </a:r>
            <a:r>
              <a:rPr lang="ru-RU" sz="1800" dirty="0"/>
              <a:t>:"…</a:t>
            </a:r>
            <a:r>
              <a:rPr lang="ru-RU" sz="1800" dirty="0" err="1"/>
              <a:t>Киіз</a:t>
            </a:r>
            <a:r>
              <a:rPr lang="ru-RU" sz="1800" dirty="0"/>
              <a:t> </a:t>
            </a:r>
            <a:r>
              <a:rPr lang="ru-RU" sz="1800" dirty="0" err="1"/>
              <a:t>туырлықты</a:t>
            </a:r>
            <a:r>
              <a:rPr lang="ru-RU" sz="1800" dirty="0"/>
              <a:t> </a:t>
            </a:r>
            <a:r>
              <a:rPr lang="ru-RU" sz="1800" dirty="0" err="1"/>
              <a:t>қазақтың</a:t>
            </a:r>
            <a:r>
              <a:rPr lang="ru-RU" sz="1800" dirty="0"/>
              <a:t> </a:t>
            </a:r>
            <a:r>
              <a:rPr lang="ru-RU" sz="1800" dirty="0" err="1"/>
              <a:t>оң</a:t>
            </a:r>
            <a:r>
              <a:rPr lang="ru-RU" sz="1800" dirty="0"/>
              <a:t> </a:t>
            </a:r>
            <a:r>
              <a:rPr lang="ru-RU" sz="1800" dirty="0" err="1"/>
              <a:t>жағынан</a:t>
            </a:r>
            <a:r>
              <a:rPr lang="ru-RU" sz="1800" dirty="0"/>
              <a:t> ай, </a:t>
            </a:r>
            <a:r>
              <a:rPr lang="ru-RU" sz="1800" dirty="0" err="1"/>
              <a:t>сол</a:t>
            </a:r>
            <a:r>
              <a:rPr lang="ru-RU" sz="1800" dirty="0"/>
              <a:t> </a:t>
            </a:r>
            <a:r>
              <a:rPr lang="ru-RU" sz="1800" dirty="0" err="1"/>
              <a:t>жағынан</a:t>
            </a:r>
            <a:r>
              <a:rPr lang="ru-RU" sz="1800" dirty="0"/>
              <a:t> </a:t>
            </a:r>
            <a:r>
              <a:rPr lang="ru-RU" sz="1800" dirty="0" err="1"/>
              <a:t>күн</a:t>
            </a:r>
            <a:r>
              <a:rPr lang="ru-RU" sz="1800" dirty="0"/>
              <a:t> </a:t>
            </a:r>
            <a:r>
              <a:rPr lang="ru-RU" sz="1800" dirty="0" err="1"/>
              <a:t>туды</a:t>
            </a:r>
            <a:r>
              <a:rPr lang="ru-RU" sz="1800" dirty="0"/>
              <a:t>, </a:t>
            </a:r>
            <a:r>
              <a:rPr lang="ru-RU" sz="1800" dirty="0" err="1"/>
              <a:t>жақсылық,қуаныш</a:t>
            </a:r>
            <a:r>
              <a:rPr lang="ru-RU" sz="1800" dirty="0"/>
              <a:t> тек </a:t>
            </a:r>
            <a:r>
              <a:rPr lang="ru-RU" sz="1800" dirty="0" err="1"/>
              <a:t>қана</a:t>
            </a:r>
            <a:r>
              <a:rPr lang="ru-RU" sz="1800" dirty="0"/>
              <a:t> </a:t>
            </a:r>
            <a:r>
              <a:rPr lang="ru-RU" sz="1800" dirty="0" err="1"/>
              <a:t>орыстікі</a:t>
            </a:r>
            <a:r>
              <a:rPr lang="ru-RU" sz="1800" dirty="0"/>
              <a:t> </a:t>
            </a:r>
            <a:r>
              <a:rPr lang="ru-RU" sz="1800" dirty="0" err="1"/>
              <a:t>емес</a:t>
            </a:r>
            <a:r>
              <a:rPr lang="ru-RU" sz="1800" dirty="0"/>
              <a:t>, </a:t>
            </a:r>
            <a:r>
              <a:rPr lang="ru-RU" sz="1800" dirty="0" err="1"/>
              <a:t>отаны</a:t>
            </a:r>
            <a:r>
              <a:rPr lang="ru-RU" sz="1800" dirty="0"/>
              <a:t> Руссия </a:t>
            </a:r>
            <a:r>
              <a:rPr lang="ru-RU" sz="1800" dirty="0" err="1"/>
              <a:t>болған</a:t>
            </a:r>
            <a:r>
              <a:rPr lang="ru-RU" sz="1800" dirty="0"/>
              <a:t> </a:t>
            </a:r>
            <a:r>
              <a:rPr lang="ru-RU" sz="1800" dirty="0" err="1"/>
              <a:t>жұрттың</a:t>
            </a:r>
            <a:r>
              <a:rPr lang="ru-RU" sz="1800" dirty="0"/>
              <a:t> </a:t>
            </a:r>
            <a:r>
              <a:rPr lang="ru-RU" sz="1800" dirty="0" err="1"/>
              <a:t>бәріне</a:t>
            </a:r>
            <a:r>
              <a:rPr lang="ru-RU" sz="1800" dirty="0"/>
              <a:t> </a:t>
            </a:r>
            <a:r>
              <a:rPr lang="ru-RU" sz="1800" dirty="0" err="1"/>
              <a:t>тегісжақсылық</a:t>
            </a:r>
            <a:r>
              <a:rPr lang="ru-RU" sz="1800" dirty="0"/>
              <a:t>, </a:t>
            </a:r>
            <a:r>
              <a:rPr lang="ru-RU" sz="1800" dirty="0" err="1"/>
              <a:t>бәріне</a:t>
            </a:r>
            <a:r>
              <a:rPr lang="ru-RU" sz="1800" dirty="0"/>
              <a:t> </a:t>
            </a:r>
            <a:r>
              <a:rPr lang="ru-RU" sz="1800" dirty="0" err="1"/>
              <a:t>тегіс</a:t>
            </a:r>
            <a:r>
              <a:rPr lang="ru-RU" sz="1800" dirty="0"/>
              <a:t> </a:t>
            </a:r>
            <a:r>
              <a:rPr lang="ru-RU" sz="1800" dirty="0" err="1"/>
              <a:t>қуаныш</a:t>
            </a:r>
            <a:r>
              <a:rPr lang="ru-RU" sz="1800" dirty="0"/>
              <a:t>" - </a:t>
            </a:r>
            <a:r>
              <a:rPr lang="ru-RU" sz="1800" dirty="0" err="1"/>
              <a:t>деп</a:t>
            </a:r>
            <a:r>
              <a:rPr lang="ru-RU" sz="1800" dirty="0"/>
              <a:t> жар </a:t>
            </a:r>
            <a:r>
              <a:rPr lang="ru-RU" sz="1800" dirty="0" err="1"/>
              <a:t>салды</a:t>
            </a:r>
            <a:r>
              <a:rPr lang="ru-RU" sz="1800" dirty="0"/>
              <a:t>. </a:t>
            </a:r>
          </a:p>
          <a:p>
            <a:r>
              <a:rPr lang="ru-RU" sz="1800" dirty="0" err="1"/>
              <a:t>Ақпан</a:t>
            </a:r>
            <a:r>
              <a:rPr lang="ru-RU" sz="1800" dirty="0"/>
              <a:t> </a:t>
            </a:r>
            <a:r>
              <a:rPr lang="ru-RU" sz="1800" dirty="0" err="1"/>
              <a:t>революциясы</a:t>
            </a:r>
            <a:r>
              <a:rPr lang="ru-RU" sz="1800" dirty="0"/>
              <a:t> </a:t>
            </a:r>
            <a:r>
              <a:rPr lang="ru-RU" sz="1800" dirty="0" err="1"/>
              <a:t>қалыңбұқараның</a:t>
            </a:r>
            <a:r>
              <a:rPr lang="ru-RU" sz="1800" dirty="0"/>
              <a:t> </a:t>
            </a:r>
            <a:r>
              <a:rPr lang="ru-RU" sz="1800" dirty="0" err="1"/>
              <a:t>саяси</a:t>
            </a:r>
            <a:r>
              <a:rPr lang="ru-RU" sz="1800" dirty="0"/>
              <a:t> </a:t>
            </a:r>
            <a:r>
              <a:rPr lang="ru-RU" sz="1800" dirty="0" err="1"/>
              <a:t>құқықтарын</a:t>
            </a:r>
            <a:r>
              <a:rPr lang="ru-RU" sz="1800" dirty="0"/>
              <a:t> </a:t>
            </a:r>
            <a:r>
              <a:rPr lang="ru-RU" sz="1800" dirty="0" err="1"/>
              <a:t>кеңінен</a:t>
            </a:r>
            <a:r>
              <a:rPr lang="ru-RU" sz="1800" dirty="0"/>
              <a:t> </a:t>
            </a:r>
            <a:r>
              <a:rPr lang="ru-RU" sz="1800" dirty="0" err="1"/>
              <a:t>пайдалануына</a:t>
            </a:r>
            <a:r>
              <a:rPr lang="ru-RU" sz="1800" dirty="0"/>
              <a:t> </a:t>
            </a:r>
            <a:r>
              <a:rPr lang="ru-RU" sz="1800" dirty="0" err="1"/>
              <a:t>мүмкіндік</a:t>
            </a:r>
            <a:r>
              <a:rPr lang="ru-RU" sz="1800" dirty="0"/>
              <a:t> </a:t>
            </a:r>
            <a:r>
              <a:rPr lang="ru-RU" sz="1800" dirty="0" err="1"/>
              <a:t>жасады</a:t>
            </a:r>
            <a:r>
              <a:rPr lang="ru-RU" sz="1800" dirty="0"/>
              <a:t>, </a:t>
            </a:r>
            <a:r>
              <a:rPr lang="ru-RU" sz="1800" dirty="0" err="1"/>
              <a:t>олардың</a:t>
            </a:r>
            <a:r>
              <a:rPr lang="ru-RU" sz="1800" dirty="0"/>
              <a:t> </a:t>
            </a:r>
            <a:r>
              <a:rPr lang="ru-RU" sz="1800" dirty="0" err="1"/>
              <a:t>саясикүреске</a:t>
            </a:r>
            <a:r>
              <a:rPr lang="ru-RU" sz="1800" dirty="0"/>
              <a:t> </a:t>
            </a:r>
            <a:r>
              <a:rPr lang="ru-RU" sz="1800" dirty="0" err="1"/>
              <a:t>ашық</a:t>
            </a:r>
            <a:r>
              <a:rPr lang="ru-RU" sz="1800" dirty="0"/>
              <a:t> </a:t>
            </a:r>
            <a:r>
              <a:rPr lang="ru-RU" sz="1800" dirty="0" err="1"/>
              <a:t>араласуын</a:t>
            </a:r>
            <a:r>
              <a:rPr lang="ru-RU" sz="1800" dirty="0"/>
              <a:t> </a:t>
            </a:r>
            <a:r>
              <a:rPr lang="ru-RU" sz="1800" dirty="0" err="1"/>
              <a:t>қамтамасыз</a:t>
            </a:r>
            <a:r>
              <a:rPr lang="ru-RU" sz="1800" dirty="0"/>
              <a:t> </a:t>
            </a:r>
            <a:r>
              <a:rPr lang="ru-RU" sz="1800" dirty="0" err="1"/>
              <a:t>етті</a:t>
            </a:r>
            <a:r>
              <a:rPr lang="ru-RU" sz="1800" dirty="0"/>
              <a:t>. </a:t>
            </a:r>
            <a:r>
              <a:rPr lang="ru-RU" sz="1800" dirty="0" err="1"/>
              <a:t>Елдегі</a:t>
            </a:r>
            <a:r>
              <a:rPr lang="ru-RU" sz="1800" dirty="0"/>
              <a:t> </a:t>
            </a:r>
            <a:r>
              <a:rPr lang="ru-RU" sz="1800" dirty="0" err="1"/>
              <a:t>қоғамдық</a:t>
            </a:r>
            <a:r>
              <a:rPr lang="ru-RU" sz="1800" dirty="0"/>
              <a:t> </a:t>
            </a:r>
            <a:r>
              <a:rPr lang="ru-RU" sz="1800" dirty="0" err="1"/>
              <a:t>өмірде</a:t>
            </a:r>
            <a:r>
              <a:rPr lang="ru-RU" sz="1800" dirty="0"/>
              <a:t> </a:t>
            </a:r>
            <a:r>
              <a:rPr lang="ru-RU" sz="1800" dirty="0" err="1"/>
              <a:t>саясипартиялардың</a:t>
            </a:r>
            <a:r>
              <a:rPr lang="ru-RU" sz="1800" dirty="0"/>
              <a:t> </a:t>
            </a:r>
            <a:r>
              <a:rPr lang="ru-RU" sz="1800" dirty="0" err="1"/>
              <a:t>ролі</a:t>
            </a:r>
            <a:r>
              <a:rPr lang="ru-RU" sz="1800" dirty="0"/>
              <a:t> </a:t>
            </a:r>
            <a:r>
              <a:rPr lang="ru-RU" sz="1800" dirty="0" err="1"/>
              <a:t>орасан</a:t>
            </a:r>
            <a:r>
              <a:rPr lang="ru-RU" sz="1800" dirty="0"/>
              <a:t> </a:t>
            </a:r>
            <a:r>
              <a:rPr lang="ru-RU" sz="1800" dirty="0" err="1"/>
              <a:t>өсті</a:t>
            </a:r>
            <a:r>
              <a:rPr lang="ru-RU" sz="1800" dirty="0"/>
              <a:t>. Революция </a:t>
            </a:r>
            <a:r>
              <a:rPr lang="ru-RU" sz="1800" dirty="0" err="1"/>
              <a:t>патшалық</a:t>
            </a:r>
            <a:r>
              <a:rPr lang="ru-RU" sz="1800" dirty="0"/>
              <a:t> </a:t>
            </a:r>
            <a:r>
              <a:rPr lang="ru-RU" sz="1800" dirty="0" err="1"/>
              <a:t>цензураны</a:t>
            </a:r>
            <a:r>
              <a:rPr lang="ru-RU" sz="1800" dirty="0"/>
              <a:t> </a:t>
            </a:r>
            <a:r>
              <a:rPr lang="ru-RU" sz="1800" dirty="0" err="1"/>
              <a:t>жойды</a:t>
            </a:r>
            <a:r>
              <a:rPr lang="ru-RU" sz="1800" dirty="0"/>
              <a:t>. </a:t>
            </a:r>
            <a:r>
              <a:rPr lang="ru-RU" sz="1800" dirty="0" err="1"/>
              <a:t>Жұртшылық</a:t>
            </a:r>
            <a:r>
              <a:rPr lang="ru-RU" sz="1800" dirty="0"/>
              <a:t> </a:t>
            </a:r>
            <a:r>
              <a:rPr lang="ru-RU" sz="1800" dirty="0" err="1"/>
              <a:t>сөз</a:t>
            </a:r>
            <a:r>
              <a:rPr lang="ru-RU" sz="1800" dirty="0"/>
              <a:t> </a:t>
            </a:r>
            <a:r>
              <a:rPr lang="ru-RU" sz="1900" dirty="0" err="1"/>
              <a:t>және</a:t>
            </a:r>
            <a:r>
              <a:rPr lang="ru-RU" sz="1900" dirty="0"/>
              <a:t> </a:t>
            </a:r>
            <a:r>
              <a:rPr lang="ru-RU" sz="1900" dirty="0" err="1"/>
              <a:t>жиналыс</a:t>
            </a:r>
            <a:r>
              <a:rPr lang="ru-RU" sz="1900" dirty="0"/>
              <a:t> </a:t>
            </a:r>
            <a:r>
              <a:rPr lang="ru-RU" sz="1900" dirty="0" err="1"/>
              <a:t>бостандығын</a:t>
            </a:r>
            <a:r>
              <a:rPr lang="ru-RU" sz="1900" dirty="0"/>
              <a:t> </a:t>
            </a:r>
            <a:r>
              <a:rPr lang="ru-RU" sz="1900" dirty="0" err="1"/>
              <a:t>кеңінен</a:t>
            </a:r>
            <a:r>
              <a:rPr lang="ru-RU" sz="1900" dirty="0"/>
              <a:t> </a:t>
            </a:r>
            <a:r>
              <a:rPr lang="ru-RU" sz="1900" dirty="0" err="1"/>
              <a:t>пайдаланды</a:t>
            </a:r>
            <a:r>
              <a:rPr lang="ru-RU" dirty="0"/>
              <a:t>.</a:t>
            </a: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501008"/>
            <a:ext cx="5832648" cy="2520280"/>
          </a:xfrm>
          <a:prstGeom prst="rect">
            <a:avLst/>
          </a:prstGeom>
          <a:noFill/>
          <a:ln w="76200">
            <a:solidFill>
              <a:schemeClr val="bg1">
                <a:lumMod val="85000"/>
                <a:lumOff val="1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4205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836712"/>
            <a:ext cx="8229600" cy="5472648"/>
          </a:xfrm>
          <a:ln w="76200">
            <a:solidFill>
              <a:schemeClr val="tx1"/>
            </a:solidFill>
          </a:ln>
        </p:spPr>
        <p:txBody>
          <a:bodyPr>
            <a:normAutofit fontScale="92500" lnSpcReduction="20000"/>
          </a:bodyPr>
          <a:lstStyle/>
          <a:p>
            <a:endParaRPr lang="ru-RU" dirty="0"/>
          </a:p>
          <a:p>
            <a:r>
              <a:rPr lang="ru-RU" sz="2400" dirty="0" err="1"/>
              <a:t>Ақпан</a:t>
            </a:r>
            <a:r>
              <a:rPr lang="ru-RU" sz="2400" dirty="0"/>
              <a:t> </a:t>
            </a:r>
            <a:r>
              <a:rPr lang="ru-RU" sz="2400" dirty="0" err="1"/>
              <a:t>төңкерісінің</a:t>
            </a:r>
            <a:r>
              <a:rPr lang="ru-RU" sz="2400" dirty="0"/>
              <a:t> </a:t>
            </a:r>
            <a:r>
              <a:rPr lang="ru-RU" sz="2400" dirty="0" err="1"/>
              <a:t>қазақтар</a:t>
            </a:r>
            <a:r>
              <a:rPr lang="ru-RU" sz="2400" dirty="0"/>
              <a:t> </a:t>
            </a:r>
            <a:r>
              <a:rPr lang="ru-RU" sz="2400" dirty="0" err="1"/>
              <a:t>үшін</a:t>
            </a:r>
            <a:r>
              <a:rPr lang="ru-RU" sz="2400" dirty="0"/>
              <a:t> </a:t>
            </a:r>
            <a:r>
              <a:rPr lang="ru-RU" sz="2400" dirty="0" err="1"/>
              <a:t>қаншалықтымаңызды</a:t>
            </a:r>
            <a:r>
              <a:rPr lang="ru-RU" sz="2400" dirty="0"/>
              <a:t> </a:t>
            </a:r>
            <a:r>
              <a:rPr lang="ru-RU" sz="2400" dirty="0" err="1"/>
              <a:t>болғанын</a:t>
            </a:r>
            <a:r>
              <a:rPr lang="ru-RU" sz="2400" dirty="0"/>
              <a:t> </a:t>
            </a:r>
            <a:r>
              <a:rPr lang="ru-RU" sz="2400" dirty="0" err="1"/>
              <a:t>А.Байтұрсынов</a:t>
            </a:r>
            <a:r>
              <a:rPr lang="ru-RU" sz="2400" dirty="0"/>
              <a:t>: “</a:t>
            </a:r>
            <a:r>
              <a:rPr lang="ru-RU" sz="2400" dirty="0" err="1"/>
              <a:t>Алғашқы</a:t>
            </a:r>
            <a:r>
              <a:rPr lang="ru-RU" sz="2400" dirty="0"/>
              <a:t> </a:t>
            </a:r>
            <a:r>
              <a:rPr lang="ru-RU" sz="2400" dirty="0" err="1"/>
              <a:t>революцияны</a:t>
            </a:r>
            <a:r>
              <a:rPr lang="ru-RU" sz="2400" dirty="0"/>
              <a:t> </a:t>
            </a:r>
            <a:r>
              <a:rPr lang="ru-RU" sz="2400" dirty="0" err="1"/>
              <a:t>қазақтар</a:t>
            </a:r>
            <a:r>
              <a:rPr lang="ru-RU" sz="2400" dirty="0"/>
              <a:t> тура </a:t>
            </a:r>
            <a:r>
              <a:rPr lang="ru-RU" sz="2400" dirty="0" err="1"/>
              <a:t>түсініп,қуанышпен</a:t>
            </a:r>
            <a:r>
              <a:rPr lang="ru-RU" sz="2400" dirty="0"/>
              <a:t> </a:t>
            </a:r>
            <a:r>
              <a:rPr lang="ru-RU" sz="2400" dirty="0" err="1"/>
              <a:t>қарсы</a:t>
            </a:r>
            <a:r>
              <a:rPr lang="ru-RU" sz="2400" dirty="0"/>
              <a:t> </a:t>
            </a:r>
            <a:r>
              <a:rPr lang="ru-RU" sz="2400" dirty="0" err="1"/>
              <a:t>алса</a:t>
            </a:r>
            <a:r>
              <a:rPr lang="ru-RU" sz="2400" dirty="0"/>
              <a:t>, </a:t>
            </a:r>
            <a:r>
              <a:rPr lang="ru-RU" sz="2400" dirty="0" err="1"/>
              <a:t>ол</a:t>
            </a:r>
            <a:r>
              <a:rPr lang="ru-RU" sz="2400" dirty="0"/>
              <a:t>, </a:t>
            </a:r>
            <a:r>
              <a:rPr lang="ru-RU" sz="2400" dirty="0" err="1"/>
              <a:t>біріншіден</a:t>
            </a:r>
            <a:r>
              <a:rPr lang="ru-RU" sz="2400" dirty="0"/>
              <a:t>, </a:t>
            </a:r>
            <a:r>
              <a:rPr lang="ru-RU" sz="2400" dirty="0" err="1"/>
              <a:t>бұл</a:t>
            </a:r>
            <a:r>
              <a:rPr lang="ru-RU" sz="2400" dirty="0"/>
              <a:t> </a:t>
            </a:r>
            <a:r>
              <a:rPr lang="ru-RU" sz="2400" dirty="0" err="1"/>
              <a:t>революцияның</a:t>
            </a:r>
            <a:r>
              <a:rPr lang="ru-RU" sz="2400" dirty="0"/>
              <a:t> </a:t>
            </a:r>
            <a:r>
              <a:rPr lang="ru-RU" sz="2400" dirty="0" err="1"/>
              <a:t>оларды</a:t>
            </a:r>
            <a:r>
              <a:rPr lang="ru-RU" sz="2400" dirty="0"/>
              <a:t> </a:t>
            </a:r>
            <a:r>
              <a:rPr lang="ru-RU" sz="2400" dirty="0" err="1"/>
              <a:t>патша</a:t>
            </a:r>
            <a:r>
              <a:rPr lang="ru-RU" sz="2400" dirty="0"/>
              <a:t> </a:t>
            </a:r>
            <a:r>
              <a:rPr lang="ru-RU" sz="2400" dirty="0" err="1"/>
              <a:t>өкіметініңқанауы</a:t>
            </a:r>
            <a:r>
              <a:rPr lang="ru-RU" sz="2400" dirty="0"/>
              <a:t> мен </a:t>
            </a:r>
            <a:r>
              <a:rPr lang="ru-RU" sz="2400" dirty="0" err="1"/>
              <a:t>зорлығынан</a:t>
            </a:r>
            <a:r>
              <a:rPr lang="ru-RU" sz="2400" dirty="0"/>
              <a:t> </a:t>
            </a:r>
            <a:r>
              <a:rPr lang="ru-RU" sz="2400" dirty="0" err="1"/>
              <a:t>құтқаруында</a:t>
            </a:r>
            <a:r>
              <a:rPr lang="ru-RU" sz="2400" dirty="0"/>
              <a:t> </a:t>
            </a:r>
            <a:r>
              <a:rPr lang="ru-RU" sz="2400" dirty="0" err="1"/>
              <a:t>және</a:t>
            </a:r>
            <a:r>
              <a:rPr lang="ru-RU" sz="2400" dirty="0"/>
              <a:t>, </a:t>
            </a:r>
            <a:r>
              <a:rPr lang="ru-RU" sz="2400" dirty="0" err="1"/>
              <a:t>екіншіден</a:t>
            </a:r>
            <a:r>
              <a:rPr lang="ru-RU" sz="2400" dirty="0"/>
              <a:t>, </a:t>
            </a:r>
            <a:r>
              <a:rPr lang="ru-RU" sz="2400" dirty="0" err="1"/>
              <a:t>оларды</a:t>
            </a:r>
            <a:r>
              <a:rPr lang="ru-RU" sz="2400" dirty="0"/>
              <a:t> </a:t>
            </a:r>
            <a:r>
              <a:rPr lang="ru-RU" sz="2400" dirty="0" err="1"/>
              <a:t>өзімізді</a:t>
            </a:r>
            <a:r>
              <a:rPr lang="ru-RU" sz="2400" dirty="0"/>
              <a:t> </a:t>
            </a:r>
            <a:r>
              <a:rPr lang="ru-RU" sz="2400" dirty="0" err="1"/>
              <a:t>басқарсақдеген</a:t>
            </a:r>
            <a:r>
              <a:rPr lang="ru-RU" sz="2400" dirty="0"/>
              <a:t> </a:t>
            </a:r>
            <a:r>
              <a:rPr lang="ru-RU" sz="2400" dirty="0" err="1"/>
              <a:t>ескі</a:t>
            </a:r>
            <a:r>
              <a:rPr lang="ru-RU" sz="2400" dirty="0"/>
              <a:t> </a:t>
            </a:r>
            <a:r>
              <a:rPr lang="ru-RU" sz="2400" dirty="0" err="1"/>
              <a:t>үмітінің</a:t>
            </a:r>
            <a:r>
              <a:rPr lang="ru-RU" sz="2400" dirty="0"/>
              <a:t> </a:t>
            </a:r>
            <a:r>
              <a:rPr lang="ru-RU" sz="2400" dirty="0" err="1"/>
              <a:t>нығая</a:t>
            </a:r>
            <a:r>
              <a:rPr lang="ru-RU" sz="2400" dirty="0"/>
              <a:t> </a:t>
            </a:r>
            <a:r>
              <a:rPr lang="ru-RU" sz="2400" dirty="0" err="1"/>
              <a:t>түскенінде</a:t>
            </a:r>
            <a:r>
              <a:rPr lang="ru-RU" sz="2400" dirty="0"/>
              <a:t> </a:t>
            </a:r>
            <a:r>
              <a:rPr lang="ru-RU" sz="2400" dirty="0" err="1"/>
              <a:t>еді</a:t>
            </a:r>
            <a:r>
              <a:rPr lang="ru-RU" sz="2400" dirty="0"/>
              <a:t>”, - </a:t>
            </a:r>
            <a:r>
              <a:rPr lang="ru-RU" sz="2400" dirty="0" err="1"/>
              <a:t>деп</a:t>
            </a:r>
            <a:r>
              <a:rPr lang="ru-RU" sz="2400" dirty="0"/>
              <a:t> </a:t>
            </a:r>
            <a:r>
              <a:rPr lang="ru-RU" sz="2400" dirty="0" err="1"/>
              <a:t>түсіндіреді</a:t>
            </a:r>
            <a:r>
              <a:rPr lang="ru-RU" sz="2400" dirty="0"/>
              <a:t>. </a:t>
            </a:r>
          </a:p>
          <a:p>
            <a:r>
              <a:rPr lang="ru-RU" sz="2400" dirty="0" err="1"/>
              <a:t>Халықтың</a:t>
            </a:r>
            <a:r>
              <a:rPr lang="ru-RU" sz="2400" dirty="0"/>
              <a:t> </a:t>
            </a:r>
            <a:r>
              <a:rPr lang="ru-RU" sz="2400" dirty="0" err="1"/>
              <a:t>Уақытшаүкіметке</a:t>
            </a:r>
            <a:r>
              <a:rPr lang="ru-RU" sz="2400" dirty="0"/>
              <a:t> </a:t>
            </a:r>
            <a:r>
              <a:rPr lang="ru-RU" sz="2400" dirty="0" err="1"/>
              <a:t>барынша</a:t>
            </a:r>
            <a:r>
              <a:rPr lang="ru-RU" sz="2400" dirty="0"/>
              <a:t> </a:t>
            </a:r>
            <a:r>
              <a:rPr lang="ru-RU" sz="2400" dirty="0" err="1"/>
              <a:t>қолдау</a:t>
            </a:r>
            <a:r>
              <a:rPr lang="ru-RU" sz="2400" dirty="0"/>
              <a:t> </a:t>
            </a:r>
            <a:r>
              <a:rPr lang="ru-RU" sz="2400" dirty="0" err="1"/>
              <a:t>көрсетуіне</a:t>
            </a:r>
            <a:r>
              <a:rPr lang="ru-RU" sz="2400" dirty="0"/>
              <a:t> </a:t>
            </a:r>
            <a:r>
              <a:rPr lang="ru-RU" sz="2400" dirty="0" err="1"/>
              <a:t>оның</a:t>
            </a:r>
            <a:r>
              <a:rPr lang="ru-RU" sz="2400" dirty="0"/>
              <a:t> 1916 </a:t>
            </a:r>
            <a:r>
              <a:rPr lang="ru-RU" sz="2400" dirty="0" err="1"/>
              <a:t>жылғы</a:t>
            </a:r>
            <a:r>
              <a:rPr lang="ru-RU" sz="2400" dirty="0"/>
              <a:t> 25 </a:t>
            </a:r>
            <a:r>
              <a:rPr lang="ru-RU" sz="2400" dirty="0" err="1"/>
              <a:t>маусым</a:t>
            </a:r>
            <a:r>
              <a:rPr lang="ru-RU" sz="2400" dirty="0"/>
              <a:t> </a:t>
            </a:r>
            <a:r>
              <a:rPr lang="ru-RU" sz="2400" dirty="0" err="1"/>
              <a:t>жарлығының</a:t>
            </a:r>
            <a:r>
              <a:rPr lang="ru-RU" sz="2400" dirty="0"/>
              <a:t> </a:t>
            </a:r>
            <a:r>
              <a:rPr lang="ru-RU" sz="2400" dirty="0" err="1"/>
              <a:t>күшінжойып</a:t>
            </a:r>
            <a:r>
              <a:rPr lang="ru-RU" sz="2400" dirty="0"/>
              <a:t>, </a:t>
            </a:r>
            <a:r>
              <a:rPr lang="ru-RU" sz="2400" dirty="0" err="1"/>
              <a:t>енді</a:t>
            </a:r>
            <a:r>
              <a:rPr lang="ru-RU" sz="2400" dirty="0"/>
              <a:t> </a:t>
            </a:r>
            <a:r>
              <a:rPr lang="ru-RU" sz="2400" dirty="0" err="1"/>
              <a:t>бұратаналарды</a:t>
            </a:r>
            <a:r>
              <a:rPr lang="ru-RU" sz="2400" dirty="0"/>
              <a:t> </a:t>
            </a:r>
            <a:r>
              <a:rPr lang="ru-RU" sz="2400" dirty="0" err="1"/>
              <a:t>қара</a:t>
            </a:r>
            <a:r>
              <a:rPr lang="ru-RU" sz="2400" dirty="0"/>
              <a:t> </a:t>
            </a:r>
            <a:r>
              <a:rPr lang="ru-RU" sz="2400" dirty="0" err="1"/>
              <a:t>жұмысқа</a:t>
            </a:r>
            <a:r>
              <a:rPr lang="ru-RU" sz="2400" dirty="0"/>
              <a:t> </a:t>
            </a:r>
            <a:r>
              <a:rPr lang="ru-RU" sz="2400" dirty="0" err="1"/>
              <a:t>алуды</a:t>
            </a:r>
            <a:r>
              <a:rPr lang="ru-RU" sz="2400" dirty="0"/>
              <a:t> </a:t>
            </a:r>
            <a:r>
              <a:rPr lang="ru-RU" sz="2400" dirty="0" err="1"/>
              <a:t>тоқтатуын</a:t>
            </a:r>
            <a:r>
              <a:rPr lang="ru-RU" sz="2400" dirty="0"/>
              <a:t>, ал 7 </a:t>
            </a:r>
            <a:r>
              <a:rPr lang="ru-RU" sz="2400" dirty="0" err="1"/>
              <a:t>наурызда</a:t>
            </a:r>
            <a:r>
              <a:rPr lang="ru-RU" sz="2400" dirty="0"/>
              <a:t> 1916жылғы </a:t>
            </a:r>
            <a:r>
              <a:rPr lang="ru-RU" sz="2400" dirty="0" err="1"/>
              <a:t>көтеріліске</a:t>
            </a:r>
            <a:r>
              <a:rPr lang="ru-RU" sz="2400" dirty="0"/>
              <a:t> </a:t>
            </a:r>
            <a:r>
              <a:rPr lang="ru-RU" sz="2400" dirty="0" err="1"/>
              <a:t>қатысушыларға</a:t>
            </a:r>
            <a:r>
              <a:rPr lang="ru-RU" sz="2400" dirty="0"/>
              <a:t> амнистия </a:t>
            </a:r>
            <a:r>
              <a:rPr lang="ru-RU" sz="2400" dirty="0" err="1"/>
              <a:t>жариялау</a:t>
            </a:r>
            <a:r>
              <a:rPr lang="ru-RU" sz="2400" dirty="0"/>
              <a:t> </a:t>
            </a:r>
            <a:r>
              <a:rPr lang="ru-RU" sz="2400" dirty="0" err="1"/>
              <a:t>сияқты</a:t>
            </a:r>
            <a:r>
              <a:rPr lang="ru-RU" sz="2400" dirty="0"/>
              <a:t> </a:t>
            </a:r>
            <a:r>
              <a:rPr lang="ru-RU" sz="2400" dirty="0" err="1"/>
              <a:t>шаралары</a:t>
            </a:r>
            <a:r>
              <a:rPr lang="ru-RU" sz="2400" dirty="0"/>
              <a:t> да </a:t>
            </a:r>
            <a:r>
              <a:rPr lang="ru-RU" sz="2400" dirty="0" err="1"/>
              <a:t>ықпал</a:t>
            </a:r>
            <a:r>
              <a:rPr lang="ru-RU" sz="2400" dirty="0"/>
              <a:t> </a:t>
            </a:r>
            <a:r>
              <a:rPr lang="ru-RU" sz="2400" dirty="0" err="1"/>
              <a:t>етті</a:t>
            </a:r>
            <a:r>
              <a:rPr lang="ru-RU" sz="2400" dirty="0"/>
              <a:t>.</a:t>
            </a:r>
          </a:p>
          <a:p>
            <a:r>
              <a:rPr lang="ru-RU" sz="2400" dirty="0"/>
              <a:t> Бұл </a:t>
            </a:r>
            <a:r>
              <a:rPr lang="ru-RU" sz="2400" dirty="0" err="1"/>
              <a:t>жөнінде</a:t>
            </a:r>
            <a:r>
              <a:rPr lang="ru-RU" sz="2400" dirty="0"/>
              <a:t> М.Дулатов: “Сары </a:t>
            </a:r>
            <a:r>
              <a:rPr lang="ru-RU" sz="2400" dirty="0" err="1"/>
              <a:t>әскер</a:t>
            </a:r>
            <a:r>
              <a:rPr lang="ru-RU" sz="2400" dirty="0"/>
              <a:t>” </a:t>
            </a:r>
            <a:r>
              <a:rPr lang="ru-RU" sz="2400" dirty="0" err="1"/>
              <a:t>қарсылық</a:t>
            </a:r>
            <a:r>
              <a:rPr lang="ru-RU" sz="2400" dirty="0"/>
              <a:t> </a:t>
            </a:r>
            <a:r>
              <a:rPr lang="ru-RU" sz="2400" dirty="0" err="1"/>
              <a:t>қылған</a:t>
            </a:r>
            <a:r>
              <a:rPr lang="ru-RU" sz="2400" dirty="0"/>
              <a:t> </a:t>
            </a:r>
            <a:r>
              <a:rPr lang="ru-RU" sz="2400" dirty="0" err="1"/>
              <a:t>елдерге</a:t>
            </a:r>
            <a:r>
              <a:rPr lang="ru-RU" sz="2400" dirty="0"/>
              <a:t> лек-</a:t>
            </a:r>
            <a:r>
              <a:rPr lang="ru-RU" sz="2400" dirty="0" err="1"/>
              <a:t>легіменаттанып</a:t>
            </a:r>
            <a:r>
              <a:rPr lang="ru-RU" sz="2400" dirty="0"/>
              <a:t>, </a:t>
            </a:r>
            <a:r>
              <a:rPr lang="ru-RU" sz="2400" dirty="0" err="1"/>
              <a:t>қазақ-қырғыз</a:t>
            </a:r>
            <a:r>
              <a:rPr lang="ru-RU" sz="2400" dirty="0"/>
              <a:t> </a:t>
            </a:r>
            <a:r>
              <a:rPr lang="ru-RU" sz="2400" dirty="0" err="1"/>
              <a:t>даласын</a:t>
            </a:r>
            <a:r>
              <a:rPr lang="ru-RU" sz="2400" dirty="0"/>
              <a:t> </a:t>
            </a:r>
            <a:r>
              <a:rPr lang="ru-RU" sz="2400" dirty="0" err="1"/>
              <a:t>қызыл</a:t>
            </a:r>
            <a:r>
              <a:rPr lang="ru-RU" sz="2400" dirty="0"/>
              <a:t> </a:t>
            </a:r>
            <a:r>
              <a:rPr lang="ru-RU" sz="2400" dirty="0" err="1"/>
              <a:t>қанға</a:t>
            </a:r>
            <a:r>
              <a:rPr lang="ru-RU" sz="2400" dirty="0"/>
              <a:t> </a:t>
            </a:r>
            <a:r>
              <a:rPr lang="ru-RU" sz="2400" dirty="0" err="1"/>
              <a:t>бояуға</a:t>
            </a:r>
            <a:r>
              <a:rPr lang="ru-RU" sz="2400" dirty="0"/>
              <a:t> </a:t>
            </a:r>
            <a:r>
              <a:rPr lang="ru-RU" sz="2400" dirty="0" err="1"/>
              <a:t>кірісіп</a:t>
            </a:r>
            <a:r>
              <a:rPr lang="ru-RU" sz="2400" dirty="0"/>
              <a:t> </a:t>
            </a:r>
            <a:r>
              <a:rPr lang="ru-RU" sz="2400" dirty="0" err="1"/>
              <a:t>еді</a:t>
            </a:r>
            <a:r>
              <a:rPr lang="ru-RU" sz="2400" dirty="0"/>
              <a:t>. Он </a:t>
            </a:r>
            <a:r>
              <a:rPr lang="ru-RU" sz="2400" dirty="0" err="1"/>
              <a:t>айға</a:t>
            </a:r>
            <a:r>
              <a:rPr lang="ru-RU" sz="2400" dirty="0"/>
              <a:t> </a:t>
            </a:r>
            <a:r>
              <a:rPr lang="ru-RU" sz="2400" dirty="0" err="1"/>
              <a:t>жетпейпатша</a:t>
            </a:r>
            <a:r>
              <a:rPr lang="ru-RU" sz="2400" dirty="0"/>
              <a:t> </a:t>
            </a:r>
            <a:r>
              <a:rPr lang="ru-RU" sz="2400" dirty="0" err="1"/>
              <a:t>өкіметі</a:t>
            </a:r>
            <a:r>
              <a:rPr lang="ru-RU" sz="2400" dirty="0"/>
              <a:t> </a:t>
            </a:r>
            <a:r>
              <a:rPr lang="ru-RU" sz="2400" dirty="0" err="1"/>
              <a:t>құламаса</a:t>
            </a:r>
            <a:r>
              <a:rPr lang="ru-RU" sz="2400" dirty="0"/>
              <a:t>, </a:t>
            </a:r>
            <a:r>
              <a:rPr lang="ru-RU" sz="2400" dirty="0" err="1"/>
              <a:t>Ресейдегі</a:t>
            </a:r>
            <a:r>
              <a:rPr lang="ru-RU" sz="2400" dirty="0"/>
              <a:t> </a:t>
            </a:r>
            <a:r>
              <a:rPr lang="ru-RU" sz="2400" dirty="0" err="1"/>
              <a:t>ұлы</a:t>
            </a:r>
            <a:r>
              <a:rPr lang="ru-RU" sz="2400" dirty="0"/>
              <a:t> </a:t>
            </a:r>
            <a:r>
              <a:rPr lang="ru-RU" sz="2400" dirty="0" err="1"/>
              <a:t>төңкеріс</a:t>
            </a:r>
            <a:r>
              <a:rPr lang="ru-RU" sz="2400" dirty="0"/>
              <a:t> </a:t>
            </a:r>
            <a:r>
              <a:rPr lang="ru-RU" sz="2400" dirty="0" err="1"/>
              <a:t>болмаса</a:t>
            </a:r>
            <a:r>
              <a:rPr lang="ru-RU" sz="2400" dirty="0"/>
              <a:t>, не </a:t>
            </a:r>
            <a:r>
              <a:rPr lang="ru-RU" sz="2400" dirty="0" err="1"/>
              <a:t>болар</a:t>
            </a:r>
            <a:r>
              <a:rPr lang="ru-RU" sz="2400" dirty="0"/>
              <a:t> </a:t>
            </a:r>
            <a:r>
              <a:rPr lang="ru-RU" sz="2400" dirty="0" err="1"/>
              <a:t>еді</a:t>
            </a:r>
            <a:r>
              <a:rPr lang="ru-RU" sz="2400" dirty="0"/>
              <a:t>”, - </a:t>
            </a:r>
            <a:r>
              <a:rPr lang="ru-RU" sz="2400" dirty="0" err="1"/>
              <a:t>депжазды</a:t>
            </a:r>
            <a:r>
              <a:rPr lang="ru-RU" sz="2400" dirty="0"/>
              <a:t>.</a:t>
            </a:r>
          </a:p>
        </p:txBody>
      </p:sp>
      <p:sp>
        <p:nvSpPr>
          <p:cNvPr id="4" name="Стрелка вправо 3"/>
          <p:cNvSpPr/>
          <p:nvPr/>
        </p:nvSpPr>
        <p:spPr>
          <a:xfrm>
            <a:off x="827584" y="105273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695287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72</TotalTime>
  <Words>709</Words>
  <Application>Microsoft Office PowerPoint</Application>
  <PresentationFormat>Экран (4:3)</PresentationFormat>
  <Paragraphs>64</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Апекс</vt:lpstr>
      <vt:lpstr>Презентация PowerPoint</vt:lpstr>
      <vt:lpstr>Презентация PowerPoint</vt:lpstr>
      <vt:lpstr>Презентация PowerPoint</vt:lpstr>
      <vt:lpstr>Презентация PowerPoint</vt:lpstr>
      <vt:lpstr>Алаш азаматтары </vt:lpstr>
      <vt:lpstr>          </vt:lpstr>
      <vt:lpstr>             Алаш Орда үкіметі мүшелерінің негізгі іс-әрекет бағыттарынан Ресей патшасының отаршылық езгісіне қарсы күрес жолындағы қазақ бұхарасының заңдық тұрғыдан құқын қорғау мәселесі анық аңғарылды.  Туған халқының саяси санасын сақайтып, құқықтық сауатын ашпай қатардан қалып қоятындықтарын жақсы түсінді. Бұған қоса қазақ халқының ұлттық санасын оятуда, білімі мен білігін жетілдіруде, мәдениеті мен руханиятын дамытуда олардың әрбірі жеке тұлға ретінде үлкен үлестерін қосты.   </vt:lpstr>
      <vt:lpstr>Презентация PowerPoint</vt:lpstr>
      <vt:lpstr>Презентация PowerPoint</vt:lpstr>
      <vt:lpstr>Презентация PowerPoint</vt:lpstr>
      <vt:lpstr>Съездер</vt:lpstr>
      <vt:lpstr>Ресейдегі ақпан буржуазиялық демократиялық революциясы</vt:lpstr>
      <vt:lpstr>Әдебиеттер тізімі</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2025</dc:creator>
  <cp:lastModifiedBy>2025</cp:lastModifiedBy>
  <cp:revision>11</cp:revision>
  <dcterms:created xsi:type="dcterms:W3CDTF">2025-11-05T20:00:04Z</dcterms:created>
  <dcterms:modified xsi:type="dcterms:W3CDTF">2025-11-07T03:28:57Z</dcterms:modified>
</cp:coreProperties>
</file>