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6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DF1D-DB2A-4E2C-BD55-89E325F4A01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4364-D266-4058-9D24-7FB91D981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87391-26B6-4290-A3E3-792897609F30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9E34-165D-438F-B519-59BCBE1BA510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B70D-D28D-4334-B399-7D0FE36EEDCD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F4C0-1141-4D31-A713-1BD9CF0DAA5F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E42-9B67-4969-852A-88BA145DAE73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8826-0EFC-457D-928F-68413C98C8D0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64D1-FEA3-48E0-89FC-738004FF4BBE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FF1-72AE-4383-A2B3-9998DC2679DC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7DB-3912-4FD8-9F3E-1AEBEF0D837E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27DB-75E7-4337-87C0-67E885D0722F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045E-D9D5-40ED-AC37-280E96E60634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9BFF61-F647-4C1F-9AF0-CC4103C64B54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sz="3200" dirty="0"/>
              <a:t>Лекция 11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Африканың климаты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2821" y="476672"/>
            <a:ext cx="6771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Л.Н.ГУМИЛЕВ АТЫНДАҒЫ ЕУРАЗИЯ ҰЛТТЫҚ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83115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1560" y="3789040"/>
            <a:ext cx="8532440" cy="2924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496" y="404664"/>
            <a:ext cx="813690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8229600" cy="4876800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Июльде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</a:t>
            </a:r>
            <a:r>
              <a:rPr lang="ru-RU" sz="1600" dirty="0">
                <a:solidFill>
                  <a:schemeClr val="bg1"/>
                </a:solidFill>
              </a:rPr>
              <a:t> жарты шар </a:t>
            </a:r>
            <a:r>
              <a:rPr lang="ru-RU" sz="1600" dirty="0" err="1">
                <a:solidFill>
                  <a:schemeClr val="bg1"/>
                </a:solidFill>
              </a:rPr>
              <a:t>қатты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қызады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Сондықтан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бүкіл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баралық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зоналар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солтүстікке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қарай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ығысады.Солтүстік</a:t>
            </a:r>
            <a:r>
              <a:rPr lang="ru-RU" sz="1600" dirty="0">
                <a:solidFill>
                  <a:schemeClr val="bg1"/>
                </a:solidFill>
              </a:rPr>
              <a:t> жарты </a:t>
            </a:r>
            <a:r>
              <a:rPr lang="ru-RU" sz="1600" dirty="0" err="1">
                <a:solidFill>
                  <a:schemeClr val="bg1"/>
                </a:solidFill>
              </a:rPr>
              <a:t>шардың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субтропиктік</a:t>
            </a:r>
            <a:r>
              <a:rPr lang="ru-RU" sz="1600" dirty="0">
                <a:solidFill>
                  <a:schemeClr val="bg1"/>
                </a:solidFill>
              </a:rPr>
              <a:t> максимумы </a:t>
            </a:r>
            <a:r>
              <a:rPr lang="ru-RU" sz="1600" dirty="0" err="1">
                <a:solidFill>
                  <a:schemeClr val="bg1"/>
                </a:solidFill>
              </a:rPr>
              <a:t>Жерорта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теңізі</a:t>
            </a:r>
            <a:r>
              <a:rPr lang="ru-RU" sz="1600" dirty="0">
                <a:solidFill>
                  <a:schemeClr val="bg1"/>
                </a:solidFill>
              </a:rPr>
              <a:t> мен </a:t>
            </a:r>
            <a:r>
              <a:rPr lang="ru-RU" sz="1600" dirty="0" err="1">
                <a:solidFill>
                  <a:schemeClr val="bg1"/>
                </a:solidFill>
              </a:rPr>
              <a:t>Оңтүстік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Европаға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қарай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ауысады</a:t>
            </a:r>
            <a:r>
              <a:rPr lang="ru-RU" sz="1600" dirty="0">
                <a:solidFill>
                  <a:schemeClr val="bg1"/>
                </a:solidFill>
              </a:rPr>
              <a:t> да </a:t>
            </a:r>
            <a:r>
              <a:rPr lang="ru-RU" sz="1600" dirty="0" err="1">
                <a:solidFill>
                  <a:schemeClr val="bg1"/>
                </a:solidFill>
              </a:rPr>
              <a:t>Африканың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қиыр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солтүстік-батысын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ғана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қамтиды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Африканың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бөлігінде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қатты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қызуына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байланысты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төмен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қысымды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облыс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пайда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болады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экватордан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оңтүстікке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қарай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жалғасып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кетеді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Оңтүстік</a:t>
            </a:r>
            <a:r>
              <a:rPr lang="ru-RU" sz="1600" dirty="0">
                <a:solidFill>
                  <a:schemeClr val="bg1"/>
                </a:solidFill>
              </a:rPr>
              <a:t> Африка </a:t>
            </a:r>
            <a:r>
              <a:rPr lang="ru-RU" sz="1600" dirty="0" err="1">
                <a:solidFill>
                  <a:schemeClr val="bg1"/>
                </a:solidFill>
              </a:rPr>
              <a:t>өзінің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көрші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мұхиттарымен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қоса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оңтүстік</a:t>
            </a:r>
            <a:r>
              <a:rPr lang="ru-RU" sz="1600" dirty="0">
                <a:solidFill>
                  <a:schemeClr val="bg1"/>
                </a:solidFill>
              </a:rPr>
              <a:t> жарты </a:t>
            </a:r>
            <a:r>
              <a:rPr lang="ru-RU" sz="1600" dirty="0" err="1">
                <a:solidFill>
                  <a:schemeClr val="bg1"/>
                </a:solidFill>
              </a:rPr>
              <a:t>шардың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баралық</a:t>
            </a:r>
            <a:r>
              <a:rPr lang="ru-RU" sz="1600" dirty="0">
                <a:solidFill>
                  <a:schemeClr val="bg1"/>
                </a:solidFill>
              </a:rPr>
              <a:t> максимум </a:t>
            </a:r>
            <a:r>
              <a:rPr lang="ru-RU" sz="1600" dirty="0" err="1">
                <a:solidFill>
                  <a:schemeClr val="bg1"/>
                </a:solidFill>
              </a:rPr>
              <a:t>аймағына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кіреді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Солтүстік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Африкада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Сахарада</a:t>
            </a:r>
            <a:r>
              <a:rPr lang="ru-RU" sz="1600" dirty="0">
                <a:solidFill>
                  <a:schemeClr val="bg1"/>
                </a:solidFill>
              </a:rPr>
              <a:t>) </a:t>
            </a:r>
            <a:r>
              <a:rPr lang="ru-RU" sz="1600" dirty="0" err="1">
                <a:solidFill>
                  <a:schemeClr val="bg1"/>
                </a:solidFill>
              </a:rPr>
              <a:t>құрғақ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солтүстік-шығыс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және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батыс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желдері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соғады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Қызыл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теңізбен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Ніл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аңғарын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бойлап</a:t>
            </a:r>
            <a:r>
              <a:rPr lang="ru-RU" sz="1600" dirty="0">
                <a:solidFill>
                  <a:schemeClr val="bg1"/>
                </a:solidFill>
              </a:rPr>
              <a:t> 20° </a:t>
            </a:r>
            <a:r>
              <a:rPr lang="ru-RU" sz="1600" dirty="0" err="1">
                <a:solidFill>
                  <a:schemeClr val="bg1"/>
                </a:solidFill>
              </a:rPr>
              <a:t>дейін</a:t>
            </a:r>
            <a:r>
              <a:rPr lang="ru-RU" sz="1600" dirty="0">
                <a:solidFill>
                  <a:schemeClr val="bg1"/>
                </a:solidFill>
              </a:rPr>
              <a:t>, ал </a:t>
            </a:r>
            <a:r>
              <a:rPr lang="ru-RU" sz="1600" dirty="0" err="1">
                <a:solidFill>
                  <a:schemeClr val="bg1"/>
                </a:solidFill>
              </a:rPr>
              <a:t>батысында</a:t>
            </a:r>
            <a:r>
              <a:rPr lang="ru-RU" sz="1600" dirty="0">
                <a:solidFill>
                  <a:schemeClr val="bg1"/>
                </a:solidFill>
              </a:rPr>
              <a:t> 18° с. е. </a:t>
            </a:r>
            <a:r>
              <a:rPr lang="ru-RU" sz="1600" dirty="0" err="1">
                <a:solidFill>
                  <a:schemeClr val="bg1"/>
                </a:solidFill>
              </a:rPr>
              <a:t>дейін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енеді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Оларға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қарсы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Оңтүстік</a:t>
            </a:r>
            <a:r>
              <a:rPr lang="ru-RU" sz="1600" dirty="0">
                <a:solidFill>
                  <a:schemeClr val="bg1"/>
                </a:solidFill>
              </a:rPr>
              <a:t> Атлант максимумы </a:t>
            </a:r>
            <a:r>
              <a:rPr lang="ru-RU" sz="1600" dirty="0" err="1">
                <a:solidFill>
                  <a:schemeClr val="bg1"/>
                </a:solidFill>
              </a:rPr>
              <a:t>жағынан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оңтүстік-батыс</a:t>
            </a:r>
            <a:r>
              <a:rPr lang="ru-RU" sz="1600" dirty="0">
                <a:solidFill>
                  <a:schemeClr val="bg1"/>
                </a:solidFill>
              </a:rPr>
              <a:t> муссоны </a:t>
            </a:r>
            <a:r>
              <a:rPr lang="ru-RU" sz="1600" dirty="0" err="1">
                <a:solidFill>
                  <a:schemeClr val="bg1"/>
                </a:solidFill>
              </a:rPr>
              <a:t>ағылады</a:t>
            </a:r>
            <a:r>
              <a:rPr lang="ru-RU" sz="1600" dirty="0">
                <a:solidFill>
                  <a:schemeClr val="bg1"/>
                </a:solidFill>
              </a:rPr>
              <a:t> да Судан </a:t>
            </a:r>
            <a:r>
              <a:rPr lang="ru-RU" sz="1600" dirty="0" err="1">
                <a:solidFill>
                  <a:schemeClr val="bg1"/>
                </a:solidFill>
              </a:rPr>
              <a:t>территориясы</a:t>
            </a:r>
            <a:r>
              <a:rPr lang="ru-RU" sz="1600" dirty="0">
                <a:solidFill>
                  <a:schemeClr val="bg1"/>
                </a:solidFill>
              </a:rPr>
              <a:t> мен Гвинея </a:t>
            </a:r>
            <a:r>
              <a:rPr lang="ru-RU" sz="1600" dirty="0" err="1">
                <a:solidFill>
                  <a:schemeClr val="bg1"/>
                </a:solidFill>
              </a:rPr>
              <a:t>жағалауларына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жауын-шашын</a:t>
            </a:r>
            <a:r>
              <a:rPr lang="ru-RU" sz="1600" dirty="0">
                <a:solidFill>
                  <a:schemeClr val="bg1"/>
                </a:solidFill>
              </a:rPr>
              <a:t> ала </a:t>
            </a:r>
            <a:r>
              <a:rPr lang="ru-RU" sz="1600" dirty="0" err="1">
                <a:solidFill>
                  <a:schemeClr val="bg1"/>
                </a:solidFill>
              </a:rPr>
              <a:t>келеді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149080"/>
            <a:ext cx="7974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Эфиопия, Сомали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Африканың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бүкіл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шығысы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экватордан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солтүстікке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Үнді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муссонының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ықпалында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болады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ол</a:t>
            </a:r>
            <a:r>
              <a:rPr lang="ru-RU" dirty="0">
                <a:solidFill>
                  <a:schemeClr val="bg1"/>
                </a:solidFill>
              </a:rPr>
              <a:t> экватор </a:t>
            </a:r>
            <a:r>
              <a:rPr lang="ru-RU" dirty="0" err="1">
                <a:solidFill>
                  <a:schemeClr val="bg1"/>
                </a:solidFill>
              </a:rPr>
              <a:t>арқылы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өтіп</a:t>
            </a:r>
            <a:r>
              <a:rPr lang="ru-RU" dirty="0">
                <a:solidFill>
                  <a:schemeClr val="bg1"/>
                </a:solidFill>
              </a:rPr>
              <a:t>, мол </a:t>
            </a:r>
            <a:r>
              <a:rPr lang="ru-RU" dirty="0" err="1">
                <a:solidFill>
                  <a:schemeClr val="bg1"/>
                </a:solidFill>
              </a:rPr>
              <a:t>жауын-шашын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әкелетін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оңтүстік-шығыс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пассатының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жалғасы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болып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табылады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Африканың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жоғары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қысым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белдеуімен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әлсіреген</a:t>
            </a:r>
            <a:r>
              <a:rPr lang="ru-RU" dirty="0">
                <a:solidFill>
                  <a:schemeClr val="bg1"/>
                </a:solidFill>
              </a:rPr>
              <a:t> пассат </a:t>
            </a:r>
            <a:r>
              <a:rPr lang="ru-RU" dirty="0" err="1">
                <a:solidFill>
                  <a:schemeClr val="bg1"/>
                </a:solidFill>
              </a:rPr>
              <a:t>әрекеті</a:t>
            </a:r>
            <a:r>
              <a:rPr lang="ru-RU" dirty="0">
                <a:solidFill>
                  <a:schemeClr val="bg1"/>
                </a:solidFill>
              </a:rPr>
              <a:t> мен </a:t>
            </a:r>
            <a:r>
              <a:rPr lang="ru-RU" dirty="0" err="1">
                <a:solidFill>
                  <a:schemeClr val="bg1"/>
                </a:solidFill>
              </a:rPr>
              <a:t>қамтылған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бүкіл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оңтүстік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бөлігі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әсіресе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оның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ішкі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аудандары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бұл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кездері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құрғақ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болады</a:t>
            </a:r>
            <a:r>
              <a:rPr lang="ru-RU" dirty="0">
                <a:solidFill>
                  <a:schemeClr val="bg1"/>
                </a:solidFill>
              </a:rPr>
              <a:t>. Тек Кап </a:t>
            </a:r>
            <a:r>
              <a:rPr lang="ru-RU" dirty="0" err="1">
                <a:solidFill>
                  <a:schemeClr val="bg1"/>
                </a:solidFill>
              </a:rPr>
              <a:t>облысы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бұл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жағдайдан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тысқары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қалады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өйткені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жанданған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циклондық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әрекет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тән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7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340768"/>
            <a:ext cx="856895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Африканың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негізгі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бөлігіндегі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бүкіл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жыл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бойғы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жоғарғы</a:t>
            </a:r>
            <a:r>
              <a:rPr lang="ru-RU" sz="1600" dirty="0">
                <a:solidFill>
                  <a:schemeClr val="bg1"/>
                </a:solidFill>
              </a:rPr>
              <a:t> температура </a:t>
            </a:r>
            <a:r>
              <a:rPr lang="ru-RU" sz="1600" dirty="0" err="1">
                <a:solidFill>
                  <a:schemeClr val="bg1"/>
                </a:solidFill>
              </a:rPr>
              <a:t>күннің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көкжиектен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едәуір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биіктікте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түруына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және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күшті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инсоляцияға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байланысты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Материктің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едәуір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бөлігінде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жылдық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орташа</a:t>
            </a:r>
            <a:r>
              <a:rPr lang="ru-RU" sz="1600" dirty="0">
                <a:solidFill>
                  <a:schemeClr val="bg1"/>
                </a:solidFill>
              </a:rPr>
              <a:t> температура +20°С-ден </a:t>
            </a:r>
            <a:r>
              <a:rPr lang="ru-RU" sz="1600" dirty="0" err="1">
                <a:solidFill>
                  <a:schemeClr val="bg1"/>
                </a:solidFill>
              </a:rPr>
              <a:t>асып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түседі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Африканың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солтүстік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бөлігі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анағұрлым</a:t>
            </a:r>
            <a:r>
              <a:rPr lang="ru-RU" sz="1600" dirty="0">
                <a:solidFill>
                  <a:schemeClr val="bg1"/>
                </a:solidFill>
              </a:rPr>
              <a:t> сом, </a:t>
            </a:r>
            <a:r>
              <a:rPr lang="ru-RU" sz="1600" dirty="0" err="1">
                <a:solidFill>
                  <a:schemeClr val="bg1"/>
                </a:solidFill>
              </a:rPr>
              <a:t>сондықтан</a:t>
            </a:r>
            <a:r>
              <a:rPr lang="ru-RU" sz="1600" dirty="0">
                <a:solidFill>
                  <a:schemeClr val="bg1"/>
                </a:solidFill>
              </a:rPr>
              <a:t> да </a:t>
            </a:r>
            <a:r>
              <a:rPr lang="ru-RU" sz="1600" dirty="0" err="1">
                <a:solidFill>
                  <a:schemeClr val="bg1"/>
                </a:solidFill>
              </a:rPr>
              <a:t>ол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түтас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алғанда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оңтүстікке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қарағанда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қаттырақ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қызады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онда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Жерде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байқалатын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жоғарғы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орташа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айлык</a:t>
            </a:r>
            <a:r>
              <a:rPr lang="ru-RU" sz="1600" dirty="0">
                <a:solidFill>
                  <a:schemeClr val="bg1"/>
                </a:solidFill>
              </a:rPr>
              <a:t> температура (+ 35°-40°С), </a:t>
            </a:r>
            <a:r>
              <a:rPr lang="ru-RU" sz="1600" dirty="0" err="1">
                <a:solidFill>
                  <a:schemeClr val="bg1"/>
                </a:solidFill>
              </a:rPr>
              <a:t>сонымен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бірге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жоғары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максимумды</a:t>
            </a:r>
            <a:r>
              <a:rPr lang="ru-RU" sz="1600" dirty="0">
                <a:solidFill>
                  <a:schemeClr val="bg1"/>
                </a:solidFill>
              </a:rPr>
              <a:t> температура (+ 58°С-ге </a:t>
            </a:r>
            <a:r>
              <a:rPr lang="ru-RU" sz="1600" dirty="0" err="1">
                <a:solidFill>
                  <a:schemeClr val="bg1"/>
                </a:solidFill>
              </a:rPr>
              <a:t>дейін</a:t>
            </a:r>
            <a:r>
              <a:rPr lang="ru-RU" sz="1600" dirty="0">
                <a:solidFill>
                  <a:schemeClr val="bg1"/>
                </a:solidFill>
              </a:rPr>
              <a:t>) </a:t>
            </a:r>
            <a:r>
              <a:rPr lang="ru-RU" sz="1600" dirty="0" err="1">
                <a:solidFill>
                  <a:schemeClr val="bg1"/>
                </a:solidFill>
              </a:rPr>
              <a:t>орын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алады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Бүкіл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Африкаға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сондай-ақ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континенттік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климаттың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көрініс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беруі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температураның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тәуліктік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едәуір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ауытқуы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тән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Мысалы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Сахарада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температураның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тәуліктік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амплитудасы</a:t>
            </a:r>
            <a:r>
              <a:rPr lang="ru-RU" sz="1600" dirty="0">
                <a:solidFill>
                  <a:schemeClr val="bg1"/>
                </a:solidFill>
              </a:rPr>
              <a:t> 50°С-ге </a:t>
            </a:r>
            <a:r>
              <a:rPr lang="ru-RU" sz="1600" dirty="0" err="1">
                <a:solidFill>
                  <a:schemeClr val="bg1"/>
                </a:solidFill>
              </a:rPr>
              <a:t>жетеді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Материктің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территориясында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жауын-шашын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біркелкі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таралмайды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Үнемі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және</a:t>
            </a:r>
            <a:r>
              <a:rPr lang="ru-RU" sz="1600" dirty="0">
                <a:solidFill>
                  <a:schemeClr val="bg1"/>
                </a:solidFill>
              </a:rPr>
              <a:t> мол </a:t>
            </a:r>
            <a:r>
              <a:rPr lang="ru-RU" sz="1600" dirty="0" err="1">
                <a:solidFill>
                  <a:schemeClr val="bg1"/>
                </a:solidFill>
              </a:rPr>
              <a:t>болатын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конвективтік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жаңбырлар</a:t>
            </a:r>
            <a:r>
              <a:rPr lang="ru-RU" sz="1600" dirty="0">
                <a:solidFill>
                  <a:schemeClr val="bg1"/>
                </a:solidFill>
              </a:rPr>
              <a:t>. экватор </a:t>
            </a:r>
            <a:r>
              <a:rPr lang="ru-RU" sz="1600" dirty="0" err="1">
                <a:solidFill>
                  <a:schemeClr val="bg1"/>
                </a:solidFill>
              </a:rPr>
              <a:t>бойы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бөлігіне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шамамен</a:t>
            </a:r>
            <a:r>
              <a:rPr lang="ru-RU" sz="1600" dirty="0">
                <a:solidFill>
                  <a:schemeClr val="bg1"/>
                </a:solidFill>
              </a:rPr>
              <a:t> 5°с.е. пен 10°о.е. </a:t>
            </a:r>
            <a:r>
              <a:rPr lang="ru-RU" sz="1600" dirty="0" err="1">
                <a:solidFill>
                  <a:schemeClr val="bg1"/>
                </a:solidFill>
              </a:rPr>
              <a:t>аралығында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түседі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Африкада</a:t>
            </a:r>
            <a:r>
              <a:rPr lang="ru-RU" sz="1600" dirty="0">
                <a:solidFill>
                  <a:schemeClr val="bg1"/>
                </a:solidFill>
              </a:rPr>
              <a:t> максимум </a:t>
            </a:r>
            <a:r>
              <a:rPr lang="ru-RU" sz="1600" dirty="0" err="1">
                <a:solidFill>
                  <a:schemeClr val="bg1"/>
                </a:solidFill>
              </a:rPr>
              <a:t>жауын-шашын</a:t>
            </a:r>
            <a:r>
              <a:rPr lang="ru-RU" sz="1600" dirty="0">
                <a:solidFill>
                  <a:schemeClr val="bg1"/>
                </a:solidFill>
              </a:rPr>
              <a:t> (10000 мм </a:t>
            </a:r>
            <a:r>
              <a:rPr lang="ru-RU" sz="1600" dirty="0" err="1">
                <a:solidFill>
                  <a:schemeClr val="bg1"/>
                </a:solidFill>
              </a:rPr>
              <a:t>шамасында</a:t>
            </a:r>
            <a:r>
              <a:rPr lang="ru-RU" sz="1600" dirty="0">
                <a:solidFill>
                  <a:schemeClr val="bg1"/>
                </a:solidFill>
              </a:rPr>
              <a:t>) Камерун </a:t>
            </a:r>
            <a:r>
              <a:rPr lang="ru-RU" sz="1600" dirty="0" err="1">
                <a:solidFill>
                  <a:schemeClr val="bg1"/>
                </a:solidFill>
              </a:rPr>
              <a:t>массивінің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басым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оңтүстік-батыс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желдеріне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қараған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беткейлеріне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түседі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4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Шолу сұрақтары: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1. Материктің солтүстік және оңтүстік жарты шарлардағы батыс шет </a:t>
            </a:r>
            <a:r>
              <a:rPr lang="kk-KZ" dirty="0" smtClean="0"/>
              <a:t>аймақтары қандай антициклонның </a:t>
            </a:r>
            <a:r>
              <a:rPr lang="kk-KZ" dirty="0"/>
              <a:t>шығыс шетінің ықпалында </a:t>
            </a:r>
            <a:r>
              <a:rPr lang="kk-KZ" dirty="0" smtClean="0"/>
              <a:t>болады?</a:t>
            </a:r>
          </a:p>
          <a:p>
            <a:r>
              <a:rPr lang="kk-KZ" dirty="0" smtClean="0"/>
              <a:t>2. Солтүстік пассат желі Африка материгіне қалай қозғалады?</a:t>
            </a:r>
          </a:p>
          <a:p>
            <a:r>
              <a:rPr lang="kk-KZ" dirty="0" smtClean="0"/>
              <a:t>3</a:t>
            </a:r>
            <a:r>
              <a:rPr lang="kk-KZ" dirty="0"/>
              <a:t>. Африканың, негізгі бөлігіндегі бүкіл жыл бойғы жоғарғы </a:t>
            </a:r>
            <a:r>
              <a:rPr lang="kk-KZ" dirty="0" smtClean="0"/>
              <a:t>температура болуы неге байланысты?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0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3.Климаттық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белдеулерінің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ерекшеліктері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248472" cy="4876800"/>
          </a:xfrm>
        </p:spPr>
        <p:txBody>
          <a:bodyPr>
            <a:normAutofit/>
          </a:bodyPr>
          <a:lstStyle/>
          <a:p>
            <a:r>
              <a:rPr lang="ru-RU" sz="1600" dirty="0" err="1"/>
              <a:t>Солтүстік</a:t>
            </a:r>
            <a:r>
              <a:rPr lang="ru-RU" sz="1600" dirty="0"/>
              <a:t> </a:t>
            </a:r>
            <a:r>
              <a:rPr lang="ru-RU" sz="1600" dirty="0" err="1"/>
              <a:t>Африкадағы</a:t>
            </a:r>
            <a:r>
              <a:rPr lang="ru-RU" sz="1600" dirty="0"/>
              <a:t> </a:t>
            </a:r>
            <a:r>
              <a:rPr lang="ru-RU" sz="1600" b="1" dirty="0" err="1"/>
              <a:t>субэкваторлық</a:t>
            </a:r>
            <a:r>
              <a:rPr lang="ru-RU" sz="1600" b="1" dirty="0"/>
              <a:t> </a:t>
            </a:r>
            <a:r>
              <a:rPr lang="ru-RU" sz="1600" b="1" dirty="0" err="1"/>
              <a:t>белдеу</a:t>
            </a:r>
            <a:r>
              <a:rPr lang="ru-RU" sz="1600" dirty="0"/>
              <a:t> </a:t>
            </a:r>
            <a:r>
              <a:rPr lang="ru-RU" sz="1600" dirty="0" err="1"/>
              <a:t>солтүстікте</a:t>
            </a:r>
            <a:r>
              <a:rPr lang="ru-RU" sz="1600" dirty="0"/>
              <a:t> 17°с е. </a:t>
            </a:r>
            <a:r>
              <a:rPr lang="ru-RU" sz="1600" dirty="0" err="1"/>
              <a:t>дейін</a:t>
            </a:r>
            <a:r>
              <a:rPr lang="ru-RU" sz="1600" dirty="0"/>
              <a:t> </a:t>
            </a:r>
            <a:r>
              <a:rPr lang="ru-RU" sz="1600" dirty="0" err="1"/>
              <a:t>жетіп</a:t>
            </a:r>
            <a:r>
              <a:rPr lang="ru-RU" sz="1600" dirty="0"/>
              <a:t> </a:t>
            </a:r>
            <a:r>
              <a:rPr lang="ru-RU" sz="1600" dirty="0" err="1"/>
              <a:t>жатыр</a:t>
            </a:r>
            <a:r>
              <a:rPr lang="ru-RU" sz="1600" dirty="0"/>
              <a:t>. </a:t>
            </a:r>
            <a:r>
              <a:rPr lang="ru-RU" sz="1600" dirty="0" err="1"/>
              <a:t>Оңтүстік</a:t>
            </a:r>
            <a:r>
              <a:rPr lang="ru-RU" sz="1600" dirty="0"/>
              <a:t> жар</a:t>
            </a:r>
            <a:r>
              <a:rPr lang="kk-KZ" sz="1600" dirty="0"/>
              <a:t>т</a:t>
            </a:r>
            <a:r>
              <a:rPr lang="ru-RU" sz="1600" dirty="0"/>
              <a:t>ы </a:t>
            </a:r>
            <a:r>
              <a:rPr lang="ru-RU" sz="1600" dirty="0" err="1"/>
              <a:t>шарда</a:t>
            </a:r>
            <a:r>
              <a:rPr lang="ru-RU" sz="1600" dirty="0"/>
              <a:t> </a:t>
            </a:r>
            <a:r>
              <a:rPr lang="ru-RU" sz="1600" dirty="0" err="1"/>
              <a:t>субэкваторлық</a:t>
            </a:r>
            <a:r>
              <a:rPr lang="ru-RU" sz="1600" dirty="0"/>
              <a:t> </a:t>
            </a:r>
            <a:r>
              <a:rPr lang="ru-RU" sz="1600" dirty="0" err="1"/>
              <a:t>климаттың</a:t>
            </a:r>
            <a:r>
              <a:rPr lang="ru-RU" sz="1600" dirty="0"/>
              <a:t> </a:t>
            </a:r>
            <a:r>
              <a:rPr lang="ru-RU" sz="1600" dirty="0" err="1"/>
              <a:t>белдеуі</a:t>
            </a:r>
            <a:r>
              <a:rPr lang="ru-RU" sz="1600" dirty="0"/>
              <a:t> Атлант </a:t>
            </a:r>
            <a:r>
              <a:rPr lang="ru-RU" sz="1600" dirty="0" err="1"/>
              <a:t>мұхитына</a:t>
            </a:r>
            <a:r>
              <a:rPr lang="ru-RU" sz="1600" dirty="0"/>
              <a:t> </a:t>
            </a:r>
            <a:r>
              <a:rPr lang="ru-RU" sz="1600" dirty="0" err="1"/>
              <a:t>дейін</a:t>
            </a:r>
            <a:r>
              <a:rPr lang="ru-RU" sz="1600" dirty="0"/>
              <a:t> </a:t>
            </a:r>
            <a:r>
              <a:rPr lang="ru-RU" sz="1600" dirty="0" err="1"/>
              <a:t>жетпейді</a:t>
            </a:r>
            <a:r>
              <a:rPr lang="ru-RU" sz="1600" dirty="0"/>
              <a:t>, ал </a:t>
            </a:r>
            <a:r>
              <a:rPr lang="ru-RU" sz="1600" dirty="0" err="1"/>
              <a:t>оңтүстікте</a:t>
            </a:r>
            <a:r>
              <a:rPr lang="ru-RU" sz="1600" dirty="0"/>
              <a:t> 20°о.е-дейін </a:t>
            </a:r>
            <a:r>
              <a:rPr lang="ru-RU" sz="1600" dirty="0" err="1"/>
              <a:t>жуықтап</a:t>
            </a:r>
            <a:r>
              <a:rPr lang="ru-RU" sz="1600" dirty="0"/>
              <a:t> </a:t>
            </a:r>
            <a:r>
              <a:rPr lang="ru-RU" sz="1600" dirty="0" err="1"/>
              <a:t>барады</a:t>
            </a:r>
            <a:r>
              <a:rPr lang="ru-RU" sz="1600" dirty="0"/>
              <a:t>. </a:t>
            </a:r>
            <a:r>
              <a:rPr lang="ru-RU" sz="1600" dirty="0" err="1"/>
              <a:t>Материктің</a:t>
            </a:r>
            <a:r>
              <a:rPr lang="ru-RU" sz="1600" dirty="0"/>
              <a:t> </a:t>
            </a:r>
            <a:r>
              <a:rPr lang="ru-RU" sz="1600" dirty="0" err="1"/>
              <a:t>шығысында</a:t>
            </a:r>
            <a:r>
              <a:rPr lang="ru-RU" sz="1600" dirty="0"/>
              <a:t> жарты </a:t>
            </a:r>
            <a:r>
              <a:rPr lang="ru-RU" sz="1600" dirty="0" err="1"/>
              <a:t>шардың</a:t>
            </a:r>
            <a:r>
              <a:rPr lang="ru-RU" sz="1600" dirty="0"/>
              <a:t> </a:t>
            </a:r>
            <a:r>
              <a:rPr lang="ru-RU" sz="1600" dirty="0" err="1"/>
              <a:t>солтүстік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оңтүстік</a:t>
            </a:r>
            <a:r>
              <a:rPr lang="ru-RU" sz="1600" dirty="0"/>
              <a:t> </a:t>
            </a:r>
            <a:r>
              <a:rPr lang="ru-RU" sz="1600" dirty="0" err="1"/>
              <a:t>субэкваторлық</a:t>
            </a:r>
            <a:r>
              <a:rPr lang="ru-RU" sz="1600" dirty="0"/>
              <a:t> </a:t>
            </a:r>
            <a:r>
              <a:rPr lang="ru-RU" sz="1600" dirty="0" err="1"/>
              <a:t>белдеулері</a:t>
            </a:r>
            <a:r>
              <a:rPr lang="ru-RU" sz="1600" dirty="0"/>
              <a:t> </a:t>
            </a:r>
            <a:r>
              <a:rPr lang="ru-RU" sz="1600" dirty="0" err="1"/>
              <a:t>түйіседі</a:t>
            </a:r>
            <a:r>
              <a:rPr lang="ru-RU" sz="16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51720"/>
            <a:ext cx="4271392" cy="449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5168"/>
            <a:ext cx="4644008" cy="5712296"/>
          </a:xfrm>
        </p:spPr>
        <p:txBody>
          <a:bodyPr>
            <a:normAutofit/>
          </a:bodyPr>
          <a:lstStyle/>
          <a:p>
            <a:r>
              <a:rPr lang="ru-RU" sz="1600" b="1" dirty="0" err="1"/>
              <a:t>Экваторлық</a:t>
            </a:r>
            <a:r>
              <a:rPr lang="ru-RU" sz="1600" b="1" dirty="0"/>
              <a:t> </a:t>
            </a:r>
            <a:r>
              <a:rPr lang="ru-RU" sz="1600" b="1" dirty="0" err="1"/>
              <a:t>белдеу</a:t>
            </a:r>
            <a:r>
              <a:rPr lang="ru-RU" sz="1600" b="1" dirty="0"/>
              <a:t> </a:t>
            </a:r>
            <a:r>
              <a:rPr lang="ru-RU" sz="1600" dirty="0" err="1"/>
              <a:t>Үнді</a:t>
            </a:r>
            <a:r>
              <a:rPr lang="ru-RU" sz="1600" dirty="0"/>
              <a:t> </a:t>
            </a:r>
            <a:r>
              <a:rPr lang="ru-RU" sz="1600" dirty="0" err="1"/>
              <a:t>мүхитына</a:t>
            </a:r>
            <a:r>
              <a:rPr lang="ru-RU" sz="1600" dirty="0"/>
              <a:t> </a:t>
            </a:r>
            <a:r>
              <a:rPr lang="ru-RU" sz="1600" dirty="0" err="1"/>
              <a:t>дейін</a:t>
            </a:r>
            <a:r>
              <a:rPr lang="ru-RU" sz="1600" dirty="0"/>
              <a:t> </a:t>
            </a:r>
            <a:r>
              <a:rPr lang="ru-RU" sz="1600" dirty="0" err="1"/>
              <a:t>жетпейді</a:t>
            </a:r>
            <a:r>
              <a:rPr lang="ru-RU" sz="1600" dirty="0"/>
              <a:t>. </a:t>
            </a:r>
            <a:r>
              <a:rPr lang="ru-RU" sz="1600" dirty="0" err="1"/>
              <a:t>Әрбір</a:t>
            </a:r>
            <a:r>
              <a:rPr lang="ru-RU" sz="1600" dirty="0"/>
              <a:t> жарты </a:t>
            </a:r>
            <a:r>
              <a:rPr lang="ru-RU" sz="1600" dirty="0" err="1"/>
              <a:t>шардың</a:t>
            </a:r>
            <a:r>
              <a:rPr lang="ru-RU" sz="1600" dirty="0"/>
              <a:t> </a:t>
            </a:r>
            <a:r>
              <a:rPr lang="ru-RU" sz="1600" dirty="0" err="1"/>
              <a:t>жазы</a:t>
            </a:r>
            <a:r>
              <a:rPr lang="ru-RU" sz="1600" dirty="0"/>
              <a:t> </a:t>
            </a:r>
            <a:r>
              <a:rPr lang="ru-RU" sz="1600" dirty="0" err="1"/>
              <a:t>кезінде</a:t>
            </a:r>
            <a:r>
              <a:rPr lang="ru-RU" sz="1600" dirty="0"/>
              <a:t> муссон </a:t>
            </a:r>
            <a:r>
              <a:rPr lang="ru-RU" sz="1600" dirty="0" err="1"/>
              <a:t>үстемдік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, </a:t>
            </a:r>
            <a:r>
              <a:rPr lang="ru-RU" sz="1600" dirty="0" err="1"/>
              <a:t>ол</a:t>
            </a:r>
            <a:r>
              <a:rPr lang="ru-RU" sz="1600" dirty="0"/>
              <a:t> мол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бөлетін</a:t>
            </a:r>
            <a:r>
              <a:rPr lang="ru-RU" sz="1600" dirty="0"/>
              <a:t> </a:t>
            </a:r>
            <a:r>
              <a:rPr lang="ru-RU" sz="1600" dirty="0" err="1"/>
              <a:t>ылғалды</a:t>
            </a:r>
            <a:r>
              <a:rPr lang="ru-RU" sz="1600" dirty="0"/>
              <a:t> </a:t>
            </a:r>
            <a:r>
              <a:rPr lang="ru-RU" sz="1600" dirty="0" err="1"/>
              <a:t>экваторлық</a:t>
            </a:r>
            <a:r>
              <a:rPr lang="ru-RU" sz="1600" dirty="0"/>
              <a:t> </a:t>
            </a:r>
            <a:r>
              <a:rPr lang="ru-RU" sz="1600" dirty="0" err="1"/>
              <a:t>ауа</a:t>
            </a:r>
            <a:r>
              <a:rPr lang="ru-RU" sz="1600" dirty="0"/>
              <a:t> </a:t>
            </a:r>
            <a:r>
              <a:rPr lang="ru-RU" sz="1600" dirty="0" err="1"/>
              <a:t>алып</a:t>
            </a:r>
            <a:r>
              <a:rPr lang="ru-RU" sz="1600" dirty="0"/>
              <a:t> </a:t>
            </a:r>
            <a:r>
              <a:rPr lang="ru-RU" sz="1600" dirty="0" err="1"/>
              <a:t>келеді</a:t>
            </a:r>
            <a:r>
              <a:rPr lang="ru-RU" sz="1600" dirty="0"/>
              <a:t>. </a:t>
            </a:r>
            <a:r>
              <a:rPr lang="ru-RU" sz="1600" dirty="0" err="1"/>
              <a:t>Қыс</a:t>
            </a:r>
            <a:r>
              <a:rPr lang="ru-RU" sz="1600" dirty="0"/>
              <a:t> </a:t>
            </a:r>
            <a:r>
              <a:rPr lang="ru-RU" sz="1600" dirty="0" err="1"/>
              <a:t>кезінде</a:t>
            </a:r>
            <a:r>
              <a:rPr lang="ru-RU" sz="1600" dirty="0"/>
              <a:t> </a:t>
            </a:r>
            <a:r>
              <a:rPr lang="ru-RU" sz="1600" dirty="0" err="1"/>
              <a:t>облыс</a:t>
            </a:r>
            <a:r>
              <a:rPr lang="ru-RU" sz="1600" dirty="0"/>
              <a:t> </a:t>
            </a:r>
            <a:r>
              <a:rPr lang="ru-RU" sz="1600" dirty="0" err="1"/>
              <a:t>тропиктік</a:t>
            </a:r>
            <a:r>
              <a:rPr lang="ru-RU" sz="1600" dirty="0"/>
              <a:t> </a:t>
            </a:r>
            <a:r>
              <a:rPr lang="ru-RU" sz="1600" dirty="0" err="1"/>
              <a:t>қүрғақ</a:t>
            </a:r>
            <a:r>
              <a:rPr lang="ru-RU" sz="1600" dirty="0"/>
              <a:t> </a:t>
            </a:r>
            <a:r>
              <a:rPr lang="ru-RU" sz="1600" dirty="0" err="1"/>
              <a:t>ауа</a:t>
            </a:r>
            <a:r>
              <a:rPr lang="ru-RU" sz="1600" dirty="0"/>
              <a:t> </a:t>
            </a:r>
            <a:r>
              <a:rPr lang="ru-RU" sz="1600" dirty="0" err="1"/>
              <a:t>жеткізетін</a:t>
            </a:r>
            <a:r>
              <a:rPr lang="ru-RU" sz="1600" dirty="0"/>
              <a:t> </a:t>
            </a:r>
            <a:r>
              <a:rPr lang="ru-RU" sz="1600" dirty="0" err="1"/>
              <a:t>пассаттың</a:t>
            </a:r>
            <a:r>
              <a:rPr lang="ru-RU" sz="1600" dirty="0"/>
              <a:t> </a:t>
            </a:r>
            <a:r>
              <a:rPr lang="ru-RU" sz="1600" dirty="0" err="1"/>
              <a:t>ықпалында</a:t>
            </a:r>
            <a:r>
              <a:rPr lang="ru-RU" sz="1600" dirty="0"/>
              <a:t> </a:t>
            </a:r>
            <a:r>
              <a:rPr lang="ru-RU" sz="1600" dirty="0" err="1"/>
              <a:t>қалып</a:t>
            </a:r>
            <a:r>
              <a:rPr lang="ru-RU" sz="1600" dirty="0"/>
              <a:t> </a:t>
            </a:r>
            <a:r>
              <a:rPr lang="ru-RU" sz="1600" dirty="0" err="1"/>
              <a:t>қояды</a:t>
            </a:r>
            <a:r>
              <a:rPr lang="ru-RU" sz="1600" dirty="0"/>
              <a:t>. </a:t>
            </a:r>
            <a:r>
              <a:rPr lang="ru-RU" sz="1600" dirty="0" err="1"/>
              <a:t>Бүл</a:t>
            </a:r>
            <a:r>
              <a:rPr lang="ru-RU" sz="1600" dirty="0"/>
              <a:t>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мүлде</a:t>
            </a:r>
            <a:r>
              <a:rPr lang="ru-RU" sz="1600" dirty="0"/>
              <a:t> </a:t>
            </a:r>
            <a:r>
              <a:rPr lang="ru-RU" sz="1600" dirty="0" err="1"/>
              <a:t>жаумайтын</a:t>
            </a:r>
            <a:r>
              <a:rPr lang="ru-RU" sz="1600" dirty="0"/>
              <a:t> </a:t>
            </a:r>
            <a:r>
              <a:rPr lang="ru-RU" sz="1600" dirty="0" err="1"/>
              <a:t>әрі</a:t>
            </a:r>
            <a:r>
              <a:rPr lang="ru-RU" sz="1600" dirty="0"/>
              <a:t> </a:t>
            </a:r>
            <a:r>
              <a:rPr lang="ru-RU" sz="1600" dirty="0" err="1"/>
              <a:t>салыстырмалы</a:t>
            </a:r>
            <a:r>
              <a:rPr lang="ru-RU" sz="1600" dirty="0"/>
              <a:t> </a:t>
            </a:r>
            <a:r>
              <a:rPr lang="ru-RU" sz="1600" dirty="0" err="1"/>
              <a:t>ылғалдылығы</a:t>
            </a:r>
            <a:r>
              <a:rPr lang="ru-RU" sz="1600" dirty="0"/>
              <a:t> </a:t>
            </a:r>
            <a:r>
              <a:rPr lang="ru-RU" sz="1600" dirty="0" err="1"/>
              <a:t>өте</a:t>
            </a:r>
            <a:r>
              <a:rPr lang="ru-RU" sz="1600" dirty="0"/>
              <a:t> темен </a:t>
            </a:r>
            <a:r>
              <a:rPr lang="ru-RU" sz="1600" dirty="0" err="1"/>
              <a:t>кезең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Ылғалды</a:t>
            </a:r>
            <a:r>
              <a:rPr lang="ru-RU" sz="1600" dirty="0"/>
              <a:t> </a:t>
            </a:r>
            <a:r>
              <a:rPr lang="ru-RU" sz="1600" dirty="0" err="1"/>
              <a:t>кезеңнің</a:t>
            </a:r>
            <a:r>
              <a:rPr lang="ru-RU" sz="1600" dirty="0"/>
              <a:t> </a:t>
            </a:r>
            <a:r>
              <a:rPr lang="ru-RU" sz="1600" dirty="0" err="1"/>
              <a:t>үзақтығы</a:t>
            </a:r>
            <a:r>
              <a:rPr lang="ru-RU" sz="1600" dirty="0"/>
              <a:t>, </a:t>
            </a:r>
            <a:r>
              <a:rPr lang="ru-RU" sz="1600" dirty="0" err="1"/>
              <a:t>жауын-шашынның</a:t>
            </a:r>
            <a:r>
              <a:rPr lang="ru-RU" sz="1600" dirty="0"/>
              <a:t> </a:t>
            </a:r>
            <a:r>
              <a:rPr lang="ru-RU" sz="1600" dirty="0" err="1"/>
              <a:t>жылдық</a:t>
            </a:r>
            <a:r>
              <a:rPr lang="ru-RU" sz="1600" dirty="0"/>
              <a:t> </a:t>
            </a:r>
            <a:r>
              <a:rPr lang="ru-RU" sz="1600" dirty="0" err="1"/>
              <a:t>жиынтығы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белдеу</a:t>
            </a:r>
            <a:r>
              <a:rPr lang="ru-RU" sz="1600" dirty="0"/>
              <a:t> </a:t>
            </a:r>
            <a:r>
              <a:rPr lang="ru-RU" sz="1600" dirty="0" err="1"/>
              <a:t>шегіндегі</a:t>
            </a:r>
            <a:r>
              <a:rPr lang="ru-RU" sz="1600" dirty="0"/>
              <a:t> </a:t>
            </a:r>
            <a:r>
              <a:rPr lang="ru-RU" sz="1600" dirty="0" err="1"/>
              <a:t>ылғалдану</a:t>
            </a:r>
            <a:r>
              <a:rPr lang="ru-RU" sz="1600" dirty="0"/>
              <a:t> </a:t>
            </a:r>
            <a:r>
              <a:rPr lang="ru-RU" sz="1600" dirty="0" err="1"/>
              <a:t>экватордан</a:t>
            </a:r>
            <a:r>
              <a:rPr lang="ru-RU" sz="1600" dirty="0"/>
              <a:t> </a:t>
            </a:r>
            <a:r>
              <a:rPr lang="ru-RU" sz="1600" dirty="0" err="1"/>
              <a:t>тропикке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батыстан</a:t>
            </a:r>
            <a:r>
              <a:rPr lang="ru-RU" sz="1600" dirty="0"/>
              <a:t> </a:t>
            </a:r>
            <a:r>
              <a:rPr lang="ru-RU" sz="1600" dirty="0" err="1"/>
              <a:t>шығыска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өзгеріп</a:t>
            </a:r>
            <a:r>
              <a:rPr lang="ru-RU" sz="1600" dirty="0"/>
              <a:t> </a:t>
            </a:r>
            <a:r>
              <a:rPr lang="ru-RU" sz="1600" dirty="0" err="1"/>
              <a:t>отырады</a:t>
            </a:r>
            <a:r>
              <a:rPr lang="ru-RU" sz="1600" dirty="0"/>
              <a:t>. </a:t>
            </a:r>
            <a:r>
              <a:rPr lang="ru-RU" sz="1600" dirty="0" err="1"/>
              <a:t>Экватордан</a:t>
            </a:r>
            <a:r>
              <a:rPr lang="ru-RU" sz="1600" dirty="0"/>
              <a:t> </a:t>
            </a:r>
            <a:r>
              <a:rPr lang="ru-RU" sz="1600" dirty="0" err="1"/>
              <a:t>тропикке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ылғалды</a:t>
            </a:r>
            <a:r>
              <a:rPr lang="ru-RU" sz="1600" dirty="0"/>
              <a:t> </a:t>
            </a:r>
            <a:r>
              <a:rPr lang="ru-RU" sz="1600" dirty="0" err="1"/>
              <a:t>кезеңнің</a:t>
            </a:r>
            <a:r>
              <a:rPr lang="ru-RU" sz="1600" dirty="0"/>
              <a:t> </a:t>
            </a:r>
            <a:r>
              <a:rPr lang="ru-RU" sz="1600" dirty="0" err="1"/>
              <a:t>ұзақтығы</a:t>
            </a:r>
            <a:r>
              <a:rPr lang="ru-RU" sz="1600" dirty="0"/>
              <a:t> </a:t>
            </a:r>
            <a:r>
              <a:rPr lang="ru-RU" sz="1600" dirty="0" err="1"/>
              <a:t>бірте-бірте</a:t>
            </a:r>
            <a:r>
              <a:rPr lang="ru-RU" sz="1600" dirty="0"/>
              <a:t> 10 </a:t>
            </a:r>
            <a:r>
              <a:rPr lang="ru-RU" sz="1600" dirty="0" err="1"/>
              <a:t>айдан</a:t>
            </a:r>
            <a:r>
              <a:rPr lang="ru-RU" sz="1600" dirty="0"/>
              <a:t> 2—3 </a:t>
            </a:r>
            <a:r>
              <a:rPr lang="ru-RU" sz="1600" dirty="0" err="1"/>
              <a:t>айға</a:t>
            </a:r>
            <a:r>
              <a:rPr lang="ru-RU" sz="1600" dirty="0"/>
              <a:t> </a:t>
            </a:r>
            <a:r>
              <a:rPr lang="ru-RU" sz="1600" dirty="0" err="1"/>
              <a:t>дейін</a:t>
            </a:r>
            <a:r>
              <a:rPr lang="ru-RU" sz="1600" dirty="0"/>
              <a:t> </a:t>
            </a:r>
            <a:r>
              <a:rPr lang="ru-RU" sz="1600" dirty="0" err="1"/>
              <a:t>азаяды</a:t>
            </a:r>
            <a:r>
              <a:rPr lang="ru-RU" sz="1600" dirty="0"/>
              <a:t>. </a:t>
            </a:r>
            <a:r>
              <a:rPr lang="ru-RU" sz="1600" dirty="0" err="1"/>
              <a:t>Батыстан</a:t>
            </a:r>
            <a:r>
              <a:rPr lang="ru-RU" sz="1600" dirty="0"/>
              <a:t> </a:t>
            </a:r>
            <a:r>
              <a:rPr lang="ru-RU" sz="1600" dirty="0" err="1"/>
              <a:t>шығысқа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муссонның</a:t>
            </a:r>
            <a:r>
              <a:rPr lang="ru-RU" sz="1600" dirty="0"/>
              <a:t> </a:t>
            </a:r>
            <a:r>
              <a:rPr lang="ru-RU" sz="1600" dirty="0" err="1"/>
              <a:t>әлсіреуіне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мөлшері</a:t>
            </a:r>
            <a:r>
              <a:rPr lang="ru-RU" sz="1600" dirty="0"/>
              <a:t> </a:t>
            </a:r>
            <a:r>
              <a:rPr lang="ru-RU" sz="1600" dirty="0" err="1"/>
              <a:t>азая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56854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3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4680520" cy="6000328"/>
          </a:xfrm>
        </p:spPr>
        <p:txBody>
          <a:bodyPr>
            <a:normAutofit/>
          </a:bodyPr>
          <a:lstStyle/>
          <a:p>
            <a:r>
              <a:rPr lang="ru-RU" sz="1600" dirty="0" err="1"/>
              <a:t>Солтүстік</a:t>
            </a:r>
            <a:r>
              <a:rPr lang="ru-RU" sz="1600" dirty="0"/>
              <a:t> жарты </a:t>
            </a:r>
            <a:r>
              <a:rPr lang="ru-RU" sz="1600" dirty="0" err="1"/>
              <a:t>шардың</a:t>
            </a:r>
            <a:r>
              <a:rPr lang="ru-RU" sz="1600" dirty="0"/>
              <a:t> </a:t>
            </a:r>
            <a:r>
              <a:rPr lang="ru-RU" sz="1600" b="1" dirty="0" err="1"/>
              <a:t>субтропиктік</a:t>
            </a:r>
            <a:r>
              <a:rPr lang="ru-RU" sz="1600" b="1" dirty="0"/>
              <a:t> </a:t>
            </a:r>
            <a:r>
              <a:rPr lang="ru-RU" sz="1600" b="1" dirty="0" err="1"/>
              <a:t>белдеуі</a:t>
            </a:r>
            <a:r>
              <a:rPr lang="ru-RU" sz="1600" b="1" dirty="0"/>
              <a:t> </a:t>
            </a:r>
            <a:r>
              <a:rPr lang="ru-RU" sz="1600" dirty="0" err="1"/>
              <a:t>алабындағы</a:t>
            </a:r>
            <a:r>
              <a:rPr lang="ru-RU" sz="1600" dirty="0"/>
              <a:t> </a:t>
            </a:r>
            <a:r>
              <a:rPr lang="ru-RU" sz="1600" dirty="0" err="1"/>
              <a:t>жеткіліксіз</a:t>
            </a:r>
            <a:r>
              <a:rPr lang="ru-RU" sz="1600" dirty="0"/>
              <a:t> </a:t>
            </a:r>
            <a:r>
              <a:rPr lang="ru-RU" sz="1600" dirty="0" err="1"/>
              <a:t>ылғалданатын</a:t>
            </a:r>
            <a:r>
              <a:rPr lang="ru-RU" sz="1600" dirty="0"/>
              <a:t> </a:t>
            </a:r>
            <a:r>
              <a:rPr lang="ru-RU" sz="1600" dirty="0" err="1"/>
              <a:t>барынша</a:t>
            </a:r>
            <a:r>
              <a:rPr lang="ru-RU" sz="1600" dirty="0"/>
              <a:t> </a:t>
            </a:r>
            <a:r>
              <a:rPr lang="ru-RU" sz="1600" dirty="0" err="1"/>
              <a:t>қуаңшылық</a:t>
            </a:r>
            <a:r>
              <a:rPr lang="ru-RU" sz="1600" dirty="0"/>
              <a:t> </a:t>
            </a:r>
            <a:r>
              <a:rPr lang="ru-RU" sz="1600" dirty="0" err="1"/>
              <a:t>аудандары</a:t>
            </a:r>
            <a:r>
              <a:rPr lang="ru-RU" sz="1600" dirty="0"/>
              <a:t> Сомали </a:t>
            </a:r>
            <a:r>
              <a:rPr lang="ru-RU" sz="1600" dirty="0" err="1"/>
              <a:t>түбегіне</a:t>
            </a:r>
            <a:r>
              <a:rPr lang="ru-RU" sz="1600" dirty="0"/>
              <a:t> </a:t>
            </a:r>
            <a:r>
              <a:rPr lang="ru-RU" sz="1600" dirty="0" err="1"/>
              <a:t>орналасқан</a:t>
            </a:r>
            <a:r>
              <a:rPr lang="ru-RU" sz="1600" dirty="0"/>
              <a:t>,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экваторлық</a:t>
            </a:r>
            <a:r>
              <a:rPr lang="ru-RU" sz="1600" dirty="0"/>
              <a:t> </a:t>
            </a:r>
            <a:r>
              <a:rPr lang="ru-RU" sz="1600" dirty="0" err="1"/>
              <a:t>муссоннан</a:t>
            </a:r>
            <a:r>
              <a:rPr lang="ru-RU" sz="1600" dirty="0"/>
              <a:t> Эфиопия </a:t>
            </a:r>
            <a:r>
              <a:rPr lang="ru-RU" sz="1600" dirty="0" err="1"/>
              <a:t>таулы</a:t>
            </a:r>
            <a:r>
              <a:rPr lang="ru-RU" sz="1600" dirty="0"/>
              <a:t> </a:t>
            </a:r>
            <a:r>
              <a:rPr lang="ru-RU" sz="1600" dirty="0" err="1"/>
              <a:t>қыратымен</a:t>
            </a:r>
            <a:r>
              <a:rPr lang="ru-RU" sz="1600" dirty="0"/>
              <a:t>, ал </a:t>
            </a:r>
            <a:r>
              <a:rPr lang="ru-RU" sz="1600" dirty="0" err="1"/>
              <a:t>Суданның</a:t>
            </a:r>
            <a:r>
              <a:rPr lang="ru-RU" sz="1600" dirty="0"/>
              <a:t> </a:t>
            </a:r>
            <a:r>
              <a:rPr lang="ru-RU" sz="1600" dirty="0" err="1"/>
              <a:t>солтүстік</a:t>
            </a:r>
            <a:r>
              <a:rPr lang="ru-RU" sz="1600" dirty="0"/>
              <a:t> </a:t>
            </a:r>
            <a:r>
              <a:rPr lang="ru-RU" sz="1600" dirty="0" err="1"/>
              <a:t>бөлігінде</a:t>
            </a:r>
            <a:r>
              <a:rPr lang="ru-RU" sz="1600" dirty="0"/>
              <a:t>, </a:t>
            </a:r>
            <a:r>
              <a:rPr lang="ru-RU" sz="1600" dirty="0" err="1"/>
              <a:t>шекарада</a:t>
            </a:r>
            <a:r>
              <a:rPr lang="ru-RU" sz="1600" dirty="0"/>
              <a:t> </a:t>
            </a:r>
            <a:r>
              <a:rPr lang="ru-RU" sz="1600" dirty="0" err="1"/>
              <a:t>тропиктік</a:t>
            </a:r>
            <a:r>
              <a:rPr lang="ru-RU" sz="1600" dirty="0"/>
              <a:t> </a:t>
            </a:r>
            <a:r>
              <a:rPr lang="ru-RU" sz="1600" dirty="0" err="1"/>
              <a:t>белдермен</a:t>
            </a:r>
            <a:r>
              <a:rPr lang="ru-RU" sz="1600" dirty="0"/>
              <a:t> </a:t>
            </a:r>
            <a:r>
              <a:rPr lang="ru-RU" sz="1600" dirty="0" err="1"/>
              <a:t>бөгелген</a:t>
            </a:r>
            <a:r>
              <a:rPr lang="ru-RU" sz="1600" dirty="0"/>
              <a:t>. </a:t>
            </a:r>
            <a:r>
              <a:rPr lang="ru-RU" sz="1600" dirty="0" err="1"/>
              <a:t>Субэкваторлық</a:t>
            </a:r>
            <a:r>
              <a:rPr lang="ru-RU" sz="1600" dirty="0"/>
              <a:t> </a:t>
            </a:r>
            <a:r>
              <a:rPr lang="ru-RU" sz="1600" dirty="0" err="1"/>
              <a:t>белдеудегі</a:t>
            </a:r>
            <a:r>
              <a:rPr lang="ru-RU" sz="1600" dirty="0"/>
              <a:t> температура </a:t>
            </a:r>
            <a:r>
              <a:rPr lang="ru-RU" sz="1600" dirty="0" err="1"/>
              <a:t>жыл</a:t>
            </a:r>
            <a:r>
              <a:rPr lang="ru-RU" sz="1600" dirty="0"/>
              <a:t> он </a:t>
            </a:r>
            <a:r>
              <a:rPr lang="ru-RU" sz="1600" dirty="0" err="1"/>
              <a:t>екі</a:t>
            </a:r>
            <a:r>
              <a:rPr lang="ru-RU" sz="1600" dirty="0"/>
              <a:t> </a:t>
            </a:r>
            <a:r>
              <a:rPr lang="ru-RU" sz="1600" dirty="0" err="1"/>
              <a:t>айдың</a:t>
            </a:r>
            <a:r>
              <a:rPr lang="ru-RU" sz="1600" dirty="0"/>
              <a:t> </a:t>
            </a:r>
            <a:r>
              <a:rPr lang="ru-RU" sz="1600" dirty="0" err="1"/>
              <a:t>көпшілігінде</a:t>
            </a:r>
            <a:r>
              <a:rPr lang="ru-RU" sz="1600" dirty="0"/>
              <a:t> </a:t>
            </a:r>
            <a:r>
              <a:rPr lang="ru-RU" sz="1600" dirty="0" err="1"/>
              <a:t>жоғары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жылдық</a:t>
            </a:r>
            <a:r>
              <a:rPr lang="ru-RU" sz="1600" dirty="0"/>
              <a:t> </a:t>
            </a:r>
            <a:r>
              <a:rPr lang="ru-RU" sz="1600" dirty="0" err="1"/>
              <a:t>айырмашылықтары</a:t>
            </a:r>
            <a:r>
              <a:rPr lang="ru-RU" sz="1600" dirty="0"/>
              <a:t> </a:t>
            </a:r>
            <a:r>
              <a:rPr lang="ru-RU" sz="1600" dirty="0" err="1"/>
              <a:t>экваторлық</a:t>
            </a:r>
            <a:r>
              <a:rPr lang="ru-RU" sz="1600" dirty="0"/>
              <a:t> </a:t>
            </a:r>
            <a:r>
              <a:rPr lang="ru-RU" sz="1600" dirty="0" err="1"/>
              <a:t>белдеуге</a:t>
            </a:r>
            <a:r>
              <a:rPr lang="ru-RU" sz="1600" dirty="0"/>
              <a:t> </a:t>
            </a:r>
            <a:r>
              <a:rPr lang="ru-RU" sz="1600" dirty="0" err="1"/>
              <a:t>қарағанда</a:t>
            </a:r>
            <a:r>
              <a:rPr lang="ru-RU" sz="1600" dirty="0"/>
              <a:t> </a:t>
            </a:r>
            <a:r>
              <a:rPr lang="ru-RU" sz="1600" dirty="0" err="1"/>
              <a:t>едәуір</a:t>
            </a:r>
            <a:r>
              <a:rPr lang="ru-RU" sz="1600" dirty="0"/>
              <a:t> </a:t>
            </a:r>
            <a:r>
              <a:rPr lang="ru-RU" sz="1600" dirty="0" err="1"/>
              <a:t>үлкең</a:t>
            </a:r>
            <a:r>
              <a:rPr lang="ru-RU" sz="1600" dirty="0"/>
              <a:t>.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ыстық</a:t>
            </a:r>
            <a:r>
              <a:rPr lang="ru-RU" sz="1600" dirty="0"/>
              <a:t> </a:t>
            </a:r>
            <a:r>
              <a:rPr lang="ru-RU" sz="1600" dirty="0" err="1"/>
              <a:t>кез</a:t>
            </a:r>
            <a:r>
              <a:rPr lang="ru-RU" sz="1600" dirty="0"/>
              <a:t>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маусымының</a:t>
            </a:r>
            <a:r>
              <a:rPr lang="ru-RU" sz="1600" dirty="0"/>
              <a:t> </a:t>
            </a:r>
            <a:r>
              <a:rPr lang="ru-RU" sz="1600" dirty="0" err="1"/>
              <a:t>басында</a:t>
            </a:r>
            <a:r>
              <a:rPr lang="ru-RU" sz="1600" dirty="0"/>
              <a:t>, </a:t>
            </a:r>
            <a:r>
              <a:rPr lang="ru-RU" sz="1600" dirty="0" err="1"/>
              <a:t>орташа</a:t>
            </a:r>
            <a:r>
              <a:rPr lang="ru-RU" sz="1600" dirty="0"/>
              <a:t> температура +30°С-ден </a:t>
            </a:r>
            <a:r>
              <a:rPr lang="ru-RU" sz="1600" dirty="0" err="1"/>
              <a:t>асқан</a:t>
            </a:r>
            <a:r>
              <a:rPr lang="ru-RU" sz="1600" dirty="0"/>
              <a:t> </a:t>
            </a:r>
            <a:r>
              <a:rPr lang="ru-RU" sz="1600" dirty="0" err="1"/>
              <a:t>кезде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. </a:t>
            </a:r>
            <a:r>
              <a:rPr lang="ru-RU" sz="1600" dirty="0" err="1"/>
              <a:t>Дегенмен</a:t>
            </a:r>
            <a:r>
              <a:rPr lang="ru-RU" sz="1600" dirty="0"/>
              <a:t>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салқын</a:t>
            </a:r>
            <a:r>
              <a:rPr lang="ru-RU" sz="1600" dirty="0"/>
              <a:t> </a:t>
            </a:r>
            <a:r>
              <a:rPr lang="ru-RU" sz="1600" dirty="0" err="1"/>
              <a:t>айлардын</a:t>
            </a:r>
            <a:r>
              <a:rPr lang="ru-RU" sz="1600" dirty="0"/>
              <a:t> </a:t>
            </a:r>
            <a:r>
              <a:rPr lang="ru-RU" sz="1600" dirty="0" err="1"/>
              <a:t>өзінде</a:t>
            </a:r>
            <a:r>
              <a:rPr lang="ru-RU" sz="1600" dirty="0"/>
              <a:t> </a:t>
            </a:r>
            <a:r>
              <a:rPr lang="ru-RU" sz="1600" dirty="0" err="1"/>
              <a:t>орташа</a:t>
            </a:r>
            <a:r>
              <a:rPr lang="ru-RU" sz="1600" dirty="0"/>
              <a:t> температура +20°С-ден </a:t>
            </a:r>
            <a:r>
              <a:rPr lang="ru-RU" sz="1600" dirty="0" err="1"/>
              <a:t>төмендемейді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8" y="2708921"/>
            <a:ext cx="3907142" cy="411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7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424" y="377280"/>
            <a:ext cx="5184576" cy="6480720"/>
          </a:xfrm>
        </p:spPr>
        <p:txBody>
          <a:bodyPr>
            <a:normAutofit fontScale="85000" lnSpcReduction="10000"/>
          </a:bodyPr>
          <a:lstStyle/>
          <a:p>
            <a:r>
              <a:rPr lang="ru-RU" sz="1700" i="1" dirty="0" err="1"/>
              <a:t>Солтүстік</a:t>
            </a:r>
            <a:r>
              <a:rPr lang="ru-RU" sz="1700" i="1" dirty="0"/>
              <a:t> жарты </a:t>
            </a:r>
            <a:r>
              <a:rPr lang="ru-RU" sz="1700" i="1" dirty="0" err="1"/>
              <a:t>шардағы</a:t>
            </a:r>
            <a:r>
              <a:rPr lang="ru-RU" sz="1700" i="1" dirty="0"/>
              <a:t> </a:t>
            </a:r>
            <a:r>
              <a:rPr lang="ru-RU" sz="1700" dirty="0" err="1"/>
              <a:t>ыстық</a:t>
            </a:r>
            <a:r>
              <a:rPr lang="ru-RU" sz="1700" dirty="0"/>
              <a:t> та </a:t>
            </a:r>
            <a:r>
              <a:rPr lang="ru-RU" sz="1700" dirty="0" err="1"/>
              <a:t>қүрғақ</a:t>
            </a:r>
            <a:r>
              <a:rPr lang="ru-RU" sz="1700" dirty="0"/>
              <a:t> </a:t>
            </a:r>
            <a:r>
              <a:rPr lang="ru-RU" sz="1700" b="1" dirty="0" err="1"/>
              <a:t>тропиктік</a:t>
            </a:r>
            <a:r>
              <a:rPr lang="ru-RU" sz="1700" dirty="0"/>
              <a:t> климат </a:t>
            </a:r>
            <a:r>
              <a:rPr lang="ru-RU" sz="1700" dirty="0" err="1"/>
              <a:t>Сахараның</a:t>
            </a:r>
            <a:r>
              <a:rPr lang="ru-RU" sz="1700" dirty="0"/>
              <a:t>, </a:t>
            </a:r>
            <a:r>
              <a:rPr lang="ru-RU" sz="1700" dirty="0" err="1"/>
              <a:t>көптеген</a:t>
            </a:r>
            <a:r>
              <a:rPr lang="ru-RU" sz="1700" dirty="0"/>
              <a:t> </a:t>
            </a:r>
            <a:r>
              <a:rPr lang="ru-RU" sz="1700" dirty="0" err="1"/>
              <a:t>бөлігіне</a:t>
            </a:r>
            <a:r>
              <a:rPr lang="ru-RU" sz="1700" dirty="0"/>
              <a:t> </a:t>
            </a:r>
            <a:r>
              <a:rPr lang="ru-RU" sz="1700" dirty="0" err="1"/>
              <a:t>тән</a:t>
            </a:r>
            <a:r>
              <a:rPr lang="ru-RU" sz="1700" dirty="0"/>
              <a:t>. </a:t>
            </a:r>
            <a:r>
              <a:rPr lang="ru-RU" sz="1700" dirty="0" err="1"/>
              <a:t>Жазда</a:t>
            </a:r>
            <a:r>
              <a:rPr lang="ru-RU" sz="1700" dirty="0"/>
              <a:t> </a:t>
            </a:r>
            <a:r>
              <a:rPr lang="ru-RU" sz="1700" dirty="0" err="1"/>
              <a:t>Солтүстік</a:t>
            </a:r>
            <a:r>
              <a:rPr lang="ru-RU" sz="1700" dirty="0"/>
              <a:t> </a:t>
            </a:r>
            <a:r>
              <a:rPr lang="ru-RU" sz="1700" dirty="0" err="1"/>
              <a:t>Африканын</a:t>
            </a:r>
            <a:r>
              <a:rPr lang="ru-RU" sz="1700" dirty="0"/>
              <a:t> </a:t>
            </a:r>
            <a:r>
              <a:rPr lang="ru-RU" sz="1700" dirty="0" err="1"/>
              <a:t>беті</a:t>
            </a:r>
            <a:r>
              <a:rPr lang="ru-RU" sz="1700" dirty="0"/>
              <a:t> </a:t>
            </a:r>
            <a:r>
              <a:rPr lang="ru-RU" sz="1700" dirty="0" err="1"/>
              <a:t>қатты</a:t>
            </a:r>
            <a:r>
              <a:rPr lang="ru-RU" sz="1700" dirty="0"/>
              <a:t> </a:t>
            </a:r>
            <a:r>
              <a:rPr lang="ru-RU" sz="1700" dirty="0" err="1"/>
              <a:t>қызады</a:t>
            </a:r>
            <a:r>
              <a:rPr lang="ru-RU" sz="1700" dirty="0"/>
              <a:t> да </a:t>
            </a:r>
            <a:r>
              <a:rPr lang="ru-RU" sz="1700" dirty="0" err="1"/>
              <a:t>онда</a:t>
            </a:r>
            <a:r>
              <a:rPr lang="ru-RU" sz="1700" dirty="0"/>
              <a:t>   </a:t>
            </a:r>
            <a:r>
              <a:rPr lang="ru-RU" sz="1700" dirty="0" err="1"/>
              <a:t>солтүстік-шығыс</a:t>
            </a:r>
            <a:r>
              <a:rPr lang="ru-RU" sz="1700" dirty="0"/>
              <a:t> пассаты бет </a:t>
            </a:r>
            <a:r>
              <a:rPr lang="ru-RU" sz="1700" dirty="0" err="1"/>
              <a:t>алады,ол</a:t>
            </a:r>
            <a:r>
              <a:rPr lang="ru-RU" sz="1700" dirty="0"/>
              <a:t> </a:t>
            </a:r>
            <a:r>
              <a:rPr lang="ru-RU" sz="1700" dirty="0" err="1"/>
              <a:t>салыстырмалы</a:t>
            </a:r>
            <a:r>
              <a:rPr lang="ru-RU" sz="1700" dirty="0"/>
              <a:t> </a:t>
            </a:r>
            <a:r>
              <a:rPr lang="ru-RU" sz="1700" dirty="0" err="1"/>
              <a:t>ылғалы</a:t>
            </a:r>
            <a:r>
              <a:rPr lang="ru-RU" sz="1700" dirty="0"/>
              <a:t> 15—30% </a:t>
            </a:r>
            <a:r>
              <a:rPr lang="ru-RU" sz="1700" dirty="0" err="1"/>
              <a:t>ауа</a:t>
            </a:r>
            <a:r>
              <a:rPr lang="ru-RU" sz="1700" dirty="0"/>
              <a:t> </a:t>
            </a:r>
            <a:r>
              <a:rPr lang="ru-RU" sz="1700" dirty="0" err="1"/>
              <a:t>әкеледі</a:t>
            </a:r>
            <a:r>
              <a:rPr lang="ru-RU" sz="1700" dirty="0"/>
              <a:t>. </a:t>
            </a:r>
            <a:r>
              <a:rPr lang="ru-RU" sz="1700" dirty="0" err="1"/>
              <a:t>Қыста</a:t>
            </a:r>
            <a:r>
              <a:rPr lang="ru-RU" sz="1700" dirty="0"/>
              <a:t> </a:t>
            </a:r>
            <a:r>
              <a:rPr lang="ru-RU" sz="1700" dirty="0" err="1"/>
              <a:t>Солтүстік</a:t>
            </a:r>
            <a:r>
              <a:rPr lang="ru-RU" sz="1700" dirty="0"/>
              <a:t> </a:t>
            </a:r>
            <a:r>
              <a:rPr lang="ru-RU" sz="1700" dirty="0" err="1"/>
              <a:t>Африканың</a:t>
            </a:r>
            <a:r>
              <a:rPr lang="ru-RU" sz="1700" dirty="0"/>
              <a:t> </a:t>
            </a:r>
            <a:r>
              <a:rPr lang="ru-RU" sz="1700" dirty="0" err="1"/>
              <a:t>үстінде</a:t>
            </a:r>
            <a:r>
              <a:rPr lang="ru-RU" sz="1700" dirty="0"/>
              <a:t> </a:t>
            </a:r>
            <a:r>
              <a:rPr lang="ru-RU" sz="1700" dirty="0" err="1"/>
              <a:t>антициклондық</a:t>
            </a:r>
            <a:r>
              <a:rPr lang="ru-RU" sz="1700" dirty="0"/>
              <a:t> режим </a:t>
            </a:r>
            <a:r>
              <a:rPr lang="ru-RU" sz="1700" dirty="0" err="1"/>
              <a:t>орнайды</a:t>
            </a:r>
            <a:r>
              <a:rPr lang="ru-RU" sz="1700" dirty="0"/>
              <a:t>, </a:t>
            </a:r>
            <a:r>
              <a:rPr lang="ru-RU" sz="1700" dirty="0" err="1"/>
              <a:t>демек</a:t>
            </a:r>
            <a:r>
              <a:rPr lang="ru-RU" sz="1700" dirty="0"/>
              <a:t>, </a:t>
            </a:r>
            <a:r>
              <a:rPr lang="ru-RU" sz="1700" dirty="0" err="1"/>
              <a:t>бүкіл</a:t>
            </a:r>
            <a:r>
              <a:rPr lang="ru-RU" sz="1700" dirty="0"/>
              <a:t> </a:t>
            </a:r>
            <a:r>
              <a:rPr lang="ru-RU" sz="1700" dirty="0" err="1"/>
              <a:t>жыл</a:t>
            </a:r>
            <a:r>
              <a:rPr lang="ru-RU" sz="1700" dirty="0"/>
              <a:t> </a:t>
            </a:r>
            <a:r>
              <a:rPr lang="ru-RU" sz="1700" dirty="0" err="1"/>
              <a:t>бойына</a:t>
            </a:r>
            <a:r>
              <a:rPr lang="ru-RU" sz="1700" dirty="0"/>
              <a:t> </a:t>
            </a:r>
            <a:r>
              <a:rPr lang="ru-RU" sz="1700" dirty="0" err="1"/>
              <a:t>Сахараға</a:t>
            </a:r>
            <a:r>
              <a:rPr lang="ru-RU" sz="1700" dirty="0"/>
              <a:t> </a:t>
            </a:r>
            <a:r>
              <a:rPr lang="ru-RU" sz="1700" dirty="0" err="1"/>
              <a:t>жауын-шашынның</a:t>
            </a:r>
            <a:r>
              <a:rPr lang="ru-RU" sz="1700" dirty="0"/>
              <a:t> </a:t>
            </a:r>
            <a:r>
              <a:rPr lang="ru-RU" sz="1700" dirty="0" err="1"/>
              <a:t>түсіуіне</a:t>
            </a:r>
            <a:r>
              <a:rPr lang="ru-RU" sz="1700" dirty="0"/>
              <a:t> </a:t>
            </a:r>
            <a:r>
              <a:rPr lang="ru-RU" sz="1700" dirty="0" err="1"/>
              <a:t>жағдай</a:t>
            </a:r>
            <a:r>
              <a:rPr lang="ru-RU" sz="1700" dirty="0"/>
              <a:t> </a:t>
            </a:r>
            <a:r>
              <a:rPr lang="ru-RU" sz="1700" dirty="0" err="1"/>
              <a:t>қолайсыз.Ауаның</a:t>
            </a:r>
            <a:r>
              <a:rPr lang="ru-RU" sz="1700" dirty="0"/>
              <a:t> </a:t>
            </a:r>
            <a:r>
              <a:rPr lang="ru-RU" sz="1700" dirty="0" err="1"/>
              <a:t>қүрғақтығы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</a:t>
            </a:r>
            <a:r>
              <a:rPr lang="ru-RU" sz="1700" dirty="0" err="1"/>
              <a:t>шамадан</a:t>
            </a:r>
            <a:r>
              <a:rPr lang="ru-RU" sz="1700" dirty="0"/>
              <a:t> </a:t>
            </a:r>
            <a:r>
              <a:rPr lang="ru-RU" sz="1700" dirty="0" err="1"/>
              <a:t>тыс</a:t>
            </a:r>
            <a:r>
              <a:rPr lang="ru-RU" sz="1700" dirty="0"/>
              <a:t> аз </a:t>
            </a:r>
            <a:r>
              <a:rPr lang="ru-RU" sz="1700" dirty="0" err="1"/>
              <a:t>бұлттылық</a:t>
            </a:r>
            <a:r>
              <a:rPr lang="ru-RU" sz="1700" dirty="0"/>
              <a:t> </a:t>
            </a:r>
            <a:r>
              <a:rPr lang="ru-RU" sz="1700" dirty="0" err="1"/>
              <a:t>өсімдіктің,мүлдем</a:t>
            </a:r>
            <a:r>
              <a:rPr lang="ru-RU" sz="1700" dirty="0"/>
              <a:t> </a:t>
            </a:r>
            <a:r>
              <a:rPr lang="ru-RU" sz="1700" dirty="0" err="1"/>
              <a:t>дерлік</a:t>
            </a:r>
            <a:r>
              <a:rPr lang="ru-RU" sz="1700" dirty="0"/>
              <a:t> </a:t>
            </a:r>
            <a:r>
              <a:rPr lang="ru-RU" sz="1700" dirty="0" err="1"/>
              <a:t>жоқтығына</a:t>
            </a:r>
            <a:r>
              <a:rPr lang="ru-RU" sz="1700" dirty="0"/>
              <a:t> </a:t>
            </a:r>
            <a:r>
              <a:rPr lang="ru-RU" sz="1700" dirty="0" err="1"/>
              <a:t>қоса</a:t>
            </a:r>
            <a:r>
              <a:rPr lang="ru-RU" sz="1700" dirty="0"/>
              <a:t> </a:t>
            </a:r>
            <a:r>
              <a:rPr lang="ru-RU" sz="1700" dirty="0" err="1"/>
              <a:t>тәуліктік</a:t>
            </a:r>
            <a:r>
              <a:rPr lang="ru-RU" sz="1700" dirty="0"/>
              <a:t> </a:t>
            </a:r>
            <a:r>
              <a:rPr lang="ru-RU" sz="1700" dirty="0" err="1"/>
              <a:t>температураның</a:t>
            </a:r>
            <a:r>
              <a:rPr lang="ru-RU" sz="1700" dirty="0"/>
              <a:t> </a:t>
            </a:r>
            <a:r>
              <a:rPr lang="ru-RU" sz="1700" dirty="0" err="1"/>
              <a:t>күрт</a:t>
            </a:r>
            <a:r>
              <a:rPr lang="ru-RU" sz="1700" dirty="0"/>
              <a:t> </a:t>
            </a:r>
            <a:r>
              <a:rPr lang="ru-RU" sz="1700" dirty="0" err="1"/>
              <a:t>ауытқып</a:t>
            </a:r>
            <a:r>
              <a:rPr lang="ru-RU" sz="1700" dirty="0"/>
              <a:t> </a:t>
            </a:r>
            <a:r>
              <a:rPr lang="ru-RU" sz="1700" dirty="0" err="1"/>
              <a:t>тұруына</a:t>
            </a:r>
            <a:r>
              <a:rPr lang="ru-RU" sz="1700" dirty="0"/>
              <a:t> </a:t>
            </a:r>
            <a:r>
              <a:rPr lang="ru-RU" sz="1700" dirty="0" err="1"/>
              <a:t>әкеп</a:t>
            </a:r>
            <a:r>
              <a:rPr lang="ru-RU" sz="1700" dirty="0"/>
              <a:t> </a:t>
            </a:r>
            <a:r>
              <a:rPr lang="ru-RU" sz="1700" dirty="0" err="1"/>
              <a:t>соғады</a:t>
            </a:r>
            <a:r>
              <a:rPr lang="ru-RU" sz="1700" dirty="0"/>
              <a:t>. </a:t>
            </a:r>
            <a:r>
              <a:rPr lang="ru-RU" sz="1700" dirty="0" err="1"/>
              <a:t>Бұл</a:t>
            </a:r>
            <a:r>
              <a:rPr lang="ru-RU" sz="1700" dirty="0"/>
              <a:t> </a:t>
            </a:r>
            <a:r>
              <a:rPr lang="ru-RU" sz="1700" dirty="0" err="1"/>
              <a:t>облыстағы</a:t>
            </a:r>
            <a:r>
              <a:rPr lang="ru-RU" sz="1700" dirty="0"/>
              <a:t> </a:t>
            </a:r>
            <a:r>
              <a:rPr lang="ru-RU" sz="1700" dirty="0" err="1"/>
              <a:t>буланушылық</a:t>
            </a:r>
            <a:r>
              <a:rPr lang="ru-RU" sz="1700" dirty="0"/>
              <a:t> </a:t>
            </a:r>
            <a:r>
              <a:rPr lang="ru-RU" sz="1700" dirty="0" err="1"/>
              <a:t>шамамен</a:t>
            </a:r>
            <a:r>
              <a:rPr lang="ru-RU" sz="1700" dirty="0"/>
              <a:t> </a:t>
            </a:r>
            <a:r>
              <a:rPr lang="ru-RU" sz="1700" dirty="0" err="1"/>
              <a:t>нақты</a:t>
            </a:r>
            <a:r>
              <a:rPr lang="ru-RU" sz="1700" dirty="0"/>
              <a:t> </a:t>
            </a:r>
            <a:r>
              <a:rPr lang="ru-RU" sz="1700" dirty="0" err="1"/>
              <a:t>буланудан</a:t>
            </a:r>
            <a:r>
              <a:rPr lang="ru-RU" sz="1700" dirty="0"/>
              <a:t> 20—25 </a:t>
            </a:r>
            <a:r>
              <a:rPr lang="ru-RU" sz="1700" dirty="0" err="1"/>
              <a:t>есе</a:t>
            </a:r>
            <a:r>
              <a:rPr lang="ru-RU" sz="1700" dirty="0"/>
              <a:t> </a:t>
            </a:r>
            <a:r>
              <a:rPr lang="ru-RU" sz="1700" dirty="0" err="1"/>
              <a:t>асып</a:t>
            </a:r>
            <a:r>
              <a:rPr lang="ru-RU" sz="1700" dirty="0"/>
              <a:t> </a:t>
            </a:r>
            <a:r>
              <a:rPr lang="ru-RU" sz="1700" dirty="0" err="1"/>
              <a:t>түседі</a:t>
            </a:r>
            <a:r>
              <a:rPr lang="ru-RU" sz="1700" dirty="0"/>
              <a:t>.</a:t>
            </a:r>
          </a:p>
          <a:p>
            <a:endParaRPr lang="kk-KZ" sz="1700" dirty="0"/>
          </a:p>
          <a:p>
            <a:r>
              <a:rPr lang="ru-RU" sz="1700" dirty="0" err="1"/>
              <a:t>Оңтүстік</a:t>
            </a:r>
            <a:r>
              <a:rPr lang="ru-RU" sz="1700" dirty="0"/>
              <a:t> жарты </a:t>
            </a:r>
            <a:r>
              <a:rPr lang="ru-RU" sz="1700" dirty="0" err="1"/>
              <a:t>шардағы</a:t>
            </a:r>
            <a:r>
              <a:rPr lang="ru-RU" sz="1700" dirty="0"/>
              <a:t> </a:t>
            </a:r>
            <a:r>
              <a:rPr lang="ru-RU" sz="1700" dirty="0" err="1"/>
              <a:t>қуаң</a:t>
            </a:r>
            <a:r>
              <a:rPr lang="ru-RU" sz="1700" dirty="0"/>
              <a:t> </a:t>
            </a:r>
            <a:r>
              <a:rPr lang="ru-RU" sz="1700" dirty="0" err="1"/>
              <a:t>тропиктік</a:t>
            </a:r>
            <a:r>
              <a:rPr lang="ru-RU" sz="1700" dirty="0"/>
              <a:t> климат Калахари </a:t>
            </a:r>
            <a:r>
              <a:rPr lang="ru-RU" sz="1700" dirty="0" err="1"/>
              <a:t>қазан</a:t>
            </a:r>
            <a:r>
              <a:rPr lang="ru-RU" sz="1700" dirty="0"/>
              <a:t> </a:t>
            </a:r>
            <a:r>
              <a:rPr lang="ru-RU" sz="1700" dirty="0" err="1"/>
              <a:t>шұңқырына</a:t>
            </a:r>
            <a:r>
              <a:rPr lang="ru-RU" sz="1700" dirty="0"/>
              <a:t> </a:t>
            </a:r>
            <a:r>
              <a:rPr lang="ru-RU" sz="1700" dirty="0" err="1"/>
              <a:t>тән</a:t>
            </a:r>
            <a:r>
              <a:rPr lang="ru-RU" sz="1700" dirty="0"/>
              <a:t>, </a:t>
            </a:r>
            <a:r>
              <a:rPr lang="ru-RU" sz="1700" dirty="0" err="1"/>
              <a:t>дегенмен</a:t>
            </a:r>
            <a:r>
              <a:rPr lang="ru-RU" sz="1700" dirty="0"/>
              <a:t> </a:t>
            </a:r>
            <a:r>
              <a:rPr lang="ru-RU" sz="1700" dirty="0" err="1"/>
              <a:t>ондағы</a:t>
            </a:r>
            <a:r>
              <a:rPr lang="ru-RU" sz="1700" dirty="0"/>
              <a:t> </a:t>
            </a:r>
            <a:r>
              <a:rPr lang="ru-RU" sz="1700" dirty="0" err="1"/>
              <a:t>жауын-шашын</a:t>
            </a:r>
            <a:r>
              <a:rPr lang="ru-RU" sz="1700" dirty="0"/>
              <a:t> </a:t>
            </a:r>
            <a:r>
              <a:rPr lang="ru-RU" sz="1700" dirty="0" err="1"/>
              <a:t>мөлшері</a:t>
            </a:r>
            <a:r>
              <a:rPr lang="ru-RU" sz="1700" dirty="0"/>
              <a:t> </a:t>
            </a:r>
            <a:r>
              <a:rPr lang="ru-RU" sz="1700" dirty="0" err="1"/>
              <a:t>Сахараға</a:t>
            </a:r>
            <a:r>
              <a:rPr lang="ru-RU" sz="1700" dirty="0"/>
              <a:t> </a:t>
            </a:r>
            <a:r>
              <a:rPr lang="ru-RU" sz="1700" dirty="0" err="1"/>
              <a:t>қарағанда</a:t>
            </a:r>
            <a:r>
              <a:rPr lang="ru-RU" sz="1700" dirty="0"/>
              <a:t> </a:t>
            </a:r>
            <a:r>
              <a:rPr lang="ru-RU" sz="1700" dirty="0" err="1"/>
              <a:t>біршама</a:t>
            </a:r>
            <a:r>
              <a:rPr lang="ru-RU" sz="1700" dirty="0"/>
              <a:t> </a:t>
            </a:r>
            <a:r>
              <a:rPr lang="ru-RU" sz="1700" dirty="0" err="1"/>
              <a:t>көп</a:t>
            </a:r>
            <a:r>
              <a:rPr lang="ru-RU" sz="1700" dirty="0"/>
              <a:t>, </a:t>
            </a:r>
            <a:r>
              <a:rPr lang="ru-RU" sz="1700" dirty="0" err="1"/>
              <a:t>бұл</a:t>
            </a:r>
            <a:r>
              <a:rPr lang="ru-RU" sz="1700" dirty="0"/>
              <a:t> </a:t>
            </a:r>
            <a:r>
              <a:rPr lang="ru-RU" sz="1700" dirty="0" err="1"/>
              <a:t>Үнді</a:t>
            </a:r>
            <a:r>
              <a:rPr lang="ru-RU" sz="1700" dirty="0"/>
              <a:t> </a:t>
            </a:r>
            <a:r>
              <a:rPr lang="ru-RU" sz="1700" dirty="0" err="1"/>
              <a:t>мұхитынан</a:t>
            </a:r>
            <a:r>
              <a:rPr lang="ru-RU" sz="1700" dirty="0"/>
              <a:t> </a:t>
            </a:r>
            <a:r>
              <a:rPr lang="ru-RU" sz="1700" dirty="0" err="1"/>
              <a:t>соғатын</a:t>
            </a:r>
            <a:r>
              <a:rPr lang="ru-RU" sz="1700" dirty="0"/>
              <a:t> </a:t>
            </a:r>
            <a:r>
              <a:rPr lang="ru-RU" sz="1700" dirty="0" err="1"/>
              <a:t>оңтүстік-шығыс</a:t>
            </a:r>
            <a:r>
              <a:rPr lang="ru-RU" sz="1700" dirty="0"/>
              <a:t> </a:t>
            </a:r>
            <a:r>
              <a:rPr lang="ru-RU" sz="1700" dirty="0" err="1"/>
              <a:t>әсерімен</a:t>
            </a:r>
            <a:r>
              <a:rPr lang="ru-RU" sz="1700" dirty="0"/>
              <a:t> </a:t>
            </a:r>
            <a:r>
              <a:rPr lang="ru-RU" sz="1700" dirty="0" err="1"/>
              <a:t>байланысты</a:t>
            </a:r>
            <a:r>
              <a:rPr lang="ru-RU" sz="1700" dirty="0"/>
              <a:t>.</a:t>
            </a:r>
          </a:p>
          <a:p>
            <a:r>
              <a:rPr lang="ru-RU" sz="1700" dirty="0" err="1"/>
              <a:t>Бұл</a:t>
            </a:r>
            <a:r>
              <a:rPr lang="ru-RU" sz="1700" dirty="0"/>
              <a:t> пассат </a:t>
            </a:r>
            <a:r>
              <a:rPr lang="ru-RU" sz="1700" dirty="0" err="1"/>
              <a:t>әсіресе</a:t>
            </a:r>
            <a:r>
              <a:rPr lang="ru-RU" sz="1700" dirty="0"/>
              <a:t> Мозамбик </a:t>
            </a:r>
            <a:r>
              <a:rPr lang="ru-RU" sz="1700" dirty="0" err="1"/>
              <a:t>бүғазының</a:t>
            </a:r>
            <a:r>
              <a:rPr lang="ru-RU" sz="1700" dirty="0"/>
              <a:t> </a:t>
            </a:r>
            <a:r>
              <a:rPr lang="ru-RU" sz="1700" dirty="0" err="1"/>
              <a:t>жағалауы</a:t>
            </a:r>
            <a:r>
              <a:rPr lang="ru-RU" sz="1700" dirty="0"/>
              <a:t> мен Дракон </a:t>
            </a:r>
            <a:r>
              <a:rPr lang="ru-RU" sz="1700" dirty="0" err="1"/>
              <a:t>тауларының</a:t>
            </a:r>
            <a:r>
              <a:rPr lang="ru-RU" sz="1700" dirty="0"/>
              <a:t> </a:t>
            </a:r>
            <a:r>
              <a:rPr lang="ru-RU" sz="1700" dirty="0" err="1"/>
              <a:t>беткейлеріне</a:t>
            </a:r>
            <a:r>
              <a:rPr lang="ru-RU" sz="1700" dirty="0"/>
              <a:t> </a:t>
            </a:r>
            <a:r>
              <a:rPr lang="ru-RU" sz="1700" dirty="0" err="1"/>
              <a:t>көп</a:t>
            </a:r>
            <a:r>
              <a:rPr lang="ru-RU" sz="1700" dirty="0"/>
              <a:t> </a:t>
            </a:r>
            <a:r>
              <a:rPr lang="ru-RU" sz="1700" dirty="0" err="1"/>
              <a:t>мөлшерде</a:t>
            </a:r>
            <a:r>
              <a:rPr lang="ru-RU" sz="1700" dirty="0"/>
              <a:t> </a:t>
            </a:r>
            <a:r>
              <a:rPr lang="ru-RU" sz="1700" dirty="0" err="1"/>
              <a:t>жауын-шашын</a:t>
            </a:r>
            <a:r>
              <a:rPr lang="ru-RU" sz="1700" dirty="0"/>
              <a:t> </a:t>
            </a:r>
            <a:r>
              <a:rPr lang="ru-RU" sz="1700" dirty="0" err="1"/>
              <a:t>әкеледі</a:t>
            </a:r>
            <a:r>
              <a:rPr lang="ru-RU" sz="1700" dirty="0"/>
              <a:t>. </a:t>
            </a:r>
            <a:r>
              <a:rPr lang="ru-RU" sz="1700" dirty="0" err="1"/>
              <a:t>Осыған</a:t>
            </a:r>
            <a:r>
              <a:rPr lang="ru-RU" sz="1700" dirty="0"/>
              <a:t> </a:t>
            </a:r>
            <a:r>
              <a:rPr lang="ru-RU" sz="1700" dirty="0" err="1"/>
              <a:t>байланысты</a:t>
            </a:r>
            <a:r>
              <a:rPr lang="ru-RU" sz="1700" dirty="0"/>
              <a:t> </a:t>
            </a:r>
            <a:r>
              <a:rPr lang="ru-RU" sz="1700" dirty="0" err="1"/>
              <a:t>Африканың</a:t>
            </a:r>
            <a:r>
              <a:rPr lang="ru-RU" sz="1700" dirty="0"/>
              <a:t> </a:t>
            </a:r>
            <a:r>
              <a:rPr lang="ru-RU" sz="1700" dirty="0" err="1"/>
              <a:t>оңтүстік</a:t>
            </a:r>
            <a:r>
              <a:rPr lang="ru-RU" sz="1700" dirty="0"/>
              <a:t> жарты </a:t>
            </a:r>
            <a:r>
              <a:rPr lang="ru-RU" sz="1700" dirty="0" err="1"/>
              <a:t>шарының</a:t>
            </a:r>
            <a:r>
              <a:rPr lang="ru-RU" sz="1700" dirty="0"/>
              <a:t> (</a:t>
            </a:r>
            <a:r>
              <a:rPr lang="ru-RU" sz="1700" dirty="0" err="1"/>
              <a:t>тропиктік</a:t>
            </a:r>
            <a:r>
              <a:rPr lang="ru-RU" sz="1700" dirty="0"/>
              <a:t> </a:t>
            </a:r>
            <a:r>
              <a:rPr lang="ru-RU" sz="1700" dirty="0" err="1"/>
              <a:t>белдеудің</a:t>
            </a:r>
            <a:r>
              <a:rPr lang="ru-RU" sz="1700" dirty="0"/>
              <a:t> </a:t>
            </a:r>
            <a:r>
              <a:rPr lang="ru-RU" sz="1700" dirty="0" err="1"/>
              <a:t>шығыс</a:t>
            </a:r>
            <a:r>
              <a:rPr lang="ru-RU" sz="1700" dirty="0"/>
              <a:t> </a:t>
            </a:r>
            <a:r>
              <a:rPr lang="ru-RU" sz="1700" dirty="0" err="1"/>
              <a:t>шегінде</a:t>
            </a:r>
            <a:r>
              <a:rPr lang="ru-RU" sz="1700" dirty="0"/>
              <a:t>) </a:t>
            </a:r>
            <a:r>
              <a:rPr lang="ru-RU" sz="1700" dirty="0" err="1"/>
              <a:t>ылғалды</a:t>
            </a:r>
            <a:r>
              <a:rPr lang="ru-RU" sz="1700" dirty="0"/>
              <a:t> пассат </a:t>
            </a:r>
            <a:r>
              <a:rPr lang="ru-RU" sz="1700" dirty="0" err="1"/>
              <a:t>климаттық</a:t>
            </a:r>
            <a:r>
              <a:rPr lang="ru-RU" sz="1700" dirty="0"/>
              <a:t> </a:t>
            </a:r>
            <a:r>
              <a:rPr lang="ru-RU" sz="1700" dirty="0" err="1"/>
              <a:t>облысы</a:t>
            </a:r>
            <a:r>
              <a:rPr lang="ru-RU" sz="1700" dirty="0"/>
              <a:t> </a:t>
            </a:r>
            <a:r>
              <a:rPr lang="ru-RU" sz="1700" dirty="0" err="1"/>
              <a:t>бөлінеді</a:t>
            </a:r>
            <a:r>
              <a:rPr lang="ru-RU" sz="1700" dirty="0"/>
              <a:t>.</a:t>
            </a:r>
          </a:p>
          <a:p>
            <a:r>
              <a:rPr lang="ru-RU" sz="1700" dirty="0" err="1"/>
              <a:t>Жағаға</a:t>
            </a:r>
            <a:r>
              <a:rPr lang="ru-RU" sz="1700" dirty="0"/>
              <a:t> </a:t>
            </a:r>
            <a:r>
              <a:rPr lang="ru-RU" sz="1700" dirty="0" err="1"/>
              <a:t>жақын</a:t>
            </a:r>
            <a:r>
              <a:rPr lang="ru-RU" sz="1700" dirty="0"/>
              <a:t> </a:t>
            </a:r>
            <a:r>
              <a:rPr lang="ru-RU" sz="1700" dirty="0" err="1"/>
              <a:t>маңда</a:t>
            </a:r>
            <a:r>
              <a:rPr lang="ru-RU" sz="1700" dirty="0"/>
              <a:t> </a:t>
            </a:r>
            <a:r>
              <a:rPr lang="ru-RU" sz="1700" dirty="0" err="1"/>
              <a:t>суық</a:t>
            </a:r>
            <a:r>
              <a:rPr lang="ru-RU" sz="1700" dirty="0"/>
              <a:t> </a:t>
            </a:r>
            <a:r>
              <a:rPr lang="ru-RU" sz="1700" dirty="0" err="1"/>
              <a:t>ағыстар</a:t>
            </a:r>
            <a:r>
              <a:rPr lang="ru-RU" sz="1700" dirty="0"/>
              <a:t> </a:t>
            </a:r>
            <a:r>
              <a:rPr lang="ru-RU" sz="1700" dirty="0" err="1"/>
              <a:t>өтетін</a:t>
            </a:r>
            <a:r>
              <a:rPr lang="ru-RU" sz="1700" dirty="0"/>
              <a:t>, </a:t>
            </a:r>
            <a:r>
              <a:rPr lang="ru-RU" sz="1700" dirty="0" err="1"/>
              <a:t>атланттық</a:t>
            </a:r>
            <a:r>
              <a:rPr lang="ru-RU" sz="1700" dirty="0"/>
              <a:t> </a:t>
            </a:r>
            <a:r>
              <a:rPr lang="ru-RU" sz="1700" dirty="0" err="1"/>
              <a:t>антициклонның</a:t>
            </a:r>
            <a:r>
              <a:rPr lang="ru-RU" sz="1700" dirty="0"/>
              <a:t> </a:t>
            </a:r>
            <a:r>
              <a:rPr lang="ru-RU" sz="1700" dirty="0" err="1"/>
              <a:t>шығыс</a:t>
            </a:r>
            <a:r>
              <a:rPr lang="ru-RU" sz="1700" dirty="0"/>
              <a:t> </a:t>
            </a:r>
            <a:r>
              <a:rPr lang="ru-RU" sz="1700" dirty="0" err="1"/>
              <a:t>шеткері</a:t>
            </a:r>
            <a:r>
              <a:rPr lang="ru-RU" sz="1700" dirty="0"/>
              <a:t> </a:t>
            </a:r>
            <a:r>
              <a:rPr lang="ru-RU" sz="1700" dirty="0" err="1"/>
              <a:t>жағының</a:t>
            </a:r>
            <a:r>
              <a:rPr lang="ru-RU" sz="1700" dirty="0"/>
              <a:t> </a:t>
            </a:r>
            <a:r>
              <a:rPr lang="ru-RU" sz="1700" dirty="0" err="1"/>
              <a:t>ықпалы</a:t>
            </a:r>
            <a:r>
              <a:rPr lang="ru-RU" sz="1700" dirty="0"/>
              <a:t> </a:t>
            </a:r>
            <a:r>
              <a:rPr lang="ru-RU" sz="1700" dirty="0" err="1"/>
              <a:t>тиетін</a:t>
            </a:r>
            <a:r>
              <a:rPr lang="ru-RU" sz="1700" dirty="0"/>
              <a:t> </a:t>
            </a:r>
            <a:r>
              <a:rPr lang="ru-RU" sz="1700" dirty="0" err="1"/>
              <a:t>материктің</a:t>
            </a:r>
            <a:r>
              <a:rPr lang="ru-RU" sz="1700" dirty="0"/>
              <a:t> </a:t>
            </a:r>
            <a:r>
              <a:rPr lang="ru-RU" sz="1700" dirty="0" err="1"/>
              <a:t>солтүстік</a:t>
            </a:r>
            <a:r>
              <a:rPr lang="ru-RU" sz="1700" dirty="0"/>
              <a:t> </a:t>
            </a:r>
            <a:r>
              <a:rPr lang="ru-RU" sz="1700" dirty="0" err="1"/>
              <a:t>және</a:t>
            </a:r>
            <a:r>
              <a:rPr lang="ru-RU" sz="1700" dirty="0"/>
              <a:t> </a:t>
            </a:r>
            <a:r>
              <a:rPr lang="ru-RU" sz="1700" dirty="0" err="1"/>
              <a:t>оңтүстік</a:t>
            </a:r>
            <a:r>
              <a:rPr lang="ru-RU" sz="1700" dirty="0"/>
              <a:t> жарты </a:t>
            </a:r>
            <a:r>
              <a:rPr lang="ru-RU" sz="1700" dirty="0" err="1"/>
              <a:t>шарларының</a:t>
            </a:r>
            <a:r>
              <a:rPr lang="ru-RU" sz="1700" dirty="0"/>
              <a:t> </a:t>
            </a:r>
            <a:r>
              <a:rPr lang="ru-RU" sz="1700" dirty="0" err="1"/>
              <a:t>тропиктік</a:t>
            </a:r>
            <a:r>
              <a:rPr lang="ru-RU" sz="1700" dirty="0"/>
              <a:t> </a:t>
            </a:r>
            <a:r>
              <a:rPr lang="ru-RU" sz="1700" dirty="0" err="1"/>
              <a:t>белдеуіндегі</a:t>
            </a:r>
            <a:r>
              <a:rPr lang="ru-RU" sz="1700" dirty="0"/>
              <a:t> </a:t>
            </a:r>
            <a:r>
              <a:rPr lang="ru-RU" sz="1700" dirty="0" err="1"/>
              <a:t>батыс</a:t>
            </a:r>
            <a:r>
              <a:rPr lang="ru-RU" sz="1700" dirty="0"/>
              <a:t> </a:t>
            </a:r>
            <a:r>
              <a:rPr lang="ru-RU" sz="1700" dirty="0" err="1"/>
              <a:t>шетіне</a:t>
            </a:r>
            <a:r>
              <a:rPr lang="ru-RU" sz="1700" dirty="0"/>
              <a:t> </a:t>
            </a:r>
            <a:r>
              <a:rPr lang="ru-RU" sz="1700" dirty="0" err="1"/>
              <a:t>жағалық</a:t>
            </a:r>
            <a:r>
              <a:rPr lang="ru-RU" sz="1700" dirty="0"/>
              <a:t> </a:t>
            </a:r>
            <a:r>
              <a:rPr lang="ru-RU" sz="1700" dirty="0" err="1"/>
              <a:t>шөл</a:t>
            </a:r>
            <a:r>
              <a:rPr lang="ru-RU" sz="1700" dirty="0"/>
              <a:t> климаты </a:t>
            </a:r>
            <a:r>
              <a:rPr lang="ru-RU" sz="1700" dirty="0" err="1"/>
              <a:t>тән</a:t>
            </a:r>
            <a:r>
              <a:rPr lang="ru-RU" sz="1700" dirty="0"/>
              <a:t>. </a:t>
            </a:r>
            <a:r>
              <a:rPr lang="ru-RU" sz="1700" dirty="0" err="1"/>
              <a:t>Атланттық</a:t>
            </a:r>
            <a:r>
              <a:rPr lang="ru-RU" sz="1700" dirty="0"/>
              <a:t> </a:t>
            </a:r>
            <a:r>
              <a:rPr lang="ru-RU" sz="1700" dirty="0" err="1"/>
              <a:t>антициклондардың</a:t>
            </a:r>
            <a:r>
              <a:rPr lang="ru-RU" sz="1700" dirty="0"/>
              <a:t> </a:t>
            </a:r>
            <a:r>
              <a:rPr lang="ru-RU" sz="1700" dirty="0" err="1"/>
              <a:t>шығыс</a:t>
            </a:r>
            <a:r>
              <a:rPr lang="ru-RU" sz="1700" dirty="0"/>
              <a:t> </a:t>
            </a:r>
            <a:r>
              <a:rPr lang="ru-RU" sz="1700" dirty="0" err="1"/>
              <a:t>шеткері</a:t>
            </a:r>
            <a:r>
              <a:rPr lang="ru-RU" sz="1700" dirty="0"/>
              <a:t> </a:t>
            </a:r>
            <a:r>
              <a:rPr lang="ru-RU" sz="1700" dirty="0" err="1"/>
              <a:t>жағының</a:t>
            </a:r>
            <a:r>
              <a:rPr lang="ru-RU" sz="1700" dirty="0"/>
              <a:t> </a:t>
            </a:r>
            <a:r>
              <a:rPr lang="ru-RU" sz="1700" dirty="0" err="1"/>
              <a:t>біршама</a:t>
            </a:r>
            <a:r>
              <a:rPr lang="ru-RU" sz="1700" dirty="0"/>
              <a:t> </a:t>
            </a:r>
            <a:r>
              <a:rPr lang="ru-RU" sz="1700" dirty="0" err="1"/>
              <a:t>салқын</a:t>
            </a:r>
            <a:r>
              <a:rPr lang="ru-RU" sz="1700" dirty="0"/>
              <a:t> </a:t>
            </a:r>
            <a:r>
              <a:rPr lang="ru-RU" sz="1700" dirty="0" err="1"/>
              <a:t>ауасы</a:t>
            </a:r>
            <a:r>
              <a:rPr lang="ru-RU" sz="1700" dirty="0"/>
              <a:t> </a:t>
            </a:r>
            <a:r>
              <a:rPr lang="ru-RU" sz="1700" dirty="0" err="1"/>
              <a:t>материктің</a:t>
            </a:r>
            <a:r>
              <a:rPr lang="ru-RU" sz="1700" dirty="0"/>
              <a:t> </a:t>
            </a:r>
            <a:r>
              <a:rPr lang="ru-RU" sz="1700" dirty="0" err="1"/>
              <a:t>қызған</a:t>
            </a:r>
            <a:r>
              <a:rPr lang="ru-RU" sz="1700" dirty="0"/>
              <a:t> </a:t>
            </a:r>
            <a:r>
              <a:rPr lang="ru-RU" sz="1700" dirty="0" err="1"/>
              <a:t>бетіне</a:t>
            </a:r>
            <a:r>
              <a:rPr lang="ru-RU" sz="1700" dirty="0"/>
              <a:t> </a:t>
            </a:r>
            <a:r>
              <a:rPr lang="ru-RU" sz="1700" dirty="0" err="1"/>
              <a:t>ағып</a:t>
            </a:r>
            <a:r>
              <a:rPr lang="ru-RU" sz="1700" dirty="0"/>
              <a:t> </a:t>
            </a:r>
            <a:r>
              <a:rPr lang="ru-RU" sz="1700" dirty="0" err="1"/>
              <a:t>келеді</a:t>
            </a:r>
            <a:r>
              <a:rPr lang="ru-RU" sz="1700" dirty="0"/>
              <a:t> де </a:t>
            </a:r>
            <a:r>
              <a:rPr lang="ru-RU" sz="1700" dirty="0" err="1"/>
              <a:t>температураның</a:t>
            </a:r>
            <a:r>
              <a:rPr lang="ru-RU" sz="1700" dirty="0"/>
              <a:t> </a:t>
            </a:r>
            <a:r>
              <a:rPr lang="ru-RU" sz="1700" dirty="0" err="1"/>
              <a:t>инверсиясын</a:t>
            </a:r>
            <a:r>
              <a:rPr lang="ru-RU" sz="1700" dirty="0"/>
              <a:t> </a:t>
            </a:r>
            <a:r>
              <a:rPr lang="ru-RU" sz="1700" dirty="0" err="1"/>
              <a:t>түзеді</a:t>
            </a:r>
            <a:r>
              <a:rPr lang="ru-RU" sz="1700" dirty="0"/>
              <a:t>. 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2752"/>
            <a:ext cx="3816424" cy="46162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508104" cy="6453336"/>
          </a:xfrm>
        </p:spPr>
        <p:txBody>
          <a:bodyPr>
            <a:normAutofit lnSpcReduction="10000"/>
          </a:bodyPr>
          <a:lstStyle/>
          <a:p>
            <a:r>
              <a:rPr lang="ru-RU" sz="1600" dirty="0" err="1"/>
              <a:t>Субтропиктік</a:t>
            </a:r>
            <a:r>
              <a:rPr lang="ru-RU" sz="1600" dirty="0"/>
              <a:t> климат </a:t>
            </a:r>
            <a:r>
              <a:rPr lang="ru-RU" sz="1600" dirty="0" err="1"/>
              <a:t>белдеуі</a:t>
            </a:r>
            <a:r>
              <a:rPr lang="ru-RU" sz="1600" dirty="0"/>
              <a:t> </a:t>
            </a:r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қиыр</a:t>
            </a:r>
            <a:r>
              <a:rPr lang="ru-RU" sz="1600" dirty="0"/>
              <a:t> </a:t>
            </a:r>
            <a:r>
              <a:rPr lang="ru-RU" sz="1600" dirty="0" err="1"/>
              <a:t>солтүстігі</a:t>
            </a:r>
            <a:r>
              <a:rPr lang="ru-RU" sz="1600" dirty="0"/>
              <a:t> мен </a:t>
            </a:r>
            <a:r>
              <a:rPr lang="ru-RU" sz="1600" dirty="0" err="1"/>
              <a:t>оңтүстігін</a:t>
            </a:r>
            <a:r>
              <a:rPr lang="ru-RU" sz="1600" dirty="0"/>
              <a:t> </a:t>
            </a:r>
            <a:r>
              <a:rPr lang="ru-RU" sz="1600" dirty="0" err="1"/>
              <a:t>қамтиды</a:t>
            </a:r>
            <a:r>
              <a:rPr lang="ru-RU" sz="1600" dirty="0"/>
              <a:t>. </a:t>
            </a:r>
            <a:r>
              <a:rPr lang="ru-RU" sz="1600" dirty="0" err="1"/>
              <a:t>Материктің</a:t>
            </a:r>
            <a:r>
              <a:rPr lang="ru-RU" sz="1600" dirty="0"/>
              <a:t> </a:t>
            </a:r>
            <a:r>
              <a:rPr lang="ru-RU" sz="1600" dirty="0" err="1"/>
              <a:t>солтүстік-батысы</a:t>
            </a:r>
            <a:r>
              <a:rPr lang="ru-RU" sz="1600" dirty="0"/>
              <a:t> мен </a:t>
            </a:r>
            <a:r>
              <a:rPr lang="ru-RU" sz="1600" dirty="0" err="1"/>
              <a:t>оңтүстік-батысында</a:t>
            </a:r>
            <a:r>
              <a:rPr lang="ru-RU" sz="1600" dirty="0"/>
              <a:t> </a:t>
            </a:r>
            <a:r>
              <a:rPr lang="ru-RU" sz="1600" dirty="0" err="1"/>
              <a:t>жазы</a:t>
            </a:r>
            <a:r>
              <a:rPr lang="ru-RU" sz="1600" dirty="0"/>
              <a:t> </a:t>
            </a:r>
            <a:r>
              <a:rPr lang="ru-RU" sz="1600" dirty="0" err="1"/>
              <a:t>қүрғақ</a:t>
            </a:r>
            <a:r>
              <a:rPr lang="ru-RU" sz="1600" dirty="0"/>
              <a:t> </a:t>
            </a:r>
            <a:r>
              <a:rPr lang="ru-RU" sz="1600" dirty="0" err="1"/>
              <a:t>субтропиктік</a:t>
            </a:r>
            <a:r>
              <a:rPr lang="ru-RU" sz="1600" dirty="0"/>
              <a:t> климат </a:t>
            </a:r>
            <a:r>
              <a:rPr lang="ru-RU" sz="1600" dirty="0" err="1"/>
              <a:t>облыстары</a:t>
            </a:r>
            <a:r>
              <a:rPr lang="ru-RU" sz="1600" dirty="0"/>
              <a:t> </a:t>
            </a:r>
            <a:r>
              <a:rPr lang="ru-RU" sz="1600" dirty="0" err="1"/>
              <a:t>бөлінеді</a:t>
            </a:r>
            <a:r>
              <a:rPr lang="ru-RU" sz="1600" dirty="0"/>
              <a:t>.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кезде</a:t>
            </a:r>
            <a:r>
              <a:rPr lang="ru-RU" sz="1600" dirty="0"/>
              <a:t> </a:t>
            </a:r>
            <a:r>
              <a:rPr lang="ru-RU" sz="1600" dirty="0" err="1"/>
              <a:t>субтропиктік</a:t>
            </a:r>
            <a:r>
              <a:rPr lang="ru-RU" sz="1600" dirty="0"/>
              <a:t> </a:t>
            </a:r>
            <a:r>
              <a:rPr lang="ru-RU" sz="1600" dirty="0" err="1"/>
              <a:t>ендіктерде</a:t>
            </a:r>
            <a:r>
              <a:rPr lang="ru-RU" sz="1600" dirty="0"/>
              <a:t> </a:t>
            </a:r>
            <a:r>
              <a:rPr lang="ru-RU" sz="1600" dirty="0" err="1"/>
              <a:t>жатқан</a:t>
            </a:r>
            <a:r>
              <a:rPr lang="ru-RU" sz="1600" dirty="0"/>
              <a:t> </a:t>
            </a:r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шет</a:t>
            </a:r>
            <a:r>
              <a:rPr lang="ru-RU" sz="1600" dirty="0"/>
              <a:t> </a:t>
            </a:r>
            <a:r>
              <a:rPr lang="ru-RU" sz="1600" dirty="0" err="1"/>
              <a:t>аймақтары</a:t>
            </a:r>
            <a:r>
              <a:rPr lang="ru-RU" sz="1600" dirty="0"/>
              <a:t> атмосфера </a:t>
            </a:r>
            <a:r>
              <a:rPr lang="ru-RU" sz="1600" dirty="0" err="1"/>
              <a:t>жағдайы</a:t>
            </a:r>
            <a:r>
              <a:rPr lang="ru-RU" sz="1600" dirty="0"/>
              <a:t> </a:t>
            </a:r>
            <a:r>
              <a:rPr lang="ru-RU" sz="1600" dirty="0" err="1"/>
              <a:t>түрақты</a:t>
            </a:r>
            <a:r>
              <a:rPr lang="ru-RU" sz="1600" dirty="0"/>
              <a:t>, </a:t>
            </a:r>
            <a:r>
              <a:rPr lang="ru-RU" sz="1600" dirty="0" err="1"/>
              <a:t>температурасы</a:t>
            </a:r>
            <a:r>
              <a:rPr lang="ru-RU" sz="1600" dirty="0"/>
              <a:t> </a:t>
            </a:r>
            <a:r>
              <a:rPr lang="ru-RU" sz="1600" dirty="0" err="1"/>
              <a:t>жоғары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жаңбырсыз</a:t>
            </a:r>
            <a:r>
              <a:rPr lang="ru-RU" sz="1600" dirty="0"/>
              <a:t> </a:t>
            </a:r>
            <a:r>
              <a:rPr lang="ru-RU" sz="1600" dirty="0" err="1"/>
              <a:t>тропиктік</a:t>
            </a:r>
            <a:r>
              <a:rPr lang="ru-RU" sz="1600" dirty="0"/>
              <a:t> </a:t>
            </a:r>
            <a:r>
              <a:rPr lang="ru-RU" sz="1600" dirty="0" err="1"/>
              <a:t>антициклонның</a:t>
            </a:r>
            <a:r>
              <a:rPr lang="ru-RU" sz="1600" dirty="0"/>
              <a:t> </a:t>
            </a:r>
            <a:r>
              <a:rPr lang="ru-RU" sz="1600" dirty="0" err="1"/>
              <a:t>ықпалында</a:t>
            </a:r>
            <a:r>
              <a:rPr lang="ru-RU" sz="1600" dirty="0"/>
              <a:t> </a:t>
            </a:r>
            <a:r>
              <a:rPr lang="ru-RU" sz="1600" dirty="0" err="1"/>
              <a:t>қалып</a:t>
            </a:r>
            <a:r>
              <a:rPr lang="ru-RU" sz="1600" dirty="0"/>
              <a:t> </a:t>
            </a:r>
            <a:r>
              <a:rPr lang="ru-RU" sz="1600" dirty="0" err="1"/>
              <a:t>қояды</a:t>
            </a:r>
            <a:r>
              <a:rPr lang="ru-RU" sz="1600" dirty="0"/>
              <a:t>. </a:t>
            </a:r>
            <a:r>
              <a:rPr lang="ru-RU" sz="1600" dirty="0" err="1"/>
              <a:t>Қыс</a:t>
            </a:r>
            <a:r>
              <a:rPr lang="ru-RU" sz="1600" dirty="0"/>
              <a:t> </a:t>
            </a:r>
            <a:r>
              <a:rPr lang="ru-RU" sz="1600" dirty="0" err="1"/>
              <a:t>кезінде</a:t>
            </a:r>
            <a:r>
              <a:rPr lang="ru-RU" sz="1600" dirty="0"/>
              <a:t> </a:t>
            </a:r>
            <a:r>
              <a:rPr lang="ru-RU" sz="1600" dirty="0" err="1"/>
              <a:t>циклондық</a:t>
            </a:r>
            <a:r>
              <a:rPr lang="ru-RU" sz="1600" dirty="0"/>
              <a:t> </a:t>
            </a:r>
            <a:r>
              <a:rPr lang="ru-RU" sz="1600" dirty="0" err="1"/>
              <a:t>әрекет</a:t>
            </a:r>
            <a:r>
              <a:rPr lang="ru-RU" sz="1600" dirty="0"/>
              <a:t> </a:t>
            </a:r>
            <a:r>
              <a:rPr lang="ru-RU" sz="1600" dirty="0" err="1"/>
              <a:t>үстемдік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 де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түседі</a:t>
            </a:r>
            <a:r>
              <a:rPr lang="ru-RU" sz="1600" dirty="0"/>
              <a:t>. </a:t>
            </a:r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солтүстік-батысы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оңтүстік-батысына</a:t>
            </a:r>
            <a:r>
              <a:rPr lang="ru-RU" sz="1600" dirty="0"/>
              <a:t> </a:t>
            </a:r>
            <a:r>
              <a:rPr lang="ru-RU" sz="1600" dirty="0" err="1"/>
              <a:t>қарағанда</a:t>
            </a:r>
            <a:r>
              <a:rPr lang="ru-RU" sz="1600" dirty="0"/>
              <a:t> </a:t>
            </a:r>
            <a:r>
              <a:rPr lang="ru-RU" sz="1600" dirty="0" err="1"/>
              <a:t>маусымдар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температуралық</a:t>
            </a:r>
            <a:r>
              <a:rPr lang="ru-RU" sz="1600" dirty="0"/>
              <a:t> </a:t>
            </a:r>
            <a:r>
              <a:rPr lang="ru-RU" sz="1600" dirty="0" err="1"/>
              <a:t>айырмашылықтардың</a:t>
            </a:r>
            <a:r>
              <a:rPr lang="ru-RU" sz="1600" dirty="0"/>
              <a:t> </a:t>
            </a:r>
            <a:r>
              <a:rPr lang="ru-RU" sz="1600" dirty="0" err="1"/>
              <a:t>анағұрлым</a:t>
            </a:r>
            <a:r>
              <a:rPr lang="ru-RU" sz="1600" dirty="0"/>
              <a:t> </a:t>
            </a:r>
            <a:r>
              <a:rPr lang="ru-RU" sz="1600" dirty="0" err="1"/>
              <a:t>үлкен</a:t>
            </a:r>
            <a:r>
              <a:rPr lang="ru-RU" sz="1600" dirty="0"/>
              <a:t> </a:t>
            </a:r>
            <a:r>
              <a:rPr lang="ru-RU" sz="1600" dirty="0" err="1"/>
              <a:t>болуы</a:t>
            </a:r>
            <a:r>
              <a:rPr lang="ru-RU" sz="1600" dirty="0"/>
              <a:t> </a:t>
            </a:r>
            <a:r>
              <a:rPr lang="ru-RU" sz="1600" dirty="0" err="1"/>
              <a:t>тән</a:t>
            </a:r>
            <a:r>
              <a:rPr lang="ru-RU" sz="1600" dirty="0"/>
              <a:t>. </a:t>
            </a:r>
            <a:r>
              <a:rPr lang="ru-RU" sz="1600" dirty="0" err="1"/>
              <a:t>Жерорта</a:t>
            </a:r>
            <a:r>
              <a:rPr lang="ru-RU" sz="1600" dirty="0"/>
              <a:t> </a:t>
            </a:r>
            <a:r>
              <a:rPr lang="ru-RU" sz="1600" dirty="0" err="1"/>
              <a:t>теңізі</a:t>
            </a:r>
            <a:r>
              <a:rPr lang="ru-RU" sz="1600" dirty="0"/>
              <a:t> </a:t>
            </a:r>
            <a:r>
              <a:rPr lang="ru-RU" sz="1600" dirty="0" err="1"/>
              <a:t>жағалауында</a:t>
            </a:r>
            <a:r>
              <a:rPr lang="ru-RU" sz="1600" dirty="0"/>
              <a:t> </a:t>
            </a:r>
            <a:r>
              <a:rPr lang="ru-RU" sz="1600" dirty="0" err="1"/>
              <a:t>июльдің</a:t>
            </a:r>
            <a:r>
              <a:rPr lang="ru-RU" sz="1600" dirty="0"/>
              <a:t> </a:t>
            </a:r>
            <a:r>
              <a:rPr lang="ru-RU" sz="1600" dirty="0" err="1"/>
              <a:t>орташа</a:t>
            </a:r>
            <a:r>
              <a:rPr lang="ru-RU" sz="1600" dirty="0"/>
              <a:t> </a:t>
            </a:r>
            <a:r>
              <a:rPr lang="ru-RU" sz="1600" dirty="0" err="1"/>
              <a:t>температурасы</a:t>
            </a:r>
            <a:r>
              <a:rPr lang="ru-RU" sz="1600" dirty="0"/>
              <a:t> +27° +28°С-ге </a:t>
            </a:r>
            <a:r>
              <a:rPr lang="ru-RU" sz="1600" dirty="0" err="1"/>
              <a:t>жетеді</a:t>
            </a:r>
            <a:r>
              <a:rPr lang="ru-RU" sz="1600" dirty="0"/>
              <a:t>, ал </a:t>
            </a:r>
            <a:r>
              <a:rPr lang="ru-RU" sz="1600" dirty="0" err="1"/>
              <a:t>январьдың</a:t>
            </a:r>
            <a:r>
              <a:rPr lang="ru-RU" sz="1600" dirty="0"/>
              <a:t> </a:t>
            </a:r>
            <a:r>
              <a:rPr lang="ru-RU" sz="1600" dirty="0" err="1"/>
              <a:t>орташа</a:t>
            </a:r>
            <a:r>
              <a:rPr lang="ru-RU" sz="1600" dirty="0"/>
              <a:t> </a:t>
            </a:r>
            <a:r>
              <a:rPr lang="ru-RU" sz="1600" dirty="0" err="1"/>
              <a:t>температурасы</a:t>
            </a:r>
            <a:r>
              <a:rPr lang="ru-RU" sz="1600" dirty="0"/>
              <a:t> +11°, +12°С. Кап </a:t>
            </a:r>
            <a:r>
              <a:rPr lang="ru-RU" sz="1600" dirty="0" err="1"/>
              <a:t>жағалауында</a:t>
            </a:r>
            <a:r>
              <a:rPr lang="ru-RU" sz="1600" dirty="0"/>
              <a:t> </a:t>
            </a:r>
            <a:r>
              <a:rPr lang="ru-RU" sz="1600" dirty="0" err="1"/>
              <a:t>ен</a:t>
            </a:r>
            <a:r>
              <a:rPr lang="ru-RU" sz="1600" dirty="0"/>
              <a:t> </a:t>
            </a:r>
            <a:r>
              <a:rPr lang="ru-RU" sz="1600" dirty="0" err="1"/>
              <a:t>ыстық</a:t>
            </a:r>
            <a:r>
              <a:rPr lang="ru-RU" sz="1600" dirty="0"/>
              <a:t> </a:t>
            </a:r>
            <a:r>
              <a:rPr lang="ru-RU" sz="1600" dirty="0" err="1"/>
              <a:t>айдың</a:t>
            </a:r>
            <a:r>
              <a:rPr lang="ru-RU" sz="1600" dirty="0"/>
              <a:t> </a:t>
            </a:r>
            <a:r>
              <a:rPr lang="ru-RU" sz="1600" dirty="0" err="1"/>
              <a:t>орташа</a:t>
            </a:r>
            <a:r>
              <a:rPr lang="ru-RU" sz="1600" dirty="0"/>
              <a:t> </a:t>
            </a:r>
            <a:r>
              <a:rPr lang="ru-RU" sz="1600" dirty="0" err="1"/>
              <a:t>температурасы</a:t>
            </a:r>
            <a:r>
              <a:rPr lang="ru-RU" sz="1600" dirty="0"/>
              <a:t> +21°С-ден </a:t>
            </a:r>
            <a:r>
              <a:rPr lang="ru-RU" sz="1600" dirty="0" err="1"/>
              <a:t>аспайды</a:t>
            </a:r>
            <a:r>
              <a:rPr lang="ru-RU" sz="1600" dirty="0"/>
              <a:t>, ал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салқын</a:t>
            </a:r>
            <a:r>
              <a:rPr lang="ru-RU" sz="1600" dirty="0"/>
              <a:t> </a:t>
            </a:r>
            <a:r>
              <a:rPr lang="ru-RU" sz="1600" dirty="0" err="1"/>
              <a:t>айдың</a:t>
            </a:r>
            <a:r>
              <a:rPr lang="ru-RU" sz="1600" dirty="0"/>
              <a:t> </a:t>
            </a:r>
            <a:r>
              <a:rPr lang="ru-RU" sz="1600" dirty="0" err="1"/>
              <a:t>температурасы</a:t>
            </a:r>
            <a:r>
              <a:rPr lang="ru-RU" sz="1600" dirty="0"/>
              <a:t> +13°, +14°С.</a:t>
            </a:r>
          </a:p>
          <a:p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оңтүстік-шығысының</a:t>
            </a:r>
            <a:r>
              <a:rPr lang="ru-RU" sz="1600" dirty="0"/>
              <a:t> </a:t>
            </a:r>
            <a:r>
              <a:rPr lang="ru-RU" sz="1600" dirty="0" err="1"/>
              <a:t>субтропиктік</a:t>
            </a:r>
            <a:r>
              <a:rPr lang="ru-RU" sz="1600" dirty="0"/>
              <a:t> климаты </a:t>
            </a:r>
            <a:r>
              <a:rPr lang="ru-RU" sz="1600" dirty="0" err="1"/>
              <a:t>басқаша</a:t>
            </a:r>
            <a:r>
              <a:rPr lang="ru-RU" sz="1600" dirty="0"/>
              <a:t> </a:t>
            </a:r>
            <a:r>
              <a:rPr lang="ru-RU" sz="1600" dirty="0" err="1"/>
              <a:t>заңдылықтармен</a:t>
            </a:r>
            <a:r>
              <a:rPr lang="ru-RU" sz="1600" dirty="0"/>
              <a:t> </a:t>
            </a:r>
            <a:r>
              <a:rPr lang="ru-RU" sz="1600" dirty="0" err="1"/>
              <a:t>сипатталады</a:t>
            </a:r>
            <a:r>
              <a:rPr lang="ru-RU" sz="1600" dirty="0"/>
              <a:t>. </a:t>
            </a:r>
            <a:r>
              <a:rPr lang="ru-RU" sz="1600" dirty="0" err="1"/>
              <a:t>Қыста</a:t>
            </a:r>
            <a:r>
              <a:rPr lang="ru-RU" sz="1600" dirty="0"/>
              <a:t> </a:t>
            </a:r>
            <a:r>
              <a:rPr lang="ru-RU" sz="1600" dirty="0" err="1"/>
              <a:t>батыс</a:t>
            </a:r>
            <a:r>
              <a:rPr lang="ru-RU" sz="1600" dirty="0"/>
              <a:t> </a:t>
            </a:r>
            <a:r>
              <a:rPr lang="ru-RU" sz="1600" dirty="0" err="1"/>
              <a:t>желдері</a:t>
            </a:r>
            <a:r>
              <a:rPr lang="ru-RU" sz="1600" dirty="0"/>
              <a:t> </a:t>
            </a:r>
            <a:r>
              <a:rPr lang="ru-RU" sz="1600" dirty="0" err="1"/>
              <a:t>оңтүстік-шығыс</a:t>
            </a:r>
            <a:r>
              <a:rPr lang="ru-RU" sz="1600" dirty="0"/>
              <a:t> </a:t>
            </a:r>
            <a:r>
              <a:rPr lang="ru-RU" sz="1600" dirty="0" err="1"/>
              <a:t>жағалауға</a:t>
            </a:r>
            <a:r>
              <a:rPr lang="ru-RU" sz="1600" dirty="0"/>
              <a:t> </a:t>
            </a:r>
            <a:r>
              <a:rPr lang="ru-RU" sz="1600" dirty="0" err="1"/>
              <a:t>жетпейді</a:t>
            </a:r>
            <a:r>
              <a:rPr lang="ru-RU" sz="1600" dirty="0"/>
              <a:t>, </a:t>
            </a:r>
            <a:r>
              <a:rPr lang="ru-RU" sz="1600" dirty="0" err="1"/>
              <a:t>өйткені</a:t>
            </a:r>
            <a:r>
              <a:rPr lang="ru-RU" sz="1600" dirty="0"/>
              <a:t> </a:t>
            </a:r>
            <a:r>
              <a:rPr lang="ru-RU" sz="1600" dirty="0" err="1"/>
              <a:t>оған</a:t>
            </a:r>
            <a:r>
              <a:rPr lang="ru-RU" sz="1600" dirty="0"/>
              <a:t> </a:t>
            </a:r>
            <a:r>
              <a:rPr lang="ru-RU" sz="1600" dirty="0" err="1"/>
              <a:t>таулар</a:t>
            </a:r>
            <a:r>
              <a:rPr lang="ru-RU" sz="1600" dirty="0"/>
              <a:t> </a:t>
            </a:r>
            <a:r>
              <a:rPr lang="ru-RU" sz="1600" dirty="0" err="1"/>
              <a:t>кедергі</a:t>
            </a:r>
            <a:r>
              <a:rPr lang="ru-RU" sz="1600" dirty="0"/>
              <a:t> </a:t>
            </a:r>
            <a:r>
              <a:rPr lang="ru-RU" sz="1600" dirty="0" err="1"/>
              <a:t>жасайды</a:t>
            </a:r>
            <a:r>
              <a:rPr lang="ru-RU" sz="1600" dirty="0"/>
              <a:t>, </a:t>
            </a:r>
            <a:r>
              <a:rPr lang="ru-RU" sz="1600" dirty="0" err="1"/>
              <a:t>сондықтан</a:t>
            </a:r>
            <a:r>
              <a:rPr lang="ru-RU" sz="1600" dirty="0"/>
              <a:t> </a:t>
            </a:r>
            <a:r>
              <a:rPr lang="ru-RU" sz="1600" dirty="0" err="1"/>
              <a:t>қыс</a:t>
            </a:r>
            <a:r>
              <a:rPr lang="ru-RU" sz="1600" dirty="0"/>
              <a:t> </a:t>
            </a:r>
            <a:r>
              <a:rPr lang="ru-RU" sz="1600" dirty="0" err="1"/>
              <a:t>кездерінде</a:t>
            </a:r>
            <a:r>
              <a:rPr lang="ru-RU" sz="1600" dirty="0"/>
              <a:t> </a:t>
            </a:r>
            <a:r>
              <a:rPr lang="ru-RU" sz="1600" dirty="0" err="1"/>
              <a:t>жауын-шашын</a:t>
            </a:r>
            <a:r>
              <a:rPr lang="ru-RU" sz="1600" dirty="0"/>
              <a:t> аз </a:t>
            </a:r>
            <a:r>
              <a:rPr lang="ru-RU" sz="1600" dirty="0" err="1"/>
              <a:t>туседі</a:t>
            </a:r>
            <a:r>
              <a:rPr lang="ru-RU" sz="1600" dirty="0"/>
              <a:t>. </a:t>
            </a:r>
            <a:r>
              <a:rPr lang="ru-RU" sz="1600" dirty="0" err="1"/>
              <a:t>Жазда</a:t>
            </a:r>
            <a:r>
              <a:rPr lang="ru-RU" sz="1600" dirty="0"/>
              <a:t> </a:t>
            </a:r>
            <a:r>
              <a:rPr lang="ru-RU" sz="1600" dirty="0" err="1"/>
              <a:t>бүкіл</a:t>
            </a:r>
            <a:r>
              <a:rPr lang="ru-RU" sz="1600" dirty="0"/>
              <a:t> </a:t>
            </a:r>
            <a:r>
              <a:rPr lang="ru-RU" sz="1600" dirty="0" err="1"/>
              <a:t>оңтустік</a:t>
            </a:r>
            <a:r>
              <a:rPr lang="ru-RU" sz="1600" dirty="0"/>
              <a:t>-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жағалауда</a:t>
            </a:r>
            <a:r>
              <a:rPr lang="ru-RU" sz="1600" dirty="0"/>
              <a:t> </a:t>
            </a:r>
            <a:r>
              <a:rPr lang="ru-RU" sz="1600" dirty="0" err="1"/>
              <a:t>Үнді</a:t>
            </a:r>
            <a:r>
              <a:rPr lang="ru-RU" sz="1600" dirty="0"/>
              <a:t> </a:t>
            </a:r>
            <a:r>
              <a:rPr lang="ru-RU" sz="1600" dirty="0" err="1"/>
              <a:t>мұхитынан</a:t>
            </a:r>
            <a:r>
              <a:rPr lang="ru-RU" sz="1600" dirty="0"/>
              <a:t> </a:t>
            </a:r>
            <a:r>
              <a:rPr lang="ru-RU" sz="1600" dirty="0" err="1"/>
              <a:t>жел</a:t>
            </a:r>
            <a:r>
              <a:rPr lang="ru-RU" sz="1600" dirty="0"/>
              <a:t> </a:t>
            </a:r>
            <a:r>
              <a:rPr lang="ru-RU" sz="1600" dirty="0" err="1"/>
              <a:t>соғып</a:t>
            </a:r>
            <a:r>
              <a:rPr lang="ru-RU" sz="1600" dirty="0"/>
              <a:t> </a:t>
            </a:r>
            <a:r>
              <a:rPr lang="ru-RU" sz="1600" dirty="0" err="1"/>
              <a:t>тұрады</a:t>
            </a:r>
            <a:r>
              <a:rPr lang="ru-RU" sz="1600" dirty="0"/>
              <a:t> да, Дракон </a:t>
            </a:r>
            <a:r>
              <a:rPr lang="ru-RU" sz="1600" dirty="0" err="1"/>
              <a:t>тауларының</a:t>
            </a:r>
            <a:r>
              <a:rPr lang="ru-RU" sz="1600" dirty="0"/>
              <a:t>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беткейлеріне</a:t>
            </a:r>
            <a:r>
              <a:rPr lang="ru-RU" sz="1600" dirty="0"/>
              <a:t> </a:t>
            </a:r>
            <a:r>
              <a:rPr lang="ru-RU" sz="1600" dirty="0" err="1"/>
              <a:t>көп</a:t>
            </a:r>
            <a:r>
              <a:rPr lang="ru-RU" sz="1600" dirty="0"/>
              <a:t> </a:t>
            </a:r>
            <a:r>
              <a:rPr lang="ru-RU" sz="1600" dirty="0" err="1"/>
              <a:t>мөлшерде</a:t>
            </a:r>
            <a:r>
              <a:rPr lang="ru-RU" sz="1600" dirty="0"/>
              <a:t> </a:t>
            </a:r>
            <a:r>
              <a:rPr lang="ru-RU" sz="1600" dirty="0" err="1"/>
              <a:t>ылғал</a:t>
            </a:r>
            <a:r>
              <a:rPr lang="ru-RU" sz="1600" dirty="0"/>
              <a:t> </a:t>
            </a:r>
            <a:r>
              <a:rPr lang="ru-RU" sz="1600" dirty="0" err="1"/>
              <a:t>түсіреді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635896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9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Шолу сұрақтары: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 Субэкваторлық белдеудің алып жатқан аймағы?</a:t>
            </a:r>
          </a:p>
          <a:p>
            <a:r>
              <a:rPr lang="kk-KZ" dirty="0" smtClean="0"/>
              <a:t>2</a:t>
            </a:r>
            <a:r>
              <a:rPr lang="kk-KZ" dirty="0"/>
              <a:t>. Калахари қазан шұңқырына </a:t>
            </a:r>
            <a:r>
              <a:rPr lang="kk-KZ" dirty="0" smtClean="0"/>
              <a:t>тән климаттық белдеу?</a:t>
            </a:r>
          </a:p>
          <a:p>
            <a:r>
              <a:rPr lang="kk-KZ" dirty="0" smtClean="0"/>
              <a:t>3.</a:t>
            </a:r>
            <a:r>
              <a:rPr lang="ru-RU" dirty="0"/>
              <a:t> </a:t>
            </a:r>
            <a:r>
              <a:rPr lang="ru-RU" dirty="0" err="1"/>
              <a:t>Жерорта</a:t>
            </a:r>
            <a:r>
              <a:rPr lang="ru-RU" dirty="0"/>
              <a:t> </a:t>
            </a:r>
            <a:r>
              <a:rPr lang="ru-RU" dirty="0" err="1"/>
              <a:t>теңізі</a:t>
            </a:r>
            <a:r>
              <a:rPr lang="ru-RU" dirty="0"/>
              <a:t> </a:t>
            </a:r>
            <a:r>
              <a:rPr lang="ru-RU" dirty="0" err="1"/>
              <a:t>жағалауында</a:t>
            </a:r>
            <a:r>
              <a:rPr lang="ru-RU" dirty="0"/>
              <a:t> </a:t>
            </a:r>
            <a:r>
              <a:rPr lang="ru-RU" dirty="0" err="1"/>
              <a:t>июльдің</a:t>
            </a:r>
            <a:r>
              <a:rPr lang="ru-RU" dirty="0"/>
              <a:t> </a:t>
            </a:r>
            <a:r>
              <a:rPr lang="ru-RU" dirty="0" err="1"/>
              <a:t>орташа</a:t>
            </a:r>
            <a:r>
              <a:rPr lang="ru-RU" dirty="0"/>
              <a:t> </a:t>
            </a:r>
            <a:r>
              <a:rPr lang="ru-RU" dirty="0" err="1"/>
              <a:t>температурасы</a:t>
            </a:r>
            <a:r>
              <a:rPr lang="ru-RU" dirty="0"/>
              <a:t>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2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7173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Пайдаланылған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әдебиеттер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1.Рябчиков А.В. Физическая география материков и океанов. Москва.2006г.324стр.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2.Алпатьев А.М.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и.др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Физическая география материков и океанов. МГУ. 2010г.228стр.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3.Гвоздецский Н.А., Михайлов Н.И., Физическая география. Москва.2009г.197стр. 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4.Chorley R. L., Kennedy B.A.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Physsical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geography- A system approach –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5.Власова М.И., и др. Физическая география материков и океанов. Москва.2008г.214стр.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6.Исаченко А.Г. География современного мире. Москва.2013г.432стр. </a:t>
            </a:r>
          </a:p>
          <a:p>
            <a:pPr marL="0" indent="0">
              <a:buNone/>
            </a:pPr>
            <a:r>
              <a:rPr lang="kk-KZ" b="1" dirty="0">
                <a:latin typeface="Arial" pitchFamily="34" charset="0"/>
                <a:cs typeface="Arial" pitchFamily="34" charset="0"/>
              </a:rPr>
              <a:t>Қосымша әдебиеттер:</a:t>
            </a:r>
            <a:endParaRPr lang="ru-KZ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Мусабаева М.Н Материктер мен мқхиттардың физикалық географиясы. – «Еуразия ұлттық университеті» баспасы.2012ж -125бет.</a:t>
            </a: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Мусабаева М.Н Геожүйенің алаптық тәсілдері. 2018ж – 238 бет.</a:t>
            </a:r>
            <a:endParaRPr lang="ru-K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Мясков Н.М. Климат СССР. М; Высшая школа, 1983</a:t>
            </a:r>
            <a:endParaRPr lang="ru-K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Смирнова М.Н. Основы геологии СССР. Высшая школа, 1984.</a:t>
            </a:r>
            <a:endParaRPr lang="ru-K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Моисеев Н. Н. Человек и ноосфера. М.: Молодая гвардия, 1990.</a:t>
            </a:r>
            <a:endParaRPr lang="ru-K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16. Братков В.В., Овдиенко Н.И. Геоэкология: Учебное пособие. – М.: В. шк., 2006. – 271 с.</a:t>
            </a:r>
            <a:endParaRPr lang="ru-KZ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6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Жоспар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800" dirty="0"/>
              <a:t>1.Климат құрушы негізгі </a:t>
            </a:r>
            <a:r>
              <a:rPr lang="kk-KZ" sz="2800" dirty="0" smtClean="0"/>
              <a:t>факторлар 2.Пассаттық </a:t>
            </a:r>
            <a:r>
              <a:rPr lang="kk-KZ" sz="2800" dirty="0"/>
              <a:t>циркуляцияның ықпалы және </a:t>
            </a:r>
            <a:r>
              <a:rPr lang="kk-KZ" sz="2800" dirty="0" smtClean="0"/>
              <a:t>олардың таралуы</a:t>
            </a:r>
          </a:p>
          <a:p>
            <a:r>
              <a:rPr lang="kk-KZ" sz="2800" dirty="0" smtClean="0"/>
              <a:t>3.Климаттық </a:t>
            </a:r>
            <a:r>
              <a:rPr lang="kk-KZ" sz="2800" dirty="0"/>
              <a:t>белдеулерінің </a:t>
            </a:r>
            <a:r>
              <a:rPr lang="kk-KZ" sz="2800" dirty="0" smtClean="0"/>
              <a:t>ерекшеліктері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75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8614267" cy="1440160"/>
          </a:xfrm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Назарларыңызға Рахмет!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5974598" cy="335309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1.Климат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құрушы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негізгі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факторлар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752528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Африка </a:t>
            </a:r>
            <a:r>
              <a:rPr lang="ru-RU" sz="2900" dirty="0" err="1"/>
              <a:t>жер</a:t>
            </a:r>
            <a:r>
              <a:rPr lang="ru-RU" sz="2900" dirty="0"/>
              <a:t> </a:t>
            </a:r>
            <a:r>
              <a:rPr lang="ru-RU" sz="2900" dirty="0" err="1"/>
              <a:t>шарының</a:t>
            </a:r>
            <a:r>
              <a:rPr lang="ru-RU" sz="2900" dirty="0"/>
              <a:t> </a:t>
            </a:r>
            <a:r>
              <a:rPr lang="ru-RU" sz="2900" dirty="0" err="1"/>
              <a:t>солтүстік</a:t>
            </a:r>
            <a:r>
              <a:rPr lang="ru-RU" sz="2900" dirty="0"/>
              <a:t> </a:t>
            </a:r>
            <a:r>
              <a:rPr lang="ru-RU" sz="2900" dirty="0" err="1"/>
              <a:t>және</a:t>
            </a:r>
            <a:r>
              <a:rPr lang="ru-RU" sz="2900" dirty="0"/>
              <a:t> </a:t>
            </a:r>
            <a:r>
              <a:rPr lang="ru-RU" sz="2900" dirty="0" err="1"/>
              <a:t>оңтүстік</a:t>
            </a:r>
            <a:r>
              <a:rPr lang="ru-RU" sz="2900" dirty="0"/>
              <a:t> жарты </a:t>
            </a:r>
            <a:r>
              <a:rPr lang="ru-RU" sz="2900" dirty="0" err="1"/>
              <a:t>шарларына</a:t>
            </a:r>
            <a:r>
              <a:rPr lang="ru-RU" sz="2900" dirty="0"/>
              <a:t> </a:t>
            </a:r>
            <a:r>
              <a:rPr lang="ru-RU" sz="2900" dirty="0" err="1"/>
              <a:t>шамамен</a:t>
            </a:r>
            <a:r>
              <a:rPr lang="ru-RU" sz="2900" dirty="0"/>
              <a:t> </a:t>
            </a:r>
            <a:r>
              <a:rPr lang="ru-RU" sz="2900" dirty="0" err="1"/>
              <a:t>бірдей</a:t>
            </a:r>
            <a:r>
              <a:rPr lang="ru-RU" sz="2900" dirty="0"/>
              <a:t> </a:t>
            </a:r>
            <a:r>
              <a:rPr lang="ru-RU" sz="2900" dirty="0" err="1"/>
              <a:t>қашықтықка</a:t>
            </a:r>
            <a:r>
              <a:rPr lang="ru-RU" sz="2900" dirty="0"/>
              <a:t> </a:t>
            </a:r>
            <a:r>
              <a:rPr lang="ru-RU" sz="2900" dirty="0" err="1"/>
              <a:t>созылып</a:t>
            </a:r>
            <a:r>
              <a:rPr lang="ru-RU" sz="2900" dirty="0"/>
              <a:t> </a:t>
            </a:r>
            <a:r>
              <a:rPr lang="ru-RU" sz="2900" dirty="0" err="1"/>
              <a:t>жатқан</a:t>
            </a:r>
            <a:r>
              <a:rPr lang="ru-RU" sz="2900" dirty="0"/>
              <a:t> </a:t>
            </a:r>
            <a:r>
              <a:rPr lang="ru-RU" sz="2900" dirty="0" err="1"/>
              <a:t>бірден-бір</a:t>
            </a:r>
            <a:r>
              <a:rPr lang="ru-RU" sz="2900" dirty="0"/>
              <a:t> материк. Осы </a:t>
            </a:r>
            <a:r>
              <a:rPr lang="ru-RU" sz="2900" dirty="0" err="1"/>
              <a:t>ерекшелік</a:t>
            </a:r>
            <a:r>
              <a:rPr lang="ru-RU" sz="2900" dirty="0"/>
              <a:t> </a:t>
            </a:r>
            <a:r>
              <a:rPr lang="ru-RU" sz="2900" dirty="0" err="1"/>
              <a:t>екі</a:t>
            </a:r>
            <a:r>
              <a:rPr lang="ru-RU" sz="2900" dirty="0"/>
              <a:t> жарты </a:t>
            </a:r>
            <a:r>
              <a:rPr lang="ru-RU" sz="2900" dirty="0" err="1"/>
              <a:t>шардың</a:t>
            </a:r>
            <a:r>
              <a:rPr lang="ru-RU" sz="2900" dirty="0"/>
              <a:t> </a:t>
            </a:r>
            <a:r>
              <a:rPr lang="ru-RU" sz="2900" dirty="0" err="1"/>
              <a:t>бірегей</a:t>
            </a:r>
            <a:r>
              <a:rPr lang="ru-RU" sz="2900" dirty="0"/>
              <a:t> </a:t>
            </a:r>
            <a:r>
              <a:rPr lang="ru-RU" sz="2900" dirty="0" err="1"/>
              <a:t>ендіктерінде</a:t>
            </a:r>
            <a:r>
              <a:rPr lang="ru-RU" sz="2900" dirty="0"/>
              <a:t> </a:t>
            </a:r>
            <a:r>
              <a:rPr lang="ru-RU" sz="2900" dirty="0" err="1"/>
              <a:t>бірегей</a:t>
            </a:r>
            <a:r>
              <a:rPr lang="ru-RU" sz="2900" dirty="0"/>
              <a:t> климат </a:t>
            </a:r>
            <a:r>
              <a:rPr lang="ru-RU" sz="2900" dirty="0" err="1"/>
              <a:t>болуына</a:t>
            </a:r>
            <a:r>
              <a:rPr lang="ru-RU" sz="2900" dirty="0"/>
              <a:t>, </a:t>
            </a:r>
            <a:r>
              <a:rPr lang="ru-RU" sz="2900" dirty="0" err="1"/>
              <a:t>жағдай</a:t>
            </a:r>
            <a:r>
              <a:rPr lang="ru-RU" sz="2900" dirty="0"/>
              <a:t> </a:t>
            </a:r>
            <a:r>
              <a:rPr lang="ru-RU" sz="2900" dirty="0" err="1"/>
              <a:t>жасайды</a:t>
            </a:r>
            <a:r>
              <a:rPr lang="ru-RU" sz="2900" dirty="0"/>
              <a:t>. </a:t>
            </a:r>
            <a:r>
              <a:rPr lang="ru-RU" sz="2900" dirty="0" err="1"/>
              <a:t>Климаттық</a:t>
            </a:r>
            <a:r>
              <a:rPr lang="ru-RU" sz="2900" dirty="0"/>
              <a:t> </a:t>
            </a:r>
            <a:r>
              <a:rPr lang="ru-RU" sz="2900" dirty="0" err="1"/>
              <a:t>белдеулердің</a:t>
            </a:r>
            <a:r>
              <a:rPr lang="ru-RU" sz="2900" dirty="0"/>
              <a:t> </a:t>
            </a:r>
            <a:r>
              <a:rPr lang="ru-RU" sz="2900" dirty="0" err="1"/>
              <a:t>барлығы</a:t>
            </a:r>
            <a:r>
              <a:rPr lang="ru-RU" sz="2900" dirty="0"/>
              <a:t> </a:t>
            </a:r>
            <a:r>
              <a:rPr lang="ru-RU" sz="2900" dirty="0" err="1"/>
              <a:t>дерлік</a:t>
            </a:r>
            <a:r>
              <a:rPr lang="ru-RU" sz="2900" dirty="0"/>
              <a:t> Африка </a:t>
            </a:r>
            <a:r>
              <a:rPr lang="ru-RU" sz="2900" dirty="0" err="1"/>
              <a:t>территориясында</a:t>
            </a:r>
            <a:r>
              <a:rPr lang="ru-RU" sz="2900" dirty="0"/>
              <a:t> </a:t>
            </a:r>
            <a:r>
              <a:rPr lang="ru-RU" sz="2900" dirty="0" err="1"/>
              <a:t>екі</a:t>
            </a:r>
            <a:r>
              <a:rPr lang="ru-RU" sz="2900" dirty="0"/>
              <a:t> </a:t>
            </a:r>
            <a:r>
              <a:rPr lang="ru-RU" sz="2900" dirty="0" err="1"/>
              <a:t>реттен</a:t>
            </a:r>
            <a:r>
              <a:rPr lang="ru-RU" sz="2900" dirty="0"/>
              <a:t> </a:t>
            </a:r>
            <a:r>
              <a:rPr lang="ru-RU" sz="2900" dirty="0" err="1"/>
              <a:t>қайталанады</a:t>
            </a:r>
            <a:r>
              <a:rPr lang="ru-RU" sz="2900" dirty="0"/>
              <a:t>.</a:t>
            </a:r>
          </a:p>
          <a:p>
            <a:endParaRPr lang="kk-KZ" sz="2900" dirty="0"/>
          </a:p>
          <a:p>
            <a:endParaRPr lang="ru-RU" sz="2900" dirty="0"/>
          </a:p>
          <a:p>
            <a:r>
              <a:rPr lang="ru-RU" sz="2900" dirty="0" err="1"/>
              <a:t>Дегенмен</a:t>
            </a:r>
            <a:r>
              <a:rPr lang="ru-RU" sz="2900" dirty="0"/>
              <a:t> </a:t>
            </a:r>
            <a:r>
              <a:rPr lang="ru-RU" sz="2900" dirty="0" err="1"/>
              <a:t>Африканың</a:t>
            </a:r>
            <a:r>
              <a:rPr lang="ru-RU" sz="2900" dirty="0"/>
              <a:t> </a:t>
            </a:r>
            <a:r>
              <a:rPr lang="ru-RU" sz="2900" dirty="0" err="1"/>
              <a:t>солтүстік</a:t>
            </a:r>
            <a:r>
              <a:rPr lang="ru-RU" sz="2900" dirty="0"/>
              <a:t> </a:t>
            </a:r>
            <a:r>
              <a:rPr lang="ru-RU" sz="2900" dirty="0" err="1"/>
              <a:t>бөлігінің</a:t>
            </a:r>
            <a:r>
              <a:rPr lang="ru-RU" sz="2900" dirty="0"/>
              <a:t> </a:t>
            </a:r>
            <a:r>
              <a:rPr lang="ru-RU" sz="2900" dirty="0" err="1"/>
              <a:t>оңтүстік</a:t>
            </a:r>
            <a:r>
              <a:rPr lang="ru-RU" sz="2900" dirty="0"/>
              <a:t> </a:t>
            </a:r>
            <a:r>
              <a:rPr lang="ru-RU" sz="2900" dirty="0" err="1"/>
              <a:t>бөлігінен</a:t>
            </a:r>
            <a:r>
              <a:rPr lang="ru-RU" sz="2900" dirty="0"/>
              <a:t> (</a:t>
            </a:r>
            <a:r>
              <a:rPr lang="ru-RU" sz="2900" dirty="0" err="1"/>
              <a:t>экватордан</a:t>
            </a:r>
            <a:r>
              <a:rPr lang="ru-RU" sz="2900" dirty="0"/>
              <a:t> </a:t>
            </a:r>
            <a:r>
              <a:rPr lang="ru-RU" sz="2900" dirty="0" err="1"/>
              <a:t>оңтүстікке</a:t>
            </a:r>
            <a:r>
              <a:rPr lang="ru-RU" sz="2900" dirty="0"/>
              <a:t> </a:t>
            </a:r>
            <a:r>
              <a:rPr lang="ru-RU" sz="2900" dirty="0" err="1"/>
              <a:t>қарай</a:t>
            </a:r>
            <a:r>
              <a:rPr lang="ru-RU" sz="2900" dirty="0"/>
              <a:t> </a:t>
            </a:r>
            <a:r>
              <a:rPr lang="ru-RU" sz="2900" dirty="0" err="1"/>
              <a:t>жатқан</a:t>
            </a:r>
            <a:r>
              <a:rPr lang="ru-RU" sz="2900" dirty="0"/>
              <a:t>) </a:t>
            </a:r>
            <a:r>
              <a:rPr lang="ru-RU" sz="2900" dirty="0" err="1"/>
              <a:t>ауданы</a:t>
            </a:r>
            <a:r>
              <a:rPr lang="ru-RU" sz="2900" dirty="0"/>
              <a:t> </a:t>
            </a:r>
            <a:r>
              <a:rPr lang="ru-RU" sz="2900" dirty="0" err="1"/>
              <a:t>жөнінен</a:t>
            </a:r>
            <a:r>
              <a:rPr lang="ru-RU" sz="2900" dirty="0"/>
              <a:t> </a:t>
            </a:r>
            <a:r>
              <a:rPr lang="ru-RU" sz="2900" dirty="0" err="1"/>
              <a:t>екі</a:t>
            </a:r>
            <a:r>
              <a:rPr lang="ru-RU" sz="2900" dirty="0"/>
              <a:t> </a:t>
            </a:r>
            <a:r>
              <a:rPr lang="ru-RU" sz="2900" dirty="0" err="1"/>
              <a:t>есе</a:t>
            </a:r>
            <a:r>
              <a:rPr lang="ru-RU" sz="2900" dirty="0"/>
              <a:t> </a:t>
            </a:r>
            <a:r>
              <a:rPr lang="ru-RU" sz="2900" dirty="0" err="1"/>
              <a:t>үлкен</a:t>
            </a:r>
            <a:r>
              <a:rPr lang="ru-RU" sz="2900" dirty="0"/>
              <a:t> </a:t>
            </a:r>
            <a:r>
              <a:rPr lang="ru-RU" sz="2900" dirty="0" err="1"/>
              <a:t>болуының</a:t>
            </a:r>
            <a:r>
              <a:rPr lang="ru-RU" sz="2900" dirty="0"/>
              <a:t> </a:t>
            </a:r>
            <a:r>
              <a:rPr lang="ru-RU" sz="2900" dirty="0" err="1"/>
              <a:t>үлкен</a:t>
            </a:r>
            <a:r>
              <a:rPr lang="ru-RU" sz="2900" dirty="0"/>
              <a:t> </a:t>
            </a:r>
            <a:r>
              <a:rPr lang="ru-RU" sz="2900" dirty="0" err="1"/>
              <a:t>маңызы</a:t>
            </a:r>
            <a:r>
              <a:rPr lang="ru-RU" sz="2900" dirty="0"/>
              <a:t> бар. </a:t>
            </a:r>
            <a:r>
              <a:rPr lang="ru-RU" sz="2900" dirty="0" err="1"/>
              <a:t>Африкадан</a:t>
            </a:r>
            <a:r>
              <a:rPr lang="ru-RU" sz="2900" dirty="0"/>
              <a:t> </a:t>
            </a:r>
            <a:r>
              <a:rPr lang="ru-RU" sz="2900" dirty="0" err="1"/>
              <a:t>солтүстікке</a:t>
            </a:r>
            <a:r>
              <a:rPr lang="ru-RU" sz="2900" dirty="0"/>
              <a:t> </a:t>
            </a:r>
            <a:r>
              <a:rPr lang="ru-RU" sz="2900" dirty="0" err="1"/>
              <a:t>және</a:t>
            </a:r>
            <a:r>
              <a:rPr lang="ru-RU" sz="2900" dirty="0"/>
              <a:t> </a:t>
            </a:r>
            <a:r>
              <a:rPr lang="ru-RU" sz="2900" dirty="0" err="1"/>
              <a:t>солтүстік-шығысқа</a:t>
            </a:r>
            <a:r>
              <a:rPr lang="ru-RU" sz="2900" dirty="0"/>
              <a:t> </a:t>
            </a:r>
            <a:r>
              <a:rPr lang="ru-RU" sz="2900" dirty="0" err="1"/>
              <a:t>қарай</a:t>
            </a:r>
            <a:r>
              <a:rPr lang="ru-RU" sz="2900" dirty="0"/>
              <a:t> </a:t>
            </a:r>
            <a:r>
              <a:rPr lang="ru-RU" sz="2900" dirty="0" err="1"/>
              <a:t>орасан</a:t>
            </a:r>
            <a:r>
              <a:rPr lang="ru-RU" sz="2900" dirty="0"/>
              <a:t> </a:t>
            </a:r>
            <a:r>
              <a:rPr lang="ru-RU" sz="2900" dirty="0" err="1"/>
              <a:t>зор</a:t>
            </a:r>
            <a:r>
              <a:rPr lang="ru-RU" sz="2900" dirty="0"/>
              <a:t> Евразия </a:t>
            </a:r>
            <a:r>
              <a:rPr lang="ru-RU" sz="2900" dirty="0" err="1"/>
              <a:t>құрлығы</a:t>
            </a:r>
            <a:r>
              <a:rPr lang="ru-RU" sz="2900" dirty="0"/>
              <a:t> </a:t>
            </a:r>
            <a:r>
              <a:rPr lang="ru-RU" sz="2900" dirty="0" err="1"/>
              <a:t>орналасқан</a:t>
            </a:r>
            <a:r>
              <a:rPr lang="ru-RU" sz="2900" dirty="0"/>
              <a:t>, </a:t>
            </a:r>
            <a:r>
              <a:rPr lang="ru-RU" sz="2900" dirty="0" err="1"/>
              <a:t>одан</a:t>
            </a:r>
            <a:r>
              <a:rPr lang="ru-RU" sz="2900" dirty="0"/>
              <a:t> </a:t>
            </a:r>
            <a:r>
              <a:rPr lang="ru-RU" sz="2900" dirty="0" err="1"/>
              <a:t>Африканы</a:t>
            </a:r>
            <a:r>
              <a:rPr lang="ru-RU" sz="2900" dirty="0"/>
              <a:t> </a:t>
            </a:r>
            <a:r>
              <a:rPr lang="ru-RU" sz="2900" dirty="0" err="1"/>
              <a:t>континентаралық</a:t>
            </a:r>
            <a:r>
              <a:rPr lang="ru-RU" sz="2900" dirty="0"/>
              <a:t> </a:t>
            </a:r>
            <a:r>
              <a:rPr lang="ru-RU" sz="2900" dirty="0" err="1"/>
              <a:t>жылы</a:t>
            </a:r>
            <a:r>
              <a:rPr lang="ru-RU" sz="2900" dirty="0"/>
              <a:t> </a:t>
            </a:r>
            <a:r>
              <a:rPr lang="ru-RU" sz="2900" dirty="0" err="1"/>
              <a:t>теңіздер</a:t>
            </a:r>
            <a:r>
              <a:rPr lang="ru-RU" sz="2900" dirty="0"/>
              <a:t> </a:t>
            </a:r>
            <a:r>
              <a:rPr lang="ru-RU" sz="2900" dirty="0" err="1"/>
              <a:t>Жерорта</a:t>
            </a:r>
            <a:r>
              <a:rPr lang="ru-RU" sz="2900" dirty="0"/>
              <a:t> </a:t>
            </a:r>
            <a:r>
              <a:rPr lang="ru-RU" sz="2900" dirty="0" err="1"/>
              <a:t>теңізі</a:t>
            </a:r>
            <a:r>
              <a:rPr lang="ru-RU" sz="2900" dirty="0"/>
              <a:t> мен </a:t>
            </a:r>
            <a:r>
              <a:rPr lang="ru-RU" sz="2900" dirty="0" err="1"/>
              <a:t>Қызыл</a:t>
            </a:r>
            <a:r>
              <a:rPr lang="ru-RU" sz="2900" dirty="0"/>
              <a:t> </a:t>
            </a:r>
            <a:r>
              <a:rPr lang="ru-RU" sz="2900" dirty="0" err="1"/>
              <a:t>теңіз</a:t>
            </a:r>
            <a:r>
              <a:rPr lang="ru-RU" sz="2900" dirty="0"/>
              <a:t> </a:t>
            </a:r>
            <a:r>
              <a:rPr lang="ru-RU" sz="2900" dirty="0" err="1"/>
              <a:t>бөліп</a:t>
            </a:r>
            <a:r>
              <a:rPr lang="ru-RU" sz="2900" dirty="0"/>
              <a:t> </a:t>
            </a:r>
            <a:r>
              <a:rPr lang="ru-RU" sz="2900" dirty="0" err="1"/>
              <a:t>түр</a:t>
            </a:r>
            <a:r>
              <a:rPr lang="ru-RU" sz="2900" dirty="0"/>
              <a:t>. </a:t>
            </a:r>
            <a:r>
              <a:rPr lang="ru-RU" sz="2900" dirty="0" err="1"/>
              <a:t>Оңтүстік</a:t>
            </a:r>
            <a:r>
              <a:rPr lang="ru-RU" sz="2900" dirty="0"/>
              <a:t> субконтинент Атлант </a:t>
            </a:r>
            <a:r>
              <a:rPr lang="ru-RU" sz="2900" dirty="0" err="1"/>
              <a:t>және</a:t>
            </a:r>
            <a:r>
              <a:rPr lang="ru-RU" sz="2900" dirty="0"/>
              <a:t> </a:t>
            </a:r>
            <a:r>
              <a:rPr lang="ru-RU" sz="2900" dirty="0" err="1"/>
              <a:t>Үнді</a:t>
            </a:r>
            <a:r>
              <a:rPr lang="ru-RU" sz="2900" dirty="0"/>
              <a:t> </a:t>
            </a:r>
            <a:r>
              <a:rPr lang="ru-RU" sz="2900" dirty="0" err="1"/>
              <a:t>мұхиттарының</a:t>
            </a:r>
            <a:r>
              <a:rPr lang="ru-RU" sz="2900" dirty="0"/>
              <a:t> </a:t>
            </a:r>
            <a:r>
              <a:rPr lang="ru-RU" sz="2900" dirty="0" err="1"/>
              <a:t>аралығында</a:t>
            </a:r>
            <a:r>
              <a:rPr lang="ru-RU" sz="2900" dirty="0"/>
              <a:t>. </a:t>
            </a:r>
            <a:r>
              <a:rPr lang="ru-RU" sz="2900" dirty="0" err="1"/>
              <a:t>Сондықтан</a:t>
            </a:r>
            <a:r>
              <a:rPr lang="ru-RU" sz="2900" dirty="0"/>
              <a:t> </a:t>
            </a:r>
            <a:r>
              <a:rPr lang="ru-RU" sz="2900" dirty="0" err="1"/>
              <a:t>Африкада</a:t>
            </a:r>
            <a:r>
              <a:rPr lang="ru-RU" sz="2900" dirty="0"/>
              <a:t> </a:t>
            </a:r>
            <a:r>
              <a:rPr lang="ru-RU" sz="2900" dirty="0" err="1"/>
              <a:t>экватордан</a:t>
            </a:r>
            <a:r>
              <a:rPr lang="ru-RU" sz="2900" dirty="0"/>
              <a:t> </a:t>
            </a:r>
            <a:r>
              <a:rPr lang="ru-RU" sz="2900" dirty="0" err="1"/>
              <a:t>солтүстікке</a:t>
            </a:r>
            <a:r>
              <a:rPr lang="ru-RU" sz="2900" dirty="0"/>
              <a:t> </a:t>
            </a:r>
            <a:r>
              <a:rPr lang="ru-RU" sz="2900" dirty="0" err="1"/>
              <a:t>және</a:t>
            </a:r>
            <a:r>
              <a:rPr lang="ru-RU" sz="2900" dirty="0"/>
              <a:t> </a:t>
            </a:r>
            <a:r>
              <a:rPr lang="ru-RU" sz="2900" dirty="0" err="1"/>
              <a:t>оңтүстікке</a:t>
            </a:r>
            <a:r>
              <a:rPr lang="ru-RU" sz="2900" dirty="0"/>
              <a:t> </a:t>
            </a:r>
            <a:r>
              <a:rPr lang="ru-RU" sz="2900" dirty="0" err="1"/>
              <a:t>қарай</a:t>
            </a:r>
            <a:r>
              <a:rPr lang="ru-RU" sz="2900" dirty="0"/>
              <a:t> </a:t>
            </a:r>
            <a:r>
              <a:rPr lang="ru-RU" sz="2900" dirty="0" err="1"/>
              <a:t>климаттың</a:t>
            </a:r>
            <a:r>
              <a:rPr lang="ru-RU" sz="2900" dirty="0"/>
              <a:t> </a:t>
            </a:r>
            <a:r>
              <a:rPr lang="ru-RU" sz="2900" dirty="0" err="1"/>
              <a:t>түзілу</a:t>
            </a:r>
            <a:r>
              <a:rPr lang="ru-RU" sz="2900" dirty="0"/>
              <a:t> </a:t>
            </a:r>
            <a:r>
              <a:rPr lang="ru-RU" sz="2900" dirty="0" err="1"/>
              <a:t>жағдайлары</a:t>
            </a:r>
            <a:r>
              <a:rPr lang="ru-RU" sz="2900" dirty="0"/>
              <a:t> </a:t>
            </a:r>
            <a:r>
              <a:rPr lang="ru-RU" sz="2900" dirty="0" err="1"/>
              <a:t>бірдей</a:t>
            </a:r>
            <a:r>
              <a:rPr lang="ru-RU" sz="2900" dirty="0"/>
              <a:t> </a:t>
            </a:r>
            <a:r>
              <a:rPr lang="ru-RU" sz="2900" dirty="0" err="1"/>
              <a:t>емес</a:t>
            </a:r>
            <a:endParaRPr lang="ru-RU" sz="29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114800" cy="371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9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72952"/>
            <a:ext cx="4064019" cy="6368416"/>
          </a:xfrm>
        </p:spPr>
        <p:txBody>
          <a:bodyPr>
            <a:noAutofit/>
          </a:bodyPr>
          <a:lstStyle/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Материктің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тропиктер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жатыр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бүкіл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жыл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бойы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күн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жылуын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мөлшерде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қабылдап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әсіресе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анағұрлым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сом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бөлігінде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қатты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қызады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Бүкіл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Африка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160 ккал см2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бөлігінде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жиынтық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радиация 200 ккал см2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асып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түседі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жоғары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температураның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белең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алуына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жағдай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жасайды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Африканы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Жердің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ыстық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материгіне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айналдырады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Материктің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горизонталды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бөлшектерінің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шамалы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болуы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шеткі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аймақтарының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ішкі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бөліктермен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салыстырғанда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көтеріңкі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келуі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мұхит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әсерін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шектейді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климаттың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Африкаға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тән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континенттігін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туғызады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көлемі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үлкен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болуына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Евразияға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жақын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жатуына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бөлігінен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айқын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көрінеді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" y="1196752"/>
            <a:ext cx="4793066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6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Шолу сұрақтары: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 Африка материгінде климаттық белдеулер қайталана ма?</a:t>
            </a:r>
          </a:p>
          <a:p>
            <a:r>
              <a:rPr lang="kk-KZ" dirty="0" smtClean="0"/>
              <a:t>2. Африканың солтүстігі мен оңтүстігінде климаттың әртүрлі болу себебі?</a:t>
            </a:r>
          </a:p>
          <a:p>
            <a:r>
              <a:rPr lang="kk-KZ" dirty="0" smtClean="0"/>
              <a:t>3. Материктің солтүстік бөлігіндегі радиация мөлшері?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5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1" y="1749009"/>
            <a:ext cx="4608512" cy="5782563"/>
          </a:xfrm>
        </p:spPr>
        <p:txBody>
          <a:bodyPr>
            <a:normAutofit/>
          </a:bodyPr>
          <a:lstStyle/>
          <a:p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көпшілік</a:t>
            </a:r>
            <a:r>
              <a:rPr lang="ru-RU" sz="1600" dirty="0"/>
              <a:t> </a:t>
            </a:r>
            <a:r>
              <a:rPr lang="ru-RU" sz="1600" dirty="0" err="1"/>
              <a:t>бөлігі</a:t>
            </a:r>
            <a:r>
              <a:rPr lang="ru-RU" sz="1600" dirty="0"/>
              <a:t> </a:t>
            </a:r>
            <a:r>
              <a:rPr lang="ru-RU" sz="1600" dirty="0" err="1"/>
              <a:t>екі</a:t>
            </a:r>
            <a:r>
              <a:rPr lang="ru-RU" sz="1600" dirty="0"/>
              <a:t> жарты </a:t>
            </a:r>
            <a:r>
              <a:rPr lang="ru-RU" sz="1600" dirty="0" err="1"/>
              <a:t>шардың</a:t>
            </a:r>
            <a:r>
              <a:rPr lang="ru-RU" sz="1600" dirty="0"/>
              <a:t> </a:t>
            </a:r>
            <a:r>
              <a:rPr lang="ru-RU" sz="1600" dirty="0" err="1"/>
              <a:t>субтропиктік</a:t>
            </a:r>
            <a:r>
              <a:rPr lang="ru-RU" sz="1600" dirty="0"/>
              <a:t> антициклон мен </a:t>
            </a:r>
            <a:r>
              <a:rPr lang="ru-RU" sz="1600" dirty="0" err="1"/>
              <a:t>пасаттық</a:t>
            </a:r>
            <a:r>
              <a:rPr lang="ru-RU" sz="1600" dirty="0"/>
              <a:t> </a:t>
            </a:r>
            <a:r>
              <a:rPr lang="ru-RU" sz="1600" dirty="0" err="1"/>
              <a:t>циркуляциясының</a:t>
            </a:r>
            <a:r>
              <a:rPr lang="ru-RU" sz="1600" dirty="0"/>
              <a:t> </a:t>
            </a:r>
            <a:r>
              <a:rPr lang="ru-RU" sz="1600" dirty="0" err="1"/>
              <a:t>ықпалында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. </a:t>
            </a:r>
            <a:r>
              <a:rPr lang="ru-RU" sz="1600" dirty="0" err="1"/>
              <a:t>Солтүстік</a:t>
            </a:r>
            <a:r>
              <a:rPr lang="ru-RU" sz="1600" dirty="0"/>
              <a:t> жарты </a:t>
            </a:r>
            <a:r>
              <a:rPr lang="ru-RU" sz="1600" dirty="0" err="1"/>
              <a:t>шардың</a:t>
            </a:r>
            <a:r>
              <a:rPr lang="ru-RU" sz="1600" dirty="0"/>
              <a:t> </a:t>
            </a:r>
            <a:r>
              <a:rPr lang="ru-RU" sz="1600" dirty="0" err="1"/>
              <a:t>құрлықтан</a:t>
            </a:r>
            <a:r>
              <a:rPr lang="ru-RU" sz="1600" dirty="0"/>
              <a:t> </a:t>
            </a:r>
            <a:r>
              <a:rPr lang="ru-RU" sz="1600" dirty="0" err="1"/>
              <a:t>келетін</a:t>
            </a:r>
            <a:r>
              <a:rPr lang="ru-RU" sz="1600" dirty="0"/>
              <a:t> </a:t>
            </a:r>
            <a:r>
              <a:rPr lang="ru-RU" sz="1600" dirty="0" err="1"/>
              <a:t>пассаттары</a:t>
            </a:r>
            <a:r>
              <a:rPr lang="ru-RU" sz="1600" dirty="0"/>
              <a:t> </a:t>
            </a:r>
            <a:r>
              <a:rPr lang="ru-RU" sz="1600" dirty="0" err="1"/>
              <a:t>салыстырмалы</a:t>
            </a:r>
            <a:r>
              <a:rPr lang="ru-RU" sz="1600" dirty="0"/>
              <a:t> </a:t>
            </a:r>
            <a:r>
              <a:rPr lang="ru-RU" sz="1600" dirty="0" err="1"/>
              <a:t>ылғалдығы</a:t>
            </a:r>
            <a:r>
              <a:rPr lang="ru-RU" sz="1600" dirty="0"/>
              <a:t> </a:t>
            </a:r>
            <a:r>
              <a:rPr lang="ru-RU" sz="1600" dirty="0" err="1"/>
              <a:t>төмен</a:t>
            </a:r>
            <a:r>
              <a:rPr lang="ru-RU" sz="1600" dirty="0"/>
              <a:t> </a:t>
            </a:r>
            <a:r>
              <a:rPr lang="ru-RU" sz="1600" dirty="0" err="1"/>
              <a:t>континенттік</a:t>
            </a:r>
            <a:r>
              <a:rPr lang="ru-RU" sz="1600" dirty="0"/>
              <a:t> </a:t>
            </a:r>
            <a:r>
              <a:rPr lang="ru-RU" sz="1600" dirty="0" err="1"/>
              <a:t>ауа</a:t>
            </a:r>
            <a:r>
              <a:rPr lang="ru-RU" sz="1600" dirty="0"/>
              <a:t> ала </a:t>
            </a:r>
            <a:r>
              <a:rPr lang="ru-RU" sz="1600" dirty="0" err="1"/>
              <a:t>келеді</a:t>
            </a:r>
            <a:r>
              <a:rPr lang="ru-RU" sz="1600" dirty="0"/>
              <a:t>. </a:t>
            </a:r>
            <a:r>
              <a:rPr lang="ru-RU" sz="1600" dirty="0" err="1"/>
              <a:t>Үнді</a:t>
            </a:r>
            <a:r>
              <a:rPr lang="ru-RU" sz="1600" dirty="0"/>
              <a:t> </a:t>
            </a:r>
            <a:r>
              <a:rPr lang="ru-RU" sz="1600" dirty="0" err="1"/>
              <a:t>мұхиты</a:t>
            </a:r>
            <a:r>
              <a:rPr lang="ru-RU" sz="1600" dirty="0"/>
              <a:t> </a:t>
            </a:r>
            <a:r>
              <a:rPr lang="ru-RU" sz="1600" dirty="0" err="1"/>
              <a:t>жағынан</a:t>
            </a:r>
            <a:r>
              <a:rPr lang="ru-RU" sz="1600" dirty="0"/>
              <a:t> </a:t>
            </a:r>
            <a:r>
              <a:rPr lang="ru-RU" sz="1600" dirty="0" err="1"/>
              <a:t>келетін</a:t>
            </a:r>
            <a:r>
              <a:rPr lang="ru-RU" sz="1600" dirty="0"/>
              <a:t> </a:t>
            </a:r>
            <a:r>
              <a:rPr lang="ru-RU" sz="1600" dirty="0" err="1"/>
              <a:t>оңтүстік</a:t>
            </a:r>
            <a:r>
              <a:rPr lang="ru-RU" sz="1600" dirty="0"/>
              <a:t> жарты </a:t>
            </a:r>
            <a:r>
              <a:rPr lang="ru-RU" sz="1600" dirty="0" err="1"/>
              <a:t>шардың</a:t>
            </a:r>
            <a:r>
              <a:rPr lang="ru-RU" sz="1600" dirty="0"/>
              <a:t> </a:t>
            </a:r>
            <a:r>
              <a:rPr lang="ru-RU" sz="1600" dirty="0" err="1"/>
              <a:t>пассаттары</a:t>
            </a:r>
            <a:r>
              <a:rPr lang="ru-RU" sz="1600" dirty="0"/>
              <a:t> </a:t>
            </a:r>
            <a:r>
              <a:rPr lang="ru-RU" sz="1600" dirty="0" err="1"/>
              <a:t>материктің</a:t>
            </a:r>
            <a:r>
              <a:rPr lang="ru-RU" sz="1600" dirty="0"/>
              <a:t>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шетіне</a:t>
            </a:r>
            <a:r>
              <a:rPr lang="ru-RU" sz="1600" dirty="0"/>
              <a:t> </a:t>
            </a:r>
            <a:r>
              <a:rPr lang="ru-RU" sz="1600" dirty="0" err="1"/>
              <a:t>ылғалдылығы</a:t>
            </a:r>
            <a:r>
              <a:rPr lang="ru-RU" sz="1600" dirty="0"/>
              <a:t> </a:t>
            </a:r>
            <a:r>
              <a:rPr lang="ru-RU" sz="1600" dirty="0" err="1"/>
              <a:t>тұрақсыз</a:t>
            </a:r>
            <a:r>
              <a:rPr lang="ru-RU" sz="1600" dirty="0"/>
              <a:t> </a:t>
            </a:r>
            <a:r>
              <a:rPr lang="ru-RU" sz="1600" dirty="0" err="1"/>
              <a:t>ауа</a:t>
            </a:r>
            <a:r>
              <a:rPr lang="ru-RU" sz="1600" dirty="0"/>
              <a:t> </a:t>
            </a:r>
            <a:r>
              <a:rPr lang="ru-RU" sz="1600" dirty="0" err="1"/>
              <a:t>массаларын</a:t>
            </a:r>
            <a:r>
              <a:rPr lang="ru-RU" sz="1600" dirty="0"/>
              <a:t> </a:t>
            </a:r>
            <a:r>
              <a:rPr lang="ru-RU" sz="1600" dirty="0" err="1"/>
              <a:t>алып</a:t>
            </a:r>
            <a:r>
              <a:rPr lang="ru-RU" sz="1600" dirty="0"/>
              <a:t> </a:t>
            </a:r>
            <a:r>
              <a:rPr lang="ru-RU" sz="1600" dirty="0" err="1"/>
              <a:t>шығады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Материктің</a:t>
            </a:r>
            <a:r>
              <a:rPr lang="ru-RU" sz="1600" dirty="0"/>
              <a:t> </a:t>
            </a:r>
            <a:r>
              <a:rPr lang="ru-RU" sz="1600" dirty="0" err="1"/>
              <a:t>солтүстік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оңтүстік</a:t>
            </a:r>
            <a:r>
              <a:rPr lang="ru-RU" sz="1600" dirty="0"/>
              <a:t> жарты </a:t>
            </a:r>
            <a:r>
              <a:rPr lang="ru-RU" sz="1600" dirty="0" err="1"/>
              <a:t>шарлардағы</a:t>
            </a:r>
            <a:r>
              <a:rPr lang="ru-RU" sz="1600" dirty="0"/>
              <a:t> </a:t>
            </a:r>
            <a:r>
              <a:rPr lang="ru-RU" sz="1600" dirty="0" err="1"/>
              <a:t>батыс</a:t>
            </a:r>
            <a:r>
              <a:rPr lang="ru-RU" sz="1600" dirty="0"/>
              <a:t> </a:t>
            </a:r>
            <a:r>
              <a:rPr lang="ru-RU" sz="1600" dirty="0" err="1"/>
              <a:t>шет</a:t>
            </a:r>
            <a:r>
              <a:rPr lang="ru-RU" sz="1600" dirty="0"/>
              <a:t> </a:t>
            </a:r>
            <a:r>
              <a:rPr lang="ru-RU" sz="1600" dirty="0" err="1"/>
              <a:t>аймақтары</a:t>
            </a:r>
            <a:r>
              <a:rPr lang="ru-RU" sz="1600" dirty="0"/>
              <a:t> </a:t>
            </a:r>
            <a:r>
              <a:rPr lang="ru-RU" sz="1600" dirty="0" err="1"/>
              <a:t>пассаттық</a:t>
            </a:r>
            <a:r>
              <a:rPr lang="ru-RU" sz="1600" dirty="0"/>
              <a:t> инверсия </a:t>
            </a:r>
            <a:r>
              <a:rPr lang="ru-RU" sz="1600" dirty="0" err="1"/>
              <a:t>тән</a:t>
            </a:r>
            <a:r>
              <a:rPr lang="ru-RU" sz="1600" dirty="0"/>
              <a:t> </a:t>
            </a:r>
            <a:r>
              <a:rPr lang="ru-RU" sz="1600" dirty="0" err="1"/>
              <a:t>атлантикалық</a:t>
            </a:r>
            <a:r>
              <a:rPr lang="ru-RU" sz="1600" dirty="0"/>
              <a:t> </a:t>
            </a:r>
            <a:r>
              <a:rPr lang="ru-RU" sz="1600" dirty="0" err="1"/>
              <a:t>субтропиктік</a:t>
            </a:r>
            <a:r>
              <a:rPr lang="ru-RU" sz="1600" dirty="0"/>
              <a:t> </a:t>
            </a:r>
            <a:r>
              <a:rPr lang="ru-RU" sz="1600" dirty="0" err="1"/>
              <a:t>антициклонның</a:t>
            </a:r>
            <a:r>
              <a:rPr lang="ru-RU" sz="1600" dirty="0"/>
              <a:t>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шетінің</a:t>
            </a:r>
            <a:r>
              <a:rPr lang="ru-RU" sz="1600" dirty="0"/>
              <a:t> </a:t>
            </a:r>
            <a:r>
              <a:rPr lang="ru-RU" sz="1600" dirty="0" err="1"/>
              <a:t>ықпалында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Ауа</a:t>
            </a:r>
            <a:r>
              <a:rPr lang="ru-RU" sz="1600" dirty="0"/>
              <a:t> </a:t>
            </a:r>
            <a:r>
              <a:rPr lang="ru-RU" sz="1600" dirty="0" err="1"/>
              <a:t>массалары</a:t>
            </a:r>
            <a:r>
              <a:rPr lang="ru-RU" sz="1600" dirty="0"/>
              <a:t> </a:t>
            </a:r>
            <a:r>
              <a:rPr lang="ru-RU" sz="1600" dirty="0" err="1"/>
              <a:t>циркуляциясының</a:t>
            </a:r>
            <a:r>
              <a:rPr lang="ru-RU" sz="1600" dirty="0"/>
              <a:t> </a:t>
            </a:r>
            <a:r>
              <a:rPr lang="ru-RU" sz="1600" dirty="0" err="1"/>
              <a:t>жағдайы</a:t>
            </a:r>
            <a:r>
              <a:rPr lang="ru-RU" sz="1600" dirty="0"/>
              <a:t>, </a:t>
            </a:r>
            <a:r>
              <a:rPr lang="ru-RU" sz="1600" dirty="0" err="1"/>
              <a:t>жауын-шашын</a:t>
            </a:r>
            <a:r>
              <a:rPr lang="ru-RU" sz="1600" dirty="0"/>
              <a:t> мен </a:t>
            </a:r>
            <a:r>
              <a:rPr lang="ru-RU" sz="1600" dirty="0" err="1"/>
              <a:t>температураның</a:t>
            </a:r>
            <a:r>
              <a:rPr lang="ru-RU" sz="1600" dirty="0"/>
              <a:t> </a:t>
            </a:r>
            <a:r>
              <a:rPr lang="ru-RU" sz="1600" dirty="0" err="1"/>
              <a:t>таралуы</a:t>
            </a:r>
            <a:r>
              <a:rPr lang="ru-RU" sz="1600" dirty="0"/>
              <a:t> </a:t>
            </a:r>
            <a:r>
              <a:rPr lang="ru-RU" sz="1600" dirty="0" err="1"/>
              <a:t>екі</a:t>
            </a:r>
            <a:r>
              <a:rPr lang="ru-RU" sz="1600" dirty="0"/>
              <a:t> жарты шар </a:t>
            </a:r>
            <a:r>
              <a:rPr lang="ru-RU" sz="1600" dirty="0" err="1"/>
              <a:t>үшін</a:t>
            </a:r>
            <a:r>
              <a:rPr lang="ru-RU" sz="1600" dirty="0"/>
              <a:t> январь мен </a:t>
            </a:r>
            <a:r>
              <a:rPr lang="ru-RU" sz="1600" dirty="0" err="1"/>
              <a:t>июльде</a:t>
            </a:r>
            <a:r>
              <a:rPr lang="ru-RU" sz="1600" dirty="0"/>
              <a:t> </a:t>
            </a:r>
            <a:r>
              <a:rPr lang="ru-RU" sz="1600" dirty="0" err="1"/>
              <a:t>әр</a:t>
            </a:r>
            <a:r>
              <a:rPr lang="ru-RU" sz="1600" dirty="0"/>
              <a:t> </a:t>
            </a:r>
            <a:r>
              <a:rPr lang="ru-RU" sz="1600" dirty="0" err="1"/>
              <a:t>түрлі</a:t>
            </a:r>
            <a:r>
              <a:rPr lang="ru-RU" sz="1600" dirty="0"/>
              <a:t> </a:t>
            </a:r>
            <a:r>
              <a:rPr lang="ru-RU" sz="1600" dirty="0" err="1"/>
              <a:t>қалыптасады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96" y="548680"/>
            <a:ext cx="4237104" cy="61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2.Пассаттық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циркуляцияның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ықпалы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олардың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таралуы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9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r>
              <a:rPr lang="ru-RU" sz="2000" dirty="0" err="1"/>
              <a:t>Январьда</a:t>
            </a:r>
            <a:r>
              <a:rPr lang="ru-RU" sz="2000" dirty="0"/>
              <a:t> </a:t>
            </a:r>
            <a:r>
              <a:rPr lang="ru-RU" sz="2000" dirty="0" err="1"/>
              <a:t>материктің</a:t>
            </a:r>
            <a:r>
              <a:rPr lang="ru-RU" sz="2000" dirty="0"/>
              <a:t> </a:t>
            </a:r>
            <a:r>
              <a:rPr lang="ru-RU" sz="2000" dirty="0" err="1"/>
              <a:t>оңтүстік</a:t>
            </a:r>
            <a:r>
              <a:rPr lang="ru-RU" sz="2000" dirty="0"/>
              <a:t> </a:t>
            </a:r>
            <a:r>
              <a:rPr lang="ru-RU" sz="2000" dirty="0" err="1"/>
              <a:t>бөлігі</a:t>
            </a:r>
            <a:r>
              <a:rPr lang="ru-RU" sz="2000" dirty="0"/>
              <a:t> </a:t>
            </a:r>
            <a:r>
              <a:rPr lang="ru-RU" sz="2000" dirty="0" err="1"/>
              <a:t>көбірек</a:t>
            </a:r>
            <a:r>
              <a:rPr lang="ru-RU" sz="2000" dirty="0"/>
              <a:t> </a:t>
            </a:r>
            <a:r>
              <a:rPr lang="ru-RU" sz="2000" dirty="0" err="1"/>
              <a:t>қызады</a:t>
            </a:r>
            <a:r>
              <a:rPr lang="ru-RU" sz="2000" dirty="0"/>
              <a:t>, ал </a:t>
            </a:r>
            <a:r>
              <a:rPr lang="ru-RU" sz="2000" dirty="0" err="1"/>
              <a:t>солтүстік</a:t>
            </a:r>
            <a:r>
              <a:rPr lang="ru-RU" sz="2000" dirty="0"/>
              <a:t> </a:t>
            </a:r>
            <a:r>
              <a:rPr lang="ru-RU" sz="2000" dirty="0" err="1"/>
              <a:t>бөлігі</a:t>
            </a:r>
            <a:r>
              <a:rPr lang="ru-RU" sz="2000" dirty="0"/>
              <a:t> </a:t>
            </a:r>
            <a:r>
              <a:rPr lang="ru-RU" sz="2000" dirty="0" err="1"/>
              <a:t>салыстырмалы</a:t>
            </a:r>
            <a:r>
              <a:rPr lang="ru-RU" sz="2000" dirty="0"/>
              <a:t>. </a:t>
            </a:r>
            <a:r>
              <a:rPr lang="ru-RU" sz="2000" dirty="0" err="1"/>
              <a:t>түрде.салқын</a:t>
            </a:r>
            <a:r>
              <a:rPr lang="ru-RU" sz="2000" dirty="0"/>
              <a:t> </a:t>
            </a:r>
            <a:r>
              <a:rPr lang="ru-RU" sz="2000" dirty="0" err="1"/>
              <a:t>тартады</a:t>
            </a:r>
            <a:r>
              <a:rPr lang="ru-RU" sz="2000" dirty="0"/>
              <a:t>. </a:t>
            </a:r>
            <a:r>
              <a:rPr lang="ru-RU" sz="2000" dirty="0" err="1"/>
              <a:t>Осыған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қысымды</a:t>
            </a:r>
            <a:r>
              <a:rPr lang="ru-RU" sz="2000" dirty="0"/>
              <a:t> </a:t>
            </a:r>
            <a:r>
              <a:rPr lang="ru-RU" sz="2000" dirty="0" err="1"/>
              <a:t>субтропиктік</a:t>
            </a:r>
            <a:r>
              <a:rPr lang="ru-RU" sz="2000" dirty="0"/>
              <a:t> </a:t>
            </a:r>
            <a:r>
              <a:rPr lang="ru-RU" sz="2000" dirty="0" err="1"/>
              <a:t>белдеу</a:t>
            </a:r>
            <a:r>
              <a:rPr lang="ru-RU" sz="2000" dirty="0"/>
              <a:t> </a:t>
            </a:r>
            <a:r>
              <a:rPr lang="ru-RU" sz="2000" dirty="0" err="1"/>
              <a:t>Сахараның</a:t>
            </a:r>
            <a:r>
              <a:rPr lang="ru-RU" sz="2000" dirty="0"/>
              <a:t> </a:t>
            </a:r>
            <a:r>
              <a:rPr lang="ru-RU" sz="2000" dirty="0" err="1"/>
              <a:t>солтүстігін</a:t>
            </a:r>
            <a:r>
              <a:rPr lang="ru-RU" sz="2000" dirty="0"/>
              <a:t> </a:t>
            </a:r>
            <a:r>
              <a:rPr lang="ru-RU" sz="2000" dirty="0" err="1"/>
              <a:t>кесіп</a:t>
            </a:r>
            <a:r>
              <a:rPr lang="ru-RU" sz="2000" dirty="0"/>
              <a:t> </a:t>
            </a:r>
            <a:r>
              <a:rPr lang="ru-RU" sz="2000" dirty="0" err="1"/>
              <a:t>өтеді</a:t>
            </a:r>
            <a:r>
              <a:rPr lang="ru-RU" sz="2000" dirty="0"/>
              <a:t> де, </a:t>
            </a:r>
            <a:r>
              <a:rPr lang="ru-RU" sz="2000" dirty="0" err="1"/>
              <a:t>Солтүстік-Атланттық</a:t>
            </a:r>
            <a:r>
              <a:rPr lang="ru-RU" sz="2000" dirty="0"/>
              <a:t> </a:t>
            </a:r>
            <a:r>
              <a:rPr lang="ru-RU" sz="2000" dirty="0" err="1"/>
              <a:t>максимуммен</a:t>
            </a:r>
            <a:r>
              <a:rPr lang="ru-RU" sz="2000" dirty="0"/>
              <a:t> </a:t>
            </a:r>
            <a:r>
              <a:rPr lang="ru-RU" sz="2000" dirty="0" err="1"/>
              <a:t>түйіседі</a:t>
            </a:r>
            <a:r>
              <a:rPr lang="ru-RU" sz="2000" dirty="0"/>
              <a:t>. </a:t>
            </a:r>
            <a:r>
              <a:rPr lang="ru-RU" sz="2000" dirty="0" err="1"/>
              <a:t>Материктің</a:t>
            </a:r>
            <a:r>
              <a:rPr lang="ru-RU" sz="2000" dirty="0"/>
              <a:t> </a:t>
            </a:r>
            <a:r>
              <a:rPr lang="ru-RU" sz="2000" dirty="0" err="1"/>
              <a:t>қиыр</a:t>
            </a:r>
            <a:r>
              <a:rPr lang="ru-RU" sz="2000" dirty="0"/>
              <a:t> </a:t>
            </a:r>
            <a:r>
              <a:rPr lang="ru-RU" sz="2000" dirty="0" err="1"/>
              <a:t>солтүстік-батысы</a:t>
            </a:r>
            <a:r>
              <a:rPr lang="ru-RU" sz="2000" dirty="0"/>
              <a:t> </a:t>
            </a:r>
            <a:r>
              <a:rPr lang="ru-RU" sz="2000" dirty="0" err="1"/>
              <a:t>қыста</a:t>
            </a:r>
            <a:r>
              <a:rPr lang="ru-RU" sz="2000" dirty="0"/>
              <a:t> </a:t>
            </a:r>
            <a:r>
              <a:rPr lang="ru-RU" sz="2000" dirty="0" err="1"/>
              <a:t>қоңыржай</a:t>
            </a:r>
            <a:r>
              <a:rPr lang="ru-RU" sz="2000" dirty="0"/>
              <a:t> </a:t>
            </a:r>
            <a:r>
              <a:rPr lang="ru-RU" sz="2000" dirty="0" err="1"/>
              <a:t>ендіктердін</a:t>
            </a:r>
            <a:r>
              <a:rPr lang="ru-RU" sz="2000" dirty="0"/>
              <a:t> </a:t>
            </a:r>
            <a:r>
              <a:rPr lang="ru-RU" sz="2000" dirty="0" err="1"/>
              <a:t>батыс</a:t>
            </a:r>
            <a:r>
              <a:rPr lang="ru-RU" sz="2000" dirty="0"/>
              <a:t> </a:t>
            </a:r>
            <a:r>
              <a:rPr lang="ru-RU" sz="2000" dirty="0" err="1"/>
              <a:t>циклондық</a:t>
            </a:r>
            <a:r>
              <a:rPr lang="ru-RU" sz="2000" dirty="0"/>
              <a:t> </a:t>
            </a:r>
            <a:r>
              <a:rPr lang="ru-RU" sz="2000" dirty="0" err="1"/>
              <a:t>циркуляциясының</a:t>
            </a:r>
            <a:r>
              <a:rPr lang="ru-RU" sz="2000" dirty="0"/>
              <a:t> </a:t>
            </a:r>
            <a:r>
              <a:rPr lang="ru-RU" sz="2000" dirty="0" err="1"/>
              <a:t>ықпалына</a:t>
            </a:r>
            <a:r>
              <a:rPr lang="ru-RU" sz="2000" dirty="0"/>
              <a:t> </a:t>
            </a:r>
            <a:r>
              <a:rPr lang="ru-RU" sz="2000" dirty="0" err="1"/>
              <a:t>түседі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/>
              <a:t>оңтүстік</a:t>
            </a:r>
            <a:r>
              <a:rPr lang="ru-RU" sz="2000" dirty="0"/>
              <a:t> жарты </a:t>
            </a:r>
            <a:r>
              <a:rPr lang="ru-RU" sz="2000" dirty="0" err="1"/>
              <a:t>шарда</a:t>
            </a:r>
            <a:r>
              <a:rPr lang="ru-RU" sz="2000" dirty="0"/>
              <a:t> </a:t>
            </a:r>
            <a:r>
              <a:rPr lang="ru-RU" sz="2000" dirty="0" err="1"/>
              <a:t>ауқымды</a:t>
            </a:r>
            <a:r>
              <a:rPr lang="ru-RU" sz="2000" dirty="0"/>
              <a:t> </a:t>
            </a:r>
            <a:r>
              <a:rPr lang="ru-RU" sz="2000" dirty="0" err="1"/>
              <a:t>тоқырау</a:t>
            </a:r>
            <a:r>
              <a:rPr lang="ru-RU" sz="2000" dirty="0"/>
              <a:t> </a:t>
            </a:r>
            <a:r>
              <a:rPr lang="ru-RU" sz="2000" dirty="0" err="1"/>
              <a:t>орын</a:t>
            </a:r>
            <a:r>
              <a:rPr lang="ru-RU" sz="2000" dirty="0"/>
              <a:t> </a:t>
            </a:r>
            <a:r>
              <a:rPr lang="ru-RU" sz="2000" dirty="0" err="1"/>
              <a:t>тебедіде</a:t>
            </a:r>
            <a:r>
              <a:rPr lang="ru-RU" sz="2000" dirty="0"/>
              <a:t> </a:t>
            </a:r>
            <a:r>
              <a:rPr lang="ru-RU" sz="2000" dirty="0" err="1"/>
              <a:t>оған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көршілес</a:t>
            </a:r>
            <a:r>
              <a:rPr lang="ru-RU" sz="2000" dirty="0"/>
              <a:t> </a:t>
            </a:r>
            <a:r>
              <a:rPr lang="ru-RU" sz="2000" dirty="0" err="1"/>
              <a:t>мұхиттардан</a:t>
            </a:r>
            <a:r>
              <a:rPr lang="ru-RU" sz="2000" dirty="0"/>
              <a:t> да, </a:t>
            </a:r>
            <a:r>
              <a:rPr lang="ru-RU" sz="2000" dirty="0" err="1"/>
              <a:t>солтүстік</a:t>
            </a:r>
            <a:r>
              <a:rPr lang="ru-RU" sz="2000" dirty="0"/>
              <a:t> жарты </a:t>
            </a:r>
            <a:r>
              <a:rPr lang="ru-RU" sz="2000" dirty="0" err="1"/>
              <a:t>шардан</a:t>
            </a:r>
            <a:r>
              <a:rPr lang="ru-RU" sz="2000" dirty="0"/>
              <a:t> да </a:t>
            </a:r>
            <a:r>
              <a:rPr lang="ru-RU" sz="2000" dirty="0" err="1"/>
              <a:t>ауа</a:t>
            </a:r>
            <a:r>
              <a:rPr lang="ru-RU" sz="2000" dirty="0"/>
              <a:t> </a:t>
            </a:r>
            <a:r>
              <a:rPr lang="ru-RU" sz="2000" dirty="0" err="1"/>
              <a:t>ағылады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4495800" cy="5986992"/>
          </a:xfrm>
        </p:spPr>
        <p:txBody>
          <a:bodyPr>
            <a:normAutofit fontScale="40000" lnSpcReduction="20000"/>
          </a:bodyPr>
          <a:lstStyle/>
          <a:p>
            <a:r>
              <a:rPr lang="ru-RU" sz="3700" b="1" dirty="0" err="1"/>
              <a:t>Солтүстік</a:t>
            </a:r>
            <a:r>
              <a:rPr lang="ru-RU" sz="3700" b="1" dirty="0"/>
              <a:t> пассат </a:t>
            </a:r>
            <a:r>
              <a:rPr lang="ru-RU" sz="3700" dirty="0"/>
              <a:t>25° </a:t>
            </a:r>
            <a:r>
              <a:rPr lang="ru-RU" sz="3700" dirty="0" err="1"/>
              <a:t>солтүстік</a:t>
            </a:r>
            <a:r>
              <a:rPr lang="ru-RU" sz="3700" dirty="0"/>
              <a:t> </a:t>
            </a:r>
            <a:r>
              <a:rPr lang="ru-RU" sz="3700" dirty="0" err="1"/>
              <a:t>ендіктен</a:t>
            </a:r>
            <a:r>
              <a:rPr lang="ru-RU" sz="3700" dirty="0"/>
              <a:t> </a:t>
            </a:r>
            <a:r>
              <a:rPr lang="ru-RU" sz="3700" dirty="0" err="1"/>
              <a:t>экваторға</a:t>
            </a:r>
            <a:r>
              <a:rPr lang="ru-RU" sz="3700" dirty="0"/>
              <a:t> </a:t>
            </a:r>
            <a:r>
              <a:rPr lang="ru-RU" sz="3700" dirty="0" err="1"/>
              <a:t>қарай</a:t>
            </a:r>
            <a:r>
              <a:rPr lang="ru-RU" sz="3700" dirty="0"/>
              <a:t> </a:t>
            </a:r>
            <a:r>
              <a:rPr lang="ru-RU" sz="3700" dirty="0" err="1"/>
              <a:t>қызған</a:t>
            </a:r>
            <a:r>
              <a:rPr lang="ru-RU" sz="3700" dirty="0"/>
              <a:t> </a:t>
            </a:r>
            <a:r>
              <a:rPr lang="ru-RU" sz="3700" dirty="0" err="1"/>
              <a:t>ауаның</a:t>
            </a:r>
            <a:r>
              <a:rPr lang="ru-RU" sz="3700" dirty="0"/>
              <a:t> </a:t>
            </a:r>
            <a:r>
              <a:rPr lang="ru-RU" sz="3700" dirty="0" err="1"/>
              <a:t>салыстырмалы</a:t>
            </a:r>
            <a:r>
              <a:rPr lang="ru-RU" sz="3700" dirty="0"/>
              <a:t> </a:t>
            </a:r>
            <a:r>
              <a:rPr lang="ru-RU" sz="3700" dirty="0" err="1"/>
              <a:t>ылғалдылығы</a:t>
            </a:r>
            <a:r>
              <a:rPr lang="ru-RU" sz="3700" dirty="0"/>
              <a:t> 30—15% </a:t>
            </a:r>
            <a:r>
              <a:rPr lang="ru-RU" sz="3700" dirty="0" err="1"/>
              <a:t>болатын</a:t>
            </a:r>
            <a:r>
              <a:rPr lang="ru-RU" sz="3700" dirty="0"/>
              <a:t> </a:t>
            </a:r>
            <a:r>
              <a:rPr lang="ru-RU" sz="3700" dirty="0" err="1"/>
              <a:t>негізгі</a:t>
            </a:r>
            <a:r>
              <a:rPr lang="ru-RU" sz="3700" dirty="0"/>
              <a:t> </a:t>
            </a:r>
            <a:r>
              <a:rPr lang="ru-RU" sz="3700" dirty="0" err="1"/>
              <a:t>үш</a:t>
            </a:r>
            <a:r>
              <a:rPr lang="ru-RU" sz="3700" dirty="0"/>
              <a:t> </a:t>
            </a:r>
            <a:r>
              <a:rPr lang="ru-RU" sz="3700" dirty="0" err="1"/>
              <a:t>ауа</a:t>
            </a:r>
            <a:r>
              <a:rPr lang="ru-RU" sz="3700" dirty="0"/>
              <a:t> </a:t>
            </a:r>
            <a:r>
              <a:rPr lang="ru-RU" sz="3700" dirty="0" err="1"/>
              <a:t>толқыны</a:t>
            </a:r>
            <a:r>
              <a:rPr lang="ru-RU" sz="3700" dirty="0"/>
              <a:t> </a:t>
            </a:r>
            <a:r>
              <a:rPr lang="ru-RU" sz="3700" dirty="0" err="1"/>
              <a:t>түрінде</a:t>
            </a:r>
            <a:r>
              <a:rPr lang="ru-RU" sz="3700" dirty="0"/>
              <a:t> </a:t>
            </a:r>
            <a:r>
              <a:rPr lang="ru-RU" sz="3700" dirty="0" err="1"/>
              <a:t>қозғалады</a:t>
            </a:r>
            <a:r>
              <a:rPr lang="ru-RU" sz="3700" dirty="0"/>
              <a:t>. </a:t>
            </a:r>
            <a:r>
              <a:rPr lang="ru-RU" sz="3700" dirty="0" err="1"/>
              <a:t>Үлкен</a:t>
            </a:r>
            <a:r>
              <a:rPr lang="ru-RU" sz="3700" dirty="0"/>
              <a:t>, </a:t>
            </a:r>
            <a:r>
              <a:rPr lang="ru-RU" sz="3700" dirty="0" err="1"/>
              <a:t>шығыс</a:t>
            </a:r>
            <a:r>
              <a:rPr lang="ru-RU" sz="3700" dirty="0"/>
              <a:t> </a:t>
            </a:r>
            <a:r>
              <a:rPr lang="ru-RU" sz="3700" dirty="0" err="1"/>
              <a:t>бөлігінде</a:t>
            </a:r>
            <a:r>
              <a:rPr lang="ru-RU" sz="3700" dirty="0"/>
              <a:t> </a:t>
            </a:r>
            <a:r>
              <a:rPr lang="ru-RU" sz="3700" dirty="0" err="1"/>
              <a:t>ол</a:t>
            </a:r>
            <a:r>
              <a:rPr lang="ru-RU" sz="3700" dirty="0"/>
              <a:t> </a:t>
            </a:r>
            <a:r>
              <a:rPr lang="ru-RU" sz="3700" dirty="0" err="1"/>
              <a:t>солтүстік-шығыс</a:t>
            </a:r>
            <a:r>
              <a:rPr lang="ru-RU" sz="3700" dirty="0"/>
              <a:t> </a:t>
            </a:r>
            <a:r>
              <a:rPr lang="ru-RU" sz="3700" dirty="0" err="1"/>
              <a:t>бағыттағы</a:t>
            </a:r>
            <a:r>
              <a:rPr lang="ru-RU" sz="3700" dirty="0"/>
              <a:t> Египет </a:t>
            </a:r>
            <a:r>
              <a:rPr lang="ru-RU" sz="3700" dirty="0" err="1"/>
              <a:t>ағыны</a:t>
            </a:r>
            <a:r>
              <a:rPr lang="ru-RU" sz="3700" dirty="0"/>
              <a:t> </a:t>
            </a:r>
            <a:r>
              <a:rPr lang="ru-RU" sz="3700" dirty="0" err="1"/>
              <a:t>деп</a:t>
            </a:r>
            <a:r>
              <a:rPr lang="ru-RU" sz="3700" dirty="0"/>
              <a:t> </a:t>
            </a:r>
            <a:r>
              <a:rPr lang="ru-RU" sz="3700" dirty="0" err="1"/>
              <a:t>аталады</a:t>
            </a:r>
            <a:r>
              <a:rPr lang="ru-RU" sz="3700" dirty="0"/>
              <a:t> да </a:t>
            </a:r>
            <a:r>
              <a:rPr lang="ru-RU" sz="3700" dirty="0" err="1"/>
              <a:t>экваторды</a:t>
            </a:r>
            <a:r>
              <a:rPr lang="ru-RU" sz="3700" dirty="0"/>
              <a:t> </a:t>
            </a:r>
            <a:r>
              <a:rPr lang="ru-RU" sz="3700" dirty="0" err="1"/>
              <a:t>басып</a:t>
            </a:r>
            <a:r>
              <a:rPr lang="ru-RU" sz="3700" dirty="0"/>
              <a:t> </a:t>
            </a:r>
            <a:r>
              <a:rPr lang="ru-RU" sz="3700" dirty="0" err="1"/>
              <a:t>өтпей</a:t>
            </a:r>
            <a:r>
              <a:rPr lang="ru-RU" sz="3700" dirty="0"/>
              <a:t> Конго </a:t>
            </a:r>
            <a:r>
              <a:rPr lang="ru-RU" sz="3700" dirty="0" err="1"/>
              <a:t>бассейнінің</a:t>
            </a:r>
            <a:r>
              <a:rPr lang="ru-RU" sz="3700" dirty="0"/>
              <a:t> </a:t>
            </a:r>
            <a:r>
              <a:rPr lang="ru-RU" sz="3700" dirty="0" err="1"/>
              <a:t>солтүстік</a:t>
            </a:r>
            <a:r>
              <a:rPr lang="ru-RU" sz="3700" dirty="0"/>
              <a:t> </a:t>
            </a:r>
            <a:r>
              <a:rPr lang="ru-RU" sz="3700" dirty="0" err="1"/>
              <a:t>бөлігіне</a:t>
            </a:r>
            <a:r>
              <a:rPr lang="ru-RU" sz="3700" dirty="0"/>
              <a:t> </a:t>
            </a:r>
            <a:r>
              <a:rPr lang="ru-RU" sz="3700" dirty="0" err="1"/>
              <a:t>дейін</a:t>
            </a:r>
            <a:r>
              <a:rPr lang="ru-RU" sz="3700" dirty="0"/>
              <a:t> </a:t>
            </a:r>
            <a:r>
              <a:rPr lang="ru-RU" sz="3700" dirty="0" err="1"/>
              <a:t>барады</a:t>
            </a:r>
            <a:r>
              <a:rPr lang="ru-RU" sz="3700" dirty="0"/>
              <a:t>. </a:t>
            </a:r>
            <a:r>
              <a:rPr lang="ru-RU" sz="3700" dirty="0" err="1"/>
              <a:t>Онан</a:t>
            </a:r>
            <a:r>
              <a:rPr lang="ru-RU" sz="3700" dirty="0"/>
              <a:t> </a:t>
            </a:r>
            <a:r>
              <a:rPr lang="ru-RU" sz="3700" dirty="0" err="1"/>
              <a:t>шығысқа</a:t>
            </a:r>
            <a:r>
              <a:rPr lang="ru-RU" sz="3700" dirty="0"/>
              <a:t> </a:t>
            </a:r>
            <a:r>
              <a:rPr lang="ru-RU" sz="3700" dirty="0" err="1"/>
              <a:t>таман</a:t>
            </a:r>
            <a:r>
              <a:rPr lang="ru-RU" sz="3700" dirty="0"/>
              <a:t> </a:t>
            </a:r>
            <a:r>
              <a:rPr lang="ru-RU" sz="3700" dirty="0" err="1"/>
              <a:t>барынша</a:t>
            </a:r>
            <a:r>
              <a:rPr lang="ru-RU" sz="3700" dirty="0"/>
              <a:t> </a:t>
            </a:r>
            <a:r>
              <a:rPr lang="ru-RU" sz="3700" dirty="0" err="1"/>
              <a:t>құрғақ</a:t>
            </a:r>
            <a:r>
              <a:rPr lang="ru-RU" sz="3700" dirty="0"/>
              <a:t> </a:t>
            </a:r>
            <a:r>
              <a:rPr lang="ru-RU" sz="3700" dirty="0" err="1"/>
              <a:t>аравия</a:t>
            </a:r>
            <a:r>
              <a:rPr lang="ru-RU" sz="3700" dirty="0"/>
              <a:t> пассаты </a:t>
            </a:r>
            <a:r>
              <a:rPr lang="ru-RU" sz="3700" dirty="0" err="1"/>
              <a:t>әрекет</a:t>
            </a:r>
            <a:r>
              <a:rPr lang="ru-RU" sz="3700" dirty="0"/>
              <a:t> </a:t>
            </a:r>
            <a:r>
              <a:rPr lang="ru-RU" sz="3700" dirty="0" err="1"/>
              <a:t>етеді</a:t>
            </a:r>
            <a:r>
              <a:rPr lang="ru-RU" sz="3700" dirty="0"/>
              <a:t>, </a:t>
            </a:r>
            <a:r>
              <a:rPr lang="ru-RU" sz="3700" dirty="0" err="1"/>
              <a:t>ол</a:t>
            </a:r>
            <a:r>
              <a:rPr lang="ru-RU" sz="3700" dirty="0"/>
              <a:t>, Сомали </a:t>
            </a:r>
            <a:r>
              <a:rPr lang="ru-RU" sz="3700" dirty="0" err="1"/>
              <a:t>түбегін</a:t>
            </a:r>
            <a:r>
              <a:rPr lang="ru-RU" sz="3700" dirty="0"/>
              <a:t> </a:t>
            </a:r>
            <a:r>
              <a:rPr lang="ru-RU" sz="3700" dirty="0" err="1"/>
              <a:t>қамтып</a:t>
            </a:r>
            <a:r>
              <a:rPr lang="ru-RU" sz="3700" dirty="0"/>
              <a:t>, </a:t>
            </a:r>
            <a:r>
              <a:rPr lang="ru-RU" sz="3700" dirty="0" err="1"/>
              <a:t>экватордан</a:t>
            </a:r>
            <a:r>
              <a:rPr lang="ru-RU" sz="3700" dirty="0"/>
              <a:t> </a:t>
            </a:r>
            <a:r>
              <a:rPr lang="ru-RU" sz="3700" dirty="0" err="1"/>
              <a:t>оңтүстікке</a:t>
            </a:r>
            <a:r>
              <a:rPr lang="ru-RU" sz="3700" dirty="0"/>
              <a:t> </a:t>
            </a:r>
            <a:r>
              <a:rPr lang="ru-RU" sz="3700" dirty="0" err="1"/>
              <a:t>қарай</a:t>
            </a:r>
            <a:r>
              <a:rPr lang="ru-RU" sz="3700" dirty="0"/>
              <a:t> </a:t>
            </a:r>
            <a:r>
              <a:rPr lang="ru-RU" sz="3700" dirty="0" err="1"/>
              <a:t>өтеді</a:t>
            </a:r>
            <a:r>
              <a:rPr lang="ru-RU" sz="3700" dirty="0"/>
              <a:t> де, </a:t>
            </a:r>
            <a:r>
              <a:rPr lang="ru-RU" sz="3700" dirty="0" err="1"/>
              <a:t>Үнді</a:t>
            </a:r>
            <a:r>
              <a:rPr lang="ru-RU" sz="3700" dirty="0"/>
              <a:t> </a:t>
            </a:r>
            <a:r>
              <a:rPr lang="ru-RU" sz="3700" dirty="0" err="1"/>
              <a:t>мұхиты</a:t>
            </a:r>
            <a:r>
              <a:rPr lang="ru-RU" sz="3700" dirty="0"/>
              <a:t> </a:t>
            </a:r>
            <a:r>
              <a:rPr lang="ru-RU" sz="3700" dirty="0" err="1"/>
              <a:t>жағынан</a:t>
            </a:r>
            <a:r>
              <a:rPr lang="ru-RU" sz="3700" dirty="0"/>
              <a:t> </a:t>
            </a:r>
            <a:r>
              <a:rPr lang="ru-RU" sz="3700" dirty="0" err="1"/>
              <a:t>Онтүстік-Үнді</a:t>
            </a:r>
            <a:r>
              <a:rPr lang="ru-RU" sz="3700" dirty="0"/>
              <a:t> </a:t>
            </a:r>
            <a:r>
              <a:rPr lang="ru-RU" sz="3700" dirty="0" err="1"/>
              <a:t>максимумының</a:t>
            </a:r>
            <a:r>
              <a:rPr lang="ru-RU" sz="3700" dirty="0"/>
              <a:t> </a:t>
            </a:r>
            <a:r>
              <a:rPr lang="ru-RU" sz="3700" dirty="0" err="1"/>
              <a:t>шеткері</a:t>
            </a:r>
            <a:r>
              <a:rPr lang="ru-RU" sz="3700" dirty="0"/>
              <a:t> </a:t>
            </a:r>
            <a:r>
              <a:rPr lang="ru-RU" sz="3700" dirty="0" err="1"/>
              <a:t>жағы</a:t>
            </a:r>
            <a:r>
              <a:rPr lang="ru-RU" sz="3700" dirty="0"/>
              <a:t> </a:t>
            </a:r>
            <a:r>
              <a:rPr lang="ru-RU" sz="3700" dirty="0" err="1"/>
              <a:t>бойымен</a:t>
            </a:r>
            <a:r>
              <a:rPr lang="ru-RU" sz="3700" dirty="0"/>
              <a:t> </a:t>
            </a:r>
            <a:r>
              <a:rPr lang="ru-RU" sz="3700" dirty="0" err="1"/>
              <a:t>келе</a:t>
            </a:r>
            <a:r>
              <a:rPr lang="ru-RU" sz="3700" dirty="0"/>
              <a:t> </a:t>
            </a:r>
            <a:r>
              <a:rPr lang="ru-RU" sz="3700" dirty="0" err="1"/>
              <a:t>жатқан</a:t>
            </a:r>
            <a:r>
              <a:rPr lang="ru-RU" sz="3700" dirty="0"/>
              <a:t> </a:t>
            </a:r>
            <a:r>
              <a:rPr lang="ru-RU" sz="3700" dirty="0" err="1"/>
              <a:t>оңтүстік-шығыс</a:t>
            </a:r>
            <a:r>
              <a:rPr lang="ru-RU" sz="3700" dirty="0"/>
              <a:t> </a:t>
            </a:r>
            <a:r>
              <a:rPr lang="ru-RU" sz="3700" dirty="0" err="1"/>
              <a:t>пассатымен</a:t>
            </a:r>
            <a:r>
              <a:rPr lang="ru-RU" sz="3700" dirty="0"/>
              <a:t> </a:t>
            </a:r>
            <a:r>
              <a:rPr lang="ru-RU" sz="3700" dirty="0" err="1"/>
              <a:t>қосылып</a:t>
            </a:r>
            <a:r>
              <a:rPr lang="ru-RU" sz="3700" dirty="0"/>
              <a:t> </a:t>
            </a:r>
            <a:r>
              <a:rPr lang="ru-RU" sz="3700" dirty="0" err="1"/>
              <a:t>кетеді</a:t>
            </a:r>
            <a:r>
              <a:rPr lang="ru-RU" sz="3700" dirty="0"/>
              <a:t>.  Египет </a:t>
            </a:r>
            <a:r>
              <a:rPr lang="ru-RU" sz="3700" dirty="0" err="1"/>
              <a:t>ағынынан</a:t>
            </a:r>
            <a:r>
              <a:rPr lang="ru-RU" sz="3700" dirty="0"/>
              <a:t> </a:t>
            </a:r>
            <a:r>
              <a:rPr lang="ru-RU" sz="3700" dirty="0" err="1"/>
              <a:t>батысқа</a:t>
            </a:r>
            <a:r>
              <a:rPr lang="ru-RU" sz="3700" dirty="0"/>
              <a:t> Гвинея </a:t>
            </a:r>
            <a:r>
              <a:rPr lang="ru-RU" sz="3700" dirty="0" err="1"/>
              <a:t>жағалауына</a:t>
            </a:r>
            <a:r>
              <a:rPr lang="ru-RU" sz="3700" dirty="0"/>
              <a:t> </a:t>
            </a:r>
          </a:p>
          <a:p>
            <a:r>
              <a:rPr lang="ru-RU" sz="3700" dirty="0" err="1"/>
              <a:t>қарай</a:t>
            </a:r>
            <a:r>
              <a:rPr lang="ru-RU" sz="3700" dirty="0"/>
              <a:t> </a:t>
            </a:r>
            <a:r>
              <a:rPr lang="ru-RU" sz="3700" dirty="0" err="1"/>
              <a:t>харматтан</a:t>
            </a:r>
            <a:r>
              <a:rPr lang="ru-RU" sz="3700" dirty="0"/>
              <a:t> </a:t>
            </a:r>
            <a:r>
              <a:rPr lang="ru-RU" sz="3700" dirty="0" err="1"/>
              <a:t>атты</a:t>
            </a:r>
            <a:r>
              <a:rPr lang="ru-RU" sz="3700" dirty="0"/>
              <a:t> </a:t>
            </a:r>
            <a:r>
              <a:rPr lang="ru-RU" sz="3700" dirty="0" err="1"/>
              <a:t>ағын</a:t>
            </a:r>
            <a:r>
              <a:rPr lang="ru-RU" sz="3700" dirty="0"/>
              <a:t> </a:t>
            </a:r>
            <a:r>
              <a:rPr lang="ru-RU" sz="3700" dirty="0" err="1"/>
              <a:t>ағылады</a:t>
            </a:r>
            <a:r>
              <a:rPr lang="ru-RU" sz="3700" dirty="0"/>
              <a:t>, </a:t>
            </a:r>
            <a:r>
              <a:rPr lang="ru-RU" sz="3700" dirty="0" err="1"/>
              <a:t>ол</a:t>
            </a:r>
            <a:r>
              <a:rPr lang="ru-RU" sz="3700" dirty="0"/>
              <a:t> Гвинея </a:t>
            </a:r>
            <a:r>
              <a:rPr lang="ru-RU" sz="3700" dirty="0" err="1"/>
              <a:t>шығанағының</a:t>
            </a:r>
            <a:r>
              <a:rPr lang="ru-RU" sz="3700" dirty="0"/>
              <a:t> </a:t>
            </a:r>
            <a:r>
              <a:rPr lang="ru-RU" sz="3700" dirty="0" err="1"/>
              <a:t>солтүстік</a:t>
            </a:r>
            <a:r>
              <a:rPr lang="ru-RU" sz="3700" dirty="0"/>
              <a:t> </a:t>
            </a:r>
            <a:r>
              <a:rPr lang="ru-RU" sz="3700" dirty="0" err="1"/>
              <a:t>бөлігінде</a:t>
            </a:r>
            <a:r>
              <a:rPr lang="ru-RU" sz="3700" dirty="0"/>
              <a:t> </a:t>
            </a:r>
            <a:r>
              <a:rPr lang="ru-RU" sz="3700" dirty="0" err="1"/>
              <a:t>Оңтүстік</a:t>
            </a:r>
            <a:r>
              <a:rPr lang="ru-RU" sz="3700" dirty="0"/>
              <a:t> Атлант </a:t>
            </a:r>
            <a:r>
              <a:rPr lang="ru-RU" sz="3700" dirty="0" err="1"/>
              <a:t>антициклонының</a:t>
            </a:r>
            <a:r>
              <a:rPr lang="ru-RU" sz="3700" dirty="0"/>
              <a:t> </a:t>
            </a:r>
            <a:r>
              <a:rPr lang="ru-RU" sz="3700" dirty="0" err="1"/>
              <a:t>шығыс</a:t>
            </a:r>
            <a:r>
              <a:rPr lang="ru-RU" sz="3700" dirty="0"/>
              <a:t> </a:t>
            </a:r>
            <a:r>
              <a:rPr lang="ru-RU" sz="3700" dirty="0" err="1"/>
              <a:t>шеткері</a:t>
            </a:r>
            <a:r>
              <a:rPr lang="ru-RU" sz="3700" dirty="0"/>
              <a:t> </a:t>
            </a:r>
            <a:r>
              <a:rPr lang="ru-RU" sz="3700" dirty="0" err="1"/>
              <a:t>жағымен</a:t>
            </a:r>
            <a:r>
              <a:rPr lang="ru-RU" sz="3700" dirty="0"/>
              <a:t> </a:t>
            </a:r>
            <a:r>
              <a:rPr lang="ru-RU" sz="3700" dirty="0" err="1"/>
              <a:t>ағылып</a:t>
            </a:r>
            <a:r>
              <a:rPr lang="ru-RU" sz="3700" dirty="0"/>
              <a:t> </a:t>
            </a:r>
            <a:r>
              <a:rPr lang="ru-RU" sz="3700" dirty="0" err="1"/>
              <a:t>жатқан</a:t>
            </a:r>
            <a:r>
              <a:rPr lang="ru-RU" sz="3700" dirty="0"/>
              <a:t> </a:t>
            </a:r>
            <a:r>
              <a:rPr lang="ru-RU" sz="3700" dirty="0" err="1"/>
              <a:t>оңтүстік-батыс</a:t>
            </a:r>
            <a:r>
              <a:rPr lang="ru-RU" sz="3700" dirty="0"/>
              <a:t> </a:t>
            </a:r>
            <a:r>
              <a:rPr lang="ru-RU" sz="3700" dirty="0" err="1"/>
              <a:t>муссонымен</a:t>
            </a:r>
            <a:r>
              <a:rPr lang="ru-RU" sz="3700" dirty="0"/>
              <a:t> </a:t>
            </a:r>
            <a:r>
              <a:rPr lang="ru-RU" sz="3700" dirty="0" err="1"/>
              <a:t>кездеседі</a:t>
            </a:r>
            <a:r>
              <a:rPr lang="ru-RU" sz="3700" dirty="0"/>
              <a:t>. </a:t>
            </a:r>
            <a:r>
              <a:rPr lang="ru-RU" sz="3700" dirty="0" err="1"/>
              <a:t>Әдетте</a:t>
            </a:r>
            <a:r>
              <a:rPr lang="ru-RU" sz="3700" dirty="0"/>
              <a:t>, </a:t>
            </a:r>
            <a:r>
              <a:rPr lang="ru-RU" sz="3700" dirty="0" err="1"/>
              <a:t>харматтан</a:t>
            </a:r>
            <a:r>
              <a:rPr lang="ru-RU" sz="3700" dirty="0"/>
              <a:t> Гвинея </a:t>
            </a:r>
            <a:r>
              <a:rPr lang="ru-RU" sz="3700" dirty="0" err="1"/>
              <a:t>шығанағының</a:t>
            </a:r>
            <a:r>
              <a:rPr lang="ru-RU" sz="3700" dirty="0"/>
              <a:t> </a:t>
            </a:r>
            <a:r>
              <a:rPr lang="ru-RU" sz="3700" dirty="0" err="1"/>
              <a:t>жағалауына</a:t>
            </a:r>
            <a:r>
              <a:rPr lang="ru-RU" sz="3700" dirty="0"/>
              <a:t> жете </a:t>
            </a:r>
            <a:r>
              <a:rPr lang="ru-RU" sz="3700" dirty="0" err="1"/>
              <a:t>алмайды</a:t>
            </a:r>
            <a:r>
              <a:rPr lang="ru-RU" sz="3700" dirty="0"/>
              <a:t>, </a:t>
            </a:r>
            <a:r>
              <a:rPr lang="ru-RU" sz="3700" dirty="0" err="1"/>
              <a:t>онда</a:t>
            </a:r>
            <a:r>
              <a:rPr lang="ru-RU" sz="3700" dirty="0"/>
              <a:t> </a:t>
            </a:r>
            <a:r>
              <a:rPr lang="ru-RU" sz="3700" dirty="0" err="1"/>
              <a:t>бәсең</a:t>
            </a:r>
            <a:r>
              <a:rPr lang="ru-RU" sz="3700" dirty="0"/>
              <a:t> </a:t>
            </a:r>
            <a:r>
              <a:rPr lang="ru-RU" sz="3700" dirty="0" err="1"/>
              <a:t>оңтүстік-батыс</a:t>
            </a:r>
            <a:r>
              <a:rPr lang="ru-RU" sz="3700" dirty="0"/>
              <a:t> </a:t>
            </a:r>
            <a:r>
              <a:rPr lang="ru-RU" sz="3700" dirty="0" err="1"/>
              <a:t>желдері</a:t>
            </a:r>
            <a:r>
              <a:rPr lang="ru-RU" sz="3700" dirty="0"/>
              <a:t> </a:t>
            </a:r>
            <a:r>
              <a:rPr lang="ru-RU" sz="3700" dirty="0" err="1"/>
              <a:t>соғып</a:t>
            </a:r>
            <a:r>
              <a:rPr lang="ru-RU" sz="3700" dirty="0"/>
              <a:t> </a:t>
            </a:r>
            <a:r>
              <a:rPr lang="ru-RU" sz="3700" dirty="0" err="1"/>
              <a:t>тұрады</a:t>
            </a:r>
            <a:r>
              <a:rPr lang="ru-RU" sz="3700" dirty="0"/>
              <a:t>. </a:t>
            </a:r>
            <a:r>
              <a:rPr lang="ru-RU" sz="3700" dirty="0" err="1"/>
              <a:t>Бірақ</a:t>
            </a:r>
            <a:r>
              <a:rPr lang="ru-RU" sz="3700" dirty="0"/>
              <a:t> </a:t>
            </a:r>
            <a:r>
              <a:rPr lang="ru-RU" sz="3700" dirty="0" err="1"/>
              <a:t>үлкен</a:t>
            </a:r>
            <a:r>
              <a:rPr lang="ru-RU" sz="3700" dirty="0"/>
              <a:t> </a:t>
            </a:r>
            <a:r>
              <a:rPr lang="ru-RU" sz="3700" dirty="0" err="1"/>
              <a:t>биіктіктерде</a:t>
            </a:r>
            <a:r>
              <a:rPr lang="ru-RU" sz="3700" dirty="0"/>
              <a:t> пассат </a:t>
            </a:r>
            <a:r>
              <a:rPr lang="ru-RU" sz="3700" dirty="0" err="1"/>
              <a:t>толқындары</a:t>
            </a:r>
            <a:r>
              <a:rPr lang="ru-RU" sz="3700" dirty="0"/>
              <a:t> </a:t>
            </a:r>
            <a:r>
              <a:rPr lang="ru-RU" sz="3700" dirty="0" err="1"/>
              <a:t>оңтүстікке</a:t>
            </a:r>
            <a:r>
              <a:rPr lang="ru-RU" sz="3700" dirty="0"/>
              <a:t> </a:t>
            </a:r>
            <a:r>
              <a:rPr lang="ru-RU" sz="3700" dirty="0" err="1"/>
              <a:t>қарай</a:t>
            </a:r>
            <a:r>
              <a:rPr lang="ru-RU" sz="3700" dirty="0"/>
              <a:t> </a:t>
            </a:r>
            <a:r>
              <a:rPr lang="ru-RU" sz="3700" dirty="0" err="1"/>
              <a:t>алысыраққа</a:t>
            </a:r>
            <a:r>
              <a:rPr lang="ru-RU" sz="3700" dirty="0"/>
              <a:t> </a:t>
            </a:r>
            <a:r>
              <a:rPr lang="ru-RU" sz="3700" dirty="0" err="1"/>
              <a:t>өтіп</a:t>
            </a:r>
            <a:r>
              <a:rPr lang="ru-RU" sz="3700" dirty="0"/>
              <a:t>, </a:t>
            </a:r>
            <a:r>
              <a:rPr lang="ru-RU" sz="3700" dirty="0" err="1"/>
              <a:t>оңтүстік-батыс</a:t>
            </a:r>
            <a:r>
              <a:rPr lang="ru-RU" sz="3700" dirty="0"/>
              <a:t> </a:t>
            </a:r>
            <a:r>
              <a:rPr lang="ru-RU" sz="3700" dirty="0" err="1"/>
              <a:t>муссондағы</a:t>
            </a:r>
            <a:r>
              <a:rPr lang="ru-RU" sz="3700" dirty="0"/>
              <a:t> </a:t>
            </a:r>
            <a:r>
              <a:rPr lang="ru-RU" sz="3700" dirty="0" err="1"/>
              <a:t>жоғары</a:t>
            </a:r>
            <a:r>
              <a:rPr lang="ru-RU" sz="3700" dirty="0"/>
              <a:t> </a:t>
            </a:r>
            <a:r>
              <a:rPr lang="ru-RU" sz="3700" dirty="0" err="1"/>
              <a:t>бағытталған</a:t>
            </a:r>
            <a:r>
              <a:rPr lang="ru-RU" sz="3700" dirty="0"/>
              <a:t> </a:t>
            </a:r>
            <a:r>
              <a:rPr lang="ru-RU" sz="3700" dirty="0" err="1"/>
              <a:t>ағынға</a:t>
            </a:r>
            <a:r>
              <a:rPr lang="ru-RU" sz="3700" dirty="0"/>
              <a:t> </a:t>
            </a:r>
            <a:r>
              <a:rPr lang="ru-RU" sz="3700" dirty="0" err="1"/>
              <a:t>және</a:t>
            </a:r>
            <a:r>
              <a:rPr lang="ru-RU" sz="3700" dirty="0"/>
              <a:t> </a:t>
            </a:r>
            <a:r>
              <a:rPr lang="ru-RU" sz="3700" dirty="0" err="1"/>
              <a:t>жауын</a:t>
            </a:r>
            <a:r>
              <a:rPr lang="ru-RU" sz="3700" dirty="0"/>
              <a:t>- </a:t>
            </a:r>
            <a:r>
              <a:rPr lang="ru-RU" sz="3700" dirty="0" err="1"/>
              <a:t>шашынның</a:t>
            </a:r>
            <a:r>
              <a:rPr lang="ru-RU" sz="3700" dirty="0"/>
              <a:t> </a:t>
            </a:r>
            <a:r>
              <a:rPr lang="ru-RU" sz="3700" dirty="0" err="1"/>
              <a:t>жаууына</a:t>
            </a:r>
            <a:r>
              <a:rPr lang="ru-RU" sz="3700" dirty="0"/>
              <a:t> </a:t>
            </a:r>
            <a:r>
              <a:rPr lang="ru-RU" sz="3700" dirty="0" err="1"/>
              <a:t>кедергі</a:t>
            </a:r>
            <a:r>
              <a:rPr lang="ru-RU" sz="3700" dirty="0"/>
              <a:t> </a:t>
            </a:r>
            <a:r>
              <a:rPr lang="ru-RU" sz="3700" dirty="0" err="1"/>
              <a:t>жасайды</a:t>
            </a:r>
            <a:r>
              <a:rPr lang="ru-RU" sz="3700" dirty="0"/>
              <a:t>. </a:t>
            </a:r>
            <a:r>
              <a:rPr lang="ru-RU" sz="3700" dirty="0" err="1"/>
              <a:t>Сондықтан</a:t>
            </a:r>
            <a:r>
              <a:rPr lang="ru-RU" sz="3700" dirty="0"/>
              <a:t> январь Гвинея </a:t>
            </a:r>
            <a:r>
              <a:rPr lang="ru-RU" sz="3700" dirty="0" err="1"/>
              <a:t>жағалауында</a:t>
            </a:r>
            <a:r>
              <a:rPr lang="ru-RU" sz="3700" dirty="0"/>
              <a:t> </a:t>
            </a:r>
            <a:r>
              <a:rPr lang="ru-RU" sz="3700" dirty="0" err="1"/>
              <a:t>ең</a:t>
            </a:r>
            <a:r>
              <a:rPr lang="ru-RU" sz="3700" dirty="0"/>
              <a:t> </a:t>
            </a:r>
            <a:r>
              <a:rPr lang="ru-RU" sz="3700" dirty="0" err="1"/>
              <a:t>құрғақ</a:t>
            </a:r>
            <a:r>
              <a:rPr lang="ru-RU" sz="3700" dirty="0"/>
              <a:t> ай </a:t>
            </a:r>
            <a:r>
              <a:rPr lang="ru-RU" sz="3700" dirty="0" err="1"/>
              <a:t>болып</a:t>
            </a:r>
            <a:r>
              <a:rPr lang="ru-RU" sz="3700" dirty="0"/>
              <a:t> </a:t>
            </a:r>
            <a:r>
              <a:rPr lang="ru-RU" sz="3700" dirty="0" err="1"/>
              <a:t>табылады</a:t>
            </a:r>
            <a:r>
              <a:rPr lang="ru-RU" sz="3700" dirty="0"/>
              <a:t>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104456" cy="57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3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91498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err="1"/>
              <a:t>Оңтүстік-Үнді</a:t>
            </a:r>
            <a:r>
              <a:rPr lang="ru-RU" sz="1600" b="1" dirty="0"/>
              <a:t> максимумы </a:t>
            </a:r>
            <a:r>
              <a:rPr lang="ru-RU" sz="1600" dirty="0" err="1"/>
              <a:t>январьда</a:t>
            </a:r>
            <a:r>
              <a:rPr lang="ru-RU" sz="1600" dirty="0"/>
              <a:t> </a:t>
            </a:r>
            <a:r>
              <a:rPr lang="ru-RU" sz="1600" dirty="0" err="1"/>
              <a:t>оңтүстікке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көп</a:t>
            </a:r>
            <a:r>
              <a:rPr lang="ru-RU" sz="1600" dirty="0"/>
              <a:t> </a:t>
            </a:r>
            <a:r>
              <a:rPr lang="ru-RU" sz="1600" dirty="0" err="1"/>
              <a:t>ығыстырылады</a:t>
            </a:r>
            <a:r>
              <a:rPr lang="ru-RU" sz="1600" dirty="0"/>
              <a:t>.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қиыр</a:t>
            </a:r>
            <a:r>
              <a:rPr lang="ru-RU" sz="1600" dirty="0"/>
              <a:t> </a:t>
            </a:r>
            <a:r>
              <a:rPr lang="ru-RU" sz="1600" dirty="0" err="1"/>
              <a:t>оңтүстігін</a:t>
            </a:r>
            <a:r>
              <a:rPr lang="ru-RU" sz="1600" dirty="0"/>
              <a:t> </a:t>
            </a:r>
            <a:r>
              <a:rPr lang="ru-RU" sz="1600" dirty="0" err="1"/>
              <a:t>қамтиды</a:t>
            </a:r>
            <a:r>
              <a:rPr lang="ru-RU" sz="1600" dirty="0"/>
              <a:t> да </a:t>
            </a:r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биік</a:t>
            </a:r>
            <a:r>
              <a:rPr lang="ru-RU" sz="1600" dirty="0"/>
              <a:t> </a:t>
            </a:r>
            <a:r>
              <a:rPr lang="ru-RU" sz="1600" dirty="0" err="1"/>
              <a:t>таулы</a:t>
            </a:r>
            <a:r>
              <a:rPr lang="ru-RU" sz="1600" dirty="0"/>
              <a:t> </a:t>
            </a:r>
            <a:r>
              <a:rPr lang="ru-RU" sz="1600" dirty="0" err="1"/>
              <a:t>қыраттарының</a:t>
            </a:r>
            <a:r>
              <a:rPr lang="ru-RU" sz="1600" dirty="0"/>
              <a:t> </a:t>
            </a:r>
            <a:r>
              <a:rPr lang="ru-RU" sz="1600" dirty="0" err="1"/>
              <a:t>щығыс</a:t>
            </a:r>
            <a:r>
              <a:rPr lang="ru-RU" sz="1600" dirty="0"/>
              <a:t> </a:t>
            </a:r>
            <a:r>
              <a:rPr lang="ru-RU" sz="1600" dirty="0" err="1"/>
              <a:t>беткейлеріне</a:t>
            </a:r>
            <a:r>
              <a:rPr lang="ru-RU" sz="1600" dirty="0"/>
              <a:t> </a:t>
            </a:r>
            <a:r>
              <a:rPr lang="ru-RU" sz="1600" dirty="0" err="1"/>
              <a:t>Үнді</a:t>
            </a:r>
            <a:r>
              <a:rPr lang="ru-RU" sz="1600" dirty="0"/>
              <a:t> </a:t>
            </a:r>
            <a:r>
              <a:rPr lang="ru-RU" sz="1600" dirty="0" err="1"/>
              <a:t>мұхитынан</a:t>
            </a:r>
            <a:r>
              <a:rPr lang="ru-RU" sz="1600" dirty="0"/>
              <a:t> мол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әкелетін</a:t>
            </a:r>
            <a:r>
              <a:rPr lang="ru-RU" sz="1600" dirty="0"/>
              <a:t> </a:t>
            </a:r>
            <a:r>
              <a:rPr lang="ru-RU" sz="1600" dirty="0" err="1"/>
              <a:t>оңтүстік-шығыс</a:t>
            </a:r>
            <a:r>
              <a:rPr lang="ru-RU" sz="1600" dirty="0"/>
              <a:t> </a:t>
            </a:r>
            <a:r>
              <a:rPr lang="ru-RU" sz="1600" dirty="0" err="1"/>
              <a:t>пассаттарына</a:t>
            </a:r>
            <a:r>
              <a:rPr lang="ru-RU" sz="1600" dirty="0"/>
              <a:t> </a:t>
            </a:r>
            <a:r>
              <a:rPr lang="ru-RU" sz="1600" dirty="0" err="1"/>
              <a:t>бастама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r>
              <a:rPr lang="ru-RU" sz="1600" dirty="0"/>
              <a:t>. </a:t>
            </a:r>
            <a:r>
              <a:rPr lang="ru-RU" sz="1600" dirty="0" err="1"/>
              <a:t>Олардың</a:t>
            </a:r>
            <a:r>
              <a:rPr lang="ru-RU" sz="1600" dirty="0"/>
              <a:t> саны </a:t>
            </a:r>
            <a:r>
              <a:rPr lang="ru-RU" sz="1600" dirty="0" err="1"/>
              <a:t>материктің</a:t>
            </a:r>
            <a:r>
              <a:rPr lang="ru-RU" sz="1600" dirty="0"/>
              <a:t> </a:t>
            </a:r>
            <a:r>
              <a:rPr lang="ru-RU" sz="1600" dirty="0" err="1"/>
              <a:t>түкпіріне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барған</a:t>
            </a:r>
            <a:r>
              <a:rPr lang="ru-RU" sz="1600" dirty="0"/>
              <a:t> </a:t>
            </a:r>
            <a:r>
              <a:rPr lang="ru-RU" sz="1600" dirty="0" err="1"/>
              <a:t>сайын.күрт</a:t>
            </a:r>
            <a:r>
              <a:rPr lang="ru-RU" sz="1600" dirty="0"/>
              <a:t> </a:t>
            </a:r>
            <a:r>
              <a:rPr lang="ru-RU" sz="1600" dirty="0" err="1"/>
              <a:t>азаяды</a:t>
            </a:r>
            <a:r>
              <a:rPr lang="ru-RU" sz="1600" dirty="0"/>
              <a:t> да </a:t>
            </a:r>
            <a:r>
              <a:rPr lang="ru-RU" sz="1600" dirty="0" err="1"/>
              <a:t>Калахаридің</a:t>
            </a:r>
            <a:r>
              <a:rPr lang="ru-RU" sz="1600" dirty="0"/>
              <a:t> </a:t>
            </a:r>
            <a:r>
              <a:rPr lang="ru-RU" sz="1600" dirty="0" err="1"/>
              <a:t>орталық</a:t>
            </a:r>
            <a:r>
              <a:rPr lang="ru-RU" sz="1600" dirty="0"/>
              <a:t> </a:t>
            </a:r>
            <a:r>
              <a:rPr lang="ru-RU" sz="1600" dirty="0" err="1"/>
              <a:t>бөлігінде</a:t>
            </a:r>
            <a:r>
              <a:rPr lang="ru-RU" sz="1600" dirty="0"/>
              <a:t> </a:t>
            </a:r>
            <a:r>
              <a:rPr lang="ru-RU" sz="1600" dirty="0" err="1"/>
              <a:t>минимуміне</a:t>
            </a:r>
            <a:r>
              <a:rPr lang="ru-RU" sz="1600" dirty="0"/>
              <a:t> </a:t>
            </a:r>
            <a:r>
              <a:rPr lang="ru-RU" sz="1600" dirty="0" err="1"/>
              <a:t>жетеді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Африканың</a:t>
            </a:r>
            <a:r>
              <a:rPr lang="ru-RU" sz="1600" dirty="0"/>
              <a:t> </a:t>
            </a:r>
            <a:r>
              <a:rPr lang="ru-RU" sz="1600" dirty="0" err="1"/>
              <a:t>батыс</a:t>
            </a:r>
            <a:r>
              <a:rPr lang="ru-RU" sz="1600" dirty="0"/>
              <a:t> </a:t>
            </a:r>
            <a:r>
              <a:rPr lang="ru-RU" sz="1600" dirty="0" err="1"/>
              <a:t>жағалауы</a:t>
            </a:r>
            <a:r>
              <a:rPr lang="ru-RU" sz="1600" dirty="0"/>
              <a:t> </a:t>
            </a:r>
            <a:r>
              <a:rPr lang="ru-RU" sz="1600" dirty="0" err="1"/>
              <a:t>Оңтүстік</a:t>
            </a:r>
            <a:r>
              <a:rPr lang="ru-RU" sz="1600" dirty="0"/>
              <a:t>-Атлант </a:t>
            </a:r>
            <a:r>
              <a:rPr lang="ru-RU" sz="1600" dirty="0" err="1"/>
              <a:t>антициклонының</a:t>
            </a:r>
            <a:r>
              <a:rPr lang="ru-RU" sz="1600" dirty="0"/>
              <a:t>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шеткері</a:t>
            </a:r>
            <a:r>
              <a:rPr lang="ru-RU" sz="1600" dirty="0"/>
              <a:t> </a:t>
            </a:r>
            <a:r>
              <a:rPr lang="ru-RU" sz="1600" dirty="0" err="1"/>
              <a:t>жағының</a:t>
            </a:r>
            <a:r>
              <a:rPr lang="ru-RU" sz="1600" dirty="0"/>
              <a:t> </a:t>
            </a:r>
            <a:r>
              <a:rPr lang="ru-RU" sz="1600" dirty="0" err="1"/>
              <a:t>ықпалында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. </a:t>
            </a:r>
            <a:r>
              <a:rPr lang="ru-RU" sz="1600" dirty="0" err="1"/>
              <a:t>Қызған</a:t>
            </a:r>
            <a:r>
              <a:rPr lang="ru-RU" sz="1600" dirty="0"/>
              <a:t> </a:t>
            </a:r>
            <a:r>
              <a:rPr lang="ru-RU" sz="1600" dirty="0" err="1"/>
              <a:t>материкке</a:t>
            </a:r>
            <a:r>
              <a:rPr lang="ru-RU" sz="1600" dirty="0"/>
              <a:t> </a:t>
            </a:r>
            <a:r>
              <a:rPr lang="ru-RU" sz="1600" dirty="0" err="1"/>
              <a:t>онтүстік</a:t>
            </a:r>
            <a:r>
              <a:rPr lang="ru-RU" sz="1600" dirty="0"/>
              <a:t> румб </a:t>
            </a:r>
            <a:r>
              <a:rPr lang="ru-RU" sz="1600" dirty="0" err="1"/>
              <a:t>желдерімен</a:t>
            </a:r>
            <a:r>
              <a:rPr lang="ru-RU" sz="1600" dirty="0"/>
              <a:t> </a:t>
            </a:r>
            <a:r>
              <a:rPr lang="ru-RU" sz="1600" dirty="0" err="1"/>
              <a:t>анағұрлым</a:t>
            </a:r>
            <a:r>
              <a:rPr lang="ru-RU" sz="1600" dirty="0"/>
              <a:t> </a:t>
            </a:r>
            <a:r>
              <a:rPr lang="ru-RU" sz="1600" dirty="0" err="1"/>
              <a:t>биік</a:t>
            </a:r>
            <a:r>
              <a:rPr lang="ru-RU" sz="1600" dirty="0"/>
              <a:t> </a:t>
            </a:r>
            <a:r>
              <a:rPr lang="ru-RU" sz="1600" dirty="0" err="1"/>
              <a:t>ендіктерден</a:t>
            </a:r>
            <a:r>
              <a:rPr lang="ru-RU" sz="1600" dirty="0"/>
              <a:t> </a:t>
            </a:r>
            <a:r>
              <a:rPr lang="ru-RU" sz="1600" dirty="0" err="1"/>
              <a:t>салыстырмалы</a:t>
            </a:r>
            <a:r>
              <a:rPr lang="ru-RU" sz="1600" dirty="0"/>
              <a:t> </a:t>
            </a:r>
            <a:r>
              <a:rPr lang="ru-RU" sz="1600" dirty="0" err="1"/>
              <a:t>суық</a:t>
            </a:r>
            <a:r>
              <a:rPr lang="ru-RU" sz="1600" dirty="0"/>
              <a:t> </a:t>
            </a:r>
            <a:r>
              <a:rPr lang="ru-RU" sz="1600" dirty="0" err="1"/>
              <a:t>ауа</a:t>
            </a:r>
            <a:r>
              <a:rPr lang="ru-RU" sz="1600" dirty="0"/>
              <a:t> </a:t>
            </a:r>
            <a:r>
              <a:rPr lang="ru-RU" sz="1600" dirty="0" err="1"/>
              <a:t>массасының</a:t>
            </a:r>
            <a:r>
              <a:rPr lang="ru-RU" sz="1600" dirty="0"/>
              <a:t> </a:t>
            </a:r>
            <a:r>
              <a:rPr lang="ru-RU" sz="1600" dirty="0" err="1"/>
              <a:t>келуіне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 </a:t>
            </a:r>
            <a:r>
              <a:rPr lang="ru-RU" sz="1600" dirty="0" err="1"/>
              <a:t>батыс</a:t>
            </a:r>
            <a:r>
              <a:rPr lang="ru-RU" sz="1600" dirty="0"/>
              <a:t> </a:t>
            </a:r>
            <a:r>
              <a:rPr lang="ru-RU" sz="1600" dirty="0" err="1"/>
              <a:t>жағалауда</a:t>
            </a:r>
            <a:r>
              <a:rPr lang="ru-RU" sz="1600" dirty="0"/>
              <a:t> тура </a:t>
            </a:r>
            <a:r>
              <a:rPr lang="ru-RU" sz="1600" dirty="0" err="1"/>
              <a:t>экваторға</a:t>
            </a:r>
            <a:r>
              <a:rPr lang="ru-RU" sz="1600" dirty="0"/>
              <a:t> </a:t>
            </a:r>
            <a:r>
              <a:rPr lang="ru-RU" sz="1600" dirty="0" err="1"/>
              <a:t>жуық</a:t>
            </a:r>
            <a:r>
              <a:rPr lang="ru-RU" sz="1600" dirty="0"/>
              <a:t> </a:t>
            </a:r>
            <a:r>
              <a:rPr lang="ru-RU" sz="1600" dirty="0" err="1"/>
              <a:t>созылып</a:t>
            </a:r>
            <a:r>
              <a:rPr lang="ru-RU" sz="1600" dirty="0"/>
              <a:t> </a:t>
            </a:r>
            <a:r>
              <a:rPr lang="ru-RU" sz="1600" dirty="0" err="1"/>
              <a:t>жатқан</a:t>
            </a:r>
            <a:r>
              <a:rPr lang="ru-RU" sz="1600" dirty="0"/>
              <a:t> </a:t>
            </a:r>
            <a:r>
              <a:rPr lang="ru-RU" sz="1600" dirty="0" err="1"/>
              <a:t>өңірде</a:t>
            </a:r>
            <a:r>
              <a:rPr lang="ru-RU" sz="1600" dirty="0"/>
              <a:t>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болмайды</a:t>
            </a:r>
            <a:r>
              <a:rPr lang="ru-RU" sz="1600" dirty="0"/>
              <a:t>.</a:t>
            </a:r>
          </a:p>
          <a:p>
            <a:r>
              <a:rPr lang="ru-RU" sz="1600" dirty="0"/>
              <a:t>Атлант </a:t>
            </a:r>
            <a:r>
              <a:rPr lang="ru-RU" sz="1600" dirty="0" err="1"/>
              <a:t>ауасының</a:t>
            </a:r>
            <a:r>
              <a:rPr lang="ru-RU" sz="1600" dirty="0"/>
              <a:t> </a:t>
            </a:r>
            <a:r>
              <a:rPr lang="ru-RU" sz="1600" dirty="0" err="1"/>
              <a:t>Үнді</a:t>
            </a:r>
            <a:r>
              <a:rPr lang="ru-RU" sz="1600" dirty="0"/>
              <a:t> </a:t>
            </a:r>
            <a:r>
              <a:rPr lang="ru-RU" sz="1600" dirty="0" err="1"/>
              <a:t>мұхитынан</a:t>
            </a:r>
            <a:r>
              <a:rPr lang="ru-RU" sz="1600" dirty="0"/>
              <a:t> </a:t>
            </a:r>
            <a:r>
              <a:rPr lang="ru-RU" sz="1600" dirty="0" err="1"/>
              <a:t>жететін</a:t>
            </a:r>
            <a:r>
              <a:rPr lang="ru-RU" sz="1600" dirty="0"/>
              <a:t> </a:t>
            </a:r>
            <a:r>
              <a:rPr lang="ru-RU" sz="1600" dirty="0" err="1"/>
              <a:t>массалармен</a:t>
            </a:r>
            <a:r>
              <a:rPr lang="ru-RU" sz="1600" dirty="0"/>
              <a:t> </a:t>
            </a:r>
            <a:r>
              <a:rPr lang="ru-RU" sz="1600" dirty="0" err="1"/>
              <a:t>түйісетін</a:t>
            </a:r>
            <a:r>
              <a:rPr lang="ru-RU" sz="1600" dirty="0"/>
              <a:t> </a:t>
            </a:r>
            <a:r>
              <a:rPr lang="ru-RU" sz="1600" dirty="0" err="1"/>
              <a:t>ауданында</a:t>
            </a:r>
            <a:r>
              <a:rPr lang="ru-RU" sz="1600" dirty="0"/>
              <a:t> фронт </a:t>
            </a:r>
            <a:r>
              <a:rPr lang="ru-RU" sz="1600" dirty="0" err="1"/>
              <a:t>пайда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, </a:t>
            </a:r>
            <a:r>
              <a:rPr lang="ru-RU" sz="1600" dirty="0" err="1"/>
              <a:t>соған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 </a:t>
            </a:r>
            <a:r>
              <a:rPr lang="ru-RU" sz="1600" dirty="0" err="1"/>
              <a:t>Калахиридің</a:t>
            </a:r>
            <a:r>
              <a:rPr lang="ru-RU" sz="1600" dirty="0"/>
              <a:t> </a:t>
            </a:r>
            <a:r>
              <a:rPr lang="ru-RU" sz="1600" dirty="0" err="1"/>
              <a:t>батысында</a:t>
            </a:r>
            <a:r>
              <a:rPr lang="ru-RU" sz="1600" dirty="0"/>
              <a:t> </a:t>
            </a:r>
            <a:r>
              <a:rPr lang="ru-RU" sz="1600" dirty="0" err="1"/>
              <a:t>жауын-шашын</a:t>
            </a:r>
            <a:r>
              <a:rPr lang="ru-RU" sz="1600" dirty="0"/>
              <a:t> </a:t>
            </a:r>
            <a:r>
              <a:rPr lang="ru-RU" sz="1600" dirty="0" err="1"/>
              <a:t>мөлшері</a:t>
            </a:r>
            <a:r>
              <a:rPr lang="ru-RU" sz="1600" dirty="0"/>
              <a:t> </a:t>
            </a:r>
            <a:r>
              <a:rPr lang="ru-RU" sz="1600" dirty="0" err="1"/>
              <a:t>материктің</a:t>
            </a:r>
            <a:r>
              <a:rPr lang="ru-RU" sz="1600" dirty="0"/>
              <a:t>, </a:t>
            </a:r>
            <a:r>
              <a:rPr lang="ru-RU" sz="1600" dirty="0" err="1"/>
              <a:t>анағұрлым</a:t>
            </a:r>
            <a:r>
              <a:rPr lang="ru-RU" sz="1600" dirty="0"/>
              <a:t> </a:t>
            </a:r>
            <a:r>
              <a:rPr lang="ru-RU" sz="1600" dirty="0" err="1"/>
              <a:t>батыс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шығыс</a:t>
            </a:r>
            <a:r>
              <a:rPr lang="ru-RU" sz="1600" dirty="0"/>
              <a:t> </a:t>
            </a:r>
            <a:r>
              <a:rPr lang="ru-RU" sz="1600" dirty="0" err="1"/>
              <a:t>аудандарымен</a:t>
            </a:r>
            <a:r>
              <a:rPr lang="ru-RU" sz="1600" dirty="0"/>
              <a:t> </a:t>
            </a:r>
            <a:r>
              <a:rPr lang="ru-RU" sz="1600" dirty="0" err="1"/>
              <a:t>салыстырғанда</a:t>
            </a:r>
            <a:r>
              <a:rPr lang="ru-RU" sz="1600" dirty="0"/>
              <a:t> </a:t>
            </a:r>
            <a:r>
              <a:rPr lang="ru-RU" sz="1600" dirty="0" err="1"/>
              <a:t>біршама</a:t>
            </a:r>
            <a:r>
              <a:rPr lang="ru-RU" sz="1600" dirty="0"/>
              <a:t> арта </a:t>
            </a:r>
            <a:r>
              <a:rPr lang="ru-RU" sz="1600" dirty="0" err="1"/>
              <a:t>түседі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960440" cy="55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41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</TotalTime>
  <Words>1849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Лекция 11</vt:lpstr>
      <vt:lpstr>Жоспар:</vt:lpstr>
      <vt:lpstr>1.Климат құрушы негізгі факторлар. </vt:lpstr>
      <vt:lpstr>Презентация PowerPoint</vt:lpstr>
      <vt:lpstr>Шолу сұрақтары: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Шолу сұрақтары:</vt:lpstr>
      <vt:lpstr>3.Климаттық белдеулерінің ерекшеліктері </vt:lpstr>
      <vt:lpstr>Презентация PowerPoint</vt:lpstr>
      <vt:lpstr>Презентация PowerPoint</vt:lpstr>
      <vt:lpstr>Презентация PowerPoint</vt:lpstr>
      <vt:lpstr>Презентация PowerPoint</vt:lpstr>
      <vt:lpstr>Шолу сұрақтары:</vt:lpstr>
      <vt:lpstr>Пайдаланылған әдебиеттер: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2022-11-28T04:58:35Z</dcterms:created>
  <dcterms:modified xsi:type="dcterms:W3CDTF">2022-11-30T02:58:30Z</dcterms:modified>
</cp:coreProperties>
</file>