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76" r:id="rId3"/>
    <p:sldId id="264" r:id="rId4"/>
    <p:sldId id="260" r:id="rId5"/>
    <p:sldId id="265" r:id="rId6"/>
    <p:sldId id="278" r:id="rId7"/>
    <p:sldId id="294" r:id="rId8"/>
    <p:sldId id="291" r:id="rId9"/>
    <p:sldId id="27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BB0"/>
    <a:srgbClr val="000066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30" autoAdjust="0"/>
    <p:restoredTop sz="92362" autoAdjust="0"/>
  </p:normalViewPr>
  <p:slideViewPr>
    <p:cSldViewPr>
      <p:cViewPr varScale="1">
        <p:scale>
          <a:sx n="73" d="100"/>
          <a:sy n="73" d="100"/>
        </p:scale>
        <p:origin x="72" y="7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05200" y="1498602"/>
            <a:ext cx="5257800" cy="3298825"/>
          </a:xfrm>
        </p:spPr>
        <p:txBody>
          <a:bodyPr rtlCol="0">
            <a:normAutofit/>
          </a:bodyPr>
          <a:lstStyle>
            <a:lvl1pPr algn="l" rtl="0">
              <a:lnSpc>
                <a:spcPct val="90000"/>
              </a:lnSpc>
              <a:defRPr sz="5400" cap="none" baseline="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05200" y="4927600"/>
            <a:ext cx="5257800" cy="1244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82AE321-C2E0-4A63-BEC2-E9B8827A1A81}" type="datetimeFigureOut">
              <a:rPr lang="ru-RU" smtClean="0"/>
              <a:pPr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D359E9AD-9C83-486E-B334-7877B883BB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274639"/>
            <a:ext cx="1066800" cy="5897561"/>
          </a:xfrm>
        </p:spPr>
        <p:txBody>
          <a:bodyPr vert="eaVert"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274639"/>
            <a:ext cx="6400800" cy="5897561"/>
          </a:xfrm>
        </p:spPr>
        <p:txBody>
          <a:bodyPr vert="eaVert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82AE321-C2E0-4A63-BEC2-E9B8827A1A81}" type="datetimeFigureOut">
              <a:rPr lang="ru-RU" smtClean="0"/>
              <a:pPr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D359E9AD-9C83-486E-B334-7877B883BB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 baseline="0"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82AE321-C2E0-4A63-BEC2-E9B8827A1A81}" type="datetimeFigureOut">
              <a:rPr lang="ru-RU" smtClean="0"/>
              <a:pPr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D359E9AD-9C83-486E-B334-7877B883BB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4445000"/>
            <a:ext cx="5257800" cy="1930400"/>
          </a:xfrm>
        </p:spPr>
        <p:txBody>
          <a:bodyPr rtlCol="0" anchor="t">
            <a:normAutofit/>
          </a:bodyPr>
          <a:lstStyle>
            <a:lvl1pPr algn="l" rtl="0">
              <a:defRPr sz="5400" b="0" cap="none" baseline="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3124201"/>
            <a:ext cx="5257800" cy="1296987"/>
          </a:xfrm>
        </p:spPr>
        <p:txBody>
          <a:bodyPr rtlCol="0" anchor="b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 algn="l" rt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l" rtl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701800"/>
            <a:ext cx="3733800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24400" y="1701800"/>
            <a:ext cx="3733800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82AE321-C2E0-4A63-BEC2-E9B8827A1A81}" type="datetimeFigureOut">
              <a:rPr lang="ru-RU" smtClean="0"/>
              <a:pPr/>
              <a:t>29.10.2024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D359E9AD-9C83-486E-B334-7877B883BB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1249" y="1608836"/>
            <a:ext cx="3730752" cy="512064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8200" y="2209800"/>
            <a:ext cx="3733800" cy="3962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27448" y="1608836"/>
            <a:ext cx="3730752" cy="512064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24400" y="2209800"/>
            <a:ext cx="3733800" cy="3962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82AE321-C2E0-4A63-BEC2-E9B8827A1A81}" type="datetimeFigureOut">
              <a:rPr lang="ru-RU" smtClean="0"/>
              <a:pPr/>
              <a:t>29.10.2024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D359E9AD-9C83-486E-B334-7877B883BB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82AE321-C2E0-4A63-BEC2-E9B8827A1A81}" type="datetimeFigureOut">
              <a:rPr lang="ru-RU" smtClean="0"/>
              <a:pPr/>
              <a:t>29.10.2024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D359E9AD-9C83-486E-B334-7877B883BB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82AE321-C2E0-4A63-BEC2-E9B8827A1A81}" type="datetimeFigureOut">
              <a:rPr lang="ru-RU" smtClean="0"/>
              <a:pPr/>
              <a:t>29.10.2024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D359E9AD-9C83-486E-B334-7877B883BB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971800" y="0"/>
            <a:ext cx="59436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1" y="1701800"/>
            <a:ext cx="2514600" cy="2844800"/>
          </a:xfrm>
        </p:spPr>
        <p:txBody>
          <a:bodyPr rtlCol="0" anchor="b">
            <a:normAutofit/>
          </a:bodyPr>
          <a:lstStyle>
            <a:lvl1pPr algn="l" rtl="0">
              <a:defRPr sz="2000" b="1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52800" y="482600"/>
            <a:ext cx="5105400" cy="5892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algn="l" rtl="0">
              <a:defRPr sz="18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/>
            </a:lvl8pPr>
            <a:lvl9pPr algn="l" rtl="0">
              <a:defRPr sz="18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28601" y="4648200"/>
            <a:ext cx="2514600" cy="17272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6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82AE321-C2E0-4A63-BEC2-E9B8827A1A81}" type="datetimeFigureOut">
              <a:rPr lang="ru-RU" smtClean="0"/>
              <a:pPr/>
              <a:t>29.10.2024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D359E9AD-9C83-486E-B334-7877B883BB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562100" y="0"/>
            <a:ext cx="60198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4800600"/>
            <a:ext cx="5486400" cy="762000"/>
          </a:xfrm>
        </p:spPr>
        <p:txBody>
          <a:bodyPr rtlCol="0" anchor="b">
            <a:normAutofit/>
          </a:bodyPr>
          <a:lstStyle>
            <a:lvl1pPr algn="l" rtl="0">
              <a:defRPr sz="2000" b="1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279402"/>
            <a:ext cx="5486400" cy="4448175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800"/>
            </a:lvl1pPr>
            <a:lvl2pPr marL="609493" indent="0" algn="l" rtl="0">
              <a:buNone/>
              <a:defRPr sz="3700"/>
            </a:lvl2pPr>
            <a:lvl3pPr marL="1218987" indent="0" algn="l" rtl="0">
              <a:buNone/>
              <a:defRPr sz="3200"/>
            </a:lvl3pPr>
            <a:lvl4pPr marL="1828480" indent="0" algn="l" rtl="0">
              <a:buNone/>
              <a:defRPr sz="2700"/>
            </a:lvl4pPr>
            <a:lvl5pPr marL="2437973" indent="0" algn="l" rtl="0">
              <a:buNone/>
              <a:defRPr sz="2700"/>
            </a:lvl5pPr>
            <a:lvl6pPr marL="3047467" indent="0" algn="l" rtl="0">
              <a:buNone/>
              <a:defRPr sz="2700"/>
            </a:lvl6pPr>
            <a:lvl7pPr marL="3656960" indent="0" algn="l" rtl="0">
              <a:buNone/>
              <a:defRPr sz="2700"/>
            </a:lvl7pPr>
            <a:lvl8pPr marL="4266453" indent="0" algn="l" rtl="0">
              <a:buNone/>
              <a:defRPr sz="2700"/>
            </a:lvl8pPr>
            <a:lvl9pPr marL="4875947" indent="0" algn="l" rtl="0">
              <a:buNone/>
              <a:defRPr sz="2700"/>
            </a:lvl9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5562600"/>
            <a:ext cx="5486400" cy="8128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6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DE9F9B5-42A6-4D3C-A117-7204DD0BD50D}" type="datetime1">
              <a:rPr lang="ru-RU" smtClean="0"/>
              <a:pPr/>
              <a:t>29.10.2024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28600" y="0"/>
            <a:ext cx="86868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sp>
        <p:nvSpPr>
          <p:cNvPr id="2" name="Заполнитель заголовка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620000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ru-RU" dirty="0"/>
              <a:t>Образец заголовка</a:t>
            </a:r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838200" y="1701800"/>
            <a:ext cx="7620000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ru-RU" dirty="0"/>
              <a:t>Образец текста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400802"/>
            <a:ext cx="2057400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282AE321-C2E0-4A63-BEC2-E9B8827A1A81}" type="datetimeFigureOut">
              <a:rPr lang="ru-RU" smtClean="0"/>
              <a:pPr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931645" y="6400802"/>
            <a:ext cx="4663440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27346" y="6400802"/>
            <a:ext cx="830855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D359E9AD-9C83-486E-B334-7877B883BB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hyperlink" Target="https://www.google.kz/url?sa=i&amp;rct=j&amp;q=&amp;esrc=s&amp;source=images&amp;cd=&amp;cad=rja&amp;uact=8&amp;ved=0ahUKEwiqytDCjeTWAhWoB5oKHV1PDksQjRwIBw&amp;url=http://www.islam-orkeniet.kz/?p%3D525&amp;psig=AOvVaw0vVo4lKqxD3jPPC-XpbI7r&amp;ust=1507657902175647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784083" y="4824843"/>
            <a:ext cx="509800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5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3BB0"/>
                </a:solidFill>
                <a:latin typeface="Times New Roman" pitchFamily="18" charset="0"/>
                <a:cs typeface="Times New Roman" pitchFamily="18" charset="0"/>
              </a:rPr>
              <a:t>                     </a:t>
            </a:r>
          </a:p>
        </p:txBody>
      </p:sp>
      <p:sp>
        <p:nvSpPr>
          <p:cNvPr id="24578" name="AutoShape 2" descr="Картинки по запросу знак ен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0" name="AutoShape 4" descr="Картинки по запросу знак ен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843808" y="1576367"/>
            <a:ext cx="6038275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kk-KZ" sz="4400" b="1" i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Гиперинфляция жағдайындағы қаржылық есептілік</a:t>
            </a:r>
            <a:endParaRPr lang="ru-RU" sz="4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5561C792-7CF9-3749-8B98-D8F6162E78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4048" y="1485841"/>
            <a:ext cx="1582486" cy="4062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k-KZ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Жоспар</a:t>
            </a:r>
            <a:endParaRPr lang="ru-RU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7DDFEBB0-36D9-C44F-B325-4B4D8A91D1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5856" y="2137900"/>
            <a:ext cx="5400599" cy="20903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kk-KZ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Гиперинфляция жағдайынан туындайтын экономика</a:t>
            </a:r>
          </a:p>
          <a:p>
            <a:r>
              <a:rPr lang="kk-KZ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Қаржылық есептіліктің қайта есептелуі</a:t>
            </a:r>
          </a:p>
        </p:txBody>
      </p:sp>
      <p:pic>
        <p:nvPicPr>
          <p:cNvPr id="9" name="Рисунок 9">
            <a:extLst>
              <a:ext uri="{FF2B5EF4-FFF2-40B4-BE49-F238E27FC236}">
                <a16:creationId xmlns:a16="http://schemas.microsoft.com/office/drawing/2014/main" id="{BE135B3F-3003-264E-8109-F2C9E75F54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472" y="4797152"/>
            <a:ext cx="4066157" cy="1404144"/>
          </a:xfrm>
          <a:prstGeom prst="rect">
            <a:avLst/>
          </a:prstGeom>
        </p:spPr>
      </p:pic>
      <p:pic>
        <p:nvPicPr>
          <p:cNvPr id="13" name="Рисунок 13">
            <a:extLst>
              <a:ext uri="{FF2B5EF4-FFF2-40B4-BE49-F238E27FC236}">
                <a16:creationId xmlns:a16="http://schemas.microsoft.com/office/drawing/2014/main" id="{92310431-F891-3A4D-AD8A-519947A421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1410" y="99237"/>
            <a:ext cx="1122149" cy="1122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907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14290"/>
            <a:ext cx="8429684" cy="8572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k-KZ" dirty="0"/>
              <a:t> </a:t>
            </a:r>
            <a:endParaRPr lang="ru-RU" dirty="0"/>
          </a:p>
        </p:txBody>
      </p:sp>
      <p:pic>
        <p:nvPicPr>
          <p:cNvPr id="2" name="Рисунок 3">
            <a:extLst>
              <a:ext uri="{FF2B5EF4-FFF2-40B4-BE49-F238E27FC236}">
                <a16:creationId xmlns:a16="http://schemas.microsoft.com/office/drawing/2014/main" id="{8D2A168A-D735-7E4D-BFBB-068D3DA676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247" y="5301208"/>
            <a:ext cx="1748498" cy="1748498"/>
          </a:xfrm>
          <a:prstGeom prst="rect">
            <a:avLst/>
          </a:prstGeom>
        </p:spPr>
      </p:pic>
      <p:pic>
        <p:nvPicPr>
          <p:cNvPr id="5" name="Рисунок 6">
            <a:extLst>
              <a:ext uri="{FF2B5EF4-FFF2-40B4-BE49-F238E27FC236}">
                <a16:creationId xmlns:a16="http://schemas.microsoft.com/office/drawing/2014/main" id="{EF7404C7-906C-7C4B-94F5-E5C4277083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87" y="-19202"/>
            <a:ext cx="1073243" cy="96949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28596" y="2535144"/>
            <a:ext cx="6277470" cy="37856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r>
              <a:rPr lang="kk-KZ" sz="2400" dirty="0">
                <a:latin typeface="Aptos Black" panose="020F0502020204030204" pitchFamily="34" charset="0"/>
              </a:rPr>
              <a:t>Стандарттың мақсаты экономикасы гиперинфляция жағдайындағы елдің валютасында тұлғаның шоғырландырылған ж</a:t>
            </a:r>
            <a:r>
              <a:rPr lang="en-US" sz="2400" dirty="0">
                <a:latin typeface="Aptos Black" panose="020F0502020204030204" pitchFamily="34" charset="0"/>
              </a:rPr>
              <a:t>ə</a:t>
            </a:r>
            <a:r>
              <a:rPr lang="kk-KZ" sz="2400" dirty="0">
                <a:latin typeface="Aptos Black" panose="020F0502020204030204" pitchFamily="34" charset="0"/>
              </a:rPr>
              <a:t>не жеке есептілігіндегі есептеу т</a:t>
            </a:r>
            <a:r>
              <a:rPr lang="en-US" sz="2400" dirty="0">
                <a:latin typeface="Aptos Black" panose="020F0502020204030204" pitchFamily="34" charset="0"/>
              </a:rPr>
              <a:t>ə</a:t>
            </a:r>
            <a:r>
              <a:rPr lang="kk-KZ" sz="2400" dirty="0">
                <a:latin typeface="Aptos Black" panose="020F0502020204030204" pitchFamily="34" charset="0"/>
              </a:rPr>
              <a:t>ртібін бекіту болып табылады. Сол сияқты осы Стандартпен экономика гиперинфляциялы болуын тоқтатқанда да есептеу т</a:t>
            </a:r>
            <a:r>
              <a:rPr lang="en-US" sz="2400" dirty="0">
                <a:latin typeface="Aptos Black" panose="020F0502020204030204" pitchFamily="34" charset="0"/>
              </a:rPr>
              <a:t>ə</a:t>
            </a:r>
            <a:r>
              <a:rPr lang="kk-KZ" sz="2400" dirty="0">
                <a:latin typeface="Aptos Black" panose="020F0502020204030204" pitchFamily="34" charset="0"/>
              </a:rPr>
              <a:t>ртібін анықтауға да болады.</a:t>
            </a:r>
            <a:endParaRPr lang="ru-RU" sz="2400" dirty="0">
              <a:latin typeface="Aptos Black" panose="020F0502020204030204" pitchFamily="34" charset="0"/>
            </a:endParaRPr>
          </a:p>
        </p:txBody>
      </p:sp>
      <p:sp>
        <p:nvSpPr>
          <p:cNvPr id="6" name="AutoShape 2" descr="Картинки по запросу мемлекеттік қаржы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3975" y="-1371600"/>
            <a:ext cx="24003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 descr="Картинки по запросу мемлекеттік қаржы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3975" y="-834954"/>
            <a:ext cx="24003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6" descr="Картинки по запросу мемлекеттік қаржы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2023527" y="-1025329"/>
            <a:ext cx="24003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 descr="https://egemen.kz/article_photo/1497505082_article_b_1500_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238" y="1628800"/>
            <a:ext cx="1924913" cy="2759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© Millioner.kz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352" y="141197"/>
            <a:ext cx="2803619" cy="2207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10502" y="2780906"/>
            <a:ext cx="7335018" cy="3858104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182563" algn="just">
              <a:buNone/>
            </a:pPr>
            <a:r>
              <a:rPr lang="kk-KZ" sz="2800" dirty="0">
                <a:solidFill>
                  <a:schemeClr val="tx1"/>
                </a:solidFill>
                <a:latin typeface="Aptos Black" panose="020F0502020204030204" pitchFamily="34" charset="0"/>
              </a:rPr>
              <a:t>Есептеу </a:t>
            </a:r>
            <a:r>
              <a:rPr lang="en-US" sz="2800" dirty="0">
                <a:solidFill>
                  <a:schemeClr val="tx1"/>
                </a:solidFill>
                <a:latin typeface="Aptos Black" panose="020F0502020204030204" pitchFamily="34" charset="0"/>
              </a:rPr>
              <a:t>ə</a:t>
            </a:r>
            <a:r>
              <a:rPr lang="kk-KZ" sz="2800" dirty="0">
                <a:solidFill>
                  <a:schemeClr val="tx1"/>
                </a:solidFill>
                <a:latin typeface="Aptos Black" panose="020F0502020204030204" pitchFamily="34" charset="0"/>
              </a:rPr>
              <a:t>дісі бойынша қаржылық есептілікті құраушы ж</a:t>
            </a:r>
            <a:r>
              <a:rPr lang="en-US" sz="2800" dirty="0">
                <a:solidFill>
                  <a:schemeClr val="tx1"/>
                </a:solidFill>
                <a:latin typeface="Aptos Black" panose="020F0502020204030204" pitchFamily="34" charset="0"/>
              </a:rPr>
              <a:t>ə</a:t>
            </a:r>
            <a:r>
              <a:rPr lang="kk-KZ" sz="2800" dirty="0">
                <a:solidFill>
                  <a:schemeClr val="tx1"/>
                </a:solidFill>
                <a:latin typeface="Aptos Black" panose="020F0502020204030204" pitchFamily="34" charset="0"/>
              </a:rPr>
              <a:t>не оның өкілі болыптабылатын тұлға осы Стандартты экономикасы гиперинфляция жағдайындағы елдің шоғырландырылған есептілігіндегі есептеу т</a:t>
            </a:r>
            <a:r>
              <a:rPr lang="en-US" sz="2800" dirty="0">
                <a:solidFill>
                  <a:schemeClr val="tx1"/>
                </a:solidFill>
                <a:latin typeface="Aptos Black" panose="020F0502020204030204" pitchFamily="34" charset="0"/>
              </a:rPr>
              <a:t>ə</a:t>
            </a:r>
            <a:r>
              <a:rPr lang="kk-KZ" sz="2800" dirty="0">
                <a:solidFill>
                  <a:schemeClr val="tx1"/>
                </a:solidFill>
                <a:latin typeface="Aptos Black" panose="020F0502020204030204" pitchFamily="34" charset="0"/>
              </a:rPr>
              <a:t>ртібін қоса алғандағы алғашқы қаржылық есептілікті дайындауда пайдалануы қажет.</a:t>
            </a:r>
          </a:p>
        </p:txBody>
      </p:sp>
      <p:pic>
        <p:nvPicPr>
          <p:cNvPr id="29702" name="Picture 6" descr="Картинки по запросу ценные бумаги функци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10393">
            <a:off x="4944906" y="955092"/>
            <a:ext cx="3095553" cy="160569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015C0653-849C-6A45-BD92-D80A81DE34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714" y="99973"/>
            <a:ext cx="1270000" cy="1270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574031" y="3564641"/>
            <a:ext cx="31451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6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594389" y="3564250"/>
            <a:ext cx="248786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dirty="0"/>
              <a:t>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80022" y="4653136"/>
            <a:ext cx="523957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800" dirty="0"/>
              <a:t> </a:t>
            </a:r>
            <a:endParaRPr lang="ru-RU" sz="28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6552">
            <a:off x="1634320" y="881543"/>
            <a:ext cx="2857500" cy="1600200"/>
          </a:xfrm>
          <a:prstGeom prst="rect">
            <a:avLst/>
          </a:prstGeom>
        </p:spPr>
      </p:pic>
      <p:pic>
        <p:nvPicPr>
          <p:cNvPr id="12" name="Рисунок 12">
            <a:extLst>
              <a:ext uri="{FF2B5EF4-FFF2-40B4-BE49-F238E27FC236}">
                <a16:creationId xmlns:a16="http://schemas.microsoft.com/office/drawing/2014/main" id="{56F5FF63-5B46-0B43-858C-DBBF8B90276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18" y="218990"/>
            <a:ext cx="1223675" cy="1031966"/>
          </a:xfrm>
          <a:prstGeom prst="rect">
            <a:avLst/>
          </a:prstGeom>
        </p:spPr>
      </p:pic>
      <p:pic>
        <p:nvPicPr>
          <p:cNvPr id="14" name="Рисунок 14">
            <a:extLst>
              <a:ext uri="{FF2B5EF4-FFF2-40B4-BE49-F238E27FC236}">
                <a16:creationId xmlns:a16="http://schemas.microsoft.com/office/drawing/2014/main" id="{3266DF33-A2F5-9249-A059-AD10685ECB0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18" y="5085184"/>
            <a:ext cx="967791" cy="15329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4643446"/>
            <a:ext cx="7877204" cy="1397000"/>
          </a:xfrm>
        </p:spPr>
        <p:txBody>
          <a:bodyPr>
            <a:normAutofit/>
          </a:bodyPr>
          <a:lstStyle/>
          <a:p>
            <a:pPr algn="ctr"/>
            <a:r>
              <a:rPr lang="kk-KZ" sz="25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08591" y="2921169"/>
            <a:ext cx="7620000" cy="4470400"/>
          </a:xfrm>
        </p:spPr>
        <p:txBody>
          <a:bodyPr/>
          <a:lstStyle/>
          <a:p>
            <a:pPr marL="0" indent="0">
              <a:buNone/>
            </a:pPr>
            <a:r>
              <a:rPr lang="kk-KZ" dirty="0"/>
              <a:t> 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172084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k-KZ" dirty="0"/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1556792"/>
            <a:ext cx="4630967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20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7600" y="78504"/>
            <a:ext cx="5599695" cy="67403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kk-KZ" b="1" dirty="0"/>
              <a:t>Гиперинфляцияның болуын төмендегідей белгілері бар экономикалық жағдайының сипаты көрсетеді:</a:t>
            </a:r>
          </a:p>
          <a:p>
            <a:pPr algn="ctr"/>
            <a:r>
              <a:rPr lang="en-US" b="1" dirty="0"/>
              <a:t>a) </a:t>
            </a:r>
            <a:r>
              <a:rPr lang="kk-KZ" b="1" dirty="0"/>
              <a:t>Халықтың негізгі бөлігі өздерінің жинақтаған қорын ақшалай емес құндылықтар жиынтығы ретінде немесе салыстырмалы тұрақты шетел валютасы түрінде сақтауға тырысады. Жергілікті валюта тез арада сатып алу қабілетін бағамды қолдау үшін қаржыланады;</a:t>
            </a:r>
          </a:p>
          <a:p>
            <a:pPr algn="ctr"/>
            <a:r>
              <a:rPr lang="en-US" b="1" dirty="0"/>
              <a:t>b) </a:t>
            </a:r>
            <a:r>
              <a:rPr lang="kk-KZ" b="1" dirty="0"/>
              <a:t>Халықтың негізгі бөлігі ақшалай қаражатты жергілікті валюта емес, салыстырмалы тұрақты шетел валютасы түрінде сақтағанды бағалайды. Құнды осы валютада көрсетуі мүмкін;</a:t>
            </a:r>
          </a:p>
          <a:p>
            <a:pPr algn="ctr"/>
            <a:r>
              <a:rPr lang="en-US" b="1" dirty="0"/>
              <a:t>c) </a:t>
            </a:r>
            <a:r>
              <a:rPr lang="kk-KZ" b="1" dirty="0"/>
              <a:t>Несиеге сату мен сатып алу несиелеу мерзімі ішінде, тіпті бұл мерзім қысқа болғанда да, валютаның сатып алу қабілетінің күткен төмендеуінің орнын толтырады;</a:t>
            </a:r>
          </a:p>
          <a:p>
            <a:pPr algn="ctr"/>
            <a:r>
              <a:rPr lang="en-US" b="1" dirty="0"/>
              <a:t>d) </a:t>
            </a:r>
            <a:r>
              <a:rPr lang="kk-KZ" b="1" dirty="0"/>
              <a:t>Пайыз көлемі, енбекті төлеу ж</a:t>
            </a:r>
            <a:r>
              <a:rPr lang="en-US" b="1" dirty="0"/>
              <a:t>ə</a:t>
            </a:r>
            <a:r>
              <a:rPr lang="kk-KZ" b="1" dirty="0"/>
              <a:t>не бағалар баға көрсеткішіне байланысты</a:t>
            </a:r>
          </a:p>
          <a:p>
            <a:pPr algn="ctr"/>
            <a:r>
              <a:rPr lang="en-US" b="1" dirty="0"/>
              <a:t>e) </a:t>
            </a:r>
            <a:r>
              <a:rPr lang="kk-KZ" b="1" dirty="0"/>
              <a:t>Үш жыл ішіндегі құнсызданудың көрсеткіші 100% жақындайды немесе артады.</a:t>
            </a:r>
          </a:p>
        </p:txBody>
      </p:sp>
      <p:pic>
        <p:nvPicPr>
          <p:cNvPr id="24" name="Рисунок 12">
            <a:extLst>
              <a:ext uri="{FF2B5EF4-FFF2-40B4-BE49-F238E27FC236}">
                <a16:creationId xmlns:a16="http://schemas.microsoft.com/office/drawing/2014/main" id="{2193D015-FC53-114A-A16F-71B51EC3E6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6096000" y="919132"/>
            <a:ext cx="2909806" cy="37243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396004"/>
            <a:ext cx="3960440" cy="3046988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k-KZ" sz="2400" b="1" dirty="0">
                <a:solidFill>
                  <a:srgbClr val="002060"/>
                </a:solidFill>
              </a:rPr>
              <a:t>Бағалар уақыт ағымымен </a:t>
            </a:r>
            <a:r>
              <a:rPr lang="en-US" sz="2400" b="1" dirty="0">
                <a:solidFill>
                  <a:srgbClr val="002060"/>
                </a:solidFill>
              </a:rPr>
              <a:t>ə</a:t>
            </a:r>
            <a:r>
              <a:rPr lang="kk-KZ" sz="2400" b="1" dirty="0">
                <a:solidFill>
                  <a:srgbClr val="002060"/>
                </a:solidFill>
              </a:rPr>
              <a:t>ртүрлі ерекшеліктер немесе жалпы саяси, экономикалық, </a:t>
            </a:r>
            <a:r>
              <a:rPr lang="en-US" sz="2400" b="1" dirty="0">
                <a:solidFill>
                  <a:srgbClr val="002060"/>
                </a:solidFill>
              </a:rPr>
              <a:t>ə</a:t>
            </a:r>
            <a:r>
              <a:rPr lang="kk-KZ" sz="2400" b="1" dirty="0">
                <a:solidFill>
                  <a:srgbClr val="002060"/>
                </a:solidFill>
              </a:rPr>
              <a:t>леуметтік шарттардың </a:t>
            </a:r>
            <a:r>
              <a:rPr lang="en-US" sz="2400" b="1" dirty="0">
                <a:solidFill>
                  <a:srgbClr val="002060"/>
                </a:solidFill>
              </a:rPr>
              <a:t>ə</a:t>
            </a:r>
            <a:r>
              <a:rPr lang="kk-KZ" sz="2400" b="1" dirty="0">
                <a:solidFill>
                  <a:srgbClr val="002060"/>
                </a:solidFill>
              </a:rPr>
              <a:t>сері н</a:t>
            </a:r>
            <a:r>
              <a:rPr lang="en-US" sz="2400" b="1" dirty="0">
                <a:solidFill>
                  <a:srgbClr val="002060"/>
                </a:solidFill>
              </a:rPr>
              <a:t>ə</a:t>
            </a:r>
            <a:r>
              <a:rPr lang="kk-KZ" sz="2400" b="1" dirty="0">
                <a:solidFill>
                  <a:srgbClr val="002060"/>
                </a:solidFill>
              </a:rPr>
              <a:t>тижесінде өзгереді. </a:t>
            </a:r>
            <a:endParaRPr lang="ru-RU" sz="2400" b="1" spc="50" dirty="0">
              <a:ln w="11430"/>
              <a:solidFill>
                <a:schemeClr val="tx2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63297" y="3779431"/>
            <a:ext cx="4737926" cy="2308324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2400" b="1" dirty="0"/>
              <a:t>Жалпы </a:t>
            </a:r>
            <a:r>
              <a:rPr lang="ru-RU" sz="2400" b="1" dirty="0" err="1"/>
              <a:t>сипаттағы</a:t>
            </a:r>
            <a:r>
              <a:rPr lang="ru-RU" sz="2400" b="1" dirty="0"/>
              <a:t> </a:t>
            </a:r>
            <a:r>
              <a:rPr lang="ru-RU" sz="2400" b="1" dirty="0" err="1"/>
              <a:t>шарттар</a:t>
            </a:r>
            <a:r>
              <a:rPr lang="ru-RU" sz="2400" b="1" dirty="0"/>
              <a:t> </a:t>
            </a:r>
            <a:r>
              <a:rPr lang="ru-RU" sz="2400" b="1" dirty="0" err="1"/>
              <a:t>бағаның</a:t>
            </a:r>
            <a:r>
              <a:rPr lang="ru-RU" sz="2400" b="1" dirty="0"/>
              <a:t> жалпы </a:t>
            </a:r>
            <a:r>
              <a:rPr lang="ru-RU" sz="2400" b="1" dirty="0" err="1"/>
              <a:t>деңгейіндегі</a:t>
            </a:r>
            <a:r>
              <a:rPr lang="ru-RU" sz="2400" b="1" dirty="0"/>
              <a:t> </a:t>
            </a:r>
            <a:r>
              <a:rPr lang="ru-RU" sz="2400" b="1" dirty="0" err="1"/>
              <a:t>өзгерістерге</a:t>
            </a:r>
            <a:r>
              <a:rPr lang="ru-RU" sz="2400" b="1" dirty="0"/>
              <a:t> ж</a:t>
            </a:r>
            <a:r>
              <a:rPr lang="en-US" sz="2400" b="1" dirty="0"/>
              <a:t>ə</a:t>
            </a:r>
            <a:r>
              <a:rPr lang="ru-RU" sz="2400" b="1" dirty="0"/>
              <a:t>не осылайша </a:t>
            </a:r>
            <a:r>
              <a:rPr lang="ru-RU" sz="2400" b="1" dirty="0" err="1"/>
              <a:t>ақшаның</a:t>
            </a:r>
            <a:r>
              <a:rPr lang="ru-RU" sz="2400" b="1" dirty="0"/>
              <a:t> жалпы </a:t>
            </a:r>
            <a:r>
              <a:rPr lang="ru-RU" sz="2400" b="1" dirty="0" err="1"/>
              <a:t>сатып</a:t>
            </a:r>
            <a:r>
              <a:rPr lang="ru-RU" sz="2400" b="1" dirty="0"/>
              <a:t> алу </a:t>
            </a:r>
            <a:r>
              <a:rPr lang="ru-RU" sz="2400" b="1" dirty="0" err="1"/>
              <a:t>қабілетінің</a:t>
            </a:r>
            <a:r>
              <a:rPr lang="ru-RU" sz="2400" b="1" dirty="0"/>
              <a:t> </a:t>
            </a:r>
            <a:r>
              <a:rPr lang="ru-RU" sz="2400" b="1" dirty="0" err="1"/>
              <a:t>өзгерістеріне</a:t>
            </a:r>
            <a:r>
              <a:rPr lang="ru-RU" sz="2400" b="1" dirty="0"/>
              <a:t> </a:t>
            </a:r>
            <a:r>
              <a:rPr lang="en-US" sz="2400" b="1" dirty="0"/>
              <a:t>ə</a:t>
            </a:r>
            <a:r>
              <a:rPr lang="ru-RU" sz="2400" b="1" dirty="0"/>
              <a:t>келуі мүмкін.</a:t>
            </a:r>
            <a:endParaRPr lang="kk-KZ" sz="2400" b="1" dirty="0"/>
          </a:p>
        </p:txBody>
      </p:sp>
      <p:pic>
        <p:nvPicPr>
          <p:cNvPr id="10" name="Рисунок 10">
            <a:extLst>
              <a:ext uri="{FF2B5EF4-FFF2-40B4-BE49-F238E27FC236}">
                <a16:creationId xmlns:a16="http://schemas.microsoft.com/office/drawing/2014/main" id="{4DE10138-FB99-CB49-B050-5D8D2745ED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488" y="396003"/>
            <a:ext cx="3181962" cy="2472277"/>
          </a:xfrm>
          <a:prstGeom prst="rect">
            <a:avLst/>
          </a:prstGeom>
        </p:spPr>
      </p:pic>
      <p:pic>
        <p:nvPicPr>
          <p:cNvPr id="14" name="Рисунок 14">
            <a:extLst>
              <a:ext uri="{FF2B5EF4-FFF2-40B4-BE49-F238E27FC236}">
                <a16:creationId xmlns:a16="http://schemas.microsoft.com/office/drawing/2014/main" id="{40665118-FFCF-D145-93E0-71DDB9EDE6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986" y="396004"/>
            <a:ext cx="1469774" cy="2472277"/>
          </a:xfrm>
          <a:prstGeom prst="rect">
            <a:avLst/>
          </a:prstGeom>
        </p:spPr>
      </p:pic>
      <p:pic>
        <p:nvPicPr>
          <p:cNvPr id="13" name="Picture 8" descr="http://www.aktobegazeti.kz/wp-content/uploads/2011/12/Мемлекет-беретин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97" y="4773882"/>
            <a:ext cx="3648393" cy="1798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11028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7767" y="404664"/>
            <a:ext cx="7056784" cy="44704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28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Көптеген қоғамдық сектордағы </a:t>
            </a:r>
            <a:r>
              <a:rPr lang="ru-RU" sz="28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тұлғалар</a:t>
            </a:r>
            <a:r>
              <a:rPr lang="ru-RU" sz="28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өздерінің</a:t>
            </a:r>
            <a:r>
              <a:rPr lang="ru-RU" sz="28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қаржылық </a:t>
            </a:r>
            <a:r>
              <a:rPr lang="ru-RU" sz="28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есептіліктеріне</a:t>
            </a:r>
            <a:r>
              <a:rPr lang="ru-RU" sz="28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қатысты </a:t>
            </a:r>
            <a:r>
              <a:rPr lang="ru-RU" sz="28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бюджеттік</a:t>
            </a:r>
            <a:r>
              <a:rPr lang="ru-RU" sz="28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ақпараттарды </a:t>
            </a:r>
            <a:r>
              <a:rPr lang="ru-RU" sz="28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бюджетпен</a:t>
            </a:r>
            <a:r>
              <a:rPr lang="ru-RU" sz="28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салыстыруды</a:t>
            </a:r>
            <a:r>
              <a:rPr lang="ru-RU" sz="28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жеңілдету</a:t>
            </a:r>
            <a:r>
              <a:rPr lang="ru-RU" sz="28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үшін </a:t>
            </a:r>
            <a:r>
              <a:rPr lang="ru-RU" sz="28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кіргізеді</a:t>
            </a:r>
            <a:r>
              <a:rPr lang="ru-RU" sz="28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Егер </a:t>
            </a:r>
            <a:r>
              <a:rPr lang="ru-RU" sz="28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осындай</a:t>
            </a:r>
            <a:r>
              <a:rPr lang="ru-RU" sz="28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жағдай орын </a:t>
            </a:r>
            <a:r>
              <a:rPr lang="ru-RU" sz="28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алғанда</a:t>
            </a:r>
            <a:r>
              <a:rPr lang="ru-RU" sz="28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бюджеттік</a:t>
            </a:r>
            <a:r>
              <a:rPr lang="ru-RU" sz="28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ақпаратты осы </a:t>
            </a:r>
            <a:r>
              <a:rPr lang="ru-RU" sz="28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Стандартқа</a:t>
            </a:r>
            <a:r>
              <a:rPr lang="ru-RU" sz="28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сай </a:t>
            </a:r>
            <a:r>
              <a:rPr lang="ru-RU" sz="28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етіп</a:t>
            </a:r>
            <a:r>
              <a:rPr lang="ru-RU" sz="28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қайта есептеу қажет. Қаржылық есептілікте таза </a:t>
            </a:r>
            <a:r>
              <a:rPr lang="ru-RU" sz="28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ақшалай</a:t>
            </a:r>
            <a:r>
              <a:rPr lang="ru-RU" sz="28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ұстанымның</a:t>
            </a:r>
            <a:r>
              <a:rPr lang="ru-RU" sz="28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кірісі</a:t>
            </a:r>
            <a:r>
              <a:rPr lang="ru-RU" sz="28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мен </a:t>
            </a:r>
            <a:r>
              <a:rPr lang="ru-RU" sz="28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шығысы</a:t>
            </a:r>
            <a:r>
              <a:rPr lang="ru-RU" sz="28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жеке </a:t>
            </a:r>
            <a:r>
              <a:rPr lang="ru-RU" sz="28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көрсетілуі</a:t>
            </a:r>
            <a:r>
              <a:rPr lang="ru-RU" sz="28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керек.</a:t>
            </a:r>
            <a:endParaRPr lang="ru-R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E1C9F83-2053-C640-A0BA-36DB8E022F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29837" flipH="1">
            <a:off x="218016" y="4843649"/>
            <a:ext cx="1319502" cy="1191950"/>
          </a:xfrm>
          <a:prstGeom prst="rect">
            <a:avLst/>
          </a:prstGeom>
        </p:spPr>
      </p:pic>
      <p:pic>
        <p:nvPicPr>
          <p:cNvPr id="5" name="Picture 8" descr="https://egemen.kz/article_photo/1497505082_article_b_1500_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4314">
            <a:off x="8054737" y="1954644"/>
            <a:ext cx="962457" cy="1083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5908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274536"/>
            <a:ext cx="7822166" cy="5530728"/>
          </a:xfrm>
          <a:solidFill>
            <a:schemeClr val="tx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b="1" dirty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Бақылау сұрақтары:</a:t>
            </a:r>
          </a:p>
          <a:p>
            <a:pPr marL="0" indent="0" algn="ctr">
              <a:buNone/>
            </a:pPr>
            <a:endParaRPr lang="ru-RU" sz="1100" b="1" dirty="0">
              <a:solidFill>
                <a:schemeClr val="tx2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marL="0" indent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800" b="1" dirty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1. Гиперинфляция </a:t>
            </a:r>
            <a:r>
              <a:rPr lang="ru-RU" sz="2800" b="1" dirty="0" err="1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жағдайы</a:t>
            </a:r>
            <a:endParaRPr lang="ru-RU" sz="2800" b="1" dirty="0">
              <a:solidFill>
                <a:schemeClr val="tx2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marL="0" indent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800" b="1" dirty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2. Қаржылық </a:t>
            </a:r>
            <a:r>
              <a:rPr lang="ru-RU" sz="2800" b="1" dirty="0" err="1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қызметтердің</a:t>
            </a:r>
            <a:r>
              <a:rPr lang="ru-RU" sz="2800" b="1" dirty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н</a:t>
            </a:r>
            <a:r>
              <a:rPr lang="en-US" sz="2800" b="1" dirty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ə</a:t>
            </a:r>
            <a:r>
              <a:rPr lang="ru-RU" sz="2800" b="1" dirty="0" err="1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тижелері</a:t>
            </a:r>
            <a:r>
              <a:rPr lang="ru-RU" sz="2800" b="1" dirty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туралы есеп</a:t>
            </a:r>
          </a:p>
          <a:p>
            <a:pPr marL="0" indent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800" b="1" dirty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3. Таза </a:t>
            </a:r>
            <a:r>
              <a:rPr lang="ru-RU" sz="2800" b="1" dirty="0" err="1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ақшалай</a:t>
            </a:r>
            <a:r>
              <a:rPr lang="ru-RU" sz="2800" b="1" dirty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ұстанымның</a:t>
            </a:r>
            <a:r>
              <a:rPr lang="ru-RU" sz="2800" b="1" dirty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пайдасы</a:t>
            </a:r>
            <a:r>
              <a:rPr lang="ru-RU" sz="2800" b="1" dirty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мен </a:t>
            </a:r>
            <a:r>
              <a:rPr lang="ru-RU" sz="2800" b="1" dirty="0" err="1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тапшылықы</a:t>
            </a:r>
            <a:endParaRPr lang="ru-RU" sz="2800" b="1" dirty="0">
              <a:solidFill>
                <a:schemeClr val="tx2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marL="0" indent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800" b="1" dirty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4. Ақшалай </a:t>
            </a:r>
            <a:r>
              <a:rPr lang="ru-RU" sz="2800" b="1" dirty="0" err="1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қаражат</a:t>
            </a:r>
            <a:r>
              <a:rPr lang="ru-RU" sz="2800" b="1" dirty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ағыны</a:t>
            </a:r>
            <a:r>
              <a:rPr lang="ru-RU" sz="2800" b="1" dirty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туралы есеп</a:t>
            </a:r>
          </a:p>
          <a:p>
            <a:pPr marL="0" indent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800" b="1" dirty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5. </a:t>
            </a:r>
            <a:r>
              <a:rPr lang="ru-RU" sz="2800" b="1" dirty="0" err="1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Хабарландырылатын</a:t>
            </a:r>
            <a:r>
              <a:rPr lang="ru-RU" sz="2800" b="1" dirty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көрсеткіштер</a:t>
            </a:r>
          </a:p>
          <a:p>
            <a:pPr marL="0" indent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800" b="1" dirty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6. </a:t>
            </a:r>
            <a:r>
              <a:rPr lang="ru-RU" sz="2800" b="1" dirty="0" err="1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Шоғырландырылған</a:t>
            </a:r>
            <a:r>
              <a:rPr lang="ru-RU" sz="2800" b="1" dirty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қаржылық есептілік</a:t>
            </a:r>
          </a:p>
          <a:p>
            <a:pPr marL="0" indent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800" b="1" dirty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7. </a:t>
            </a:r>
            <a:r>
              <a:rPr lang="ru-RU" sz="2800" b="1" dirty="0" err="1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Құнның</a:t>
            </a:r>
            <a:r>
              <a:rPr lang="ru-RU" sz="2800" b="1" dirty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жалпы көрсеткіштерін таңдау ж</a:t>
            </a:r>
            <a:r>
              <a:rPr lang="en-US" sz="2800" b="1" dirty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ə</a:t>
            </a:r>
            <a:r>
              <a:rPr lang="ru-RU" sz="2800" b="1" dirty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не қолдану</a:t>
            </a:r>
          </a:p>
        </p:txBody>
      </p:sp>
      <p:pic>
        <p:nvPicPr>
          <p:cNvPr id="5" name="Рисунок 11">
            <a:extLst>
              <a:ext uri="{FF2B5EF4-FFF2-40B4-BE49-F238E27FC236}">
                <a16:creationId xmlns:a16="http://schemas.microsoft.com/office/drawing/2014/main" id="{CAF68892-5F75-D441-9C36-3A427AAF31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49334">
            <a:off x="361826" y="-111073"/>
            <a:ext cx="1507578" cy="1594494"/>
          </a:xfrm>
          <a:prstGeom prst="rect">
            <a:avLst/>
          </a:prstGeom>
        </p:spPr>
      </p:pic>
      <p:pic>
        <p:nvPicPr>
          <p:cNvPr id="6" name="Рисунок 14">
            <a:extLst>
              <a:ext uri="{FF2B5EF4-FFF2-40B4-BE49-F238E27FC236}">
                <a16:creationId xmlns:a16="http://schemas.microsoft.com/office/drawing/2014/main" id="{3266DF33-A2F5-9249-A059-AD10685ECB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94" y="4399121"/>
            <a:ext cx="1557470" cy="2467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438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26" y="2564904"/>
            <a:ext cx="9119773" cy="1397000"/>
          </a:xfrm>
        </p:spPr>
        <p:txBody>
          <a:bodyPr>
            <a:prstTxWarp prst="textTriangle">
              <a:avLst/>
            </a:prstTxWarp>
            <a:noAutofit/>
            <a:scene3d>
              <a:camera prst="orthographicFront"/>
              <a:lightRig rig="threePt" dir="t"/>
            </a:scene3d>
            <a:sp3d>
              <a:bevelT w="127000" h="203200"/>
              <a:bevelB w="127000" h="203200"/>
            </a:sp3d>
          </a:bodyPr>
          <a:lstStyle/>
          <a:p>
            <a:pPr algn="ctr">
              <a:lnSpc>
                <a:spcPct val="100000"/>
              </a:lnSpc>
            </a:pPr>
            <a:r>
              <a:rPr lang="kk-KZ" sz="6500" b="1" dirty="0"/>
              <a:t>НАЗАРЛАРЫҢЫЗҒА РАХМЕТ!!!</a:t>
            </a:r>
            <a:endParaRPr lang="ru-RU" sz="6500" b="1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2849F9C-47B0-A341-A228-9CE2CBFD6B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6357" y="5055884"/>
            <a:ext cx="2809875" cy="161925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BE9AAE8-9BC8-6445-A3BB-5BF362E914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950" y="4946942"/>
            <a:ext cx="2302605" cy="17281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2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412013_TF02787940_TF02787940.potx" id="{BDCEC835-C025-45C0-8AD5-9D778732CF6A}" vid="{4E9A813A-BC9F-4772-8185-0F17D630CF6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Тема2</Template>
  <TotalTime>1282</TotalTime>
  <Words>358</Words>
  <Application>Microsoft Office PowerPoint</Application>
  <PresentationFormat>Экран (4:3)</PresentationFormat>
  <Paragraphs>34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7" baseType="lpstr">
      <vt:lpstr>Aptos Black</vt:lpstr>
      <vt:lpstr>Arial</vt:lpstr>
      <vt:lpstr>Book Antiqua</vt:lpstr>
      <vt:lpstr>Cambria Math</vt:lpstr>
      <vt:lpstr>Century Gothic</vt:lpstr>
      <vt:lpstr>Tahoma</vt:lpstr>
      <vt:lpstr>Times New Roman</vt:lpstr>
      <vt:lpstr>Тема2</vt:lpstr>
      <vt:lpstr>Презентация PowerPoint</vt:lpstr>
      <vt:lpstr>Жоспар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НАЗАРЛАРЫҢЫЗҒА РАХМЕТ!!!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Л.Н.Гумилев атындағы Еуразия ұлттық университеті</dc:title>
  <dc:creator>ww</dc:creator>
  <cp:lastModifiedBy>Тажикенова Сапия Каргабаевна</cp:lastModifiedBy>
  <cp:revision>95</cp:revision>
  <dcterms:created xsi:type="dcterms:W3CDTF">2017-04-22T08:22:54Z</dcterms:created>
  <dcterms:modified xsi:type="dcterms:W3CDTF">2024-10-29T13:21:23Z</dcterms:modified>
</cp:coreProperties>
</file>