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8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7CE5DE60-0537-4883-B5D3-885A5E39B188}" type="datetimeFigureOut">
              <a:rPr lang="ru-RU" smtClean="0"/>
              <a:t>20.09.2019</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DCCE60C6-C4A8-4F23-858E-CD66536A65FA}"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CE5DE60-0537-4883-B5D3-885A5E39B188}" type="datetimeFigureOut">
              <a:rPr lang="ru-RU" smtClean="0"/>
              <a:t>20.09.2019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CCE60C6-C4A8-4F23-858E-CD66536A65FA}"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CE5DE60-0537-4883-B5D3-885A5E39B188}" type="datetimeFigureOut">
              <a:rPr lang="ru-RU" smtClean="0"/>
              <a:t>20.09.2019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CCE60C6-C4A8-4F23-858E-CD66536A65FA}"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7CE5DE60-0537-4883-B5D3-885A5E39B188}" type="datetimeFigureOut">
              <a:rPr lang="ru-RU" smtClean="0"/>
              <a:t>20.09.2019</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DCCE60C6-C4A8-4F23-858E-CD66536A65FA}"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7CE5DE60-0537-4883-B5D3-885A5E39B188}" type="datetimeFigureOut">
              <a:rPr lang="ru-RU" smtClean="0"/>
              <a:t>20.09.2019</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DCCE60C6-C4A8-4F23-858E-CD66536A65FA}" type="slidenum">
              <a:rPr lang="ru-RU" smtClean="0"/>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7CE5DE60-0537-4883-B5D3-885A5E39B188}" type="datetimeFigureOut">
              <a:rPr lang="ru-RU" smtClean="0"/>
              <a:t>20.09.2019</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DCCE60C6-C4A8-4F23-858E-CD66536A65FA}"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7CE5DE60-0537-4883-B5D3-885A5E39B188}" type="datetimeFigureOut">
              <a:rPr lang="ru-RU" smtClean="0"/>
              <a:t>20.09.2019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DCCE60C6-C4A8-4F23-858E-CD66536A65FA}" type="slidenum">
              <a:rPr lang="ru-RU" smtClean="0"/>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7CE5DE60-0537-4883-B5D3-885A5E39B188}" type="datetimeFigureOut">
              <a:rPr lang="ru-RU" smtClean="0"/>
              <a:t>20.09.2019</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CCE60C6-C4A8-4F23-858E-CD66536A65FA}"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7CE5DE60-0537-4883-B5D3-885A5E39B188}" type="datetimeFigureOut">
              <a:rPr lang="ru-RU" smtClean="0"/>
              <a:t>20.09.2019</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CCE60C6-C4A8-4F23-858E-CD66536A65FA}"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7CE5DE60-0537-4883-B5D3-885A5E39B188}" type="datetimeFigureOut">
              <a:rPr lang="ru-RU" smtClean="0"/>
              <a:t>20.09.2019</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CCE60C6-C4A8-4F23-858E-CD66536A65FA}"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7CE5DE60-0537-4883-B5D3-885A5E39B188}" type="datetimeFigureOut">
              <a:rPr lang="ru-RU" smtClean="0"/>
              <a:t>20.09.2019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DCCE60C6-C4A8-4F23-858E-CD66536A65FA}" type="slidenum">
              <a:rPr lang="ru-RU" smtClean="0"/>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7CE5DE60-0537-4883-B5D3-885A5E39B188}" type="datetimeFigureOut">
              <a:rPr lang="ru-RU" smtClean="0"/>
              <a:t>20.09.2019</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DCCE60C6-C4A8-4F23-858E-CD66536A65FA}" type="slidenum">
              <a:rPr lang="ru-RU" smtClean="0"/>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0" y="3789040"/>
            <a:ext cx="9144000" cy="648072"/>
          </a:xfrm>
        </p:spPr>
        <p:txBody>
          <a:bodyPr>
            <a:noAutofit/>
          </a:bodyPr>
          <a:lstStyle/>
          <a:p>
            <a:pPr algn="ctr">
              <a:spcBef>
                <a:spcPts val="0"/>
              </a:spcBef>
            </a:pPr>
            <a:r>
              <a:rPr lang="kk-KZ" sz="3200" b="1" dirty="0" smtClean="0">
                <a:solidFill>
                  <a:srgbClr val="002060"/>
                </a:solidFill>
                <a:latin typeface="Times New Roman" pitchFamily="18" charset="0"/>
                <a:cs typeface="Times New Roman" pitchFamily="18" charset="0"/>
              </a:rPr>
              <a:t>Дәріс 4. </a:t>
            </a:r>
          </a:p>
          <a:p>
            <a:pPr algn="ctr">
              <a:spcBef>
                <a:spcPts val="0"/>
              </a:spcBef>
            </a:pPr>
            <a:r>
              <a:rPr lang="kk-KZ" sz="3200" b="1" dirty="0" smtClean="0">
                <a:solidFill>
                  <a:srgbClr val="002060"/>
                </a:solidFill>
                <a:latin typeface="Times New Roman" pitchFamily="18" charset="0"/>
                <a:cs typeface="Times New Roman" pitchFamily="18" charset="0"/>
              </a:rPr>
              <a:t>Жоғары және орта білім беру саласында оқыту процесіне бұлтты технологияларды енгізу</a:t>
            </a:r>
            <a:endParaRPr lang="ru-RU" sz="3200" b="1" dirty="0" smtClean="0">
              <a:solidFill>
                <a:srgbClr val="002060"/>
              </a:solidFill>
              <a:latin typeface="Times New Roman" pitchFamily="18" charset="0"/>
              <a:cs typeface="Times New Roman" pitchFamily="18" charset="0"/>
            </a:endParaRPr>
          </a:p>
          <a:p>
            <a:pPr algn="ctr"/>
            <a:endParaRPr lang="kk-KZ" sz="3600" b="1" dirty="0" smtClean="0">
              <a:solidFill>
                <a:srgbClr val="002060"/>
              </a:solidFill>
              <a:latin typeface="Times New Roman" pitchFamily="18" charset="0"/>
              <a:cs typeface="Times New Roman" pitchFamily="18" charset="0"/>
            </a:endParaRPr>
          </a:p>
        </p:txBody>
      </p:sp>
      <p:sp>
        <p:nvSpPr>
          <p:cNvPr id="4" name="TextBox 3"/>
          <p:cNvSpPr txBox="1"/>
          <p:nvPr/>
        </p:nvSpPr>
        <p:spPr>
          <a:xfrm>
            <a:off x="0" y="260649"/>
            <a:ext cx="9144000" cy="369332"/>
          </a:xfrm>
          <a:prstGeom prst="rect">
            <a:avLst/>
          </a:prstGeom>
          <a:noFill/>
        </p:spPr>
        <p:txBody>
          <a:bodyPr wrap="square" rtlCol="0">
            <a:spAutoFit/>
          </a:bodyPr>
          <a:lstStyle/>
          <a:p>
            <a:pPr algn="ctr"/>
            <a:r>
              <a:rPr lang="kk-KZ" dirty="0" smtClean="0">
                <a:latin typeface="Times New Roman" pitchFamily="18" charset="0"/>
                <a:cs typeface="Times New Roman" pitchFamily="18" charset="0"/>
              </a:rPr>
              <a:t>Қазақстан Республикасының Білім және ғылым </a:t>
            </a:r>
            <a:r>
              <a:rPr lang="kk-KZ" dirty="0" smtClean="0">
                <a:latin typeface="Times New Roman" pitchFamily="18" charset="0"/>
                <a:cs typeface="Times New Roman" pitchFamily="18" charset="0"/>
              </a:rPr>
              <a:t>министрлігі</a:t>
            </a:r>
            <a:endParaRPr lang="kk-KZ" dirty="0" smtClean="0">
              <a:latin typeface="Times New Roman" pitchFamily="18" charset="0"/>
              <a:cs typeface="Times New Roman" pitchFamily="18" charset="0"/>
            </a:endParaRPr>
          </a:p>
        </p:txBody>
      </p:sp>
      <p:sp>
        <p:nvSpPr>
          <p:cNvPr id="5" name="TextBox 4"/>
          <p:cNvSpPr txBox="1"/>
          <p:nvPr/>
        </p:nvSpPr>
        <p:spPr>
          <a:xfrm>
            <a:off x="0" y="1412776"/>
            <a:ext cx="9144000" cy="432048"/>
          </a:xfrm>
          <a:prstGeom prst="rect">
            <a:avLst/>
          </a:prstGeom>
          <a:noFill/>
        </p:spPr>
        <p:txBody>
          <a:bodyPr wrap="square" rtlCol="0">
            <a:spAutoFit/>
          </a:bodyPr>
          <a:lstStyle/>
          <a:p>
            <a:pPr algn="ctr"/>
            <a:r>
              <a:rPr lang="kk-KZ" sz="2200" dirty="0" smtClean="0">
                <a:latin typeface="Times New Roman" pitchFamily="18" charset="0"/>
                <a:cs typeface="Times New Roman" pitchFamily="18" charset="0"/>
              </a:rPr>
              <a:t>Виртуалдау технологиялары және бұлтты есептеулер</a:t>
            </a:r>
            <a:endParaRPr lang="ru-RU" sz="2200" dirty="0">
              <a:latin typeface="Times New Roman" pitchFamily="18" charset="0"/>
              <a:cs typeface="Times New Roman" pitchFamily="18" charset="0"/>
            </a:endParaRPr>
          </a:p>
        </p:txBody>
      </p:sp>
      <p:sp>
        <p:nvSpPr>
          <p:cNvPr id="8" name="TextBox 7"/>
          <p:cNvSpPr txBox="1"/>
          <p:nvPr/>
        </p:nvSpPr>
        <p:spPr>
          <a:xfrm>
            <a:off x="2987824" y="3933056"/>
            <a:ext cx="184731" cy="400110"/>
          </a:xfrm>
          <a:prstGeom prst="rect">
            <a:avLst/>
          </a:prstGeom>
          <a:noFill/>
        </p:spPr>
        <p:txBody>
          <a:bodyPr wrap="none" rtlCol="0">
            <a:spAutoFit/>
          </a:bodyPr>
          <a:lstStyle/>
          <a:p>
            <a:endParaRPr lang="ru-RU"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548680"/>
            <a:ext cx="9144000" cy="1296144"/>
          </a:xfrm>
        </p:spPr>
        <p:txBody>
          <a:bodyPr/>
          <a:lstStyle/>
          <a:p>
            <a:pPr algn="ctr"/>
            <a:r>
              <a:rPr lang="kk-KZ" b="1" dirty="0" smtClean="0">
                <a:latin typeface="Times New Roman" pitchFamily="18" charset="0"/>
                <a:cs typeface="Times New Roman" pitchFamily="18" charset="0"/>
              </a:rPr>
              <a:t>Жоспар</a:t>
            </a:r>
            <a:r>
              <a:rPr lang="kk-KZ" dirty="0" smtClean="0">
                <a:latin typeface="Times New Roman" pitchFamily="18" charset="0"/>
                <a:cs typeface="Times New Roman" pitchFamily="18" charset="0"/>
              </a:rPr>
              <a:t>:</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0" y="2780928"/>
            <a:ext cx="9144000" cy="2808312"/>
          </a:xfrm>
        </p:spPr>
        <p:txBody>
          <a:bodyPr>
            <a:noAutofit/>
          </a:bodyPr>
          <a:lstStyle/>
          <a:p>
            <a:r>
              <a:rPr lang="kk-KZ" dirty="0" smtClean="0">
                <a:latin typeface="Times New Roman" pitchFamily="18" charset="0"/>
                <a:cs typeface="Times New Roman" pitchFamily="18" charset="0"/>
              </a:rPr>
              <a:t>1.Бұлттық технологиялар білім беру үрдісінде қолданудың мүмкіндіктері</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2.Білім беруде қолданылатын бұлттық сервистерді іріктеу ерекшеліктері</a:t>
            </a:r>
            <a:endParaRPr lang="ru-RU" dirty="0" smtClean="0">
              <a:latin typeface="Times New Roman" pitchFamily="18" charset="0"/>
              <a:cs typeface="Times New Roman" pitchFamily="18" charset="0"/>
            </a:endParaRPr>
          </a:p>
          <a:p>
            <a:endParaRPr lang="kk-KZ" b="1" dirty="0" smtClean="0">
              <a:latin typeface="Times New Roman" pitchFamily="18" charset="0"/>
              <a:cs typeface="Times New Roman" pitchFamily="18" charset="0"/>
            </a:endParaRPr>
          </a:p>
          <a:p>
            <a:r>
              <a:rPr lang="kk-KZ" b="1" dirty="0" smtClean="0">
                <a:latin typeface="Times New Roman" pitchFamily="18" charset="0"/>
                <a:cs typeface="Times New Roman" pitchFamily="18" charset="0"/>
              </a:rPr>
              <a:t>Сабақ мақсаты:</a:t>
            </a:r>
            <a:r>
              <a:rPr lang="kk-KZ" dirty="0" smtClean="0">
                <a:latin typeface="Times New Roman" pitchFamily="18" charset="0"/>
                <a:cs typeface="Times New Roman" pitchFamily="18" charset="0"/>
              </a:rPr>
              <a:t> білім беру үрдісінде бұлтты технологияларды қолдану мүмкіндіктерімен таныстыру</a:t>
            </a:r>
          </a:p>
          <a:p>
            <a:endParaRPr lang="ru-RU" dirty="0" smtClean="0">
              <a:latin typeface="Times New Roman" pitchFamily="18" charset="0"/>
              <a:cs typeface="Times New Roman" pitchFamily="18" charset="0"/>
            </a:endParaRPr>
          </a:p>
          <a:p>
            <a:r>
              <a:rPr lang="kk-KZ" b="1" dirty="0" smtClean="0">
                <a:latin typeface="Times New Roman" pitchFamily="18" charset="0"/>
                <a:cs typeface="Times New Roman" pitchFamily="18" charset="0"/>
              </a:rPr>
              <a:t>Негізгі түсініктер:</a:t>
            </a:r>
            <a:r>
              <a:rPr lang="kk-KZ" dirty="0" smtClean="0">
                <a:latin typeface="Times New Roman" pitchFamily="18" charset="0"/>
                <a:cs typeface="Times New Roman" pitchFamily="18" charset="0"/>
              </a:rPr>
              <a:t> білім берудегі бұлтты технологиялар</a:t>
            </a:r>
            <a:endParaRPr lang="ru-RU" dirty="0" smtClean="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457200"/>
            <a:ext cx="8991600" cy="838200"/>
          </a:xfrm>
        </p:spPr>
        <p:txBody>
          <a:bodyPr>
            <a:normAutofit fontScale="90000"/>
          </a:bodyPr>
          <a:lstStyle/>
          <a:p>
            <a:pPr algn="ctr"/>
            <a:r>
              <a:rPr lang="kk-KZ" dirty="0" smtClean="0">
                <a:latin typeface="Times New Roman" pitchFamily="18" charset="0"/>
                <a:cs typeface="Times New Roman" pitchFamily="18" charset="0"/>
              </a:rPr>
              <a:t>Бұлтты технологияларды қолдану</a:t>
            </a:r>
            <a:endParaRPr lang="ru-RU" dirty="0"/>
          </a:p>
        </p:txBody>
      </p:sp>
      <p:sp>
        <p:nvSpPr>
          <p:cNvPr id="3" name="Содержимое 2"/>
          <p:cNvSpPr>
            <a:spLocks noGrp="1"/>
          </p:cNvSpPr>
          <p:nvPr>
            <p:ph idx="1"/>
          </p:nvPr>
        </p:nvSpPr>
        <p:spPr/>
        <p:txBody>
          <a:bodyPr>
            <a:normAutofit fontScale="55000" lnSpcReduction="20000"/>
          </a:bodyPr>
          <a:lstStyle/>
          <a:p>
            <a:pPr algn="just"/>
            <a:r>
              <a:rPr lang="kk-KZ" dirty="0" smtClean="0">
                <a:latin typeface="Times New Roman" pitchFamily="18" charset="0"/>
                <a:cs typeface="Times New Roman" pitchFamily="18" charset="0"/>
              </a:rPr>
              <a:t>Бұлтты технологияларды қолдану, білім алушылардың ЖОО анықтамалы-ақпараттық жүйелеріне кез-келген заманауи коммуникациялық құралдарынан (Интернет желісіне қосыла алатын стационарлық дербес компьютерлер, ноутбуктер, нетбуктер, смартфондар, планшетті компьютерлер, ұялы телефондар және т.б.) қол жеткізу ұтқырлығын арттырады. </a:t>
            </a:r>
          </a:p>
          <a:p>
            <a:pPr algn="just"/>
            <a:r>
              <a:rPr lang="kk-KZ" dirty="0" smtClean="0">
                <a:latin typeface="Times New Roman" pitchFamily="18" charset="0"/>
                <a:cs typeface="Times New Roman" pitchFamily="18" charset="0"/>
              </a:rPr>
              <a:t>Оны кез-келген жерден қосылуға мүмкіндік беретін ЖОО-ның локальді желілері (сонымен қатар, Wi-Fi сымсыз желілері) немесе Интернет аймақты желі арнасын қолдана отырып жүзеге асыруға болады. </a:t>
            </a:r>
          </a:p>
          <a:p>
            <a:pPr algn="just"/>
            <a:r>
              <a:rPr lang="kk-KZ" dirty="0" smtClean="0">
                <a:latin typeface="Times New Roman" pitchFamily="18" charset="0"/>
                <a:cs typeface="Times New Roman" pitchFamily="18" charset="0"/>
              </a:rPr>
              <a:t>Атап айтатын жағдай, студенттер ақпараттық ресурстарға (ЖОО-ның электрондық кітапханасына да) жедел қол жеткізіп қана қоймай, лабораториялық және практикалық жұмыстарды, сонымен қатар, оқу жоспарымен қарастырылған басқа да тапсырмаларды орындауға қажетті, программалық қамтамалар орнатылған виртуалды машиналарға да қосыла алады. </a:t>
            </a:r>
          </a:p>
          <a:p>
            <a:pPr algn="just"/>
            <a:r>
              <a:rPr lang="kk-KZ" dirty="0" smtClean="0">
                <a:latin typeface="Times New Roman" pitchFamily="18" charset="0"/>
                <a:cs typeface="Times New Roman" pitchFamily="18" charset="0"/>
              </a:rPr>
              <a:t>Оқу процессінде қолданылатын ПҚ көптеген ресурстарды талап етуі мүмкін, ол өз кезегінде кейбір оқушылардың бұл ПҚ-ны үй компьютерлеріне орнатуға – компьютер ресурстары жеткіліксіз, орнатылған операциялық қамтамамен үйлесімсіз, орналған ПҚ-мен біріге жұмыс жасай алмау себептеріне байланысты, жол бермейді. </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457200"/>
            <a:ext cx="8991600" cy="838200"/>
          </a:xfrm>
        </p:spPr>
        <p:txBody>
          <a:bodyPr>
            <a:normAutofit/>
          </a:bodyPr>
          <a:lstStyle/>
          <a:p>
            <a:pPr algn="ctr"/>
            <a:r>
              <a:rPr lang="kk-KZ" sz="3200" dirty="0" smtClean="0">
                <a:latin typeface="Times New Roman" pitchFamily="18" charset="0"/>
                <a:cs typeface="Times New Roman" pitchFamily="18" charset="0"/>
              </a:rPr>
              <a:t>Қашықтан қосылу</a:t>
            </a:r>
            <a:endParaRPr lang="ru-RU" sz="3200" dirty="0"/>
          </a:p>
        </p:txBody>
      </p:sp>
      <p:sp>
        <p:nvSpPr>
          <p:cNvPr id="3" name="Содержимое 2"/>
          <p:cNvSpPr>
            <a:spLocks noGrp="1"/>
          </p:cNvSpPr>
          <p:nvPr>
            <p:ph idx="1"/>
          </p:nvPr>
        </p:nvSpPr>
        <p:spPr/>
        <p:txBody>
          <a:bodyPr>
            <a:normAutofit fontScale="62500" lnSpcReduction="20000"/>
          </a:bodyPr>
          <a:lstStyle/>
          <a:p>
            <a:pPr algn="just"/>
            <a:r>
              <a:rPr lang="kk-KZ" dirty="0" smtClean="0">
                <a:latin typeface="Times New Roman" pitchFamily="18" charset="0"/>
                <a:cs typeface="Times New Roman" pitchFamily="18" charset="0"/>
              </a:rPr>
              <a:t>Қашықтан қосылу (мысалы, виртуалды машинаның қашық жұмыс үстеліне RDP (порт 3389) хаттамасы арқылы қосылу) технологияларын қолдану өте қарапайым сипаттамалы құрылғылармен жұмыс жасауға мүмкіндік береді, қосылу программалары (тұтынушылар) алдын-ала жүктелген немесе кез-келген коммуникациялық құралға жүктеле алады. Егер программалық қамтама бұлтта орналасқан болса, онда үй компьютерлеріне ПҚ-ны локальді орнатуға қарағанда оқушылардың ПҚ-ны қалай колданатындары және кім қолданатынын бақылау механизмі айтарлықтай жеңілдетіледі. ПҚ-ны бұлтқа орналастыру лицензиялауды қадағалауды жеңілдетіп қана қоймай, ПҚ-ның орталықтан жаңартылу проблемаларын да шешеді. Барлық оқушылар бір ПҚ-мен жұмыс жасағандықтан жаңа ПҚ-ға ауысу да бір уақытта болмақ. Қажеттілік туып жатса, ЖОО-ны бар ПҚ-ды ғана қолданып қоймай, арнайы бұлтта жұмыс жасауға негізделіп жасалған, өзінің жеке ПҚ-рын өңдеп пайдалана алады. Бұлтта орнатылған бұндай программалық қамтаманы рұқсатсыз қол жетімділіктен қорғау үшін, бұлтты технологиялар өнімдері мен инфрақұрылымдарын қорғауға бағытталған жетекші әзірлеушілердің дайын шешімдерін қолдануға болады.</a:t>
            </a:r>
            <a:endParaRPr lang="ru-RU" dirty="0" smtClean="0">
              <a:latin typeface="Times New Roman" pitchFamily="18" charset="0"/>
              <a:cs typeface="Times New Roman" pitchFamily="18" charset="0"/>
            </a:endParaRPr>
          </a:p>
          <a:p>
            <a:pPr algn="just"/>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2200" b="1" cap="none" dirty="0" smtClean="0">
                <a:latin typeface="Times New Roman" pitchFamily="18" charset="0"/>
                <a:cs typeface="Times New Roman" pitchFamily="18" charset="0"/>
              </a:rPr>
              <a:t>Білім беруде қолданылатын бұлттық сервистерді іріктеу ерекшеліктері</a:t>
            </a:r>
            <a:r>
              <a:rPr lang="ru-RU" sz="2200" cap="none" dirty="0" smtClean="0">
                <a:latin typeface="Times New Roman" pitchFamily="18" charset="0"/>
                <a:cs typeface="Times New Roman" pitchFamily="18" charset="0"/>
              </a:rPr>
              <a:t/>
            </a:r>
            <a:br>
              <a:rPr lang="ru-RU" sz="2200" cap="none" dirty="0" smtClean="0">
                <a:latin typeface="Times New Roman" pitchFamily="18" charset="0"/>
                <a:cs typeface="Times New Roman" pitchFamily="18" charset="0"/>
              </a:rPr>
            </a:br>
            <a:endParaRPr lang="ru-RU" sz="2200" cap="none" dirty="0"/>
          </a:p>
        </p:txBody>
      </p:sp>
      <p:sp>
        <p:nvSpPr>
          <p:cNvPr id="3" name="Содержимое 2"/>
          <p:cNvSpPr>
            <a:spLocks noGrp="1"/>
          </p:cNvSpPr>
          <p:nvPr>
            <p:ph idx="1"/>
          </p:nvPr>
        </p:nvSpPr>
        <p:spPr>
          <a:xfrm>
            <a:off x="304800" y="1268760"/>
            <a:ext cx="8686800" cy="4811365"/>
          </a:xfrm>
        </p:spPr>
        <p:txBody>
          <a:bodyPr>
            <a:noAutofit/>
          </a:bodyPr>
          <a:lstStyle/>
          <a:p>
            <a:pPr algn="just">
              <a:buFont typeface="Wingdings" pitchFamily="2" charset="2"/>
              <a:buChar char="q"/>
            </a:pPr>
            <a:r>
              <a:rPr lang="kk-KZ" sz="1600" dirty="0" smtClean="0">
                <a:latin typeface="Times New Roman" pitchFamily="18" charset="0"/>
                <a:cs typeface="Times New Roman" pitchFamily="18" charset="0"/>
              </a:rPr>
              <a:t>Жоғарғы оқу орындары серіктесе отырып, барлық бұлттық инфрақұрылымды қадағалай алатын, ақпараттың “сыртқа” шығып кету қаупін жоятын  жеке меншікті бұлттар түзе алады. </a:t>
            </a:r>
          </a:p>
          <a:p>
            <a:pPr algn="just">
              <a:buFont typeface="Wingdings" pitchFamily="2" charset="2"/>
              <a:buChar char="q"/>
            </a:pPr>
            <a:r>
              <a:rPr lang="kk-KZ" sz="1600" dirty="0" smtClean="0">
                <a:latin typeface="Times New Roman" pitchFamily="18" charset="0"/>
                <a:cs typeface="Times New Roman" pitchFamily="18" charset="0"/>
              </a:rPr>
              <a:t>Алайда жеке меншікті бұлттар түзу – заманауи технология, программалық қамтама және өте маңыздысы, бұлтты толығымен түсініп, оған қызмет ете білетін, жоғары квалификациялы персоналды қажет ететін шығындарға толы қадам. Көпшілікті бұлттарды қолданғанда, тек қана нақты пайдаланылған ресурстар ғана төленетіндіктен шығындар көлемін айтарлықтай азайтады. </a:t>
            </a:r>
          </a:p>
          <a:p>
            <a:pPr algn="just">
              <a:buFont typeface="Wingdings" pitchFamily="2" charset="2"/>
              <a:buChar char="q"/>
            </a:pPr>
            <a:r>
              <a:rPr lang="kk-KZ" sz="1600" dirty="0" smtClean="0">
                <a:latin typeface="Times New Roman" pitchFamily="18" charset="0"/>
                <a:cs typeface="Times New Roman" pitchFamily="18" charset="0"/>
              </a:rPr>
              <a:t>Мысалы, көпшілік бұлттық жүйелерінің төмен деңгейлі IaaS-сервистері деректердің үлкен көлемін, сонымен қатар таспаларға жазылған бейнелер мен аудиоматериалдар және т.с.с. сақтау үшін экономикалық жағынан минималды шығындармен қолданылады. </a:t>
            </a:r>
          </a:p>
          <a:p>
            <a:pPr algn="just">
              <a:buFont typeface="Wingdings" pitchFamily="2" charset="2"/>
              <a:buChar char="q"/>
            </a:pPr>
            <a:r>
              <a:rPr lang="kk-KZ" sz="1600" dirty="0" smtClean="0">
                <a:latin typeface="Times New Roman" pitchFamily="18" charset="0"/>
                <a:cs typeface="Times New Roman" pitchFamily="18" charset="0"/>
              </a:rPr>
              <a:t>Алайда сақталатын ақпараттың құпиялылық пен қол жетімділікті қамтамасыз етумен байланысты қауіп бар. </a:t>
            </a:r>
          </a:p>
          <a:p>
            <a:pPr algn="just">
              <a:buFont typeface="Wingdings" pitchFamily="2" charset="2"/>
              <a:buChar char="q"/>
            </a:pPr>
            <a:r>
              <a:rPr lang="kk-KZ" sz="1600" dirty="0" smtClean="0">
                <a:latin typeface="Times New Roman" pitchFamily="18" charset="0"/>
                <a:cs typeface="Times New Roman" pitchFamily="18" charset="0"/>
              </a:rPr>
              <a:t>Көпшілікті бұлттардың иесі, ақпаратты сақтау қызметінің құнын негізсіз өсіріп жіберуі мүмкін; бұлттық инфрақұрылымды жүзеге асыратын деректер өңдеу орталықтары нақты орналасқан елдің құқық қорғау органдарына, ақпаратқа қол жеткізу құқығы берілуі мүмкін; заманауи халықаралық жағдайға байланысты санкциялық қауіптер де жоқ емес және т.с.с. </a:t>
            </a:r>
          </a:p>
          <a:p>
            <a:pPr algn="just">
              <a:buFont typeface="Wingdings" pitchFamily="2" charset="2"/>
              <a:buChar char="q"/>
            </a:pPr>
            <a:r>
              <a:rPr lang="kk-KZ" sz="1600" dirty="0" smtClean="0">
                <a:latin typeface="Times New Roman" pitchFamily="18" charset="0"/>
                <a:cs typeface="Times New Roman" pitchFamily="18" charset="0"/>
              </a:rPr>
              <a:t>Аралас вариантты техникалық жағынан жүзеге асыру – бұл жағдай нақты бір жоғарғы оқу орны, ЖОО-ның меншікті бұлт сегментінен және көпшілік бұлты немесе бұлттарында жалға алынатын бұлттық ресурстардан құралған гибридті бұлтты қолдану кезінде мүмкін бола алады.  </a:t>
            </a:r>
            <a:endParaRPr lang="ru-RU" sz="1600" dirty="0" smtClean="0">
              <a:latin typeface="Times New Roman" pitchFamily="18" charset="0"/>
              <a:cs typeface="Times New Roman" pitchFamily="18" charset="0"/>
            </a:endParaRPr>
          </a:p>
          <a:p>
            <a:pPr algn="just">
              <a:buFont typeface="Wingdings" pitchFamily="2" charset="2"/>
              <a:buChar char="q"/>
            </a:pPr>
            <a:endParaRPr lang="ru-RU" sz="1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2200" b="1" cap="none" dirty="0" smtClean="0">
                <a:latin typeface="Times New Roman" pitchFamily="18" charset="0"/>
                <a:cs typeface="Times New Roman" pitchFamily="18" charset="0"/>
              </a:rPr>
              <a:t>Жоғары және орта білім беру саласында оқыту процесіне бұлтты технологияларды енгізу:</a:t>
            </a:r>
            <a:r>
              <a:rPr lang="ru-RU" sz="2200" b="1" cap="none" dirty="0" smtClean="0">
                <a:latin typeface="Times New Roman" pitchFamily="18" charset="0"/>
                <a:cs typeface="Times New Roman" pitchFamily="18" charset="0"/>
              </a:rPr>
              <a:t/>
            </a:r>
            <a:br>
              <a:rPr lang="ru-RU" sz="2200" b="1" cap="none" dirty="0" smtClean="0">
                <a:latin typeface="Times New Roman" pitchFamily="18" charset="0"/>
                <a:cs typeface="Times New Roman" pitchFamily="18" charset="0"/>
              </a:rPr>
            </a:br>
            <a:endParaRPr lang="ru-RU" sz="2200" b="1" cap="none" dirty="0">
              <a:latin typeface="Times New Roman" pitchFamily="18" charset="0"/>
              <a:cs typeface="Times New Roman" pitchFamily="18" charset="0"/>
            </a:endParaRPr>
          </a:p>
        </p:txBody>
      </p:sp>
      <p:sp>
        <p:nvSpPr>
          <p:cNvPr id="3" name="Содержимое 2"/>
          <p:cNvSpPr>
            <a:spLocks noGrp="1"/>
          </p:cNvSpPr>
          <p:nvPr>
            <p:ph idx="1"/>
          </p:nvPr>
        </p:nvSpPr>
        <p:spPr>
          <a:xfrm>
            <a:off x="251520" y="1196752"/>
            <a:ext cx="8686800" cy="4525963"/>
          </a:xfrm>
        </p:spPr>
        <p:txBody>
          <a:bodyPr>
            <a:noAutofit/>
          </a:bodyPr>
          <a:lstStyle/>
          <a:p>
            <a:pPr lvl="0" algn="just">
              <a:buFont typeface="Wingdings" pitchFamily="2" charset="2"/>
              <a:buChar char="q"/>
            </a:pPr>
            <a:r>
              <a:rPr lang="kk-KZ" sz="2000" dirty="0" smtClean="0">
                <a:latin typeface="Times New Roman" pitchFamily="18" charset="0"/>
                <a:cs typeface="Times New Roman" pitchFamily="18" charset="0"/>
              </a:rPr>
              <a:t>оқыту бағыттарын  тиімді пайдалану (дәстүрлі компьютерлік сыныптар бойынша жеке және арнайы жабдықталған орындарды бөлудің қажеті жоқ) және компьютерлік сыныптардың құру және техникалық қызмет көрсету үшін қажетті шығындардың күрт қысқартылуы;</a:t>
            </a:r>
            <a:endParaRPr lang="ru-RU" sz="2000" dirty="0" smtClean="0">
              <a:latin typeface="Times New Roman" pitchFamily="18" charset="0"/>
              <a:cs typeface="Times New Roman" pitchFamily="18" charset="0"/>
            </a:endParaRPr>
          </a:p>
          <a:p>
            <a:pPr lvl="0" algn="just">
              <a:buFont typeface="Wingdings" pitchFamily="2" charset="2"/>
              <a:buChar char="q"/>
            </a:pPr>
            <a:r>
              <a:rPr lang="kk-KZ" sz="2000" dirty="0" smtClean="0">
                <a:latin typeface="Times New Roman" pitchFamily="18" charset="0"/>
                <a:cs typeface="Times New Roman" pitchFamily="18" charset="0"/>
              </a:rPr>
              <a:t>қазіргі заманғы білімнің сапалы жаңа деңгейі, яғни студенттер  оқу барысында кез келген  уақытта, кез келген орында, интернет бар жерде оқу процесінде болу мүмкіндігі.</a:t>
            </a:r>
            <a:endParaRPr lang="ru-RU" sz="2000" dirty="0" smtClean="0">
              <a:latin typeface="Times New Roman" pitchFamily="18" charset="0"/>
              <a:cs typeface="Times New Roman" pitchFamily="18" charset="0"/>
            </a:endParaRPr>
          </a:p>
          <a:p>
            <a:pPr lvl="0" algn="just">
              <a:buFont typeface="Wingdings" pitchFamily="2" charset="2"/>
              <a:buChar char="q"/>
            </a:pPr>
            <a:r>
              <a:rPr lang="kk-KZ" sz="2000" dirty="0" smtClean="0">
                <a:latin typeface="Times New Roman" pitchFamily="18" charset="0"/>
                <a:cs typeface="Times New Roman" pitchFamily="18" charset="0"/>
              </a:rPr>
              <a:t>неғұрлым тиімді интерактивті оқыту процесі және оқу процесінде білім беру қызметтерін бейімдеу және тираждаудың тез  жасау мүмкіндігі;</a:t>
            </a:r>
            <a:endParaRPr lang="ru-RU" sz="2000" dirty="0" smtClean="0">
              <a:latin typeface="Times New Roman" pitchFamily="18" charset="0"/>
              <a:cs typeface="Times New Roman" pitchFamily="18" charset="0"/>
            </a:endParaRPr>
          </a:p>
          <a:p>
            <a:pPr lvl="0" algn="just">
              <a:buFont typeface="Wingdings" pitchFamily="2" charset="2"/>
              <a:buChar char="q"/>
            </a:pPr>
            <a:r>
              <a:rPr lang="kk-KZ" sz="2000" dirty="0" smtClean="0">
                <a:latin typeface="Times New Roman" pitchFamily="18" charset="0"/>
                <a:cs typeface="Times New Roman" pitchFamily="18" charset="0"/>
              </a:rPr>
              <a:t>ұсынылатын білім беру қызметтері бойынша түсініктеме және  студенттерді бағалау арқылы оқытушыға кері байланысты қамтамасыз мүмкіндігі;</a:t>
            </a:r>
            <a:endParaRPr lang="ru-RU" sz="2000" dirty="0" smtClean="0">
              <a:latin typeface="Times New Roman" pitchFamily="18" charset="0"/>
              <a:cs typeface="Times New Roman" pitchFamily="18" charset="0"/>
            </a:endParaRPr>
          </a:p>
          <a:p>
            <a:pPr lvl="0" algn="just">
              <a:buFont typeface="Wingdings" pitchFamily="2" charset="2"/>
              <a:buChar char="q"/>
            </a:pPr>
            <a:r>
              <a:rPr lang="kk-KZ" sz="2000" dirty="0" smtClean="0">
                <a:latin typeface="Times New Roman" pitchFamily="18" charset="0"/>
                <a:cs typeface="Times New Roman" pitchFamily="18" charset="0"/>
              </a:rPr>
              <a:t>оқу процесінде қолданылатын бағдарламалық қамтамасыз ету және ақпараттық ресурстардың орталықтандырылған басқаруы қамтамасыз етеді </a:t>
            </a:r>
            <a:endParaRPr lang="ru-RU" sz="2000" dirty="0" smtClean="0">
              <a:latin typeface="Times New Roman" pitchFamily="18" charset="0"/>
              <a:cs typeface="Times New Roman" pitchFamily="18" charset="0"/>
            </a:endParaRPr>
          </a:p>
          <a:p>
            <a:pPr algn="just">
              <a:buFont typeface="Wingdings" pitchFamily="2" charset="2"/>
              <a:buChar char="q"/>
            </a:pPr>
            <a:endParaRPr lang="ru-RU"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2200" b="1" cap="none" dirty="0" smtClean="0">
                <a:latin typeface="Times New Roman" pitchFamily="18" charset="0"/>
                <a:cs typeface="Times New Roman" pitchFamily="18" charset="0"/>
              </a:rPr>
              <a:t>Жоғары және орта білім беру саласында оқыту процесіне бұлтты технологияларды енгізу:</a:t>
            </a:r>
            <a:r>
              <a:rPr lang="ru-RU" sz="2200" b="1" cap="none" dirty="0" smtClean="0">
                <a:latin typeface="Times New Roman" pitchFamily="18" charset="0"/>
                <a:cs typeface="Times New Roman" pitchFamily="18" charset="0"/>
              </a:rPr>
              <a:t/>
            </a:r>
            <a:br>
              <a:rPr lang="ru-RU" sz="2200" b="1" cap="none" dirty="0" smtClean="0">
                <a:latin typeface="Times New Roman" pitchFamily="18" charset="0"/>
                <a:cs typeface="Times New Roman" pitchFamily="18" charset="0"/>
              </a:rPr>
            </a:br>
            <a:endParaRPr lang="ru-RU" sz="2200" cap="none" dirty="0"/>
          </a:p>
        </p:txBody>
      </p:sp>
      <p:sp>
        <p:nvSpPr>
          <p:cNvPr id="3" name="Содержимое 2"/>
          <p:cNvSpPr>
            <a:spLocks noGrp="1"/>
          </p:cNvSpPr>
          <p:nvPr>
            <p:ph idx="1"/>
          </p:nvPr>
        </p:nvSpPr>
        <p:spPr/>
        <p:txBody>
          <a:bodyPr>
            <a:normAutofit fontScale="62500" lnSpcReduction="20000"/>
          </a:bodyPr>
          <a:lstStyle/>
          <a:p>
            <a:pPr algn="just">
              <a:buFont typeface="Wingdings" pitchFamily="2" charset="2"/>
              <a:buChar char="q"/>
            </a:pPr>
            <a:r>
              <a:rPr lang="kk-KZ" dirty="0" smtClean="0">
                <a:latin typeface="Times New Roman" pitchFamily="18" charset="0"/>
                <a:cs typeface="Times New Roman" pitchFamily="18" charset="0"/>
              </a:rPr>
              <a:t>Заманауи жоғарғы оқу орындары оқу процессін оңтайлы өткізу үшін әртүрлі ұйымдастыру-техникалың құралдарын қолданады. Бұл мақсатта қалай дәстүрлі әдістер қолданылса, дәл солай инновациялық шешімдер қолданыс табуда. </a:t>
            </a:r>
          </a:p>
          <a:p>
            <a:pPr algn="just">
              <a:buFont typeface="Wingdings" pitchFamily="2" charset="2"/>
              <a:buChar char="q"/>
            </a:pPr>
            <a:r>
              <a:rPr lang="kk-KZ" dirty="0" smtClean="0">
                <a:latin typeface="Times New Roman" pitchFamily="18" charset="0"/>
                <a:cs typeface="Times New Roman" pitchFamily="18" charset="0"/>
              </a:rPr>
              <a:t>Оқу процесін оңтайлы етіп ұйымдастыру бір жағынан жоғарғы оқу орнының құрылу және жұмыс жасаудағы негізгі мақсатына жетуді қамтамасыз ету болса, соның ішінде білім алушылар өздері таңдаған мамандық бойынша сапалы білім алулары, жұмыс нарығында сұранысқа ие, алдын-ала дайындалған мамандардың көмегімен оқуларын тәмамдауы тиіс. </a:t>
            </a:r>
          </a:p>
          <a:p>
            <a:pPr algn="just">
              <a:buFont typeface="Wingdings" pitchFamily="2" charset="2"/>
              <a:buChar char="q"/>
            </a:pPr>
            <a:r>
              <a:rPr lang="kk-KZ" dirty="0" smtClean="0">
                <a:latin typeface="Times New Roman" pitchFamily="18" charset="0"/>
                <a:cs typeface="Times New Roman" pitchFamily="18" charset="0"/>
              </a:rPr>
              <a:t>Алайда, бұл мәселені шеше отырып, жоғарғы оқу орындарын қаржыландыру мүмкіндігінің шектеулілігін де ескеру қажет. </a:t>
            </a:r>
          </a:p>
          <a:p>
            <a:pPr algn="just">
              <a:buFont typeface="Wingdings" pitchFamily="2" charset="2"/>
              <a:buChar char="q"/>
            </a:pPr>
            <a:r>
              <a:rPr lang="kk-KZ" dirty="0" smtClean="0">
                <a:latin typeface="Times New Roman" pitchFamily="18" charset="0"/>
                <a:cs typeface="Times New Roman" pitchFamily="18" charset="0"/>
              </a:rPr>
              <a:t>Заманауи қоғамды ақпараттық қоғам деп қарастыруымызға абден болады, өйткені ақпарат өте маңызды және материалдық тауарлар қатарынан орын алғаны әлдеқашан. </a:t>
            </a:r>
          </a:p>
          <a:p>
            <a:pPr algn="just">
              <a:buFont typeface="Wingdings" pitchFamily="2" charset="2"/>
              <a:buChar char="q"/>
            </a:pPr>
            <a:r>
              <a:rPr lang="kk-KZ" dirty="0" smtClean="0">
                <a:latin typeface="Times New Roman" pitchFamily="18" charset="0"/>
                <a:cs typeface="Times New Roman" pitchFamily="18" charset="0"/>
              </a:rPr>
              <a:t>Өңделетін апараттың көлемі өсіп келеді, деректерді жүйелеу мен өңдеудің жаңа әдістері пайда болуда.</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2200" b="1" cap="none" dirty="0" smtClean="0">
                <a:latin typeface="Times New Roman" pitchFamily="18" charset="0"/>
                <a:cs typeface="Times New Roman" pitchFamily="18" charset="0"/>
              </a:rPr>
              <a:t>Жоғары және орта білім беру саласында оқыту процесіне бұлтты технологияларды енгізу:</a:t>
            </a:r>
            <a:r>
              <a:rPr lang="ru-RU" sz="2200" b="1" cap="none" dirty="0" smtClean="0">
                <a:latin typeface="Times New Roman" pitchFamily="18" charset="0"/>
                <a:cs typeface="Times New Roman" pitchFamily="18" charset="0"/>
              </a:rPr>
              <a:t/>
            </a:r>
            <a:br>
              <a:rPr lang="ru-RU" sz="2200" b="1" cap="none" dirty="0" smtClean="0">
                <a:latin typeface="Times New Roman" pitchFamily="18" charset="0"/>
                <a:cs typeface="Times New Roman" pitchFamily="18" charset="0"/>
              </a:rPr>
            </a:br>
            <a:endParaRPr lang="ru-RU" sz="2200" cap="none" dirty="0"/>
          </a:p>
        </p:txBody>
      </p:sp>
      <p:sp>
        <p:nvSpPr>
          <p:cNvPr id="3" name="Содержимое 2"/>
          <p:cNvSpPr>
            <a:spLocks noGrp="1"/>
          </p:cNvSpPr>
          <p:nvPr>
            <p:ph idx="1"/>
          </p:nvPr>
        </p:nvSpPr>
        <p:spPr>
          <a:xfrm>
            <a:off x="179512" y="1268760"/>
            <a:ext cx="8686800" cy="5112568"/>
          </a:xfrm>
        </p:spPr>
        <p:txBody>
          <a:bodyPr>
            <a:normAutofit fontScale="70000" lnSpcReduction="20000"/>
          </a:bodyPr>
          <a:lstStyle/>
          <a:p>
            <a:pPr algn="just">
              <a:buFont typeface="Wingdings" pitchFamily="2" charset="2"/>
              <a:buChar char="q"/>
            </a:pPr>
            <a:r>
              <a:rPr lang="kk-KZ" dirty="0" smtClean="0">
                <a:latin typeface="Times New Roman" pitchFamily="18" charset="0"/>
                <a:cs typeface="Times New Roman" pitchFamily="18" charset="0"/>
              </a:rPr>
              <a:t>Түрлі өндірісте жұмыс жасайтын мамандар үшін, өз лауазымына сай болу үшін және мансабының жоғарылау мүмкіндігін арттыру үшін, өзінің дайындық деңгейін үнемі көтеріп отыру керектігі шындық болып отыр. </a:t>
            </a:r>
          </a:p>
          <a:p>
            <a:pPr algn="just">
              <a:buFont typeface="Wingdings" pitchFamily="2" charset="2"/>
              <a:buChar char="q"/>
            </a:pPr>
            <a:r>
              <a:rPr lang="kk-KZ" dirty="0" smtClean="0">
                <a:latin typeface="Times New Roman" pitchFamily="18" charset="0"/>
                <a:cs typeface="Times New Roman" pitchFamily="18" charset="0"/>
              </a:rPr>
              <a:t>Осыған орай, дәстүрлі білім беретін мекемелердегі жоғарғы оқу орындары ғана емес, мамандардың дайындығын жаңғырту мен квалификациясын көтерумен айналысатын мекемелерге деген де сұраныс артып келеді. </a:t>
            </a:r>
          </a:p>
          <a:p>
            <a:pPr algn="just">
              <a:buFont typeface="Wingdings" pitchFamily="2" charset="2"/>
              <a:buChar char="q"/>
            </a:pPr>
            <a:r>
              <a:rPr lang="kk-KZ" dirty="0" smtClean="0">
                <a:latin typeface="Times New Roman" pitchFamily="18" charset="0"/>
                <a:cs typeface="Times New Roman" pitchFamily="18" charset="0"/>
              </a:rPr>
              <a:t>Сырттай оқыту программаларын сәтті жүзеге асыратын оқу орындары, білім алушылар үшін оқытудың барлық формалары бойынша университеттің ақпараттық қорын пайдалануға қашықтан қолжеткізуді заманауи технологияларды белсенді қолдана отырып, мүмкін ете білген оқу орны.</a:t>
            </a:r>
          </a:p>
          <a:p>
            <a:pPr algn="just">
              <a:buFont typeface="Wingdings" pitchFamily="2" charset="2"/>
              <a:buChar char="q"/>
            </a:pPr>
            <a:r>
              <a:rPr lang="kk-KZ" dirty="0" smtClean="0">
                <a:latin typeface="Times New Roman" pitchFamily="18" charset="0"/>
                <a:cs typeface="Times New Roman" pitchFamily="18" charset="0"/>
              </a:rPr>
              <a:t>Дамыған техникалардың барлық мүмкіндігін толығымен пайдалана алмай отырған оқу орындарымен салыстырғанда бәсекелі болу артықшылығы елеулі болмақ. </a:t>
            </a:r>
            <a:endParaRPr lang="ru-RU" dirty="0" smtClean="0">
              <a:latin typeface="Times New Roman" pitchFamily="18" charset="0"/>
              <a:cs typeface="Times New Roman" pitchFamily="18" charset="0"/>
            </a:endParaRPr>
          </a:p>
          <a:p>
            <a:pPr algn="just">
              <a:buFont typeface="Wingdings" pitchFamily="2" charset="2"/>
              <a:buChar char="q"/>
            </a:pP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476672"/>
            <a:ext cx="9144000" cy="720080"/>
          </a:xfrm>
        </p:spPr>
        <p:txBody>
          <a:bodyPr>
            <a:normAutofit fontScale="90000"/>
          </a:bodyPr>
          <a:lstStyle/>
          <a:p>
            <a:pPr algn="ctr"/>
            <a:r>
              <a:rPr lang="kk-KZ" b="1" cap="none" dirty="0" smtClean="0">
                <a:latin typeface="Times New Roman" pitchFamily="18" charset="0"/>
                <a:cs typeface="Times New Roman" pitchFamily="18" charset="0"/>
              </a:rPr>
              <a:t>Бақылау сұрақтары:</a:t>
            </a:r>
            <a:r>
              <a:rPr lang="ru-RU" cap="none" dirty="0" smtClean="0">
                <a:latin typeface="Times New Roman" pitchFamily="18" charset="0"/>
                <a:cs typeface="Times New Roman" pitchFamily="18" charset="0"/>
              </a:rPr>
              <a:t/>
            </a:r>
            <a:br>
              <a:rPr lang="ru-RU" cap="none" dirty="0" smtClean="0">
                <a:latin typeface="Times New Roman" pitchFamily="18" charset="0"/>
                <a:cs typeface="Times New Roman" pitchFamily="18" charset="0"/>
              </a:rPr>
            </a:br>
            <a:endParaRPr lang="ru-RU" cap="none" dirty="0"/>
          </a:p>
        </p:txBody>
      </p:sp>
      <p:sp>
        <p:nvSpPr>
          <p:cNvPr id="3" name="Содержимое 2"/>
          <p:cNvSpPr>
            <a:spLocks noGrp="1"/>
          </p:cNvSpPr>
          <p:nvPr>
            <p:ph idx="1"/>
          </p:nvPr>
        </p:nvSpPr>
        <p:spPr/>
        <p:txBody>
          <a:bodyPr>
            <a:normAutofit/>
          </a:bodyPr>
          <a:lstStyle/>
          <a:p>
            <a:pPr>
              <a:buNone/>
            </a:pPr>
            <a:r>
              <a:rPr lang="kk-KZ" sz="3000" dirty="0" smtClean="0">
                <a:latin typeface="Times New Roman" pitchFamily="18" charset="0"/>
                <a:cs typeface="Times New Roman" pitchFamily="18" charset="0"/>
              </a:rPr>
              <a:t>1. Жоғары және орта білім беру саласында оқыту процесіне бұлтты технологияларды енгізудің ерекшеліктері?</a:t>
            </a:r>
            <a:endParaRPr lang="ru-RU" sz="3000" dirty="0" smtClean="0">
              <a:latin typeface="Times New Roman" pitchFamily="18" charset="0"/>
              <a:cs typeface="Times New Roman" pitchFamily="18" charset="0"/>
            </a:endParaRPr>
          </a:p>
          <a:p>
            <a:pPr>
              <a:buNone/>
            </a:pPr>
            <a:r>
              <a:rPr lang="kk-KZ" sz="3000" dirty="0" smtClean="0">
                <a:latin typeface="Times New Roman" pitchFamily="18" charset="0"/>
                <a:cs typeface="Times New Roman" pitchFamily="18" charset="0"/>
              </a:rPr>
              <a:t>2</a:t>
            </a:r>
            <a:r>
              <a:rPr lang="kk-KZ" sz="3000" b="1" dirty="0" smtClean="0">
                <a:latin typeface="Times New Roman" pitchFamily="18" charset="0"/>
                <a:cs typeface="Times New Roman" pitchFamily="18" charset="0"/>
              </a:rPr>
              <a:t>.</a:t>
            </a:r>
            <a:r>
              <a:rPr lang="kk-KZ" sz="3000" dirty="0" smtClean="0">
                <a:latin typeface="Times New Roman" pitchFamily="18" charset="0"/>
                <a:cs typeface="Times New Roman" pitchFamily="18" charset="0"/>
              </a:rPr>
              <a:t> Бұлтты технологияларды ЖОО-да қолданудың артықшылықтары мен кемшіліктерін атаңыз.</a:t>
            </a:r>
            <a:endParaRPr lang="ru-RU" sz="3000" dirty="0" smtClean="0">
              <a:latin typeface="Times New Roman" pitchFamily="18" charset="0"/>
              <a:cs typeface="Times New Roman" pitchFamily="18" charset="0"/>
            </a:endParaRPr>
          </a:p>
          <a:p>
            <a:pPr>
              <a:buNone/>
            </a:pPr>
            <a:endParaRPr lang="ru-RU" sz="3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53</TotalTime>
  <Words>984</Words>
  <Application>Microsoft Office PowerPoint</Application>
  <PresentationFormat>Экран (4:3)</PresentationFormat>
  <Paragraphs>45</Paragraphs>
  <Slides>9</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9</vt:i4>
      </vt:variant>
    </vt:vector>
  </HeadingPairs>
  <TitlesOfParts>
    <vt:vector size="15" baseType="lpstr">
      <vt:lpstr>Franklin Gothic Book</vt:lpstr>
      <vt:lpstr>Franklin Gothic Medium</vt:lpstr>
      <vt:lpstr>Times New Roman</vt:lpstr>
      <vt:lpstr>Wingdings</vt:lpstr>
      <vt:lpstr>Wingdings 2</vt:lpstr>
      <vt:lpstr>Трек</vt:lpstr>
      <vt:lpstr>Презентация PowerPoint</vt:lpstr>
      <vt:lpstr>Жоспар: </vt:lpstr>
      <vt:lpstr>Бұлтты технологияларды қолдану</vt:lpstr>
      <vt:lpstr>Қашықтан қосылу</vt:lpstr>
      <vt:lpstr>Білім беруде қолданылатын бұлттық сервистерді іріктеу ерекшеліктері </vt:lpstr>
      <vt:lpstr>Жоғары және орта білім беру саласында оқыту процесіне бұлтты технологияларды енгізу: </vt:lpstr>
      <vt:lpstr>Жоғары және орта білім беру саласында оқыту процесіне бұлтты технологияларды енгізу: </vt:lpstr>
      <vt:lpstr>Жоғары және орта білім беру саласында оқыту процесіне бұлтты технологияларды енгізу: </vt:lpstr>
      <vt:lpstr>Бақылау сұрақтары: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Мейрамгуль</dc:creator>
  <cp:lastModifiedBy>Aigul Sadvakassova</cp:lastModifiedBy>
  <cp:revision>14</cp:revision>
  <dcterms:created xsi:type="dcterms:W3CDTF">2018-04-06T07:59:06Z</dcterms:created>
  <dcterms:modified xsi:type="dcterms:W3CDTF">2019-09-20T06:36:28Z</dcterms:modified>
</cp:coreProperties>
</file>