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Open Sauce" panose="020B0604020202020204" charset="0"/>
      <p:regular r:id="rId20"/>
    </p:embeddedFont>
    <p:embeddedFont>
      <p:font typeface="Calibri" panose="020F0502020204030204" pitchFamily="34" charset="0"/>
      <p:regular r:id="rId21"/>
      <p:bold r:id="rId22"/>
      <p:italic r:id="rId23"/>
      <p:boldItalic r:id="rId24"/>
    </p:embeddedFont>
    <p:embeddedFont>
      <p:font typeface="Open Sauce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73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81.svg"/><Relationship Id="rId3" Type="http://schemas.openxmlformats.org/officeDocument/2006/relationships/image" Target="../media/image36.svg"/><Relationship Id="rId7" Type="http://schemas.openxmlformats.org/officeDocument/2006/relationships/image" Target="../media/image42.svg"/><Relationship Id="rId12"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79.svg"/><Relationship Id="rId5" Type="http://schemas.openxmlformats.org/officeDocument/2006/relationships/image" Target="../media/image40.svg"/><Relationship Id="rId10"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image" Target="../media/image77.sv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83.sv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91.sv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0.svg"/><Relationship Id="rId18" Type="http://schemas.openxmlformats.org/officeDocument/2006/relationships/image" Target="../media/image27.png"/><Relationship Id="rId26" Type="http://schemas.openxmlformats.org/officeDocument/2006/relationships/image" Target="../media/image49.png"/><Relationship Id="rId3" Type="http://schemas.openxmlformats.org/officeDocument/2006/relationships/image" Target="../media/image59.svg"/><Relationship Id="rId21" Type="http://schemas.openxmlformats.org/officeDocument/2006/relationships/image" Target="../media/image56.svg"/><Relationship Id="rId7" Type="http://schemas.openxmlformats.org/officeDocument/2006/relationships/image" Target="../media/image64.svg"/><Relationship Id="rId12" Type="http://schemas.openxmlformats.org/officeDocument/2006/relationships/image" Target="../media/image35.png"/><Relationship Id="rId17" Type="http://schemas.openxmlformats.org/officeDocument/2006/relationships/image" Target="../media/image93.svg"/><Relationship Id="rId25" Type="http://schemas.openxmlformats.org/officeDocument/2006/relationships/image" Target="../media/image97.svg"/><Relationship Id="rId2" Type="http://schemas.openxmlformats.org/officeDocument/2006/relationships/image" Target="../media/image29.png"/><Relationship Id="rId16" Type="http://schemas.openxmlformats.org/officeDocument/2006/relationships/image" Target="../media/image46.png"/><Relationship Id="rId20" Type="http://schemas.openxmlformats.org/officeDocument/2006/relationships/image" Target="../media/image28.png"/><Relationship Id="rId29"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8.svg"/><Relationship Id="rId24" Type="http://schemas.openxmlformats.org/officeDocument/2006/relationships/image" Target="../media/image48.png"/><Relationship Id="rId5" Type="http://schemas.openxmlformats.org/officeDocument/2006/relationships/image" Target="../media/image62.svg"/><Relationship Id="rId15" Type="http://schemas.openxmlformats.org/officeDocument/2006/relationships/image" Target="../media/image72.svg"/><Relationship Id="rId23" Type="http://schemas.openxmlformats.org/officeDocument/2006/relationships/image" Target="../media/image95.svg"/><Relationship Id="rId28" Type="http://schemas.openxmlformats.org/officeDocument/2006/relationships/image" Target="../media/image6.png"/><Relationship Id="rId10" Type="http://schemas.openxmlformats.org/officeDocument/2006/relationships/image" Target="../media/image34.png"/><Relationship Id="rId19" Type="http://schemas.openxmlformats.org/officeDocument/2006/relationships/image" Target="../media/image54.svg"/><Relationship Id="rId4" Type="http://schemas.openxmlformats.org/officeDocument/2006/relationships/image" Target="../media/image31.png"/><Relationship Id="rId9" Type="http://schemas.openxmlformats.org/officeDocument/2006/relationships/image" Target="../media/image66.svg"/><Relationship Id="rId14" Type="http://schemas.openxmlformats.org/officeDocument/2006/relationships/image" Target="../media/image36.png"/><Relationship Id="rId22" Type="http://schemas.openxmlformats.org/officeDocument/2006/relationships/image" Target="../media/image47.png"/><Relationship Id="rId27" Type="http://schemas.openxmlformats.org/officeDocument/2006/relationships/image" Target="../media/image99.svg"/></Relationships>
</file>

<file path=ppt/slides/_rels/slide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6.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6.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0.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22.png"/><Relationship Id="rId17" Type="http://schemas.openxmlformats.org/officeDocument/2006/relationships/image" Target="../media/image46.svg"/><Relationship Id="rId2" Type="http://schemas.openxmlformats.org/officeDocument/2006/relationships/image" Target="../media/image17.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28.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40.sv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6.svg"/><Relationship Id="rId3" Type="http://schemas.openxmlformats.org/officeDocument/2006/relationships/image" Target="../media/image40.svg"/><Relationship Id="rId7" Type="http://schemas.openxmlformats.org/officeDocument/2006/relationships/image" Target="../media/image50.svg"/><Relationship Id="rId12"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52.svg"/></Relationships>
</file>

<file path=ppt/slides/_rels/slide7.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0.svg"/><Relationship Id="rId18" Type="http://schemas.openxmlformats.org/officeDocument/2006/relationships/image" Target="../media/image38.png"/><Relationship Id="rId3" Type="http://schemas.openxmlformats.org/officeDocument/2006/relationships/image" Target="../media/image59.svg"/><Relationship Id="rId7" Type="http://schemas.openxmlformats.org/officeDocument/2006/relationships/image" Target="../media/image64.svg"/><Relationship Id="rId12" Type="http://schemas.openxmlformats.org/officeDocument/2006/relationships/image" Target="../media/image35.png"/><Relationship Id="rId17" Type="http://schemas.openxmlformats.org/officeDocument/2006/relationships/image" Target="../media/image74.svg"/><Relationship Id="rId2" Type="http://schemas.openxmlformats.org/officeDocument/2006/relationships/image" Target="../media/image29.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8.svg"/><Relationship Id="rId5" Type="http://schemas.openxmlformats.org/officeDocument/2006/relationships/image" Target="../media/image62.svg"/><Relationship Id="rId15" Type="http://schemas.openxmlformats.org/officeDocument/2006/relationships/image" Target="../media/image72.sv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66.sv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E5F4"/>
        </a:solidFill>
        <a:effectLst/>
      </p:bgPr>
    </p:bg>
    <p:spTree>
      <p:nvGrpSpPr>
        <p:cNvPr id="1" name=""/>
        <p:cNvGrpSpPr/>
        <p:nvPr/>
      </p:nvGrpSpPr>
      <p:grpSpPr>
        <a:xfrm>
          <a:off x="0" y="0"/>
          <a:ext cx="0" cy="0"/>
          <a:chOff x="0" y="0"/>
          <a:chExt cx="0" cy="0"/>
        </a:xfrm>
      </p:grpSpPr>
      <p:sp>
        <p:nvSpPr>
          <p:cNvPr id="2" name="Freeform 2" descr="handdrawn organic illustration of a science lab cabinet"/>
          <p:cNvSpPr/>
          <p:nvPr/>
        </p:nvSpPr>
        <p:spPr>
          <a:xfrm>
            <a:off x="16643933" y="2337185"/>
            <a:ext cx="5477868" cy="5805063"/>
          </a:xfrm>
          <a:custGeom>
            <a:avLst/>
            <a:gdLst/>
            <a:ahLst/>
            <a:cxnLst/>
            <a:rect l="l" t="t" r="r" b="b"/>
            <a:pathLst>
              <a:path w="5477868" h="5805063">
                <a:moveTo>
                  <a:pt x="0" y="0"/>
                </a:moveTo>
                <a:lnTo>
                  <a:pt x="5477868" y="0"/>
                </a:lnTo>
                <a:lnTo>
                  <a:pt x="5477868" y="5805063"/>
                </a:lnTo>
                <a:lnTo>
                  <a:pt x="0" y="58050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descr="handdrawn organic illustration of a science lab shelf"/>
          <p:cNvSpPr/>
          <p:nvPr/>
        </p:nvSpPr>
        <p:spPr>
          <a:xfrm>
            <a:off x="-3833801" y="2337185"/>
            <a:ext cx="5477868" cy="5805063"/>
          </a:xfrm>
          <a:custGeom>
            <a:avLst/>
            <a:gdLst/>
            <a:ahLst/>
            <a:cxnLst/>
            <a:rect l="l" t="t" r="r" b="b"/>
            <a:pathLst>
              <a:path w="5477868" h="5805063">
                <a:moveTo>
                  <a:pt x="0" y="0"/>
                </a:moveTo>
                <a:lnTo>
                  <a:pt x="5477868" y="0"/>
                </a:lnTo>
                <a:lnTo>
                  <a:pt x="5477868" y="5805063"/>
                </a:lnTo>
                <a:lnTo>
                  <a:pt x="0" y="58050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a:extLst>
              <a:ext uri="{C183D7F6-B498-43B3-948B-1728B52AA6E4}">
                <adec:decorative xmlns:adec="http://schemas.microsoft.com/office/drawing/2017/decorative" xmlns="" val="1"/>
              </a:ext>
            </a:extLst>
          </p:cNvPr>
          <p:cNvSpPr/>
          <p:nvPr/>
        </p:nvSpPr>
        <p:spPr>
          <a:xfrm>
            <a:off x="-1369228" y="6154414"/>
            <a:ext cx="21026456" cy="5237499"/>
          </a:xfrm>
          <a:custGeom>
            <a:avLst/>
            <a:gdLst/>
            <a:ahLst/>
            <a:cxnLst/>
            <a:rect l="l" t="t" r="r" b="b"/>
            <a:pathLst>
              <a:path w="21026456" h="5237499">
                <a:moveTo>
                  <a:pt x="0" y="0"/>
                </a:moveTo>
                <a:lnTo>
                  <a:pt x="21026456" y="0"/>
                </a:lnTo>
                <a:lnTo>
                  <a:pt x="21026456" y="5237499"/>
                </a:lnTo>
                <a:lnTo>
                  <a:pt x="0" y="52374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descr="handdrawn organic illustration of a row of books"/>
          <p:cNvSpPr/>
          <p:nvPr/>
        </p:nvSpPr>
        <p:spPr>
          <a:xfrm flipH="1">
            <a:off x="-830904" y="1028700"/>
            <a:ext cx="1859604" cy="1308485"/>
          </a:xfrm>
          <a:custGeom>
            <a:avLst/>
            <a:gdLst/>
            <a:ahLst/>
            <a:cxnLst/>
            <a:rect l="l" t="t" r="r" b="b"/>
            <a:pathLst>
              <a:path w="1859604" h="1308485">
                <a:moveTo>
                  <a:pt x="1859604" y="0"/>
                </a:moveTo>
                <a:lnTo>
                  <a:pt x="0" y="0"/>
                </a:lnTo>
                <a:lnTo>
                  <a:pt x="0" y="1308485"/>
                </a:lnTo>
                <a:lnTo>
                  <a:pt x="1859604" y="1308485"/>
                </a:lnTo>
                <a:lnTo>
                  <a:pt x="1859604"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descr="handdrawn organic illustration of a calculation board"/>
          <p:cNvSpPr/>
          <p:nvPr/>
        </p:nvSpPr>
        <p:spPr>
          <a:xfrm>
            <a:off x="17097729" y="428526"/>
            <a:ext cx="2380542" cy="1545188"/>
          </a:xfrm>
          <a:custGeom>
            <a:avLst/>
            <a:gdLst/>
            <a:ahLst/>
            <a:cxnLst/>
            <a:rect l="l" t="t" r="r" b="b"/>
            <a:pathLst>
              <a:path w="2380542" h="1545188">
                <a:moveTo>
                  <a:pt x="0" y="0"/>
                </a:moveTo>
                <a:lnTo>
                  <a:pt x="2380542" y="0"/>
                </a:lnTo>
                <a:lnTo>
                  <a:pt x="2380542" y="1545188"/>
                </a:lnTo>
                <a:lnTo>
                  <a:pt x="0" y="15451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descr="handdrawn organic illustration of a wall clock"/>
          <p:cNvSpPr/>
          <p:nvPr/>
        </p:nvSpPr>
        <p:spPr>
          <a:xfrm>
            <a:off x="1703233" y="-656534"/>
            <a:ext cx="1847522" cy="1857654"/>
          </a:xfrm>
          <a:custGeom>
            <a:avLst/>
            <a:gdLst/>
            <a:ahLst/>
            <a:cxnLst/>
            <a:rect l="l" t="t" r="r" b="b"/>
            <a:pathLst>
              <a:path w="1847522" h="1857654">
                <a:moveTo>
                  <a:pt x="0" y="0"/>
                </a:moveTo>
                <a:lnTo>
                  <a:pt x="1847522" y="0"/>
                </a:lnTo>
                <a:lnTo>
                  <a:pt x="1847522" y="1857654"/>
                </a:lnTo>
                <a:lnTo>
                  <a:pt x="0" y="185765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descr="handdrawn organic illustration of a map"/>
          <p:cNvSpPr/>
          <p:nvPr/>
        </p:nvSpPr>
        <p:spPr>
          <a:xfrm rot="77601">
            <a:off x="13696772" y="-2039614"/>
            <a:ext cx="2739167" cy="3068314"/>
          </a:xfrm>
          <a:custGeom>
            <a:avLst/>
            <a:gdLst/>
            <a:ahLst/>
            <a:cxnLst/>
            <a:rect l="l" t="t" r="r" b="b"/>
            <a:pathLst>
              <a:path w="2739167" h="3068314">
                <a:moveTo>
                  <a:pt x="0" y="0"/>
                </a:moveTo>
                <a:lnTo>
                  <a:pt x="2739167" y="0"/>
                </a:lnTo>
                <a:lnTo>
                  <a:pt x="2739167" y="3068314"/>
                </a:lnTo>
                <a:lnTo>
                  <a:pt x="0" y="306831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9" name="Group 9"/>
          <p:cNvGrpSpPr/>
          <p:nvPr/>
        </p:nvGrpSpPr>
        <p:grpSpPr>
          <a:xfrm>
            <a:off x="2380020" y="6595542"/>
            <a:ext cx="13527961" cy="3090741"/>
            <a:chOff x="0" y="0"/>
            <a:chExt cx="18037281" cy="4120988"/>
          </a:xfrm>
        </p:grpSpPr>
        <p:sp>
          <p:nvSpPr>
            <p:cNvPr id="10" name="Freeform 10"/>
            <p:cNvSpPr/>
            <p:nvPr/>
          </p:nvSpPr>
          <p:spPr>
            <a:xfrm>
              <a:off x="0" y="718274"/>
              <a:ext cx="3197173" cy="2267086"/>
            </a:xfrm>
            <a:custGeom>
              <a:avLst/>
              <a:gdLst/>
              <a:ahLst/>
              <a:cxnLst/>
              <a:rect l="l" t="t" r="r" b="b"/>
              <a:pathLst>
                <a:path w="3197173" h="2267086">
                  <a:moveTo>
                    <a:pt x="0" y="0"/>
                  </a:moveTo>
                  <a:lnTo>
                    <a:pt x="3197173" y="0"/>
                  </a:lnTo>
                  <a:lnTo>
                    <a:pt x="3197173" y="2267086"/>
                  </a:lnTo>
                  <a:lnTo>
                    <a:pt x="0" y="22670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a:off x="13917286" y="481260"/>
              <a:ext cx="1616186" cy="2141934"/>
            </a:xfrm>
            <a:custGeom>
              <a:avLst/>
              <a:gdLst/>
              <a:ahLst/>
              <a:cxnLst/>
              <a:rect l="l" t="t" r="r" b="b"/>
              <a:pathLst>
                <a:path w="1616186" h="2141934">
                  <a:moveTo>
                    <a:pt x="0" y="0"/>
                  </a:moveTo>
                  <a:lnTo>
                    <a:pt x="1616186" y="0"/>
                  </a:lnTo>
                  <a:lnTo>
                    <a:pt x="1616186" y="2141933"/>
                  </a:lnTo>
                  <a:lnTo>
                    <a:pt x="0" y="214193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2" name="Freeform 12"/>
            <p:cNvSpPr/>
            <p:nvPr/>
          </p:nvSpPr>
          <p:spPr>
            <a:xfrm>
              <a:off x="11141124" y="1040673"/>
              <a:ext cx="2331662" cy="2941317"/>
            </a:xfrm>
            <a:custGeom>
              <a:avLst/>
              <a:gdLst/>
              <a:ahLst/>
              <a:cxnLst/>
              <a:rect l="l" t="t" r="r" b="b"/>
              <a:pathLst>
                <a:path w="2331662" h="2941317">
                  <a:moveTo>
                    <a:pt x="0" y="0"/>
                  </a:moveTo>
                  <a:lnTo>
                    <a:pt x="2331662" y="0"/>
                  </a:lnTo>
                  <a:lnTo>
                    <a:pt x="2331662" y="2941317"/>
                  </a:lnTo>
                  <a:lnTo>
                    <a:pt x="0" y="294131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3" name="Freeform 13"/>
            <p:cNvSpPr/>
            <p:nvPr/>
          </p:nvSpPr>
          <p:spPr>
            <a:xfrm>
              <a:off x="3637344" y="0"/>
              <a:ext cx="7064820" cy="3981990"/>
            </a:xfrm>
            <a:custGeom>
              <a:avLst/>
              <a:gdLst/>
              <a:ahLst/>
              <a:cxnLst/>
              <a:rect l="l" t="t" r="r" b="b"/>
              <a:pathLst>
                <a:path w="7064820" h="3981990">
                  <a:moveTo>
                    <a:pt x="0" y="0"/>
                  </a:moveTo>
                  <a:lnTo>
                    <a:pt x="7064821" y="0"/>
                  </a:lnTo>
                  <a:lnTo>
                    <a:pt x="7064821" y="3981990"/>
                  </a:lnTo>
                  <a:lnTo>
                    <a:pt x="0" y="398199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4" name="Freeform 14"/>
            <p:cNvSpPr/>
            <p:nvPr/>
          </p:nvSpPr>
          <p:spPr>
            <a:xfrm>
              <a:off x="15740943" y="481260"/>
              <a:ext cx="2296338" cy="3639729"/>
            </a:xfrm>
            <a:custGeom>
              <a:avLst/>
              <a:gdLst/>
              <a:ahLst/>
              <a:cxnLst/>
              <a:rect l="l" t="t" r="r" b="b"/>
              <a:pathLst>
                <a:path w="2296338" h="3639729">
                  <a:moveTo>
                    <a:pt x="0" y="0"/>
                  </a:moveTo>
                  <a:lnTo>
                    <a:pt x="2296338" y="0"/>
                  </a:lnTo>
                  <a:lnTo>
                    <a:pt x="2296338" y="3639728"/>
                  </a:lnTo>
                  <a:lnTo>
                    <a:pt x="0" y="363972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grpSp>
      <p:sp>
        <p:nvSpPr>
          <p:cNvPr id="15" name="TextBox 15"/>
          <p:cNvSpPr txBox="1"/>
          <p:nvPr/>
        </p:nvSpPr>
        <p:spPr>
          <a:xfrm>
            <a:off x="1898206" y="3033992"/>
            <a:ext cx="14900254" cy="2707078"/>
          </a:xfrm>
          <a:prstGeom prst="rect">
            <a:avLst/>
          </a:prstGeom>
        </p:spPr>
        <p:txBody>
          <a:bodyPr lIns="0" tIns="0" rIns="0" bIns="0" rtlCol="0" anchor="t">
            <a:spAutoFit/>
          </a:bodyPr>
          <a:lstStyle/>
          <a:p>
            <a:pPr algn="ctr">
              <a:lnSpc>
                <a:spcPts val="5343"/>
              </a:lnSpc>
            </a:pPr>
            <a:r>
              <a:rPr lang="en-US" sz="4528">
                <a:solidFill>
                  <a:srgbClr val="000000"/>
                </a:solidFill>
                <a:latin typeface="Open Sauce"/>
                <a:ea typeface="Open Sauce"/>
                <a:cs typeface="Open Sauce"/>
                <a:sym typeface="Open Sauce"/>
              </a:rPr>
              <a:t>Органикалық қосылыстардың молекулаларындағы электрондық әсерлер. Индукциялық, мезомерлік эффектілер. Өріс эффектісі, таутомерлі эффект.Гиперконъюгация.</a:t>
            </a:r>
          </a:p>
        </p:txBody>
      </p:sp>
      <p:sp>
        <p:nvSpPr>
          <p:cNvPr id="16" name="TextBox 16"/>
          <p:cNvSpPr txBox="1"/>
          <p:nvPr/>
        </p:nvSpPr>
        <p:spPr>
          <a:xfrm>
            <a:off x="6013467" y="2089739"/>
            <a:ext cx="6261066" cy="525154"/>
          </a:xfrm>
          <a:prstGeom prst="rect">
            <a:avLst/>
          </a:prstGeom>
        </p:spPr>
        <p:txBody>
          <a:bodyPr lIns="0" tIns="0" rIns="0" bIns="0" rtlCol="0" anchor="t">
            <a:spAutoFit/>
          </a:bodyPr>
          <a:lstStyle/>
          <a:p>
            <a:pPr algn="ctr">
              <a:lnSpc>
                <a:spcPts val="4204"/>
              </a:lnSpc>
              <a:spcBef>
                <a:spcPct val="0"/>
              </a:spcBef>
            </a:pPr>
            <a:r>
              <a:rPr lang="en-US" sz="3234" b="1">
                <a:solidFill>
                  <a:srgbClr val="000000"/>
                </a:solidFill>
                <a:latin typeface="Open Sauce Bold"/>
                <a:ea typeface="Open Sauce Bold"/>
                <a:cs typeface="Open Sauce Bold"/>
                <a:sym typeface="Open Sauce Bold"/>
              </a:rPr>
              <a:t>№4 ДӘРІС</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8BBB"/>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199338" y="3368124"/>
            <a:ext cx="14018425" cy="5709381"/>
            <a:chOff x="0" y="0"/>
            <a:chExt cx="1331750" cy="542391"/>
          </a:xfrm>
        </p:grpSpPr>
        <p:sp>
          <p:nvSpPr>
            <p:cNvPr id="3" name="Freeform 3">
              <a:extLst>
                <a:ext uri="{C183D7F6-B498-43B3-948B-1728B52AA6E4}">
                  <adec:decorative xmlns:adec="http://schemas.microsoft.com/office/drawing/2017/decorative" xmlns="" val="1"/>
                </a:ext>
              </a:extLst>
            </p:cNvPr>
            <p:cNvSpPr/>
            <p:nvPr/>
          </p:nvSpPr>
          <p:spPr>
            <a:xfrm>
              <a:off x="0" y="0"/>
              <a:ext cx="1332639" cy="545439"/>
            </a:xfrm>
            <a:custGeom>
              <a:avLst/>
              <a:gdLst/>
              <a:ahLst/>
              <a:cxnLst/>
              <a:rect l="l" t="t" r="r" b="b"/>
              <a:pathLst>
                <a:path w="1332639" h="545439">
                  <a:moveTo>
                    <a:pt x="1270409" y="540613"/>
                  </a:moveTo>
                  <a:cubicBezTo>
                    <a:pt x="1277648" y="538581"/>
                    <a:pt x="1285141" y="535533"/>
                    <a:pt x="1291745" y="531342"/>
                  </a:cubicBezTo>
                  <a:cubicBezTo>
                    <a:pt x="1284760" y="535660"/>
                    <a:pt x="1277267" y="538835"/>
                    <a:pt x="1270409" y="540613"/>
                  </a:cubicBezTo>
                  <a:close/>
                  <a:moveTo>
                    <a:pt x="1331750" y="446633"/>
                  </a:moveTo>
                  <a:cubicBezTo>
                    <a:pt x="1331496" y="458063"/>
                    <a:pt x="1331115" y="458444"/>
                    <a:pt x="1330734" y="458444"/>
                  </a:cubicBezTo>
                  <a:cubicBezTo>
                    <a:pt x="1330480" y="458444"/>
                    <a:pt x="1330353" y="458317"/>
                    <a:pt x="1330099" y="459333"/>
                  </a:cubicBezTo>
                  <a:cubicBezTo>
                    <a:pt x="1329845" y="460603"/>
                    <a:pt x="1329972" y="461746"/>
                    <a:pt x="1329337" y="469620"/>
                  </a:cubicBezTo>
                  <a:cubicBezTo>
                    <a:pt x="1329464" y="475970"/>
                    <a:pt x="1327940" y="487273"/>
                    <a:pt x="1321844" y="499211"/>
                  </a:cubicBezTo>
                  <a:cubicBezTo>
                    <a:pt x="1315875" y="511149"/>
                    <a:pt x="1305207" y="523341"/>
                    <a:pt x="1291745" y="531342"/>
                  </a:cubicBezTo>
                  <a:cubicBezTo>
                    <a:pt x="1306731" y="522452"/>
                    <a:pt x="1318288" y="506958"/>
                    <a:pt x="1323241" y="494004"/>
                  </a:cubicBezTo>
                  <a:cubicBezTo>
                    <a:pt x="1328321" y="480923"/>
                    <a:pt x="1328194" y="471525"/>
                    <a:pt x="1327559" y="472668"/>
                  </a:cubicBezTo>
                  <a:cubicBezTo>
                    <a:pt x="1326289" y="483082"/>
                    <a:pt x="1323749" y="488543"/>
                    <a:pt x="1322606" y="491718"/>
                  </a:cubicBezTo>
                  <a:cubicBezTo>
                    <a:pt x="1321336" y="494893"/>
                    <a:pt x="1320447" y="495782"/>
                    <a:pt x="1319812" y="496925"/>
                  </a:cubicBezTo>
                  <a:cubicBezTo>
                    <a:pt x="1319050" y="498195"/>
                    <a:pt x="1318415" y="499211"/>
                    <a:pt x="1316764" y="502005"/>
                  </a:cubicBezTo>
                  <a:cubicBezTo>
                    <a:pt x="1316510" y="502513"/>
                    <a:pt x="1316129" y="503148"/>
                    <a:pt x="1315748" y="503656"/>
                  </a:cubicBezTo>
                  <a:cubicBezTo>
                    <a:pt x="1315748" y="503656"/>
                    <a:pt x="1314478" y="508482"/>
                    <a:pt x="1304572" y="518134"/>
                  </a:cubicBezTo>
                  <a:lnTo>
                    <a:pt x="1303429" y="521309"/>
                  </a:lnTo>
                  <a:cubicBezTo>
                    <a:pt x="1298984" y="525754"/>
                    <a:pt x="1291999" y="530580"/>
                    <a:pt x="1284506" y="534263"/>
                  </a:cubicBezTo>
                  <a:cubicBezTo>
                    <a:pt x="1265710" y="545439"/>
                    <a:pt x="1249708" y="541629"/>
                    <a:pt x="1249708" y="541629"/>
                  </a:cubicBezTo>
                  <a:lnTo>
                    <a:pt x="1223927" y="538200"/>
                  </a:lnTo>
                  <a:lnTo>
                    <a:pt x="1217069" y="538581"/>
                  </a:lnTo>
                  <a:lnTo>
                    <a:pt x="1170206" y="535406"/>
                  </a:lnTo>
                  <a:cubicBezTo>
                    <a:pt x="1067025" y="536930"/>
                    <a:pt x="933760" y="534898"/>
                    <a:pt x="847281" y="534517"/>
                  </a:cubicBezTo>
                  <a:cubicBezTo>
                    <a:pt x="809408" y="534644"/>
                    <a:pt x="710573" y="534136"/>
                    <a:pt x="657916" y="535406"/>
                  </a:cubicBezTo>
                  <a:lnTo>
                    <a:pt x="660346" y="534263"/>
                  </a:lnTo>
                  <a:cubicBezTo>
                    <a:pt x="597360" y="534517"/>
                    <a:pt x="510677" y="536295"/>
                    <a:pt x="472602" y="536676"/>
                  </a:cubicBezTo>
                  <a:lnTo>
                    <a:pt x="473614" y="536168"/>
                  </a:lnTo>
                  <a:cubicBezTo>
                    <a:pt x="448298" y="536295"/>
                    <a:pt x="381869" y="537438"/>
                    <a:pt x="389970" y="539597"/>
                  </a:cubicBezTo>
                  <a:cubicBezTo>
                    <a:pt x="328806" y="538962"/>
                    <a:pt x="339540" y="536930"/>
                    <a:pt x="261972" y="538073"/>
                  </a:cubicBezTo>
                  <a:lnTo>
                    <a:pt x="273921" y="538327"/>
                  </a:lnTo>
                  <a:cubicBezTo>
                    <a:pt x="251643" y="538327"/>
                    <a:pt x="207896" y="538454"/>
                    <a:pt x="170688" y="538454"/>
                  </a:cubicBezTo>
                  <a:cubicBezTo>
                    <a:pt x="153670" y="538454"/>
                    <a:pt x="135001" y="538327"/>
                    <a:pt x="115570" y="538327"/>
                  </a:cubicBezTo>
                  <a:cubicBezTo>
                    <a:pt x="105791" y="538327"/>
                    <a:pt x="95885" y="538327"/>
                    <a:pt x="85852" y="538200"/>
                  </a:cubicBezTo>
                  <a:cubicBezTo>
                    <a:pt x="80645" y="538073"/>
                    <a:pt x="76708" y="538327"/>
                    <a:pt x="68453" y="537819"/>
                  </a:cubicBezTo>
                  <a:cubicBezTo>
                    <a:pt x="61087" y="536930"/>
                    <a:pt x="53975" y="535152"/>
                    <a:pt x="47117" y="532358"/>
                  </a:cubicBezTo>
                  <a:cubicBezTo>
                    <a:pt x="19558" y="521182"/>
                    <a:pt x="1143" y="492607"/>
                    <a:pt x="1270" y="464540"/>
                  </a:cubicBezTo>
                  <a:cubicBezTo>
                    <a:pt x="1270" y="445109"/>
                    <a:pt x="1270" y="426694"/>
                    <a:pt x="1397" y="410057"/>
                  </a:cubicBezTo>
                  <a:cubicBezTo>
                    <a:pt x="1270" y="377037"/>
                    <a:pt x="1270" y="351129"/>
                    <a:pt x="1270" y="346807"/>
                  </a:cubicBezTo>
                  <a:lnTo>
                    <a:pt x="1651" y="348101"/>
                  </a:lnTo>
                  <a:cubicBezTo>
                    <a:pt x="508" y="335090"/>
                    <a:pt x="1778" y="318530"/>
                    <a:pt x="0" y="305260"/>
                  </a:cubicBezTo>
                  <a:cubicBezTo>
                    <a:pt x="1016" y="280568"/>
                    <a:pt x="2413" y="17411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414476" y="508"/>
                    <a:pt x="943279" y="635"/>
                    <a:pt x="1181509" y="0"/>
                  </a:cubicBezTo>
                  <a:lnTo>
                    <a:pt x="1177318" y="254"/>
                  </a:lnTo>
                  <a:cubicBezTo>
                    <a:pt x="1190526" y="254"/>
                    <a:pt x="1208687" y="127"/>
                    <a:pt x="1230404" y="127"/>
                  </a:cubicBezTo>
                  <a:cubicBezTo>
                    <a:pt x="1235865" y="127"/>
                    <a:pt x="1241453" y="127"/>
                    <a:pt x="1247422" y="127"/>
                  </a:cubicBezTo>
                  <a:lnTo>
                    <a:pt x="1249708" y="127"/>
                  </a:lnTo>
                  <a:lnTo>
                    <a:pt x="1253137" y="254"/>
                  </a:lnTo>
                  <a:cubicBezTo>
                    <a:pt x="1255423" y="381"/>
                    <a:pt x="1257709" y="381"/>
                    <a:pt x="1259995" y="762"/>
                  </a:cubicBezTo>
                  <a:cubicBezTo>
                    <a:pt x="1264567" y="1270"/>
                    <a:pt x="1269266" y="2413"/>
                    <a:pt x="1273838" y="3810"/>
                  </a:cubicBezTo>
                  <a:cubicBezTo>
                    <a:pt x="1292126" y="9525"/>
                    <a:pt x="1309271" y="22860"/>
                    <a:pt x="1319304" y="41656"/>
                  </a:cubicBezTo>
                  <a:cubicBezTo>
                    <a:pt x="1324257" y="51054"/>
                    <a:pt x="1327559" y="61722"/>
                    <a:pt x="1328321" y="72771"/>
                  </a:cubicBezTo>
                  <a:cubicBezTo>
                    <a:pt x="1328702" y="79121"/>
                    <a:pt x="1328575" y="81915"/>
                    <a:pt x="1328575" y="85725"/>
                  </a:cubicBezTo>
                  <a:cubicBezTo>
                    <a:pt x="1328575" y="89408"/>
                    <a:pt x="1328575" y="93091"/>
                    <a:pt x="1328575" y="96901"/>
                  </a:cubicBezTo>
                  <a:cubicBezTo>
                    <a:pt x="1328575" y="111887"/>
                    <a:pt x="1328702" y="127254"/>
                    <a:pt x="1328702" y="143002"/>
                  </a:cubicBezTo>
                  <a:cubicBezTo>
                    <a:pt x="1328829" y="172337"/>
                    <a:pt x="1328956" y="181837"/>
                    <a:pt x="1329083" y="191337"/>
                  </a:cubicBezTo>
                  <a:cubicBezTo>
                    <a:pt x="1329337" y="229373"/>
                    <a:pt x="1329718" y="267372"/>
                    <a:pt x="1329845" y="282712"/>
                  </a:cubicBezTo>
                  <a:lnTo>
                    <a:pt x="1331115" y="288885"/>
                  </a:lnTo>
                  <a:cubicBezTo>
                    <a:pt x="1330099" y="295316"/>
                    <a:pt x="1330861" y="301342"/>
                    <a:pt x="1330099" y="310176"/>
                  </a:cubicBezTo>
                  <a:cubicBezTo>
                    <a:pt x="1330226" y="314796"/>
                    <a:pt x="1331242" y="312874"/>
                    <a:pt x="1331496" y="310693"/>
                  </a:cubicBezTo>
                  <a:cubicBezTo>
                    <a:pt x="1330734" y="318382"/>
                    <a:pt x="1331750" y="326736"/>
                    <a:pt x="1330988" y="330987"/>
                  </a:cubicBezTo>
                  <a:lnTo>
                    <a:pt x="1330607" y="329693"/>
                  </a:lnTo>
                  <a:cubicBezTo>
                    <a:pt x="1329337" y="341706"/>
                    <a:pt x="1332639" y="348692"/>
                    <a:pt x="1331242" y="390880"/>
                  </a:cubicBezTo>
                  <a:lnTo>
                    <a:pt x="1330988" y="390499"/>
                  </a:lnTo>
                  <a:cubicBezTo>
                    <a:pt x="1330099" y="409168"/>
                    <a:pt x="1331369" y="430377"/>
                    <a:pt x="1331750" y="446633"/>
                  </a:cubicBezTo>
                  <a:close/>
                  <a:moveTo>
                    <a:pt x="1289332" y="530961"/>
                  </a:moveTo>
                  <a:cubicBezTo>
                    <a:pt x="1288697" y="531342"/>
                    <a:pt x="1288189" y="531723"/>
                    <a:pt x="1287681" y="532104"/>
                  </a:cubicBezTo>
                  <a:cubicBezTo>
                    <a:pt x="1288189" y="531850"/>
                    <a:pt x="1288697" y="531723"/>
                    <a:pt x="1289205" y="531342"/>
                  </a:cubicBezTo>
                  <a:cubicBezTo>
                    <a:pt x="1289205" y="531342"/>
                    <a:pt x="1289332" y="531088"/>
                    <a:pt x="1289332" y="530961"/>
                  </a:cubicBezTo>
                  <a:close/>
                </a:path>
              </a:pathLst>
            </a:custGeom>
            <a:solidFill>
              <a:srgbClr val="FFFFFF"/>
            </a:solidFill>
          </p:spPr>
        </p:sp>
      </p:grpSp>
      <p:sp>
        <p:nvSpPr>
          <p:cNvPr id="4" name="Freeform 4" descr="handdrawn organic illustration of a cabinet"/>
          <p:cNvSpPr/>
          <p:nvPr/>
        </p:nvSpPr>
        <p:spPr>
          <a:xfrm>
            <a:off x="-2235195" y="7654018"/>
            <a:ext cx="4225814" cy="5547011"/>
          </a:xfrm>
          <a:custGeom>
            <a:avLst/>
            <a:gdLst/>
            <a:ahLst/>
            <a:cxnLst/>
            <a:rect l="l" t="t" r="r" b="b"/>
            <a:pathLst>
              <a:path w="4225814" h="5547011">
                <a:moveTo>
                  <a:pt x="0" y="0"/>
                </a:moveTo>
                <a:lnTo>
                  <a:pt x="4225814" y="0"/>
                </a:lnTo>
                <a:lnTo>
                  <a:pt x="4225814" y="5547011"/>
                </a:lnTo>
                <a:lnTo>
                  <a:pt x="0" y="554701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descr="handdrawn organic illustration of a cabinet"/>
          <p:cNvSpPr/>
          <p:nvPr/>
        </p:nvSpPr>
        <p:spPr>
          <a:xfrm>
            <a:off x="16297381" y="7654018"/>
            <a:ext cx="4225814" cy="5547011"/>
          </a:xfrm>
          <a:custGeom>
            <a:avLst/>
            <a:gdLst/>
            <a:ahLst/>
            <a:cxnLst/>
            <a:rect l="l" t="t" r="r" b="b"/>
            <a:pathLst>
              <a:path w="4225814" h="5547011">
                <a:moveTo>
                  <a:pt x="0" y="0"/>
                </a:moveTo>
                <a:lnTo>
                  <a:pt x="4225814" y="0"/>
                </a:lnTo>
                <a:lnTo>
                  <a:pt x="4225814" y="5547011"/>
                </a:lnTo>
                <a:lnTo>
                  <a:pt x="0" y="554701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a:extLst>
              <a:ext uri="{C183D7F6-B498-43B3-948B-1728B52AA6E4}">
                <adec:decorative xmlns:adec="http://schemas.microsoft.com/office/drawing/2017/decorative" xmlns="" val="1"/>
              </a:ext>
            </a:extLst>
          </p:cNvPr>
          <p:cNvSpPr/>
          <p:nvPr/>
        </p:nvSpPr>
        <p:spPr>
          <a:xfrm>
            <a:off x="-2452610" y="4247959"/>
            <a:ext cx="4069338" cy="261951"/>
          </a:xfrm>
          <a:custGeom>
            <a:avLst/>
            <a:gdLst/>
            <a:ahLst/>
            <a:cxnLst/>
            <a:rect l="l" t="t" r="r" b="b"/>
            <a:pathLst>
              <a:path w="4069338" h="261951">
                <a:moveTo>
                  <a:pt x="0" y="0"/>
                </a:moveTo>
                <a:lnTo>
                  <a:pt x="4069338" y="0"/>
                </a:lnTo>
                <a:lnTo>
                  <a:pt x="4069338" y="261951"/>
                </a:lnTo>
                <a:lnTo>
                  <a:pt x="0" y="261951"/>
                </a:lnTo>
                <a:lnTo>
                  <a:pt x="0" y="0"/>
                </a:lnTo>
                <a:close/>
              </a:path>
            </a:pathLst>
          </a:custGeom>
          <a:blipFill>
            <a:blip r:embed="rId4">
              <a:extLst>
                <a:ext uri="{96DAC541-7B7A-43D3-8B79-37D633B846F1}">
                  <asvg:svgBlip xmlns:asvg="http://schemas.microsoft.com/office/drawing/2016/SVG/main" xmlns="" r:embed="rId5"/>
                </a:ext>
              </a:extLst>
            </a:blip>
            <a:stretch>
              <a:fillRect t="-458051" r="-67932" b="-1325016"/>
            </a:stretch>
          </a:blipFill>
        </p:spPr>
      </p:sp>
      <p:sp>
        <p:nvSpPr>
          <p:cNvPr id="7" name="Freeform 7">
            <a:extLst>
              <a:ext uri="{C183D7F6-B498-43B3-948B-1728B52AA6E4}">
                <adec:decorative xmlns:adec="http://schemas.microsoft.com/office/drawing/2017/decorative" xmlns="" val="1"/>
              </a:ext>
            </a:extLst>
          </p:cNvPr>
          <p:cNvSpPr/>
          <p:nvPr/>
        </p:nvSpPr>
        <p:spPr>
          <a:xfrm>
            <a:off x="16667815" y="4247959"/>
            <a:ext cx="4069338" cy="261951"/>
          </a:xfrm>
          <a:custGeom>
            <a:avLst/>
            <a:gdLst/>
            <a:ahLst/>
            <a:cxnLst/>
            <a:rect l="l" t="t" r="r" b="b"/>
            <a:pathLst>
              <a:path w="4069338" h="261951">
                <a:moveTo>
                  <a:pt x="0" y="0"/>
                </a:moveTo>
                <a:lnTo>
                  <a:pt x="4069338" y="0"/>
                </a:lnTo>
                <a:lnTo>
                  <a:pt x="4069338" y="261951"/>
                </a:lnTo>
                <a:lnTo>
                  <a:pt x="0" y="261951"/>
                </a:lnTo>
                <a:lnTo>
                  <a:pt x="0" y="0"/>
                </a:lnTo>
                <a:close/>
              </a:path>
            </a:pathLst>
          </a:custGeom>
          <a:blipFill>
            <a:blip r:embed="rId4">
              <a:extLst>
                <a:ext uri="{96DAC541-7B7A-43D3-8B79-37D633B846F1}">
                  <asvg:svgBlip xmlns:asvg="http://schemas.microsoft.com/office/drawing/2016/SVG/main" xmlns="" r:embed="rId5"/>
                </a:ext>
              </a:extLst>
            </a:blip>
            <a:stretch>
              <a:fillRect t="-458051" r="-67932" b="-1325016"/>
            </a:stretch>
          </a:blipFill>
        </p:spPr>
      </p:sp>
      <p:sp>
        <p:nvSpPr>
          <p:cNvPr id="8" name="Freeform 8" descr="handdrawn organic illustration of a row of document books"/>
          <p:cNvSpPr/>
          <p:nvPr/>
        </p:nvSpPr>
        <p:spPr>
          <a:xfrm flipH="1">
            <a:off x="-1258667" y="5811425"/>
            <a:ext cx="2516903" cy="1880813"/>
          </a:xfrm>
          <a:custGeom>
            <a:avLst/>
            <a:gdLst/>
            <a:ahLst/>
            <a:cxnLst/>
            <a:rect l="l" t="t" r="r" b="b"/>
            <a:pathLst>
              <a:path w="2516903" h="1880813">
                <a:moveTo>
                  <a:pt x="2516902" y="0"/>
                </a:moveTo>
                <a:lnTo>
                  <a:pt x="0" y="0"/>
                </a:lnTo>
                <a:lnTo>
                  <a:pt x="0" y="1880813"/>
                </a:lnTo>
                <a:lnTo>
                  <a:pt x="2516902" y="1880813"/>
                </a:lnTo>
                <a:lnTo>
                  <a:pt x="2516902"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descr="handdrawn organic illustration of a row of books"/>
          <p:cNvSpPr/>
          <p:nvPr/>
        </p:nvSpPr>
        <p:spPr>
          <a:xfrm>
            <a:off x="17127666" y="2517759"/>
            <a:ext cx="2553698" cy="1796875"/>
          </a:xfrm>
          <a:custGeom>
            <a:avLst/>
            <a:gdLst/>
            <a:ahLst/>
            <a:cxnLst/>
            <a:rect l="l" t="t" r="r" b="b"/>
            <a:pathLst>
              <a:path w="2553698" h="1796875">
                <a:moveTo>
                  <a:pt x="0" y="0"/>
                </a:moveTo>
                <a:lnTo>
                  <a:pt x="2553698" y="0"/>
                </a:lnTo>
                <a:lnTo>
                  <a:pt x="2553698" y="1796875"/>
                </a:lnTo>
                <a:lnTo>
                  <a:pt x="0" y="17968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descr="handdrawn organic illustration of a beaker"/>
          <p:cNvSpPr/>
          <p:nvPr/>
        </p:nvSpPr>
        <p:spPr>
          <a:xfrm>
            <a:off x="16772973" y="5636402"/>
            <a:ext cx="1195853" cy="2055836"/>
          </a:xfrm>
          <a:custGeom>
            <a:avLst/>
            <a:gdLst/>
            <a:ahLst/>
            <a:cxnLst/>
            <a:rect l="l" t="t" r="r" b="b"/>
            <a:pathLst>
              <a:path w="1195853" h="2055836">
                <a:moveTo>
                  <a:pt x="0" y="0"/>
                </a:moveTo>
                <a:lnTo>
                  <a:pt x="1195852" y="0"/>
                </a:lnTo>
                <a:lnTo>
                  <a:pt x="1195852" y="2055836"/>
                </a:lnTo>
                <a:lnTo>
                  <a:pt x="0" y="2055836"/>
                </a:lnTo>
                <a:lnTo>
                  <a:pt x="0" y="0"/>
                </a:lnTo>
                <a:close/>
              </a:path>
            </a:pathLst>
          </a:custGeom>
          <a:blipFill>
            <a:blip r:embed="rId10">
              <a:extLst>
                <a:ext uri="{96DAC541-7B7A-43D3-8B79-37D633B846F1}">
                  <asvg:svgBlip xmlns:asvg="http://schemas.microsoft.com/office/drawing/2016/SVG/main" xmlns="" r:embed="rId11"/>
                </a:ext>
              </a:extLst>
            </a:blip>
            <a:stretch>
              <a:fillRect t="-45268" r="-343082"/>
            </a:stretch>
          </a:blipFill>
        </p:spPr>
      </p:sp>
      <p:sp>
        <p:nvSpPr>
          <p:cNvPr id="11" name="Freeform 11" descr="handdrawn organic illustration of a rack with test tubes"/>
          <p:cNvSpPr/>
          <p:nvPr/>
        </p:nvSpPr>
        <p:spPr>
          <a:xfrm>
            <a:off x="214666" y="2695597"/>
            <a:ext cx="1275903" cy="1609511"/>
          </a:xfrm>
          <a:custGeom>
            <a:avLst/>
            <a:gdLst/>
            <a:ahLst/>
            <a:cxnLst/>
            <a:rect l="l" t="t" r="r" b="b"/>
            <a:pathLst>
              <a:path w="1275903" h="1609511">
                <a:moveTo>
                  <a:pt x="0" y="0"/>
                </a:moveTo>
                <a:lnTo>
                  <a:pt x="1275904" y="0"/>
                </a:lnTo>
                <a:lnTo>
                  <a:pt x="1275904" y="1609512"/>
                </a:lnTo>
                <a:lnTo>
                  <a:pt x="0" y="160951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852618" y="2128753"/>
            <a:ext cx="16711865" cy="1371600"/>
          </a:xfrm>
          <a:prstGeom prst="rect">
            <a:avLst/>
          </a:prstGeom>
        </p:spPr>
        <p:txBody>
          <a:bodyPr lIns="0" tIns="0" rIns="0" bIns="0" rtlCol="0" anchor="t">
            <a:spAutoFit/>
          </a:bodyPr>
          <a:lstStyle/>
          <a:p>
            <a:pPr marL="0" lvl="0" indent="0" algn="ctr">
              <a:lnSpc>
                <a:spcPts val="5400"/>
              </a:lnSpc>
              <a:spcBef>
                <a:spcPct val="0"/>
              </a:spcBef>
            </a:pPr>
            <a:r>
              <a:rPr lang="en-US" sz="4500" b="1" spc="135">
                <a:solidFill>
                  <a:srgbClr val="FFFFFF"/>
                </a:solidFill>
                <a:latin typeface="Open Sauce Bold"/>
                <a:ea typeface="Open Sauce Bold"/>
                <a:cs typeface="Open Sauce Bold"/>
                <a:sym typeface="Open Sauce Bold"/>
              </a:rPr>
              <a:t>Қ</a:t>
            </a:r>
            <a:r>
              <a:rPr lang="en-US" sz="4500" b="1" u="none" spc="135">
                <a:solidFill>
                  <a:srgbClr val="FFFFFF"/>
                </a:solidFill>
                <a:latin typeface="Open Sauce Bold"/>
                <a:ea typeface="Open Sauce Bold"/>
                <a:cs typeface="Open Sauce Bold"/>
                <a:sym typeface="Open Sauce Bold"/>
              </a:rPr>
              <a:t>ОСАРЛАНУДЫҢ ҮШ ТҮРІН БӨЛІП КӨРСЕТЕДІ:</a:t>
            </a:r>
          </a:p>
          <a:p>
            <a:pPr marL="0" lvl="0" indent="0" algn="ctr">
              <a:lnSpc>
                <a:spcPts val="5400"/>
              </a:lnSpc>
              <a:spcBef>
                <a:spcPct val="0"/>
              </a:spcBef>
            </a:pPr>
            <a:endParaRPr lang="en-US" sz="4500" b="1" u="none" spc="135">
              <a:solidFill>
                <a:srgbClr val="FFFFFF"/>
              </a:solidFill>
              <a:latin typeface="Open Sauce Bold"/>
              <a:ea typeface="Open Sauce Bold"/>
              <a:cs typeface="Open Sauce Bold"/>
              <a:sym typeface="Open Sauce Bold"/>
            </a:endParaRPr>
          </a:p>
        </p:txBody>
      </p:sp>
      <p:sp>
        <p:nvSpPr>
          <p:cNvPr id="13" name="TextBox 13"/>
          <p:cNvSpPr txBox="1"/>
          <p:nvPr/>
        </p:nvSpPr>
        <p:spPr>
          <a:xfrm>
            <a:off x="2387406" y="3613120"/>
            <a:ext cx="13642290" cy="5181287"/>
          </a:xfrm>
          <a:prstGeom prst="rect">
            <a:avLst/>
          </a:prstGeom>
        </p:spPr>
        <p:txBody>
          <a:bodyPr lIns="0" tIns="0" rIns="0" bIns="0" rtlCol="0" anchor="t">
            <a:spAutoFit/>
          </a:bodyPr>
          <a:lstStyle/>
          <a:p>
            <a:pPr algn="ctr">
              <a:lnSpc>
                <a:spcPts val="3167"/>
              </a:lnSpc>
              <a:spcBef>
                <a:spcPct val="0"/>
              </a:spcBef>
            </a:pPr>
            <a:r>
              <a:rPr lang="en-US" sz="2262">
                <a:solidFill>
                  <a:srgbClr val="000000"/>
                </a:solidFill>
                <a:latin typeface="Open Sauce"/>
                <a:ea typeface="Open Sauce"/>
                <a:cs typeface="Open Sauce"/>
                <a:sym typeface="Open Sauce"/>
              </a:rPr>
              <a:t>π– π – қосарлану.</a:t>
            </a:r>
          </a:p>
          <a:p>
            <a:pPr algn="ctr">
              <a:lnSpc>
                <a:spcPts val="3167"/>
              </a:lnSpc>
              <a:spcBef>
                <a:spcPct val="0"/>
              </a:spcBef>
            </a:pPr>
            <a:r>
              <a:rPr lang="en-US" sz="2262">
                <a:solidFill>
                  <a:srgbClr val="000000"/>
                </a:solidFill>
                <a:latin typeface="Open Sauce"/>
                <a:ea typeface="Open Sauce"/>
                <a:cs typeface="Open Sauce"/>
                <a:sym typeface="Open Sauce"/>
              </a:rPr>
              <a:t>СН2=СН–СН=СН2 1,3–бутадиен. Р, π –қосарлану.</a:t>
            </a:r>
          </a:p>
          <a:p>
            <a:pPr algn="ctr">
              <a:lnSpc>
                <a:spcPts val="3167"/>
              </a:lnSpc>
              <a:spcBef>
                <a:spcPct val="0"/>
              </a:spcBef>
            </a:pPr>
            <a:r>
              <a:rPr lang="en-US" sz="2262">
                <a:solidFill>
                  <a:srgbClr val="000000"/>
                </a:solidFill>
                <a:latin typeface="Open Sauce"/>
                <a:ea typeface="Open Sauce"/>
                <a:cs typeface="Open Sauce"/>
                <a:sym typeface="Open Sauce"/>
              </a:rPr>
              <a:t>СН2=СН–Сl хлорлы винил.</a:t>
            </a:r>
          </a:p>
          <a:p>
            <a:pPr algn="ctr">
              <a:lnSpc>
                <a:spcPts val="3167"/>
              </a:lnSpc>
              <a:spcBef>
                <a:spcPct val="0"/>
              </a:spcBef>
            </a:pPr>
            <a:r>
              <a:rPr lang="en-US" sz="2262">
                <a:solidFill>
                  <a:srgbClr val="000000"/>
                </a:solidFill>
                <a:latin typeface="Open Sauce"/>
                <a:ea typeface="Open Sauce"/>
                <a:cs typeface="Open Sauce"/>
                <a:sym typeface="Open Sauce"/>
              </a:rPr>
              <a:t>Егер қанықпаған топпен сутегі бар топ байланысса, метилге ұқсас, онда қосарланудың ерекше түрі байқалады. Оны асқын қосарлану деп атайды.</a:t>
            </a:r>
          </a:p>
          <a:p>
            <a:pPr algn="ctr">
              <a:lnSpc>
                <a:spcPts val="3167"/>
              </a:lnSpc>
              <a:spcBef>
                <a:spcPct val="0"/>
              </a:spcBef>
            </a:pPr>
            <a:r>
              <a:rPr lang="en-US" sz="2262">
                <a:solidFill>
                  <a:srgbClr val="000000"/>
                </a:solidFill>
                <a:latin typeface="Open Sauce"/>
                <a:ea typeface="Open Sauce"/>
                <a:cs typeface="Open Sauce"/>
                <a:sym typeface="Open Sauce"/>
              </a:rPr>
              <a:t>Қанықпаған топпен байланысқан сутек атом радикалы активтелген (протондалған) кезде асқын қосарлану байқалады, метилді топтағы С –Н байланысындағы электрондық тығыздық қос байланыс жағына ығысады.</a:t>
            </a:r>
          </a:p>
          <a:p>
            <a:pPr algn="ctr">
              <a:lnSpc>
                <a:spcPts val="3167"/>
              </a:lnSpc>
              <a:spcBef>
                <a:spcPct val="0"/>
              </a:spcBef>
            </a:pPr>
            <a:r>
              <a:rPr lang="en-US" sz="2262">
                <a:solidFill>
                  <a:srgbClr val="000000"/>
                </a:solidFill>
                <a:latin typeface="Open Sauce"/>
                <a:ea typeface="Open Sauce"/>
                <a:cs typeface="Open Sauce"/>
                <a:sym typeface="Open Sauce"/>
              </a:rPr>
              <a:t>Метил тобының электрондарының қанықпаған топ электрондарымен әрекеттесуі СН3 –СН байланысының 0,008 нм қысқаруына және гидрлеу жылуының азаюына және басқа да жағдайлардың пайда болуына алып келеді.</a:t>
            </a:r>
          </a:p>
          <a:p>
            <a:pPr algn="ctr">
              <a:lnSpc>
                <a:spcPts val="3167"/>
              </a:lnSpc>
              <a:spcBef>
                <a:spcPct val="0"/>
              </a:spcBef>
            </a:pPr>
            <a:r>
              <a:rPr lang="en-US" sz="2262">
                <a:solidFill>
                  <a:srgbClr val="000000"/>
                </a:solidFill>
                <a:latin typeface="Open Sauce"/>
                <a:ea typeface="Open Sauce"/>
                <a:cs typeface="Open Sauce"/>
                <a:sym typeface="Open Sauce"/>
              </a:rPr>
              <a:t>I –эффектке қарағанда, әрқашанда σ (немесе π байланыс) тек қана полярлануы өзгереді, қосарлану кезінде электрондық бұлт әдетте көрші σ байланыс ауданына ығысады.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8BBB"/>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rot="-5400000">
            <a:off x="7167306" y="19981"/>
            <a:ext cx="13675239" cy="9721852"/>
          </a:xfrm>
          <a:custGeom>
            <a:avLst/>
            <a:gdLst/>
            <a:ahLst/>
            <a:cxnLst/>
            <a:rect l="l" t="t" r="r" b="b"/>
            <a:pathLst>
              <a:path w="13675239" h="9721852">
                <a:moveTo>
                  <a:pt x="0" y="0"/>
                </a:moveTo>
                <a:lnTo>
                  <a:pt x="13675240" y="0"/>
                </a:lnTo>
                <a:lnTo>
                  <a:pt x="13675240" y="9721852"/>
                </a:lnTo>
                <a:lnTo>
                  <a:pt x="0" y="97218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descr="handdrawn organic illustration of a teacher with a stick and a books"/>
          <p:cNvSpPr/>
          <p:nvPr/>
        </p:nvSpPr>
        <p:spPr>
          <a:xfrm rot="203339">
            <a:off x="10785191" y="6597970"/>
            <a:ext cx="7256026" cy="8563979"/>
          </a:xfrm>
          <a:custGeom>
            <a:avLst/>
            <a:gdLst/>
            <a:ahLst/>
            <a:cxnLst/>
            <a:rect l="l" t="t" r="r" b="b"/>
            <a:pathLst>
              <a:path w="7256026" h="8563979">
                <a:moveTo>
                  <a:pt x="0" y="0"/>
                </a:moveTo>
                <a:lnTo>
                  <a:pt x="7256026" y="0"/>
                </a:lnTo>
                <a:lnTo>
                  <a:pt x="7256026" y="8563979"/>
                </a:lnTo>
                <a:lnTo>
                  <a:pt x="0" y="856397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9432177" y="1214187"/>
            <a:ext cx="8469519" cy="5852428"/>
            <a:chOff x="0" y="0"/>
            <a:chExt cx="2357279" cy="1628877"/>
          </a:xfrm>
        </p:grpSpPr>
        <p:sp>
          <p:nvSpPr>
            <p:cNvPr id="5" name="Freeform 5">
              <a:extLst>
                <a:ext uri="{C183D7F6-B498-43B3-948B-1728B52AA6E4}">
                  <adec:decorative xmlns:adec="http://schemas.microsoft.com/office/drawing/2017/decorative" xmlns="" val="1"/>
                </a:ext>
              </a:extLst>
            </p:cNvPr>
            <p:cNvSpPr/>
            <p:nvPr/>
          </p:nvSpPr>
          <p:spPr>
            <a:xfrm>
              <a:off x="0" y="0"/>
              <a:ext cx="2357279" cy="1628877"/>
            </a:xfrm>
            <a:custGeom>
              <a:avLst/>
              <a:gdLst/>
              <a:ahLst/>
              <a:cxnLst/>
              <a:rect l="l" t="t" r="r" b="b"/>
              <a:pathLst>
                <a:path w="2357279" h="1628877">
                  <a:moveTo>
                    <a:pt x="22852" y="0"/>
                  </a:moveTo>
                  <a:lnTo>
                    <a:pt x="2334427" y="0"/>
                  </a:lnTo>
                  <a:cubicBezTo>
                    <a:pt x="2340488" y="0"/>
                    <a:pt x="2346300" y="2408"/>
                    <a:pt x="2350586" y="6693"/>
                  </a:cubicBezTo>
                  <a:cubicBezTo>
                    <a:pt x="2354871" y="10979"/>
                    <a:pt x="2357279" y="16791"/>
                    <a:pt x="2357279" y="22852"/>
                  </a:cubicBezTo>
                  <a:lnTo>
                    <a:pt x="2357279" y="1606025"/>
                  </a:lnTo>
                  <a:cubicBezTo>
                    <a:pt x="2357279" y="1612086"/>
                    <a:pt x="2354871" y="1617898"/>
                    <a:pt x="2350586" y="1622184"/>
                  </a:cubicBezTo>
                  <a:cubicBezTo>
                    <a:pt x="2346300" y="1626470"/>
                    <a:pt x="2340488" y="1628877"/>
                    <a:pt x="2334427" y="1628877"/>
                  </a:cubicBezTo>
                  <a:lnTo>
                    <a:pt x="22852" y="1628877"/>
                  </a:lnTo>
                  <a:cubicBezTo>
                    <a:pt x="16791" y="1628877"/>
                    <a:pt x="10979" y="1626470"/>
                    <a:pt x="6693" y="1622184"/>
                  </a:cubicBezTo>
                  <a:cubicBezTo>
                    <a:pt x="2408" y="1617898"/>
                    <a:pt x="0" y="1612086"/>
                    <a:pt x="0" y="1606025"/>
                  </a:cubicBezTo>
                  <a:lnTo>
                    <a:pt x="0" y="22852"/>
                  </a:lnTo>
                  <a:cubicBezTo>
                    <a:pt x="0" y="16791"/>
                    <a:pt x="2408" y="10979"/>
                    <a:pt x="6693" y="6693"/>
                  </a:cubicBezTo>
                  <a:cubicBezTo>
                    <a:pt x="10979" y="2408"/>
                    <a:pt x="16791" y="0"/>
                    <a:pt x="22852" y="0"/>
                  </a:cubicBezTo>
                  <a:close/>
                </a:path>
              </a:pathLst>
            </a:custGeom>
            <a:solidFill>
              <a:srgbClr val="C0E5F4"/>
            </a:solidFill>
          </p:spPr>
        </p:sp>
        <p:sp>
          <p:nvSpPr>
            <p:cNvPr id="6" name="TextBox 6"/>
            <p:cNvSpPr txBox="1"/>
            <p:nvPr/>
          </p:nvSpPr>
          <p:spPr>
            <a:xfrm>
              <a:off x="0" y="-38100"/>
              <a:ext cx="2357279" cy="1666977"/>
            </a:xfrm>
            <a:prstGeom prst="rect">
              <a:avLst/>
            </a:prstGeom>
          </p:spPr>
          <p:txBody>
            <a:bodyPr lIns="0" tIns="0" rIns="0" bIns="0" rtlCol="0" anchor="ctr"/>
            <a:lstStyle/>
            <a:p>
              <a:pPr algn="ctr">
                <a:lnSpc>
                  <a:spcPts val="3639"/>
                </a:lnSpc>
              </a:pPr>
              <a:r>
                <a:rPr lang="en-US" sz="2799">
                  <a:solidFill>
                    <a:srgbClr val="000000"/>
                  </a:solidFill>
                  <a:latin typeface="Open Sauce"/>
                  <a:ea typeface="Open Sauce"/>
                  <a:cs typeface="Open Sauce"/>
                  <a:sym typeface="Open Sauce"/>
                </a:rPr>
                <a:t> Байланыссыз жақын жатқан топтардан кеңістіктік әсерлер арқылы электрон тығыздығының ығысуы. Бұл эффект тікелей σ немесе π-байланыс арқылы емес, кеңістіктегі орналасу арқылы жүзеге асады. Әсіресе, қышқылдық-негіздік қасиеттерге әсер етеді.</a:t>
              </a:r>
            </a:p>
            <a:p>
              <a:pPr algn="ctr">
                <a:lnSpc>
                  <a:spcPts val="3639"/>
                </a:lnSpc>
              </a:pPr>
              <a:r>
                <a:rPr lang="en-US" sz="2799">
                  <a:solidFill>
                    <a:srgbClr val="000000"/>
                  </a:solidFill>
                  <a:latin typeface="Open Sauce"/>
                  <a:ea typeface="Open Sauce"/>
                  <a:cs typeface="Open Sauce"/>
                  <a:sym typeface="Open Sauce"/>
                </a:rPr>
                <a:t> </a:t>
              </a:r>
              <a:r>
                <a:rPr lang="en-US" sz="2799" b="1">
                  <a:solidFill>
                    <a:srgbClr val="000000"/>
                  </a:solidFill>
                  <a:latin typeface="Open Sauce Bold"/>
                  <a:ea typeface="Open Sauce Bold"/>
                  <a:cs typeface="Open Sauce Bold"/>
                  <a:sym typeface="Open Sauce Bold"/>
                </a:rPr>
                <a:t>Мысал:</a:t>
              </a:r>
              <a:r>
                <a:rPr lang="en-US" sz="2799">
                  <a:solidFill>
                    <a:srgbClr val="000000"/>
                  </a:solidFill>
                  <a:latin typeface="Open Sauce"/>
                  <a:ea typeface="Open Sauce"/>
                  <a:cs typeface="Open Sauce"/>
                  <a:sym typeface="Open Sauce"/>
                </a:rPr>
                <a:t> Бір молекула ішінде электрон тартқыш топ көміртекке жақын орналасса, өріс эффектісі арқылы протонның диссоциациясы жеңілдейді.</a:t>
              </a:r>
            </a:p>
            <a:p>
              <a:pPr marL="0" lvl="0" indent="0" algn="ctr">
                <a:lnSpc>
                  <a:spcPts val="3639"/>
                </a:lnSpc>
                <a:spcBef>
                  <a:spcPct val="0"/>
                </a:spcBef>
              </a:pPr>
              <a:endParaRPr lang="en-US" sz="2799">
                <a:solidFill>
                  <a:srgbClr val="000000"/>
                </a:solidFill>
                <a:latin typeface="Open Sauce"/>
                <a:ea typeface="Open Sauce"/>
                <a:cs typeface="Open Sauce"/>
                <a:sym typeface="Open Sauce"/>
              </a:endParaRPr>
            </a:p>
          </p:txBody>
        </p:sp>
      </p:grpSp>
      <p:sp>
        <p:nvSpPr>
          <p:cNvPr id="7" name="TextBox 7"/>
          <p:cNvSpPr txBox="1"/>
          <p:nvPr/>
        </p:nvSpPr>
        <p:spPr>
          <a:xfrm>
            <a:off x="1561288" y="1933147"/>
            <a:ext cx="6444804" cy="1838325"/>
          </a:xfrm>
          <a:prstGeom prst="rect">
            <a:avLst/>
          </a:prstGeom>
        </p:spPr>
        <p:txBody>
          <a:bodyPr lIns="0" tIns="0" rIns="0" bIns="0" rtlCol="0" anchor="t">
            <a:spAutoFit/>
          </a:bodyPr>
          <a:lstStyle/>
          <a:p>
            <a:pPr algn="l">
              <a:lnSpc>
                <a:spcPts val="7200"/>
              </a:lnSpc>
            </a:pPr>
            <a:r>
              <a:rPr lang="en-US" sz="6000" b="1">
                <a:solidFill>
                  <a:srgbClr val="FFFFFF"/>
                </a:solidFill>
                <a:latin typeface="Open Sauce Bold"/>
                <a:ea typeface="Open Sauce Bold"/>
                <a:cs typeface="Open Sauce Bold"/>
                <a:sym typeface="Open Sauce Bold"/>
              </a:rPr>
              <a:t> Өріс эффектісі.</a:t>
            </a:r>
          </a:p>
          <a:p>
            <a:pPr algn="l">
              <a:lnSpc>
                <a:spcPts val="7200"/>
              </a:lnSpc>
            </a:pPr>
            <a:endParaRPr lang="en-US" sz="6000" b="1">
              <a:solidFill>
                <a:srgbClr val="FFFFFF"/>
              </a:solidFill>
              <a:latin typeface="Open Sauce Bold"/>
              <a:ea typeface="Open Sauce Bold"/>
              <a:cs typeface="Open Sauce Bold"/>
              <a:sym typeface="Open Sauce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a:off x="-148659" y="-1091029"/>
            <a:ext cx="18585318" cy="12469059"/>
          </a:xfrm>
          <a:custGeom>
            <a:avLst/>
            <a:gdLst/>
            <a:ahLst/>
            <a:cxnLst/>
            <a:rect l="l" t="t" r="r" b="b"/>
            <a:pathLst>
              <a:path w="18585318" h="12469059">
                <a:moveTo>
                  <a:pt x="0" y="0"/>
                </a:moveTo>
                <a:lnTo>
                  <a:pt x="18585318" y="0"/>
                </a:lnTo>
                <a:lnTo>
                  <a:pt x="18585318" y="12469058"/>
                </a:lnTo>
                <a:lnTo>
                  <a:pt x="0" y="124690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434374" y="1911607"/>
            <a:ext cx="15419252" cy="7482266"/>
          </a:xfrm>
          <a:prstGeom prst="rect">
            <a:avLst/>
          </a:prstGeom>
        </p:spPr>
        <p:txBody>
          <a:bodyPr lIns="0" tIns="0" rIns="0" bIns="0" rtlCol="0" anchor="t">
            <a:spAutoFit/>
          </a:bodyPr>
          <a:lstStyle/>
          <a:p>
            <a:pPr algn="ctr">
              <a:lnSpc>
                <a:spcPts val="4235"/>
              </a:lnSpc>
            </a:pPr>
            <a:r>
              <a:rPr lang="en-US" sz="3529">
                <a:solidFill>
                  <a:srgbClr val="000000"/>
                </a:solidFill>
                <a:latin typeface="Open Sauce"/>
                <a:ea typeface="Open Sauce"/>
                <a:cs typeface="Open Sauce"/>
                <a:sym typeface="Open Sauce"/>
              </a:rPr>
              <a:t> Гиперконъюгация-бұл органикалық химиядағы маңызды электрондық эффект, әсіресе карбокатиондардың тұрақтылығын, реакция механизмдерін, және молекулалардың тұрақтылығын түсіндіруде кең қолданылады.</a:t>
            </a:r>
          </a:p>
          <a:p>
            <a:pPr algn="ctr">
              <a:lnSpc>
                <a:spcPts val="4235"/>
              </a:lnSpc>
            </a:pPr>
            <a:r>
              <a:rPr lang="en-US" sz="3529">
                <a:solidFill>
                  <a:srgbClr val="000000"/>
                </a:solidFill>
                <a:latin typeface="Open Sauce"/>
                <a:ea typeface="Open Sauce"/>
                <a:cs typeface="Open Sauce"/>
                <a:sym typeface="Open Sauce"/>
              </a:rPr>
              <a:t> Гиперконъюгация - σ-байланыстағы (әдетте C–H немесе C–C) электрондардың көрші бос p-орбитальмен немесе π-жүйемен қиылысып, қабысуы арқылы пайда болатын электрондық тұрақтандыру эффекті.</a:t>
            </a:r>
          </a:p>
          <a:p>
            <a:pPr algn="ctr">
              <a:lnSpc>
                <a:spcPts val="4235"/>
              </a:lnSpc>
            </a:pPr>
            <a:r>
              <a:rPr lang="en-US" sz="3529">
                <a:solidFill>
                  <a:srgbClr val="000000"/>
                </a:solidFill>
                <a:latin typeface="Open Sauce"/>
                <a:ea typeface="Open Sauce"/>
                <a:cs typeface="Open Sauce"/>
                <a:sym typeface="Open Sauce"/>
              </a:rPr>
              <a:t> Қарапайым тілмен айтқанда бұл -σ-байланыстағы электрондардың (мысалы, C–H) делокализациясы яғни, көршілес бос орбитальға тартып әкетілуі.</a:t>
            </a:r>
          </a:p>
          <a:p>
            <a:pPr algn="ctr">
              <a:lnSpc>
                <a:spcPts val="4235"/>
              </a:lnSpc>
            </a:pPr>
            <a:r>
              <a:rPr lang="en-US" sz="3529">
                <a:solidFill>
                  <a:srgbClr val="000000"/>
                </a:solidFill>
                <a:latin typeface="Open Sauce"/>
                <a:ea typeface="Open Sauce"/>
                <a:cs typeface="Open Sauce"/>
                <a:sym typeface="Open Sauce"/>
              </a:rPr>
              <a:t> Бұл молекуланы не аралық бөлшекті (мысалы, карбокатионды) тұрақтандырады.</a:t>
            </a:r>
          </a:p>
          <a:p>
            <a:pPr algn="ctr">
              <a:lnSpc>
                <a:spcPts val="4235"/>
              </a:lnSpc>
            </a:pPr>
            <a:endParaRPr lang="en-US" sz="3529">
              <a:solidFill>
                <a:srgbClr val="000000"/>
              </a:solidFill>
              <a:latin typeface="Open Sauce"/>
              <a:ea typeface="Open Sauce"/>
              <a:cs typeface="Open Sauce"/>
              <a:sym typeface="Open Sauce"/>
            </a:endParaRPr>
          </a:p>
        </p:txBody>
      </p:sp>
      <p:sp>
        <p:nvSpPr>
          <p:cNvPr id="4" name="TextBox 4"/>
          <p:cNvSpPr txBox="1"/>
          <p:nvPr/>
        </p:nvSpPr>
        <p:spPr>
          <a:xfrm>
            <a:off x="2955259" y="882907"/>
            <a:ext cx="12377483" cy="1028700"/>
          </a:xfrm>
          <a:prstGeom prst="rect">
            <a:avLst/>
          </a:prstGeom>
        </p:spPr>
        <p:txBody>
          <a:bodyPr lIns="0" tIns="0" rIns="0" bIns="0" rtlCol="0" anchor="t">
            <a:spAutoFit/>
          </a:bodyPr>
          <a:lstStyle/>
          <a:p>
            <a:pPr marL="0" lvl="0" indent="0" algn="ctr">
              <a:lnSpc>
                <a:spcPts val="8159"/>
              </a:lnSpc>
              <a:spcBef>
                <a:spcPct val="0"/>
              </a:spcBef>
            </a:pPr>
            <a:r>
              <a:rPr lang="en-US" sz="6799" b="1">
                <a:solidFill>
                  <a:srgbClr val="000000"/>
                </a:solidFill>
                <a:latin typeface="Open Sauce Bold"/>
                <a:ea typeface="Open Sauce Bold"/>
                <a:cs typeface="Open Sauce Bold"/>
                <a:sym typeface="Open Sauce Bold"/>
              </a:rPr>
              <a:t> Гиперконъюгация.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E5F4"/>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a:off x="-467770" y="-1255147"/>
            <a:ext cx="19745804" cy="19709902"/>
          </a:xfrm>
          <a:custGeom>
            <a:avLst/>
            <a:gdLst/>
            <a:ahLst/>
            <a:cxnLst/>
            <a:rect l="l" t="t" r="r" b="b"/>
            <a:pathLst>
              <a:path w="19745804" h="19709902">
                <a:moveTo>
                  <a:pt x="0" y="0"/>
                </a:moveTo>
                <a:lnTo>
                  <a:pt x="19745803" y="0"/>
                </a:lnTo>
                <a:lnTo>
                  <a:pt x="19745803" y="19709903"/>
                </a:lnTo>
                <a:lnTo>
                  <a:pt x="0" y="197099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745139" y="2117339"/>
            <a:ext cx="16412771" cy="2092960"/>
          </a:xfrm>
          <a:prstGeom prst="rect">
            <a:avLst/>
          </a:prstGeom>
        </p:spPr>
        <p:txBody>
          <a:bodyPr lIns="0" tIns="0" rIns="0" bIns="0" rtlCol="0" anchor="t">
            <a:spAutoFit/>
          </a:bodyPr>
          <a:lstStyle/>
          <a:p>
            <a:pPr marL="0" lvl="0" indent="0" algn="l">
              <a:lnSpc>
                <a:spcPts val="4159"/>
              </a:lnSpc>
              <a:spcBef>
                <a:spcPct val="0"/>
              </a:spcBef>
            </a:pPr>
            <a:r>
              <a:rPr lang="en-US" sz="3199" u="none">
                <a:solidFill>
                  <a:srgbClr val="FFFFFF"/>
                </a:solidFill>
                <a:latin typeface="Open Sauce"/>
                <a:ea typeface="Open Sauce"/>
                <a:cs typeface="Open Sauce"/>
                <a:sym typeface="Open Sauce"/>
              </a:rPr>
              <a:t> 1. Карбокатиондардың тұрақтылығында:</a:t>
            </a:r>
          </a:p>
          <a:p>
            <a:pPr marL="0" lvl="0" indent="0" algn="l">
              <a:lnSpc>
                <a:spcPts val="4159"/>
              </a:lnSpc>
              <a:spcBef>
                <a:spcPct val="0"/>
              </a:spcBef>
            </a:pPr>
            <a:r>
              <a:rPr lang="en-US" sz="3199" u="none">
                <a:solidFill>
                  <a:srgbClr val="FFFFFF"/>
                </a:solidFill>
                <a:latin typeface="Open Sauce"/>
                <a:ea typeface="Open Sauce"/>
                <a:cs typeface="Open Sauce"/>
                <a:sym typeface="Open Sauce"/>
              </a:rPr>
              <a:t> Гиперконъюгация арқылы карбокатион неғұрлым алкил топтары көп болса, соғұрлым тұрақты болады. Мысал:</a:t>
            </a:r>
          </a:p>
          <a:p>
            <a:pPr marL="0" lvl="0" indent="0" algn="l">
              <a:lnSpc>
                <a:spcPts val="4159"/>
              </a:lnSpc>
              <a:spcBef>
                <a:spcPct val="0"/>
              </a:spcBef>
            </a:pPr>
            <a:endParaRPr lang="en-US" sz="3199" u="none">
              <a:solidFill>
                <a:srgbClr val="FFFFFF"/>
              </a:solidFill>
              <a:latin typeface="Open Sauce"/>
              <a:ea typeface="Open Sauce"/>
              <a:cs typeface="Open Sauce"/>
              <a:sym typeface="Open Sauce"/>
            </a:endParaRPr>
          </a:p>
        </p:txBody>
      </p:sp>
      <p:sp>
        <p:nvSpPr>
          <p:cNvPr id="5" name="TextBox 5"/>
          <p:cNvSpPr txBox="1"/>
          <p:nvPr/>
        </p:nvSpPr>
        <p:spPr>
          <a:xfrm>
            <a:off x="1110479" y="755015"/>
            <a:ext cx="16047431" cy="1571625"/>
          </a:xfrm>
          <a:prstGeom prst="rect">
            <a:avLst/>
          </a:prstGeom>
        </p:spPr>
        <p:txBody>
          <a:bodyPr lIns="0" tIns="0" rIns="0" bIns="0" rtlCol="0" anchor="t">
            <a:spAutoFit/>
          </a:bodyPr>
          <a:lstStyle/>
          <a:p>
            <a:pPr algn="ctr">
              <a:lnSpc>
                <a:spcPts val="6240"/>
              </a:lnSpc>
            </a:pPr>
            <a:r>
              <a:rPr lang="en-US" sz="5200" b="1" spc="156">
                <a:solidFill>
                  <a:srgbClr val="FFFFFF"/>
                </a:solidFill>
                <a:latin typeface="Open Sauce Bold"/>
                <a:ea typeface="Open Sauce Bold"/>
                <a:cs typeface="Open Sauce Bold"/>
                <a:sym typeface="Open Sauce Bold"/>
              </a:rPr>
              <a:t> ГИПЕРКОНЪЮГАЦИЯ ҚАЙДА КЕЗДЕСЕДІ?</a:t>
            </a:r>
          </a:p>
          <a:p>
            <a:pPr marL="0" lvl="0" indent="0" algn="ctr">
              <a:lnSpc>
                <a:spcPts val="6240"/>
              </a:lnSpc>
              <a:spcBef>
                <a:spcPct val="0"/>
              </a:spcBef>
            </a:pPr>
            <a:endParaRPr lang="en-US" sz="5200" b="1" spc="156">
              <a:solidFill>
                <a:srgbClr val="FFFFFF"/>
              </a:solidFill>
              <a:latin typeface="Open Sauce Bold"/>
              <a:ea typeface="Open Sauce Bold"/>
              <a:cs typeface="Open Sauce Bold"/>
              <a:sym typeface="Open Sauce Bold"/>
            </a:endParaRPr>
          </a:p>
        </p:txBody>
      </p:sp>
      <p:sp>
        <p:nvSpPr>
          <p:cNvPr id="6" name="TextBox 6"/>
          <p:cNvSpPr txBox="1"/>
          <p:nvPr/>
        </p:nvSpPr>
        <p:spPr>
          <a:xfrm>
            <a:off x="846529" y="8892327"/>
            <a:ext cx="16412771" cy="1569085"/>
          </a:xfrm>
          <a:prstGeom prst="rect">
            <a:avLst/>
          </a:prstGeom>
        </p:spPr>
        <p:txBody>
          <a:bodyPr lIns="0" tIns="0" rIns="0" bIns="0" rtlCol="0" anchor="t">
            <a:spAutoFit/>
          </a:bodyPr>
          <a:lstStyle/>
          <a:p>
            <a:pPr marL="0" lvl="0" indent="0" algn="l">
              <a:lnSpc>
                <a:spcPts val="4159"/>
              </a:lnSpc>
              <a:spcBef>
                <a:spcPct val="0"/>
              </a:spcBef>
            </a:pPr>
            <a:r>
              <a:rPr lang="en-US" sz="3199" u="none">
                <a:solidFill>
                  <a:srgbClr val="FFFFFF"/>
                </a:solidFill>
                <a:latin typeface="Open Sauce"/>
                <a:ea typeface="Open Sauce"/>
                <a:cs typeface="Open Sauce"/>
                <a:sym typeface="Open Sauce"/>
              </a:rPr>
              <a:t> Себебі: Алкил топтарының C–H байланыстары арқылы гиперконъюгация эффекті көп болады.</a:t>
            </a:r>
          </a:p>
          <a:p>
            <a:pPr marL="0" lvl="0" indent="0" algn="l">
              <a:lnSpc>
                <a:spcPts val="4159"/>
              </a:lnSpc>
              <a:spcBef>
                <a:spcPct val="0"/>
              </a:spcBef>
            </a:pPr>
            <a:endParaRPr lang="en-US" sz="3199" u="none">
              <a:solidFill>
                <a:srgbClr val="FFFFFF"/>
              </a:solidFill>
              <a:latin typeface="Open Sauce"/>
              <a:ea typeface="Open Sauce"/>
              <a:cs typeface="Open Sauce"/>
              <a:sym typeface="Open Sauce"/>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426073459"/>
              </p:ext>
            </p:extLst>
          </p:nvPr>
        </p:nvGraphicFramePr>
        <p:xfrm>
          <a:off x="1600200" y="3771901"/>
          <a:ext cx="13182600" cy="4542476"/>
        </p:xfrm>
        <a:graphic>
          <a:graphicData uri="http://schemas.openxmlformats.org/drawingml/2006/table">
            <a:tbl>
              <a:tblPr firstRow="1" firstCol="1" bandRow="1">
                <a:tableStyleId>{5C22544A-7EE6-4342-B048-85BDC9FD1C3A}</a:tableStyleId>
              </a:tblPr>
              <a:tblGrid>
                <a:gridCol w="4394200"/>
                <a:gridCol w="4394200"/>
                <a:gridCol w="4394200"/>
              </a:tblGrid>
              <a:tr h="1310593">
                <a:tc>
                  <a:txBody>
                    <a:bodyPr/>
                    <a:lstStyle/>
                    <a:p>
                      <a:pPr>
                        <a:lnSpc>
                          <a:spcPct val="107000"/>
                        </a:lnSpc>
                        <a:spcAft>
                          <a:spcPts val="0"/>
                        </a:spcAft>
                      </a:pPr>
                      <a:r>
                        <a:rPr lang="ru-RU" sz="2800">
                          <a:effectLst/>
                        </a:rPr>
                        <a:t>Карбокатион түрі</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Формула</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Тұрақтылығы</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10593">
                <a:tc>
                  <a:txBody>
                    <a:bodyPr/>
                    <a:lstStyle/>
                    <a:p>
                      <a:pPr>
                        <a:lnSpc>
                          <a:spcPct val="107000"/>
                        </a:lnSpc>
                        <a:spcAft>
                          <a:spcPts val="0"/>
                        </a:spcAft>
                      </a:pPr>
                      <a:r>
                        <a:rPr lang="ru-RU" sz="2800">
                          <a:effectLst/>
                        </a:rPr>
                        <a:t>Метил катионы</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CH₃⁺</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Ең тұрақсыз</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0430">
                <a:tc>
                  <a:txBody>
                    <a:bodyPr/>
                    <a:lstStyle/>
                    <a:p>
                      <a:pPr>
                        <a:lnSpc>
                          <a:spcPct val="107000"/>
                        </a:lnSpc>
                        <a:spcAft>
                          <a:spcPts val="0"/>
                        </a:spcAft>
                      </a:pPr>
                      <a:r>
                        <a:rPr lang="ru-RU" sz="2800">
                          <a:effectLst/>
                        </a:rPr>
                        <a:t>Біріншілік</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R–CH₂⁺</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 </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0430">
                <a:tc>
                  <a:txBody>
                    <a:bodyPr/>
                    <a:lstStyle/>
                    <a:p>
                      <a:pPr>
                        <a:lnSpc>
                          <a:spcPct val="107000"/>
                        </a:lnSpc>
                        <a:spcAft>
                          <a:spcPts val="0"/>
                        </a:spcAft>
                      </a:pPr>
                      <a:r>
                        <a:rPr lang="ru-RU" sz="2800">
                          <a:effectLst/>
                        </a:rPr>
                        <a:t>Екіншілік</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R₂CH⁺</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2800">
                          <a:effectLst/>
                        </a:rPr>
                        <a:t>Жоғары</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0430">
                <a:tc>
                  <a:txBody>
                    <a:bodyPr/>
                    <a:lstStyle/>
                    <a:p>
                      <a:pPr>
                        <a:lnSpc>
                          <a:spcPct val="107000"/>
                        </a:lnSpc>
                        <a:spcAft>
                          <a:spcPts val="0"/>
                        </a:spcAft>
                      </a:pPr>
                      <a:r>
                        <a:rPr lang="ru-RU" sz="2800">
                          <a:effectLst/>
                        </a:rPr>
                        <a:t>Үшіншілік</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R₃C⁺</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err="1">
                          <a:effectLst/>
                        </a:rPr>
                        <a:t>Ең</a:t>
                      </a:r>
                      <a:r>
                        <a:rPr lang="ru-RU" sz="2800" dirty="0">
                          <a:effectLst/>
                        </a:rPr>
                        <a:t> </a:t>
                      </a:r>
                      <a:r>
                        <a:rPr lang="ru-RU" sz="2800" dirty="0" err="1">
                          <a:effectLst/>
                        </a:rPr>
                        <a:t>тұрақты</a:t>
                      </a:r>
                      <a:r>
                        <a:rPr lang="ru-RU" sz="2800" dirty="0">
                          <a:effectLst/>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E5F4"/>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a:off x="-467770" y="-1255147"/>
            <a:ext cx="19745804" cy="19709902"/>
          </a:xfrm>
          <a:custGeom>
            <a:avLst/>
            <a:gdLst/>
            <a:ahLst/>
            <a:cxnLst/>
            <a:rect l="l" t="t" r="r" b="b"/>
            <a:pathLst>
              <a:path w="19745804" h="19709902">
                <a:moveTo>
                  <a:pt x="0" y="0"/>
                </a:moveTo>
                <a:lnTo>
                  <a:pt x="19745803" y="0"/>
                </a:lnTo>
                <a:lnTo>
                  <a:pt x="19745803" y="19709903"/>
                </a:lnTo>
                <a:lnTo>
                  <a:pt x="0" y="197099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745139" y="1697908"/>
            <a:ext cx="16412771" cy="3140710"/>
          </a:xfrm>
          <a:prstGeom prst="rect">
            <a:avLst/>
          </a:prstGeom>
        </p:spPr>
        <p:txBody>
          <a:bodyPr lIns="0" tIns="0" rIns="0" bIns="0" rtlCol="0" anchor="t">
            <a:spAutoFit/>
          </a:bodyPr>
          <a:lstStyle/>
          <a:p>
            <a:pPr marL="0" lvl="0" indent="0" algn="l">
              <a:lnSpc>
                <a:spcPts val="4159"/>
              </a:lnSpc>
              <a:spcBef>
                <a:spcPct val="0"/>
              </a:spcBef>
            </a:pPr>
            <a:r>
              <a:rPr lang="en-US" sz="3199" u="none">
                <a:solidFill>
                  <a:srgbClr val="FFFFFF"/>
                </a:solidFill>
                <a:latin typeface="Open Sauce"/>
                <a:ea typeface="Open Sauce"/>
                <a:cs typeface="Open Sauce"/>
                <a:sym typeface="Open Sauce"/>
              </a:rPr>
              <a:t> 2. Алкендердің тұрақтылығында: гиперконъюгация алкендердің де тұрақтылығына әсер етеді. Неғұрлым алкен молекуласында алкил топтары көп болса, соғұрлым ол тұрақтырақ болады. Себебі C=C байланысқа көршілес C–H (немесе C–C) σ-байланыстар резонанстық түрде әсер етіп, π-жүйені тұрақтандырады. Мысал:</a:t>
            </a:r>
          </a:p>
          <a:p>
            <a:pPr marL="0" lvl="0" indent="0" algn="l">
              <a:lnSpc>
                <a:spcPts val="4159"/>
              </a:lnSpc>
              <a:spcBef>
                <a:spcPct val="0"/>
              </a:spcBef>
            </a:pPr>
            <a:endParaRPr lang="en-US" sz="3199" u="none">
              <a:solidFill>
                <a:srgbClr val="FFFFFF"/>
              </a:solidFill>
              <a:latin typeface="Open Sauce"/>
              <a:ea typeface="Open Sauce"/>
              <a:cs typeface="Open Sauce"/>
              <a:sym typeface="Open Sauce"/>
            </a:endParaRPr>
          </a:p>
        </p:txBody>
      </p:sp>
      <p:sp>
        <p:nvSpPr>
          <p:cNvPr id="5" name="TextBox 5"/>
          <p:cNvSpPr txBox="1"/>
          <p:nvPr/>
        </p:nvSpPr>
        <p:spPr>
          <a:xfrm>
            <a:off x="1110479" y="755015"/>
            <a:ext cx="16047431" cy="1571625"/>
          </a:xfrm>
          <a:prstGeom prst="rect">
            <a:avLst/>
          </a:prstGeom>
        </p:spPr>
        <p:txBody>
          <a:bodyPr lIns="0" tIns="0" rIns="0" bIns="0" rtlCol="0" anchor="t">
            <a:spAutoFit/>
          </a:bodyPr>
          <a:lstStyle/>
          <a:p>
            <a:pPr algn="ctr">
              <a:lnSpc>
                <a:spcPts val="6240"/>
              </a:lnSpc>
            </a:pPr>
            <a:r>
              <a:rPr lang="en-US" sz="5200" b="1" spc="156">
                <a:solidFill>
                  <a:srgbClr val="FFFFFF"/>
                </a:solidFill>
                <a:latin typeface="Open Sauce Bold"/>
                <a:ea typeface="Open Sauce Bold"/>
                <a:cs typeface="Open Sauce Bold"/>
                <a:sym typeface="Open Sauce Bold"/>
              </a:rPr>
              <a:t> ГИПЕРКОНЪЮГАЦИЯ ҚАЙДА КЕЗДЕСЕДІ?</a:t>
            </a:r>
          </a:p>
          <a:p>
            <a:pPr marL="0" lvl="0" indent="0" algn="ctr">
              <a:lnSpc>
                <a:spcPts val="6240"/>
              </a:lnSpc>
              <a:spcBef>
                <a:spcPct val="0"/>
              </a:spcBef>
            </a:pPr>
            <a:endParaRPr lang="en-US" sz="5200" b="1" spc="156">
              <a:solidFill>
                <a:srgbClr val="FFFFFF"/>
              </a:solidFill>
              <a:latin typeface="Open Sauce Bold"/>
              <a:ea typeface="Open Sauce Bold"/>
              <a:cs typeface="Open Sauce Bold"/>
              <a:sym typeface="Open Sauce Bold"/>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429446841"/>
              </p:ext>
            </p:extLst>
          </p:nvPr>
        </p:nvGraphicFramePr>
        <p:xfrm>
          <a:off x="3352800" y="4381500"/>
          <a:ext cx="10668000" cy="4572000"/>
        </p:xfrm>
        <a:graphic>
          <a:graphicData uri="http://schemas.openxmlformats.org/drawingml/2006/table">
            <a:tbl>
              <a:tblPr firstRow="1" firstCol="1" bandRow="1">
                <a:tableStyleId>{5C22544A-7EE6-4342-B048-85BDC9FD1C3A}</a:tableStyleId>
              </a:tblPr>
              <a:tblGrid>
                <a:gridCol w="5334000"/>
                <a:gridCol w="5334000"/>
              </a:tblGrid>
              <a:tr h="750388">
                <a:tc>
                  <a:txBody>
                    <a:bodyPr/>
                    <a:lstStyle/>
                    <a:p>
                      <a:pPr>
                        <a:lnSpc>
                          <a:spcPct val="107000"/>
                        </a:lnSpc>
                        <a:spcAft>
                          <a:spcPts val="0"/>
                        </a:spcAft>
                      </a:pPr>
                      <a:r>
                        <a:rPr lang="ru-RU" sz="2800" dirty="0" err="1">
                          <a:effectLst/>
                        </a:rPr>
                        <a:t>Алкен</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Тұрақтылық</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0388">
                <a:tc>
                  <a:txBody>
                    <a:bodyPr/>
                    <a:lstStyle/>
                    <a:p>
                      <a:pPr>
                        <a:lnSpc>
                          <a:spcPct val="107000"/>
                        </a:lnSpc>
                        <a:spcAft>
                          <a:spcPts val="0"/>
                        </a:spcAft>
                      </a:pPr>
                      <a:r>
                        <a:rPr lang="ru-RU" sz="2800">
                          <a:effectLst/>
                        </a:rPr>
                        <a:t>Этилен (CH₂=CH₂)</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Төмен</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35612">
                <a:tc>
                  <a:txBody>
                    <a:bodyPr/>
                    <a:lstStyle/>
                    <a:p>
                      <a:pPr>
                        <a:lnSpc>
                          <a:spcPct val="107000"/>
                        </a:lnSpc>
                        <a:spcAft>
                          <a:spcPts val="0"/>
                        </a:spcAft>
                      </a:pPr>
                      <a:r>
                        <a:rPr lang="ru-RU" sz="2800">
                          <a:effectLst/>
                        </a:rPr>
                        <a:t>Пропен (CH₂=CH–CH₃)</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2800" dirty="0">
                          <a:effectLst/>
                        </a:rPr>
                        <a:t>Жоғары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35612">
                <a:tc>
                  <a:txBody>
                    <a:bodyPr/>
                    <a:lstStyle/>
                    <a:p>
                      <a:pPr>
                        <a:lnSpc>
                          <a:spcPct val="107000"/>
                        </a:lnSpc>
                        <a:spcAft>
                          <a:spcPts val="0"/>
                        </a:spcAft>
                      </a:pPr>
                      <a:r>
                        <a:rPr lang="kk-KZ" sz="2800">
                          <a:effectLst/>
                        </a:rPr>
                        <a:t>Тетраметилэтилен ((CH₃)₂C=C(CH₃)₂)</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err="1">
                          <a:effectLst/>
                        </a:rPr>
                        <a:t>Өте</a:t>
                      </a:r>
                      <a:r>
                        <a:rPr lang="ru-RU" sz="2800" dirty="0">
                          <a:effectLst/>
                        </a:rPr>
                        <a:t> </a:t>
                      </a:r>
                      <a:r>
                        <a:rPr lang="ru-RU" sz="2800" dirty="0" err="1">
                          <a:effectLst/>
                        </a:rPr>
                        <a:t>тұрақты</a:t>
                      </a:r>
                      <a:r>
                        <a:rPr lang="ru-RU" sz="2800" dirty="0">
                          <a:effectLst/>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E5F4"/>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a:off x="-467770" y="-1255147"/>
            <a:ext cx="19745804" cy="19709902"/>
          </a:xfrm>
          <a:custGeom>
            <a:avLst/>
            <a:gdLst/>
            <a:ahLst/>
            <a:cxnLst/>
            <a:rect l="l" t="t" r="r" b="b"/>
            <a:pathLst>
              <a:path w="19745804" h="19709902">
                <a:moveTo>
                  <a:pt x="0" y="0"/>
                </a:moveTo>
                <a:lnTo>
                  <a:pt x="19745803" y="0"/>
                </a:lnTo>
                <a:lnTo>
                  <a:pt x="19745803" y="19709903"/>
                </a:lnTo>
                <a:lnTo>
                  <a:pt x="0" y="197099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927809" y="4258642"/>
            <a:ext cx="16412771" cy="2092960"/>
          </a:xfrm>
          <a:prstGeom prst="rect">
            <a:avLst/>
          </a:prstGeom>
        </p:spPr>
        <p:txBody>
          <a:bodyPr lIns="0" tIns="0" rIns="0" bIns="0" rtlCol="0" anchor="t">
            <a:spAutoFit/>
          </a:bodyPr>
          <a:lstStyle/>
          <a:p>
            <a:pPr marL="0" lvl="0" indent="0" algn="l">
              <a:lnSpc>
                <a:spcPts val="4159"/>
              </a:lnSpc>
              <a:spcBef>
                <a:spcPct val="0"/>
              </a:spcBef>
            </a:pPr>
            <a:r>
              <a:rPr lang="en-US" sz="3199" u="none">
                <a:solidFill>
                  <a:srgbClr val="FFFFFF"/>
                </a:solidFill>
                <a:latin typeface="Open Sauce"/>
                <a:ea typeface="Open Sauce"/>
                <a:cs typeface="Open Sauce"/>
                <a:sym typeface="Open Sauce"/>
              </a:rPr>
              <a:t> 3. Реакция механизмдерінде: SN1 және E1 реакцияларында карбокатион аралық түзіледі. Оның гиперконъюгациямен тұрақтануы маңызды. Гиперконъюгация реакцияның жүру жылдамдығына тікелей әсер етеді.</a:t>
            </a:r>
          </a:p>
          <a:p>
            <a:pPr marL="0" lvl="0" indent="0" algn="l">
              <a:lnSpc>
                <a:spcPts val="4159"/>
              </a:lnSpc>
              <a:spcBef>
                <a:spcPct val="0"/>
              </a:spcBef>
            </a:pPr>
            <a:endParaRPr lang="en-US" sz="3199" u="none">
              <a:solidFill>
                <a:srgbClr val="FFFFFF"/>
              </a:solidFill>
              <a:latin typeface="Open Sauce"/>
              <a:ea typeface="Open Sauce"/>
              <a:cs typeface="Open Sauce"/>
              <a:sym typeface="Open Sauce"/>
            </a:endParaRPr>
          </a:p>
        </p:txBody>
      </p:sp>
      <p:sp>
        <p:nvSpPr>
          <p:cNvPr id="4" name="TextBox 4"/>
          <p:cNvSpPr txBox="1"/>
          <p:nvPr/>
        </p:nvSpPr>
        <p:spPr>
          <a:xfrm>
            <a:off x="1110479" y="1660102"/>
            <a:ext cx="16047431" cy="1571625"/>
          </a:xfrm>
          <a:prstGeom prst="rect">
            <a:avLst/>
          </a:prstGeom>
        </p:spPr>
        <p:txBody>
          <a:bodyPr lIns="0" tIns="0" rIns="0" bIns="0" rtlCol="0" anchor="t">
            <a:spAutoFit/>
          </a:bodyPr>
          <a:lstStyle/>
          <a:p>
            <a:pPr algn="ctr">
              <a:lnSpc>
                <a:spcPts val="6240"/>
              </a:lnSpc>
            </a:pPr>
            <a:r>
              <a:rPr lang="en-US" sz="5200" b="1" spc="156">
                <a:solidFill>
                  <a:srgbClr val="FFFFFF"/>
                </a:solidFill>
                <a:latin typeface="Open Sauce Bold"/>
                <a:ea typeface="Open Sauce Bold"/>
                <a:cs typeface="Open Sauce Bold"/>
                <a:sym typeface="Open Sauce Bold"/>
              </a:rPr>
              <a:t> ГИПЕРКОНЪЮГАЦИЯ ҚАЙДА КЕЗДЕСЕДІ?</a:t>
            </a:r>
          </a:p>
          <a:p>
            <a:pPr marL="0" lvl="0" indent="0" algn="ctr">
              <a:lnSpc>
                <a:spcPts val="6240"/>
              </a:lnSpc>
              <a:spcBef>
                <a:spcPct val="0"/>
              </a:spcBef>
            </a:pPr>
            <a:endParaRPr lang="en-US" sz="5200" b="1" spc="156">
              <a:solidFill>
                <a:srgbClr val="FFFFFF"/>
              </a:solidFill>
              <a:latin typeface="Open Sauce Bold"/>
              <a:ea typeface="Open Sauce Bold"/>
              <a:cs typeface="Open Sauce Bold"/>
              <a:sym typeface="Open Sauce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E5F4"/>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a:off x="-467770" y="-1255147"/>
            <a:ext cx="19745804" cy="19709902"/>
          </a:xfrm>
          <a:custGeom>
            <a:avLst/>
            <a:gdLst/>
            <a:ahLst/>
            <a:cxnLst/>
            <a:rect l="l" t="t" r="r" b="b"/>
            <a:pathLst>
              <a:path w="19745804" h="19709902">
                <a:moveTo>
                  <a:pt x="0" y="0"/>
                </a:moveTo>
                <a:lnTo>
                  <a:pt x="19745803" y="0"/>
                </a:lnTo>
                <a:lnTo>
                  <a:pt x="19745803" y="19709903"/>
                </a:lnTo>
                <a:lnTo>
                  <a:pt x="0" y="197099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0" y="1377807"/>
            <a:ext cx="18205254" cy="1571625"/>
          </a:xfrm>
          <a:prstGeom prst="rect">
            <a:avLst/>
          </a:prstGeom>
        </p:spPr>
        <p:txBody>
          <a:bodyPr lIns="0" tIns="0" rIns="0" bIns="0" rtlCol="0" anchor="t">
            <a:spAutoFit/>
          </a:bodyPr>
          <a:lstStyle/>
          <a:p>
            <a:pPr marL="0" lvl="0" indent="0" algn="ctr">
              <a:lnSpc>
                <a:spcPts val="6240"/>
              </a:lnSpc>
              <a:spcBef>
                <a:spcPct val="0"/>
              </a:spcBef>
            </a:pPr>
            <a:r>
              <a:rPr lang="en-US" sz="5200" b="1" spc="156">
                <a:solidFill>
                  <a:srgbClr val="FFFFFF"/>
                </a:solidFill>
                <a:latin typeface="Open Sauce Bold"/>
                <a:ea typeface="Open Sauce Bold"/>
                <a:cs typeface="Open Sauce Bold"/>
                <a:sym typeface="Open Sauce Bold"/>
              </a:rPr>
              <a:t> ГИПЕРКОНЪЮГАЦИЯ ҚАЛАЙ ЖҰМЫС ІСТЕЙДІ (ЭЛЕКТРОНДЫҚ ДЕҢГЕЙДЕ)?</a:t>
            </a:r>
          </a:p>
        </p:txBody>
      </p:sp>
      <p:sp>
        <p:nvSpPr>
          <p:cNvPr id="4" name="TextBox 4"/>
          <p:cNvSpPr txBox="1"/>
          <p:nvPr/>
        </p:nvSpPr>
        <p:spPr>
          <a:xfrm>
            <a:off x="896242" y="3498215"/>
            <a:ext cx="16412771" cy="5760085"/>
          </a:xfrm>
          <a:prstGeom prst="rect">
            <a:avLst/>
          </a:prstGeom>
        </p:spPr>
        <p:txBody>
          <a:bodyPr lIns="0" tIns="0" rIns="0" bIns="0" rtlCol="0" anchor="t">
            <a:spAutoFit/>
          </a:bodyPr>
          <a:lstStyle/>
          <a:p>
            <a:pPr marL="0" lvl="0" indent="0" algn="l">
              <a:lnSpc>
                <a:spcPts val="4159"/>
              </a:lnSpc>
              <a:spcBef>
                <a:spcPct val="0"/>
              </a:spcBef>
            </a:pPr>
            <a:r>
              <a:rPr lang="en-US" sz="3199" u="none">
                <a:solidFill>
                  <a:srgbClr val="FFFFFF"/>
                </a:solidFill>
                <a:latin typeface="Open Sauce"/>
                <a:ea typeface="Open Sauce"/>
                <a:cs typeface="Open Sauce"/>
                <a:sym typeface="Open Sauce"/>
              </a:rPr>
              <a:t> -σ(C–H) немесе σ(C–C) орбиталі көршілес бос p-орбитальмен қабысуы мүмкін</a:t>
            </a:r>
          </a:p>
          <a:p>
            <a:pPr marL="0" lvl="0" indent="0" algn="l">
              <a:lnSpc>
                <a:spcPts val="4159"/>
              </a:lnSpc>
              <a:spcBef>
                <a:spcPct val="0"/>
              </a:spcBef>
            </a:pPr>
            <a:r>
              <a:rPr lang="en-US" sz="3199" u="none">
                <a:solidFill>
                  <a:srgbClr val="FFFFFF"/>
                </a:solidFill>
                <a:latin typeface="Open Sauce"/>
                <a:ea typeface="Open Sauce"/>
                <a:cs typeface="Open Sauce"/>
                <a:sym typeface="Open Sauce"/>
              </a:rPr>
              <a:t> -Бұл электрон тығыздығының делокализациясына әкеледі</a:t>
            </a:r>
          </a:p>
          <a:p>
            <a:pPr marL="0" lvl="0" indent="0" algn="l">
              <a:lnSpc>
                <a:spcPts val="4159"/>
              </a:lnSpc>
              <a:spcBef>
                <a:spcPct val="0"/>
              </a:spcBef>
            </a:pPr>
            <a:r>
              <a:rPr lang="en-US" sz="3199" u="none">
                <a:solidFill>
                  <a:srgbClr val="FFFFFF"/>
                </a:solidFill>
                <a:latin typeface="Open Sauce"/>
                <a:ea typeface="Open Sauce"/>
                <a:cs typeface="Open Sauce"/>
                <a:sym typeface="Open Sauce"/>
              </a:rPr>
              <a:t> -Мұндай қабысу резонансқа ұқсас, бірақ ол σ-орбиталь арқылы жүреді</a:t>
            </a:r>
          </a:p>
          <a:p>
            <a:pPr marL="0" lvl="0" indent="0" algn="l">
              <a:lnSpc>
                <a:spcPts val="4159"/>
              </a:lnSpc>
              <a:spcBef>
                <a:spcPct val="0"/>
              </a:spcBef>
            </a:pPr>
            <a:r>
              <a:rPr lang="en-US" sz="3199" u="none">
                <a:solidFill>
                  <a:srgbClr val="FFFFFF"/>
                </a:solidFill>
                <a:latin typeface="Open Sauce"/>
                <a:ea typeface="Open Sauce"/>
                <a:cs typeface="Open Sauce"/>
                <a:sym typeface="Open Sauce"/>
              </a:rPr>
              <a:t> Қарапайым схема:</a:t>
            </a:r>
          </a:p>
          <a:p>
            <a:pPr marL="0" lvl="0" indent="0" algn="l">
              <a:lnSpc>
                <a:spcPts val="4159"/>
              </a:lnSpc>
              <a:spcBef>
                <a:spcPct val="0"/>
              </a:spcBef>
            </a:pPr>
            <a:r>
              <a:rPr lang="en-US" sz="3199" u="none">
                <a:solidFill>
                  <a:srgbClr val="FFFFFF"/>
                </a:solidFill>
                <a:latin typeface="Open Sauce"/>
                <a:ea typeface="Open Sauce"/>
                <a:cs typeface="Open Sauce"/>
                <a:sym typeface="Open Sauce"/>
              </a:rPr>
              <a:t>                                                   CH₃</a:t>
            </a:r>
          </a:p>
          <a:p>
            <a:pPr marL="0" lvl="0" indent="0" algn="l">
              <a:lnSpc>
                <a:spcPts val="4159"/>
              </a:lnSpc>
              <a:spcBef>
                <a:spcPct val="0"/>
              </a:spcBef>
            </a:pPr>
            <a:r>
              <a:rPr lang="en-US" sz="3199" u="none">
                <a:solidFill>
                  <a:srgbClr val="FFFFFF"/>
                </a:solidFill>
                <a:latin typeface="Open Sauce"/>
                <a:ea typeface="Open Sauce"/>
                <a:cs typeface="Open Sauce"/>
                <a:sym typeface="Open Sauce"/>
              </a:rPr>
              <a:t>                                                    |</a:t>
            </a:r>
          </a:p>
          <a:p>
            <a:pPr marL="0" lvl="0" indent="0" algn="l">
              <a:lnSpc>
                <a:spcPts val="4159"/>
              </a:lnSpc>
              <a:spcBef>
                <a:spcPct val="0"/>
              </a:spcBef>
            </a:pPr>
            <a:r>
              <a:rPr lang="en-US" sz="3199" u="none">
                <a:solidFill>
                  <a:srgbClr val="FFFFFF"/>
                </a:solidFill>
                <a:latin typeface="Open Sauce"/>
                <a:ea typeface="Open Sauce"/>
                <a:cs typeface="Open Sauce"/>
                <a:sym typeface="Open Sauce"/>
              </a:rPr>
              <a:t>                                          CH₃–C⁺–CH₃</a:t>
            </a:r>
          </a:p>
          <a:p>
            <a:pPr marL="0" lvl="0" indent="0" algn="l">
              <a:lnSpc>
                <a:spcPts val="4159"/>
              </a:lnSpc>
              <a:spcBef>
                <a:spcPct val="0"/>
              </a:spcBef>
            </a:pPr>
            <a:r>
              <a:rPr lang="en-US" sz="3199" u="none">
                <a:solidFill>
                  <a:srgbClr val="FFFFFF"/>
                </a:solidFill>
                <a:latin typeface="Open Sauce"/>
                <a:ea typeface="Open Sauce"/>
                <a:cs typeface="Open Sauce"/>
                <a:sym typeface="Open Sauce"/>
              </a:rPr>
              <a:t> </a:t>
            </a:r>
          </a:p>
          <a:p>
            <a:pPr marL="0" lvl="0" indent="0" algn="l">
              <a:lnSpc>
                <a:spcPts val="4159"/>
              </a:lnSpc>
              <a:spcBef>
                <a:spcPct val="0"/>
              </a:spcBef>
            </a:pPr>
            <a:r>
              <a:rPr lang="en-US" sz="3199" u="none">
                <a:solidFill>
                  <a:srgbClr val="FFFFFF"/>
                </a:solidFill>
                <a:latin typeface="Open Sauce"/>
                <a:ea typeface="Open Sauce"/>
                <a:cs typeface="Open Sauce"/>
                <a:sym typeface="Open Sauce"/>
              </a:rPr>
              <a:t>  Мұнда C–H байланыстарының σ-электрондары орталықтағы бос p-орбитальмен қабыса алады - бұл гиперконъюгация.</a:t>
            </a:r>
          </a:p>
          <a:p>
            <a:pPr marL="0" lvl="0" indent="0" algn="l">
              <a:lnSpc>
                <a:spcPts val="4159"/>
              </a:lnSpc>
              <a:spcBef>
                <a:spcPct val="0"/>
              </a:spcBef>
            </a:pPr>
            <a:endParaRPr lang="en-US" sz="3199" u="none">
              <a:solidFill>
                <a:srgbClr val="FFFFFF"/>
              </a:solidFill>
              <a:latin typeface="Open Sauce"/>
              <a:ea typeface="Open Sauce"/>
              <a:cs typeface="Open Sauce"/>
              <a:sym typeface="Open Sauc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E5F4"/>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a:off x="-2303182" y="8916560"/>
            <a:ext cx="22894364" cy="5244891"/>
          </a:xfrm>
          <a:custGeom>
            <a:avLst/>
            <a:gdLst/>
            <a:ahLst/>
            <a:cxnLst/>
            <a:rect l="l" t="t" r="r" b="b"/>
            <a:pathLst>
              <a:path w="22894364" h="5244891">
                <a:moveTo>
                  <a:pt x="0" y="0"/>
                </a:moveTo>
                <a:lnTo>
                  <a:pt x="22894364" y="0"/>
                </a:lnTo>
                <a:lnTo>
                  <a:pt x="22894364" y="5244891"/>
                </a:lnTo>
                <a:lnTo>
                  <a:pt x="0" y="52448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a:extLst>
              <a:ext uri="{C183D7F6-B498-43B3-948B-1728B52AA6E4}">
                <adec:decorative xmlns:adec="http://schemas.microsoft.com/office/drawing/2017/decorative" xmlns="" val="1"/>
              </a:ext>
            </a:extLst>
          </p:cNvPr>
          <p:cNvSpPr/>
          <p:nvPr/>
        </p:nvSpPr>
        <p:spPr>
          <a:xfrm>
            <a:off x="16037248" y="7938984"/>
            <a:ext cx="7315200" cy="1955153"/>
          </a:xfrm>
          <a:custGeom>
            <a:avLst/>
            <a:gdLst/>
            <a:ahLst/>
            <a:cxnLst/>
            <a:rect l="l" t="t" r="r" b="b"/>
            <a:pathLst>
              <a:path w="7315200" h="1955153">
                <a:moveTo>
                  <a:pt x="0" y="0"/>
                </a:moveTo>
                <a:lnTo>
                  <a:pt x="7315200" y="0"/>
                </a:lnTo>
                <a:lnTo>
                  <a:pt x="7315200" y="1955153"/>
                </a:lnTo>
                <a:lnTo>
                  <a:pt x="0" y="19551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269762" y="990600"/>
            <a:ext cx="15748476" cy="582930"/>
          </a:xfrm>
          <a:prstGeom prst="rect">
            <a:avLst/>
          </a:prstGeom>
        </p:spPr>
        <p:txBody>
          <a:bodyPr lIns="0" tIns="0" rIns="0" bIns="0" rtlCol="0" anchor="t">
            <a:spAutoFit/>
          </a:bodyPr>
          <a:lstStyle/>
          <a:p>
            <a:pPr marL="0" lvl="0" indent="0" algn="ctr">
              <a:lnSpc>
                <a:spcPts val="4679"/>
              </a:lnSpc>
              <a:spcBef>
                <a:spcPct val="0"/>
              </a:spcBef>
            </a:pPr>
            <a:r>
              <a:rPr lang="en-US" sz="3599" b="1">
                <a:solidFill>
                  <a:srgbClr val="000000"/>
                </a:solidFill>
                <a:latin typeface="Open Sauce Bold"/>
                <a:ea typeface="Open Sauce Bold"/>
                <a:cs typeface="Open Sauce Bold"/>
                <a:sym typeface="Open Sauce Bold"/>
              </a:rPr>
              <a:t>БА</a:t>
            </a:r>
            <a:r>
              <a:rPr lang="en-US" sz="3599" b="1" u="none">
                <a:solidFill>
                  <a:srgbClr val="000000"/>
                </a:solidFill>
                <a:latin typeface="Open Sauce Bold"/>
                <a:ea typeface="Open Sauce Bold"/>
                <a:cs typeface="Open Sauce Bold"/>
                <a:sym typeface="Open Sauce Bold"/>
              </a:rPr>
              <a:t>ҚЫЛАУ СҰРАҚТАРЫ:</a:t>
            </a:r>
          </a:p>
        </p:txBody>
      </p:sp>
      <p:sp>
        <p:nvSpPr>
          <p:cNvPr id="5" name="TextBox 5"/>
          <p:cNvSpPr txBox="1"/>
          <p:nvPr/>
        </p:nvSpPr>
        <p:spPr>
          <a:xfrm>
            <a:off x="587194" y="1731335"/>
            <a:ext cx="16672106" cy="9441180"/>
          </a:xfrm>
          <a:prstGeom prst="rect">
            <a:avLst/>
          </a:prstGeom>
        </p:spPr>
        <p:txBody>
          <a:bodyPr lIns="0" tIns="0" rIns="0" bIns="0" rtlCol="0" anchor="t">
            <a:spAutoFit/>
          </a:bodyPr>
          <a:lstStyle/>
          <a:p>
            <a:pPr marL="0" lvl="0" indent="0" algn="ctr">
              <a:lnSpc>
                <a:spcPts val="4679"/>
              </a:lnSpc>
              <a:spcBef>
                <a:spcPct val="0"/>
              </a:spcBef>
            </a:pPr>
            <a:r>
              <a:rPr lang="en-US" sz="3599">
                <a:solidFill>
                  <a:srgbClr val="000000"/>
                </a:solidFill>
                <a:latin typeface="Open Sauce"/>
                <a:ea typeface="Open Sauce"/>
                <a:cs typeface="Open Sauce"/>
                <a:sym typeface="Open Sauce"/>
              </a:rPr>
              <a:t>  1.Электрон тығыздығының ығысуы қандай хи</a:t>
            </a:r>
            <a:r>
              <a:rPr lang="en-US" sz="3599" u="none">
                <a:solidFill>
                  <a:srgbClr val="000000"/>
                </a:solidFill>
                <a:latin typeface="Open Sauce"/>
                <a:ea typeface="Open Sauce"/>
                <a:cs typeface="Open Sauce"/>
                <a:sym typeface="Open Sauce"/>
              </a:rPr>
              <a:t>миялық қасиеттерге әсер етеді?</a:t>
            </a:r>
          </a:p>
          <a:p>
            <a:pPr marL="0" lvl="0" indent="0" algn="ctr">
              <a:lnSpc>
                <a:spcPts val="4679"/>
              </a:lnSpc>
              <a:spcBef>
                <a:spcPct val="0"/>
              </a:spcBef>
            </a:pPr>
            <a:r>
              <a:rPr lang="en-US" sz="3599" u="none">
                <a:solidFill>
                  <a:srgbClr val="000000"/>
                </a:solidFill>
                <a:latin typeface="Open Sauce"/>
                <a:ea typeface="Open Sauce"/>
                <a:cs typeface="Open Sauce"/>
                <a:sym typeface="Open Sauce"/>
              </a:rPr>
              <a:t> 2.Электрондық және кеңістіктік эффектілердің айырмашылығы қандай?</a:t>
            </a:r>
          </a:p>
          <a:p>
            <a:pPr marL="0" lvl="0" indent="0" algn="ctr">
              <a:lnSpc>
                <a:spcPts val="4679"/>
              </a:lnSpc>
              <a:spcBef>
                <a:spcPct val="0"/>
              </a:spcBef>
            </a:pPr>
            <a:r>
              <a:rPr lang="en-US" sz="3599" u="none">
                <a:solidFill>
                  <a:srgbClr val="000000"/>
                </a:solidFill>
                <a:latin typeface="Open Sauce"/>
                <a:ea typeface="Open Sauce"/>
                <a:cs typeface="Open Sauce"/>
                <a:sym typeface="Open Sauce"/>
              </a:rPr>
              <a:t> 3.Индукциялық эффект дегеніміз не және ол қалай жүреді?</a:t>
            </a:r>
          </a:p>
          <a:p>
            <a:pPr marL="0" lvl="0" indent="0" algn="ctr">
              <a:lnSpc>
                <a:spcPts val="4679"/>
              </a:lnSpc>
              <a:spcBef>
                <a:spcPct val="0"/>
              </a:spcBef>
            </a:pPr>
            <a:r>
              <a:rPr lang="en-US" sz="3599" u="none">
                <a:solidFill>
                  <a:srgbClr val="000000"/>
                </a:solidFill>
                <a:latin typeface="Open Sauce"/>
                <a:ea typeface="Open Sauce"/>
                <a:cs typeface="Open Sauce"/>
                <a:sym typeface="Open Sauce"/>
              </a:rPr>
              <a:t> 4.Электртерістілік индукциялық эффектке қалай әсер етеді?</a:t>
            </a:r>
          </a:p>
          <a:p>
            <a:pPr marL="0" lvl="0" indent="0" algn="ctr">
              <a:lnSpc>
                <a:spcPts val="4679"/>
              </a:lnSpc>
              <a:spcBef>
                <a:spcPct val="0"/>
              </a:spcBef>
            </a:pPr>
            <a:r>
              <a:rPr lang="en-US" sz="3599" u="none">
                <a:solidFill>
                  <a:srgbClr val="000000"/>
                </a:solidFill>
                <a:latin typeface="Open Sauce"/>
                <a:ea typeface="Open Sauce"/>
                <a:cs typeface="Open Sauce"/>
                <a:sym typeface="Open Sauce"/>
              </a:rPr>
              <a:t> 5.+I және –I эффект беретін топтарға мысал келтіріңіз.</a:t>
            </a:r>
          </a:p>
          <a:p>
            <a:pPr marL="0" lvl="0" indent="0" algn="ctr">
              <a:lnSpc>
                <a:spcPts val="4679"/>
              </a:lnSpc>
              <a:spcBef>
                <a:spcPct val="0"/>
              </a:spcBef>
            </a:pPr>
            <a:r>
              <a:rPr lang="en-US" sz="3599" u="none">
                <a:solidFill>
                  <a:srgbClr val="000000"/>
                </a:solidFill>
                <a:latin typeface="Open Sauce"/>
                <a:ea typeface="Open Sauce"/>
                <a:cs typeface="Open Sauce"/>
                <a:sym typeface="Open Sauce"/>
              </a:rPr>
              <a:t> 6.Мезомерлік эффект қандай байланыстар арқылы жүреді?</a:t>
            </a:r>
          </a:p>
          <a:p>
            <a:pPr marL="0" lvl="0" indent="0" algn="ctr">
              <a:lnSpc>
                <a:spcPts val="4679"/>
              </a:lnSpc>
              <a:spcBef>
                <a:spcPct val="0"/>
              </a:spcBef>
            </a:pPr>
            <a:r>
              <a:rPr lang="en-US" sz="3599" u="none">
                <a:solidFill>
                  <a:srgbClr val="000000"/>
                </a:solidFill>
                <a:latin typeface="Open Sauce"/>
                <a:ea typeface="Open Sauce"/>
                <a:cs typeface="Open Sauce"/>
                <a:sym typeface="Open Sauce"/>
              </a:rPr>
              <a:t> 7.+M және –M эффект беретін топтарға нақты мысалдар келтіріңіз.</a:t>
            </a:r>
          </a:p>
          <a:p>
            <a:pPr marL="0" lvl="0" indent="0" algn="ctr">
              <a:lnSpc>
                <a:spcPts val="4679"/>
              </a:lnSpc>
              <a:spcBef>
                <a:spcPct val="0"/>
              </a:spcBef>
            </a:pPr>
            <a:r>
              <a:rPr lang="en-US" sz="3599" u="none">
                <a:solidFill>
                  <a:srgbClr val="000000"/>
                </a:solidFill>
                <a:latin typeface="Open Sauce"/>
                <a:ea typeface="Open Sauce"/>
                <a:cs typeface="Open Sauce"/>
                <a:sym typeface="Open Sauce"/>
              </a:rPr>
              <a:t> 8.Өріс эффектісі мен индукциялық эффекттің айырмашылығы неде?</a:t>
            </a:r>
          </a:p>
          <a:p>
            <a:pPr marL="0" lvl="0" indent="0" algn="ctr">
              <a:lnSpc>
                <a:spcPts val="4679"/>
              </a:lnSpc>
              <a:spcBef>
                <a:spcPct val="0"/>
              </a:spcBef>
            </a:pPr>
            <a:r>
              <a:rPr lang="en-US" sz="3599" u="none">
                <a:solidFill>
                  <a:srgbClr val="000000"/>
                </a:solidFill>
                <a:latin typeface="Open Sauce"/>
                <a:ea typeface="Open Sauce"/>
                <a:cs typeface="Open Sauce"/>
                <a:sym typeface="Open Sauce"/>
              </a:rPr>
              <a:t> 9.Электрон тартқыш топтың молекуладағы орналасуы өріс эффектісіне қалай әсер етеді?</a:t>
            </a:r>
          </a:p>
          <a:p>
            <a:pPr marL="0" lvl="0" indent="0" algn="ctr">
              <a:lnSpc>
                <a:spcPts val="4679"/>
              </a:lnSpc>
              <a:spcBef>
                <a:spcPct val="0"/>
              </a:spcBef>
            </a:pPr>
            <a:r>
              <a:rPr lang="en-US" sz="3599" u="none">
                <a:solidFill>
                  <a:srgbClr val="000000"/>
                </a:solidFill>
                <a:latin typeface="Open Sauce"/>
                <a:ea typeface="Open Sauce"/>
                <a:cs typeface="Open Sauce"/>
                <a:sym typeface="Open Sauce"/>
              </a:rPr>
              <a:t> 10.Гиперконъюгация қандай молекулаларда байқалады?</a:t>
            </a:r>
          </a:p>
          <a:p>
            <a:pPr marL="0" lvl="0" indent="0" algn="ctr">
              <a:lnSpc>
                <a:spcPts val="4679"/>
              </a:lnSpc>
              <a:spcBef>
                <a:spcPct val="0"/>
              </a:spcBef>
            </a:pPr>
            <a:endParaRPr lang="en-US" sz="3599" u="none">
              <a:solidFill>
                <a:srgbClr val="000000"/>
              </a:solidFill>
              <a:latin typeface="Open Sauce"/>
              <a:ea typeface="Open Sauce"/>
              <a:cs typeface="Open Sauce"/>
              <a:sym typeface="Open Sauce"/>
            </a:endParaRPr>
          </a:p>
          <a:p>
            <a:pPr marL="0" lvl="0" indent="0" algn="ctr">
              <a:lnSpc>
                <a:spcPts val="4679"/>
              </a:lnSpc>
              <a:spcBef>
                <a:spcPct val="0"/>
              </a:spcBef>
            </a:pPr>
            <a:r>
              <a:rPr lang="en-US" sz="3599" u="none">
                <a:solidFill>
                  <a:srgbClr val="000000"/>
                </a:solidFill>
                <a:latin typeface="Open Sauce"/>
                <a:ea typeface="Open Sauce"/>
                <a:cs typeface="Open Sauce"/>
                <a:sym typeface="Open Sauce"/>
              </a:rPr>
              <a:t> </a:t>
            </a:r>
          </a:p>
          <a:p>
            <a:pPr marL="0" lvl="0" indent="0" algn="ctr">
              <a:lnSpc>
                <a:spcPts val="4679"/>
              </a:lnSpc>
              <a:spcBef>
                <a:spcPct val="0"/>
              </a:spcBef>
            </a:pPr>
            <a:endParaRPr lang="en-US" sz="3599" u="none">
              <a:solidFill>
                <a:srgbClr val="000000"/>
              </a:solidFill>
              <a:latin typeface="Open Sauce"/>
              <a:ea typeface="Open Sauce"/>
              <a:cs typeface="Open Sauce"/>
              <a:sym typeface="Open Sauce"/>
            </a:endParaRPr>
          </a:p>
          <a:p>
            <a:pPr marL="0" lvl="0" indent="0" algn="ctr">
              <a:lnSpc>
                <a:spcPts val="4679"/>
              </a:lnSpc>
              <a:spcBef>
                <a:spcPct val="0"/>
              </a:spcBef>
            </a:pPr>
            <a:endParaRPr lang="en-US" sz="3599" u="none">
              <a:solidFill>
                <a:srgbClr val="000000"/>
              </a:solidFill>
              <a:latin typeface="Open Sauce"/>
              <a:ea typeface="Open Sauce"/>
              <a:cs typeface="Open Sauce"/>
              <a:sym typeface="Open Sauc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a:off x="-148659" y="-1091029"/>
            <a:ext cx="18585318" cy="12469059"/>
          </a:xfrm>
          <a:custGeom>
            <a:avLst/>
            <a:gdLst/>
            <a:ahLst/>
            <a:cxnLst/>
            <a:rect l="l" t="t" r="r" b="b"/>
            <a:pathLst>
              <a:path w="18585318" h="12469059">
                <a:moveTo>
                  <a:pt x="0" y="0"/>
                </a:moveTo>
                <a:lnTo>
                  <a:pt x="18585318" y="0"/>
                </a:lnTo>
                <a:lnTo>
                  <a:pt x="18585318" y="12469058"/>
                </a:lnTo>
                <a:lnTo>
                  <a:pt x="0" y="124690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descr="handdrawn organic illustration of a table"/>
          <p:cNvSpPr/>
          <p:nvPr/>
        </p:nvSpPr>
        <p:spPr>
          <a:xfrm>
            <a:off x="-3235781" y="7859852"/>
            <a:ext cx="6471563" cy="3518177"/>
          </a:xfrm>
          <a:custGeom>
            <a:avLst/>
            <a:gdLst/>
            <a:ahLst/>
            <a:cxnLst/>
            <a:rect l="l" t="t" r="r" b="b"/>
            <a:pathLst>
              <a:path w="6471563" h="3518177">
                <a:moveTo>
                  <a:pt x="0" y="0"/>
                </a:moveTo>
                <a:lnTo>
                  <a:pt x="6471562" y="0"/>
                </a:lnTo>
                <a:lnTo>
                  <a:pt x="6471562" y="3518177"/>
                </a:lnTo>
                <a:lnTo>
                  <a:pt x="0" y="351817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descr="handdrawn organic illustration of a science experiment setup"/>
          <p:cNvSpPr/>
          <p:nvPr/>
        </p:nvSpPr>
        <p:spPr>
          <a:xfrm>
            <a:off x="-1789086" y="5143500"/>
            <a:ext cx="4878858" cy="2749902"/>
          </a:xfrm>
          <a:custGeom>
            <a:avLst/>
            <a:gdLst/>
            <a:ahLst/>
            <a:cxnLst/>
            <a:rect l="l" t="t" r="r" b="b"/>
            <a:pathLst>
              <a:path w="4878858" h="2749902">
                <a:moveTo>
                  <a:pt x="0" y="0"/>
                </a:moveTo>
                <a:lnTo>
                  <a:pt x="4878858" y="0"/>
                </a:lnTo>
                <a:lnTo>
                  <a:pt x="4878858" y="2749902"/>
                </a:lnTo>
                <a:lnTo>
                  <a:pt x="0" y="27499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descr="handdrawn organic illustration of a wall clock"/>
          <p:cNvSpPr/>
          <p:nvPr/>
        </p:nvSpPr>
        <p:spPr>
          <a:xfrm>
            <a:off x="5376783" y="529763"/>
            <a:ext cx="1983550" cy="1994429"/>
          </a:xfrm>
          <a:custGeom>
            <a:avLst/>
            <a:gdLst/>
            <a:ahLst/>
            <a:cxnLst/>
            <a:rect l="l" t="t" r="r" b="b"/>
            <a:pathLst>
              <a:path w="1983550" h="1994429">
                <a:moveTo>
                  <a:pt x="0" y="0"/>
                </a:moveTo>
                <a:lnTo>
                  <a:pt x="1983550" y="0"/>
                </a:lnTo>
                <a:lnTo>
                  <a:pt x="1983550" y="1994429"/>
                </a:lnTo>
                <a:lnTo>
                  <a:pt x="0" y="19944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descr="handdrawn organic illustration of a table"/>
          <p:cNvSpPr/>
          <p:nvPr/>
        </p:nvSpPr>
        <p:spPr>
          <a:xfrm flipH="1">
            <a:off x="14497927" y="6158369"/>
            <a:ext cx="8451468" cy="6546046"/>
          </a:xfrm>
          <a:custGeom>
            <a:avLst/>
            <a:gdLst/>
            <a:ahLst/>
            <a:cxnLst/>
            <a:rect l="l" t="t" r="r" b="b"/>
            <a:pathLst>
              <a:path w="8451468" h="6546046">
                <a:moveTo>
                  <a:pt x="8451468" y="0"/>
                </a:moveTo>
                <a:lnTo>
                  <a:pt x="0" y="0"/>
                </a:lnTo>
                <a:lnTo>
                  <a:pt x="0" y="6546046"/>
                </a:lnTo>
                <a:lnTo>
                  <a:pt x="8451468" y="6546046"/>
                </a:lnTo>
                <a:lnTo>
                  <a:pt x="8451468"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descr="handdrawn organic illustration of a microscope"/>
          <p:cNvSpPr/>
          <p:nvPr/>
        </p:nvSpPr>
        <p:spPr>
          <a:xfrm>
            <a:off x="16178960" y="5580525"/>
            <a:ext cx="1459215" cy="2312877"/>
          </a:xfrm>
          <a:custGeom>
            <a:avLst/>
            <a:gdLst/>
            <a:ahLst/>
            <a:cxnLst/>
            <a:rect l="l" t="t" r="r" b="b"/>
            <a:pathLst>
              <a:path w="1459215" h="2312877">
                <a:moveTo>
                  <a:pt x="0" y="0"/>
                </a:moveTo>
                <a:lnTo>
                  <a:pt x="1459215" y="0"/>
                </a:lnTo>
                <a:lnTo>
                  <a:pt x="1459215" y="2312877"/>
                </a:lnTo>
                <a:lnTo>
                  <a:pt x="0" y="231287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descr="handdrawn organic illustration of a beaker"/>
          <p:cNvSpPr/>
          <p:nvPr/>
        </p:nvSpPr>
        <p:spPr>
          <a:xfrm>
            <a:off x="14896449" y="6736963"/>
            <a:ext cx="872585" cy="1156438"/>
          </a:xfrm>
          <a:custGeom>
            <a:avLst/>
            <a:gdLst/>
            <a:ahLst/>
            <a:cxnLst/>
            <a:rect l="l" t="t" r="r" b="b"/>
            <a:pathLst>
              <a:path w="872585" h="1156438">
                <a:moveTo>
                  <a:pt x="0" y="0"/>
                </a:moveTo>
                <a:lnTo>
                  <a:pt x="872585" y="0"/>
                </a:lnTo>
                <a:lnTo>
                  <a:pt x="872585" y="1156439"/>
                </a:lnTo>
                <a:lnTo>
                  <a:pt x="0" y="115643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descr="handdrawn organic illustration of a bulletin board"/>
          <p:cNvSpPr/>
          <p:nvPr/>
        </p:nvSpPr>
        <p:spPr>
          <a:xfrm flipH="1">
            <a:off x="16428082" y="2710041"/>
            <a:ext cx="2420186" cy="2433459"/>
          </a:xfrm>
          <a:custGeom>
            <a:avLst/>
            <a:gdLst/>
            <a:ahLst/>
            <a:cxnLst/>
            <a:rect l="l" t="t" r="r" b="b"/>
            <a:pathLst>
              <a:path w="2420186" h="2433459">
                <a:moveTo>
                  <a:pt x="2420186" y="0"/>
                </a:moveTo>
                <a:lnTo>
                  <a:pt x="0" y="0"/>
                </a:lnTo>
                <a:lnTo>
                  <a:pt x="0" y="2433459"/>
                </a:lnTo>
                <a:lnTo>
                  <a:pt x="2420186" y="2433459"/>
                </a:lnTo>
                <a:lnTo>
                  <a:pt x="2420186"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a:extLst>
              <a:ext uri="{C183D7F6-B498-43B3-948B-1728B52AA6E4}">
                <adec:decorative xmlns:adec="http://schemas.microsoft.com/office/drawing/2017/decorative" xmlns="" val="1"/>
              </a:ext>
            </a:extLst>
          </p:cNvPr>
          <p:cNvSpPr/>
          <p:nvPr/>
        </p:nvSpPr>
        <p:spPr>
          <a:xfrm>
            <a:off x="14000658" y="-236620"/>
            <a:ext cx="3792512" cy="2530640"/>
          </a:xfrm>
          <a:custGeom>
            <a:avLst/>
            <a:gdLst/>
            <a:ahLst/>
            <a:cxnLst/>
            <a:rect l="l" t="t" r="r" b="b"/>
            <a:pathLst>
              <a:path w="3792512" h="2530640">
                <a:moveTo>
                  <a:pt x="0" y="0"/>
                </a:moveTo>
                <a:lnTo>
                  <a:pt x="3792512" y="0"/>
                </a:lnTo>
                <a:lnTo>
                  <a:pt x="3792512" y="2530640"/>
                </a:lnTo>
                <a:lnTo>
                  <a:pt x="0" y="253064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descr="handdrawn organic illustration of a molecule"/>
          <p:cNvSpPr/>
          <p:nvPr/>
        </p:nvSpPr>
        <p:spPr>
          <a:xfrm>
            <a:off x="14497927" y="-236620"/>
            <a:ext cx="2884699" cy="2152707"/>
          </a:xfrm>
          <a:custGeom>
            <a:avLst/>
            <a:gdLst/>
            <a:ahLst/>
            <a:cxnLst/>
            <a:rect l="l" t="t" r="r" b="b"/>
            <a:pathLst>
              <a:path w="2884699" h="2152707">
                <a:moveTo>
                  <a:pt x="0" y="0"/>
                </a:moveTo>
                <a:lnTo>
                  <a:pt x="2884699" y="0"/>
                </a:lnTo>
                <a:lnTo>
                  <a:pt x="2884699" y="2152707"/>
                </a:lnTo>
                <a:lnTo>
                  <a:pt x="0" y="2152707"/>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2" name="Freeform 12">
            <a:extLst>
              <a:ext uri="{C183D7F6-B498-43B3-948B-1728B52AA6E4}">
                <adec:decorative xmlns:adec="http://schemas.microsoft.com/office/drawing/2017/decorative" xmlns="" val="1"/>
              </a:ext>
            </a:extLst>
          </p:cNvPr>
          <p:cNvSpPr/>
          <p:nvPr/>
        </p:nvSpPr>
        <p:spPr>
          <a:xfrm>
            <a:off x="-2765310" y="4132382"/>
            <a:ext cx="4830586" cy="310954"/>
          </a:xfrm>
          <a:custGeom>
            <a:avLst/>
            <a:gdLst/>
            <a:ahLst/>
            <a:cxnLst/>
            <a:rect l="l" t="t" r="r" b="b"/>
            <a:pathLst>
              <a:path w="4830586" h="310954">
                <a:moveTo>
                  <a:pt x="0" y="0"/>
                </a:moveTo>
                <a:lnTo>
                  <a:pt x="4830586" y="0"/>
                </a:lnTo>
                <a:lnTo>
                  <a:pt x="4830586" y="310954"/>
                </a:lnTo>
                <a:lnTo>
                  <a:pt x="0" y="310954"/>
                </a:lnTo>
                <a:lnTo>
                  <a:pt x="0" y="0"/>
                </a:lnTo>
                <a:close/>
              </a:path>
            </a:pathLst>
          </a:custGeom>
          <a:blipFill>
            <a:blip r:embed="rId22">
              <a:extLst>
                <a:ext uri="{96DAC541-7B7A-43D3-8B79-37D633B846F1}">
                  <asvg:svgBlip xmlns:asvg="http://schemas.microsoft.com/office/drawing/2016/SVG/main" xmlns="" r:embed="rId23"/>
                </a:ext>
              </a:extLst>
            </a:blip>
            <a:stretch>
              <a:fillRect t="-458051" r="-67932" b="-1325016"/>
            </a:stretch>
          </a:blipFill>
        </p:spPr>
      </p:sp>
      <p:sp>
        <p:nvSpPr>
          <p:cNvPr id="13" name="Freeform 13" descr="handdrawn organic illustration of a row of document books"/>
          <p:cNvSpPr/>
          <p:nvPr/>
        </p:nvSpPr>
        <p:spPr>
          <a:xfrm flipH="1">
            <a:off x="-122062" y="2767735"/>
            <a:ext cx="1929996" cy="1442233"/>
          </a:xfrm>
          <a:custGeom>
            <a:avLst/>
            <a:gdLst/>
            <a:ahLst/>
            <a:cxnLst/>
            <a:rect l="l" t="t" r="r" b="b"/>
            <a:pathLst>
              <a:path w="1929996" h="1442233">
                <a:moveTo>
                  <a:pt x="1929995" y="0"/>
                </a:moveTo>
                <a:lnTo>
                  <a:pt x="0" y="0"/>
                </a:lnTo>
                <a:lnTo>
                  <a:pt x="0" y="1442233"/>
                </a:lnTo>
                <a:lnTo>
                  <a:pt x="1929995" y="1442233"/>
                </a:lnTo>
                <a:lnTo>
                  <a:pt x="1929995"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4" name="Freeform 14" descr="handdrawn organic illustration of a board with scientific calculations"/>
          <p:cNvSpPr/>
          <p:nvPr/>
        </p:nvSpPr>
        <p:spPr>
          <a:xfrm>
            <a:off x="1256919" y="0"/>
            <a:ext cx="3006511" cy="1951499"/>
          </a:xfrm>
          <a:custGeom>
            <a:avLst/>
            <a:gdLst/>
            <a:ahLst/>
            <a:cxnLst/>
            <a:rect l="l" t="t" r="r" b="b"/>
            <a:pathLst>
              <a:path w="3006511" h="1951499">
                <a:moveTo>
                  <a:pt x="0" y="0"/>
                </a:moveTo>
                <a:lnTo>
                  <a:pt x="3006511" y="0"/>
                </a:lnTo>
                <a:lnTo>
                  <a:pt x="3006511" y="1951499"/>
                </a:lnTo>
                <a:lnTo>
                  <a:pt x="0" y="1951499"/>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5" name="Freeform 15">
            <a:extLst>
              <a:ext uri="{C183D7F6-B498-43B3-948B-1728B52AA6E4}">
                <adec:decorative xmlns:adec="http://schemas.microsoft.com/office/drawing/2017/decorative" xmlns="" val="1"/>
              </a:ext>
            </a:extLst>
          </p:cNvPr>
          <p:cNvSpPr/>
          <p:nvPr/>
        </p:nvSpPr>
        <p:spPr>
          <a:xfrm rot="77601">
            <a:off x="10525306" y="-2022106"/>
            <a:ext cx="2739167" cy="3068314"/>
          </a:xfrm>
          <a:custGeom>
            <a:avLst/>
            <a:gdLst/>
            <a:ahLst/>
            <a:cxnLst/>
            <a:rect l="l" t="t" r="r" b="b"/>
            <a:pathLst>
              <a:path w="2739167" h="3068314">
                <a:moveTo>
                  <a:pt x="0" y="0"/>
                </a:moveTo>
                <a:lnTo>
                  <a:pt x="2739168" y="0"/>
                </a:lnTo>
                <a:lnTo>
                  <a:pt x="2739168" y="3068314"/>
                </a:lnTo>
                <a:lnTo>
                  <a:pt x="0" y="306831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grpSp>
        <p:nvGrpSpPr>
          <p:cNvPr id="16" name="Group 16"/>
          <p:cNvGrpSpPr/>
          <p:nvPr/>
        </p:nvGrpSpPr>
        <p:grpSpPr>
          <a:xfrm>
            <a:off x="3489491" y="3926770"/>
            <a:ext cx="10511167" cy="2545156"/>
            <a:chOff x="0" y="0"/>
            <a:chExt cx="2925521" cy="708381"/>
          </a:xfrm>
        </p:grpSpPr>
        <p:sp>
          <p:nvSpPr>
            <p:cNvPr id="17" name="Freeform 17">
              <a:extLst>
                <a:ext uri="{C183D7F6-B498-43B3-948B-1728B52AA6E4}">
                  <adec:decorative xmlns:adec="http://schemas.microsoft.com/office/drawing/2017/decorative" xmlns="" val="1"/>
                </a:ext>
              </a:extLst>
            </p:cNvPr>
            <p:cNvSpPr/>
            <p:nvPr/>
          </p:nvSpPr>
          <p:spPr>
            <a:xfrm>
              <a:off x="0" y="0"/>
              <a:ext cx="2925521" cy="708381"/>
            </a:xfrm>
            <a:custGeom>
              <a:avLst/>
              <a:gdLst/>
              <a:ahLst/>
              <a:cxnLst/>
              <a:rect l="l" t="t" r="r" b="b"/>
              <a:pathLst>
                <a:path w="2925521" h="708381">
                  <a:moveTo>
                    <a:pt x="18414" y="0"/>
                  </a:moveTo>
                  <a:lnTo>
                    <a:pt x="2907107" y="0"/>
                  </a:lnTo>
                  <a:cubicBezTo>
                    <a:pt x="2917277" y="0"/>
                    <a:pt x="2925521" y="8244"/>
                    <a:pt x="2925521" y="18414"/>
                  </a:cubicBezTo>
                  <a:lnTo>
                    <a:pt x="2925521" y="689967"/>
                  </a:lnTo>
                  <a:cubicBezTo>
                    <a:pt x="2925521" y="700137"/>
                    <a:pt x="2917277" y="708381"/>
                    <a:pt x="2907107" y="708381"/>
                  </a:cubicBezTo>
                  <a:lnTo>
                    <a:pt x="18414" y="708381"/>
                  </a:lnTo>
                  <a:cubicBezTo>
                    <a:pt x="13530" y="708381"/>
                    <a:pt x="8846" y="706441"/>
                    <a:pt x="5393" y="702987"/>
                  </a:cubicBezTo>
                  <a:cubicBezTo>
                    <a:pt x="1940" y="699534"/>
                    <a:pt x="0" y="694851"/>
                    <a:pt x="0" y="689967"/>
                  </a:cubicBezTo>
                  <a:lnTo>
                    <a:pt x="0" y="18414"/>
                  </a:lnTo>
                  <a:cubicBezTo>
                    <a:pt x="0" y="13530"/>
                    <a:pt x="1940" y="8846"/>
                    <a:pt x="5393" y="5393"/>
                  </a:cubicBezTo>
                  <a:cubicBezTo>
                    <a:pt x="8846" y="1940"/>
                    <a:pt x="13530" y="0"/>
                    <a:pt x="18414" y="0"/>
                  </a:cubicBezTo>
                  <a:close/>
                </a:path>
              </a:pathLst>
            </a:custGeom>
            <a:solidFill>
              <a:srgbClr val="198BBB"/>
            </a:solidFill>
            <a:ln cap="rnd">
              <a:noFill/>
              <a:prstDash val="solid"/>
              <a:round/>
            </a:ln>
          </p:spPr>
        </p:sp>
        <p:sp>
          <p:nvSpPr>
            <p:cNvPr id="18" name="TextBox 18"/>
            <p:cNvSpPr txBox="1"/>
            <p:nvPr/>
          </p:nvSpPr>
          <p:spPr>
            <a:xfrm>
              <a:off x="0" y="-104775"/>
              <a:ext cx="2925521" cy="813156"/>
            </a:xfrm>
            <a:prstGeom prst="rect">
              <a:avLst/>
            </a:prstGeom>
          </p:spPr>
          <p:txBody>
            <a:bodyPr lIns="50800" tIns="50800" rIns="50800" bIns="50800" rtlCol="0" anchor="ctr"/>
            <a:lstStyle/>
            <a:p>
              <a:pPr algn="ctr">
                <a:lnSpc>
                  <a:spcPts val="7419"/>
                </a:lnSpc>
              </a:pPr>
              <a:r>
                <a:rPr lang="en-US" sz="5299" b="1">
                  <a:solidFill>
                    <a:srgbClr val="FFFFFF"/>
                  </a:solidFill>
                  <a:latin typeface="Open Sauce Bold"/>
                  <a:ea typeface="Open Sauce Bold"/>
                  <a:cs typeface="Open Sauce Bold"/>
                  <a:sym typeface="Open Sauce Bold"/>
                </a:rPr>
                <a:t>НАЗАРЛАРЫҢЫЗҒА РАХМЕТ!</a:t>
              </a:r>
            </a:p>
            <a:p>
              <a:pPr marL="0" lvl="0" indent="0" algn="ctr">
                <a:lnSpc>
                  <a:spcPts val="3780"/>
                </a:lnSpc>
              </a:pPr>
              <a:endParaRPr lang="en-US" sz="5299" b="1">
                <a:solidFill>
                  <a:srgbClr val="FFFFFF"/>
                </a:solidFill>
                <a:latin typeface="Open Sauce Bold"/>
                <a:ea typeface="Open Sauce Bold"/>
                <a:cs typeface="Open Sauce Bold"/>
                <a:sym typeface="Open Sauce Bold"/>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a:off x="-1591930" y="7819340"/>
            <a:ext cx="21026456" cy="5237499"/>
          </a:xfrm>
          <a:custGeom>
            <a:avLst/>
            <a:gdLst/>
            <a:ahLst/>
            <a:cxnLst/>
            <a:rect l="l" t="t" r="r" b="b"/>
            <a:pathLst>
              <a:path w="21026456" h="5237499">
                <a:moveTo>
                  <a:pt x="0" y="0"/>
                </a:moveTo>
                <a:lnTo>
                  <a:pt x="21026456" y="0"/>
                </a:lnTo>
                <a:lnTo>
                  <a:pt x="21026456" y="5237499"/>
                </a:lnTo>
                <a:lnTo>
                  <a:pt x="0" y="523749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7476054" y="8930237"/>
            <a:ext cx="4225814" cy="5854276"/>
            <a:chOff x="0" y="0"/>
            <a:chExt cx="5634418" cy="7805702"/>
          </a:xfrm>
        </p:grpSpPr>
        <p:sp>
          <p:nvSpPr>
            <p:cNvPr id="4" name="Freeform 4"/>
            <p:cNvSpPr/>
            <p:nvPr/>
          </p:nvSpPr>
          <p:spPr>
            <a:xfrm>
              <a:off x="0" y="0"/>
              <a:ext cx="5634418" cy="590775"/>
            </a:xfrm>
            <a:custGeom>
              <a:avLst/>
              <a:gdLst/>
              <a:ahLst/>
              <a:cxnLst/>
              <a:rect l="l" t="t" r="r" b="b"/>
              <a:pathLst>
                <a:path w="5634418" h="590775">
                  <a:moveTo>
                    <a:pt x="0" y="0"/>
                  </a:moveTo>
                  <a:lnTo>
                    <a:pt x="5634418" y="0"/>
                  </a:lnTo>
                  <a:lnTo>
                    <a:pt x="5634418" y="590775"/>
                  </a:lnTo>
                  <a:lnTo>
                    <a:pt x="0" y="590775"/>
                  </a:lnTo>
                  <a:lnTo>
                    <a:pt x="0" y="0"/>
                  </a:lnTo>
                  <a:close/>
                </a:path>
              </a:pathLst>
            </a:custGeom>
            <a:blipFill>
              <a:blip r:embed="rId4">
                <a:extLst>
                  <a:ext uri="{96DAC541-7B7A-43D3-8B79-37D633B846F1}">
                    <asvg:svgBlip xmlns:asvg="http://schemas.microsoft.com/office/drawing/2016/SVG/main" xmlns="" r:embed="rId5"/>
                  </a:ext>
                </a:extLst>
              </a:blip>
              <a:stretch>
                <a:fillRect b="-1151916"/>
              </a:stretch>
            </a:blipFill>
          </p:spPr>
        </p:sp>
        <p:sp>
          <p:nvSpPr>
            <p:cNvPr id="5" name="Freeform 5"/>
            <p:cNvSpPr/>
            <p:nvPr/>
          </p:nvSpPr>
          <p:spPr>
            <a:xfrm>
              <a:off x="0" y="409688"/>
              <a:ext cx="5634418" cy="7396014"/>
            </a:xfrm>
            <a:custGeom>
              <a:avLst/>
              <a:gdLst/>
              <a:ahLst/>
              <a:cxnLst/>
              <a:rect l="l" t="t" r="r" b="b"/>
              <a:pathLst>
                <a:path w="5634418" h="7396014">
                  <a:moveTo>
                    <a:pt x="0" y="0"/>
                  </a:moveTo>
                  <a:lnTo>
                    <a:pt x="5634418" y="0"/>
                  </a:lnTo>
                  <a:lnTo>
                    <a:pt x="5634418" y="7396014"/>
                  </a:lnTo>
                  <a:lnTo>
                    <a:pt x="0" y="73960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sp>
        <p:nvSpPr>
          <p:cNvPr id="6" name="TextBox 6"/>
          <p:cNvSpPr txBox="1"/>
          <p:nvPr/>
        </p:nvSpPr>
        <p:spPr>
          <a:xfrm>
            <a:off x="5619286" y="2640006"/>
            <a:ext cx="12165163" cy="923925"/>
          </a:xfrm>
          <a:prstGeom prst="rect">
            <a:avLst/>
          </a:prstGeom>
        </p:spPr>
        <p:txBody>
          <a:bodyPr lIns="0" tIns="0" rIns="0" bIns="0" rtlCol="0" anchor="t">
            <a:spAutoFit/>
          </a:bodyPr>
          <a:lstStyle/>
          <a:p>
            <a:pPr marL="0" lvl="0" indent="0" algn="l">
              <a:lnSpc>
                <a:spcPts val="7200"/>
              </a:lnSpc>
              <a:spcBef>
                <a:spcPct val="0"/>
              </a:spcBef>
            </a:pPr>
            <a:r>
              <a:rPr lang="en-US" sz="6000" b="1" spc="179">
                <a:solidFill>
                  <a:srgbClr val="000000"/>
                </a:solidFill>
                <a:latin typeface="Open Sauce Bold"/>
                <a:ea typeface="Open Sauce Bold"/>
                <a:cs typeface="Open Sauce Bold"/>
                <a:sym typeface="Open Sauce Bold"/>
              </a:rPr>
              <a:t>ДӘРІС МАҚСАТЫ:</a:t>
            </a:r>
          </a:p>
        </p:txBody>
      </p:sp>
      <p:sp>
        <p:nvSpPr>
          <p:cNvPr id="7" name="TextBox 7"/>
          <p:cNvSpPr txBox="1"/>
          <p:nvPr/>
        </p:nvSpPr>
        <p:spPr>
          <a:xfrm>
            <a:off x="1372073" y="3745865"/>
            <a:ext cx="15543855" cy="2757170"/>
          </a:xfrm>
          <a:prstGeom prst="rect">
            <a:avLst/>
          </a:prstGeom>
        </p:spPr>
        <p:txBody>
          <a:bodyPr lIns="0" tIns="0" rIns="0" bIns="0" rtlCol="0" anchor="t">
            <a:spAutoFit/>
          </a:bodyPr>
          <a:lstStyle/>
          <a:p>
            <a:pPr algn="ctr">
              <a:lnSpc>
                <a:spcPts val="4419"/>
              </a:lnSpc>
            </a:pPr>
            <a:r>
              <a:rPr lang="en-US" sz="3399">
                <a:solidFill>
                  <a:srgbClr val="000000"/>
                </a:solidFill>
                <a:latin typeface="Open Sauce"/>
                <a:ea typeface="Open Sauce"/>
                <a:cs typeface="Open Sauce"/>
                <a:sym typeface="Open Sauce"/>
              </a:rPr>
              <a:t> Ор</a:t>
            </a:r>
            <a:r>
              <a:rPr lang="en-US" sz="3399" u="none">
                <a:solidFill>
                  <a:srgbClr val="000000"/>
                </a:solidFill>
                <a:latin typeface="Open Sauce"/>
                <a:ea typeface="Open Sauce"/>
                <a:cs typeface="Open Sauce"/>
                <a:sym typeface="Open Sauce"/>
              </a:rPr>
              <a:t>ганикалық қосылыстар молекуласындағы электрондық әсерлердің табиғатын, түрлерін және олардың молекула құрылымы мен реакциялық қабілетіне әсерін түсіндіру арқылы студенттің молекулалық деңгейдегі ойлау қабілетін дамыту.</a:t>
            </a:r>
          </a:p>
          <a:p>
            <a:pPr algn="ctr">
              <a:lnSpc>
                <a:spcPts val="4419"/>
              </a:lnSpc>
            </a:pPr>
            <a:endParaRPr lang="en-US" sz="3399" u="none">
              <a:solidFill>
                <a:srgbClr val="000000"/>
              </a:solidFill>
              <a:latin typeface="Open Sauce"/>
              <a:ea typeface="Open Sauce"/>
              <a:cs typeface="Open Sauce"/>
              <a:sym typeface="Open Sauce"/>
            </a:endParaRPr>
          </a:p>
        </p:txBody>
      </p:sp>
      <p:sp>
        <p:nvSpPr>
          <p:cNvPr id="8" name="Freeform 8" descr="handdrawn organic illustration of a beaker"/>
          <p:cNvSpPr/>
          <p:nvPr/>
        </p:nvSpPr>
        <p:spPr>
          <a:xfrm>
            <a:off x="9046080" y="8031887"/>
            <a:ext cx="1085761" cy="1438960"/>
          </a:xfrm>
          <a:custGeom>
            <a:avLst/>
            <a:gdLst/>
            <a:ahLst/>
            <a:cxnLst/>
            <a:rect l="l" t="t" r="r" b="b"/>
            <a:pathLst>
              <a:path w="1085761" h="1438960">
                <a:moveTo>
                  <a:pt x="0" y="0"/>
                </a:moveTo>
                <a:lnTo>
                  <a:pt x="1085761" y="0"/>
                </a:lnTo>
                <a:lnTo>
                  <a:pt x="1085761" y="1438960"/>
                </a:lnTo>
                <a:lnTo>
                  <a:pt x="0" y="143896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a:off x="-1591930" y="7819340"/>
            <a:ext cx="21026456" cy="5237499"/>
          </a:xfrm>
          <a:custGeom>
            <a:avLst/>
            <a:gdLst/>
            <a:ahLst/>
            <a:cxnLst/>
            <a:rect l="l" t="t" r="r" b="b"/>
            <a:pathLst>
              <a:path w="21026456" h="5237499">
                <a:moveTo>
                  <a:pt x="0" y="0"/>
                </a:moveTo>
                <a:lnTo>
                  <a:pt x="21026456" y="0"/>
                </a:lnTo>
                <a:lnTo>
                  <a:pt x="21026456" y="5237499"/>
                </a:lnTo>
                <a:lnTo>
                  <a:pt x="0" y="523749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7476054" y="8930237"/>
            <a:ext cx="4225814" cy="5854276"/>
            <a:chOff x="0" y="0"/>
            <a:chExt cx="5634418" cy="7805702"/>
          </a:xfrm>
        </p:grpSpPr>
        <p:sp>
          <p:nvSpPr>
            <p:cNvPr id="4" name="Freeform 4"/>
            <p:cNvSpPr/>
            <p:nvPr/>
          </p:nvSpPr>
          <p:spPr>
            <a:xfrm>
              <a:off x="0" y="0"/>
              <a:ext cx="5634418" cy="590775"/>
            </a:xfrm>
            <a:custGeom>
              <a:avLst/>
              <a:gdLst/>
              <a:ahLst/>
              <a:cxnLst/>
              <a:rect l="l" t="t" r="r" b="b"/>
              <a:pathLst>
                <a:path w="5634418" h="590775">
                  <a:moveTo>
                    <a:pt x="0" y="0"/>
                  </a:moveTo>
                  <a:lnTo>
                    <a:pt x="5634418" y="0"/>
                  </a:lnTo>
                  <a:lnTo>
                    <a:pt x="5634418" y="590775"/>
                  </a:lnTo>
                  <a:lnTo>
                    <a:pt x="0" y="590775"/>
                  </a:lnTo>
                  <a:lnTo>
                    <a:pt x="0" y="0"/>
                  </a:lnTo>
                  <a:close/>
                </a:path>
              </a:pathLst>
            </a:custGeom>
            <a:blipFill>
              <a:blip r:embed="rId4">
                <a:extLst>
                  <a:ext uri="{96DAC541-7B7A-43D3-8B79-37D633B846F1}">
                    <asvg:svgBlip xmlns:asvg="http://schemas.microsoft.com/office/drawing/2016/SVG/main" xmlns="" r:embed="rId5"/>
                  </a:ext>
                </a:extLst>
              </a:blip>
              <a:stretch>
                <a:fillRect b="-1151916"/>
              </a:stretch>
            </a:blipFill>
          </p:spPr>
        </p:sp>
        <p:sp>
          <p:nvSpPr>
            <p:cNvPr id="5" name="Freeform 5"/>
            <p:cNvSpPr/>
            <p:nvPr/>
          </p:nvSpPr>
          <p:spPr>
            <a:xfrm>
              <a:off x="0" y="409688"/>
              <a:ext cx="5634418" cy="7396014"/>
            </a:xfrm>
            <a:custGeom>
              <a:avLst/>
              <a:gdLst/>
              <a:ahLst/>
              <a:cxnLst/>
              <a:rect l="l" t="t" r="r" b="b"/>
              <a:pathLst>
                <a:path w="5634418" h="7396014">
                  <a:moveTo>
                    <a:pt x="0" y="0"/>
                  </a:moveTo>
                  <a:lnTo>
                    <a:pt x="5634418" y="0"/>
                  </a:lnTo>
                  <a:lnTo>
                    <a:pt x="5634418" y="7396014"/>
                  </a:lnTo>
                  <a:lnTo>
                    <a:pt x="0" y="73960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sp>
        <p:nvSpPr>
          <p:cNvPr id="6" name="TextBox 6"/>
          <p:cNvSpPr txBox="1"/>
          <p:nvPr/>
        </p:nvSpPr>
        <p:spPr>
          <a:xfrm>
            <a:off x="5334555" y="2031395"/>
            <a:ext cx="12165163" cy="923925"/>
          </a:xfrm>
          <a:prstGeom prst="rect">
            <a:avLst/>
          </a:prstGeom>
        </p:spPr>
        <p:txBody>
          <a:bodyPr lIns="0" tIns="0" rIns="0" bIns="0" rtlCol="0" anchor="t">
            <a:spAutoFit/>
          </a:bodyPr>
          <a:lstStyle/>
          <a:p>
            <a:pPr marL="0" lvl="0" indent="0" algn="l">
              <a:lnSpc>
                <a:spcPts val="7200"/>
              </a:lnSpc>
              <a:spcBef>
                <a:spcPct val="0"/>
              </a:spcBef>
            </a:pPr>
            <a:r>
              <a:rPr lang="en-US" sz="6000" b="1" spc="179">
                <a:solidFill>
                  <a:srgbClr val="000000"/>
                </a:solidFill>
                <a:latin typeface="Open Sauce Bold"/>
                <a:ea typeface="Open Sauce Bold"/>
                <a:cs typeface="Open Sauce Bold"/>
                <a:sym typeface="Open Sauce Bold"/>
              </a:rPr>
              <a:t>ДӘРІС ЖОСПАРЫ:</a:t>
            </a:r>
          </a:p>
        </p:txBody>
      </p:sp>
      <p:sp>
        <p:nvSpPr>
          <p:cNvPr id="7" name="TextBox 7"/>
          <p:cNvSpPr txBox="1"/>
          <p:nvPr/>
        </p:nvSpPr>
        <p:spPr>
          <a:xfrm>
            <a:off x="1274152" y="3469640"/>
            <a:ext cx="15543855" cy="3862070"/>
          </a:xfrm>
          <a:prstGeom prst="rect">
            <a:avLst/>
          </a:prstGeom>
        </p:spPr>
        <p:txBody>
          <a:bodyPr lIns="0" tIns="0" rIns="0" bIns="0" rtlCol="0" anchor="t">
            <a:spAutoFit/>
          </a:bodyPr>
          <a:lstStyle/>
          <a:p>
            <a:pPr algn="l">
              <a:lnSpc>
                <a:spcPts val="4419"/>
              </a:lnSpc>
            </a:pPr>
            <a:r>
              <a:rPr lang="en-US" sz="3399">
                <a:solidFill>
                  <a:srgbClr val="000000"/>
                </a:solidFill>
                <a:latin typeface="Open Sauce"/>
                <a:ea typeface="Open Sauce"/>
                <a:cs typeface="Open Sauce"/>
                <a:sym typeface="Open Sauce"/>
              </a:rPr>
              <a:t>1.Ор</a:t>
            </a:r>
            <a:r>
              <a:rPr lang="en-US" sz="3399" u="none">
                <a:solidFill>
                  <a:srgbClr val="000000"/>
                </a:solidFill>
                <a:latin typeface="Open Sauce"/>
                <a:ea typeface="Open Sauce"/>
                <a:cs typeface="Open Sauce"/>
                <a:sym typeface="Open Sauce"/>
              </a:rPr>
              <a:t>ганикалық қосылыстардың молекулаларындағы электрондық әсерлер. </a:t>
            </a:r>
          </a:p>
          <a:p>
            <a:pPr algn="l">
              <a:lnSpc>
                <a:spcPts val="4419"/>
              </a:lnSpc>
            </a:pPr>
            <a:r>
              <a:rPr lang="en-US" sz="3399" u="none">
                <a:solidFill>
                  <a:srgbClr val="000000"/>
                </a:solidFill>
                <a:latin typeface="Open Sauce"/>
                <a:ea typeface="Open Sauce"/>
                <a:cs typeface="Open Sauce"/>
                <a:sym typeface="Open Sauce"/>
              </a:rPr>
              <a:t>2.Индукциялық, мезомерлік эффектілер. Өріс эффектісі, таутомерлі эффект. </a:t>
            </a:r>
          </a:p>
          <a:p>
            <a:pPr algn="l">
              <a:lnSpc>
                <a:spcPts val="4419"/>
              </a:lnSpc>
            </a:pPr>
            <a:r>
              <a:rPr lang="en-US" sz="3399" u="none">
                <a:solidFill>
                  <a:srgbClr val="000000"/>
                </a:solidFill>
                <a:latin typeface="Open Sauce"/>
                <a:ea typeface="Open Sauce"/>
                <a:cs typeface="Open Sauce"/>
                <a:sym typeface="Open Sauce"/>
              </a:rPr>
              <a:t>3.Гиперконъюгация.</a:t>
            </a:r>
          </a:p>
          <a:p>
            <a:pPr algn="l">
              <a:lnSpc>
                <a:spcPts val="4419"/>
              </a:lnSpc>
            </a:pPr>
            <a:endParaRPr lang="en-US" sz="3399" u="none">
              <a:solidFill>
                <a:srgbClr val="000000"/>
              </a:solidFill>
              <a:latin typeface="Open Sauce"/>
              <a:ea typeface="Open Sauce"/>
              <a:cs typeface="Open Sauce"/>
              <a:sym typeface="Open Sauce"/>
            </a:endParaRPr>
          </a:p>
          <a:p>
            <a:pPr algn="l">
              <a:lnSpc>
                <a:spcPts val="4419"/>
              </a:lnSpc>
            </a:pPr>
            <a:endParaRPr lang="en-US" sz="3399" u="none">
              <a:solidFill>
                <a:srgbClr val="000000"/>
              </a:solidFill>
              <a:latin typeface="Open Sauce"/>
              <a:ea typeface="Open Sauce"/>
              <a:cs typeface="Open Sauce"/>
              <a:sym typeface="Open Sauce"/>
            </a:endParaRPr>
          </a:p>
        </p:txBody>
      </p:sp>
      <p:sp>
        <p:nvSpPr>
          <p:cNvPr id="8" name="Freeform 8" descr="handdrawn organic illustration of a beaker"/>
          <p:cNvSpPr/>
          <p:nvPr/>
        </p:nvSpPr>
        <p:spPr>
          <a:xfrm>
            <a:off x="9046080" y="8031887"/>
            <a:ext cx="1085761" cy="1438960"/>
          </a:xfrm>
          <a:custGeom>
            <a:avLst/>
            <a:gdLst/>
            <a:ahLst/>
            <a:cxnLst/>
            <a:rect l="l" t="t" r="r" b="b"/>
            <a:pathLst>
              <a:path w="1085761" h="1438960">
                <a:moveTo>
                  <a:pt x="0" y="0"/>
                </a:moveTo>
                <a:lnTo>
                  <a:pt x="1085761" y="0"/>
                </a:lnTo>
                <a:lnTo>
                  <a:pt x="1085761" y="1438960"/>
                </a:lnTo>
                <a:lnTo>
                  <a:pt x="0" y="143896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FC2DF"/>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a:off x="1299286" y="1028700"/>
            <a:ext cx="9712801" cy="6904919"/>
          </a:xfrm>
          <a:custGeom>
            <a:avLst/>
            <a:gdLst/>
            <a:ahLst/>
            <a:cxnLst/>
            <a:rect l="l" t="t" r="r" b="b"/>
            <a:pathLst>
              <a:path w="9712801" h="6904919">
                <a:moveTo>
                  <a:pt x="0" y="0"/>
                </a:moveTo>
                <a:lnTo>
                  <a:pt x="9712801" y="0"/>
                </a:lnTo>
                <a:lnTo>
                  <a:pt x="9712801" y="6904919"/>
                </a:lnTo>
                <a:lnTo>
                  <a:pt x="0" y="69049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a:extLst>
              <a:ext uri="{C183D7F6-B498-43B3-948B-1728B52AA6E4}">
                <adec:decorative xmlns:adec="http://schemas.microsoft.com/office/drawing/2017/decorative" xmlns="" val="1"/>
              </a:ext>
            </a:extLst>
          </p:cNvPr>
          <p:cNvSpPr/>
          <p:nvPr/>
        </p:nvSpPr>
        <p:spPr>
          <a:xfrm>
            <a:off x="12207504" y="6651703"/>
            <a:ext cx="5461440" cy="5213193"/>
          </a:xfrm>
          <a:custGeom>
            <a:avLst/>
            <a:gdLst/>
            <a:ahLst/>
            <a:cxnLst/>
            <a:rect l="l" t="t" r="r" b="b"/>
            <a:pathLst>
              <a:path w="5461440" h="5213193">
                <a:moveTo>
                  <a:pt x="0" y="0"/>
                </a:moveTo>
                <a:lnTo>
                  <a:pt x="5461440" y="0"/>
                </a:lnTo>
                <a:lnTo>
                  <a:pt x="5461440" y="5213194"/>
                </a:lnTo>
                <a:lnTo>
                  <a:pt x="0" y="52131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708291" y="1028700"/>
            <a:ext cx="4129818" cy="4114800"/>
          </a:xfrm>
          <a:custGeom>
            <a:avLst/>
            <a:gdLst/>
            <a:ahLst/>
            <a:cxnLst/>
            <a:rect l="l" t="t" r="r" b="b"/>
            <a:pathLst>
              <a:path w="4129818" h="4114800">
                <a:moveTo>
                  <a:pt x="0" y="0"/>
                </a:moveTo>
                <a:lnTo>
                  <a:pt x="4129817" y="0"/>
                </a:lnTo>
                <a:lnTo>
                  <a:pt x="4129817"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1608634" y="3939468"/>
            <a:ext cx="9094105" cy="3994150"/>
          </a:xfrm>
          <a:prstGeom prst="rect">
            <a:avLst/>
          </a:prstGeom>
        </p:spPr>
        <p:txBody>
          <a:bodyPr lIns="0" tIns="0" rIns="0" bIns="0" rtlCol="0" anchor="t">
            <a:spAutoFit/>
          </a:bodyPr>
          <a:lstStyle/>
          <a:p>
            <a:pPr algn="ctr">
              <a:lnSpc>
                <a:spcPts val="4549"/>
              </a:lnSpc>
            </a:pPr>
            <a:r>
              <a:rPr lang="en-US" sz="3499">
                <a:solidFill>
                  <a:srgbClr val="000000"/>
                </a:solidFill>
                <a:latin typeface="Open Sauce"/>
                <a:ea typeface="Open Sauce"/>
                <a:cs typeface="Open Sauce"/>
                <a:sym typeface="Open Sauce"/>
              </a:rPr>
              <a:t> Электрондық әсерлер - органикалық молекуладағы бір функционалдық топ немесе атомның электрондарды өзіне тарту немесе итеру қабілетіне байланысты басқа атомдардағы электрон тығыздығына әсер етуі.</a:t>
            </a:r>
          </a:p>
          <a:p>
            <a:pPr algn="ctr">
              <a:lnSpc>
                <a:spcPts val="4549"/>
              </a:lnSpc>
            </a:pPr>
            <a:endParaRPr lang="en-US" sz="3499">
              <a:solidFill>
                <a:srgbClr val="000000"/>
              </a:solidFill>
              <a:latin typeface="Open Sauce"/>
              <a:ea typeface="Open Sauce"/>
              <a:cs typeface="Open Sauce"/>
              <a:sym typeface="Open Sauce"/>
            </a:endParaRPr>
          </a:p>
        </p:txBody>
      </p:sp>
      <p:sp>
        <p:nvSpPr>
          <p:cNvPr id="6" name="TextBox 6"/>
          <p:cNvSpPr txBox="1"/>
          <p:nvPr/>
        </p:nvSpPr>
        <p:spPr>
          <a:xfrm>
            <a:off x="2058297" y="1123950"/>
            <a:ext cx="8194778" cy="3214109"/>
          </a:xfrm>
          <a:prstGeom prst="rect">
            <a:avLst/>
          </a:prstGeom>
        </p:spPr>
        <p:txBody>
          <a:bodyPr lIns="0" tIns="0" rIns="0" bIns="0" rtlCol="0" anchor="t">
            <a:spAutoFit/>
          </a:bodyPr>
          <a:lstStyle/>
          <a:p>
            <a:pPr algn="ctr">
              <a:lnSpc>
                <a:spcPts val="5011"/>
              </a:lnSpc>
            </a:pPr>
            <a:r>
              <a:rPr lang="en-US" sz="5062" b="1">
                <a:solidFill>
                  <a:srgbClr val="000000"/>
                </a:solidFill>
                <a:latin typeface="Open Sauce Bold"/>
                <a:ea typeface="Open Sauce Bold"/>
                <a:cs typeface="Open Sauce Bold"/>
                <a:sym typeface="Open Sauce Bold"/>
              </a:rPr>
              <a:t> Органикалық қосылыстардың молекулаларындағы электрондық әсерлер</a:t>
            </a:r>
          </a:p>
          <a:p>
            <a:pPr algn="ctr">
              <a:lnSpc>
                <a:spcPts val="5011"/>
              </a:lnSpc>
            </a:pPr>
            <a:endParaRPr lang="en-US" sz="5062" b="1">
              <a:solidFill>
                <a:srgbClr val="000000"/>
              </a:solidFill>
              <a:latin typeface="Open Sauce Bold"/>
              <a:ea typeface="Open Sauce Bold"/>
              <a:cs typeface="Open Sauce Bold"/>
              <a:sym typeface="Open Sauce Bold"/>
            </a:endParaRPr>
          </a:p>
        </p:txBody>
      </p:sp>
      <p:sp>
        <p:nvSpPr>
          <p:cNvPr id="7" name="TextBox 7"/>
          <p:cNvSpPr txBox="1"/>
          <p:nvPr/>
        </p:nvSpPr>
        <p:spPr>
          <a:xfrm>
            <a:off x="12427698" y="7040996"/>
            <a:ext cx="5021052" cy="2976880"/>
          </a:xfrm>
          <a:prstGeom prst="rect">
            <a:avLst/>
          </a:prstGeom>
        </p:spPr>
        <p:txBody>
          <a:bodyPr lIns="0" tIns="0" rIns="0" bIns="0" rtlCol="0" anchor="t">
            <a:spAutoFit/>
          </a:bodyPr>
          <a:lstStyle/>
          <a:p>
            <a:pPr marL="0" lvl="0" indent="0" algn="ctr">
              <a:lnSpc>
                <a:spcPts val="3380"/>
              </a:lnSpc>
              <a:spcBef>
                <a:spcPct val="0"/>
              </a:spcBef>
            </a:pPr>
            <a:r>
              <a:rPr lang="en-US" sz="2600">
                <a:solidFill>
                  <a:srgbClr val="000000"/>
                </a:solidFill>
                <a:latin typeface="Open Sauce"/>
                <a:ea typeface="Open Sauce"/>
                <a:cs typeface="Open Sauce"/>
                <a:sym typeface="Open Sauce"/>
              </a:rPr>
              <a:t> Бұл әсерлер молекуланың реакциялық қабілетіне, полярлығына, тұрақтылығына, қышқылдығы мен негіздігіне, тіпті түзілу механизмдеріне тікелей әсер етеді.</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8BBB"/>
        </a:solidFill>
        <a:effectLst/>
      </p:bgPr>
    </p:bg>
    <p:spTree>
      <p:nvGrpSpPr>
        <p:cNvPr id="1" name=""/>
        <p:cNvGrpSpPr/>
        <p:nvPr/>
      </p:nvGrpSpPr>
      <p:grpSpPr>
        <a:xfrm>
          <a:off x="0" y="0"/>
          <a:ext cx="0" cy="0"/>
          <a:chOff x="0" y="0"/>
          <a:chExt cx="0" cy="0"/>
        </a:xfrm>
      </p:grpSpPr>
      <p:sp>
        <p:nvSpPr>
          <p:cNvPr id="2" name="Freeform 2" descr="handdrawn organic illustration of a cabinet"/>
          <p:cNvSpPr/>
          <p:nvPr/>
        </p:nvSpPr>
        <p:spPr>
          <a:xfrm>
            <a:off x="-1695104" y="6434160"/>
            <a:ext cx="3133455" cy="3076483"/>
          </a:xfrm>
          <a:custGeom>
            <a:avLst/>
            <a:gdLst/>
            <a:ahLst/>
            <a:cxnLst/>
            <a:rect l="l" t="t" r="r" b="b"/>
            <a:pathLst>
              <a:path w="3133455" h="3076483">
                <a:moveTo>
                  <a:pt x="0" y="0"/>
                </a:moveTo>
                <a:lnTo>
                  <a:pt x="3133455" y="0"/>
                </a:lnTo>
                <a:lnTo>
                  <a:pt x="3133455" y="3076483"/>
                </a:lnTo>
                <a:lnTo>
                  <a:pt x="0" y="307648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descr="handdrawn organic illustration of a filing cabinet"/>
          <p:cNvSpPr/>
          <p:nvPr/>
        </p:nvSpPr>
        <p:spPr>
          <a:xfrm flipH="1">
            <a:off x="17096006" y="6177933"/>
            <a:ext cx="2538919" cy="3332710"/>
          </a:xfrm>
          <a:custGeom>
            <a:avLst/>
            <a:gdLst/>
            <a:ahLst/>
            <a:cxnLst/>
            <a:rect l="l" t="t" r="r" b="b"/>
            <a:pathLst>
              <a:path w="2538919" h="3332710">
                <a:moveTo>
                  <a:pt x="2538919" y="0"/>
                </a:moveTo>
                <a:lnTo>
                  <a:pt x="0" y="0"/>
                </a:lnTo>
                <a:lnTo>
                  <a:pt x="0" y="3332710"/>
                </a:lnTo>
                <a:lnTo>
                  <a:pt x="2538919" y="3332710"/>
                </a:lnTo>
                <a:lnTo>
                  <a:pt x="253891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descr="handdrawn organic illustration of a rack with test tubes"/>
          <p:cNvSpPr/>
          <p:nvPr/>
        </p:nvSpPr>
        <p:spPr>
          <a:xfrm>
            <a:off x="17269251" y="4460454"/>
            <a:ext cx="1370171" cy="1728427"/>
          </a:xfrm>
          <a:custGeom>
            <a:avLst/>
            <a:gdLst/>
            <a:ahLst/>
            <a:cxnLst/>
            <a:rect l="l" t="t" r="r" b="b"/>
            <a:pathLst>
              <a:path w="1370171" h="1728427">
                <a:moveTo>
                  <a:pt x="0" y="0"/>
                </a:moveTo>
                <a:lnTo>
                  <a:pt x="1370171" y="0"/>
                </a:lnTo>
                <a:lnTo>
                  <a:pt x="1370171" y="1728427"/>
                </a:lnTo>
                <a:lnTo>
                  <a:pt x="0" y="17284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a:extLst>
              <a:ext uri="{C183D7F6-B498-43B3-948B-1728B52AA6E4}">
                <adec:decorative xmlns:adec="http://schemas.microsoft.com/office/drawing/2017/decorative" xmlns="" val="1"/>
              </a:ext>
            </a:extLst>
          </p:cNvPr>
          <p:cNvSpPr/>
          <p:nvPr/>
        </p:nvSpPr>
        <p:spPr>
          <a:xfrm>
            <a:off x="-2630987" y="4917253"/>
            <a:ext cx="4069338" cy="261951"/>
          </a:xfrm>
          <a:custGeom>
            <a:avLst/>
            <a:gdLst/>
            <a:ahLst/>
            <a:cxnLst/>
            <a:rect l="l" t="t" r="r" b="b"/>
            <a:pathLst>
              <a:path w="4069338" h="261951">
                <a:moveTo>
                  <a:pt x="0" y="0"/>
                </a:moveTo>
                <a:lnTo>
                  <a:pt x="4069338" y="0"/>
                </a:lnTo>
                <a:lnTo>
                  <a:pt x="4069338" y="261951"/>
                </a:lnTo>
                <a:lnTo>
                  <a:pt x="0" y="261951"/>
                </a:lnTo>
                <a:lnTo>
                  <a:pt x="0" y="0"/>
                </a:lnTo>
                <a:close/>
              </a:path>
            </a:pathLst>
          </a:custGeom>
          <a:blipFill>
            <a:blip r:embed="rId8">
              <a:extLst>
                <a:ext uri="{96DAC541-7B7A-43D3-8B79-37D633B846F1}">
                  <asvg:svgBlip xmlns:asvg="http://schemas.microsoft.com/office/drawing/2016/SVG/main" xmlns="" r:embed="rId9"/>
                </a:ext>
              </a:extLst>
            </a:blip>
            <a:stretch>
              <a:fillRect t="-458051" r="-67932" b="-1325016"/>
            </a:stretch>
          </a:blipFill>
        </p:spPr>
      </p:sp>
      <p:sp>
        <p:nvSpPr>
          <p:cNvPr id="6" name="Freeform 6" descr="handdrawn organic illustration of a row of document books"/>
          <p:cNvSpPr/>
          <p:nvPr/>
        </p:nvSpPr>
        <p:spPr>
          <a:xfrm flipH="1">
            <a:off x="-351422" y="3794789"/>
            <a:ext cx="1573119" cy="1175549"/>
          </a:xfrm>
          <a:custGeom>
            <a:avLst/>
            <a:gdLst/>
            <a:ahLst/>
            <a:cxnLst/>
            <a:rect l="l" t="t" r="r" b="b"/>
            <a:pathLst>
              <a:path w="1573119" h="1175549">
                <a:moveTo>
                  <a:pt x="1573119" y="0"/>
                </a:moveTo>
                <a:lnTo>
                  <a:pt x="0" y="0"/>
                </a:lnTo>
                <a:lnTo>
                  <a:pt x="0" y="1175548"/>
                </a:lnTo>
                <a:lnTo>
                  <a:pt x="1573119" y="1175548"/>
                </a:lnTo>
                <a:lnTo>
                  <a:pt x="1573119"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a:extLst>
              <a:ext uri="{C183D7F6-B498-43B3-948B-1728B52AA6E4}">
                <adec:decorative xmlns:adec="http://schemas.microsoft.com/office/drawing/2017/decorative" xmlns="" val="1"/>
              </a:ext>
            </a:extLst>
          </p:cNvPr>
          <p:cNvSpPr/>
          <p:nvPr/>
        </p:nvSpPr>
        <p:spPr>
          <a:xfrm>
            <a:off x="7828568" y="2024398"/>
            <a:ext cx="8175371" cy="2883676"/>
          </a:xfrm>
          <a:custGeom>
            <a:avLst/>
            <a:gdLst/>
            <a:ahLst/>
            <a:cxnLst/>
            <a:rect l="l" t="t" r="r" b="b"/>
            <a:pathLst>
              <a:path w="8175371" h="2883676">
                <a:moveTo>
                  <a:pt x="0" y="0"/>
                </a:moveTo>
                <a:lnTo>
                  <a:pt x="8175371" y="0"/>
                </a:lnTo>
                <a:lnTo>
                  <a:pt x="8175371" y="2883676"/>
                </a:lnTo>
                <a:lnTo>
                  <a:pt x="0" y="288367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8" name="Group 8"/>
          <p:cNvGrpSpPr/>
          <p:nvPr/>
        </p:nvGrpSpPr>
        <p:grpSpPr>
          <a:xfrm>
            <a:off x="7828568" y="5071711"/>
            <a:ext cx="8175371" cy="4196114"/>
            <a:chOff x="0" y="0"/>
            <a:chExt cx="10900495" cy="5594818"/>
          </a:xfrm>
        </p:grpSpPr>
        <p:sp>
          <p:nvSpPr>
            <p:cNvPr id="9" name="Freeform 9"/>
            <p:cNvSpPr/>
            <p:nvPr/>
          </p:nvSpPr>
          <p:spPr>
            <a:xfrm>
              <a:off x="0" y="0"/>
              <a:ext cx="7869949" cy="5594818"/>
            </a:xfrm>
            <a:custGeom>
              <a:avLst/>
              <a:gdLst/>
              <a:ahLst/>
              <a:cxnLst/>
              <a:rect l="l" t="t" r="r" b="b"/>
              <a:pathLst>
                <a:path w="7869949" h="5594818">
                  <a:moveTo>
                    <a:pt x="0" y="0"/>
                  </a:moveTo>
                  <a:lnTo>
                    <a:pt x="7869949" y="0"/>
                  </a:lnTo>
                  <a:lnTo>
                    <a:pt x="7869949" y="5594818"/>
                  </a:lnTo>
                  <a:lnTo>
                    <a:pt x="0" y="559481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a:off x="3030546" y="0"/>
              <a:ext cx="7869949" cy="5594818"/>
            </a:xfrm>
            <a:custGeom>
              <a:avLst/>
              <a:gdLst/>
              <a:ahLst/>
              <a:cxnLst/>
              <a:rect l="l" t="t" r="r" b="b"/>
              <a:pathLst>
                <a:path w="7869949" h="5594818">
                  <a:moveTo>
                    <a:pt x="0" y="0"/>
                  </a:moveTo>
                  <a:lnTo>
                    <a:pt x="7869949" y="0"/>
                  </a:lnTo>
                  <a:lnTo>
                    <a:pt x="7869949" y="5594818"/>
                  </a:lnTo>
                  <a:lnTo>
                    <a:pt x="0" y="559481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sp>
        <p:nvSpPr>
          <p:cNvPr id="11" name="Freeform 11"/>
          <p:cNvSpPr/>
          <p:nvPr/>
        </p:nvSpPr>
        <p:spPr>
          <a:xfrm>
            <a:off x="2559130" y="2622519"/>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2" name="TextBox 12"/>
          <p:cNvSpPr txBox="1"/>
          <p:nvPr/>
        </p:nvSpPr>
        <p:spPr>
          <a:xfrm>
            <a:off x="7938227" y="1976264"/>
            <a:ext cx="7956053" cy="3202940"/>
          </a:xfrm>
          <a:prstGeom prst="rect">
            <a:avLst/>
          </a:prstGeom>
        </p:spPr>
        <p:txBody>
          <a:bodyPr lIns="0" tIns="0" rIns="0" bIns="0" rtlCol="0" anchor="t">
            <a:spAutoFit/>
          </a:bodyPr>
          <a:lstStyle/>
          <a:p>
            <a:pPr algn="ctr">
              <a:lnSpc>
                <a:spcPts val="3639"/>
              </a:lnSpc>
            </a:pPr>
            <a:r>
              <a:rPr lang="en-US" sz="2799">
                <a:solidFill>
                  <a:srgbClr val="000000"/>
                </a:solidFill>
                <a:latin typeface="Open Sauce"/>
                <a:ea typeface="Open Sauce"/>
                <a:cs typeface="Open Sauce"/>
                <a:sym typeface="Open Sauce"/>
              </a:rPr>
              <a:t> </a:t>
            </a:r>
          </a:p>
          <a:p>
            <a:pPr algn="ctr">
              <a:lnSpc>
                <a:spcPts val="3639"/>
              </a:lnSpc>
            </a:pPr>
            <a:r>
              <a:rPr lang="en-US" sz="2799">
                <a:solidFill>
                  <a:srgbClr val="000000"/>
                </a:solidFill>
                <a:latin typeface="Open Sauce"/>
                <a:ea typeface="Open Sauce"/>
                <a:cs typeface="Open Sauce"/>
                <a:sym typeface="Open Sauce"/>
              </a:rPr>
              <a:t> Қазіргі таңдағы электрондық алмасу теориясына байланысты электрондық тығыздық әр заттың молекуласында оның химиялық құрылысына байланысты бөлінген.</a:t>
            </a:r>
          </a:p>
          <a:p>
            <a:pPr algn="ctr">
              <a:lnSpc>
                <a:spcPts val="3640"/>
              </a:lnSpc>
            </a:pPr>
            <a:endParaRPr lang="en-US" sz="2799">
              <a:solidFill>
                <a:srgbClr val="000000"/>
              </a:solidFill>
              <a:latin typeface="Open Sauce"/>
              <a:ea typeface="Open Sauce"/>
              <a:cs typeface="Open Sauce"/>
              <a:sym typeface="Open Sauce"/>
            </a:endParaRPr>
          </a:p>
        </p:txBody>
      </p:sp>
      <p:sp>
        <p:nvSpPr>
          <p:cNvPr id="13" name="TextBox 13"/>
          <p:cNvSpPr txBox="1"/>
          <p:nvPr/>
        </p:nvSpPr>
        <p:spPr>
          <a:xfrm>
            <a:off x="7938227" y="5105400"/>
            <a:ext cx="7956053" cy="5488940"/>
          </a:xfrm>
          <a:prstGeom prst="rect">
            <a:avLst/>
          </a:prstGeom>
        </p:spPr>
        <p:txBody>
          <a:bodyPr lIns="0" tIns="0" rIns="0" bIns="0" rtlCol="0" anchor="t">
            <a:spAutoFit/>
          </a:bodyPr>
          <a:lstStyle/>
          <a:p>
            <a:pPr algn="ctr">
              <a:lnSpc>
                <a:spcPts val="3639"/>
              </a:lnSpc>
            </a:pPr>
            <a:r>
              <a:rPr lang="en-US" sz="2799" b="1">
                <a:solidFill>
                  <a:srgbClr val="000000"/>
                </a:solidFill>
                <a:latin typeface="Open Sauce Bold"/>
                <a:ea typeface="Open Sauce Bold"/>
                <a:cs typeface="Open Sauce Bold"/>
                <a:sym typeface="Open Sauce Bold"/>
              </a:rPr>
              <a:t> Ковалентті байланысқан атомдар тізбегіне орынбасарлардың әсер ету қабілеті органикалық қосылыстардың бір сипаттамасы болып табылады. Соныменқатар, орынбасар қосылған қалдық молекуланың әсерін сезеді, оны қоршаған атомдар табиғатына және қалдық молекуланың құрылысына тәуелді болады.</a:t>
            </a:r>
          </a:p>
          <a:p>
            <a:pPr algn="ctr">
              <a:lnSpc>
                <a:spcPts val="3639"/>
              </a:lnSpc>
            </a:pPr>
            <a:endParaRPr lang="en-US" sz="2799" b="1">
              <a:solidFill>
                <a:srgbClr val="000000"/>
              </a:solidFill>
              <a:latin typeface="Open Sauce Bold"/>
              <a:ea typeface="Open Sauce Bold"/>
              <a:cs typeface="Open Sauce Bold"/>
              <a:sym typeface="Open Sauce Bold"/>
            </a:endParaRPr>
          </a:p>
          <a:p>
            <a:pPr algn="ctr">
              <a:lnSpc>
                <a:spcPts val="3640"/>
              </a:lnSpc>
            </a:pPr>
            <a:endParaRPr lang="en-US" sz="2799" b="1">
              <a:solidFill>
                <a:srgbClr val="000000"/>
              </a:solidFill>
              <a:latin typeface="Open Sauce Bold"/>
              <a:ea typeface="Open Sauce Bold"/>
              <a:cs typeface="Open Sauce Bold"/>
              <a:sym typeface="Open Sauce Bold"/>
            </a:endParaRPr>
          </a:p>
          <a:p>
            <a:pPr algn="ctr">
              <a:lnSpc>
                <a:spcPts val="3639"/>
              </a:lnSpc>
            </a:pPr>
            <a:endParaRPr lang="en-US" sz="2799" b="1">
              <a:solidFill>
                <a:srgbClr val="000000"/>
              </a:solidFill>
              <a:latin typeface="Open Sauce Bold"/>
              <a:ea typeface="Open Sauce Bold"/>
              <a:cs typeface="Open Sauce Bold"/>
              <a:sym typeface="Open Sauce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8BBB"/>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a:off x="16854071" y="3589156"/>
            <a:ext cx="4069338" cy="261951"/>
          </a:xfrm>
          <a:custGeom>
            <a:avLst/>
            <a:gdLst/>
            <a:ahLst/>
            <a:cxnLst/>
            <a:rect l="l" t="t" r="r" b="b"/>
            <a:pathLst>
              <a:path w="4069338" h="261951">
                <a:moveTo>
                  <a:pt x="0" y="0"/>
                </a:moveTo>
                <a:lnTo>
                  <a:pt x="4069338" y="0"/>
                </a:lnTo>
                <a:lnTo>
                  <a:pt x="4069338" y="261951"/>
                </a:lnTo>
                <a:lnTo>
                  <a:pt x="0" y="261951"/>
                </a:lnTo>
                <a:lnTo>
                  <a:pt x="0" y="0"/>
                </a:lnTo>
                <a:close/>
              </a:path>
            </a:pathLst>
          </a:custGeom>
          <a:blipFill>
            <a:blip r:embed="rId2">
              <a:extLst>
                <a:ext uri="{96DAC541-7B7A-43D3-8B79-37D633B846F1}">
                  <asvg:svgBlip xmlns:asvg="http://schemas.microsoft.com/office/drawing/2016/SVG/main" xmlns="" r:embed="rId3"/>
                </a:ext>
              </a:extLst>
            </a:blip>
            <a:stretch>
              <a:fillRect t="-458051" r="-67932" b="-1325016"/>
            </a:stretch>
          </a:blipFill>
        </p:spPr>
      </p:sp>
      <p:sp>
        <p:nvSpPr>
          <p:cNvPr id="3" name="Freeform 3" descr="handdrawn organic illustration of a beaker"/>
          <p:cNvSpPr/>
          <p:nvPr/>
        </p:nvSpPr>
        <p:spPr>
          <a:xfrm>
            <a:off x="17145148" y="2545519"/>
            <a:ext cx="823407" cy="1091262"/>
          </a:xfrm>
          <a:custGeom>
            <a:avLst/>
            <a:gdLst/>
            <a:ahLst/>
            <a:cxnLst/>
            <a:rect l="l" t="t" r="r" b="b"/>
            <a:pathLst>
              <a:path w="823407" h="1091262">
                <a:moveTo>
                  <a:pt x="0" y="0"/>
                </a:moveTo>
                <a:lnTo>
                  <a:pt x="823406" y="0"/>
                </a:lnTo>
                <a:lnTo>
                  <a:pt x="823406" y="1091262"/>
                </a:lnTo>
                <a:lnTo>
                  <a:pt x="0" y="10912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descr="handdrawn organic illustration of a bulletin board"/>
          <p:cNvSpPr/>
          <p:nvPr/>
        </p:nvSpPr>
        <p:spPr>
          <a:xfrm>
            <a:off x="-1169192" y="804594"/>
            <a:ext cx="2338384" cy="2351209"/>
          </a:xfrm>
          <a:custGeom>
            <a:avLst/>
            <a:gdLst/>
            <a:ahLst/>
            <a:cxnLst/>
            <a:rect l="l" t="t" r="r" b="b"/>
            <a:pathLst>
              <a:path w="2338384" h="2351209">
                <a:moveTo>
                  <a:pt x="0" y="0"/>
                </a:moveTo>
                <a:lnTo>
                  <a:pt x="2338384" y="0"/>
                </a:lnTo>
                <a:lnTo>
                  <a:pt x="2338384" y="2351209"/>
                </a:lnTo>
                <a:lnTo>
                  <a:pt x="0" y="23512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descr="handdrawn organic illustration of a table"/>
          <p:cNvSpPr/>
          <p:nvPr/>
        </p:nvSpPr>
        <p:spPr>
          <a:xfrm>
            <a:off x="-4894657" y="7194474"/>
            <a:ext cx="6471563" cy="3518177"/>
          </a:xfrm>
          <a:custGeom>
            <a:avLst/>
            <a:gdLst/>
            <a:ahLst/>
            <a:cxnLst/>
            <a:rect l="l" t="t" r="r" b="b"/>
            <a:pathLst>
              <a:path w="6471563" h="3518177">
                <a:moveTo>
                  <a:pt x="0" y="0"/>
                </a:moveTo>
                <a:lnTo>
                  <a:pt x="6471562" y="0"/>
                </a:lnTo>
                <a:lnTo>
                  <a:pt x="6471562" y="3518177"/>
                </a:lnTo>
                <a:lnTo>
                  <a:pt x="0" y="351817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a:extLst>
              <a:ext uri="{C183D7F6-B498-43B3-948B-1728B52AA6E4}">
                <adec:decorative xmlns:adec="http://schemas.microsoft.com/office/drawing/2017/decorative" xmlns="" val="1"/>
              </a:ext>
            </a:extLst>
          </p:cNvPr>
          <p:cNvSpPr/>
          <p:nvPr/>
        </p:nvSpPr>
        <p:spPr>
          <a:xfrm>
            <a:off x="14870450" y="-150388"/>
            <a:ext cx="2862342" cy="1909963"/>
          </a:xfrm>
          <a:custGeom>
            <a:avLst/>
            <a:gdLst/>
            <a:ahLst/>
            <a:cxnLst/>
            <a:rect l="l" t="t" r="r" b="b"/>
            <a:pathLst>
              <a:path w="2862342" h="1909963">
                <a:moveTo>
                  <a:pt x="0" y="0"/>
                </a:moveTo>
                <a:lnTo>
                  <a:pt x="2862342" y="0"/>
                </a:lnTo>
                <a:lnTo>
                  <a:pt x="2862342" y="1909963"/>
                </a:lnTo>
                <a:lnTo>
                  <a:pt x="0" y="190996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descr="handdrawn organic illustration of a molecule"/>
          <p:cNvSpPr/>
          <p:nvPr/>
        </p:nvSpPr>
        <p:spPr>
          <a:xfrm>
            <a:off x="15327109" y="77364"/>
            <a:ext cx="1949024" cy="1454459"/>
          </a:xfrm>
          <a:custGeom>
            <a:avLst/>
            <a:gdLst/>
            <a:ahLst/>
            <a:cxnLst/>
            <a:rect l="l" t="t" r="r" b="b"/>
            <a:pathLst>
              <a:path w="1949024" h="1454459">
                <a:moveTo>
                  <a:pt x="0" y="0"/>
                </a:moveTo>
                <a:lnTo>
                  <a:pt x="1949024" y="0"/>
                </a:lnTo>
                <a:lnTo>
                  <a:pt x="1949024" y="1454459"/>
                </a:lnTo>
                <a:lnTo>
                  <a:pt x="0" y="145445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8" name="Group 8"/>
          <p:cNvGrpSpPr/>
          <p:nvPr/>
        </p:nvGrpSpPr>
        <p:grpSpPr>
          <a:xfrm>
            <a:off x="1169192" y="869273"/>
            <a:ext cx="15684879" cy="2902627"/>
            <a:chOff x="0" y="0"/>
            <a:chExt cx="3325128" cy="615345"/>
          </a:xfrm>
        </p:grpSpPr>
        <p:sp>
          <p:nvSpPr>
            <p:cNvPr id="9" name="Freeform 9"/>
            <p:cNvSpPr/>
            <p:nvPr/>
          </p:nvSpPr>
          <p:spPr>
            <a:xfrm>
              <a:off x="0" y="0"/>
              <a:ext cx="3325128" cy="615345"/>
            </a:xfrm>
            <a:custGeom>
              <a:avLst/>
              <a:gdLst/>
              <a:ahLst/>
              <a:cxnLst/>
              <a:rect l="l" t="t" r="r" b="b"/>
              <a:pathLst>
                <a:path w="3325128" h="615345">
                  <a:moveTo>
                    <a:pt x="12340" y="0"/>
                  </a:moveTo>
                  <a:lnTo>
                    <a:pt x="3312788" y="0"/>
                  </a:lnTo>
                  <a:cubicBezTo>
                    <a:pt x="3319604" y="0"/>
                    <a:pt x="3325128" y="5525"/>
                    <a:pt x="3325128" y="12340"/>
                  </a:cubicBezTo>
                  <a:lnTo>
                    <a:pt x="3325128" y="603005"/>
                  </a:lnTo>
                  <a:cubicBezTo>
                    <a:pt x="3325128" y="609820"/>
                    <a:pt x="3319604" y="615345"/>
                    <a:pt x="3312788" y="615345"/>
                  </a:cubicBezTo>
                  <a:lnTo>
                    <a:pt x="12340" y="615345"/>
                  </a:lnTo>
                  <a:cubicBezTo>
                    <a:pt x="5525" y="615345"/>
                    <a:pt x="0" y="609820"/>
                    <a:pt x="0" y="603005"/>
                  </a:cubicBezTo>
                  <a:lnTo>
                    <a:pt x="0" y="12340"/>
                  </a:lnTo>
                  <a:cubicBezTo>
                    <a:pt x="0" y="5525"/>
                    <a:pt x="5525" y="0"/>
                    <a:pt x="12340" y="0"/>
                  </a:cubicBezTo>
                  <a:close/>
                </a:path>
              </a:pathLst>
            </a:custGeom>
            <a:solidFill>
              <a:srgbClr val="C0E5F4"/>
            </a:solidFill>
            <a:ln cap="rnd">
              <a:noFill/>
              <a:prstDash val="solid"/>
              <a:round/>
            </a:ln>
          </p:spPr>
        </p:sp>
        <p:sp>
          <p:nvSpPr>
            <p:cNvPr id="10" name="TextBox 10"/>
            <p:cNvSpPr txBox="1"/>
            <p:nvPr/>
          </p:nvSpPr>
          <p:spPr>
            <a:xfrm>
              <a:off x="0" y="-28575"/>
              <a:ext cx="3325128" cy="643920"/>
            </a:xfrm>
            <a:prstGeom prst="rect">
              <a:avLst/>
            </a:prstGeom>
          </p:spPr>
          <p:txBody>
            <a:bodyPr lIns="66694" tIns="66694" rIns="66694" bIns="66694" rtlCol="0" anchor="ctr"/>
            <a:lstStyle/>
            <a:p>
              <a:pPr marL="0" lvl="0" indent="0" algn="ctr">
                <a:lnSpc>
                  <a:spcPts val="3640"/>
                </a:lnSpc>
                <a:spcBef>
                  <a:spcPct val="0"/>
                </a:spcBef>
              </a:pPr>
              <a:r>
                <a:rPr lang="en-US" sz="2800">
                  <a:solidFill>
                    <a:srgbClr val="000000"/>
                  </a:solidFill>
                  <a:latin typeface="Open Sauce"/>
                  <a:ea typeface="Open Sauce"/>
                  <a:cs typeface="Open Sauce"/>
                  <a:sym typeface="Open Sauce"/>
                </a:rPr>
                <a:t> Орынбасар әсерін σ мен π байланыс сызықтары бойынша берілуі осы байланыстардың электрондық күйінің өзгеруіне алып келеді, олардың поляризациялануы</a:t>
              </a:r>
              <a:r>
                <a:rPr lang="en-US" sz="2800" u="none">
                  <a:solidFill>
                    <a:srgbClr val="000000"/>
                  </a:solidFill>
                  <a:latin typeface="Open Sauce"/>
                  <a:ea typeface="Open Sauce"/>
                  <a:cs typeface="Open Sauce"/>
                  <a:sym typeface="Open Sauce"/>
                </a:rPr>
                <a:t> жүреді және байланыс типіне байланысты әртүрлі болады.</a:t>
              </a:r>
            </a:p>
            <a:p>
              <a:pPr marL="0" lvl="0" indent="0" algn="ctr">
                <a:lnSpc>
                  <a:spcPts val="3640"/>
                </a:lnSpc>
                <a:spcBef>
                  <a:spcPct val="0"/>
                </a:spcBef>
              </a:pPr>
              <a:r>
                <a:rPr lang="en-US" sz="2800" u="none">
                  <a:solidFill>
                    <a:srgbClr val="000000"/>
                  </a:solidFill>
                  <a:latin typeface="Open Sauce"/>
                  <a:ea typeface="Open Sauce"/>
                  <a:cs typeface="Open Sauce"/>
                  <a:sym typeface="Open Sauce"/>
                </a:rPr>
                <a:t> Әртүрлі атомға ие молекуланың электрондық тығыздығы электронға ұқсастығы өте жоғары атомдарға қарағанда көп (μ  0). Мысалы, СН3  Cl хлор атомындағы теріс және көміртек атомындағы оң зарядты электрлік диполь пайда болады.</a:t>
              </a:r>
            </a:p>
          </p:txBody>
        </p:sp>
      </p:grpSp>
      <p:graphicFrame>
        <p:nvGraphicFramePr>
          <p:cNvPr id="12" name="Таблица 11"/>
          <p:cNvGraphicFramePr>
            <a:graphicFrameLocks noGrp="1"/>
          </p:cNvGraphicFramePr>
          <p:nvPr>
            <p:extLst>
              <p:ext uri="{D42A27DB-BD31-4B8C-83A1-F6EECF244321}">
                <p14:modId xmlns:p14="http://schemas.microsoft.com/office/powerpoint/2010/main" val="3399588544"/>
              </p:ext>
            </p:extLst>
          </p:nvPr>
        </p:nvGraphicFramePr>
        <p:xfrm>
          <a:off x="3429000" y="4305300"/>
          <a:ext cx="11277600" cy="4854124"/>
        </p:xfrm>
        <a:graphic>
          <a:graphicData uri="http://schemas.openxmlformats.org/drawingml/2006/table">
            <a:tbl>
              <a:tblPr firstRow="1" firstCol="1" bandRow="1">
                <a:tableStyleId>{5C22544A-7EE6-4342-B048-85BDC9FD1C3A}</a:tableStyleId>
              </a:tblPr>
              <a:tblGrid>
                <a:gridCol w="2819400"/>
                <a:gridCol w="2819400"/>
                <a:gridCol w="2819400"/>
                <a:gridCol w="2819400"/>
              </a:tblGrid>
              <a:tr h="439583">
                <a:tc>
                  <a:txBody>
                    <a:bodyPr/>
                    <a:lstStyle/>
                    <a:p>
                      <a:pPr algn="just">
                        <a:lnSpc>
                          <a:spcPct val="107000"/>
                        </a:lnSpc>
                        <a:spcAft>
                          <a:spcPts val="0"/>
                        </a:spcAft>
                      </a:pPr>
                      <a:r>
                        <a:rPr lang="ru-RU" sz="2000" dirty="0">
                          <a:effectLst/>
                        </a:rPr>
                        <a:t>Эффект </a:t>
                      </a:r>
                      <a:r>
                        <a:rPr lang="ru-RU" sz="2000" dirty="0" err="1">
                          <a:effectLst/>
                        </a:rPr>
                        <a:t>түрі</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a:effectLst/>
                        </a:rPr>
                        <a:t>Электрон бағыты</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a:effectLst/>
                        </a:rPr>
                        <a:t>Байланыс түрі</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a:effectLst/>
                        </a:rPr>
                        <a:t>Физикалық салдары</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439583">
                <a:tc>
                  <a:txBody>
                    <a:bodyPr/>
                    <a:lstStyle/>
                    <a:p>
                      <a:pPr algn="just">
                        <a:lnSpc>
                          <a:spcPct val="107000"/>
                        </a:lnSpc>
                        <a:spcAft>
                          <a:spcPts val="0"/>
                        </a:spcAft>
                      </a:pPr>
                      <a:r>
                        <a:rPr lang="ru-RU" sz="2000">
                          <a:effectLst/>
                        </a:rPr>
                        <a:t>Индукциялық эффект</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a:effectLst/>
                        </a:rPr>
                        <a:t>σ-байланыс арқылы (±I)</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a:effectLst/>
                        </a:rPr>
                        <a:t>тұрақты</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a:effectLst/>
                        </a:rPr>
                        <a:t>Электртерістілікке байланысты</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439583">
                <a:tc>
                  <a:txBody>
                    <a:bodyPr/>
                    <a:lstStyle/>
                    <a:p>
                      <a:pPr algn="just">
                        <a:lnSpc>
                          <a:spcPct val="107000"/>
                        </a:lnSpc>
                        <a:spcAft>
                          <a:spcPts val="0"/>
                        </a:spcAft>
                      </a:pPr>
                      <a:r>
                        <a:rPr lang="ru-RU" sz="2000">
                          <a:effectLst/>
                        </a:rPr>
                        <a:t>Мезомерлік эффект</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a:effectLst/>
                        </a:rPr>
                        <a:t>π-электрондардың ығысуы</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a:effectLst/>
                        </a:rPr>
                        <a:t>резонанс арқылы (±M)</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a:effectLst/>
                        </a:rPr>
                        <a:t>Делокализация, тұрақтылық</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856955">
                <a:tc>
                  <a:txBody>
                    <a:bodyPr/>
                    <a:lstStyle/>
                    <a:p>
                      <a:pPr algn="just">
                        <a:lnSpc>
                          <a:spcPct val="107000"/>
                        </a:lnSpc>
                        <a:spcAft>
                          <a:spcPts val="0"/>
                        </a:spcAft>
                      </a:pPr>
                      <a:r>
                        <a:rPr lang="ru-RU" sz="2000" dirty="0" err="1">
                          <a:effectLst/>
                        </a:rPr>
                        <a:t>Өріс</a:t>
                      </a:r>
                      <a:r>
                        <a:rPr lang="ru-RU" sz="2000" dirty="0">
                          <a:effectLst/>
                        </a:rPr>
                        <a:t> </a:t>
                      </a:r>
                      <a:r>
                        <a:rPr lang="ru-RU" sz="2000" dirty="0" err="1">
                          <a:effectLst/>
                        </a:rPr>
                        <a:t>эффекті</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a:effectLst/>
                        </a:rPr>
                        <a:t>кеңістіктік әсер</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a:effectLst/>
                        </a:rPr>
                        <a:t>тікелей байланыссыз</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dirty="0" err="1">
                          <a:effectLst/>
                        </a:rPr>
                        <a:t>Стереохимиялық</a:t>
                      </a:r>
                      <a:r>
                        <a:rPr lang="ru-RU" sz="2000" dirty="0">
                          <a:effectLst/>
                        </a:rPr>
                        <a:t> </a:t>
                      </a:r>
                      <a:r>
                        <a:rPr lang="ru-RU" sz="2000" dirty="0" err="1">
                          <a:effectLst/>
                        </a:rPr>
                        <a:t>ортадан</a:t>
                      </a:r>
                      <a:r>
                        <a:rPr lang="ru-RU" sz="2000" dirty="0">
                          <a:effectLst/>
                        </a:rPr>
                        <a:t> </a:t>
                      </a:r>
                      <a:r>
                        <a:rPr lang="ru-RU" sz="2000" dirty="0" err="1">
                          <a:effectLst/>
                        </a:rPr>
                        <a:t>туындайды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929744">
                <a:tc>
                  <a:txBody>
                    <a:bodyPr/>
                    <a:lstStyle/>
                    <a:p>
                      <a:pPr algn="just">
                        <a:lnSpc>
                          <a:spcPct val="107000"/>
                        </a:lnSpc>
                        <a:spcAft>
                          <a:spcPts val="0"/>
                        </a:spcAft>
                      </a:pPr>
                      <a:r>
                        <a:rPr lang="ru-RU" sz="2000">
                          <a:effectLst/>
                        </a:rPr>
                        <a:t>Таутомерлік эффект</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a:effectLst/>
                        </a:rPr>
                        <a:t>π және протон ығысуы</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dirty="0" err="1">
                          <a:effectLst/>
                        </a:rPr>
                        <a:t>жылжымалы</a:t>
                      </a:r>
                      <a:r>
                        <a:rPr lang="ru-RU" sz="2000" dirty="0">
                          <a:effectLst/>
                        </a:rPr>
                        <a:t> тепе-</a:t>
                      </a:r>
                      <a:r>
                        <a:rPr lang="ru-RU" sz="2000" dirty="0" err="1">
                          <a:effectLst/>
                        </a:rPr>
                        <a:t>теңдік</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dirty="0" err="1">
                          <a:effectLst/>
                        </a:rPr>
                        <a:t>Молекулалық</a:t>
                      </a:r>
                      <a:r>
                        <a:rPr lang="ru-RU" sz="2000" dirty="0">
                          <a:effectLst/>
                        </a:rPr>
                        <a:t> </a:t>
                      </a:r>
                      <a:r>
                        <a:rPr lang="ru-RU" sz="2000" dirty="0" err="1">
                          <a:effectLst/>
                        </a:rPr>
                        <a:t>түрлену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1314154">
                <a:tc>
                  <a:txBody>
                    <a:bodyPr/>
                    <a:lstStyle/>
                    <a:p>
                      <a:pPr algn="just">
                        <a:lnSpc>
                          <a:spcPct val="107000"/>
                        </a:lnSpc>
                        <a:spcAft>
                          <a:spcPts val="0"/>
                        </a:spcAft>
                      </a:pPr>
                      <a:r>
                        <a:rPr lang="ru-RU" sz="2000">
                          <a:effectLst/>
                        </a:rPr>
                        <a:t>Гиперконъюгация</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a:effectLst/>
                        </a:rPr>
                        <a:t>σ → π немесе бос орбиталь</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dirty="0" err="1">
                          <a:effectLst/>
                        </a:rPr>
                        <a:t>қабаттасу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2000" dirty="0">
                          <a:effectLst/>
                        </a:rPr>
                        <a:t>Молекула </a:t>
                      </a:r>
                      <a:r>
                        <a:rPr lang="ru-RU" sz="2000" dirty="0" err="1">
                          <a:effectLst/>
                        </a:rPr>
                        <a:t>тұрақтылығын</a:t>
                      </a:r>
                      <a:r>
                        <a:rPr lang="ru-RU" sz="2000" dirty="0">
                          <a:effectLst/>
                        </a:rPr>
                        <a:t> </a:t>
                      </a:r>
                      <a:r>
                        <a:rPr lang="ru-RU" sz="2000" dirty="0" err="1">
                          <a:effectLst/>
                        </a:rPr>
                        <a:t>арттырады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a:off x="-339612" y="-1064320"/>
            <a:ext cx="18776270" cy="12597171"/>
          </a:xfrm>
          <a:custGeom>
            <a:avLst/>
            <a:gdLst/>
            <a:ahLst/>
            <a:cxnLst/>
            <a:rect l="l" t="t" r="r" b="b"/>
            <a:pathLst>
              <a:path w="18776270" h="12597171">
                <a:moveTo>
                  <a:pt x="0" y="0"/>
                </a:moveTo>
                <a:lnTo>
                  <a:pt x="18776271" y="0"/>
                </a:lnTo>
                <a:lnTo>
                  <a:pt x="18776271" y="12597170"/>
                </a:lnTo>
                <a:lnTo>
                  <a:pt x="0" y="125971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62348" y="2347185"/>
            <a:ext cx="17363304" cy="4117340"/>
          </a:xfrm>
          <a:prstGeom prst="rect">
            <a:avLst/>
          </a:prstGeom>
        </p:spPr>
        <p:txBody>
          <a:bodyPr lIns="0" tIns="0" rIns="0" bIns="0" rtlCol="0" anchor="t">
            <a:spAutoFit/>
          </a:bodyPr>
          <a:lstStyle/>
          <a:p>
            <a:pPr algn="l">
              <a:lnSpc>
                <a:spcPts val="3639"/>
              </a:lnSpc>
            </a:pPr>
            <a:r>
              <a:rPr lang="en-US" sz="2799">
                <a:solidFill>
                  <a:srgbClr val="000000"/>
                </a:solidFill>
                <a:latin typeface="Open Sauce"/>
                <a:ea typeface="Open Sauce"/>
                <a:cs typeface="Open Sauce"/>
                <a:sym typeface="Open Sauce"/>
              </a:rPr>
              <a:t> Индуктивті эффект (полярлық эффект) – атомдардың электртерістігінің айырмашылығынан туындайтын химиялық байланыстың σ-байланыстар бойымен электрон тығыздығының ығысуы. Бұл өріс эффектінің бір түрі.</a:t>
            </a:r>
          </a:p>
          <a:p>
            <a:pPr algn="l">
              <a:lnSpc>
                <a:spcPts val="3639"/>
              </a:lnSpc>
            </a:pPr>
            <a:r>
              <a:rPr lang="en-US" sz="2799">
                <a:solidFill>
                  <a:srgbClr val="000000"/>
                </a:solidFill>
                <a:latin typeface="Open Sauce"/>
                <a:ea typeface="Open Sauce"/>
                <a:cs typeface="Open Sauce"/>
                <a:sym typeface="Open Sauce"/>
              </a:rPr>
              <a:t> Индуктивті әсер ұғымын К.Ингольд енгізді, сонымен қатар ол келесі белгілерді енгізді:</a:t>
            </a:r>
          </a:p>
          <a:p>
            <a:pPr algn="l">
              <a:lnSpc>
                <a:spcPts val="3639"/>
              </a:lnSpc>
            </a:pPr>
            <a:r>
              <a:rPr lang="en-US" sz="2799">
                <a:solidFill>
                  <a:srgbClr val="000000"/>
                </a:solidFill>
                <a:latin typeface="Open Sauce"/>
                <a:ea typeface="Open Sauce"/>
                <a:cs typeface="Open Sauce"/>
                <a:sym typeface="Open Sauce"/>
              </a:rPr>
              <a:t> +I-алынғышпен байланысқан көміртегі атомының электрондардың біріншісінің тебуіне байланысты электрон тығыздығының жоғарылауы жағдайындағы әсер;</a:t>
            </a:r>
          </a:p>
          <a:p>
            <a:pPr algn="l">
              <a:lnSpc>
                <a:spcPts val="3639"/>
              </a:lnSpc>
            </a:pPr>
            <a:r>
              <a:rPr lang="en-US" sz="2799">
                <a:solidFill>
                  <a:srgbClr val="000000"/>
                </a:solidFill>
                <a:latin typeface="Open Sauce"/>
                <a:ea typeface="Open Sauce"/>
                <a:cs typeface="Open Sauce"/>
                <a:sym typeface="Open Sauce"/>
              </a:rPr>
              <a:t> –I – орынбасармен байланысқан көміртегі атомының электрондар біріншісінің тартылуына байланысты электрон тығыздығы төмендеген жағдайда әсер етеді.</a:t>
            </a:r>
          </a:p>
          <a:p>
            <a:pPr algn="l">
              <a:lnSpc>
                <a:spcPts val="3640"/>
              </a:lnSpc>
            </a:pPr>
            <a:endParaRPr lang="en-US" sz="2799">
              <a:solidFill>
                <a:srgbClr val="000000"/>
              </a:solidFill>
              <a:latin typeface="Open Sauce"/>
              <a:ea typeface="Open Sauce"/>
              <a:cs typeface="Open Sauce"/>
              <a:sym typeface="Open Sauce"/>
            </a:endParaRPr>
          </a:p>
        </p:txBody>
      </p:sp>
      <p:sp>
        <p:nvSpPr>
          <p:cNvPr id="4" name="Freeform 4"/>
          <p:cNvSpPr/>
          <p:nvPr/>
        </p:nvSpPr>
        <p:spPr>
          <a:xfrm>
            <a:off x="3548455" y="6325072"/>
            <a:ext cx="11000137" cy="3464732"/>
          </a:xfrm>
          <a:custGeom>
            <a:avLst/>
            <a:gdLst/>
            <a:ahLst/>
            <a:cxnLst/>
            <a:rect l="l" t="t" r="r" b="b"/>
            <a:pathLst>
              <a:path w="11000137" h="3464732">
                <a:moveTo>
                  <a:pt x="0" y="0"/>
                </a:moveTo>
                <a:lnTo>
                  <a:pt x="11000137" y="0"/>
                </a:lnTo>
                <a:lnTo>
                  <a:pt x="11000137" y="3464733"/>
                </a:lnTo>
                <a:lnTo>
                  <a:pt x="0" y="3464733"/>
                </a:lnTo>
                <a:lnTo>
                  <a:pt x="0" y="0"/>
                </a:lnTo>
                <a:close/>
              </a:path>
            </a:pathLst>
          </a:custGeom>
          <a:blipFill>
            <a:blip r:embed="rId4"/>
            <a:stretch>
              <a:fillRect/>
            </a:stretch>
          </a:blipFill>
        </p:spPr>
      </p:sp>
      <p:sp>
        <p:nvSpPr>
          <p:cNvPr id="5" name="TextBox 5"/>
          <p:cNvSpPr txBox="1"/>
          <p:nvPr/>
        </p:nvSpPr>
        <p:spPr>
          <a:xfrm>
            <a:off x="-74329" y="129559"/>
            <a:ext cx="18436659" cy="1895475"/>
          </a:xfrm>
          <a:prstGeom prst="rect">
            <a:avLst/>
          </a:prstGeom>
        </p:spPr>
        <p:txBody>
          <a:bodyPr lIns="0" tIns="0" rIns="0" bIns="0" rtlCol="0" anchor="t">
            <a:spAutoFit/>
          </a:bodyPr>
          <a:lstStyle/>
          <a:p>
            <a:pPr marL="0" lvl="0" indent="0" algn="ctr">
              <a:lnSpc>
                <a:spcPts val="7439"/>
              </a:lnSpc>
              <a:spcBef>
                <a:spcPct val="0"/>
              </a:spcBef>
            </a:pPr>
            <a:r>
              <a:rPr lang="en-US" sz="6199" b="1">
                <a:solidFill>
                  <a:srgbClr val="000000"/>
                </a:solidFill>
                <a:latin typeface="Open Sauce Bold"/>
                <a:ea typeface="Open Sauce Bold"/>
                <a:cs typeface="Open Sauce Bold"/>
                <a:sym typeface="Open Sauce Bold"/>
              </a:rPr>
              <a:t>Индукциялық, мезомерлік эффектілер. Өріс эффектісі, таутомерлі эффект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8108" y="1633537"/>
            <a:ext cx="17515365" cy="7010400"/>
          </a:xfrm>
          <a:prstGeom prst="rect">
            <a:avLst/>
          </a:prstGeom>
        </p:spPr>
        <p:txBody>
          <a:bodyPr lIns="0" tIns="0" rIns="0" bIns="0" rtlCol="0" anchor="t">
            <a:spAutoFit/>
          </a:bodyPr>
          <a:lstStyle/>
          <a:p>
            <a:pPr algn="l">
              <a:lnSpc>
                <a:spcPts val="3720"/>
              </a:lnSpc>
              <a:spcBef>
                <a:spcPct val="0"/>
              </a:spcBef>
            </a:pPr>
            <a:r>
              <a:rPr lang="en-US" sz="3100">
                <a:solidFill>
                  <a:srgbClr val="000000"/>
                </a:solidFill>
                <a:latin typeface="Open Sauce"/>
                <a:ea typeface="Open Sauce"/>
                <a:cs typeface="Open Sauce"/>
                <a:sym typeface="Open Sauce"/>
              </a:rPr>
              <a:t>Салыстыру заты ретінде алмастырылмаған қосылыс алынады, яғни сутегі атомының индуктивті әсері нөлге тең.</a:t>
            </a:r>
          </a:p>
          <a:p>
            <a:pPr algn="l">
              <a:lnSpc>
                <a:spcPts val="3720"/>
              </a:lnSpc>
              <a:spcBef>
                <a:spcPct val="0"/>
              </a:spcBef>
            </a:pPr>
            <a:r>
              <a:rPr lang="en-US" sz="3100">
                <a:solidFill>
                  <a:srgbClr val="000000"/>
                </a:solidFill>
                <a:latin typeface="Open Sauce"/>
                <a:ea typeface="Open Sauce"/>
                <a:cs typeface="Open Sauce"/>
                <a:sym typeface="Open Sauce"/>
              </a:rPr>
              <a:t>Мезомерлік эффектпен салыстырғанда индуктивті әсердің сипатты белгісі оның байланыс тізбегі бойымен, 3-4 атом арқылы жылдам әлсіреуі болып табылады, бұл σ-байланыстың төмен поляризациялануымен байланысты.</a:t>
            </a:r>
          </a:p>
          <a:p>
            <a:pPr algn="l">
              <a:lnSpc>
                <a:spcPts val="3720"/>
              </a:lnSpc>
              <a:spcBef>
                <a:spcPct val="0"/>
              </a:spcBef>
            </a:pPr>
            <a:r>
              <a:rPr lang="en-US" sz="3100">
                <a:solidFill>
                  <a:srgbClr val="000000"/>
                </a:solidFill>
                <a:latin typeface="Open Sauce"/>
                <a:ea typeface="Open Sauce"/>
                <a:cs typeface="Open Sauce"/>
                <a:sym typeface="Open Sauce"/>
              </a:rPr>
              <a:t>Көміртегінің ұзаруына байланысты I –эффект әлсірейді. Егер электрон тығыздығының алмасуы көміртек атомына бағытталса, онда I –эффект оң болады. Алкил топтар +I –эффектке ие.</a:t>
            </a:r>
          </a:p>
          <a:p>
            <a:pPr algn="l">
              <a:lnSpc>
                <a:spcPts val="3720"/>
              </a:lnSpc>
              <a:spcBef>
                <a:spcPct val="0"/>
              </a:spcBef>
            </a:pPr>
            <a:r>
              <a:rPr lang="en-US" sz="3100">
                <a:solidFill>
                  <a:srgbClr val="000000"/>
                </a:solidFill>
                <a:latin typeface="Open Sauce"/>
                <a:ea typeface="Open Sauce"/>
                <a:cs typeface="Open Sauce"/>
                <a:sym typeface="Open Sauce"/>
              </a:rPr>
              <a:t>Егер электрон тығыздығы көміртек атомына бағытталса, онда I –эффект теріс болады. С атомымен салыстырғанда электртерістілігі жоғары галогендер, оттегі және басқа атомдар –I –эффекте ие.</a:t>
            </a:r>
          </a:p>
          <a:p>
            <a:pPr algn="l">
              <a:lnSpc>
                <a:spcPts val="3720"/>
              </a:lnSpc>
              <a:spcBef>
                <a:spcPct val="0"/>
              </a:spcBef>
            </a:pPr>
            <a:r>
              <a:rPr lang="en-US" sz="3100">
                <a:solidFill>
                  <a:srgbClr val="000000"/>
                </a:solidFill>
                <a:latin typeface="Open Sauce"/>
                <a:ea typeface="Open Sauce"/>
                <a:cs typeface="Open Sauce"/>
                <a:sym typeface="Open Sauce"/>
              </a:rPr>
              <a:t> Сөйтіп, индукциялық эффект –электрондық тығыздықтың σ – байланыстың ішінде бөлу болып табылады, ол осы байланыстарда қатысатын атомдардың электртерістілігінің әртүрлі болуымен байланысты болады.</a:t>
            </a:r>
          </a:p>
          <a:p>
            <a:pPr algn="l">
              <a:lnSpc>
                <a:spcPts val="3720"/>
              </a:lnSpc>
              <a:spcBef>
                <a:spcPct val="0"/>
              </a:spcBef>
            </a:pPr>
            <a:endParaRPr lang="en-US" sz="3100">
              <a:solidFill>
                <a:srgbClr val="000000"/>
              </a:solidFill>
              <a:latin typeface="Open Sauce"/>
              <a:ea typeface="Open Sauce"/>
              <a:cs typeface="Open Sauce"/>
              <a:sym typeface="Open Sau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xmlns="" val="1"/>
              </a:ext>
            </a:extLst>
          </p:cNvPr>
          <p:cNvSpPr/>
          <p:nvPr/>
        </p:nvSpPr>
        <p:spPr>
          <a:xfrm>
            <a:off x="-148659" y="-936208"/>
            <a:ext cx="18585318" cy="12469059"/>
          </a:xfrm>
          <a:custGeom>
            <a:avLst/>
            <a:gdLst/>
            <a:ahLst/>
            <a:cxnLst/>
            <a:rect l="l" t="t" r="r" b="b"/>
            <a:pathLst>
              <a:path w="18585318" h="12469059">
                <a:moveTo>
                  <a:pt x="0" y="0"/>
                </a:moveTo>
                <a:lnTo>
                  <a:pt x="18585318" y="0"/>
                </a:lnTo>
                <a:lnTo>
                  <a:pt x="18585318" y="12469058"/>
                </a:lnTo>
                <a:lnTo>
                  <a:pt x="0" y="124690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descr="handdrawn organic illustration of a table"/>
          <p:cNvSpPr/>
          <p:nvPr/>
        </p:nvSpPr>
        <p:spPr>
          <a:xfrm>
            <a:off x="-3235781" y="7859852"/>
            <a:ext cx="6471563" cy="3518177"/>
          </a:xfrm>
          <a:custGeom>
            <a:avLst/>
            <a:gdLst/>
            <a:ahLst/>
            <a:cxnLst/>
            <a:rect l="l" t="t" r="r" b="b"/>
            <a:pathLst>
              <a:path w="6471563" h="3518177">
                <a:moveTo>
                  <a:pt x="0" y="0"/>
                </a:moveTo>
                <a:lnTo>
                  <a:pt x="6471562" y="0"/>
                </a:lnTo>
                <a:lnTo>
                  <a:pt x="6471562" y="3518177"/>
                </a:lnTo>
                <a:lnTo>
                  <a:pt x="0" y="351817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descr="handdrawn organic illustration of a science experiment setup"/>
          <p:cNvSpPr/>
          <p:nvPr/>
        </p:nvSpPr>
        <p:spPr>
          <a:xfrm>
            <a:off x="-1789086" y="5143500"/>
            <a:ext cx="4878858" cy="2749902"/>
          </a:xfrm>
          <a:custGeom>
            <a:avLst/>
            <a:gdLst/>
            <a:ahLst/>
            <a:cxnLst/>
            <a:rect l="l" t="t" r="r" b="b"/>
            <a:pathLst>
              <a:path w="4878858" h="2749902">
                <a:moveTo>
                  <a:pt x="0" y="0"/>
                </a:moveTo>
                <a:lnTo>
                  <a:pt x="4878858" y="0"/>
                </a:lnTo>
                <a:lnTo>
                  <a:pt x="4878858" y="2749902"/>
                </a:lnTo>
                <a:lnTo>
                  <a:pt x="0" y="27499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descr="handdrawn organic illustration of a wall clock"/>
          <p:cNvSpPr/>
          <p:nvPr/>
        </p:nvSpPr>
        <p:spPr>
          <a:xfrm>
            <a:off x="-434902" y="2257356"/>
            <a:ext cx="1740479" cy="1750024"/>
          </a:xfrm>
          <a:custGeom>
            <a:avLst/>
            <a:gdLst/>
            <a:ahLst/>
            <a:cxnLst/>
            <a:rect l="l" t="t" r="r" b="b"/>
            <a:pathLst>
              <a:path w="1740479" h="1750024">
                <a:moveTo>
                  <a:pt x="0" y="0"/>
                </a:moveTo>
                <a:lnTo>
                  <a:pt x="1740478" y="0"/>
                </a:lnTo>
                <a:lnTo>
                  <a:pt x="1740478" y="1750025"/>
                </a:lnTo>
                <a:lnTo>
                  <a:pt x="0" y="175002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descr="handdrawn organic illustration of a table"/>
          <p:cNvSpPr/>
          <p:nvPr/>
        </p:nvSpPr>
        <p:spPr>
          <a:xfrm flipH="1">
            <a:off x="14627851" y="6306786"/>
            <a:ext cx="7824274" cy="6060256"/>
          </a:xfrm>
          <a:custGeom>
            <a:avLst/>
            <a:gdLst/>
            <a:ahLst/>
            <a:cxnLst/>
            <a:rect l="l" t="t" r="r" b="b"/>
            <a:pathLst>
              <a:path w="7824274" h="6060256">
                <a:moveTo>
                  <a:pt x="7824275" y="0"/>
                </a:moveTo>
                <a:lnTo>
                  <a:pt x="0" y="0"/>
                </a:lnTo>
                <a:lnTo>
                  <a:pt x="0" y="6060256"/>
                </a:lnTo>
                <a:lnTo>
                  <a:pt x="7824275" y="6060256"/>
                </a:lnTo>
                <a:lnTo>
                  <a:pt x="7824275"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descr="handdrawn organic illustration of a microscope"/>
          <p:cNvSpPr/>
          <p:nvPr/>
        </p:nvSpPr>
        <p:spPr>
          <a:xfrm>
            <a:off x="16178960" y="5580525"/>
            <a:ext cx="1459215" cy="2312877"/>
          </a:xfrm>
          <a:custGeom>
            <a:avLst/>
            <a:gdLst/>
            <a:ahLst/>
            <a:cxnLst/>
            <a:rect l="l" t="t" r="r" b="b"/>
            <a:pathLst>
              <a:path w="1459215" h="2312877">
                <a:moveTo>
                  <a:pt x="0" y="0"/>
                </a:moveTo>
                <a:lnTo>
                  <a:pt x="1459215" y="0"/>
                </a:lnTo>
                <a:lnTo>
                  <a:pt x="1459215" y="2312877"/>
                </a:lnTo>
                <a:lnTo>
                  <a:pt x="0" y="231287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descr="handdrawn organic illustration of a beaker"/>
          <p:cNvSpPr/>
          <p:nvPr/>
        </p:nvSpPr>
        <p:spPr>
          <a:xfrm>
            <a:off x="14896449" y="6736963"/>
            <a:ext cx="872585" cy="1156438"/>
          </a:xfrm>
          <a:custGeom>
            <a:avLst/>
            <a:gdLst/>
            <a:ahLst/>
            <a:cxnLst/>
            <a:rect l="l" t="t" r="r" b="b"/>
            <a:pathLst>
              <a:path w="872585" h="1156438">
                <a:moveTo>
                  <a:pt x="0" y="0"/>
                </a:moveTo>
                <a:lnTo>
                  <a:pt x="872585" y="0"/>
                </a:lnTo>
                <a:lnTo>
                  <a:pt x="872585" y="1156439"/>
                </a:lnTo>
                <a:lnTo>
                  <a:pt x="0" y="115643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descr="handdrawn organic illustration of a bulletin board"/>
          <p:cNvSpPr/>
          <p:nvPr/>
        </p:nvSpPr>
        <p:spPr>
          <a:xfrm flipH="1">
            <a:off x="16583077" y="2710041"/>
            <a:ext cx="2420186" cy="2433459"/>
          </a:xfrm>
          <a:custGeom>
            <a:avLst/>
            <a:gdLst/>
            <a:ahLst/>
            <a:cxnLst/>
            <a:rect l="l" t="t" r="r" b="b"/>
            <a:pathLst>
              <a:path w="2420186" h="2433459">
                <a:moveTo>
                  <a:pt x="2420186" y="0"/>
                </a:moveTo>
                <a:lnTo>
                  <a:pt x="0" y="0"/>
                </a:lnTo>
                <a:lnTo>
                  <a:pt x="0" y="2433459"/>
                </a:lnTo>
                <a:lnTo>
                  <a:pt x="2420186" y="2433459"/>
                </a:lnTo>
                <a:lnTo>
                  <a:pt x="2420186"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a:off x="3774068" y="3886540"/>
            <a:ext cx="10739864" cy="1693985"/>
          </a:xfrm>
          <a:custGeom>
            <a:avLst/>
            <a:gdLst/>
            <a:ahLst/>
            <a:cxnLst/>
            <a:rect l="l" t="t" r="r" b="b"/>
            <a:pathLst>
              <a:path w="10739864" h="1693985">
                <a:moveTo>
                  <a:pt x="0" y="0"/>
                </a:moveTo>
                <a:lnTo>
                  <a:pt x="10739864" y="0"/>
                </a:lnTo>
                <a:lnTo>
                  <a:pt x="10739864" y="1693985"/>
                </a:lnTo>
                <a:lnTo>
                  <a:pt x="0" y="1693985"/>
                </a:lnTo>
                <a:lnTo>
                  <a:pt x="0" y="0"/>
                </a:lnTo>
                <a:close/>
              </a:path>
            </a:pathLst>
          </a:custGeom>
          <a:blipFill>
            <a:blip r:embed="rId18"/>
            <a:stretch>
              <a:fillRect/>
            </a:stretch>
          </a:blipFill>
        </p:spPr>
      </p:sp>
      <p:sp>
        <p:nvSpPr>
          <p:cNvPr id="11" name="TextBox 11"/>
          <p:cNvSpPr txBox="1"/>
          <p:nvPr/>
        </p:nvSpPr>
        <p:spPr>
          <a:xfrm>
            <a:off x="2666943" y="1283249"/>
            <a:ext cx="13251131" cy="2745740"/>
          </a:xfrm>
          <a:prstGeom prst="rect">
            <a:avLst/>
          </a:prstGeom>
        </p:spPr>
        <p:txBody>
          <a:bodyPr lIns="0" tIns="0" rIns="0" bIns="0" rtlCol="0" anchor="t">
            <a:spAutoFit/>
          </a:bodyPr>
          <a:lstStyle/>
          <a:p>
            <a:pPr algn="ctr">
              <a:lnSpc>
                <a:spcPts val="3639"/>
              </a:lnSpc>
            </a:pPr>
            <a:r>
              <a:rPr lang="en-US" sz="2799">
                <a:solidFill>
                  <a:srgbClr val="000000"/>
                </a:solidFill>
                <a:latin typeface="Open Sauce"/>
                <a:ea typeface="Open Sauce"/>
                <a:cs typeface="Open Sauce"/>
                <a:sym typeface="Open Sauce"/>
              </a:rPr>
              <a:t> Егер тізбекте қысқа байланыстардың қосарлануы жүйесі немесе қысқа байланыстағы орынбасарлардың бөлінбеген электрон жұбы болса, онда берілу әсері π – байланыс және р– π – байланыс жүйесі бойынша жүреді және осы орынбасу эффектісін қосарлану эффектісі (М–эффект) деп аталады. Мезомерлік эффект (М) - қосaрлaну эффектісі.</a:t>
            </a:r>
          </a:p>
          <a:p>
            <a:pPr algn="ctr">
              <a:lnSpc>
                <a:spcPts val="3639"/>
              </a:lnSpc>
            </a:pPr>
            <a:endParaRPr lang="en-US" sz="2799">
              <a:solidFill>
                <a:srgbClr val="000000"/>
              </a:solidFill>
              <a:latin typeface="Open Sauce"/>
              <a:ea typeface="Open Sauce"/>
              <a:cs typeface="Open Sauce"/>
              <a:sym typeface="Open Sauce"/>
            </a:endParaRPr>
          </a:p>
        </p:txBody>
      </p:sp>
      <p:sp>
        <p:nvSpPr>
          <p:cNvPr id="12" name="TextBox 12"/>
          <p:cNvSpPr txBox="1"/>
          <p:nvPr/>
        </p:nvSpPr>
        <p:spPr>
          <a:xfrm>
            <a:off x="2935541" y="5923263"/>
            <a:ext cx="11960908" cy="2745740"/>
          </a:xfrm>
          <a:prstGeom prst="rect">
            <a:avLst/>
          </a:prstGeom>
        </p:spPr>
        <p:txBody>
          <a:bodyPr lIns="0" tIns="0" rIns="0" bIns="0" rtlCol="0" anchor="t">
            <a:spAutoFit/>
          </a:bodyPr>
          <a:lstStyle/>
          <a:p>
            <a:pPr algn="ctr">
              <a:lnSpc>
                <a:spcPts val="3639"/>
              </a:lnSpc>
            </a:pPr>
            <a:r>
              <a:rPr lang="en-US" sz="2799">
                <a:solidFill>
                  <a:srgbClr val="000000"/>
                </a:solidFill>
                <a:latin typeface="Open Sauce"/>
                <a:ea typeface="Open Sauce"/>
                <a:cs typeface="Open Sauce"/>
                <a:sym typeface="Open Sauce"/>
              </a:rPr>
              <a:t> Стрелканың басы– р және π электрондардың ауысуын, ал стрелканың соңы– байланыс немесе атомға ауыуын көрсетеді. Егер орынбасар өзінің электрондарын тізбекке берсе оң (+М–эффект), ал егер орынасарөзіне электронды тартатынболса, онда теріс(–М– эффект) қосарлану эффектісі деп қабылдау белгіленген.</a:t>
            </a:r>
          </a:p>
          <a:p>
            <a:pPr algn="ctr">
              <a:lnSpc>
                <a:spcPts val="3639"/>
              </a:lnSpc>
            </a:pPr>
            <a:endParaRPr lang="en-US" sz="2799">
              <a:solidFill>
                <a:srgbClr val="000000"/>
              </a:solidFill>
              <a:latin typeface="Open Sauce"/>
              <a:ea typeface="Open Sauce"/>
              <a:cs typeface="Open Sauce"/>
              <a:sym typeface="Open Sau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1256</Words>
  <Application>Microsoft Office PowerPoint</Application>
  <PresentationFormat>Произвольный</PresentationFormat>
  <Paragraphs>124</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Times New Roman</vt:lpstr>
      <vt:lpstr>Open Sauce</vt:lpstr>
      <vt:lpstr>Calibri</vt:lpstr>
      <vt:lpstr>Open Sauce Bold</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дәріс. Өндіріс процестерінің негізгі көрсеткіштері және химиялық технология принциптері. Химиялық-технологиялық процесс туралытүсінік. Химиялық өндірістің техникалық-экономикалық көрсеткіштері.Өндіріс процесінің баланстары.</dc:title>
  <dc:creator>user</dc:creator>
  <cp:lastModifiedBy>user</cp:lastModifiedBy>
  <cp:revision>2</cp:revision>
  <dcterms:created xsi:type="dcterms:W3CDTF">2006-08-16T00:00:00Z</dcterms:created>
  <dcterms:modified xsi:type="dcterms:W3CDTF">2025-09-21T18:19:59Z</dcterms:modified>
  <dc:identifier>DAGlL-f3WsQ</dc:identifier>
</cp:coreProperties>
</file>