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5"/>
  </p:notesMasterIdLst>
  <p:sldIdLst>
    <p:sldId id="261" r:id="rId2"/>
    <p:sldId id="256" r:id="rId3"/>
    <p:sldId id="257" r:id="rId4"/>
    <p:sldId id="258" r:id="rId5"/>
    <p:sldId id="269" r:id="rId6"/>
    <p:sldId id="270" r:id="rId7"/>
    <p:sldId id="271" r:id="rId8"/>
    <p:sldId id="272" r:id="rId9"/>
    <p:sldId id="273" r:id="rId10"/>
    <p:sldId id="274" r:id="rId11"/>
    <p:sldId id="275" r:id="rId12"/>
    <p:sldId id="276"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A77FBD-0296-4C79-9D03-0473B922EF03}" type="datetimeFigureOut">
              <a:rPr lang="ru-RU" smtClean="0"/>
              <a:t>07.11.2022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C0C85-1A7E-4A4D-9C9F-72C3FF5D6012}" type="slidenum">
              <a:rPr lang="ru-RU" smtClean="0"/>
              <a:t>‹#›</a:t>
            </a:fld>
            <a:endParaRPr lang="ru-RU"/>
          </a:p>
        </p:txBody>
      </p:sp>
    </p:spTree>
    <p:extLst>
      <p:ext uri="{BB962C8B-B14F-4D97-AF65-F5344CB8AC3E}">
        <p14:creationId xmlns:p14="http://schemas.microsoft.com/office/powerpoint/2010/main" val="312157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spc="-30" dirty="0">
                <a:effectLst/>
                <a:latin typeface="Times New Roman" panose="02020603050405020304" pitchFamily="18" charset="0"/>
                <a:ea typeface="Times New Roman" panose="02020603050405020304" pitchFamily="18" charset="0"/>
              </a:rPr>
              <a:t>- по дате подачи в патентное ведомство Казахстана первоначальной заявки (для установления приоритета выделенной заявки);</a:t>
            </a:r>
            <a:endParaRPr lang="ru-RU" sz="1800" dirty="0">
              <a:effectLst/>
              <a:latin typeface="Times New Roman" panose="02020603050405020304" pitchFamily="18" charset="0"/>
              <a:ea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AEFC0C85-1A7E-4A4D-9C9F-72C3FF5D6012}" type="slidenum">
              <a:rPr lang="ru-RU" smtClean="0"/>
              <a:t>12</a:t>
            </a:fld>
            <a:endParaRPr lang="ru-RU"/>
          </a:p>
        </p:txBody>
      </p:sp>
    </p:spTree>
    <p:extLst>
      <p:ext uri="{BB962C8B-B14F-4D97-AF65-F5344CB8AC3E}">
        <p14:creationId xmlns:p14="http://schemas.microsoft.com/office/powerpoint/2010/main" val="208345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E4551AA-7B3E-4579-8223-B75E9C2346BC}"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1667952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297318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03840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2036633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00410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233311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E4551AA-7B3E-4579-8223-B75E9C2346BC}"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787166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E4551AA-7B3E-4579-8223-B75E9C2346BC}"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160070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E4551AA-7B3E-4579-8223-B75E9C2346BC}"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99147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428351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E4551AA-7B3E-4579-8223-B75E9C2346BC}"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17915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E4551AA-7B3E-4579-8223-B75E9C2346BC}"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133105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E4551AA-7B3E-4579-8223-B75E9C2346BC}"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00661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551AA-7B3E-4579-8223-B75E9C2346BC}"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160752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E4551AA-7B3E-4579-8223-B75E9C2346BC}"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5734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2853-F01E-44A5-92BA-64A3CF469C21}" type="slidenum">
              <a:rPr lang="en-US" smtClean="0"/>
              <a:t>‹#›</a:t>
            </a:fld>
            <a:endParaRPr lang="en-US"/>
          </a:p>
        </p:txBody>
      </p:sp>
      <p:sp>
        <p:nvSpPr>
          <p:cNvPr id="5" name="Date Placeholder 4"/>
          <p:cNvSpPr>
            <a:spLocks noGrp="1"/>
          </p:cNvSpPr>
          <p:nvPr>
            <p:ph type="dt" sz="half" idx="10"/>
          </p:nvPr>
        </p:nvSpPr>
        <p:spPr/>
        <p:txBody>
          <a:bodyPr/>
          <a:lstStyle/>
          <a:p>
            <a:fld id="{0E4551AA-7B3E-4579-8223-B75E9C2346BC}" type="datetimeFigureOut">
              <a:rPr lang="en-US" smtClean="0"/>
              <a:t>11/7/2022</a:t>
            </a:fld>
            <a:endParaRPr lang="en-US"/>
          </a:p>
        </p:txBody>
      </p:sp>
    </p:spTree>
    <p:extLst>
      <p:ext uri="{BB962C8B-B14F-4D97-AF65-F5344CB8AC3E}">
        <p14:creationId xmlns:p14="http://schemas.microsoft.com/office/powerpoint/2010/main" val="270443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4551AA-7B3E-4579-8223-B75E9C2346BC}" type="datetimeFigureOut">
              <a:rPr lang="en-US" smtClean="0"/>
              <a:t>11/7/2022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7C72853-F01E-44A5-92BA-64A3CF469C21}" type="slidenum">
              <a:rPr lang="en-US" smtClean="0"/>
              <a:t>‹#›</a:t>
            </a:fld>
            <a:endParaRPr lang="en-US"/>
          </a:p>
        </p:txBody>
      </p:sp>
    </p:spTree>
    <p:extLst>
      <p:ext uri="{BB962C8B-B14F-4D97-AF65-F5344CB8AC3E}">
        <p14:creationId xmlns:p14="http://schemas.microsoft.com/office/powerpoint/2010/main" val="101900998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614236" y="773779"/>
            <a:ext cx="2889440" cy="1226970"/>
          </a:xfrm>
          <a:prstGeom prst="rect">
            <a:avLst/>
          </a:prstGeom>
        </p:spPr>
      </p:pic>
      <p:sp>
        <p:nvSpPr>
          <p:cNvPr id="3" name="Объект 2"/>
          <p:cNvSpPr>
            <a:spLocks noGrp="1"/>
          </p:cNvSpPr>
          <p:nvPr>
            <p:ph idx="1"/>
          </p:nvPr>
        </p:nvSpPr>
        <p:spPr>
          <a:xfrm>
            <a:off x="967480" y="2375031"/>
            <a:ext cx="8596668" cy="3880773"/>
          </a:xfrm>
        </p:spPr>
        <p:txBody>
          <a:bodyPr/>
          <a:lstStyle/>
          <a:p>
            <a:pPr marL="0" indent="0" algn="ctr">
              <a:buNone/>
            </a:pPr>
            <a:endParaRPr lang="ru-RU" b="1" dirty="0">
              <a:latin typeface="Times New Roman" panose="02020603050405020304" pitchFamily="18" charset="0"/>
              <a:cs typeface="Times New Roman" panose="02020603050405020304" pitchFamily="18" charset="0"/>
            </a:endParaRPr>
          </a:p>
          <a:p>
            <a:pPr marL="0" indent="0" algn="ctr">
              <a:buNone/>
            </a:pPr>
            <a:endParaRPr lang="ru-RU" b="1" dirty="0">
              <a:latin typeface="Times New Roman" panose="02020603050405020304" pitchFamily="18" charset="0"/>
              <a:cs typeface="Times New Roman" panose="02020603050405020304" pitchFamily="18" charset="0"/>
            </a:endParaRPr>
          </a:p>
          <a:p>
            <a:pPr marL="0" indent="0" algn="ctr">
              <a:buNone/>
            </a:pPr>
            <a:r>
              <a:rPr lang="ru-RU" b="1" dirty="0">
                <a:latin typeface="Times New Roman" panose="02020603050405020304" pitchFamily="18" charset="0"/>
                <a:cs typeface="Times New Roman" panose="02020603050405020304" pitchFamily="18" charset="0"/>
              </a:rPr>
              <a:t>Транспортно-энергетический факультет</a:t>
            </a:r>
          </a:p>
          <a:p>
            <a:pPr marL="0" indent="0" algn="ctr">
              <a:buNone/>
            </a:pPr>
            <a:r>
              <a:rPr lang="ru-RU" b="1" dirty="0">
                <a:latin typeface="Times New Roman" panose="02020603050405020304" pitchFamily="18" charset="0"/>
                <a:cs typeface="Times New Roman" panose="02020603050405020304" pitchFamily="18" charset="0"/>
              </a:rPr>
              <a:t>Кафедра «Организация перевозок, движения и эксплуатация транспорта»</a:t>
            </a:r>
          </a:p>
          <a:p>
            <a:pPr marL="0" indent="0" algn="ctr">
              <a:buNone/>
            </a:pPr>
            <a:endParaRPr lang="en-US" b="1" dirty="0">
              <a:latin typeface="Times New Roman" panose="02020603050405020304" pitchFamily="18" charset="0"/>
              <a:cs typeface="Times New Roman" panose="02020603050405020304" pitchFamily="18" charset="0"/>
            </a:endParaRPr>
          </a:p>
          <a:p>
            <a:pPr marL="0" indent="0" algn="ctr">
              <a:buNone/>
            </a:pPr>
            <a:r>
              <a:rPr lang="ru-RU" b="1" dirty="0" err="1">
                <a:latin typeface="Times New Roman" panose="02020603050405020304" pitchFamily="18" charset="0"/>
                <a:cs typeface="Times New Roman" panose="02020603050405020304" pitchFamily="18" charset="0"/>
              </a:rPr>
              <a:t>Бекенов</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Тасыбек</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Нусупбекович</a:t>
            </a:r>
            <a:endParaRPr lang="ru-RU" b="1" dirty="0">
              <a:latin typeface="Times New Roman" panose="02020603050405020304" pitchFamily="18" charset="0"/>
              <a:cs typeface="Times New Roman" panose="02020603050405020304" pitchFamily="18" charset="0"/>
            </a:endParaRPr>
          </a:p>
          <a:p>
            <a:pPr marL="0" indent="0" algn="ctr">
              <a:buNone/>
            </a:pPr>
            <a:r>
              <a:rPr lang="ru-RU" dirty="0">
                <a:latin typeface="Times New Roman" panose="02020603050405020304" pitchFamily="18" charset="0"/>
                <a:cs typeface="Times New Roman" panose="02020603050405020304" pitchFamily="18" charset="0"/>
              </a:rPr>
              <a:t>Профессор, доктор технических наук</a:t>
            </a:r>
            <a:endParaRPr lang="en-US"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283224" y="404447"/>
            <a:ext cx="7551465" cy="369332"/>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НАО «Евразийский национальный университет им. Л.Н. Гумилева»</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8072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E7D26E-CDE3-44FE-836F-EDB65035474A}"/>
              </a:ext>
            </a:extLst>
          </p:cNvPr>
          <p:cNvSpPr>
            <a:spLocks noGrp="1"/>
          </p:cNvSpPr>
          <p:nvPr>
            <p:ph type="title"/>
          </p:nvPr>
        </p:nvSpPr>
        <p:spPr>
          <a:xfrm>
            <a:off x="677334" y="156238"/>
            <a:ext cx="8596668" cy="1320800"/>
          </a:xfrm>
        </p:spPr>
        <p:txBody>
          <a:bodyPr>
            <a:noAutofit/>
          </a:bodyPr>
          <a:lstStyle/>
          <a:p>
            <a:pPr algn="ctr"/>
            <a:r>
              <a:rPr lang="ru-RU" sz="1400" b="1" dirty="0">
                <a:latin typeface="Times New Roman" panose="02020603050405020304" pitchFamily="18" charset="0"/>
                <a:cs typeface="Times New Roman" panose="02020603050405020304" pitchFamily="18" charset="0"/>
              </a:rPr>
              <a:t>Способ как объект изобретения</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К способам как объектам изобретения относятся процессы выполнения действий над материальными объектами с помощью материальных объектов.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Способ — это совокупность приемов, выполняемых в определенной последовательности или с соблюдением определенных правил.</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Способы как процессы выполнения действий над материальными объектами можно разделить на:</a:t>
            </a:r>
            <a:br>
              <a:rPr lang="ru-RU" sz="1400" dirty="0">
                <a:latin typeface="Times New Roman" panose="02020603050405020304" pitchFamily="18" charset="0"/>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p:txBody>
      </p:sp>
      <p:graphicFrame>
        <p:nvGraphicFramePr>
          <p:cNvPr id="4" name="Таблица 4">
            <a:extLst>
              <a:ext uri="{FF2B5EF4-FFF2-40B4-BE49-F238E27FC236}">
                <a16:creationId xmlns:a16="http://schemas.microsoft.com/office/drawing/2014/main" id="{88F5326D-81CA-4240-8558-ED64E1224D78}"/>
              </a:ext>
            </a:extLst>
          </p:cNvPr>
          <p:cNvGraphicFramePr>
            <a:graphicFrameLocks noGrp="1"/>
          </p:cNvGraphicFramePr>
          <p:nvPr>
            <p:extLst>
              <p:ext uri="{D42A27DB-BD31-4B8C-83A1-F6EECF244321}">
                <p14:modId xmlns:p14="http://schemas.microsoft.com/office/powerpoint/2010/main" val="3112707005"/>
              </p:ext>
            </p:extLst>
          </p:nvPr>
        </p:nvGraphicFramePr>
        <p:xfrm>
          <a:off x="1146002" y="1775425"/>
          <a:ext cx="8128000" cy="4606067"/>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425712636"/>
                    </a:ext>
                  </a:extLst>
                </a:gridCol>
              </a:tblGrid>
              <a:tr h="14056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800" b="1" i="1" kern="1200" dirty="0">
                          <a:solidFill>
                            <a:schemeClr val="lt1"/>
                          </a:solidFill>
                          <a:effectLst/>
                          <a:latin typeface="Times New Roman" panose="02020603050405020304" pitchFamily="18" charset="0"/>
                          <a:ea typeface="+mn-ea"/>
                          <a:cs typeface="Times New Roman" panose="02020603050405020304" pitchFamily="18" charset="0"/>
                        </a:rPr>
                        <a:t>а)	направленные на изготовление продуктов (изделий, веществ и т.д.), например «Способ изготовления строительного материала», «Способ получения ацетилена» или «Способ изготовления хлебобулочного изделия»;</a:t>
                      </a:r>
                    </a:p>
                    <a:p>
                      <a:endParaRPr lang="ru-RU"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75246515"/>
                  </a:ext>
                </a:extLst>
              </a:tr>
              <a:tr h="14056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800" i="1" kern="1200" dirty="0">
                          <a:solidFill>
                            <a:schemeClr val="dk1"/>
                          </a:solidFill>
                          <a:effectLst/>
                          <a:latin typeface="Times New Roman" panose="02020603050405020304" pitchFamily="18" charset="0"/>
                          <a:ea typeface="+mn-ea"/>
                          <a:cs typeface="Times New Roman" panose="02020603050405020304" pitchFamily="18" charset="0"/>
                        </a:rPr>
                        <a:t>б)	направленные на изменение состояния предметов материального мира без получения конкретных продуктов (транспортировка, обработка, регулирование и т.д.), например «Способ удобрения почвы», «Способ управления электромагнитным клапаном» или «Способ транспортировки высоковязкой нефти»;</a:t>
                      </a:r>
                    </a:p>
                    <a:p>
                      <a:endParaRPr lang="ru-RU"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78439304"/>
                  </a:ext>
                </a:extLst>
              </a:tr>
              <a:tr h="14056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800" i="1" kern="1200" dirty="0">
                          <a:solidFill>
                            <a:schemeClr val="dk1"/>
                          </a:solidFill>
                          <a:effectLst/>
                          <a:latin typeface="Times New Roman" panose="02020603050405020304" pitchFamily="18" charset="0"/>
                          <a:ea typeface="+mn-ea"/>
                          <a:cs typeface="Times New Roman" panose="02020603050405020304" pitchFamily="18" charset="0"/>
                        </a:rPr>
                        <a:t>в)	в результате которых определяется состояние предметов материального мира (контроль, измерение, диагностика и т.д.), например «Способ измерения влажности пористого материа­ла», «Способ поиска месторождений особо чистого кварца» или «Способ ультразвуковой диагностики дефектов изделий».</a:t>
                      </a:r>
                    </a:p>
                    <a:p>
                      <a:endParaRPr lang="ru-RU"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30602649"/>
                  </a:ext>
                </a:extLst>
              </a:tr>
            </a:tbl>
          </a:graphicData>
        </a:graphic>
      </p:graphicFrame>
    </p:spTree>
    <p:extLst>
      <p:ext uri="{BB962C8B-B14F-4D97-AF65-F5344CB8AC3E}">
        <p14:creationId xmlns:p14="http://schemas.microsoft.com/office/powerpoint/2010/main" val="1013930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A8EAB6-315B-45AB-9490-455CC7FE32EC}"/>
              </a:ext>
            </a:extLst>
          </p:cNvPr>
          <p:cNvSpPr>
            <a:spLocks noGrp="1"/>
          </p:cNvSpPr>
          <p:nvPr>
            <p:ph type="title"/>
          </p:nvPr>
        </p:nvSpPr>
        <p:spPr>
          <a:xfrm>
            <a:off x="774988" y="272249"/>
            <a:ext cx="8596668" cy="1320800"/>
          </a:xfrm>
        </p:spPr>
        <p:txBody>
          <a:bodyPr>
            <a:noAutofit/>
          </a:bodyPr>
          <a:lstStyle/>
          <a:p>
            <a:pPr algn="ctr"/>
            <a:r>
              <a:rPr lang="ru-RU" sz="2000" b="1" i="1" dirty="0">
                <a:latin typeface="Times New Roman" panose="02020603050405020304" pitchFamily="18" charset="0"/>
                <a:cs typeface="Times New Roman" panose="02020603050405020304" pitchFamily="18" charset="0"/>
              </a:rPr>
              <a:t>Вещество как объект изобретения</a:t>
            </a:r>
            <a:br>
              <a:rPr lang="ru-RU" sz="2000" b="1" i="1" dirty="0">
                <a:latin typeface="Times New Roman" panose="02020603050405020304" pitchFamily="18" charset="0"/>
                <a:cs typeface="Times New Roman" panose="02020603050405020304" pitchFamily="18" charset="0"/>
              </a:rPr>
            </a:br>
            <a:r>
              <a:rPr lang="ru-RU" sz="2000" b="1" i="1" dirty="0">
                <a:latin typeface="Times New Roman" panose="02020603050405020304" pitchFamily="18" charset="0"/>
                <a:cs typeface="Times New Roman" panose="02020603050405020304" pitchFamily="18" charset="0"/>
              </a:rPr>
              <a:t>К веществам как объектам изобретения относятся:</a:t>
            </a:r>
            <a:br>
              <a:rPr lang="ru-RU" sz="2000" b="1" i="1" dirty="0">
                <a:latin typeface="Times New Roman" panose="02020603050405020304" pitchFamily="18" charset="0"/>
                <a:cs typeface="Times New Roman" panose="02020603050405020304" pitchFamily="18" charset="0"/>
              </a:rPr>
            </a:br>
            <a:endParaRPr lang="ru-RU" sz="2000" b="1" i="1" dirty="0">
              <a:latin typeface="Times New Roman" panose="02020603050405020304" pitchFamily="18" charset="0"/>
              <a:cs typeface="Times New Roman" panose="02020603050405020304" pitchFamily="18" charset="0"/>
            </a:endParaRPr>
          </a:p>
        </p:txBody>
      </p:sp>
      <p:graphicFrame>
        <p:nvGraphicFramePr>
          <p:cNvPr id="4" name="Таблица 4">
            <a:extLst>
              <a:ext uri="{FF2B5EF4-FFF2-40B4-BE49-F238E27FC236}">
                <a16:creationId xmlns:a16="http://schemas.microsoft.com/office/drawing/2014/main" id="{3100103F-5491-4587-AF86-D49FE33458A2}"/>
              </a:ext>
            </a:extLst>
          </p:cNvPr>
          <p:cNvGraphicFramePr>
            <a:graphicFrameLocks noGrp="1"/>
          </p:cNvGraphicFramePr>
          <p:nvPr>
            <p:extLst>
              <p:ext uri="{D42A27DB-BD31-4B8C-83A1-F6EECF244321}">
                <p14:modId xmlns:p14="http://schemas.microsoft.com/office/powerpoint/2010/main" val="1896198154"/>
              </p:ext>
            </p:extLst>
          </p:nvPr>
        </p:nvGraphicFramePr>
        <p:xfrm>
          <a:off x="1110491" y="1117531"/>
          <a:ext cx="8128000" cy="5337357"/>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093743267"/>
                    </a:ext>
                  </a:extLst>
                </a:gridCol>
              </a:tblGrid>
              <a:tr h="0">
                <a:tc>
                  <a:txBody>
                    <a:bodyPr/>
                    <a:lstStyle/>
                    <a:p>
                      <a:r>
                        <a:rPr lang="ru-RU" sz="1400" b="1" kern="1200" dirty="0">
                          <a:solidFill>
                            <a:schemeClr val="lt1"/>
                          </a:solidFill>
                          <a:effectLst/>
                          <a:latin typeface="Times New Roman" panose="02020603050405020304" pitchFamily="18" charset="0"/>
                          <a:ea typeface="+mn-ea"/>
                          <a:cs typeface="Times New Roman" panose="02020603050405020304" pitchFamily="18" charset="0"/>
                        </a:rPr>
                        <a:t>—	индивидуальные химические соединения, к которым также условно отнесены высокомолекулярные соединения и продукты генной инженерии (рекомбинантные нуклеиновые кислоты, векторы и т.п.), </a:t>
                      </a:r>
                      <a:r>
                        <a:rPr lang="ru-RU" sz="1400" b="1" kern="1200" dirty="0" err="1">
                          <a:solidFill>
                            <a:schemeClr val="lt1"/>
                          </a:solidFill>
                          <a:effectLst/>
                          <a:latin typeface="Times New Roman" panose="02020603050405020304" pitchFamily="18" charset="0"/>
                          <a:ea typeface="+mn-ea"/>
                          <a:cs typeface="Times New Roman" panose="02020603050405020304" pitchFamily="18" charset="0"/>
                        </a:rPr>
                        <a:t>например:«гидрохлорид</a:t>
                      </a:r>
                      <a:r>
                        <a:rPr lang="ru-RU" sz="1400" b="1" kern="1200" dirty="0">
                          <a:solidFill>
                            <a:schemeClr val="lt1"/>
                          </a:solidFill>
                          <a:effectLst/>
                          <a:latin typeface="Times New Roman" panose="02020603050405020304" pitchFamily="18" charset="0"/>
                          <a:ea typeface="+mn-ea"/>
                          <a:cs typeface="Times New Roman" panose="02020603050405020304" pitchFamily="18" charset="0"/>
                        </a:rPr>
                        <a:t>- 1-(2-этоксиэтил)-4-ацетил-4-ацетоксипиперидина»,</a:t>
                      </a:r>
                    </a:p>
                    <a:p>
                      <a:r>
                        <a:rPr lang="ru-RU" sz="1400" b="1" kern="1200" dirty="0">
                          <a:solidFill>
                            <a:schemeClr val="lt1"/>
                          </a:solidFill>
                          <a:effectLst/>
                          <a:latin typeface="Times New Roman" panose="02020603050405020304" pitchFamily="18" charset="0"/>
                          <a:ea typeface="+mn-ea"/>
                          <a:cs typeface="Times New Roman" panose="02020603050405020304" pitchFamily="18" charset="0"/>
                        </a:rPr>
                        <a:t>«биологически функциональная плазмида или вирусный ДНК-вектор»;</a:t>
                      </a:r>
                    </a:p>
                    <a:p>
                      <a:pPr marL="0" marR="0" lvl="0" indent="0" algn="l" defTabSz="457200" rtl="0" eaLnBrk="1" fontAlgn="auto" latinLnBrk="0" hangingPunct="1">
                        <a:lnSpc>
                          <a:spcPct val="100000"/>
                        </a:lnSpc>
                        <a:spcBef>
                          <a:spcPts val="0"/>
                        </a:spcBef>
                        <a:spcAft>
                          <a:spcPts val="0"/>
                        </a:spcAft>
                        <a:buClrTx/>
                        <a:buSzTx/>
                        <a:buFontTx/>
                        <a:buNone/>
                        <a:tabLst/>
                        <a:defRPr/>
                      </a:pPr>
                      <a:endParaRPr lang="ru-RU" sz="1400" b="1" kern="1200" dirty="0">
                        <a:solidFill>
                          <a:schemeClr val="lt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011800168"/>
                  </a:ext>
                </a:extLst>
              </a:tr>
              <a:tr h="824952">
                <a:tc>
                  <a:txBody>
                    <a:bodyPr/>
                    <a:lstStyle/>
                    <a:p>
                      <a:r>
                        <a:rPr lang="ru-RU" sz="1400" kern="1200" dirty="0">
                          <a:solidFill>
                            <a:schemeClr val="dk1"/>
                          </a:solidFill>
                          <a:effectLst/>
                          <a:latin typeface="Times New Roman" panose="02020603050405020304" pitchFamily="18" charset="0"/>
                          <a:ea typeface="+mn-ea"/>
                          <a:cs typeface="Times New Roman" panose="02020603050405020304" pitchFamily="18" charset="0"/>
                        </a:rPr>
                        <a:t>—	композиции (составы, смеси), например:</a:t>
                      </a:r>
                    </a:p>
                    <a:p>
                      <a:r>
                        <a:rPr lang="ru-RU" sz="1400" kern="1200" dirty="0">
                          <a:solidFill>
                            <a:schemeClr val="dk1"/>
                          </a:solidFill>
                          <a:effectLst/>
                          <a:latin typeface="Times New Roman" panose="02020603050405020304" pitchFamily="18" charset="0"/>
                          <a:ea typeface="+mn-ea"/>
                          <a:cs typeface="Times New Roman" panose="02020603050405020304" pitchFamily="18" charset="0"/>
                        </a:rPr>
                        <a:t>«мазь для лечения псориаза», «катализатор для гидрирова-1Я фурфурола», «</a:t>
                      </a:r>
                      <a:r>
                        <a:rPr lang="ru-RU" sz="1400" kern="1200" dirty="0" err="1">
                          <a:solidFill>
                            <a:schemeClr val="dk1"/>
                          </a:solidFill>
                          <a:effectLst/>
                          <a:latin typeface="Times New Roman" panose="02020603050405020304" pitchFamily="18" charset="0"/>
                          <a:ea typeface="+mn-ea"/>
                          <a:cs typeface="Times New Roman" panose="02020603050405020304" pitchFamily="18" charset="0"/>
                        </a:rPr>
                        <a:t>пестицидная</a:t>
                      </a:r>
                      <a:r>
                        <a:rPr lang="ru-RU" sz="1400" kern="1200" dirty="0">
                          <a:solidFill>
                            <a:schemeClr val="dk1"/>
                          </a:solidFill>
                          <a:effectLst/>
                          <a:latin typeface="Times New Roman" panose="02020603050405020304" pitchFamily="18" charset="0"/>
                          <a:ea typeface="+mn-ea"/>
                          <a:cs typeface="Times New Roman" panose="02020603050405020304" pitchFamily="18" charset="0"/>
                        </a:rPr>
                        <a:t> композиция», «кисломолочный напиток», «огнеупорный состав»;</a:t>
                      </a:r>
                    </a:p>
                    <a:p>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35636568"/>
                  </a:ext>
                </a:extLst>
              </a:tr>
              <a:tr h="1098941">
                <a:tc>
                  <a:txBody>
                    <a:bodyPr/>
                    <a:lstStyle/>
                    <a:p>
                      <a:r>
                        <a:rPr lang="ru-RU" sz="1400" kern="1200" dirty="0">
                          <a:solidFill>
                            <a:schemeClr val="dk1"/>
                          </a:solidFill>
                          <a:effectLst/>
                          <a:latin typeface="Times New Roman" panose="02020603050405020304" pitchFamily="18" charset="0"/>
                          <a:ea typeface="+mn-ea"/>
                          <a:cs typeface="Times New Roman" panose="02020603050405020304" pitchFamily="18" charset="0"/>
                        </a:rPr>
                        <a:t>—	продукты ядерного превращения.</a:t>
                      </a:r>
                    </a:p>
                    <a:p>
                      <a:r>
                        <a:rPr lang="ru-RU" sz="1400" kern="1200" dirty="0">
                          <a:solidFill>
                            <a:schemeClr val="dk1"/>
                          </a:solidFill>
                          <a:effectLst/>
                          <a:latin typeface="Times New Roman" panose="02020603050405020304" pitchFamily="18" charset="0"/>
                          <a:ea typeface="+mn-ea"/>
                          <a:cs typeface="Times New Roman" panose="02020603050405020304" pitchFamily="18" charset="0"/>
                        </a:rPr>
                        <a:t>Для характеристики индивидуальных химических соединений обычно используются такие признаки, как:</a:t>
                      </a:r>
                    </a:p>
                    <a:p>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37213043"/>
                  </a:ext>
                </a:extLst>
              </a:tr>
              <a:tr h="8229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400" kern="1200" dirty="0">
                          <a:solidFill>
                            <a:schemeClr val="dk1"/>
                          </a:solidFill>
                          <a:effectLst/>
                          <a:latin typeface="Times New Roman" panose="02020603050405020304" pitchFamily="18" charset="0"/>
                          <a:ea typeface="+mn-ea"/>
                          <a:cs typeface="Times New Roman" panose="02020603050405020304" pitchFamily="18" charset="0"/>
                        </a:rPr>
                        <a:t>—	качественный и количественный состав: например, «</a:t>
                      </a:r>
                      <a:r>
                        <a:rPr lang="ru-RU" sz="1400" kern="1200" dirty="0" err="1">
                          <a:solidFill>
                            <a:schemeClr val="dk1"/>
                          </a:solidFill>
                          <a:effectLst/>
                          <a:latin typeface="Times New Roman" panose="02020603050405020304" pitchFamily="18" charset="0"/>
                          <a:ea typeface="+mn-ea"/>
                          <a:cs typeface="Times New Roman" panose="02020603050405020304" pitchFamily="18" charset="0"/>
                        </a:rPr>
                        <a:t>био</a:t>
                      </a:r>
                      <a:r>
                        <a:rPr lang="ru-RU" sz="1400" kern="1200" dirty="0">
                          <a:solidFill>
                            <a:schemeClr val="dk1"/>
                          </a:solidFill>
                          <a:effectLst/>
                          <a:latin typeface="Times New Roman" panose="02020603050405020304" pitchFamily="18" charset="0"/>
                          <a:ea typeface="+mn-ea"/>
                          <a:cs typeface="Times New Roman" panose="02020603050405020304" pitchFamily="18" charset="0"/>
                        </a:rPr>
                        <a:t>-доступная (3-кристаллическая форма </a:t>
                      </a:r>
                      <a:r>
                        <a:rPr lang="ru-RU" sz="1400" kern="1200" dirty="0" err="1">
                          <a:solidFill>
                            <a:schemeClr val="dk1"/>
                          </a:solidFill>
                          <a:effectLst/>
                          <a:latin typeface="Times New Roman" panose="02020603050405020304" pitchFamily="18" charset="0"/>
                          <a:ea typeface="+mn-ea"/>
                          <a:cs typeface="Times New Roman" panose="02020603050405020304" pitchFamily="18" charset="0"/>
                        </a:rPr>
                        <a:t>цефуроксимаксетила</a:t>
                      </a:r>
                      <a:r>
                        <a:rPr lang="ru-RU" sz="1400" kern="1200" dirty="0">
                          <a:solidFill>
                            <a:schemeClr val="dk1"/>
                          </a:solidFill>
                          <a:effectLst/>
                          <a:latin typeface="Times New Roman" panose="02020603050405020304" pitchFamily="18" charset="0"/>
                          <a:ea typeface="+mn-ea"/>
                          <a:cs typeface="Times New Roman" panose="02020603050405020304" pitchFamily="18" charset="0"/>
                        </a:rPr>
                        <a:t> яв­ляется смесью R/S </a:t>
                      </a:r>
                      <a:r>
                        <a:rPr lang="ru-RU" sz="1400" kern="1200" dirty="0" err="1">
                          <a:solidFill>
                            <a:schemeClr val="dk1"/>
                          </a:solidFill>
                          <a:effectLst/>
                          <a:latin typeface="Times New Roman" panose="02020603050405020304" pitchFamily="18" charset="0"/>
                          <a:ea typeface="+mn-ea"/>
                          <a:cs typeface="Times New Roman" panose="02020603050405020304" pitchFamily="18" charset="0"/>
                        </a:rPr>
                        <a:t>диастереомеров</a:t>
                      </a:r>
                      <a:r>
                        <a:rPr lang="ru-RU" sz="1400" kern="1200" dirty="0">
                          <a:solidFill>
                            <a:schemeClr val="dk1"/>
                          </a:solidFill>
                          <a:effectLst/>
                          <a:latin typeface="Times New Roman" panose="02020603050405020304" pitchFamily="18" charset="0"/>
                          <a:ea typeface="+mn-ea"/>
                          <a:cs typeface="Times New Roman" panose="02020603050405020304" pitchFamily="18" charset="0"/>
                        </a:rPr>
                        <a:t> в соотношении от 0,0001:1,0 до 1,0:0,0001»;</a:t>
                      </a:r>
                    </a:p>
                    <a:p>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51865327"/>
                  </a:ext>
                </a:extLst>
              </a:tr>
              <a:tr h="10989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400" kern="1200" dirty="0">
                          <a:solidFill>
                            <a:schemeClr val="dk1"/>
                          </a:solidFill>
                          <a:effectLst/>
                          <a:latin typeface="Times New Roman" panose="02020603050405020304" pitchFamily="18" charset="0"/>
                          <a:ea typeface="+mn-ea"/>
                          <a:cs typeface="Times New Roman" panose="02020603050405020304" pitchFamily="18" charset="0"/>
                        </a:rPr>
                        <a:t>— связь между атомами и взаимное их расположение в молекуле, выраженное химической структурной формулой: например гидрохлорид 1-(2-этоксиэтил)-4-ацетил-4-бензоилокси-пипери-дина, «(S) или (R) энантиомер соединения формулы</a:t>
                      </a:r>
                    </a:p>
                    <a:p>
                      <a:endParaRPr lang="ru-RU" sz="1400" dirty="0"/>
                    </a:p>
                  </a:txBody>
                  <a:tcPr/>
                </a:tc>
                <a:extLst>
                  <a:ext uri="{0D108BD9-81ED-4DB2-BD59-A6C34878D82A}">
                    <a16:rowId xmlns:a16="http://schemas.microsoft.com/office/drawing/2014/main" val="2110354758"/>
                  </a:ext>
                </a:extLst>
              </a:tr>
            </a:tbl>
          </a:graphicData>
        </a:graphic>
      </p:graphicFrame>
    </p:spTree>
    <p:extLst>
      <p:ext uri="{BB962C8B-B14F-4D97-AF65-F5344CB8AC3E}">
        <p14:creationId xmlns:p14="http://schemas.microsoft.com/office/powerpoint/2010/main" val="2398246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A3B50A-D66D-4255-A958-3F5DDEEF993E}"/>
              </a:ext>
            </a:extLst>
          </p:cNvPr>
          <p:cNvSpPr>
            <a:spLocks noGrp="1"/>
          </p:cNvSpPr>
          <p:nvPr>
            <p:ph type="title"/>
          </p:nvPr>
        </p:nvSpPr>
        <p:spPr>
          <a:xfrm>
            <a:off x="677334" y="254493"/>
            <a:ext cx="8596668" cy="1320800"/>
          </a:xfrm>
        </p:spPr>
        <p:txBody>
          <a:bodyPr>
            <a:noAutofit/>
          </a:bodyPr>
          <a:lstStyle/>
          <a:p>
            <a:pPr algn="ctr"/>
            <a:r>
              <a:rPr lang="ru-RU" sz="2000" b="1" dirty="0">
                <a:latin typeface="Times New Roman" panose="02020603050405020304" pitchFamily="18" charset="0"/>
                <a:cs typeface="Times New Roman" panose="02020603050405020304" pitchFamily="18" charset="0"/>
              </a:rPr>
              <a:t>Патентным законодательством Казахстана предусмотрено несколько правил установления приоритета изобретения, а именно:</a:t>
            </a:r>
          </a:p>
        </p:txBody>
      </p:sp>
      <p:sp>
        <p:nvSpPr>
          <p:cNvPr id="4" name="Стрелка: пятиугольник 3">
            <a:extLst>
              <a:ext uri="{FF2B5EF4-FFF2-40B4-BE49-F238E27FC236}">
                <a16:creationId xmlns:a16="http://schemas.microsoft.com/office/drawing/2014/main" id="{E4BF8E6E-A60F-4256-9ADD-B2AC359616EC}"/>
              </a:ext>
            </a:extLst>
          </p:cNvPr>
          <p:cNvSpPr/>
          <p:nvPr/>
        </p:nvSpPr>
        <p:spPr>
          <a:xfrm>
            <a:off x="0" y="1038194"/>
            <a:ext cx="5477522" cy="1074198"/>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800" b="1" i="1" spc="-30" dirty="0">
                <a:effectLst/>
                <a:latin typeface="Times New Roman" panose="02020603050405020304" pitchFamily="18" charset="0"/>
                <a:ea typeface="Times New Roman" panose="02020603050405020304" pitchFamily="18" charset="0"/>
              </a:rPr>
              <a:t>- по дате подачи заявки в патентное ведомство Казахстана;</a:t>
            </a:r>
            <a:endParaRPr lang="ru-RU" sz="1800" b="1" i="1" dirty="0">
              <a:effectLst/>
              <a:latin typeface="Times New Roman" panose="02020603050405020304" pitchFamily="18" charset="0"/>
              <a:ea typeface="Times New Roman" panose="02020603050405020304" pitchFamily="18" charset="0"/>
            </a:endParaRPr>
          </a:p>
          <a:p>
            <a:pPr algn="ctr"/>
            <a:endParaRPr lang="ru-RU" dirty="0"/>
          </a:p>
        </p:txBody>
      </p:sp>
      <p:sp>
        <p:nvSpPr>
          <p:cNvPr id="5" name="Стрелка: пятиугольник 4">
            <a:extLst>
              <a:ext uri="{FF2B5EF4-FFF2-40B4-BE49-F238E27FC236}">
                <a16:creationId xmlns:a16="http://schemas.microsoft.com/office/drawing/2014/main" id="{638D827D-0794-40CB-B10E-29208A62F510}"/>
              </a:ext>
            </a:extLst>
          </p:cNvPr>
          <p:cNvSpPr/>
          <p:nvPr/>
        </p:nvSpPr>
        <p:spPr>
          <a:xfrm>
            <a:off x="0" y="2251475"/>
            <a:ext cx="5477522" cy="1074198"/>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800" b="1" i="1" spc="-30" dirty="0">
                <a:effectLst/>
                <a:latin typeface="Times New Roman" panose="02020603050405020304" pitchFamily="18" charset="0"/>
                <a:ea typeface="Times New Roman" panose="02020603050405020304" pitchFamily="18" charset="0"/>
              </a:rPr>
              <a:t>- по дате подачи первой заявки в государстве-участнике Парижской конвенции (конвенционный приоритет);</a:t>
            </a:r>
            <a:endParaRPr lang="ru-RU" sz="1800" b="1" i="1" dirty="0">
              <a:effectLst/>
              <a:latin typeface="Times New Roman" panose="02020603050405020304" pitchFamily="18" charset="0"/>
              <a:ea typeface="Times New Roman" panose="02020603050405020304" pitchFamily="18" charset="0"/>
            </a:endParaRPr>
          </a:p>
          <a:p>
            <a:pPr algn="ctr"/>
            <a:endParaRPr lang="ru-RU" dirty="0"/>
          </a:p>
        </p:txBody>
      </p:sp>
      <p:sp>
        <p:nvSpPr>
          <p:cNvPr id="6" name="Стрелка: пятиугольник 5">
            <a:extLst>
              <a:ext uri="{FF2B5EF4-FFF2-40B4-BE49-F238E27FC236}">
                <a16:creationId xmlns:a16="http://schemas.microsoft.com/office/drawing/2014/main" id="{77A0F62F-FCF4-406C-A8AA-D669FBE65754}"/>
              </a:ext>
            </a:extLst>
          </p:cNvPr>
          <p:cNvSpPr/>
          <p:nvPr/>
        </p:nvSpPr>
        <p:spPr>
          <a:xfrm>
            <a:off x="0" y="4644500"/>
            <a:ext cx="5477522" cy="1074198"/>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800" b="1" i="1" spc="-30" dirty="0">
                <a:effectLst/>
                <a:latin typeface="Times New Roman" panose="02020603050405020304" pitchFamily="18" charset="0"/>
                <a:ea typeface="Times New Roman" panose="02020603050405020304" pitchFamily="18" charset="0"/>
              </a:rPr>
              <a:t>- по дате подачи в патентное ведомство Казахстана первоначальной заявки (для установления приоритета выделенной заявки);</a:t>
            </a:r>
            <a:endParaRPr lang="ru-RU" sz="1800" b="1" i="1" dirty="0">
              <a:effectLst/>
              <a:latin typeface="Times New Roman" panose="02020603050405020304" pitchFamily="18" charset="0"/>
              <a:ea typeface="Times New Roman" panose="02020603050405020304" pitchFamily="18" charset="0"/>
            </a:endParaRPr>
          </a:p>
        </p:txBody>
      </p:sp>
      <p:sp>
        <p:nvSpPr>
          <p:cNvPr id="7" name="Стрелка: пятиугольник 6">
            <a:extLst>
              <a:ext uri="{FF2B5EF4-FFF2-40B4-BE49-F238E27FC236}">
                <a16:creationId xmlns:a16="http://schemas.microsoft.com/office/drawing/2014/main" id="{5FE07894-4CCC-4F44-AE46-7C388700951E}"/>
              </a:ext>
            </a:extLst>
          </p:cNvPr>
          <p:cNvSpPr/>
          <p:nvPr/>
        </p:nvSpPr>
        <p:spPr>
          <a:xfrm>
            <a:off x="0" y="3467469"/>
            <a:ext cx="5477522" cy="1074198"/>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800" b="1" i="1" spc="-30" dirty="0">
                <a:effectLst/>
                <a:latin typeface="Times New Roman" panose="02020603050405020304" pitchFamily="18" charset="0"/>
                <a:ea typeface="Times New Roman" panose="02020603050405020304" pitchFamily="18" charset="0"/>
              </a:rPr>
              <a:t>- по дате подачи в патентное ведомство Казахстана более ранней заявки того же заявителя;</a:t>
            </a:r>
            <a:endParaRPr lang="ru-RU" sz="1800" b="1" i="1" dirty="0">
              <a:effectLst/>
              <a:latin typeface="Times New Roman" panose="02020603050405020304" pitchFamily="18" charset="0"/>
              <a:ea typeface="Times New Roman" panose="02020603050405020304" pitchFamily="18" charset="0"/>
            </a:endParaRPr>
          </a:p>
          <a:p>
            <a:pPr algn="ctr"/>
            <a:endParaRPr lang="ru-RU" dirty="0"/>
          </a:p>
        </p:txBody>
      </p:sp>
      <p:sp>
        <p:nvSpPr>
          <p:cNvPr id="8" name="Стрелка: пятиугольник 7">
            <a:extLst>
              <a:ext uri="{FF2B5EF4-FFF2-40B4-BE49-F238E27FC236}">
                <a16:creationId xmlns:a16="http://schemas.microsoft.com/office/drawing/2014/main" id="{4E4311F3-E06A-4C22-A6B3-EA4BD3ACD575}"/>
              </a:ext>
            </a:extLst>
          </p:cNvPr>
          <p:cNvSpPr/>
          <p:nvPr/>
        </p:nvSpPr>
        <p:spPr>
          <a:xfrm>
            <a:off x="0" y="5821532"/>
            <a:ext cx="5477522" cy="1074198"/>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800" b="1" i="1" spc="-30" dirty="0">
                <a:effectLst/>
                <a:latin typeface="Times New Roman" panose="02020603050405020304" pitchFamily="18" charset="0"/>
                <a:ea typeface="Times New Roman" panose="02020603050405020304" pitchFamily="18" charset="0"/>
              </a:rPr>
              <a:t>- по дате поступления дополнительных материалов.</a:t>
            </a:r>
            <a:endParaRPr lang="ru-RU" sz="1800" b="1" i="1" dirty="0">
              <a:effectLst/>
              <a:latin typeface="Times New Roman" panose="02020603050405020304" pitchFamily="18" charset="0"/>
              <a:ea typeface="Times New Roman" panose="02020603050405020304" pitchFamily="18" charset="0"/>
            </a:endParaRPr>
          </a:p>
          <a:p>
            <a:pPr algn="ctr"/>
            <a:endParaRPr lang="ru-RU" dirty="0"/>
          </a:p>
        </p:txBody>
      </p:sp>
      <p:pic>
        <p:nvPicPr>
          <p:cNvPr id="9" name="Рисунок 8">
            <a:extLst>
              <a:ext uri="{FF2B5EF4-FFF2-40B4-BE49-F238E27FC236}">
                <a16:creationId xmlns:a16="http://schemas.microsoft.com/office/drawing/2014/main" id="{071D8AF0-63A3-4824-9C9D-BC91464652CD}"/>
              </a:ext>
            </a:extLst>
          </p:cNvPr>
          <p:cNvPicPr>
            <a:picLocks noChangeAspect="1"/>
          </p:cNvPicPr>
          <p:nvPr/>
        </p:nvPicPr>
        <p:blipFill>
          <a:blip r:embed="rId3"/>
          <a:stretch>
            <a:fillRect/>
          </a:stretch>
        </p:blipFill>
        <p:spPr>
          <a:xfrm>
            <a:off x="6000556" y="1575293"/>
            <a:ext cx="4235398" cy="4132096"/>
          </a:xfrm>
          <a:prstGeom prst="rect">
            <a:avLst/>
          </a:prstGeom>
        </p:spPr>
      </p:pic>
    </p:spTree>
    <p:extLst>
      <p:ext uri="{BB962C8B-B14F-4D97-AF65-F5344CB8AC3E}">
        <p14:creationId xmlns:p14="http://schemas.microsoft.com/office/powerpoint/2010/main" val="2898804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334ABC-0827-48B9-9689-E6A0C28757F4}"/>
              </a:ext>
            </a:extLst>
          </p:cNvPr>
          <p:cNvSpPr>
            <a:spLocks noGrp="1"/>
          </p:cNvSpPr>
          <p:nvPr>
            <p:ph type="title"/>
          </p:nvPr>
        </p:nvSpPr>
        <p:spPr>
          <a:xfrm>
            <a:off x="883265" y="2902998"/>
            <a:ext cx="9246155" cy="2187853"/>
          </a:xfrm>
        </p:spPr>
        <p:txBody>
          <a:bodyPr>
            <a:normAutofit/>
          </a:bodyPr>
          <a:lstStyle/>
          <a:p>
            <a:r>
              <a:rPr lang="ru-RU" sz="4800" b="1" i="1" dirty="0">
                <a:effectLst>
                  <a:outerShdw blurRad="38100" dist="38100" dir="2700000" algn="tl">
                    <a:srgbClr val="000000">
                      <a:alpha val="43137"/>
                    </a:srgbClr>
                  </a:outerShdw>
                </a:effectLst>
                <a:latin typeface="Georgia Pro Semibold" panose="02040702050405020303" pitchFamily="18" charset="0"/>
              </a:rPr>
              <a:t>СПАСИБО ЗА ВНИМАНИЕ!</a:t>
            </a:r>
          </a:p>
        </p:txBody>
      </p:sp>
    </p:spTree>
    <p:extLst>
      <p:ext uri="{BB962C8B-B14F-4D97-AF65-F5344CB8AC3E}">
        <p14:creationId xmlns:p14="http://schemas.microsoft.com/office/powerpoint/2010/main" val="376747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Лента лицом вверх 3"/>
          <p:cNvSpPr/>
          <p:nvPr/>
        </p:nvSpPr>
        <p:spPr>
          <a:xfrm>
            <a:off x="1164166" y="1903372"/>
            <a:ext cx="7883118" cy="2976360"/>
          </a:xfrm>
          <a:prstGeom prst="ribbon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по дисциплине MND5307 </a:t>
            </a:r>
            <a:r>
              <a:rPr lang="ru-RU" sz="2400" b="1" i="1" dirty="0">
                <a:latin typeface="Times New Roman" panose="02020603050405020304" pitchFamily="18" charset="0"/>
                <a:cs typeface="Times New Roman" panose="02020603050405020304" pitchFamily="18" charset="0"/>
              </a:rPr>
              <a:t>«Методология научной деятельности»</a:t>
            </a:r>
            <a:endParaRPr lang="en-US"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4686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978270" y="1925516"/>
            <a:ext cx="6726115" cy="225962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Лекция </a:t>
            </a:r>
            <a:r>
              <a:rPr lang="ru-RU">
                <a:latin typeface="Times New Roman" panose="02020603050405020304" pitchFamily="18" charset="0"/>
                <a:cs typeface="Times New Roman" panose="02020603050405020304" pitchFamily="18" charset="0"/>
              </a:rPr>
              <a:t>№ 7</a:t>
            </a:r>
            <a:endParaRPr lang="ru-RU" dirty="0">
              <a:latin typeface="Times New Roman" panose="02020603050405020304" pitchFamily="18" charset="0"/>
              <a:cs typeface="Times New Roman" panose="02020603050405020304" pitchFamily="18" charset="0"/>
            </a:endParaRPr>
          </a:p>
          <a:p>
            <a:pPr algn="ctr"/>
            <a:r>
              <a:rPr lang="ru-RU" sz="2400" b="1" i="1" dirty="0">
                <a:latin typeface="Times New Roman" panose="02020603050405020304" pitchFamily="18" charset="0"/>
                <a:cs typeface="Times New Roman" panose="02020603050405020304" pitchFamily="18" charset="0"/>
              </a:rPr>
              <a:t>Тема: Объекты патентного права и условия их патента способности</a:t>
            </a:r>
          </a:p>
        </p:txBody>
      </p:sp>
    </p:spTree>
    <p:extLst>
      <p:ext uri="{BB962C8B-B14F-4D97-AF65-F5344CB8AC3E}">
        <p14:creationId xmlns:p14="http://schemas.microsoft.com/office/powerpoint/2010/main" val="1931796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latin typeface="Times New Roman" panose="02020603050405020304" pitchFamily="18" charset="0"/>
                <a:cs typeface="Times New Roman" panose="02020603050405020304" pitchFamily="18" charset="0"/>
              </a:rPr>
              <a:t>План:</a:t>
            </a:r>
            <a:endParaRPr lang="en-US"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ru-RU" dirty="0">
                <a:latin typeface="Times New Roman" panose="02020603050405020304" pitchFamily="18" charset="0"/>
                <a:cs typeface="Times New Roman" panose="02020603050405020304" pitchFamily="18" charset="0"/>
              </a:rPr>
              <a:t>1 Введение</a:t>
            </a:r>
          </a:p>
          <a:p>
            <a:r>
              <a:rPr lang="ru-RU" dirty="0">
                <a:latin typeface="Times New Roman" panose="02020603050405020304" pitchFamily="18" charset="0"/>
                <a:cs typeface="Times New Roman" panose="02020603050405020304" pitchFamily="18" charset="0"/>
              </a:rPr>
              <a:t>2 Изобретения </a:t>
            </a:r>
          </a:p>
          <a:p>
            <a:r>
              <a:rPr lang="ru-RU" dirty="0">
                <a:latin typeface="Times New Roman" panose="02020603050405020304" pitchFamily="18" charset="0"/>
                <a:cs typeface="Times New Roman" panose="02020603050405020304" pitchFamily="18" charset="0"/>
              </a:rPr>
              <a:t>3 Понятие и объекты изобретения Объекты изобретения </a:t>
            </a:r>
          </a:p>
          <a:p>
            <a:r>
              <a:rPr lang="ru-RU" dirty="0">
                <a:latin typeface="Times New Roman" panose="02020603050405020304" pitchFamily="18" charset="0"/>
                <a:cs typeface="Times New Roman" panose="02020603050405020304" pitchFamily="18" charset="0"/>
              </a:rPr>
              <a:t>4 Список рекомендуемой литературы</a:t>
            </a:r>
          </a:p>
          <a:p>
            <a:endParaRPr lang="en-US" dirty="0"/>
          </a:p>
        </p:txBody>
      </p:sp>
    </p:spTree>
    <p:extLst>
      <p:ext uri="{BB962C8B-B14F-4D97-AF65-F5344CB8AC3E}">
        <p14:creationId xmlns:p14="http://schemas.microsoft.com/office/powerpoint/2010/main" val="2654310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A9CC0C-9704-4586-A2BE-BAA07056DBDD}"/>
              </a:ext>
            </a:extLst>
          </p:cNvPr>
          <p:cNvSpPr>
            <a:spLocks noGrp="1"/>
          </p:cNvSpPr>
          <p:nvPr>
            <p:ph type="title"/>
          </p:nvPr>
        </p:nvSpPr>
        <p:spPr>
          <a:xfrm>
            <a:off x="686212" y="311583"/>
            <a:ext cx="8596668" cy="1320800"/>
          </a:xfrm>
        </p:spPr>
        <p:txBody>
          <a:bodyPr>
            <a:noAutofit/>
          </a:bodyPr>
          <a:lstStyle/>
          <a:p>
            <a:pPr algn="ctr"/>
            <a:r>
              <a:rPr lang="ru-RU" sz="1800" b="1" i="1" dirty="0">
                <a:latin typeface="Times New Roman" panose="02020603050405020304" pitchFamily="18" charset="0"/>
                <a:cs typeface="Times New Roman" panose="02020603050405020304" pitchFamily="18" charset="0"/>
              </a:rPr>
              <a:t>Объектами патентного права является патентоспособные изобретения, полезные модели и примышленные образцы. Патентоспособность</a:t>
            </a:r>
            <a:r>
              <a:rPr lang="en-US" sz="1800" b="1" i="1" dirty="0">
                <a:latin typeface="Times New Roman" panose="02020603050405020304" pitchFamily="18" charset="0"/>
                <a:cs typeface="Times New Roman" panose="02020603050405020304" pitchFamily="18" charset="0"/>
              </a:rPr>
              <a:t> </a:t>
            </a:r>
            <a:r>
              <a:rPr lang="ru-RU" sz="1800" b="1" i="1" dirty="0">
                <a:latin typeface="Times New Roman" panose="02020603050405020304" pitchFamily="18" charset="0"/>
                <a:cs typeface="Times New Roman" panose="02020603050405020304" pitchFamily="18" charset="0"/>
              </a:rPr>
              <a:t>–это свойства новшества быть признанным изобретением, полезной моделью или промышленном образцом в правом смысле. В отличии от технического или дизайнерского решение, именуемого обиходе изобретение либо плодом технической эстетики в юридическом смысле под изобретением или промышленном образцом понимается только решение, отвечающее всем легальным условия патента способности и прошедши установленный законам квалификации. Изобретению представляется правовая охрана если оно является новым, имеет изобретательский уровень и промышленно применимо</a:t>
            </a:r>
            <a:r>
              <a:rPr lang="ru-RU" sz="1800" i="1" dirty="0">
                <a:latin typeface="Times New Roman" panose="02020603050405020304" pitchFamily="18" charset="0"/>
                <a:cs typeface="Times New Roman" panose="02020603050405020304" pitchFamily="18" charset="0"/>
              </a:rPr>
              <a:t>.</a:t>
            </a:r>
          </a:p>
        </p:txBody>
      </p:sp>
      <p:pic>
        <p:nvPicPr>
          <p:cNvPr id="4" name="Рисунок 3">
            <a:extLst>
              <a:ext uri="{FF2B5EF4-FFF2-40B4-BE49-F238E27FC236}">
                <a16:creationId xmlns:a16="http://schemas.microsoft.com/office/drawing/2014/main" id="{A03394EF-1DBB-43A8-B409-37F29D2A218C}"/>
              </a:ext>
            </a:extLst>
          </p:cNvPr>
          <p:cNvPicPr>
            <a:picLocks noChangeAspect="1"/>
          </p:cNvPicPr>
          <p:nvPr/>
        </p:nvPicPr>
        <p:blipFill>
          <a:blip r:embed="rId2"/>
          <a:stretch>
            <a:fillRect/>
          </a:stretch>
        </p:blipFill>
        <p:spPr>
          <a:xfrm>
            <a:off x="2740241" y="3281654"/>
            <a:ext cx="4353017" cy="3264763"/>
          </a:xfrm>
          <a:prstGeom prst="rect">
            <a:avLst/>
          </a:prstGeom>
        </p:spPr>
      </p:pic>
    </p:spTree>
    <p:extLst>
      <p:ext uri="{BB962C8B-B14F-4D97-AF65-F5344CB8AC3E}">
        <p14:creationId xmlns:p14="http://schemas.microsoft.com/office/powerpoint/2010/main" val="2624096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72D6A1B-3315-47EE-8CFC-1B2DBDB7C8C3}"/>
              </a:ext>
            </a:extLst>
          </p:cNvPr>
          <p:cNvPicPr>
            <a:picLocks noChangeAspect="1"/>
          </p:cNvPicPr>
          <p:nvPr/>
        </p:nvPicPr>
        <p:blipFill>
          <a:blip r:embed="rId2"/>
          <a:stretch>
            <a:fillRect/>
          </a:stretch>
        </p:blipFill>
        <p:spPr>
          <a:xfrm>
            <a:off x="5217111" y="3703792"/>
            <a:ext cx="3918793" cy="3024002"/>
          </a:xfrm>
          <a:prstGeom prst="rect">
            <a:avLst/>
          </a:prstGeom>
        </p:spPr>
      </p:pic>
      <p:sp>
        <p:nvSpPr>
          <p:cNvPr id="5" name="Облачко с текстом: прямоугольное со скругленными углами 4">
            <a:extLst>
              <a:ext uri="{FF2B5EF4-FFF2-40B4-BE49-F238E27FC236}">
                <a16:creationId xmlns:a16="http://schemas.microsoft.com/office/drawing/2014/main" id="{121BA0A1-55D8-4D39-B2B8-3CEB611C3AB4}"/>
              </a:ext>
            </a:extLst>
          </p:cNvPr>
          <p:cNvSpPr/>
          <p:nvPr/>
        </p:nvSpPr>
        <p:spPr>
          <a:xfrm>
            <a:off x="634918" y="372862"/>
            <a:ext cx="4971495" cy="3187084"/>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i="1" dirty="0">
                <a:latin typeface="Times New Roman" panose="02020603050405020304" pitchFamily="18" charset="0"/>
                <a:cs typeface="Times New Roman" panose="02020603050405020304" pitchFamily="18" charset="0"/>
              </a:rPr>
              <a:t>Важнейшее условие патентоспособности изобретения- его навезена. Изобретение является, новым, если оно не известна из уровня техники. Уровень техники, служащие критерием навезены изобретения, включая любые сведения , ставши общедоступными в мире до даты приоритета изобретения</a:t>
            </a:r>
          </a:p>
        </p:txBody>
      </p:sp>
    </p:spTree>
    <p:extLst>
      <p:ext uri="{BB962C8B-B14F-4D97-AF65-F5344CB8AC3E}">
        <p14:creationId xmlns:p14="http://schemas.microsoft.com/office/powerpoint/2010/main" val="2976780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73D960-8431-4F9C-9CFF-D1D8CC4E1512}"/>
              </a:ext>
            </a:extLst>
          </p:cNvPr>
          <p:cNvSpPr>
            <a:spLocks noGrp="1"/>
          </p:cNvSpPr>
          <p:nvPr>
            <p:ph type="title"/>
          </p:nvPr>
        </p:nvSpPr>
        <p:spPr>
          <a:xfrm>
            <a:off x="677333" y="538578"/>
            <a:ext cx="4897843" cy="1320800"/>
          </a:xfrm>
        </p:spPr>
        <p:txBody>
          <a:bodyPr>
            <a:noAutofit/>
          </a:bodyPr>
          <a:lstStyle/>
          <a:p>
            <a:pPr algn="ctr"/>
            <a:r>
              <a:rPr lang="ru-RU" sz="2000" b="1" i="1" dirty="0">
                <a:solidFill>
                  <a:schemeClr val="tx1"/>
                </a:solidFill>
                <a:latin typeface="Times New Roman" panose="02020603050405020304" pitchFamily="18" charset="0"/>
                <a:cs typeface="Times New Roman" panose="02020603050405020304" pitchFamily="18" charset="0"/>
              </a:rPr>
              <a:t>В соответствии с п. 2 ст. 6 Патентного закона РК объектами изобретений могут являться устройство, способ, вещество, штаммы микроорганизмов, клеток растений и животных, а также применение известного ранее устройства, способа, вещества, штамма по новому назначению. Разграничение объектов изобретений имеет важное правовое значение для более четкого определения объема прав патентообладателя, обеспечения объективной возможности контроля за использованием охраняемых законом изобретений.</a:t>
            </a:r>
          </a:p>
        </p:txBody>
      </p:sp>
      <p:pic>
        <p:nvPicPr>
          <p:cNvPr id="4" name="Рисунок 3">
            <a:extLst>
              <a:ext uri="{FF2B5EF4-FFF2-40B4-BE49-F238E27FC236}">
                <a16:creationId xmlns:a16="http://schemas.microsoft.com/office/drawing/2014/main" id="{7EB9F551-668C-451C-944C-AAD4E27095D9}"/>
              </a:ext>
            </a:extLst>
          </p:cNvPr>
          <p:cNvPicPr>
            <a:picLocks noChangeAspect="1"/>
          </p:cNvPicPr>
          <p:nvPr/>
        </p:nvPicPr>
        <p:blipFill>
          <a:blip r:embed="rId2"/>
          <a:stretch>
            <a:fillRect/>
          </a:stretch>
        </p:blipFill>
        <p:spPr>
          <a:xfrm>
            <a:off x="5637320" y="1367160"/>
            <a:ext cx="3693009" cy="3528875"/>
          </a:xfrm>
          <a:prstGeom prst="rect">
            <a:avLst/>
          </a:prstGeom>
        </p:spPr>
      </p:pic>
    </p:spTree>
    <p:extLst>
      <p:ext uri="{BB962C8B-B14F-4D97-AF65-F5344CB8AC3E}">
        <p14:creationId xmlns:p14="http://schemas.microsoft.com/office/powerpoint/2010/main" val="4194879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2F83D-55B5-4216-AE08-15B30FC873D5}"/>
              </a:ext>
            </a:extLst>
          </p:cNvPr>
          <p:cNvSpPr>
            <a:spLocks noGrp="1"/>
          </p:cNvSpPr>
          <p:nvPr>
            <p:ph type="title"/>
          </p:nvPr>
        </p:nvSpPr>
        <p:spPr>
          <a:xfrm>
            <a:off x="455392" y="245616"/>
            <a:ext cx="8596668" cy="1320800"/>
          </a:xfrm>
        </p:spPr>
        <p:txBody>
          <a:bodyPr>
            <a:noAutofit/>
          </a:bodyPr>
          <a:lstStyle/>
          <a:p>
            <a:r>
              <a:rPr lang="ru-RU" sz="1800" dirty="0">
                <a:latin typeface="Times New Roman" panose="02020603050405020304" pitchFamily="18" charset="0"/>
                <a:cs typeface="Times New Roman" panose="02020603050405020304" pitchFamily="18" charset="0"/>
              </a:rPr>
              <a:t>Таким образом новшество, отвечающее всем установленным в законе требованиям, признается патентоспособным изобретением. Патентоспособные прежде всего отвечающие установленным законом требованиям технические решения.</a:t>
            </a:r>
            <a:br>
              <a:rPr lang="ru-RU" sz="1800" dirty="0">
                <a:latin typeface="Times New Roman" panose="02020603050405020304" pitchFamily="18" charset="0"/>
                <a:cs typeface="Times New Roman" panose="02020603050405020304" pitchFamily="18" charset="0"/>
              </a:rPr>
            </a:br>
            <a:r>
              <a:rPr lang="ru-RU" sz="1800" dirty="0">
                <a:solidFill>
                  <a:srgbClr val="FF0000"/>
                </a:solidFill>
                <a:latin typeface="Times New Roman" panose="02020603050405020304" pitchFamily="18" charset="0"/>
                <a:cs typeface="Times New Roman" panose="02020603050405020304" pitchFamily="18" charset="0"/>
              </a:rPr>
              <a:t>Поэтому не считаются изобретениями, в частности:</a:t>
            </a:r>
            <a:br>
              <a:rPr lang="ru-RU" sz="1800" dirty="0">
                <a:solidFill>
                  <a:srgbClr val="FF0000"/>
                </a:solidFill>
                <a:latin typeface="Times New Roman" panose="02020603050405020304" pitchFamily="18" charset="0"/>
                <a:cs typeface="Times New Roman" panose="02020603050405020304" pitchFamily="18" charset="0"/>
              </a:rPr>
            </a:br>
            <a:endParaRPr lang="ru-RU" sz="1800"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251031ED-F899-4200-B706-2F6AD44FA919}"/>
              </a:ext>
            </a:extLst>
          </p:cNvPr>
          <p:cNvSpPr/>
          <p:nvPr/>
        </p:nvSpPr>
        <p:spPr>
          <a:xfrm>
            <a:off x="607792" y="1643106"/>
            <a:ext cx="8596668" cy="9232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1800" b="1" i="1" spc="-30" dirty="0">
                <a:effectLst/>
                <a:latin typeface="Times New Roman" panose="02020603050405020304" pitchFamily="18" charset="0"/>
                <a:ea typeface="Times New Roman" panose="02020603050405020304" pitchFamily="18" charset="0"/>
              </a:rPr>
              <a:t>открытия, а также научные теории и математические методы;</a:t>
            </a:r>
            <a:endParaRPr lang="ru-RU" sz="1800" b="1" i="1" dirty="0">
              <a:effectLst/>
              <a:latin typeface="Times New Roman" panose="02020603050405020304" pitchFamily="18" charset="0"/>
              <a:ea typeface="Times New Roman" panose="02020603050405020304" pitchFamily="18" charset="0"/>
            </a:endParaRPr>
          </a:p>
        </p:txBody>
      </p:sp>
      <p:sp>
        <p:nvSpPr>
          <p:cNvPr id="5" name="Прямоугольник 4">
            <a:extLst>
              <a:ext uri="{FF2B5EF4-FFF2-40B4-BE49-F238E27FC236}">
                <a16:creationId xmlns:a16="http://schemas.microsoft.com/office/drawing/2014/main" id="{87636E9E-3FBE-44A9-A4FC-D26B69E30B79}"/>
              </a:ext>
            </a:extLst>
          </p:cNvPr>
          <p:cNvSpPr/>
          <p:nvPr/>
        </p:nvSpPr>
        <p:spPr>
          <a:xfrm>
            <a:off x="607792" y="2715087"/>
            <a:ext cx="8596668" cy="9232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1800" b="1" i="1" spc="-30" dirty="0">
                <a:effectLst/>
                <a:latin typeface="Times New Roman" panose="02020603050405020304" pitchFamily="18" charset="0"/>
                <a:ea typeface="Times New Roman" panose="02020603050405020304" pitchFamily="18" charset="0"/>
              </a:rPr>
              <a:t>решения, касающиеся только внешнего вида изделий и направленные на удовлетворение эстетических потребностей;</a:t>
            </a:r>
            <a:endParaRPr lang="ru-RU" sz="1800" b="1" i="1" dirty="0">
              <a:effectLst/>
              <a:latin typeface="Times New Roman" panose="02020603050405020304" pitchFamily="18" charset="0"/>
              <a:ea typeface="Times New Roman" panose="02020603050405020304" pitchFamily="18" charset="0"/>
            </a:endParaRPr>
          </a:p>
        </p:txBody>
      </p:sp>
      <p:sp>
        <p:nvSpPr>
          <p:cNvPr id="6" name="Прямоугольник 5">
            <a:extLst>
              <a:ext uri="{FF2B5EF4-FFF2-40B4-BE49-F238E27FC236}">
                <a16:creationId xmlns:a16="http://schemas.microsoft.com/office/drawing/2014/main" id="{B92EBC45-0A1E-470D-92A0-A29BFBB1C40E}"/>
              </a:ext>
            </a:extLst>
          </p:cNvPr>
          <p:cNvSpPr/>
          <p:nvPr/>
        </p:nvSpPr>
        <p:spPr>
          <a:xfrm>
            <a:off x="607792" y="3787068"/>
            <a:ext cx="8596668" cy="9232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1800" b="1" i="1" spc="-30" dirty="0">
                <a:effectLst/>
                <a:latin typeface="Times New Roman" panose="02020603050405020304" pitchFamily="18" charset="0"/>
                <a:ea typeface="Times New Roman" panose="02020603050405020304" pitchFamily="18" charset="0"/>
              </a:rPr>
              <a:t>правила и методы игр, интеллектуальной или хозяйственной деятельности;</a:t>
            </a:r>
            <a:endParaRPr lang="ru-RU" sz="1800" b="1" i="1" dirty="0">
              <a:effectLst/>
              <a:latin typeface="Times New Roman" panose="02020603050405020304" pitchFamily="18" charset="0"/>
              <a:ea typeface="Times New Roman" panose="02020603050405020304" pitchFamily="18" charset="0"/>
            </a:endParaRPr>
          </a:p>
        </p:txBody>
      </p:sp>
      <p:sp>
        <p:nvSpPr>
          <p:cNvPr id="7" name="Прямоугольник 6">
            <a:extLst>
              <a:ext uri="{FF2B5EF4-FFF2-40B4-BE49-F238E27FC236}">
                <a16:creationId xmlns:a16="http://schemas.microsoft.com/office/drawing/2014/main" id="{7F82B600-A281-43F2-8F4D-8D6DC0B20826}"/>
              </a:ext>
            </a:extLst>
          </p:cNvPr>
          <p:cNvSpPr/>
          <p:nvPr/>
        </p:nvSpPr>
        <p:spPr>
          <a:xfrm>
            <a:off x="607792" y="4850168"/>
            <a:ext cx="8596668" cy="9232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1800" b="1" i="1" spc="-30" dirty="0">
                <a:effectLst/>
                <a:latin typeface="Times New Roman" panose="02020603050405020304" pitchFamily="18" charset="0"/>
                <a:ea typeface="Times New Roman" panose="02020603050405020304" pitchFamily="18" charset="0"/>
              </a:rPr>
              <a:t>программы для электронных вычислительных машин;</a:t>
            </a:r>
            <a:endParaRPr lang="ru-RU" sz="1800" b="1" i="1" dirty="0">
              <a:effectLst/>
              <a:latin typeface="Times New Roman" panose="02020603050405020304" pitchFamily="18" charset="0"/>
              <a:ea typeface="Times New Roman" panose="02020603050405020304" pitchFamily="18" charset="0"/>
            </a:endParaRPr>
          </a:p>
        </p:txBody>
      </p:sp>
      <p:sp>
        <p:nvSpPr>
          <p:cNvPr id="8" name="Прямоугольник 7">
            <a:extLst>
              <a:ext uri="{FF2B5EF4-FFF2-40B4-BE49-F238E27FC236}">
                <a16:creationId xmlns:a16="http://schemas.microsoft.com/office/drawing/2014/main" id="{30922798-C6D6-4ECF-85C4-7BA3517E1F4E}"/>
              </a:ext>
            </a:extLst>
          </p:cNvPr>
          <p:cNvSpPr/>
          <p:nvPr/>
        </p:nvSpPr>
        <p:spPr>
          <a:xfrm>
            <a:off x="607792" y="5934723"/>
            <a:ext cx="8596668" cy="9232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1800" b="1" i="1" spc="-30" dirty="0">
                <a:effectLst/>
                <a:latin typeface="Times New Roman" panose="02020603050405020304" pitchFamily="18" charset="0"/>
                <a:ea typeface="Times New Roman" panose="02020603050405020304" pitchFamily="18" charset="0"/>
              </a:rPr>
              <a:t>решения, заключающиеся только в представлении информации.</a:t>
            </a:r>
            <a:endParaRPr lang="ru-RU" sz="1800" b="1"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65124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6A1E0D-099D-4B4E-A790-BEC66EF7A269}"/>
              </a:ext>
            </a:extLst>
          </p:cNvPr>
          <p:cNvSpPr>
            <a:spLocks noGrp="1"/>
          </p:cNvSpPr>
          <p:nvPr>
            <p:ph type="title"/>
          </p:nvPr>
        </p:nvSpPr>
        <p:spPr/>
        <p:txBody>
          <a:bodyPr>
            <a:normAutofit fontScale="90000"/>
          </a:bodyPr>
          <a:lstStyle/>
          <a:p>
            <a:r>
              <a:rPr lang="ru-RU" dirty="0">
                <a:solidFill>
                  <a:schemeClr val="tx1"/>
                </a:solidFill>
                <a:latin typeface="Times New Roman" panose="02020603050405020304" pitchFamily="18" charset="0"/>
                <a:cs typeface="Times New Roman" panose="02020603050405020304" pitchFamily="18" charset="0"/>
              </a:rPr>
              <a:t>К устройствам как объектам изобретения относятся </a:t>
            </a:r>
            <a:r>
              <a:rPr lang="ru-RU" b="1" i="1" dirty="0">
                <a:solidFill>
                  <a:schemeClr val="tx1"/>
                </a:solidFill>
                <a:latin typeface="Times New Roman" panose="02020603050405020304" pitchFamily="18" charset="0"/>
                <a:cs typeface="Times New Roman" panose="02020603050405020304" pitchFamily="18" charset="0"/>
              </a:rPr>
              <a:t>конструкции и изделия</a:t>
            </a:r>
            <a:r>
              <a:rPr lang="ru-RU" dirty="0">
                <a:solidFill>
                  <a:schemeClr val="tx1"/>
                </a:solidFill>
                <a:latin typeface="Times New Roman" panose="02020603050405020304" pitchFamily="18" charset="0"/>
                <a:cs typeface="Times New Roman" panose="02020603050405020304" pitchFamily="18" charset="0"/>
              </a:rPr>
              <a:t>. Под устройством понимается система расположенных в пространстве элементов, определенным образом взаимодействующих друг с другом. </a:t>
            </a:r>
            <a:r>
              <a:rPr lang="ru-RU" b="1" i="1" dirty="0">
                <a:solidFill>
                  <a:schemeClr val="tx1"/>
                </a:solidFill>
                <a:latin typeface="Times New Roman" panose="02020603050405020304" pitchFamily="18" charset="0"/>
                <a:cs typeface="Times New Roman" panose="02020603050405020304" pitchFamily="18" charset="0"/>
              </a:rPr>
              <a:t>Это машины — например, «Снегоуборочная машина», приборы — «Датчик магнитного поля», механизмы — «Шарнирно-рычажный механизм» или «Исполнительный механизм подвески рыхлителя».</a:t>
            </a:r>
          </a:p>
        </p:txBody>
      </p:sp>
      <p:pic>
        <p:nvPicPr>
          <p:cNvPr id="4" name="Рисунок 3">
            <a:extLst>
              <a:ext uri="{FF2B5EF4-FFF2-40B4-BE49-F238E27FC236}">
                <a16:creationId xmlns:a16="http://schemas.microsoft.com/office/drawing/2014/main" id="{4CC541B5-F8B9-40DE-929D-A186D73DDC59}"/>
              </a:ext>
            </a:extLst>
          </p:cNvPr>
          <p:cNvPicPr>
            <a:picLocks noChangeAspect="1"/>
          </p:cNvPicPr>
          <p:nvPr/>
        </p:nvPicPr>
        <p:blipFill>
          <a:blip r:embed="rId2"/>
          <a:stretch>
            <a:fillRect/>
          </a:stretch>
        </p:blipFill>
        <p:spPr>
          <a:xfrm>
            <a:off x="8395594" y="1930400"/>
            <a:ext cx="3243031" cy="3706321"/>
          </a:xfrm>
          <a:prstGeom prst="rect">
            <a:avLst/>
          </a:prstGeom>
        </p:spPr>
      </p:pic>
    </p:spTree>
    <p:extLst>
      <p:ext uri="{BB962C8B-B14F-4D97-AF65-F5344CB8AC3E}">
        <p14:creationId xmlns:p14="http://schemas.microsoft.com/office/powerpoint/2010/main" val="3905002831"/>
      </p:ext>
    </p:extLst>
  </p:cSld>
  <p:clrMapOvr>
    <a:masterClrMapping/>
  </p:clrMapOvr>
</p:sld>
</file>

<file path=ppt/theme/theme1.xml><?xml version="1.0" encoding="utf-8"?>
<a:theme xmlns:a="http://schemas.openxmlformats.org/drawingml/2006/main" name="Аспект">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71</TotalTime>
  <Words>544</Words>
  <Application>Microsoft Office PowerPoint</Application>
  <PresentationFormat>Широкоэкранный</PresentationFormat>
  <Paragraphs>48</Paragraphs>
  <Slides>13</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Calibri</vt:lpstr>
      <vt:lpstr>Georgia Pro Semibold</vt:lpstr>
      <vt:lpstr>Times New Roman</vt:lpstr>
      <vt:lpstr>Trebuchet MS</vt:lpstr>
      <vt:lpstr>Wingdings 3</vt:lpstr>
      <vt:lpstr>Аспект</vt:lpstr>
      <vt:lpstr>Презентация PowerPoint</vt:lpstr>
      <vt:lpstr>Презентация PowerPoint</vt:lpstr>
      <vt:lpstr>Презентация PowerPoint</vt:lpstr>
      <vt:lpstr>План:</vt:lpstr>
      <vt:lpstr>Объектами патентного права является патентоспособные изобретения, полезные модели и примышленные образцы. Патентоспособность –это свойства новшества быть признанным изобретением, полезной моделью или промышленном образцом в правом смысле. В отличии от технического или дизайнерского решение, именуемого обиходе изобретение либо плодом технической эстетики в юридическом смысле под изобретением или промышленном образцом понимается только решение, отвечающее всем легальным условия патента способности и прошедши установленный законам квалификации. Изобретению представляется правовая охрана если оно является новым, имеет изобретательский уровень и промышленно применимо.</vt:lpstr>
      <vt:lpstr>Презентация PowerPoint</vt:lpstr>
      <vt:lpstr>В соответствии с п. 2 ст. 6 Патентного закона РК объектами изобретений могут являться устройство, способ, вещество, штаммы микроорганизмов, клеток растений и животных, а также применение известного ранее устройства, способа, вещества, штамма по новому назначению. Разграничение объектов изобретений имеет важное правовое значение для более четкого определения объема прав патентообладателя, обеспечения объективной возможности контроля за использованием охраняемых законом изобретений.</vt:lpstr>
      <vt:lpstr>Таким образом новшество, отвечающее всем установленным в законе требованиям, признается патентоспособным изобретением. Патентоспособные прежде всего отвечающие установленным законом требованиям технические решения. Поэтому не считаются изобретениями, в частности: </vt:lpstr>
      <vt:lpstr>К устройствам как объектам изобретения относятся конструкции и изделия. Под устройством понимается система расположенных в пространстве элементов, определенным образом взаимодействующих друг с другом. Это машины — например, «Снегоуборочная машина», приборы — «Датчик магнитного поля», механизмы — «Шарнирно-рычажный механизм» или «Исполнительный механизм подвески рыхлителя».</vt:lpstr>
      <vt:lpstr>Способ как объект изобретения К способам как объектам изобретения относятся процессы выполнения действий над материальными объектами с помощью материальных объектов.  Способ — это совокупность приемов, выполняемых в определенной последовательности или с соблюдением определенных правил. Способы как процессы выполнения действий над материальными объектами можно разделить на: </vt:lpstr>
      <vt:lpstr>Вещество как объект изобретения К веществам как объектам изобретения относятся: </vt:lpstr>
      <vt:lpstr>Патентным законодательством Казахстана предусмотрено несколько правил установления приоритета изобретения, а именно:</vt:lpstr>
      <vt:lpstr>СПАСИБО ЗА ВНИМАНИЕ!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Asus</cp:lastModifiedBy>
  <cp:revision>9</cp:revision>
  <dcterms:created xsi:type="dcterms:W3CDTF">2022-11-03T08:56:28Z</dcterms:created>
  <dcterms:modified xsi:type="dcterms:W3CDTF">2022-11-07T10:52:56Z</dcterms:modified>
</cp:coreProperties>
</file>