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4"/>
  </p:sldMasterIdLst>
  <p:notesMasterIdLst>
    <p:notesMasterId r:id="rId35"/>
  </p:notesMasterIdLst>
  <p:handoutMasterIdLst>
    <p:handoutMasterId r:id="rId36"/>
  </p:handoutMasterIdLst>
  <p:sldIdLst>
    <p:sldId id="256" r:id="rId5"/>
    <p:sldId id="269" r:id="rId6"/>
    <p:sldId id="270" r:id="rId7"/>
    <p:sldId id="272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  <p:sldId id="295" r:id="rId25"/>
    <p:sldId id="297" r:id="rId26"/>
    <p:sldId id="298" r:id="rId27"/>
    <p:sldId id="299" r:id="rId28"/>
    <p:sldId id="300" r:id="rId29"/>
    <p:sldId id="303" r:id="rId30"/>
    <p:sldId id="302" r:id="rId31"/>
    <p:sldId id="301" r:id="rId32"/>
    <p:sldId id="279" r:id="rId33"/>
    <p:sldId id="266" r:id="rId3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6" d="100"/>
          <a:sy n="76" d="100"/>
        </p:scale>
        <p:origin x="-296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C522B8D-815E-429C-9EC2-505CEC215084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8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6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DC0002A-E6EF-4378-B5A3-22E20EA855B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E80E4BC3-C763-48AA-8280-ACE59646066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2E0B6C-3F58-4527-A133-F91FB65EBC2F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ython-scripts.com/lists-tuples-dictionaries#lis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2505" y="1030149"/>
            <a:ext cx="6312467" cy="2986268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b="1" smtClean="0"/>
              <a:t>Алгоритмизация </a:t>
            </a:r>
            <a:br>
              <a:rPr lang="ru-RU" b="1" smtClean="0"/>
            </a:br>
            <a:r>
              <a:rPr lang="ru-RU" b="1" smtClean="0"/>
              <a:t>и </a:t>
            </a:r>
            <a:r>
              <a:rPr lang="ru-RU" b="1" dirty="0" smtClean="0"/>
              <a:t>программирование</a:t>
            </a:r>
            <a:br>
              <a:rPr lang="ru-RU" b="1" dirty="0" smtClean="0"/>
            </a:br>
            <a:r>
              <a:rPr lang="ru-RU" sz="1800" b="1" i="1" cap="none" dirty="0" err="1" smtClean="0"/>
              <a:t>и.о</a:t>
            </a:r>
            <a:r>
              <a:rPr lang="ru-RU" sz="1800" b="1" i="1" cap="none" dirty="0" smtClean="0"/>
              <a:t>. доцент </a:t>
            </a:r>
            <a:r>
              <a:rPr lang="ru-RU" sz="1800" b="1" i="1" cap="none" dirty="0" err="1" smtClean="0"/>
              <a:t>Муханова</a:t>
            </a:r>
            <a:r>
              <a:rPr lang="ru-RU" sz="1800" b="1" i="1" cap="none" dirty="0" smtClean="0"/>
              <a:t> А.А.</a:t>
            </a:r>
            <a:br>
              <a:rPr lang="ru-RU" sz="1800" b="1" i="1" cap="none" dirty="0" smtClean="0"/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86806" y="5208607"/>
            <a:ext cx="11095908" cy="955565"/>
          </a:xfrm>
        </p:spPr>
        <p:txBody>
          <a:bodyPr rtlCol="0">
            <a:normAutofit/>
          </a:bodyPr>
          <a:lstStyle/>
          <a:p>
            <a:r>
              <a:rPr lang="kk-KZ" sz="2000" b="1" dirty="0"/>
              <a:t>Лекция </a:t>
            </a:r>
            <a:r>
              <a:rPr lang="kk-KZ" sz="2000" b="1" dirty="0" smtClean="0"/>
              <a:t>12. </a:t>
            </a:r>
            <a:r>
              <a:rPr lang="kk-KZ" sz="2000" b="1" dirty="0"/>
              <a:t>Множества.</a:t>
            </a:r>
            <a:endParaRPr lang="ru-RU" sz="2000" dirty="0"/>
          </a:p>
        </p:txBody>
      </p:sp>
      <p:pic>
        <p:nvPicPr>
          <p:cNvPr id="1026" name="Picture 2" descr="https://www.tempoautomation.com/wp-content/uploads/2018/05/shutterstock_175375409-673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72" y="983848"/>
            <a:ext cx="5177742" cy="42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97430" y="1252442"/>
            <a:ext cx="9198725" cy="47243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Мы также можем проверить наличие элемента во множестве при помощи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in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как показано ниже: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r>
              <a:rPr lang="en-US" sz="1600" dirty="0">
                <a:latin typeface="+mn-lt"/>
              </a:rPr>
              <a:t>months = set(["Jan", "Feb", "March", "Apr", "May", "June", "July", "Aug", "Sep", "Oct", "Nov", "Dec"])</a:t>
            </a:r>
          </a:p>
          <a:p>
            <a:r>
              <a:rPr lang="en-US" sz="1600" dirty="0">
                <a:latin typeface="+mn-lt"/>
              </a:rPr>
              <a:t> </a:t>
            </a:r>
            <a:r>
              <a:rPr lang="en-US" sz="1600" dirty="0" smtClean="0">
                <a:latin typeface="+mn-lt"/>
              </a:rPr>
              <a:t>print</a:t>
            </a:r>
            <a:r>
              <a:rPr lang="en-US" sz="1600" dirty="0">
                <a:latin typeface="+mn-lt"/>
              </a:rPr>
              <a:t>("May" in months</a:t>
            </a:r>
            <a:r>
              <a:rPr lang="en-US" sz="1600" dirty="0" smtClean="0">
                <a:latin typeface="+mn-lt"/>
              </a:rPr>
              <a:t>)</a:t>
            </a:r>
          </a:p>
          <a:p>
            <a:endParaRPr lang="en-US" sz="1600" dirty="0"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sz="1600" dirty="0">
                <a:latin typeface="+mn-lt"/>
              </a:rPr>
              <a:t>Результат</a:t>
            </a:r>
            <a:r>
              <a:rPr lang="ru-RU" sz="1600" dirty="0" smtClean="0">
                <a:latin typeface="+mn-lt"/>
              </a:rPr>
              <a:t>:</a:t>
            </a:r>
            <a:r>
              <a:rPr lang="en-US" sz="1600" dirty="0" smtClean="0">
                <a:latin typeface="+mn-lt"/>
              </a:rPr>
              <a:t> True</a:t>
            </a:r>
          </a:p>
          <a:p>
            <a:pPr marL="0" lvl="0" indent="0">
              <a:buClrTx/>
              <a:buSzTx/>
              <a:buNone/>
            </a:pPr>
            <a:endParaRPr lang="en-US" sz="1600" dirty="0" smtClean="0"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sz="1600" dirty="0" smtClean="0">
                <a:latin typeface="+mn-lt"/>
              </a:rPr>
              <a:t>Код </a:t>
            </a:r>
            <a:r>
              <a:rPr lang="ru-RU" sz="1600" dirty="0">
                <a:latin typeface="+mn-lt"/>
              </a:rPr>
              <a:t>возвращает «</a:t>
            </a:r>
            <a:r>
              <a:rPr lang="ru-RU" sz="1600" b="1" dirty="0" err="1">
                <a:latin typeface="+mn-lt"/>
              </a:rPr>
              <a:t>True</a:t>
            </a:r>
            <a:r>
              <a:rPr lang="ru-RU" sz="1600" dirty="0">
                <a:latin typeface="+mn-lt"/>
              </a:rPr>
              <a:t>«, а это означает, что элемент был найден во множестве. Аналогичным образом, при поиске элемента, который отсутствует во множестве, мы получим «</a:t>
            </a:r>
            <a:r>
              <a:rPr lang="ru-RU" sz="1600" b="1" dirty="0" err="1">
                <a:latin typeface="+mn-lt"/>
              </a:rPr>
              <a:t>False</a:t>
            </a:r>
            <a:r>
              <a:rPr lang="ru-RU" sz="1600" dirty="0">
                <a:latin typeface="+mn-lt"/>
              </a:rPr>
              <a:t>«, как показано ниже</a:t>
            </a:r>
            <a:r>
              <a:rPr lang="ru-RU" sz="1600" dirty="0" smtClean="0">
                <a:latin typeface="+mn-lt"/>
              </a:rPr>
              <a:t>:</a:t>
            </a:r>
            <a:endParaRPr lang="en-US" sz="1600" dirty="0" smtClean="0">
              <a:latin typeface="+mn-lt"/>
            </a:endParaRPr>
          </a:p>
          <a:p>
            <a:r>
              <a:rPr lang="en-US" sz="1600" dirty="0">
                <a:latin typeface="+mn-lt"/>
              </a:rPr>
              <a:t>months = set(["Jan", "Feb", "March", "Apr", "May", "June", "July", "Aug", "Sep", "Oct", "Nov", "Dec"])</a:t>
            </a:r>
          </a:p>
          <a:p>
            <a:r>
              <a:rPr lang="en-US" sz="1600" dirty="0">
                <a:latin typeface="+mn-lt"/>
              </a:rPr>
              <a:t> </a:t>
            </a:r>
            <a:r>
              <a:rPr lang="en-US" sz="1600" dirty="0" smtClean="0">
                <a:latin typeface="+mn-lt"/>
              </a:rPr>
              <a:t>print</a:t>
            </a:r>
            <a:r>
              <a:rPr lang="en-US" sz="1600" dirty="0">
                <a:latin typeface="+mn-lt"/>
              </a:rPr>
              <a:t>("Nicholas" in months) # </a:t>
            </a:r>
            <a:r>
              <a:rPr lang="en-US" sz="1600" dirty="0" smtClean="0">
                <a:latin typeface="+mn-lt"/>
              </a:rPr>
              <a:t>False</a:t>
            </a:r>
          </a:p>
          <a:p>
            <a:endParaRPr lang="en-US" sz="1600" dirty="0"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sz="1600" dirty="0">
                <a:latin typeface="+mn-lt"/>
              </a:rPr>
              <a:t>Как и ожидалось, код вернул </a:t>
            </a:r>
            <a:r>
              <a:rPr lang="ru-RU" sz="1600" b="1" dirty="0" err="1" smtClean="0">
                <a:latin typeface="+mn-lt"/>
              </a:rPr>
              <a:t>False</a:t>
            </a:r>
            <a:r>
              <a:rPr lang="ru-RU" sz="1600" dirty="0" smtClean="0">
                <a:latin typeface="+mn-lt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Droid Sa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Droid Sans Mono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233" y="1191656"/>
            <a:ext cx="7594489" cy="55253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Добавление элементов во</a:t>
            </a:r>
            <a:r>
              <a:rPr lang="ru-RU" b="1" dirty="0"/>
              <a:t> </a:t>
            </a:r>
            <a:r>
              <a:rPr lang="ru-RU" sz="3100" b="1" dirty="0"/>
              <a:t>множество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68828" y="1374251"/>
            <a:ext cx="9001297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Python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позволяет нам вносить новые элементы во множество при помощи функции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add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 Например: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r>
              <a:rPr lang="en-US" sz="1600" dirty="0">
                <a:latin typeface="+mn-lt"/>
              </a:rPr>
              <a:t>months = set(["Jan", "March", "Apr", "May", "June", "July", "Aug", "Sep", "Oct", "Nov", "Dec"])</a:t>
            </a:r>
          </a:p>
          <a:p>
            <a:r>
              <a:rPr lang="en-US" sz="1600" dirty="0">
                <a:latin typeface="+mn-lt"/>
              </a:rPr>
              <a:t> </a:t>
            </a:r>
            <a:r>
              <a:rPr lang="en-US" sz="1600" dirty="0" err="1" smtClean="0">
                <a:latin typeface="+mn-lt"/>
              </a:rPr>
              <a:t>months.add</a:t>
            </a:r>
            <a:r>
              <a:rPr lang="en-US" sz="1600" dirty="0">
                <a:latin typeface="+mn-lt"/>
              </a:rPr>
              <a:t>("Feb")</a:t>
            </a:r>
          </a:p>
          <a:p>
            <a:r>
              <a:rPr lang="en-US" sz="1600" dirty="0">
                <a:latin typeface="+mn-lt"/>
              </a:rPr>
              <a:t>print(months)</a:t>
            </a:r>
          </a:p>
          <a:p>
            <a:pPr marL="0" lvl="0" indent="0">
              <a:buClrTx/>
              <a:buSzTx/>
              <a:buNone/>
            </a:pPr>
            <a:r>
              <a:rPr lang="ru-RU" sz="1600" dirty="0">
                <a:latin typeface="+mn-lt"/>
              </a:rPr>
              <a:t>Результат</a:t>
            </a:r>
            <a:r>
              <a:rPr lang="ru-RU" sz="1600" dirty="0" smtClean="0">
                <a:latin typeface="+mn-lt"/>
              </a:rPr>
              <a:t>:</a:t>
            </a:r>
            <a:r>
              <a:rPr lang="en-US" sz="1600" dirty="0" smtClean="0">
                <a:latin typeface="+mn-lt"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912277"/>
              </p:ext>
            </p:extLst>
          </p:nvPr>
        </p:nvGraphicFramePr>
        <p:xfrm>
          <a:off x="1285702" y="2981669"/>
          <a:ext cx="9001298" cy="2834640"/>
        </p:xfrm>
        <a:graphic>
          <a:graphicData uri="http://schemas.openxmlformats.org/drawingml/2006/table">
            <a:tbl>
              <a:tblPr/>
              <a:tblGrid>
                <a:gridCol w="9001298"/>
              </a:tblGrid>
              <a:tr h="201635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{'Oct', 'Dec', 'Feb', 'July', 'May', 'Jan', 'June', 'March', 'Sep', 'Aug', 'Nov', 'Apr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'}</a:t>
                      </a:r>
                    </a:p>
                    <a:p>
                      <a:pPr algn="l" fontAlgn="t"/>
                      <a:endParaRPr lang="en-US" dirty="0" smtClean="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  <a:p>
                      <a:pPr algn="just" fontAlgn="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Элемент «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успешно внесен во множество. Если это было множество чисел, мы не можем передать новый элемент внутри скобочек, как мы делаем это для строк. Например:</a:t>
                      </a:r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num_set = {1, 2, 3}  </a:t>
                      </a:r>
                    </a:p>
                    <a:p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num_set.add(4)  </a:t>
                      </a:r>
                    </a:p>
                    <a:p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print(num_set)</a:t>
                      </a:r>
                    </a:p>
                    <a:p>
                      <a:pPr algn="just" fontAlgn="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Результат: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{1, 2, 3, 4}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8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450108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Удаление элемента из множеств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00259" y="1436276"/>
            <a:ext cx="9460814" cy="33855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Python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позволяет нам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удалять элемент из множества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но не используя индекс, так как множество элементов не индексированы. Элементы могут быть удалены при помощи обоих методов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discard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и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remove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Помните, что метод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discard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не будет выдавать ошибку, если элемент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не был найден во множестве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 Однако, если метод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remove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используется и элемент не был найден, возникнет ошибка.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Давайте продемонстрируем как удалять элемент при помощи метода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discard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:</a:t>
            </a: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algn="just"/>
            <a:r>
              <a:rPr lang="pt-BR" sz="1400" dirty="0">
                <a:latin typeface="+mn-lt"/>
              </a:rPr>
              <a:t>num_set = {1, 2, 3, 4, 5, 6}  </a:t>
            </a:r>
          </a:p>
          <a:p>
            <a:pPr algn="just"/>
            <a:r>
              <a:rPr lang="pt-BR" sz="1400" dirty="0">
                <a:latin typeface="+mn-lt"/>
              </a:rPr>
              <a:t>num_set.discard(3)  </a:t>
            </a:r>
          </a:p>
          <a:p>
            <a:pPr algn="just"/>
            <a:r>
              <a:rPr lang="pt-BR" sz="1400" dirty="0">
                <a:latin typeface="+mn-lt"/>
              </a:rPr>
              <a:t>print(num_set)</a:t>
            </a:r>
          </a:p>
          <a:p>
            <a:pPr marL="0" indent="0" algn="just">
              <a:buClrTx/>
              <a:buSzTx/>
              <a:buNone/>
            </a:pPr>
            <a:r>
              <a:rPr lang="ru-RU" sz="1400" dirty="0">
                <a:latin typeface="+mn-lt"/>
              </a:rPr>
              <a:t>Результат</a:t>
            </a:r>
            <a:r>
              <a:rPr lang="ru-RU" sz="1400" dirty="0" smtClean="0">
                <a:latin typeface="+mn-lt"/>
              </a:rPr>
              <a:t>: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{1, 2, 4, 5, 6</a:t>
            </a:r>
            <a:r>
              <a:rPr lang="ru-RU" sz="1400" dirty="0" smtClean="0">
                <a:latin typeface="+mn-lt"/>
              </a:rPr>
              <a:t>}</a:t>
            </a:r>
            <a:r>
              <a:rPr lang="ru-RU" altLang="ru-RU" sz="14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endParaRPr lang="en-US" altLang="ru-RU" sz="1400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 algn="just">
              <a:buClrTx/>
              <a:buSzTx/>
              <a:buNone/>
            </a:pPr>
            <a:r>
              <a:rPr lang="ru-RU" altLang="ru-RU" sz="1400" dirty="0" smtClean="0">
                <a:solidFill>
                  <a:srgbClr val="333333"/>
                </a:solidFill>
                <a:latin typeface="Roboto" panose="02000000000000000000" pitchFamily="2" charset="0"/>
              </a:rPr>
              <a:t>Элемент</a:t>
            </a:r>
            <a:r>
              <a:rPr lang="ru-RU" altLang="ru-RU" sz="1400" dirty="0">
                <a:solidFill>
                  <a:srgbClr val="333333"/>
                </a:solidFill>
                <a:latin typeface="Roboto" panose="02000000000000000000" pitchFamily="2" charset="0"/>
              </a:rPr>
              <a:t> </a:t>
            </a:r>
            <a:r>
              <a:rPr lang="ru-RU" altLang="ru-RU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ru-RU" altLang="ru-RU" sz="1400" dirty="0">
                <a:solidFill>
                  <a:srgbClr val="333333"/>
                </a:solidFill>
                <a:latin typeface="Roboto" panose="02000000000000000000" pitchFamily="2" charset="0"/>
              </a:rPr>
              <a:t> был удален из множества</a:t>
            </a:r>
            <a:r>
              <a:rPr lang="ru-RU" altLang="ru-RU" sz="1050" dirty="0"/>
              <a:t> </a:t>
            </a:r>
            <a:endParaRPr lang="ru-RU" altLang="ru-RU" sz="1400" dirty="0"/>
          </a:p>
          <a:p>
            <a:pPr marL="0" lvl="0" indent="0" algn="just">
              <a:buClrTx/>
              <a:buSzTx/>
              <a:buNone/>
            </a:pPr>
            <a:endParaRPr lang="en-US" sz="1400" dirty="0" smtClean="0">
              <a:latin typeface="+mn-lt"/>
            </a:endParaRPr>
          </a:p>
          <a:p>
            <a:pPr marL="0" lvl="0" indent="0" algn="just">
              <a:buClrTx/>
              <a:buSzTx/>
              <a:buNone/>
            </a:pPr>
            <a:endParaRPr lang="en-US" sz="1400" dirty="0" smtClean="0">
              <a:latin typeface="+mn-lt"/>
            </a:endParaRPr>
          </a:p>
          <a:p>
            <a:pPr marL="0" lvl="0" indent="0">
              <a:buClrTx/>
              <a:buSz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0259" y="4129320"/>
            <a:ext cx="5813605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Аналогично, метод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remove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может использоваться следующим образом: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pt-BR" sz="1400" dirty="0">
                <a:latin typeface="+mn-lt"/>
              </a:rPr>
              <a:t>num_set = {1, 2, 3, 4, 5, 6}  </a:t>
            </a:r>
          </a:p>
          <a:p>
            <a:r>
              <a:rPr lang="pt-BR" sz="1400" dirty="0">
                <a:latin typeface="+mn-lt"/>
              </a:rPr>
              <a:t>num_set.remove(3)  </a:t>
            </a:r>
          </a:p>
          <a:p>
            <a:r>
              <a:rPr lang="pt-BR" sz="1400" dirty="0">
                <a:latin typeface="+mn-lt"/>
              </a:rPr>
              <a:t>print(num_set)</a:t>
            </a:r>
          </a:p>
          <a:p>
            <a:pPr lvl="0"/>
            <a:r>
              <a:rPr lang="ru-RU" sz="1400" dirty="0">
                <a:latin typeface="+mn-lt"/>
              </a:rPr>
              <a:t>Результат</a:t>
            </a:r>
            <a:r>
              <a:rPr lang="ru-RU" sz="1400" dirty="0" smtClean="0">
                <a:latin typeface="+mn-lt"/>
              </a:rPr>
              <a:t>: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{1, 2, 4, 5, 6</a:t>
            </a:r>
            <a:r>
              <a:rPr lang="ru-RU" sz="1400" dirty="0" smtClean="0">
                <a:latin typeface="+mn-lt"/>
              </a:rPr>
              <a:t>}</a:t>
            </a:r>
            <a:endParaRPr lang="en-US" sz="1400" dirty="0" smtClean="0">
              <a:latin typeface="+mn-lt"/>
            </a:endParaRPr>
          </a:p>
          <a:p>
            <a:pPr lvl="0"/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85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59775" y="913721"/>
            <a:ext cx="9053252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Теперь попробуем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удалить элемент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которого нет во множестве. Сначала используем метод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discard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: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r>
              <a:rPr lang="pt-BR" sz="1400" dirty="0"/>
              <a:t>num_set = {1, 2, 3, 4, 5, 6}  </a:t>
            </a:r>
          </a:p>
          <a:p>
            <a:r>
              <a:rPr lang="pt-BR" sz="1400" dirty="0"/>
              <a:t>num_set.discard(7)  </a:t>
            </a:r>
          </a:p>
          <a:p>
            <a:r>
              <a:rPr lang="pt-BR" sz="1400" dirty="0"/>
              <a:t>print(num_set)</a:t>
            </a:r>
          </a:p>
          <a:p>
            <a:r>
              <a:rPr lang="ru-RU" sz="1400" dirty="0"/>
              <a:t>Результат:</a:t>
            </a:r>
          </a:p>
          <a:p>
            <a:r>
              <a:rPr lang="ru-RU" sz="1400" dirty="0"/>
              <a:t>{1, 2, 3, 4, 5, 6</a:t>
            </a:r>
            <a:r>
              <a:rPr lang="ru-RU" sz="1400" dirty="0" smtClean="0"/>
              <a:t>}</a:t>
            </a:r>
            <a:endParaRPr lang="en-US" sz="1400" dirty="0" smtClean="0"/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59775" y="2447825"/>
            <a:ext cx="9053252" cy="33855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Выдача выше показывает, что никакого воздействия на множество не было оказано. Теперь посмотрим, что выйдет из использования метода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remove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по аналогичному сценарию: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endParaRPr lang="pt-BR" sz="1400" dirty="0" smtClean="0"/>
          </a:p>
          <a:p>
            <a:r>
              <a:rPr lang="pt-BR" sz="1400" dirty="0" smtClean="0"/>
              <a:t>num_set </a:t>
            </a:r>
            <a:r>
              <a:rPr lang="pt-BR" sz="1400" dirty="0"/>
              <a:t>= {1, 2, 3, 4, 5, 6}  </a:t>
            </a:r>
          </a:p>
          <a:p>
            <a:r>
              <a:rPr lang="pt-BR" sz="1400" dirty="0"/>
              <a:t>num_set.remove(7)  </a:t>
            </a:r>
          </a:p>
          <a:p>
            <a:r>
              <a:rPr lang="pt-BR" sz="1400" dirty="0"/>
              <a:t>print(num_set)</a:t>
            </a:r>
          </a:p>
          <a:p>
            <a:endParaRPr lang="en-US" sz="1400" dirty="0" smtClean="0"/>
          </a:p>
          <a:p>
            <a:r>
              <a:rPr lang="ru-RU" sz="1400" dirty="0" smtClean="0"/>
              <a:t>Результат:</a:t>
            </a:r>
            <a:r>
              <a:rPr lang="en-US" sz="1400" dirty="0" smtClean="0"/>
              <a:t> </a:t>
            </a:r>
            <a:r>
              <a:rPr lang="en-US" sz="1400" dirty="0" err="1"/>
              <a:t>Traceback</a:t>
            </a:r>
            <a:r>
              <a:rPr lang="en-US" sz="1400" dirty="0"/>
              <a:t> (most recent call last):  </a:t>
            </a:r>
          </a:p>
          <a:p>
            <a:r>
              <a:rPr lang="en-US" sz="1400" dirty="0"/>
              <a:t>  File "C:\Users\admin\sets.py", line 2, in &lt;module&gt;</a:t>
            </a:r>
          </a:p>
          <a:p>
            <a:r>
              <a:rPr lang="en-US" sz="1400" dirty="0"/>
              <a:t>    </a:t>
            </a:r>
            <a:r>
              <a:rPr lang="en-US" sz="1400" dirty="0" err="1"/>
              <a:t>num_set.remove</a:t>
            </a:r>
            <a:r>
              <a:rPr lang="en-US" sz="1400" dirty="0"/>
              <a:t>(7)</a:t>
            </a:r>
          </a:p>
          <a:p>
            <a:r>
              <a:rPr lang="en-US" sz="1400" dirty="0" err="1"/>
              <a:t>KeyError</a:t>
            </a:r>
            <a:r>
              <a:rPr lang="en-US" sz="1400" dirty="0"/>
              <a:t>: 7</a:t>
            </a:r>
          </a:p>
          <a:p>
            <a:pPr lvl="0"/>
            <a:endParaRPr lang="en-US" sz="1400" dirty="0" smtClean="0"/>
          </a:p>
          <a:p>
            <a:pPr lvl="0"/>
            <a:r>
              <a:rPr lang="ru-RU" sz="1400" dirty="0" smtClean="0"/>
              <a:t>Выдача </a:t>
            </a:r>
            <a:r>
              <a:rPr lang="ru-RU" sz="1400" dirty="0"/>
              <a:t>показывает, что метод выдал ошибку </a:t>
            </a:r>
            <a:r>
              <a:rPr lang="ru-RU" sz="1400" dirty="0" err="1"/>
              <a:t>KeyError</a:t>
            </a:r>
            <a:r>
              <a:rPr lang="ru-RU" sz="1400" dirty="0"/>
              <a:t>, так как мы пытались удалить элемент, которого нет во множестве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lvl="0"/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1502" y="1182788"/>
            <a:ext cx="9577389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С методом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pop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мы можем удалить и вернуть элемент. Так как элементы находятся в произвольном порядке, мы не можем утверждать или предсказать, какой элемент будет удален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r>
              <a:rPr lang="ru-RU" sz="1400" dirty="0">
                <a:latin typeface="+mn-lt"/>
              </a:rPr>
              <a:t>Например</a:t>
            </a:r>
            <a:r>
              <a:rPr lang="ru-RU" sz="1400" dirty="0" smtClean="0">
                <a:latin typeface="+mn-lt"/>
              </a:rPr>
              <a:t>:</a:t>
            </a:r>
            <a:r>
              <a:rPr lang="en-US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num_set = {1, 2, 3, 4, 5, 6}  </a:t>
            </a:r>
          </a:p>
          <a:p>
            <a:r>
              <a:rPr lang="pt-BR" sz="1400" dirty="0">
                <a:latin typeface="+mn-lt"/>
              </a:rPr>
              <a:t>print(num_set.pop())</a:t>
            </a:r>
          </a:p>
          <a:p>
            <a:pPr marL="0" lvl="0" indent="0">
              <a:buClrTx/>
              <a:buSzTx/>
              <a:buNone/>
            </a:pPr>
            <a:r>
              <a:rPr lang="ru-RU" sz="1400" dirty="0">
                <a:latin typeface="+mn-lt"/>
              </a:rPr>
              <a:t>Результат</a:t>
            </a:r>
            <a:r>
              <a:rPr lang="ru-RU" sz="1400" dirty="0" smtClean="0">
                <a:latin typeface="+mn-lt"/>
              </a:rPr>
              <a:t>: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1</a:t>
            </a:r>
            <a:endParaRPr lang="en-US" sz="1400" dirty="0" smtClean="0">
              <a:latin typeface="+mn-lt"/>
            </a:endParaRPr>
          </a:p>
          <a:p>
            <a:r>
              <a:rPr lang="ru-RU" sz="1400" dirty="0">
                <a:latin typeface="+mn-lt"/>
              </a:rPr>
              <a:t>Вы можете использовать тот же метод при </a:t>
            </a:r>
            <a:r>
              <a:rPr lang="ru-RU" sz="1400" b="1" dirty="0">
                <a:latin typeface="+mn-lt"/>
              </a:rPr>
              <a:t>удалении элемента</a:t>
            </a:r>
            <a:r>
              <a:rPr lang="ru-RU" sz="1400" dirty="0">
                <a:latin typeface="+mn-lt"/>
              </a:rPr>
              <a:t> и возврате элементов, которые остаются во множестве. Например</a:t>
            </a:r>
            <a:r>
              <a:rPr lang="ru-RU" sz="1400" dirty="0" smtClean="0">
                <a:latin typeface="+mn-lt"/>
              </a:rPr>
              <a:t>:</a:t>
            </a:r>
            <a:r>
              <a:rPr lang="en-US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num_set = {1, 2, 3, 4, 5, 6}  </a:t>
            </a:r>
          </a:p>
          <a:p>
            <a:r>
              <a:rPr lang="pt-BR" sz="1400" dirty="0">
                <a:latin typeface="+mn-lt"/>
              </a:rPr>
              <a:t>num_set.pop()  </a:t>
            </a:r>
          </a:p>
          <a:p>
            <a:r>
              <a:rPr lang="pt-BR" sz="1400" dirty="0">
                <a:latin typeface="+mn-lt"/>
              </a:rPr>
              <a:t>print(num_set)</a:t>
            </a:r>
          </a:p>
          <a:p>
            <a:r>
              <a:rPr lang="ru-RU" sz="1400" dirty="0">
                <a:latin typeface="+mn-lt"/>
              </a:rPr>
              <a:t>Результат:</a:t>
            </a:r>
          </a:p>
          <a:p>
            <a:r>
              <a:rPr lang="ru-RU" sz="1400" dirty="0">
                <a:latin typeface="+mn-lt"/>
              </a:rPr>
              <a:t>{2, 3, 4, 5, 6</a:t>
            </a:r>
            <a:r>
              <a:rPr lang="ru-RU" sz="1400" dirty="0" smtClean="0">
                <a:latin typeface="+mn-lt"/>
              </a:rPr>
              <a:t>}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91502" y="3845079"/>
            <a:ext cx="9577389" cy="1723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Эти элементы остаются во множестве.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Метод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Python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под названием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clear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поможет удалить все элементы во множестве. Например:</a:t>
            </a: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r>
              <a:rPr lang="pt-BR" sz="1400" dirty="0">
                <a:latin typeface="+mn-lt"/>
              </a:rPr>
              <a:t>num_set = {1, 2, 3, 4, 5, 6}  </a:t>
            </a:r>
          </a:p>
          <a:p>
            <a:r>
              <a:rPr lang="pt-BR" sz="1400" dirty="0">
                <a:latin typeface="+mn-lt"/>
              </a:rPr>
              <a:t>num_set.clear()  </a:t>
            </a:r>
          </a:p>
          <a:p>
            <a:r>
              <a:rPr lang="pt-BR" sz="1400" dirty="0">
                <a:latin typeface="+mn-lt"/>
              </a:rPr>
              <a:t>print(num_set</a:t>
            </a:r>
            <a:r>
              <a:rPr lang="pt-BR" sz="1400" dirty="0" smtClean="0">
                <a:latin typeface="+mn-lt"/>
              </a:rPr>
              <a:t>) </a:t>
            </a:r>
          </a:p>
          <a:p>
            <a:endParaRPr lang="pt-B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1502" y="5276216"/>
            <a:ext cx="7597317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Результатом является пустой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без каких-либо элементов внутри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1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543626"/>
          </a:xfrm>
        </p:spPr>
        <p:txBody>
          <a:bodyPr>
            <a:noAutofit/>
          </a:bodyPr>
          <a:lstStyle/>
          <a:p>
            <a:r>
              <a:rPr lang="ru-RU" sz="2800" b="1" dirty="0"/>
              <a:t>Объединение множеств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54531" y="1089397"/>
            <a:ext cx="9302634" cy="2462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Предположим, у нас есть два множества,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и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 Объединение этих двух множеств — это множество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со всеми элементами обеих множеств. Такая операция выполняется при помощи функции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Python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под названием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union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Рассмотрим пример:</a:t>
            </a:r>
          </a:p>
          <a:p>
            <a:r>
              <a:rPr lang="en-US" sz="1400" dirty="0" err="1">
                <a:latin typeface="+mn-lt"/>
              </a:rPr>
              <a:t>months_a</a:t>
            </a:r>
            <a:r>
              <a:rPr lang="en-US" sz="1400" dirty="0">
                <a:latin typeface="+mn-lt"/>
              </a:rPr>
              <a:t> = set(["Jan", "Feb", "March", "Apr", "May", "June"])  </a:t>
            </a:r>
          </a:p>
          <a:p>
            <a:r>
              <a:rPr lang="en-US" sz="1400" dirty="0" err="1">
                <a:latin typeface="+mn-lt"/>
              </a:rPr>
              <a:t>months_b</a:t>
            </a:r>
            <a:r>
              <a:rPr lang="en-US" sz="1400" dirty="0">
                <a:latin typeface="+mn-lt"/>
              </a:rPr>
              <a:t> = set(["July", "Aug", "Sep", "Oct", "Nov", "Dec"])</a:t>
            </a:r>
          </a:p>
          <a:p>
            <a:r>
              <a:rPr lang="en-US" sz="1400" dirty="0">
                <a:latin typeface="+mn-lt"/>
              </a:rPr>
              <a:t> </a:t>
            </a:r>
          </a:p>
          <a:p>
            <a:r>
              <a:rPr lang="en-US" sz="1400" dirty="0" err="1">
                <a:latin typeface="+mn-lt"/>
              </a:rPr>
              <a:t>all_months</a:t>
            </a:r>
            <a:r>
              <a:rPr lang="en-US" sz="1400" dirty="0">
                <a:latin typeface="+mn-lt"/>
              </a:rPr>
              <a:t> = </a:t>
            </a:r>
            <a:r>
              <a:rPr lang="en-US" sz="1400" dirty="0" err="1">
                <a:latin typeface="+mn-lt"/>
              </a:rPr>
              <a:t>months_a.union</a:t>
            </a: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months_b</a:t>
            </a:r>
            <a:r>
              <a:rPr lang="en-US" sz="1400" dirty="0">
                <a:latin typeface="+mn-lt"/>
              </a:rPr>
              <a:t>)  </a:t>
            </a:r>
          </a:p>
          <a:p>
            <a:r>
              <a:rPr lang="en-US" sz="1400" dirty="0">
                <a:latin typeface="+mn-lt"/>
              </a:rPr>
              <a:t>print(</a:t>
            </a:r>
            <a:r>
              <a:rPr lang="en-US" sz="1400" dirty="0" err="1">
                <a:latin typeface="+mn-lt"/>
              </a:rPr>
              <a:t>all_months</a:t>
            </a:r>
            <a:r>
              <a:rPr lang="en-US" sz="1400" dirty="0">
                <a:latin typeface="+mn-lt"/>
              </a:rPr>
              <a:t>)</a:t>
            </a:r>
          </a:p>
          <a:p>
            <a:pPr marL="0" lvl="0" indent="0">
              <a:buClrTx/>
              <a:buSzTx/>
              <a:buNone/>
            </a:pPr>
            <a:endParaRPr lang="ru-RU" sz="1400" dirty="0" smtClean="0"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sz="1400" dirty="0" smtClean="0">
                <a:latin typeface="+mn-lt"/>
              </a:rPr>
              <a:t>Результат: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21466"/>
              </p:ext>
            </p:extLst>
          </p:nvPr>
        </p:nvGraphicFramePr>
        <p:xfrm>
          <a:off x="1254531" y="3551610"/>
          <a:ext cx="9302634" cy="335280"/>
        </p:xfrm>
        <a:graphic>
          <a:graphicData uri="http://schemas.openxmlformats.org/drawingml/2006/table">
            <a:tbl>
              <a:tblPr/>
              <a:tblGrid>
                <a:gridCol w="9302634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{'Oct', 'Jan', 'Nov', 'May', 'Aug', 'Feb', 'Sep', 'March', 'Apr', 'Dec', 'June', 'July'}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54531" y="3996035"/>
            <a:ext cx="920911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</a:rPr>
              <a:t>Объединение может состоять из более чем двух множеств, и все их элементы сложатся в одно большое множество. Например</a:t>
            </a:r>
            <a:r>
              <a:rPr lang="ru-RU" sz="1400" dirty="0" smtClean="0">
                <a:solidFill>
                  <a:srgbClr val="333333"/>
                </a:solidFill>
              </a:rPr>
              <a:t>:</a:t>
            </a:r>
          </a:p>
          <a:p>
            <a:r>
              <a:rPr lang="en-US" sz="1400" dirty="0"/>
              <a:t>x = {1, 2, 3}  </a:t>
            </a:r>
          </a:p>
          <a:p>
            <a:r>
              <a:rPr lang="en-US" sz="1400" dirty="0"/>
              <a:t>y = {4, 5, 6}  </a:t>
            </a:r>
          </a:p>
          <a:p>
            <a:r>
              <a:rPr lang="en-US" sz="1400" dirty="0"/>
              <a:t>z = {7, 8, 9}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output </a:t>
            </a:r>
            <a:r>
              <a:rPr lang="en-US" sz="1400" dirty="0"/>
              <a:t>= </a:t>
            </a:r>
            <a:r>
              <a:rPr lang="en-US" sz="1400" dirty="0" err="1"/>
              <a:t>x.union</a:t>
            </a:r>
            <a:r>
              <a:rPr lang="en-US" sz="1400" dirty="0"/>
              <a:t>(y, z)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print(output</a:t>
            </a:r>
            <a:r>
              <a:rPr lang="en-US" sz="1400" dirty="0"/>
              <a:t>)</a:t>
            </a:r>
          </a:p>
          <a:p>
            <a:r>
              <a:rPr lang="ru-RU" sz="1400" dirty="0"/>
              <a:t>Результат</a:t>
            </a:r>
            <a:r>
              <a:rPr lang="ru-RU" sz="1400" dirty="0" smtClean="0"/>
              <a:t>: </a:t>
            </a:r>
            <a:r>
              <a:rPr lang="ru-RU" sz="1400" dirty="0"/>
              <a:t>{1, 2, 3, 4, 5, 6, 7, 8, 9}</a:t>
            </a:r>
          </a:p>
        </p:txBody>
      </p:sp>
    </p:spTree>
    <p:extLst>
      <p:ext uri="{BB962C8B-B14F-4D97-AF65-F5344CB8AC3E}">
        <p14:creationId xmlns:p14="http://schemas.microsoft.com/office/powerpoint/2010/main" val="9389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При выполнении </a:t>
            </a:r>
            <a:r>
              <a:rPr lang="ru-RU" b="1" dirty="0"/>
              <a:t>операции объединения</a:t>
            </a:r>
            <a:r>
              <a:rPr lang="ru-RU" dirty="0"/>
              <a:t>, дубликаты игнорируются, так что только один из двух элементов дубликатов будет отображаться. Например</a:t>
            </a:r>
            <a:r>
              <a:rPr lang="ru-RU" dirty="0" smtClean="0"/>
              <a:t>:</a:t>
            </a:r>
          </a:p>
          <a:p>
            <a:r>
              <a:rPr lang="en-US" dirty="0"/>
              <a:t>x = {1, 2, 3}  </a:t>
            </a:r>
          </a:p>
          <a:p>
            <a:r>
              <a:rPr lang="en-US" dirty="0"/>
              <a:t>y = {4, 3, 6}  </a:t>
            </a:r>
          </a:p>
          <a:p>
            <a:r>
              <a:rPr lang="en-US" dirty="0"/>
              <a:t>z = {7, 4, 9}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output = </a:t>
            </a:r>
            <a:r>
              <a:rPr lang="en-US" dirty="0" err="1"/>
              <a:t>x.union</a:t>
            </a:r>
            <a:r>
              <a:rPr lang="en-US" dirty="0"/>
              <a:t>(y, z)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print(output)</a:t>
            </a:r>
          </a:p>
          <a:p>
            <a:pPr marL="0" indent="0">
              <a:buNone/>
            </a:pPr>
            <a:r>
              <a:rPr lang="ru-RU" dirty="0"/>
              <a:t>Результат</a:t>
            </a:r>
            <a:r>
              <a:rPr lang="ru-RU" dirty="0" smtClean="0"/>
              <a:t>: </a:t>
            </a:r>
            <a:r>
              <a:rPr lang="ru-RU" dirty="0"/>
              <a:t>{1, 2, 3, 4, 6, 7, 9}</a:t>
            </a:r>
          </a:p>
        </p:txBody>
      </p:sp>
    </p:spTree>
    <p:extLst>
      <p:ext uri="{BB962C8B-B14F-4D97-AF65-F5344CB8AC3E}">
        <p14:creationId xmlns:p14="http://schemas.microsoft.com/office/powerpoint/2010/main" val="20398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 rot="10800000" flipV="1">
            <a:off x="1392509" y="893280"/>
            <a:ext cx="9362081" cy="43088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Оператор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|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может также использоваться при поиске объединения двух или более множеств. Например: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r>
              <a:rPr lang="en-US" sz="1600" dirty="0" err="1">
                <a:latin typeface="+mn-lt"/>
              </a:rPr>
              <a:t>months_a</a:t>
            </a:r>
            <a:r>
              <a:rPr lang="en-US" sz="1600" dirty="0">
                <a:latin typeface="+mn-lt"/>
              </a:rPr>
              <a:t> = set(["</a:t>
            </a:r>
            <a:r>
              <a:rPr lang="en-US" sz="1600" dirty="0" err="1">
                <a:latin typeface="+mn-lt"/>
              </a:rPr>
              <a:t>Jan","Feb</a:t>
            </a:r>
            <a:r>
              <a:rPr lang="en-US" sz="1600" dirty="0">
                <a:latin typeface="+mn-lt"/>
              </a:rPr>
              <a:t>", "March", "Apr", "May", "June"])  </a:t>
            </a:r>
          </a:p>
          <a:p>
            <a:r>
              <a:rPr lang="en-US" sz="1600" dirty="0" err="1">
                <a:latin typeface="+mn-lt"/>
              </a:rPr>
              <a:t>months_b</a:t>
            </a:r>
            <a:r>
              <a:rPr lang="en-US" sz="1600" dirty="0">
                <a:latin typeface="+mn-lt"/>
              </a:rPr>
              <a:t> = set(["July", "Aug", "Sep", "Oct", "Nov", "Dec"])</a:t>
            </a:r>
          </a:p>
          <a:p>
            <a:r>
              <a:rPr lang="en-US" sz="1600" dirty="0" smtClean="0">
                <a:latin typeface="+mn-lt"/>
              </a:rPr>
              <a:t>print(</a:t>
            </a:r>
            <a:r>
              <a:rPr lang="en-US" sz="1600" dirty="0" err="1" smtClean="0">
                <a:latin typeface="+mn-lt"/>
              </a:rPr>
              <a:t>months_a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| </a:t>
            </a:r>
            <a:r>
              <a:rPr lang="en-US" sz="1600" dirty="0" err="1">
                <a:latin typeface="+mn-lt"/>
              </a:rPr>
              <a:t>months_b</a:t>
            </a:r>
            <a:r>
              <a:rPr lang="en-US" sz="1600" dirty="0" smtClean="0">
                <a:latin typeface="+mn-lt"/>
              </a:rPr>
              <a:t>)</a:t>
            </a:r>
            <a:endParaRPr lang="ru-RU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pPr marL="0" indent="0">
              <a:buClrTx/>
              <a:buSzTx/>
              <a:buNone/>
            </a:pPr>
            <a:r>
              <a:rPr lang="en-US" sz="1600" dirty="0">
                <a:latin typeface="+mn-lt"/>
              </a:rPr>
              <a:t>{'Feb', 'Apr', 'Sep', 'Dec', 'Nov', 'June', 'May', 'Oct', 'Jan', 'July', 'March', </a:t>
            </a:r>
            <a:endParaRPr lang="ru-RU" sz="1600" dirty="0" smtClean="0">
              <a:latin typeface="+mn-lt"/>
            </a:endParaRPr>
          </a:p>
          <a:p>
            <a:pPr marL="0" indent="0">
              <a:buClrTx/>
              <a:buSzTx/>
              <a:buNone/>
            </a:pPr>
            <a:endParaRPr lang="ru-RU" altLang="ru-RU" sz="1600" dirty="0">
              <a:solidFill>
                <a:srgbClr val="333333"/>
              </a:solidFill>
              <a:latin typeface="+mn-lt"/>
            </a:endParaRPr>
          </a:p>
          <a:p>
            <a:pPr marL="0" indent="0">
              <a:buClrTx/>
              <a:buSzTx/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+mn-lt"/>
              </a:rPr>
              <a:t>Если </a:t>
            </a:r>
            <a:r>
              <a:rPr lang="ru-RU" altLang="ru-RU" sz="1600" dirty="0">
                <a:solidFill>
                  <a:srgbClr val="333333"/>
                </a:solidFill>
                <a:latin typeface="+mn-lt"/>
              </a:rPr>
              <a:t>вы хотите </a:t>
            </a:r>
            <a:r>
              <a:rPr lang="ru-RU" altLang="ru-RU" sz="1600" b="1" dirty="0">
                <a:solidFill>
                  <a:srgbClr val="333333"/>
                </a:solidFill>
                <a:latin typeface="+mn-lt"/>
              </a:rPr>
              <a:t>создать объединение</a:t>
            </a:r>
            <a:r>
              <a:rPr lang="ru-RU" altLang="ru-RU" sz="1600" dirty="0">
                <a:solidFill>
                  <a:srgbClr val="333333"/>
                </a:solidFill>
                <a:latin typeface="+mn-lt"/>
              </a:rPr>
              <a:t> из более двух множеств, разделите названия множеств при помощи оператора </a:t>
            </a:r>
            <a:r>
              <a:rPr lang="ru-RU" altLang="ru-RU" sz="1600" dirty="0">
                <a:solidFill>
                  <a:srgbClr val="333333"/>
                </a:solidFill>
                <a:latin typeface="+mn-lt"/>
                <a:cs typeface="Courier New" panose="02070309020205020404" pitchFamily="49" charset="0"/>
              </a:rPr>
              <a:t>|</a:t>
            </a:r>
            <a:r>
              <a:rPr lang="ru-RU" altLang="ru-RU" sz="1600" dirty="0">
                <a:solidFill>
                  <a:srgbClr val="333333"/>
                </a:solidFill>
                <a:latin typeface="+mn-lt"/>
              </a:rPr>
              <a:t> . Взглянем на пример:</a:t>
            </a:r>
            <a:r>
              <a:rPr lang="ru-RU" altLang="ru-RU" sz="1600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x = {1, 2, 3}  </a:t>
            </a:r>
          </a:p>
          <a:p>
            <a:r>
              <a:rPr lang="en-US" sz="1600" dirty="0">
                <a:latin typeface="+mn-lt"/>
              </a:rPr>
              <a:t>y = {4, 3, 6}  </a:t>
            </a:r>
          </a:p>
          <a:p>
            <a:r>
              <a:rPr lang="en-US" sz="1600" dirty="0">
                <a:latin typeface="+mn-lt"/>
              </a:rPr>
              <a:t>z = {7, 4, 9}</a:t>
            </a:r>
          </a:p>
          <a:p>
            <a:r>
              <a:rPr lang="en-US" sz="1600" dirty="0" smtClean="0">
                <a:latin typeface="+mn-lt"/>
              </a:rPr>
              <a:t>print(x </a:t>
            </a:r>
            <a:r>
              <a:rPr lang="en-US" sz="1600" dirty="0">
                <a:latin typeface="+mn-lt"/>
              </a:rPr>
              <a:t>| y | z</a:t>
            </a:r>
            <a:r>
              <a:rPr lang="en-US" sz="1600" dirty="0" smtClean="0">
                <a:latin typeface="+mn-lt"/>
              </a:rPr>
              <a:t>)</a:t>
            </a:r>
            <a:endParaRPr lang="ru-RU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sz="1600" dirty="0">
                <a:latin typeface="+mn-lt"/>
              </a:rPr>
              <a:t>Результат</a:t>
            </a:r>
            <a:r>
              <a:rPr lang="ru-RU" sz="1600" dirty="0" smtClean="0">
                <a:latin typeface="+mn-lt"/>
              </a:rPr>
              <a:t>: </a:t>
            </a:r>
            <a:r>
              <a:rPr lang="ru-RU" sz="1600" dirty="0">
                <a:latin typeface="+mn-lt"/>
              </a:rPr>
              <a:t>{1, 2, 3, 4, 6, 7, 9}</a:t>
            </a:r>
            <a:endParaRPr lang="ru-RU" sz="1600" dirty="0" smtClean="0">
              <a:latin typeface="+mn-lt"/>
            </a:endParaRPr>
          </a:p>
          <a:p>
            <a:pPr marL="0" lvl="0" indent="0">
              <a:buClrTx/>
              <a:buSz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675162"/>
          </a:xfrm>
        </p:spPr>
        <p:txBody>
          <a:bodyPr>
            <a:noAutofit/>
          </a:bodyPr>
          <a:lstStyle/>
          <a:p>
            <a:r>
              <a:rPr lang="ru-RU" sz="2400" b="1" dirty="0"/>
              <a:t>Пересечение множеств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0972" y="1155165"/>
            <a:ext cx="9705109" cy="54876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	</a:t>
            </a:r>
            <a:r>
              <a:rPr lang="ru-RU" sz="1600" dirty="0" smtClean="0"/>
              <a:t>Предположим</a:t>
            </a:r>
            <a:r>
              <a:rPr lang="ru-RU" sz="1600" dirty="0"/>
              <a:t>, у вас есть два множества: </a:t>
            </a:r>
            <a:r>
              <a:rPr lang="ru-RU" sz="1600" b="1" dirty="0"/>
              <a:t>А</a:t>
            </a:r>
            <a:r>
              <a:rPr lang="ru-RU" sz="1600" dirty="0"/>
              <a:t> и </a:t>
            </a:r>
            <a:r>
              <a:rPr lang="ru-RU" sz="1600" b="1" dirty="0"/>
              <a:t>В</a:t>
            </a:r>
            <a:r>
              <a:rPr lang="ru-RU" sz="1600" dirty="0"/>
              <a:t>. Их пересечение представляет собой множество элементов, которые являются общими для </a:t>
            </a:r>
            <a:r>
              <a:rPr lang="ru-RU" sz="1600" b="1" dirty="0"/>
              <a:t>А</a:t>
            </a:r>
            <a:r>
              <a:rPr lang="ru-RU" sz="1600" dirty="0"/>
              <a:t> и для </a:t>
            </a:r>
            <a:r>
              <a:rPr lang="ru-RU" sz="1600" b="1" dirty="0"/>
              <a:t>В</a:t>
            </a:r>
            <a:r>
              <a:rPr lang="ru-RU" sz="1600" dirty="0" smtClean="0"/>
              <a:t>.</a:t>
            </a:r>
            <a:r>
              <a:rPr lang="ru-RU" altLang="ru-RU" sz="1600" dirty="0">
                <a:solidFill>
                  <a:srgbClr val="333333"/>
                </a:solidFill>
                <a:latin typeface="Roboto" panose="02000000000000000000" pitchFamily="2" charset="0"/>
              </a:rPr>
              <a:t> Операция пересечения во множествах может быть достигнута как при помощи оператора </a:t>
            </a:r>
            <a:r>
              <a:rPr lang="ru-RU" altLang="ru-RU" sz="1600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ru-RU" altLang="ru-RU" sz="1600" dirty="0">
                <a:solidFill>
                  <a:srgbClr val="333333"/>
                </a:solidFill>
                <a:latin typeface="Roboto" panose="02000000000000000000" pitchFamily="2" charset="0"/>
              </a:rPr>
              <a:t>, так и метода </a:t>
            </a:r>
            <a:r>
              <a:rPr lang="ru-RU" altLang="ru-RU" sz="1600" b="1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intersection</a:t>
            </a:r>
            <a:r>
              <a:rPr lang="ru-RU" altLang="ru-RU" sz="1600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16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1600" dirty="0">
                <a:solidFill>
                  <a:srgbClr val="333333"/>
                </a:solidFill>
                <a:latin typeface="Roboto" panose="02000000000000000000" pitchFamily="2" charset="0"/>
              </a:rPr>
              <a:t>. Рассмотрим пример</a:t>
            </a:r>
            <a:r>
              <a:rPr lang="ru-RU" altLang="ru-RU" sz="1600" dirty="0" smtClean="0">
                <a:solidFill>
                  <a:srgbClr val="333333"/>
                </a:solidFill>
                <a:latin typeface="Roboto" panose="02000000000000000000" pitchFamily="2" charset="0"/>
              </a:rPr>
              <a:t>:</a:t>
            </a:r>
          </a:p>
          <a:p>
            <a:r>
              <a:rPr lang="es-ES" sz="1600" dirty="0"/>
              <a:t>x = {1, 2, 3}  </a:t>
            </a:r>
          </a:p>
          <a:p>
            <a:r>
              <a:rPr lang="es-ES" sz="1600" dirty="0"/>
              <a:t>y = {4, 3, 6}</a:t>
            </a:r>
          </a:p>
          <a:p>
            <a:r>
              <a:rPr lang="es-ES" sz="1600" dirty="0"/>
              <a:t> </a:t>
            </a:r>
          </a:p>
          <a:p>
            <a:r>
              <a:rPr lang="es-ES" sz="1600" dirty="0"/>
              <a:t>print(x &amp; y) # Результат: </a:t>
            </a:r>
            <a:r>
              <a:rPr lang="es-ES" sz="1600" dirty="0" smtClean="0"/>
              <a:t>3</a:t>
            </a:r>
            <a:r>
              <a:rPr lang="ru-RU" sz="1600" dirty="0" smtClean="0"/>
              <a:t> </a:t>
            </a:r>
            <a:endParaRPr lang="es-ES" sz="1600" dirty="0"/>
          </a:p>
          <a:p>
            <a:pPr marL="0" lvl="0" indent="0">
              <a:buNone/>
            </a:pPr>
            <a:endParaRPr lang="ru-RU" altLang="ru-RU" sz="1600" dirty="0"/>
          </a:p>
          <a:p>
            <a:pPr marL="0" indent="0">
              <a:buNone/>
            </a:pPr>
            <a:r>
              <a:rPr lang="ru-RU" sz="1600" dirty="0" smtClean="0"/>
              <a:t>В обеих множествах 3 является общим элементом. То же самое может быть достигнуто при </a:t>
            </a:r>
            <a:r>
              <a:rPr lang="ru-RU" sz="1600" dirty="0" err="1" smtClean="0"/>
              <a:t>использвании</a:t>
            </a:r>
            <a:r>
              <a:rPr lang="ru-RU" sz="1600" dirty="0" smtClean="0"/>
              <a:t> метода </a:t>
            </a:r>
            <a:r>
              <a:rPr lang="en-US" sz="1600" dirty="0" smtClean="0"/>
              <a:t>intersection</a:t>
            </a:r>
            <a:r>
              <a:rPr lang="ru-RU" sz="1600" dirty="0" smtClean="0"/>
              <a:t> ():</a:t>
            </a:r>
          </a:p>
          <a:p>
            <a:r>
              <a:rPr lang="en-US" sz="1600" dirty="0"/>
              <a:t>x = {1, 2, 3}  </a:t>
            </a:r>
          </a:p>
          <a:p>
            <a:r>
              <a:rPr lang="en-US" sz="1600" dirty="0"/>
              <a:t>y = {4, 3, 6}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z = </a:t>
            </a:r>
            <a:r>
              <a:rPr lang="en-US" sz="1600" dirty="0" err="1"/>
              <a:t>x.intersection</a:t>
            </a:r>
            <a:r>
              <a:rPr lang="en-US" sz="1600" dirty="0"/>
              <a:t>(y)  </a:t>
            </a:r>
          </a:p>
          <a:p>
            <a:r>
              <a:rPr lang="en-US" sz="1600" dirty="0"/>
              <a:t>print(z) # </a:t>
            </a:r>
            <a:r>
              <a:rPr lang="ru-RU" sz="1600" dirty="0"/>
              <a:t>Результат: 3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1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Разница между множествами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537855"/>
            <a:ext cx="8261873" cy="4185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/>
              <a:t>Предположим, у вас есть два множества: </a:t>
            </a:r>
            <a:r>
              <a:rPr lang="ru-RU" sz="1700" b="1" dirty="0"/>
              <a:t>А</a:t>
            </a:r>
            <a:r>
              <a:rPr lang="ru-RU" sz="1700" dirty="0"/>
              <a:t> и </a:t>
            </a:r>
            <a:r>
              <a:rPr lang="ru-RU" sz="1700" b="1" dirty="0"/>
              <a:t>В</a:t>
            </a:r>
            <a:r>
              <a:rPr lang="ru-RU" sz="1700" dirty="0"/>
              <a:t>. Разница между А и В (А — В) — это множество со всеми элементами, которые содержатся в А, но не в </a:t>
            </a:r>
            <a:r>
              <a:rPr lang="ru-RU" sz="1700" dirty="0" err="1"/>
              <a:t>В</a:t>
            </a:r>
            <a:r>
              <a:rPr lang="ru-RU" sz="1700" dirty="0"/>
              <a:t>. Соответственно, (В — А) — это множество со всеми элементами в </a:t>
            </a:r>
            <a:r>
              <a:rPr lang="ru-RU" sz="1700" dirty="0" err="1"/>
              <a:t>В</a:t>
            </a:r>
            <a:r>
              <a:rPr lang="ru-RU" sz="1700" dirty="0"/>
              <a:t>, но не в А</a:t>
            </a:r>
            <a:r>
              <a:rPr lang="ru-RU" sz="1700" dirty="0" smtClean="0"/>
              <a:t>.</a:t>
            </a:r>
          </a:p>
          <a:p>
            <a:r>
              <a:rPr lang="ru-RU" sz="1700" dirty="0"/>
              <a:t>КОД</a:t>
            </a:r>
          </a:p>
          <a:p>
            <a:r>
              <a:rPr lang="ru-RU" sz="1700" dirty="0"/>
              <a:t>Для определения разницы между множествами в </a:t>
            </a:r>
            <a:r>
              <a:rPr lang="ru-RU" sz="1700" dirty="0" err="1"/>
              <a:t>Python</a:t>
            </a:r>
            <a:r>
              <a:rPr lang="ru-RU" sz="1700" dirty="0"/>
              <a:t>, мы можем использовать как функцию </a:t>
            </a:r>
            <a:r>
              <a:rPr lang="ru-RU" sz="1700" dirty="0" err="1"/>
              <a:t>difference</a:t>
            </a:r>
            <a:r>
              <a:rPr lang="ru-RU" sz="1700" dirty="0"/>
              <a:t>(), так и оператор — . Рассмотрим пример</a:t>
            </a:r>
            <a:r>
              <a:rPr lang="ru-RU" sz="1700" dirty="0" smtClean="0"/>
              <a:t>:</a:t>
            </a:r>
          </a:p>
          <a:p>
            <a:r>
              <a:rPr lang="en-US" sz="1700" dirty="0" err="1"/>
              <a:t>set_a</a:t>
            </a:r>
            <a:r>
              <a:rPr lang="en-US" sz="1700" dirty="0"/>
              <a:t> = {1, 2, 3, 4, 5}  </a:t>
            </a:r>
          </a:p>
          <a:p>
            <a:r>
              <a:rPr lang="en-US" sz="1700" dirty="0" err="1"/>
              <a:t>set_b</a:t>
            </a:r>
            <a:r>
              <a:rPr lang="en-US" sz="1700" dirty="0"/>
              <a:t> = {4, 5, 6, 7, 8}  </a:t>
            </a:r>
          </a:p>
          <a:p>
            <a:r>
              <a:rPr lang="en-US" sz="1700" dirty="0" err="1"/>
              <a:t>diff_set</a:t>
            </a:r>
            <a:r>
              <a:rPr lang="en-US" sz="1700" dirty="0"/>
              <a:t> = </a:t>
            </a:r>
            <a:r>
              <a:rPr lang="en-US" sz="1700" dirty="0" err="1"/>
              <a:t>set_a.difference</a:t>
            </a:r>
            <a:r>
              <a:rPr lang="en-US" sz="1700" dirty="0"/>
              <a:t>(</a:t>
            </a:r>
            <a:r>
              <a:rPr lang="en-US" sz="1700" dirty="0" err="1"/>
              <a:t>set_b</a:t>
            </a:r>
            <a:r>
              <a:rPr lang="en-US" sz="1700" dirty="0"/>
              <a:t>)  </a:t>
            </a:r>
          </a:p>
          <a:p>
            <a:r>
              <a:rPr lang="en-US" sz="1700" dirty="0"/>
              <a:t>print(</a:t>
            </a:r>
            <a:r>
              <a:rPr lang="en-US" sz="1700" dirty="0" err="1"/>
              <a:t>diff_set</a:t>
            </a:r>
            <a:r>
              <a:rPr lang="en-US" sz="1700" dirty="0"/>
              <a:t>)</a:t>
            </a:r>
          </a:p>
          <a:p>
            <a:r>
              <a:rPr lang="ru-RU" sz="1700" dirty="0"/>
              <a:t>Результат:</a:t>
            </a:r>
          </a:p>
          <a:p>
            <a:r>
              <a:rPr lang="ru-RU" sz="1700" dirty="0" smtClean="0"/>
              <a:t>{</a:t>
            </a:r>
            <a:r>
              <a:rPr lang="ru-RU" sz="1700" dirty="0"/>
              <a:t>1, 2, 3}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3939" y="5353737"/>
            <a:ext cx="9367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/>
              <a:t>В показанном выше скрипте, только первые три элемента множества </a:t>
            </a:r>
            <a:r>
              <a:rPr lang="ru-RU" altLang="ru-RU" sz="1400" dirty="0" err="1">
                <a:cs typeface="Courier New" panose="02070309020205020404" pitchFamily="49" charset="0"/>
              </a:rPr>
              <a:t>set_a</a:t>
            </a:r>
            <a:r>
              <a:rPr lang="ru-RU" altLang="ru-RU" sz="1400" dirty="0"/>
              <a:t> отсутствуют во множестве </a:t>
            </a:r>
            <a:r>
              <a:rPr lang="ru-RU" altLang="ru-RU" sz="1400" dirty="0" err="1">
                <a:cs typeface="Courier New" panose="02070309020205020404" pitchFamily="49" charset="0"/>
              </a:rPr>
              <a:t>set_b</a:t>
            </a:r>
            <a:r>
              <a:rPr lang="ru-RU" altLang="ru-RU" sz="1400" dirty="0"/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/>
              <a:t>формируя нашу выдачу. Оператор минус </a:t>
            </a:r>
            <a:r>
              <a:rPr lang="ru-RU" altLang="ru-RU" sz="1400" dirty="0">
                <a:cs typeface="Courier New" panose="02070309020205020404" pitchFamily="49" charset="0"/>
              </a:rPr>
              <a:t>-</a:t>
            </a:r>
            <a:r>
              <a:rPr lang="ru-RU" altLang="ru-RU" sz="1400" dirty="0"/>
              <a:t> можно также применить для нахождения разницы между двумя множествами, как показано ниже </a:t>
            </a:r>
          </a:p>
        </p:txBody>
      </p:sp>
    </p:spTree>
    <p:extLst>
      <p:ext uri="{BB962C8B-B14F-4D97-AF65-F5344CB8AC3E}">
        <p14:creationId xmlns:p14="http://schemas.microsoft.com/office/powerpoint/2010/main" val="21948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9CAF9D-0218-4BEA-A763-358C8941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86" y="1083327"/>
            <a:ext cx="9982200" cy="4572000"/>
          </a:xfrm>
        </p:spPr>
        <p:txBody>
          <a:bodyPr/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60031" y="1423685"/>
            <a:ext cx="9286993" cy="4514127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k-KZ" sz="2200" b="1" dirty="0" smtClean="0"/>
              <a:t/>
            </a:r>
            <a:br>
              <a:rPr lang="kk-KZ" sz="2200" b="1" dirty="0" smtClean="0"/>
            </a:br>
            <a:r>
              <a:rPr lang="kk-KZ" sz="2200" b="1" dirty="0"/>
              <a:t/>
            </a:r>
            <a:br>
              <a:rPr lang="kk-KZ" sz="2200" b="1" dirty="0"/>
            </a:br>
            <a:r>
              <a:rPr lang="kk-KZ" sz="2200" b="1" dirty="0" smtClean="0"/>
              <a:t/>
            </a:r>
            <a:br>
              <a:rPr lang="kk-KZ" sz="2200" b="1" dirty="0" smtClean="0"/>
            </a:br>
            <a:r>
              <a:rPr lang="kk-KZ" sz="2200" b="1" dirty="0"/>
              <a:t/>
            </a:r>
            <a:br>
              <a:rPr lang="kk-KZ" sz="2200" b="1" dirty="0"/>
            </a:br>
            <a:r>
              <a:rPr lang="kk-KZ" sz="2200" b="1" dirty="0" smtClean="0"/>
              <a:t/>
            </a:r>
            <a:br>
              <a:rPr lang="kk-KZ" sz="2200" b="1" dirty="0" smtClean="0"/>
            </a:br>
            <a:r>
              <a:rPr lang="kk-KZ" sz="2200" b="1" dirty="0"/>
              <a:t/>
            </a:r>
            <a:br>
              <a:rPr lang="kk-KZ" sz="2200" b="1" dirty="0"/>
            </a:br>
            <a:r>
              <a:rPr lang="kk-KZ" sz="2200" b="1" dirty="0" smtClean="0"/>
              <a:t/>
            </a:r>
            <a:br>
              <a:rPr lang="kk-KZ" sz="2200" b="1" dirty="0" smtClean="0"/>
            </a:br>
            <a:r>
              <a:rPr lang="kk-KZ" sz="2200" b="1" dirty="0" smtClean="0"/>
              <a:t>План </a:t>
            </a:r>
            <a:r>
              <a:rPr lang="kk-KZ" sz="2200" b="1" dirty="0"/>
              <a:t>лекции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Множественный </a:t>
            </a:r>
            <a:r>
              <a:rPr lang="ru-RU" sz="2200" dirty="0"/>
              <a:t>тип.</a:t>
            </a:r>
            <a:br>
              <a:rPr lang="ru-RU" sz="2200" dirty="0"/>
            </a:br>
            <a:r>
              <a:rPr lang="ru-RU" sz="2200" dirty="0" smtClean="0"/>
              <a:t>Создание </a:t>
            </a:r>
            <a:r>
              <a:rPr lang="ru-RU" sz="2200" dirty="0"/>
              <a:t>множеств</a:t>
            </a:r>
            <a:br>
              <a:rPr lang="ru-RU" sz="2200" dirty="0"/>
            </a:br>
            <a:r>
              <a:rPr lang="ru-RU" sz="2200" dirty="0"/>
              <a:t>Доступ к элементам множеств</a:t>
            </a:r>
            <a:br>
              <a:rPr lang="ru-RU" sz="2200" dirty="0"/>
            </a:br>
            <a:r>
              <a:rPr lang="ru-RU" sz="2200" dirty="0"/>
              <a:t>Добавление элементов во множество</a:t>
            </a:r>
            <a:br>
              <a:rPr lang="ru-RU" sz="2200" dirty="0"/>
            </a:br>
            <a:r>
              <a:rPr lang="ru-RU" sz="2200" dirty="0"/>
              <a:t>Удаление элементов из множеств</a:t>
            </a:r>
            <a:br>
              <a:rPr lang="ru-RU" sz="2200" dirty="0"/>
            </a:br>
            <a:r>
              <a:rPr lang="ru-RU" sz="2200" dirty="0"/>
              <a:t>Операции над множествами.</a:t>
            </a:r>
            <a:br>
              <a:rPr lang="ru-RU" sz="2200" dirty="0"/>
            </a:br>
            <a:r>
              <a:rPr lang="ru-RU" sz="2200" dirty="0" smtClean="0"/>
              <a:t>Вывод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39846"/>
              </p:ext>
            </p:extLst>
          </p:nvPr>
        </p:nvGraphicFramePr>
        <p:xfrm>
          <a:off x="1390085" y="1270159"/>
          <a:ext cx="6705600" cy="914400"/>
        </p:xfrm>
        <a:graphic>
          <a:graphicData uri="http://schemas.openxmlformats.org/drawingml/2006/table">
            <a:tbl>
              <a:tblPr/>
              <a:tblGrid>
                <a:gridCol w="6705600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solidFill>
                            <a:srgbClr val="002D7A"/>
                          </a:solidFill>
                          <a:effectLst/>
                          <a:latin typeface="inherit"/>
                        </a:rPr>
                        <a:t>set_a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= 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{</a:t>
                      </a:r>
                      <a:r>
                        <a:rPr lang="en-US" dirty="0">
                          <a:solidFill>
                            <a:srgbClr val="CE0000"/>
                          </a:solidFill>
                          <a:effectLst/>
                          <a:latin typeface="inherit"/>
                        </a:rPr>
                        <a:t>1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,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>
                          <a:solidFill>
                            <a:srgbClr val="CE0000"/>
                          </a:solidFill>
                          <a:effectLst/>
                          <a:latin typeface="inherit"/>
                        </a:rPr>
                        <a:t>2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,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>
                          <a:solidFill>
                            <a:srgbClr val="CE0000"/>
                          </a:solidFill>
                          <a:effectLst/>
                          <a:latin typeface="inherit"/>
                        </a:rPr>
                        <a:t>3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,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>
                          <a:solidFill>
                            <a:srgbClr val="CE0000"/>
                          </a:solidFill>
                          <a:effectLst/>
                          <a:latin typeface="inherit"/>
                        </a:rPr>
                        <a:t>4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,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>
                          <a:solidFill>
                            <a:srgbClr val="CE0000"/>
                          </a:solidFill>
                          <a:effectLst/>
                          <a:latin typeface="inherit"/>
                        </a:rPr>
                        <a:t>5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}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  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t"/>
                      <a:r>
                        <a:rPr lang="en-US" dirty="0" err="1">
                          <a:solidFill>
                            <a:srgbClr val="002D7A"/>
                          </a:solidFill>
                          <a:effectLst/>
                          <a:latin typeface="inherit"/>
                        </a:rPr>
                        <a:t>set_b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= 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{</a:t>
                      </a:r>
                      <a:r>
                        <a:rPr lang="en-US" dirty="0">
                          <a:solidFill>
                            <a:srgbClr val="CE0000"/>
                          </a:solidFill>
                          <a:effectLst/>
                          <a:latin typeface="inherit"/>
                        </a:rPr>
                        <a:t>4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,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>
                          <a:solidFill>
                            <a:srgbClr val="CE0000"/>
                          </a:solidFill>
                          <a:effectLst/>
                          <a:latin typeface="inherit"/>
                        </a:rPr>
                        <a:t>5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,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>
                          <a:solidFill>
                            <a:srgbClr val="CE0000"/>
                          </a:solidFill>
                          <a:effectLst/>
                          <a:latin typeface="inherit"/>
                        </a:rPr>
                        <a:t>6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,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>
                          <a:solidFill>
                            <a:srgbClr val="CE0000"/>
                          </a:solidFill>
                          <a:effectLst/>
                          <a:latin typeface="inherit"/>
                        </a:rPr>
                        <a:t>7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,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>
                          <a:solidFill>
                            <a:srgbClr val="CE0000"/>
                          </a:solidFill>
                          <a:effectLst/>
                          <a:latin typeface="inherit"/>
                        </a:rPr>
                        <a:t>8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}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  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t"/>
                      <a:r>
                        <a:rPr lang="en-US" dirty="0">
                          <a:solidFill>
                            <a:srgbClr val="E6969E"/>
                          </a:solidFill>
                          <a:effectLst/>
                          <a:latin typeface="inherit"/>
                        </a:rPr>
                        <a:t>print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en-US" dirty="0" err="1">
                          <a:solidFill>
                            <a:srgbClr val="002D7A"/>
                          </a:solidFill>
                          <a:effectLst/>
                          <a:latin typeface="inherit"/>
                        </a:rPr>
                        <a:t>set_a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- </a:t>
                      </a:r>
                      <a:r>
                        <a:rPr lang="en-US" dirty="0" err="1">
                          <a:solidFill>
                            <a:srgbClr val="002D7A"/>
                          </a:solidFill>
                          <a:effectLst/>
                          <a:latin typeface="inherit"/>
                        </a:rPr>
                        <a:t>set_b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28913" y="3463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5747" y="235217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</a:rPr>
              <a:t>Результат: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28913" y="2350303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Droid Sans Mono"/>
              </a:rPr>
              <a:t>{</a:t>
            </a:r>
            <a:r>
              <a:rPr lang="ru-RU" dirty="0">
                <a:solidFill>
                  <a:srgbClr val="CE0000"/>
                </a:solidFill>
                <a:latin typeface="Droid Sans Mono"/>
              </a:rPr>
              <a:t>1</a:t>
            </a:r>
            <a:r>
              <a:rPr lang="ru-RU" dirty="0">
                <a:solidFill>
                  <a:srgbClr val="333333"/>
                </a:solidFill>
                <a:latin typeface="Droid Sans Mono"/>
              </a:rPr>
              <a:t>,</a:t>
            </a:r>
            <a:r>
              <a:rPr lang="ru-RU" dirty="0">
                <a:solidFill>
                  <a:srgbClr val="006FE0"/>
                </a:solidFill>
                <a:latin typeface="Droid Sans Mono"/>
              </a:rPr>
              <a:t> </a:t>
            </a:r>
            <a:r>
              <a:rPr lang="ru-RU" dirty="0">
                <a:solidFill>
                  <a:srgbClr val="CE0000"/>
                </a:solidFill>
                <a:latin typeface="Droid Sans Mono"/>
              </a:rPr>
              <a:t>2</a:t>
            </a:r>
            <a:r>
              <a:rPr lang="ru-RU" dirty="0">
                <a:solidFill>
                  <a:srgbClr val="333333"/>
                </a:solidFill>
                <a:latin typeface="Droid Sans Mono"/>
              </a:rPr>
              <a:t>,</a:t>
            </a:r>
            <a:r>
              <a:rPr lang="ru-RU" dirty="0">
                <a:solidFill>
                  <a:srgbClr val="006FE0"/>
                </a:solidFill>
                <a:latin typeface="Droid Sans Mono"/>
              </a:rPr>
              <a:t> </a:t>
            </a:r>
            <a:r>
              <a:rPr lang="ru-RU" dirty="0">
                <a:solidFill>
                  <a:srgbClr val="CE0000"/>
                </a:solidFill>
                <a:latin typeface="Droid Sans Mono"/>
              </a:rPr>
              <a:t>3</a:t>
            </a:r>
            <a:r>
              <a:rPr lang="ru-RU" dirty="0">
                <a:solidFill>
                  <a:srgbClr val="333333"/>
                </a:solidFill>
                <a:latin typeface="Droid Sans Mono"/>
              </a:rPr>
              <a:t>}</a:t>
            </a:r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96227" y="3090842"/>
            <a:ext cx="9554320" cy="31085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Симметричная разница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между множествами А и В — это множество с элементами, которые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находятся в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и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за исключением тех элементов, которые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являются общими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для обеих множеств.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Это определяется использованием метода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Python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под названием symmetric_difference(), или оператора ^. Посмотрим на пример: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>
                <a:cs typeface="Arial" panose="020B0604020202020204" pitchFamily="34" charset="0"/>
              </a:rPr>
              <a:t>set_a</a:t>
            </a:r>
            <a:r>
              <a:rPr lang="en-US" sz="1400" dirty="0">
                <a:cs typeface="Arial" panose="020B0604020202020204" pitchFamily="34" charset="0"/>
              </a:rPr>
              <a:t> = {1, 2, 3, 4, 5}  </a:t>
            </a:r>
          </a:p>
          <a:p>
            <a:r>
              <a:rPr lang="en-US" sz="1400" dirty="0" err="1">
                <a:cs typeface="Arial" panose="020B0604020202020204" pitchFamily="34" charset="0"/>
              </a:rPr>
              <a:t>set_b</a:t>
            </a:r>
            <a:r>
              <a:rPr lang="en-US" sz="1400" dirty="0">
                <a:cs typeface="Arial" panose="020B0604020202020204" pitchFamily="34" charset="0"/>
              </a:rPr>
              <a:t> = {4, 5, 6, 7, 8}  </a:t>
            </a:r>
          </a:p>
          <a:p>
            <a:r>
              <a:rPr lang="en-US" sz="1400" dirty="0" err="1">
                <a:cs typeface="Arial" panose="020B0604020202020204" pitchFamily="34" charset="0"/>
              </a:rPr>
              <a:t>symm_diff</a:t>
            </a:r>
            <a:r>
              <a:rPr lang="en-US" sz="1400" dirty="0">
                <a:cs typeface="Arial" panose="020B0604020202020204" pitchFamily="34" charset="0"/>
              </a:rPr>
              <a:t> = set_a.symmetric_difference(</a:t>
            </a:r>
            <a:r>
              <a:rPr lang="en-US" sz="1400" dirty="0" err="1">
                <a:cs typeface="Arial" panose="020B0604020202020204" pitchFamily="34" charset="0"/>
              </a:rPr>
              <a:t>set_b</a:t>
            </a:r>
            <a:r>
              <a:rPr lang="en-US" sz="1400" dirty="0">
                <a:cs typeface="Arial" panose="020B0604020202020204" pitchFamily="34" charset="0"/>
              </a:rPr>
              <a:t>)  </a:t>
            </a:r>
          </a:p>
          <a:p>
            <a:r>
              <a:rPr lang="en-US" sz="1400" dirty="0">
                <a:cs typeface="Arial" panose="020B0604020202020204" pitchFamily="34" charset="0"/>
              </a:rPr>
              <a:t>print(</a:t>
            </a:r>
            <a:r>
              <a:rPr lang="en-US" sz="1400" dirty="0" err="1">
                <a:cs typeface="Arial" panose="020B0604020202020204" pitchFamily="34" charset="0"/>
              </a:rPr>
              <a:t>symm_diff</a:t>
            </a:r>
            <a:r>
              <a:rPr lang="en-US" sz="1400" dirty="0">
                <a:cs typeface="Arial" panose="020B0604020202020204" pitchFamily="34" charset="0"/>
              </a:rPr>
              <a:t>)</a:t>
            </a:r>
          </a:p>
          <a:p>
            <a:pPr lvl="0"/>
            <a:r>
              <a:rPr lang="ru-RU" sz="1400" dirty="0">
                <a:cs typeface="Arial" panose="020B0604020202020204" pitchFamily="34" charset="0"/>
              </a:rPr>
              <a:t>Результат</a:t>
            </a:r>
            <a:r>
              <a:rPr lang="ru-RU" sz="1400" dirty="0" smtClean="0">
                <a:cs typeface="Arial" panose="020B0604020202020204" pitchFamily="34" charset="0"/>
              </a:rPr>
              <a:t>: </a:t>
            </a:r>
            <a:r>
              <a:rPr lang="ru-RU" sz="1400" dirty="0">
                <a:cs typeface="Arial" panose="020B0604020202020204" pitchFamily="34" charset="0"/>
              </a:rPr>
              <a:t>{1, 2, 3, 6, 7, 8</a:t>
            </a:r>
            <a:r>
              <a:rPr lang="ru-RU" sz="1400" dirty="0" smtClean="0">
                <a:cs typeface="Arial" panose="020B0604020202020204" pitchFamily="34" charset="0"/>
              </a:rPr>
              <a:t>}</a:t>
            </a:r>
          </a:p>
          <a:p>
            <a:pPr lvl="0"/>
            <a:r>
              <a:rPr lang="ru-RU" sz="1400" dirty="0">
                <a:cs typeface="Arial" panose="020B0604020202020204" pitchFamily="34" charset="0"/>
              </a:rPr>
              <a:t>Симметричную разницу можно также найти следующим образом</a:t>
            </a:r>
            <a:r>
              <a:rPr lang="ru-RU" sz="1400" dirty="0" smtClean="0">
                <a:cs typeface="Arial" panose="020B0604020202020204" pitchFamily="34" charset="0"/>
              </a:rPr>
              <a:t>:</a:t>
            </a:r>
          </a:p>
          <a:p>
            <a:r>
              <a:rPr lang="en-US" sz="1400" dirty="0" err="1">
                <a:cs typeface="Arial" panose="020B0604020202020204" pitchFamily="34" charset="0"/>
              </a:rPr>
              <a:t>set_a</a:t>
            </a:r>
            <a:r>
              <a:rPr lang="en-US" sz="1400" dirty="0">
                <a:cs typeface="Arial" panose="020B0604020202020204" pitchFamily="34" charset="0"/>
              </a:rPr>
              <a:t> = {1, 2, 3, 4, 5}  </a:t>
            </a:r>
          </a:p>
          <a:p>
            <a:r>
              <a:rPr lang="en-US" sz="1400" dirty="0" err="1">
                <a:cs typeface="Arial" panose="020B0604020202020204" pitchFamily="34" charset="0"/>
              </a:rPr>
              <a:t>set_b</a:t>
            </a:r>
            <a:r>
              <a:rPr lang="en-US" sz="1400" dirty="0">
                <a:cs typeface="Arial" panose="020B0604020202020204" pitchFamily="34" charset="0"/>
              </a:rPr>
              <a:t> = {4, 5, 6, 7, 8}  </a:t>
            </a:r>
          </a:p>
          <a:p>
            <a:r>
              <a:rPr lang="en-US" sz="1400" dirty="0">
                <a:cs typeface="Arial" panose="020B0604020202020204" pitchFamily="34" charset="0"/>
              </a:rPr>
              <a:t>print(</a:t>
            </a:r>
            <a:r>
              <a:rPr lang="en-US" sz="1400" dirty="0" err="1">
                <a:cs typeface="Arial" panose="020B0604020202020204" pitchFamily="34" charset="0"/>
              </a:rPr>
              <a:t>set_a</a:t>
            </a:r>
            <a:r>
              <a:rPr lang="en-US" sz="1400" dirty="0">
                <a:cs typeface="Arial" panose="020B0604020202020204" pitchFamily="34" charset="0"/>
              </a:rPr>
              <a:t> ^ </a:t>
            </a:r>
            <a:r>
              <a:rPr lang="en-US" sz="1400" dirty="0" err="1">
                <a:cs typeface="Arial" panose="020B0604020202020204" pitchFamily="34" charset="0"/>
              </a:rPr>
              <a:t>set_b</a:t>
            </a:r>
            <a:r>
              <a:rPr lang="en-US" sz="1400" dirty="0">
                <a:cs typeface="Arial" panose="020B0604020202020204" pitchFamily="34" charset="0"/>
              </a:rPr>
              <a:t>)</a:t>
            </a:r>
          </a:p>
          <a:p>
            <a:pPr lvl="0"/>
            <a:r>
              <a:rPr lang="ru-RU" sz="1400" dirty="0">
                <a:cs typeface="Arial" panose="020B0604020202020204" pitchFamily="34" charset="0"/>
              </a:rPr>
              <a:t>Результат</a:t>
            </a:r>
            <a:r>
              <a:rPr lang="ru-RU" sz="1400" dirty="0" smtClean="0">
                <a:cs typeface="Arial" panose="020B0604020202020204" pitchFamily="34" charset="0"/>
              </a:rPr>
              <a:t>:</a:t>
            </a:r>
            <a:r>
              <a:rPr lang="ru-RU" sz="1400" dirty="0">
                <a:cs typeface="Arial" panose="020B0604020202020204" pitchFamily="34" charset="0"/>
              </a:rPr>
              <a:t>{1, 2, 3, 6, 7, 8}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160" y="734458"/>
            <a:ext cx="9286993" cy="55401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Сравнение множеств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53131" y="1000174"/>
            <a:ext cx="10057049" cy="4678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Мы можем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сравнить множества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в зависимости от того, какие элементы в них содержатся.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Таким образом, мы можем сказать, является ли множество родительским, или дочерним от другого множества.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Результат такого сравнения будет либо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True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либо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False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Чтобы проверить, является ли множество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дочерним от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мы можем выполнить следующую операцию:</a:t>
            </a:r>
          </a:p>
          <a:p>
            <a:pPr marL="0" lvl="0" indent="0">
              <a:buClrTx/>
              <a:buSzTx/>
              <a:buNone/>
            </a:pPr>
            <a:r>
              <a:rPr lang="en-US" sz="1400" dirty="0">
                <a:latin typeface="+mn-lt"/>
              </a:rPr>
              <a:t>A &lt;= </a:t>
            </a:r>
            <a:r>
              <a:rPr lang="en-US" sz="1400" dirty="0" smtClean="0">
                <a:latin typeface="+mn-lt"/>
              </a:rPr>
              <a:t>B</a:t>
            </a:r>
            <a:endParaRPr lang="ru-RU" sz="1400" dirty="0" smtClean="0">
              <a:latin typeface="+mn-lt"/>
            </a:endParaRPr>
          </a:p>
          <a:p>
            <a:pPr marL="0" lvl="0" indent="0">
              <a:buClrTx/>
              <a:buSzTx/>
              <a:buNone/>
            </a:pPr>
            <a:endParaRPr lang="ru-RU" sz="1400" dirty="0" smtClean="0"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sz="1400" dirty="0" smtClean="0">
                <a:latin typeface="+mn-lt"/>
              </a:rPr>
              <a:t>Чтобы </a:t>
            </a:r>
            <a:r>
              <a:rPr lang="ru-RU" sz="1400" dirty="0">
                <a:latin typeface="+mn-lt"/>
              </a:rPr>
              <a:t>узнать является ли множество </a:t>
            </a:r>
            <a:r>
              <a:rPr lang="ru-RU" sz="1400" b="1" dirty="0">
                <a:latin typeface="+mn-lt"/>
              </a:rPr>
              <a:t>В</a:t>
            </a:r>
            <a:r>
              <a:rPr lang="ru-RU" sz="1400" dirty="0">
                <a:latin typeface="+mn-lt"/>
              </a:rPr>
              <a:t> дочерним от </a:t>
            </a:r>
            <a:r>
              <a:rPr lang="ru-RU" sz="1400" b="1" dirty="0">
                <a:latin typeface="+mn-lt"/>
              </a:rPr>
              <a:t>А</a:t>
            </a:r>
            <a:r>
              <a:rPr lang="ru-RU" sz="1400" dirty="0">
                <a:latin typeface="+mn-lt"/>
              </a:rPr>
              <a:t>, мы можем выполнить следующую операцию, соответственно</a:t>
            </a:r>
            <a:r>
              <a:rPr lang="ru-RU" sz="1400" dirty="0" smtClean="0">
                <a:latin typeface="+mn-lt"/>
              </a:rPr>
              <a:t>:</a:t>
            </a:r>
          </a:p>
          <a:p>
            <a:pPr marL="0" lvl="0" indent="0">
              <a:buClrTx/>
              <a:buSzTx/>
              <a:buNone/>
            </a:pPr>
            <a:r>
              <a:rPr lang="en-US" sz="1400" dirty="0">
                <a:latin typeface="+mn-lt"/>
              </a:rPr>
              <a:t>B &gt;= </a:t>
            </a:r>
            <a:r>
              <a:rPr lang="en-US" sz="1400" dirty="0" smtClean="0">
                <a:latin typeface="+mn-lt"/>
              </a:rPr>
              <a:t>A</a:t>
            </a:r>
            <a:endParaRPr lang="ru-RU" sz="1400" dirty="0" smtClean="0"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sz="1400" dirty="0">
                <a:latin typeface="+mn-lt"/>
              </a:rPr>
              <a:t>Например</a:t>
            </a:r>
            <a:r>
              <a:rPr lang="ru-RU" sz="1400" dirty="0" smtClean="0">
                <a:latin typeface="+mn-lt"/>
              </a:rPr>
              <a:t>:</a:t>
            </a:r>
          </a:p>
          <a:p>
            <a:r>
              <a:rPr lang="en-US" sz="1400" dirty="0" err="1">
                <a:latin typeface="+mn-lt"/>
              </a:rPr>
              <a:t>months_a</a:t>
            </a:r>
            <a:r>
              <a:rPr lang="en-US" sz="1400" dirty="0">
                <a:latin typeface="+mn-lt"/>
              </a:rPr>
              <a:t> = set(["Jan", "Feb", "March", "Apr", "May", "June"])  </a:t>
            </a:r>
          </a:p>
          <a:p>
            <a:r>
              <a:rPr lang="en-US" sz="1400" dirty="0" err="1">
                <a:latin typeface="+mn-lt"/>
              </a:rPr>
              <a:t>months_b</a:t>
            </a:r>
            <a:r>
              <a:rPr lang="en-US" sz="1400" dirty="0">
                <a:latin typeface="+mn-lt"/>
              </a:rPr>
              <a:t> = set(["Jan", "Feb", "March", "Apr", "May", "June", "July", "Aug", "Sep", "Oct", "Nov", "Dec"])</a:t>
            </a:r>
          </a:p>
          <a:p>
            <a:r>
              <a:rPr lang="en-US" sz="1400" dirty="0">
                <a:latin typeface="+mn-lt"/>
              </a:rPr>
              <a:t> </a:t>
            </a:r>
          </a:p>
          <a:p>
            <a:r>
              <a:rPr lang="en-US" sz="1400" dirty="0" err="1">
                <a:latin typeface="+mn-lt"/>
              </a:rPr>
              <a:t>subset_check</a:t>
            </a:r>
            <a:r>
              <a:rPr lang="en-US" sz="1400" dirty="0">
                <a:latin typeface="+mn-lt"/>
              </a:rPr>
              <a:t> = </a:t>
            </a:r>
            <a:r>
              <a:rPr lang="en-US" sz="1400" dirty="0" err="1">
                <a:latin typeface="+mn-lt"/>
              </a:rPr>
              <a:t>months_a</a:t>
            </a:r>
            <a:r>
              <a:rPr lang="en-US" sz="1400" dirty="0">
                <a:latin typeface="+mn-lt"/>
              </a:rPr>
              <a:t> &lt;= </a:t>
            </a:r>
            <a:r>
              <a:rPr lang="en-US" sz="1400" dirty="0" err="1">
                <a:latin typeface="+mn-lt"/>
              </a:rPr>
              <a:t>months_b</a:t>
            </a:r>
            <a:r>
              <a:rPr lang="en-US" sz="1400" dirty="0">
                <a:latin typeface="+mn-lt"/>
              </a:rPr>
              <a:t>  </a:t>
            </a:r>
          </a:p>
          <a:p>
            <a:r>
              <a:rPr lang="en-US" sz="1400" dirty="0" err="1">
                <a:latin typeface="+mn-lt"/>
              </a:rPr>
              <a:t>superset_check</a:t>
            </a:r>
            <a:r>
              <a:rPr lang="en-US" sz="1400" dirty="0">
                <a:latin typeface="+mn-lt"/>
              </a:rPr>
              <a:t> = </a:t>
            </a:r>
            <a:r>
              <a:rPr lang="en-US" sz="1400" dirty="0" err="1">
                <a:latin typeface="+mn-lt"/>
              </a:rPr>
              <a:t>months_b</a:t>
            </a:r>
            <a:r>
              <a:rPr lang="en-US" sz="1400" dirty="0">
                <a:latin typeface="+mn-lt"/>
              </a:rPr>
              <a:t> &gt;= </a:t>
            </a:r>
            <a:r>
              <a:rPr lang="en-US" sz="1400" dirty="0" err="1">
                <a:latin typeface="+mn-lt"/>
              </a:rPr>
              <a:t>months_a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 </a:t>
            </a:r>
          </a:p>
          <a:p>
            <a:r>
              <a:rPr lang="en-US" sz="1400" dirty="0">
                <a:latin typeface="+mn-lt"/>
              </a:rPr>
              <a:t>print(</a:t>
            </a:r>
            <a:r>
              <a:rPr lang="en-US" sz="1400" dirty="0" err="1">
                <a:latin typeface="+mn-lt"/>
              </a:rPr>
              <a:t>subset_check</a:t>
            </a:r>
            <a:r>
              <a:rPr lang="en-US" sz="1400" dirty="0">
                <a:latin typeface="+mn-lt"/>
              </a:rPr>
              <a:t>)  </a:t>
            </a:r>
          </a:p>
          <a:p>
            <a:r>
              <a:rPr lang="en-US" sz="1400" dirty="0">
                <a:latin typeface="+mn-lt"/>
              </a:rPr>
              <a:t>print(</a:t>
            </a:r>
            <a:r>
              <a:rPr lang="en-US" sz="1400" dirty="0" err="1">
                <a:latin typeface="+mn-lt"/>
              </a:rPr>
              <a:t>superset_check</a:t>
            </a:r>
            <a:r>
              <a:rPr lang="en-US" sz="1400" dirty="0">
                <a:latin typeface="+mn-lt"/>
              </a:rPr>
              <a:t>)</a:t>
            </a:r>
          </a:p>
          <a:p>
            <a:r>
              <a:rPr lang="ru-RU" sz="1400" dirty="0" smtClean="0">
                <a:latin typeface="+mn-lt"/>
              </a:rPr>
              <a:t>Результат: </a:t>
            </a:r>
            <a:r>
              <a:rPr lang="en-US" sz="1400" dirty="0" smtClean="0">
                <a:latin typeface="+mn-lt"/>
              </a:rPr>
              <a:t>True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True</a:t>
            </a:r>
          </a:p>
          <a:p>
            <a:pPr marL="0" lvl="0" indent="0">
              <a:buClrTx/>
              <a:buSz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Методы множеств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8375" y="1838702"/>
            <a:ext cx="8261873" cy="3603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Python</a:t>
            </a:r>
            <a:r>
              <a:rPr lang="ru-RU" dirty="0"/>
              <a:t> содержит огромное количество встроенных методов, включая следующие:</a:t>
            </a:r>
          </a:p>
          <a:p>
            <a:pPr marL="0" indent="0">
              <a:buNone/>
            </a:pPr>
            <a:r>
              <a:rPr lang="ru-RU" b="1" dirty="0"/>
              <a:t>Метод </a:t>
            </a:r>
            <a:r>
              <a:rPr lang="ru-RU" b="1" dirty="0" err="1"/>
              <a:t>copy</a:t>
            </a:r>
            <a:r>
              <a:rPr lang="ru-RU" b="1" dirty="0"/>
              <a:t>()</a:t>
            </a:r>
          </a:p>
          <a:p>
            <a:pPr marL="0" indent="0">
              <a:buNone/>
            </a:pPr>
            <a:r>
              <a:rPr lang="ru-RU" dirty="0"/>
              <a:t>Этот метод возвращает копию множества. Например:</a:t>
            </a:r>
          </a:p>
          <a:p>
            <a:pPr marL="0" indent="0">
              <a:buNone/>
            </a:pPr>
            <a:r>
              <a:rPr lang="en-US" dirty="0" err="1"/>
              <a:t>string_set</a:t>
            </a:r>
            <a:r>
              <a:rPr lang="en-US" dirty="0"/>
              <a:t> = {"Nicholas", "Michelle", "John", "Mercy"}  </a:t>
            </a:r>
          </a:p>
          <a:p>
            <a:pPr marL="0" indent="0">
              <a:buNone/>
            </a:pPr>
            <a:r>
              <a:rPr lang="en-US" dirty="0"/>
              <a:t>x = </a:t>
            </a:r>
            <a:r>
              <a:rPr lang="en-US" dirty="0" err="1"/>
              <a:t>string_set.copy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print(x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Результат: </a:t>
            </a:r>
            <a:r>
              <a:rPr lang="en-US" dirty="0"/>
              <a:t>{'John', 'Michelle', 'Nicholas', 'Mercy</a:t>
            </a:r>
            <a:r>
              <a:rPr lang="en-US" dirty="0" smtClean="0"/>
              <a:t>'}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44139" y="1173734"/>
            <a:ext cx="9292243" cy="4393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90440" rIns="9144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Метод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isdisjoint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Этот метод проверяет, является ли множество пересечением или нет.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Если множества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не содержат общих элементов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метод возвращает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True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в противном случае —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False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 Например:</a:t>
            </a:r>
          </a:p>
          <a:p>
            <a:r>
              <a:rPr lang="en-US" sz="1600" dirty="0" err="1">
                <a:latin typeface="+mn-lt"/>
              </a:rPr>
              <a:t>names_a</a:t>
            </a:r>
            <a:r>
              <a:rPr lang="en-US" sz="1600" dirty="0">
                <a:latin typeface="+mn-lt"/>
              </a:rPr>
              <a:t> = {"Nicholas", "Michelle", "John", "Mercy"}  </a:t>
            </a:r>
          </a:p>
          <a:p>
            <a:r>
              <a:rPr lang="en-US" sz="1600" dirty="0" err="1">
                <a:latin typeface="+mn-lt"/>
              </a:rPr>
              <a:t>names_b</a:t>
            </a:r>
            <a:r>
              <a:rPr lang="en-US" sz="1600" dirty="0">
                <a:latin typeface="+mn-lt"/>
              </a:rPr>
              <a:t> = {"Jeff", "Bosco", "Teddy", "</a:t>
            </a:r>
            <a:r>
              <a:rPr lang="en-US" sz="1600" dirty="0" err="1">
                <a:latin typeface="+mn-lt"/>
              </a:rPr>
              <a:t>Milly</a:t>
            </a:r>
            <a:r>
              <a:rPr lang="en-US" sz="1600" dirty="0">
                <a:latin typeface="+mn-lt"/>
              </a:rPr>
              <a:t>"}</a:t>
            </a:r>
          </a:p>
          <a:p>
            <a:r>
              <a:rPr lang="en-US" sz="1600" dirty="0">
                <a:latin typeface="+mn-lt"/>
              </a:rPr>
              <a:t> </a:t>
            </a:r>
            <a:r>
              <a:rPr lang="en-US" sz="1600" dirty="0" smtClean="0">
                <a:latin typeface="+mn-lt"/>
              </a:rPr>
              <a:t>x </a:t>
            </a:r>
            <a:r>
              <a:rPr lang="en-US" sz="1600" dirty="0">
                <a:latin typeface="+mn-lt"/>
              </a:rPr>
              <a:t>= </a:t>
            </a:r>
            <a:r>
              <a:rPr lang="en-US" sz="1600" dirty="0" err="1">
                <a:latin typeface="+mn-lt"/>
              </a:rPr>
              <a:t>names_a.isdisjoint</a:t>
            </a:r>
            <a:r>
              <a:rPr lang="en-US" sz="1600" dirty="0">
                <a:latin typeface="+mn-lt"/>
              </a:rPr>
              <a:t>(</a:t>
            </a:r>
            <a:r>
              <a:rPr lang="en-US" sz="1600" dirty="0" err="1">
                <a:latin typeface="+mn-lt"/>
              </a:rPr>
              <a:t>names_b</a:t>
            </a:r>
            <a:r>
              <a:rPr lang="en-US" sz="1600" dirty="0">
                <a:latin typeface="+mn-lt"/>
              </a:rPr>
              <a:t>)  </a:t>
            </a:r>
          </a:p>
          <a:p>
            <a:r>
              <a:rPr lang="en-US" sz="1600" dirty="0">
                <a:latin typeface="+mn-lt"/>
              </a:rPr>
              <a:t>print(x)</a:t>
            </a:r>
          </a:p>
          <a:p>
            <a:pPr marL="0" lvl="0" indent="0">
              <a:buClrTx/>
              <a:buSzTx/>
              <a:buNone/>
            </a:pPr>
            <a:r>
              <a:rPr lang="ru-RU" sz="1600" dirty="0">
                <a:latin typeface="+mn-lt"/>
              </a:rPr>
              <a:t>Результат</a:t>
            </a:r>
            <a:r>
              <a:rPr lang="ru-RU" sz="1600" dirty="0" smtClean="0">
                <a:latin typeface="+mn-lt"/>
              </a:rPr>
              <a:t>: </a:t>
            </a:r>
            <a:r>
              <a:rPr lang="en-US" sz="1600" dirty="0" smtClean="0">
                <a:latin typeface="+mn-lt"/>
              </a:rPr>
              <a:t>True</a:t>
            </a:r>
            <a:r>
              <a:rPr lang="ru-RU" sz="1600" dirty="0" smtClean="0">
                <a:latin typeface="+mn-lt"/>
              </a:rPr>
              <a:t> </a:t>
            </a:r>
          </a:p>
          <a:p>
            <a:pPr marL="0" lvl="0" indent="0">
              <a:buClrTx/>
              <a:buSzTx/>
              <a:buNone/>
            </a:pPr>
            <a:endParaRPr lang="ru-RU" sz="1600" dirty="0">
              <a:latin typeface="+mn-lt"/>
            </a:endParaRPr>
          </a:p>
          <a:p>
            <a:pPr marL="0" indent="0">
              <a:buNone/>
            </a:pPr>
            <a:r>
              <a:rPr lang="ru-RU" sz="1600" b="1" dirty="0"/>
              <a:t>Метод </a:t>
            </a:r>
            <a:r>
              <a:rPr lang="ru-RU" sz="1600" b="1" dirty="0" err="1"/>
              <a:t>len</a:t>
            </a:r>
            <a:r>
              <a:rPr lang="ru-RU" sz="1600" b="1" dirty="0"/>
              <a:t>()</a:t>
            </a:r>
          </a:p>
          <a:p>
            <a:pPr marL="0" indent="0">
              <a:buNone/>
            </a:pPr>
            <a:r>
              <a:rPr lang="ru-RU" sz="1600" dirty="0"/>
              <a:t>Этот метод возвращает </a:t>
            </a:r>
            <a:r>
              <a:rPr lang="ru-RU" sz="1600" b="1" dirty="0"/>
              <a:t>длину множества</a:t>
            </a:r>
            <a:r>
              <a:rPr lang="ru-RU" sz="1600" dirty="0"/>
              <a:t>, которая является общим количеством элементов во множестве. Пример:</a:t>
            </a:r>
          </a:p>
          <a:p>
            <a:r>
              <a:rPr lang="en-US" sz="1600" dirty="0" err="1"/>
              <a:t>ames_a</a:t>
            </a:r>
            <a:r>
              <a:rPr lang="en-US" sz="1600" dirty="0"/>
              <a:t> = {"Nicholas", "Michelle", "John", "Mercy"}</a:t>
            </a:r>
          </a:p>
          <a:p>
            <a:r>
              <a:rPr lang="en-US" sz="1600" dirty="0"/>
              <a:t> </a:t>
            </a:r>
            <a:r>
              <a:rPr lang="en-US" sz="1600" dirty="0" smtClean="0"/>
              <a:t>print(</a:t>
            </a:r>
            <a:r>
              <a:rPr lang="en-US" sz="1600" dirty="0" err="1" smtClean="0"/>
              <a:t>len</a:t>
            </a:r>
            <a:r>
              <a:rPr lang="en-US" sz="1600" dirty="0" smtClean="0"/>
              <a:t>(</a:t>
            </a:r>
            <a:r>
              <a:rPr lang="en-US" sz="1600" dirty="0" err="1" smtClean="0"/>
              <a:t>names_a</a:t>
            </a:r>
            <a:r>
              <a:rPr lang="en-US" sz="1600" dirty="0"/>
              <a:t>)) # </a:t>
            </a:r>
            <a:r>
              <a:rPr lang="ru-RU" sz="1600" dirty="0"/>
              <a:t>Результат: 4</a:t>
            </a:r>
          </a:p>
          <a:p>
            <a:pPr marL="0" lvl="0" indent="0">
              <a:buClrTx/>
              <a:buSzTx/>
              <a:buNone/>
            </a:pPr>
            <a:endParaRPr lang="ru-RU" sz="1400" dirty="0" smtClean="0">
              <a:latin typeface="+mn-lt"/>
            </a:endParaRPr>
          </a:p>
          <a:p>
            <a:pPr marL="0" lvl="0" indent="0">
              <a:buClrTx/>
              <a:buSzTx/>
              <a:buNone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76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741053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Frozenset</a:t>
            </a:r>
            <a:r>
              <a:rPr lang="ru-RU" b="1" dirty="0"/>
              <a:t> в </a:t>
            </a:r>
            <a:r>
              <a:rPr lang="ru-RU" b="1" dirty="0" err="1"/>
              <a:t>Python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Frozenset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b="1" dirty="0"/>
              <a:t>замороженное множество</a:t>
            </a:r>
            <a:r>
              <a:rPr lang="ru-RU" dirty="0"/>
              <a:t>) – это класс с характеристиками множества, однако, как только элементы становятся назначенными, их нельзя менять. </a:t>
            </a:r>
            <a:r>
              <a:rPr lang="ru-RU" b="1" dirty="0"/>
              <a:t>Кортежи</a:t>
            </a:r>
            <a:r>
              <a:rPr lang="ru-RU" dirty="0"/>
              <a:t> могут рассматриваться как неизменяемые списки, в то время как </a:t>
            </a:r>
            <a:r>
              <a:rPr lang="ru-RU" b="1" dirty="0" err="1"/>
              <a:t>frozenset</a:t>
            </a:r>
            <a:r>
              <a:rPr lang="ru-RU" dirty="0"/>
              <a:t>-ы — как неизменные множества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Множества являются </a:t>
            </a:r>
            <a:r>
              <a:rPr lang="ru-RU" b="1" dirty="0"/>
              <a:t>изменяемыми</a:t>
            </a:r>
            <a:r>
              <a:rPr lang="ru-RU" dirty="0"/>
              <a:t> и </a:t>
            </a:r>
            <a:r>
              <a:rPr lang="ru-RU" b="1" dirty="0" err="1"/>
              <a:t>нехешируемыми</a:t>
            </a:r>
            <a:r>
              <a:rPr lang="ru-RU" dirty="0"/>
              <a:t>, это значит, что мы не можем использовать их как словарные ключи. Замороженные множества (</a:t>
            </a:r>
            <a:r>
              <a:rPr lang="ru-RU" b="1" dirty="0" err="1"/>
              <a:t>frozenset</a:t>
            </a:r>
            <a:r>
              <a:rPr lang="ru-RU" dirty="0"/>
              <a:t>) являются хешированными и могут использоваться в качестве ключей словаря.</a:t>
            </a:r>
          </a:p>
        </p:txBody>
      </p:sp>
    </p:spTree>
    <p:extLst>
      <p:ext uri="{BB962C8B-B14F-4D97-AF65-F5344CB8AC3E}">
        <p14:creationId xmlns:p14="http://schemas.microsoft.com/office/powerpoint/2010/main" val="9945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04135" y="884710"/>
            <a:ext cx="8596051" cy="29238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Для создания замороженного множества, мы используем метод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frozenset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Давайте создадим два замороженных множества,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и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: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X = </a:t>
            </a:r>
            <a:r>
              <a:rPr lang="en-US" sz="1600" dirty="0" err="1">
                <a:latin typeface="+mn-lt"/>
              </a:rPr>
              <a:t>frozenset</a:t>
            </a:r>
            <a:r>
              <a:rPr lang="en-US" sz="1600" dirty="0">
                <a:latin typeface="+mn-lt"/>
              </a:rPr>
              <a:t>([1, 2, 3, 4, 5, 6])  </a:t>
            </a:r>
          </a:p>
          <a:p>
            <a:r>
              <a:rPr lang="en-US" sz="1600" dirty="0">
                <a:latin typeface="+mn-lt"/>
              </a:rPr>
              <a:t>Y = </a:t>
            </a:r>
            <a:r>
              <a:rPr lang="en-US" sz="1600" dirty="0" err="1">
                <a:latin typeface="+mn-lt"/>
              </a:rPr>
              <a:t>frozenset</a:t>
            </a:r>
            <a:r>
              <a:rPr lang="en-US" sz="1600" dirty="0">
                <a:latin typeface="+mn-lt"/>
              </a:rPr>
              <a:t>([4, 5, 6, 7, 8, 9])</a:t>
            </a:r>
          </a:p>
          <a:p>
            <a:r>
              <a:rPr lang="en-US" sz="1600" dirty="0">
                <a:latin typeface="+mn-lt"/>
              </a:rPr>
              <a:t> </a:t>
            </a:r>
          </a:p>
          <a:p>
            <a:r>
              <a:rPr lang="en-US" sz="1600" dirty="0">
                <a:latin typeface="+mn-lt"/>
              </a:rPr>
              <a:t>print(X)  </a:t>
            </a:r>
          </a:p>
          <a:p>
            <a:r>
              <a:rPr lang="en-US" sz="1600" dirty="0">
                <a:latin typeface="+mn-lt"/>
              </a:rPr>
              <a:t>print(Y)</a:t>
            </a:r>
          </a:p>
          <a:p>
            <a:pPr marL="0" lvl="0" indent="0">
              <a:buClrTx/>
              <a:buSzTx/>
              <a:buNone/>
            </a:pPr>
            <a:r>
              <a:rPr lang="ru-RU" sz="1600" dirty="0">
                <a:latin typeface="+mn-lt"/>
              </a:rPr>
              <a:t>Результат</a:t>
            </a:r>
            <a:r>
              <a:rPr lang="ru-RU" sz="1600" dirty="0" smtClean="0">
                <a:latin typeface="+mn-lt"/>
              </a:rPr>
              <a:t>:</a:t>
            </a:r>
          </a:p>
          <a:p>
            <a:r>
              <a:rPr lang="en-US" sz="1600" dirty="0" err="1">
                <a:latin typeface="+mn-lt"/>
              </a:rPr>
              <a:t>frozenset</a:t>
            </a:r>
            <a:r>
              <a:rPr lang="en-US" sz="1600" dirty="0">
                <a:latin typeface="+mn-lt"/>
              </a:rPr>
              <a:t>({1, 2, 3, 4, 5, 6})  </a:t>
            </a:r>
          </a:p>
          <a:p>
            <a:r>
              <a:rPr lang="en-US" sz="1600" dirty="0" err="1">
                <a:latin typeface="+mn-lt"/>
              </a:rPr>
              <a:t>frozenset</a:t>
            </a:r>
            <a:r>
              <a:rPr lang="en-US" sz="1600" dirty="0">
                <a:latin typeface="+mn-lt"/>
              </a:rPr>
              <a:t>({4, 5, 6, 7, 8, 9})</a:t>
            </a:r>
          </a:p>
          <a:p>
            <a:pPr marL="0" lvl="0" indent="0">
              <a:buClrTx/>
              <a:buSz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04134" y="3642471"/>
            <a:ext cx="8596051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Замороженные множества поддерживают использование множественных методов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Python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, таких как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copy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,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difference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symmetric_difference()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,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isdisjoint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,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issubset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,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intersection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,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issuperset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 и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union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54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3669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Операций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361209"/>
            <a:ext cx="8261873" cy="436186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len</a:t>
            </a:r>
            <a:r>
              <a:rPr lang="en-US" sz="1600" dirty="0" smtClean="0"/>
              <a:t>(s</a:t>
            </a:r>
            <a:r>
              <a:rPr lang="en-US" sz="1600" dirty="0"/>
              <a:t>) - </a:t>
            </a:r>
            <a:r>
              <a:rPr lang="ru-RU" sz="1600" dirty="0"/>
              <a:t>число элементов в множестве (размер множества).</a:t>
            </a:r>
          </a:p>
          <a:p>
            <a:r>
              <a:rPr lang="en-US" sz="1600" dirty="0"/>
              <a:t>x in s - </a:t>
            </a:r>
            <a:r>
              <a:rPr lang="ru-RU" sz="1600" dirty="0"/>
              <a:t>принадлежит ли </a:t>
            </a:r>
            <a:r>
              <a:rPr lang="en-US" sz="1600" dirty="0"/>
              <a:t>x </a:t>
            </a:r>
            <a:r>
              <a:rPr lang="ru-RU" sz="1600" dirty="0"/>
              <a:t>множеству </a:t>
            </a:r>
            <a:r>
              <a:rPr lang="en-US" sz="1600" dirty="0"/>
              <a:t>s.</a:t>
            </a:r>
          </a:p>
          <a:p>
            <a:r>
              <a:rPr lang="en-US" sz="1600" b="1" dirty="0" err="1"/>
              <a:t>set.isdisjoint</a:t>
            </a:r>
            <a:r>
              <a:rPr lang="en-US" sz="1600" dirty="0"/>
              <a:t>(other) - </a:t>
            </a:r>
            <a:r>
              <a:rPr lang="ru-RU" sz="1600" dirty="0"/>
              <a:t>истина, если </a:t>
            </a:r>
            <a:r>
              <a:rPr lang="en-US" sz="1600" dirty="0"/>
              <a:t>set </a:t>
            </a:r>
            <a:r>
              <a:rPr lang="ru-RU" sz="1600" dirty="0"/>
              <a:t>и </a:t>
            </a:r>
            <a:r>
              <a:rPr lang="en-US" sz="1600" dirty="0"/>
              <a:t>other </a:t>
            </a:r>
            <a:r>
              <a:rPr lang="ru-RU" sz="1600" dirty="0"/>
              <a:t>не имеют общих элементов.</a:t>
            </a:r>
          </a:p>
          <a:p>
            <a:r>
              <a:rPr lang="en-US" sz="1600" b="1" dirty="0"/>
              <a:t>set == other</a:t>
            </a:r>
            <a:r>
              <a:rPr lang="en-US" sz="1600" dirty="0"/>
              <a:t> - </a:t>
            </a:r>
            <a:r>
              <a:rPr lang="ru-RU" sz="1600" dirty="0"/>
              <a:t>все элементы </a:t>
            </a:r>
            <a:r>
              <a:rPr lang="en-US" sz="1600" dirty="0"/>
              <a:t>set </a:t>
            </a:r>
            <a:r>
              <a:rPr lang="ru-RU" sz="1600" dirty="0"/>
              <a:t>принадлежат </a:t>
            </a:r>
            <a:r>
              <a:rPr lang="en-US" sz="1600" dirty="0"/>
              <a:t>other, </a:t>
            </a:r>
            <a:r>
              <a:rPr lang="ru-RU" sz="1600" dirty="0"/>
              <a:t>все элементы </a:t>
            </a:r>
            <a:r>
              <a:rPr lang="en-US" sz="1600" dirty="0"/>
              <a:t>other </a:t>
            </a:r>
            <a:r>
              <a:rPr lang="ru-RU" sz="1600" dirty="0"/>
              <a:t>принадлежат </a:t>
            </a:r>
            <a:r>
              <a:rPr lang="en-US" sz="1600" dirty="0"/>
              <a:t>set.</a:t>
            </a:r>
          </a:p>
          <a:p>
            <a:r>
              <a:rPr lang="en-US" sz="1600" b="1" dirty="0" err="1"/>
              <a:t>set.issubset</a:t>
            </a:r>
            <a:r>
              <a:rPr lang="en-US" sz="1600" dirty="0"/>
              <a:t>(other) </a:t>
            </a:r>
            <a:r>
              <a:rPr lang="ru-RU" sz="1600" dirty="0"/>
              <a:t>или </a:t>
            </a:r>
            <a:r>
              <a:rPr lang="en-US" sz="1600" b="1" dirty="0"/>
              <a:t>set &lt;= other</a:t>
            </a:r>
            <a:r>
              <a:rPr lang="en-US" sz="1600" dirty="0"/>
              <a:t> - </a:t>
            </a:r>
            <a:r>
              <a:rPr lang="ru-RU" sz="1600" dirty="0"/>
              <a:t>все элементы </a:t>
            </a:r>
            <a:r>
              <a:rPr lang="en-US" sz="1600" dirty="0"/>
              <a:t>set </a:t>
            </a:r>
            <a:r>
              <a:rPr lang="ru-RU" sz="1600" dirty="0"/>
              <a:t>принадлежат </a:t>
            </a:r>
            <a:r>
              <a:rPr lang="en-US" sz="1600" dirty="0"/>
              <a:t>other.</a:t>
            </a:r>
          </a:p>
          <a:p>
            <a:r>
              <a:rPr lang="en-US" sz="1600" b="1" dirty="0" err="1"/>
              <a:t>set.issuperset</a:t>
            </a:r>
            <a:r>
              <a:rPr lang="en-US" sz="1600" dirty="0"/>
              <a:t>(other) </a:t>
            </a:r>
            <a:r>
              <a:rPr lang="ru-RU" sz="1600" dirty="0"/>
              <a:t>или </a:t>
            </a:r>
            <a:r>
              <a:rPr lang="en-US" sz="1600" b="1" dirty="0"/>
              <a:t>set &gt;= other</a:t>
            </a:r>
            <a:r>
              <a:rPr lang="en-US" sz="1600" dirty="0"/>
              <a:t> - </a:t>
            </a:r>
            <a:r>
              <a:rPr lang="ru-RU" sz="1600" dirty="0"/>
              <a:t>аналогично.</a:t>
            </a:r>
          </a:p>
          <a:p>
            <a:r>
              <a:rPr lang="en-US" sz="1600" b="1" dirty="0" err="1"/>
              <a:t>set.union</a:t>
            </a:r>
            <a:r>
              <a:rPr lang="en-US" sz="1600" dirty="0"/>
              <a:t>(other, ...) </a:t>
            </a:r>
            <a:r>
              <a:rPr lang="ru-RU" sz="1600" dirty="0"/>
              <a:t>или </a:t>
            </a:r>
            <a:r>
              <a:rPr lang="en-US" sz="1600" b="1" dirty="0"/>
              <a:t>set | other | ...</a:t>
            </a:r>
            <a:r>
              <a:rPr lang="en-US" sz="1600" dirty="0"/>
              <a:t> - </a:t>
            </a:r>
            <a:r>
              <a:rPr lang="ru-RU" sz="1600" dirty="0"/>
              <a:t>объединение нескольких множеств.</a:t>
            </a:r>
          </a:p>
          <a:p>
            <a:r>
              <a:rPr lang="en-US" sz="1600" b="1" dirty="0" err="1"/>
              <a:t>set.intersection</a:t>
            </a:r>
            <a:r>
              <a:rPr lang="en-US" sz="1600" dirty="0"/>
              <a:t>(other, ...) </a:t>
            </a:r>
            <a:r>
              <a:rPr lang="ru-RU" sz="1600" dirty="0"/>
              <a:t>или </a:t>
            </a:r>
            <a:r>
              <a:rPr lang="en-US" sz="1600" b="1" dirty="0"/>
              <a:t>set &amp; other &amp; ...</a:t>
            </a:r>
            <a:r>
              <a:rPr lang="en-US" sz="1600" dirty="0"/>
              <a:t> - </a:t>
            </a:r>
            <a:r>
              <a:rPr lang="ru-RU" sz="1600" dirty="0"/>
              <a:t>пересечение.</a:t>
            </a:r>
          </a:p>
          <a:p>
            <a:r>
              <a:rPr lang="en-US" sz="1600" b="1" dirty="0" err="1"/>
              <a:t>set.difference</a:t>
            </a:r>
            <a:r>
              <a:rPr lang="en-US" sz="1600" dirty="0"/>
              <a:t>(other, ...) </a:t>
            </a:r>
            <a:r>
              <a:rPr lang="ru-RU" sz="1600" dirty="0"/>
              <a:t>или </a:t>
            </a:r>
            <a:r>
              <a:rPr lang="en-US" sz="1600" b="1" dirty="0"/>
              <a:t>set - other - ...</a:t>
            </a:r>
            <a:r>
              <a:rPr lang="en-US" sz="1600" dirty="0"/>
              <a:t> - </a:t>
            </a:r>
            <a:r>
              <a:rPr lang="ru-RU" sz="1600" dirty="0"/>
              <a:t>множество из всех элементов </a:t>
            </a:r>
            <a:r>
              <a:rPr lang="en-US" sz="1600" dirty="0"/>
              <a:t>set, </a:t>
            </a:r>
            <a:r>
              <a:rPr lang="ru-RU" sz="1600" dirty="0"/>
              <a:t>не принадлежащие ни одному из </a:t>
            </a:r>
            <a:r>
              <a:rPr lang="en-US" sz="1600" dirty="0"/>
              <a:t>other.</a:t>
            </a:r>
          </a:p>
          <a:p>
            <a:r>
              <a:rPr lang="en-US" sz="1600" b="1" dirty="0" err="1"/>
              <a:t>set.symmetric_difference</a:t>
            </a:r>
            <a:r>
              <a:rPr lang="en-US" sz="1600" dirty="0"/>
              <a:t>(other); </a:t>
            </a:r>
            <a:r>
              <a:rPr lang="en-US" sz="1600" b="1" dirty="0"/>
              <a:t>set ^ other</a:t>
            </a:r>
            <a:r>
              <a:rPr lang="en-US" sz="1600" dirty="0"/>
              <a:t> - </a:t>
            </a:r>
            <a:r>
              <a:rPr lang="ru-RU" sz="1600" dirty="0"/>
              <a:t>множество из элементов, встречающихся в одном множестве, но не встречающиеся в обоих.</a:t>
            </a:r>
          </a:p>
          <a:p>
            <a:r>
              <a:rPr lang="en-US" sz="1600" b="1" dirty="0" err="1"/>
              <a:t>set.copy</a:t>
            </a:r>
            <a:r>
              <a:rPr lang="en-US" sz="1600" dirty="0"/>
              <a:t>() - </a:t>
            </a:r>
            <a:r>
              <a:rPr lang="ru-RU" sz="1600" dirty="0"/>
              <a:t>копия множества.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631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160" y="1015011"/>
            <a:ext cx="9286993" cy="315026"/>
          </a:xfrm>
        </p:spPr>
        <p:txBody>
          <a:bodyPr>
            <a:normAutofit fontScale="90000"/>
          </a:bodyPr>
          <a:lstStyle/>
          <a:p>
            <a:r>
              <a:rPr lang="ru-RU" dirty="0"/>
              <a:t>И операции, </a:t>
            </a:r>
            <a:r>
              <a:rPr lang="ru-RU" dirty="0" smtClean="0"/>
              <a:t>изменяющие </a:t>
            </a:r>
            <a:r>
              <a:rPr lang="ru-RU" dirty="0"/>
              <a:t>множество: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496291"/>
            <a:ext cx="8261873" cy="422677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set.update</a:t>
            </a:r>
            <a:r>
              <a:rPr lang="ru-RU" dirty="0" smtClean="0"/>
              <a:t>(</a:t>
            </a:r>
            <a:r>
              <a:rPr lang="ru-RU" dirty="0" err="1" smtClean="0"/>
              <a:t>other</a:t>
            </a:r>
            <a:r>
              <a:rPr lang="ru-RU" dirty="0"/>
              <a:t>, ...); </a:t>
            </a:r>
            <a:r>
              <a:rPr lang="ru-RU" dirty="0" err="1"/>
              <a:t>set</a:t>
            </a:r>
            <a:r>
              <a:rPr lang="ru-RU" dirty="0"/>
              <a:t> |= </a:t>
            </a:r>
            <a:r>
              <a:rPr lang="ru-RU" dirty="0" err="1"/>
              <a:t>other</a:t>
            </a:r>
            <a:r>
              <a:rPr lang="ru-RU" dirty="0"/>
              <a:t> | ... - объединение.</a:t>
            </a:r>
          </a:p>
          <a:p>
            <a:r>
              <a:rPr lang="ru-RU" b="1" dirty="0" err="1"/>
              <a:t>set.intersection_update</a:t>
            </a:r>
            <a:r>
              <a:rPr lang="ru-RU" dirty="0"/>
              <a:t>(</a:t>
            </a:r>
            <a:r>
              <a:rPr lang="ru-RU" dirty="0" err="1"/>
              <a:t>other</a:t>
            </a:r>
            <a:r>
              <a:rPr lang="ru-RU" dirty="0"/>
              <a:t>, ...); </a:t>
            </a:r>
            <a:r>
              <a:rPr lang="ru-RU" dirty="0" err="1"/>
              <a:t>set</a:t>
            </a:r>
            <a:r>
              <a:rPr lang="ru-RU" dirty="0"/>
              <a:t> &amp;= </a:t>
            </a:r>
            <a:r>
              <a:rPr lang="ru-RU" dirty="0" err="1"/>
              <a:t>other</a:t>
            </a:r>
            <a:r>
              <a:rPr lang="ru-RU" dirty="0"/>
              <a:t> &amp; ... - пересечение.</a:t>
            </a:r>
          </a:p>
          <a:p>
            <a:r>
              <a:rPr lang="ru-RU" b="1" dirty="0" err="1"/>
              <a:t>set.difference_update</a:t>
            </a:r>
            <a:r>
              <a:rPr lang="ru-RU" dirty="0"/>
              <a:t>(</a:t>
            </a:r>
            <a:r>
              <a:rPr lang="ru-RU" dirty="0" err="1"/>
              <a:t>other</a:t>
            </a:r>
            <a:r>
              <a:rPr lang="ru-RU" dirty="0"/>
              <a:t>, ...); </a:t>
            </a:r>
            <a:r>
              <a:rPr lang="ru-RU" dirty="0" err="1"/>
              <a:t>set</a:t>
            </a:r>
            <a:r>
              <a:rPr lang="ru-RU" dirty="0"/>
              <a:t> -= </a:t>
            </a:r>
            <a:r>
              <a:rPr lang="ru-RU" dirty="0" err="1"/>
              <a:t>other</a:t>
            </a:r>
            <a:r>
              <a:rPr lang="ru-RU" dirty="0"/>
              <a:t> | ... - вычитание.</a:t>
            </a:r>
          </a:p>
          <a:p>
            <a:r>
              <a:rPr lang="ru-RU" b="1" dirty="0" err="1"/>
              <a:t>set.symmetric_difference_update</a:t>
            </a:r>
            <a:r>
              <a:rPr lang="ru-RU" dirty="0"/>
              <a:t>(</a:t>
            </a:r>
            <a:r>
              <a:rPr lang="ru-RU" dirty="0" err="1"/>
              <a:t>other</a:t>
            </a:r>
            <a:r>
              <a:rPr lang="ru-RU" dirty="0"/>
              <a:t>); </a:t>
            </a:r>
            <a:r>
              <a:rPr lang="ru-RU" dirty="0" err="1"/>
              <a:t>set</a:t>
            </a:r>
            <a:r>
              <a:rPr lang="ru-RU" dirty="0"/>
              <a:t> ^= </a:t>
            </a:r>
            <a:r>
              <a:rPr lang="ru-RU" dirty="0" err="1"/>
              <a:t>other</a:t>
            </a:r>
            <a:r>
              <a:rPr lang="ru-RU" dirty="0"/>
              <a:t> - множество из элементов, встречающихся в одном множестве, но не встречающиеся в обоих.</a:t>
            </a:r>
          </a:p>
          <a:p>
            <a:r>
              <a:rPr lang="ru-RU" b="1" dirty="0" err="1"/>
              <a:t>set.add</a:t>
            </a:r>
            <a:r>
              <a:rPr lang="ru-RU" dirty="0"/>
              <a:t>(</a:t>
            </a:r>
            <a:r>
              <a:rPr lang="ru-RU" dirty="0" err="1"/>
              <a:t>elem</a:t>
            </a:r>
            <a:r>
              <a:rPr lang="ru-RU" dirty="0"/>
              <a:t>) - добавляет элемент в множество.</a:t>
            </a:r>
          </a:p>
          <a:p>
            <a:r>
              <a:rPr lang="ru-RU" b="1" dirty="0" err="1"/>
              <a:t>set.remove</a:t>
            </a:r>
            <a:r>
              <a:rPr lang="ru-RU" dirty="0"/>
              <a:t>(</a:t>
            </a:r>
            <a:r>
              <a:rPr lang="ru-RU" dirty="0" err="1"/>
              <a:t>elem</a:t>
            </a:r>
            <a:r>
              <a:rPr lang="ru-RU" dirty="0"/>
              <a:t>) - удаляет элемент из множества. </a:t>
            </a:r>
            <a:r>
              <a:rPr lang="ru-RU" dirty="0" err="1"/>
              <a:t>KeyError</a:t>
            </a:r>
            <a:r>
              <a:rPr lang="ru-RU" dirty="0"/>
              <a:t>, если такого элемента не существует.</a:t>
            </a:r>
          </a:p>
          <a:p>
            <a:r>
              <a:rPr lang="ru-RU" b="1" dirty="0" err="1"/>
              <a:t>set.discard</a:t>
            </a:r>
            <a:r>
              <a:rPr lang="ru-RU" dirty="0"/>
              <a:t>(</a:t>
            </a:r>
            <a:r>
              <a:rPr lang="ru-RU" dirty="0" err="1"/>
              <a:t>elem</a:t>
            </a:r>
            <a:r>
              <a:rPr lang="ru-RU" dirty="0"/>
              <a:t>) - удаляет элемент, если он находится в множестве.</a:t>
            </a:r>
          </a:p>
          <a:p>
            <a:r>
              <a:rPr lang="ru-RU" b="1" dirty="0" err="1"/>
              <a:t>set.pop</a:t>
            </a:r>
            <a:r>
              <a:rPr lang="ru-RU" dirty="0"/>
              <a:t>() - удаляет первый элемент из множества. Так как множества не упорядочены, нельзя точно сказать, какой элемент будет первым.</a:t>
            </a:r>
          </a:p>
          <a:p>
            <a:r>
              <a:rPr lang="ru-RU" b="1" dirty="0" err="1"/>
              <a:t>set.clear</a:t>
            </a:r>
            <a:r>
              <a:rPr lang="ru-RU" dirty="0"/>
              <a:t>() - очистка множества.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4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Вывод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590" y="1724402"/>
            <a:ext cx="8261873" cy="360381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Множество </a:t>
            </a:r>
            <a:r>
              <a:rPr lang="ru-RU" dirty="0"/>
              <a:t>— это набор элементов в произвольном порядке. Само по себе, множество является изменяемым, однако его элементы являются неизменяемыми.</a:t>
            </a:r>
          </a:p>
          <a:p>
            <a:pPr algn="just"/>
            <a:r>
              <a:rPr lang="ru-RU" dirty="0"/>
              <a:t>Однако, мы можем добавлять и убирать элементы из множества без каких-либо проблем. В большей структур данных элементы являются индексированными. Однако, элементы множеств не являются индексированными. Это делает невозможным для нас выполнять операции, которые направлены на определенные элементы множества.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605" y="1632029"/>
            <a:ext cx="9051403" cy="4305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000" b="1" dirty="0"/>
              <a:t>Контрольные в</a:t>
            </a:r>
            <a:r>
              <a:rPr lang="ru-RU" sz="2000" b="1" dirty="0"/>
              <a:t>опросы:</a:t>
            </a:r>
          </a:p>
          <a:p>
            <a:pPr marL="0" indent="0">
              <a:buNone/>
            </a:pPr>
            <a:r>
              <a:rPr lang="ru-RU" sz="2000" dirty="0"/>
              <a:t>1.	Что такое множественный тип?</a:t>
            </a:r>
          </a:p>
          <a:p>
            <a:pPr marL="0" indent="0">
              <a:buNone/>
            </a:pPr>
            <a:r>
              <a:rPr lang="ru-RU" sz="2000" dirty="0"/>
              <a:t>2.	Какие типы используются в качестве базовых при объявлении типа "множество"?</a:t>
            </a:r>
          </a:p>
          <a:p>
            <a:pPr marL="0" indent="0">
              <a:buNone/>
            </a:pPr>
            <a:r>
              <a:rPr lang="ru-RU" sz="2000" dirty="0"/>
              <a:t>3.	Что такое конструктор множества?</a:t>
            </a:r>
          </a:p>
          <a:p>
            <a:pPr marL="0" indent="0">
              <a:buNone/>
            </a:pPr>
            <a:r>
              <a:rPr lang="ru-RU" sz="2000" dirty="0"/>
              <a:t>4.	Какие операции определены над множествами?</a:t>
            </a:r>
          </a:p>
          <a:p>
            <a:pPr marL="0" indent="0">
              <a:buNone/>
            </a:pPr>
            <a:r>
              <a:rPr lang="ru-RU" sz="2000" dirty="0"/>
              <a:t>5.	В чём сходство и в чём отличие множества и </a:t>
            </a:r>
            <a:r>
              <a:rPr lang="ru-RU" sz="2000" dirty="0" smtClean="0"/>
              <a:t>списка?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8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9CAF9D-0218-4BEA-A763-358C8941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86" y="1083327"/>
            <a:ext cx="9982200" cy="4572000"/>
          </a:xfrm>
        </p:spPr>
        <p:txBody>
          <a:bodyPr/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66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386" y="746443"/>
            <a:ext cx="880833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Множества </a:t>
            </a:r>
            <a:r>
              <a:rPr lang="ru-RU" sz="2000" dirty="0"/>
              <a:t>в </a:t>
            </a:r>
            <a:r>
              <a:rPr lang="ru-RU" sz="2000" dirty="0" err="1"/>
              <a:t>Python</a:t>
            </a:r>
            <a:r>
              <a:rPr lang="ru-RU" sz="2000" dirty="0"/>
              <a:t> – это структура данных, которые содержат неупорядоченные элементы. Элементы также не является индексированным. Как и </a:t>
            </a:r>
            <a:r>
              <a:rPr lang="ru-RU" sz="2000" dirty="0">
                <a:hlinkClick r:id="rId2"/>
              </a:rPr>
              <a:t>список</a:t>
            </a:r>
            <a:r>
              <a:rPr lang="ru-RU" sz="2000" dirty="0"/>
              <a:t>, множество позволяет внесение и удаление элементов. Однако, есть ряд особенных характеристик, которые определяют и отделяют множество от других структур данных:</a:t>
            </a:r>
          </a:p>
          <a:p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Множество </a:t>
            </a:r>
            <a:r>
              <a:rPr lang="ru-RU" sz="2000" dirty="0"/>
              <a:t>не содержит дубликаты элементов;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Элементы </a:t>
            </a:r>
            <a:r>
              <a:rPr lang="ru-RU" sz="2000" dirty="0"/>
              <a:t>множества являются неизменными (их нельзя менять), однако само по себе множество является изменяемым, и его можно менять;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Так </a:t>
            </a:r>
            <a:r>
              <a:rPr lang="ru-RU" sz="2000" dirty="0"/>
              <a:t>как элементы не индексируются, множества не поддерживают никаких операций </a:t>
            </a:r>
            <a:r>
              <a:rPr lang="ru-RU" sz="2000" b="1" dirty="0"/>
              <a:t>среза</a:t>
            </a:r>
            <a:r>
              <a:rPr lang="ru-RU" sz="2000" dirty="0"/>
              <a:t> и </a:t>
            </a:r>
            <a:r>
              <a:rPr lang="ru-RU" sz="2000" b="1" dirty="0"/>
              <a:t>индексирования</a:t>
            </a:r>
            <a:r>
              <a:rPr lang="ru-RU" sz="2000" dirty="0"/>
              <a:t>.</a:t>
            </a:r>
          </a:p>
          <a:p>
            <a:endParaRPr lang="kk-KZ" sz="2000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5" t="40434" r="31456" b="39659"/>
          <a:stretch>
            <a:fillRect/>
          </a:stretch>
        </p:blipFill>
        <p:spPr bwMode="auto">
          <a:xfrm>
            <a:off x="6515100" y="4440433"/>
            <a:ext cx="3354122" cy="15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dirty="0"/>
              <a:t/>
            </a:r>
            <a:br>
              <a:rPr lang="kk-KZ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 title="Образец рисунка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8" r="21498"/>
          <a:stretch>
            <a:fillRect/>
          </a:stretch>
        </p:blipFill>
        <p:spPr/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2" y="978568"/>
            <a:ext cx="4740313" cy="5193632"/>
          </a:xfrm>
        </p:spPr>
        <p:txBody>
          <a:bodyPr rtlCol="0">
            <a:normAutofit/>
          </a:bodyPr>
          <a:lstStyle/>
          <a:p>
            <a:r>
              <a:rPr lang="ru-RU" sz="1800" b="1" dirty="0"/>
              <a:t>Литература:</a:t>
            </a:r>
            <a:endParaRPr lang="ru-RU" sz="1800" dirty="0"/>
          </a:p>
          <a:p>
            <a:pPr lvl="0"/>
            <a:r>
              <a:rPr lang="ru-RU" sz="1800" dirty="0"/>
              <a:t>Федоров, Д. Ю. Программирование на языке высокого уровня </a:t>
            </a:r>
            <a:r>
              <a:rPr lang="ru-RU" sz="1800" dirty="0" err="1"/>
              <a:t>Python</a:t>
            </a:r>
            <a:r>
              <a:rPr lang="ru-RU" sz="1800" dirty="0"/>
              <a:t> : учебное пособие для прикладного </a:t>
            </a:r>
            <a:r>
              <a:rPr lang="ru-RU" sz="1800" dirty="0" err="1"/>
              <a:t>бакалавриата</a:t>
            </a:r>
            <a:r>
              <a:rPr lang="ru-RU" sz="1800" dirty="0"/>
              <a:t> / Д. Ю. Федоров. — М. : Издательство </a:t>
            </a:r>
            <a:r>
              <a:rPr lang="ru-RU" sz="1800" dirty="0" err="1"/>
              <a:t>Юрайт</a:t>
            </a:r>
            <a:r>
              <a:rPr lang="ru-RU" sz="1800" dirty="0"/>
              <a:t>, 2017. — 126 с.</a:t>
            </a:r>
          </a:p>
          <a:p>
            <a:pPr lvl="0"/>
            <a:r>
              <a:rPr lang="ru-RU" sz="1800" dirty="0" err="1"/>
              <a:t>Златопольский</a:t>
            </a:r>
            <a:r>
              <a:rPr lang="ru-RU" sz="1800" dirty="0"/>
              <a:t> Д. Основы программирования на языке </a:t>
            </a:r>
            <a:r>
              <a:rPr lang="ru-RU" sz="1800" dirty="0" err="1"/>
              <a:t>Python</a:t>
            </a:r>
            <a:r>
              <a:rPr lang="ru-RU" sz="1800" dirty="0"/>
              <a:t>: учебное пособие / Москва . : Издательство ДМК ПЛЮС, 2017. – 284 с.</a:t>
            </a:r>
          </a:p>
          <a:p>
            <a:pPr lvl="0"/>
            <a:r>
              <a:rPr lang="ru-RU" sz="1800" dirty="0" err="1"/>
              <a:t>Хахаев</a:t>
            </a:r>
            <a:r>
              <a:rPr lang="ru-RU" sz="1800" dirty="0"/>
              <a:t> И. А. </a:t>
            </a:r>
            <a:r>
              <a:rPr lang="ru-RU" sz="1800" i="1" dirty="0"/>
              <a:t>Практикум по алгоритмизации и программированию</a:t>
            </a:r>
            <a:r>
              <a:rPr lang="ru-RU" sz="1800" dirty="0"/>
              <a:t> на </a:t>
            </a:r>
            <a:r>
              <a:rPr lang="ru-RU" sz="1800" i="1" dirty="0" err="1"/>
              <a:t>Python</a:t>
            </a:r>
            <a:r>
              <a:rPr lang="ru-RU" sz="1800" dirty="0"/>
              <a:t>: / </a:t>
            </a:r>
            <a:r>
              <a:rPr lang="ru-RU" sz="1800" i="1" dirty="0"/>
              <a:t>И. А</a:t>
            </a:r>
            <a:r>
              <a:rPr lang="ru-RU" sz="1800" dirty="0"/>
              <a:t>. </a:t>
            </a:r>
            <a:r>
              <a:rPr lang="ru-RU" sz="1800" i="1" dirty="0" err="1"/>
              <a:t>Хахаев</a:t>
            </a:r>
            <a:r>
              <a:rPr lang="ru-RU" sz="1800" dirty="0"/>
              <a:t> М. : Альт </a:t>
            </a:r>
            <a:r>
              <a:rPr lang="ru-RU" sz="1800" dirty="0" err="1"/>
              <a:t>Линукс</a:t>
            </a:r>
            <a:r>
              <a:rPr lang="ru-RU" sz="1800" dirty="0"/>
              <a:t>, 2013. 126 с.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9CAF9D-0218-4BEA-A763-358C8941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86" y="1083327"/>
            <a:ext cx="9982200" cy="4572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kk-KZ" b="1" dirty="0" smtClean="0"/>
              <a:t>Рассмотрим способы создания множеств: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altLang="ru-RU" dirty="0" smtClean="0">
                <a:solidFill>
                  <a:srgbClr val="333333"/>
                </a:solidFill>
                <a:latin typeface="Roboto" panose="02000000000000000000" pitchFamily="2" charset="0"/>
              </a:rPr>
              <a:t>	Мы </a:t>
            </a:r>
            <a:r>
              <a:rPr lang="ru-RU" altLang="ru-RU" dirty="0">
                <a:solidFill>
                  <a:srgbClr val="333333"/>
                </a:solidFill>
                <a:latin typeface="Roboto" panose="02000000000000000000" pitchFamily="2" charset="0"/>
              </a:rPr>
              <a:t>можем создать множество путем передачи всех элементов множества внутри фигурных скобок </a:t>
            </a:r>
            <a:r>
              <a:rPr lang="ru-RU" altLang="ru-RU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ru-RU" altLang="ru-RU" dirty="0">
                <a:solidFill>
                  <a:srgbClr val="333333"/>
                </a:solidFill>
                <a:latin typeface="Roboto" panose="02000000000000000000" pitchFamily="2" charset="0"/>
              </a:rPr>
              <a:t> и разделить элементы при помощи запятых </a:t>
            </a:r>
            <a:r>
              <a:rPr lang="ru-RU" altLang="ru-RU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(,)</a:t>
            </a:r>
            <a:r>
              <a:rPr lang="ru-RU" altLang="ru-RU" b="1" dirty="0">
                <a:solidFill>
                  <a:srgbClr val="333333"/>
                </a:solidFill>
                <a:latin typeface="Roboto" panose="02000000000000000000" pitchFamily="2" charset="0"/>
              </a:rPr>
              <a:t>.</a:t>
            </a:r>
            <a:r>
              <a:rPr lang="ru-RU" altLang="ru-RU" dirty="0">
                <a:solidFill>
                  <a:srgbClr val="333333"/>
                </a:solidFill>
                <a:latin typeface="Roboto" panose="02000000000000000000" pitchFamily="2" charset="0"/>
              </a:rPr>
              <a:t> Множество может содержать любое количество элементов и элементы могут быть разных типов, к примеру, целые числа, </a:t>
            </a:r>
            <a:r>
              <a:rPr lang="ru-RU" altLang="ru-RU" dirty="0">
                <a:latin typeface="Roboto" panose="02000000000000000000" pitchFamily="2" charset="0"/>
              </a:rPr>
              <a:t>строки,</a:t>
            </a:r>
            <a:r>
              <a:rPr lang="ru-RU" altLang="ru-RU" dirty="0">
                <a:solidFill>
                  <a:srgbClr val="333333"/>
                </a:solidFill>
                <a:latin typeface="Roboto" panose="02000000000000000000" pitchFamily="2" charset="0"/>
              </a:rPr>
              <a:t> кортежи, и т. д. Однако, множество не поддерживает изменяемые элементы, такие как списки, словари, и так далее.</a:t>
            </a:r>
            <a:r>
              <a:rPr lang="ru-RU" altLang="ru-RU" sz="1600" dirty="0"/>
              <a:t> </a:t>
            </a:r>
            <a:endParaRPr lang="ru-RU" altLang="ru-RU" sz="1600" dirty="0" smtClean="0"/>
          </a:p>
          <a:p>
            <a:pPr marL="0" indent="0" algn="just">
              <a:buNone/>
            </a:pPr>
            <a:endParaRPr lang="ru-RU" sz="1600" dirty="0"/>
          </a:p>
          <a:p>
            <a:r>
              <a:rPr lang="ru-RU" sz="1600" dirty="0"/>
              <a:t>а</a:t>
            </a:r>
            <a:r>
              <a:rPr lang="pt-BR" sz="1600" dirty="0" smtClean="0"/>
              <a:t> </a:t>
            </a:r>
            <a:r>
              <a:rPr lang="pt-BR" sz="1600" dirty="0"/>
              <a:t>= {1, 2, 3, 4, 5, 6}  </a:t>
            </a:r>
          </a:p>
          <a:p>
            <a:r>
              <a:rPr lang="pt-BR" sz="1600" dirty="0" smtClean="0"/>
              <a:t>print(</a:t>
            </a:r>
            <a:r>
              <a:rPr lang="ru-RU" sz="1600" dirty="0" smtClean="0"/>
              <a:t>а</a:t>
            </a:r>
            <a:r>
              <a:rPr lang="pt-BR" sz="1600" dirty="0" smtClean="0"/>
              <a:t>)</a:t>
            </a:r>
            <a:endParaRPr lang="pt-BR" sz="1600" dirty="0"/>
          </a:p>
          <a:p>
            <a:pPr marL="0" indent="0" algn="just">
              <a:buNone/>
            </a:pPr>
            <a:r>
              <a:rPr lang="ru-RU" sz="1600" dirty="0"/>
              <a:t>Результат</a:t>
            </a:r>
            <a:r>
              <a:rPr lang="ru-RU" sz="1600" dirty="0" smtClean="0"/>
              <a:t>: </a:t>
            </a:r>
            <a:r>
              <a:rPr lang="ru-RU" sz="1600" dirty="0"/>
              <a:t>{1, 2, 3, 4, 5, 6</a:t>
            </a:r>
            <a:r>
              <a:rPr lang="ru-RU" sz="1600" dirty="0" smtClean="0"/>
              <a:t>}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Только </a:t>
            </a:r>
            <a:r>
              <a:rPr lang="ru-RU" sz="1600" dirty="0"/>
              <a:t>что мы создали </a:t>
            </a:r>
            <a:r>
              <a:rPr lang="ru-RU" sz="1600" b="1" dirty="0"/>
              <a:t>множество чисел</a:t>
            </a:r>
            <a:r>
              <a:rPr lang="ru-RU" sz="1600" dirty="0"/>
              <a:t>. Мы также можем создать </a:t>
            </a:r>
            <a:r>
              <a:rPr lang="ru-RU" sz="1600" b="1" dirty="0"/>
              <a:t>множество из строк</a:t>
            </a:r>
            <a:r>
              <a:rPr lang="ru-RU" sz="1600" dirty="0"/>
              <a:t>.</a:t>
            </a:r>
            <a:endParaRPr lang="ru-RU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86" y="-4840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049482"/>
            <a:ext cx="8261873" cy="4673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b= </a:t>
            </a:r>
            <a:r>
              <a:rPr lang="en-US" dirty="0"/>
              <a:t>{"Nicholas", "Michelle", "John", "Mercy"}  </a:t>
            </a:r>
          </a:p>
          <a:p>
            <a:pPr marL="0" indent="0">
              <a:buNone/>
            </a:pPr>
            <a:r>
              <a:rPr lang="en-US" dirty="0" smtClean="0"/>
              <a:t>print(b)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Результат</a:t>
            </a:r>
            <a:r>
              <a:rPr lang="ru-RU" dirty="0" smtClean="0"/>
              <a:t>: </a:t>
            </a:r>
            <a:r>
              <a:rPr lang="en-US" dirty="0"/>
              <a:t>{'Michelle', 'Nicholas', 'John', 'Mercy</a:t>
            </a:r>
            <a:r>
              <a:rPr lang="en-US" dirty="0" smtClean="0"/>
              <a:t>'}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ru-RU" dirty="0"/>
              <a:t>Возможно вы обратили внимание на то, что элементы в выдаче выше находятся в другом порядке, отличном от того, как мы добавляли их в множество. Это связано с тем, что элементы множества </a:t>
            </a:r>
            <a:r>
              <a:rPr lang="ru-RU" b="1" dirty="0"/>
              <a:t>находятся в произвольном порядке</a:t>
            </a:r>
            <a:r>
              <a:rPr lang="ru-RU" dirty="0"/>
              <a:t>. Если вы запустите тот же код еще раз, возможно вы получите выдачу с элементами, которые каждый раз будут находиться в другом 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29907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914400"/>
            <a:ext cx="8261873" cy="480866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Мы также можем создать множество с элементами разных типов.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</a:t>
            </a:r>
            <a:r>
              <a:rPr lang="en-US" dirty="0"/>
              <a:t>= {2.0, "Nicholas", (1, 2, 3)}  </a:t>
            </a:r>
          </a:p>
          <a:p>
            <a:pPr marL="0" indent="0">
              <a:buNone/>
            </a:pPr>
            <a:r>
              <a:rPr lang="en-US" dirty="0" smtClean="0"/>
              <a:t>print(x)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Результат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s-ES" dirty="0"/>
              <a:t>{2.0, 'Nicholas', (1, 2, 3</a:t>
            </a:r>
            <a:r>
              <a:rPr lang="es-ES" dirty="0" smtClean="0"/>
              <a:t>)}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/>
              <a:t>элементы в упомянутом выше множестве принадлежат разным типам.</a:t>
            </a:r>
          </a:p>
        </p:txBody>
      </p:sp>
    </p:spTree>
    <p:extLst>
      <p:ext uri="{BB962C8B-B14F-4D97-AF65-F5344CB8AC3E}">
        <p14:creationId xmlns:p14="http://schemas.microsoft.com/office/powerpoint/2010/main" val="31331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46711" y="760292"/>
            <a:ext cx="9967653" cy="55399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Мы также можем создать множество из списков. Это можно сделать, вызвав встроенную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функцию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Python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под названием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set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()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r>
              <a:rPr lang="en-US" sz="1600" dirty="0" smtClean="0">
                <a:latin typeface="+mn-lt"/>
              </a:rPr>
              <a:t>a </a:t>
            </a:r>
            <a:r>
              <a:rPr lang="en-US" sz="1600" dirty="0">
                <a:latin typeface="+mn-lt"/>
              </a:rPr>
              <a:t>= set([1, 2, 3, 4, 5, 6])  </a:t>
            </a:r>
          </a:p>
          <a:p>
            <a:r>
              <a:rPr lang="en-US" sz="1600" dirty="0" smtClean="0">
                <a:latin typeface="+mn-lt"/>
              </a:rPr>
              <a:t>print(a)</a:t>
            </a:r>
            <a:endParaRPr lang="en-US" sz="1600" dirty="0"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sz="1600" dirty="0">
                <a:latin typeface="+mn-lt"/>
              </a:rPr>
              <a:t>Результат</a:t>
            </a:r>
            <a:r>
              <a:rPr lang="ru-RU" sz="1600" dirty="0" smtClean="0">
                <a:latin typeface="+mn-lt"/>
              </a:rPr>
              <a:t>:</a:t>
            </a:r>
            <a:r>
              <a:rPr lang="ru-RU" sz="1600" dirty="0">
                <a:latin typeface="+mn-lt"/>
              </a:rPr>
              <a:t> {1, 2, 3, 4, 5, 6</a:t>
            </a:r>
            <a:r>
              <a:rPr lang="ru-RU" sz="1600" dirty="0" smtClean="0">
                <a:latin typeface="+mn-lt"/>
              </a:rPr>
              <a:t>}</a:t>
            </a:r>
            <a:endParaRPr lang="en-US" sz="1600" dirty="0" smtClean="0">
              <a:latin typeface="+mn-lt"/>
            </a:endParaRPr>
          </a:p>
          <a:p>
            <a:pPr marL="0" lvl="0" indent="0">
              <a:buClrTx/>
              <a:buSzTx/>
              <a:buNone/>
            </a:pP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sz="1600" dirty="0">
                <a:latin typeface="+mn-lt"/>
              </a:rPr>
              <a:t>Как упоминалось ранее, множества не содержат дубликаты элементов. Предположим, наш список содержит дубликаты элементов, как показано ниже</a:t>
            </a:r>
            <a:r>
              <a:rPr lang="ru-RU" sz="1600" dirty="0" smtClean="0">
                <a:latin typeface="+mn-lt"/>
              </a:rPr>
              <a:t>: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a </a:t>
            </a:r>
            <a:r>
              <a:rPr lang="en-US" sz="1600" dirty="0">
                <a:latin typeface="+mn-lt"/>
              </a:rPr>
              <a:t>= set([1, 2, 3, 1, 2])  </a:t>
            </a:r>
          </a:p>
          <a:p>
            <a:r>
              <a:rPr lang="en-US" sz="1600" dirty="0" smtClean="0">
                <a:latin typeface="+mn-lt"/>
              </a:rPr>
              <a:t>print(a)</a:t>
            </a:r>
            <a:endParaRPr lang="en-US" sz="1600" dirty="0"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sz="1600" dirty="0">
                <a:latin typeface="+mn-lt"/>
              </a:rPr>
              <a:t>Результат</a:t>
            </a:r>
            <a:r>
              <a:rPr lang="ru-RU" sz="1600" dirty="0" smtClean="0">
                <a:latin typeface="+mn-lt"/>
              </a:rPr>
              <a:t>:</a:t>
            </a:r>
            <a:r>
              <a:rPr lang="ru-RU" sz="1600" dirty="0">
                <a:latin typeface="+mn-lt"/>
              </a:rPr>
              <a:t> {1, 2, 3</a:t>
            </a:r>
            <a:r>
              <a:rPr lang="ru-RU" sz="1600" dirty="0" smtClean="0">
                <a:latin typeface="+mn-lt"/>
              </a:rPr>
              <a:t>}</a:t>
            </a:r>
            <a:endParaRPr lang="en-US" sz="1600" dirty="0" smtClean="0">
              <a:latin typeface="+mn-lt"/>
            </a:endParaRPr>
          </a:p>
          <a:p>
            <a:pPr marL="0" lvl="0" indent="0">
              <a:buClrTx/>
              <a:buSzTx/>
              <a:buNone/>
            </a:pP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sz="1600" dirty="0">
                <a:latin typeface="+mn-lt"/>
              </a:rPr>
              <a:t>Множество удалило дубликаты и выдало только по одному экземпляру элементов. Это также происходит при </a:t>
            </a:r>
            <a:r>
              <a:rPr lang="ru-RU" sz="1600" b="1" dirty="0">
                <a:latin typeface="+mn-lt"/>
              </a:rPr>
              <a:t>создании множества</a:t>
            </a:r>
            <a:r>
              <a:rPr lang="ru-RU" sz="1600" dirty="0">
                <a:latin typeface="+mn-lt"/>
              </a:rPr>
              <a:t> с нуля. Например</a:t>
            </a:r>
            <a:r>
              <a:rPr lang="ru-RU" sz="1600" dirty="0" smtClean="0">
                <a:latin typeface="+mn-lt"/>
              </a:rPr>
              <a:t>:</a:t>
            </a:r>
            <a:endParaRPr lang="en-US" sz="1600" dirty="0" smtClean="0">
              <a:latin typeface="+mn-lt"/>
            </a:endParaRPr>
          </a:p>
          <a:p>
            <a:pPr marL="0" lvl="0" indent="0">
              <a:buClrTx/>
              <a:buSzTx/>
              <a:buNone/>
            </a:pPr>
            <a:endParaRPr lang="en-US" sz="1600" dirty="0" smtClean="0">
              <a:latin typeface="+mn-lt"/>
            </a:endParaRPr>
          </a:p>
          <a:p>
            <a:r>
              <a:rPr lang="pt-BR" sz="1600" dirty="0" smtClean="0">
                <a:latin typeface="+mn-lt"/>
              </a:rPr>
              <a:t>a </a:t>
            </a:r>
            <a:r>
              <a:rPr lang="pt-BR" sz="1600" dirty="0">
                <a:latin typeface="+mn-lt"/>
              </a:rPr>
              <a:t>= {1, 2, 3, 1, 2}  </a:t>
            </a:r>
          </a:p>
          <a:p>
            <a:r>
              <a:rPr lang="pt-BR" sz="1600" dirty="0" smtClean="0">
                <a:latin typeface="+mn-lt"/>
              </a:rPr>
              <a:t>print(a)</a:t>
            </a:r>
            <a:endParaRPr lang="pt-BR" sz="1600" dirty="0"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sz="1600" dirty="0">
                <a:latin typeface="+mn-lt"/>
              </a:rPr>
              <a:t>Результат</a:t>
            </a:r>
            <a:r>
              <a:rPr lang="ru-RU" sz="1600" dirty="0" smtClean="0">
                <a:latin typeface="+mn-lt"/>
              </a:rPr>
              <a:t>:</a:t>
            </a:r>
            <a:r>
              <a:rPr lang="ru-RU" sz="1600" dirty="0">
                <a:latin typeface="+mn-lt"/>
              </a:rPr>
              <a:t> {1, 2, 3</a:t>
            </a:r>
            <a:r>
              <a:rPr lang="ru-RU" sz="1600" dirty="0" smtClean="0">
                <a:latin typeface="+mn-lt"/>
              </a:rPr>
              <a:t>}</a:t>
            </a:r>
            <a:endParaRPr lang="en-US" sz="1600" dirty="0" smtClean="0">
              <a:latin typeface="+mn-lt"/>
            </a:endParaRPr>
          </a:p>
          <a:p>
            <a:pPr marL="0" lvl="0" indent="0">
              <a:buClrTx/>
              <a:buSzTx/>
              <a:buNone/>
            </a:pPr>
            <a:endParaRPr lang="en-US" sz="1600" dirty="0" smtClean="0">
              <a:latin typeface="+mn-lt"/>
            </a:endParaRPr>
          </a:p>
          <a:p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1600" dirty="0">
                <a:latin typeface="+mn-lt"/>
              </a:rPr>
              <a:t>И снова, множество удалило дубликаты и вернуло только один из дублируемых объектов.</a:t>
            </a:r>
          </a:p>
          <a:p>
            <a:r>
              <a:rPr lang="ru-RU" sz="1600" dirty="0">
                <a:latin typeface="+mn-lt"/>
              </a:rPr>
              <a:t>Создание </a:t>
            </a:r>
            <a:r>
              <a:rPr lang="ru-RU" sz="1600" b="1" dirty="0">
                <a:latin typeface="+mn-lt"/>
              </a:rPr>
              <a:t>пустого множества</a:t>
            </a:r>
            <a:r>
              <a:rPr lang="ru-RU" sz="1600" dirty="0">
                <a:latin typeface="+mn-lt"/>
              </a:rPr>
              <a:t> подразумевает определенную хитрость. </a:t>
            </a:r>
          </a:p>
          <a:p>
            <a:pPr marL="0" lvl="0" indent="0">
              <a:buClrTx/>
              <a:buSz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67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7711" y="1475851"/>
            <a:ext cx="9332190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Если вы используете пустые фигурные скобки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Courier New" panose="02070309020205020404" pitchFamily="49" charset="0"/>
              </a:rPr>
              <a:t>{}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в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Python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вы скорее создадите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пустой словарь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а не множество. Например: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r>
              <a:rPr lang="en-US" sz="1600" dirty="0">
                <a:latin typeface="+mn-lt"/>
              </a:rPr>
              <a:t>x = {}</a:t>
            </a:r>
          </a:p>
          <a:p>
            <a:r>
              <a:rPr lang="en-US" sz="1600" dirty="0">
                <a:latin typeface="+mn-lt"/>
              </a:rPr>
              <a:t>print(type(x))</a:t>
            </a:r>
          </a:p>
          <a:p>
            <a:pPr marL="0" lvl="0" indent="0">
              <a:buClrTx/>
              <a:buSzTx/>
              <a:buNone/>
            </a:pPr>
            <a:r>
              <a:rPr lang="ru-RU" sz="1600" dirty="0">
                <a:latin typeface="+mn-lt"/>
              </a:rPr>
              <a:t>Результат</a:t>
            </a:r>
            <a:r>
              <a:rPr lang="ru-RU" sz="1600" dirty="0" smtClean="0">
                <a:latin typeface="+mn-lt"/>
              </a:rPr>
              <a:t>: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&lt;class '</a:t>
            </a:r>
            <a:r>
              <a:rPr lang="en-US" sz="1600" dirty="0" err="1">
                <a:latin typeface="+mn-lt"/>
              </a:rPr>
              <a:t>dict</a:t>
            </a:r>
            <a:r>
              <a:rPr lang="en-US" sz="1600" dirty="0" smtClean="0">
                <a:latin typeface="+mn-lt"/>
              </a:rPr>
              <a:t>'&gt;</a:t>
            </a:r>
          </a:p>
          <a:p>
            <a:pPr marL="0" lvl="0" indent="0">
              <a:buClrTx/>
              <a:buSzTx/>
              <a:buNone/>
            </a:pPr>
            <a:endParaRPr lang="en-US" altLang="ru-RU" sz="1600" dirty="0">
              <a:solidFill>
                <a:srgbClr val="333333"/>
              </a:solidFill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+mn-lt"/>
              </a:rPr>
              <a:t>Как </a:t>
            </a:r>
            <a:r>
              <a:rPr lang="ru-RU" altLang="ru-RU" sz="1600" dirty="0">
                <a:solidFill>
                  <a:srgbClr val="333333"/>
                </a:solidFill>
                <a:latin typeface="+mn-lt"/>
              </a:rPr>
              <a:t>показано в выдаче, тип переменной </a:t>
            </a:r>
            <a:r>
              <a:rPr lang="ru-RU" altLang="ru-RU" sz="1600" dirty="0">
                <a:solidFill>
                  <a:srgbClr val="333333"/>
                </a:solidFill>
                <a:latin typeface="+mn-lt"/>
                <a:cs typeface="Courier New" panose="02070309020205020404" pitchFamily="49" charset="0"/>
              </a:rPr>
              <a:t>х</a:t>
            </a:r>
            <a:r>
              <a:rPr lang="ru-RU" altLang="ru-RU" sz="1600" dirty="0">
                <a:solidFill>
                  <a:srgbClr val="333333"/>
                </a:solidFill>
                <a:latin typeface="+mn-lt"/>
              </a:rPr>
              <a:t> является словарем.</a:t>
            </a:r>
            <a:endParaRPr lang="ru-RU" altLang="ru-RU" sz="1600" dirty="0">
              <a:latin typeface="+mn-lt"/>
            </a:endParaRPr>
          </a:p>
          <a:p>
            <a:pPr marL="0" lvl="0" indent="0">
              <a:buClrTx/>
              <a:buSzTx/>
              <a:buNone/>
            </a:pPr>
            <a:r>
              <a:rPr lang="ru-RU" altLang="ru-RU" sz="1600" dirty="0">
                <a:solidFill>
                  <a:srgbClr val="333333"/>
                </a:solidFill>
                <a:latin typeface="+mn-lt"/>
              </a:rPr>
              <a:t>Чтобы создать пустое </a:t>
            </a:r>
            <a:r>
              <a:rPr lang="ru-RU" altLang="ru-RU" sz="1600" b="1" dirty="0">
                <a:solidFill>
                  <a:srgbClr val="333333"/>
                </a:solidFill>
                <a:latin typeface="+mn-lt"/>
              </a:rPr>
              <a:t>множество в </a:t>
            </a:r>
            <a:r>
              <a:rPr lang="ru-RU" altLang="ru-RU" sz="1600" b="1" dirty="0" err="1">
                <a:solidFill>
                  <a:srgbClr val="333333"/>
                </a:solidFill>
                <a:latin typeface="+mn-lt"/>
              </a:rPr>
              <a:t>Python</a:t>
            </a:r>
            <a:r>
              <a:rPr lang="ru-RU" altLang="ru-RU" sz="1600" dirty="0">
                <a:solidFill>
                  <a:srgbClr val="333333"/>
                </a:solidFill>
                <a:latin typeface="+mn-lt"/>
              </a:rPr>
              <a:t>, мы должны использовать функцию </a:t>
            </a:r>
            <a:r>
              <a:rPr lang="ru-RU" altLang="ru-RU" sz="1600" dirty="0" err="1">
                <a:solidFill>
                  <a:srgbClr val="333333"/>
                </a:solidFill>
                <a:latin typeface="+mn-lt"/>
                <a:cs typeface="Courier New" panose="02070309020205020404" pitchFamily="49" charset="0"/>
              </a:rPr>
              <a:t>set</a:t>
            </a:r>
            <a:r>
              <a:rPr lang="ru-RU" altLang="ru-RU" sz="1600" dirty="0">
                <a:solidFill>
                  <a:srgbClr val="333333"/>
                </a:solidFill>
                <a:latin typeface="+mn-lt"/>
                <a:cs typeface="Courier New" panose="02070309020205020404" pitchFamily="49" charset="0"/>
              </a:rPr>
              <a:t>()</a:t>
            </a:r>
            <a:r>
              <a:rPr lang="ru-RU" altLang="ru-RU" sz="1600" dirty="0">
                <a:solidFill>
                  <a:srgbClr val="333333"/>
                </a:solidFill>
                <a:latin typeface="+mn-lt"/>
              </a:rPr>
              <a:t> без передачи какого-либо значения в параметрах, как показано ниже:</a:t>
            </a:r>
            <a:endParaRPr lang="ru-RU" altLang="ru-RU" sz="1600" dirty="0">
              <a:latin typeface="+mn-lt"/>
            </a:endParaRPr>
          </a:p>
          <a:p>
            <a:pPr marL="0" lvl="0" indent="0">
              <a:buClrTx/>
              <a:buSzTx/>
              <a:buNone/>
            </a:pPr>
            <a:endParaRPr lang="en-US" sz="1600" dirty="0" smtClean="0">
              <a:latin typeface="+mn-lt"/>
            </a:endParaRPr>
          </a:p>
          <a:p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600" dirty="0">
                <a:latin typeface="+mn-lt"/>
              </a:rPr>
              <a:t>x = set()  </a:t>
            </a:r>
          </a:p>
          <a:p>
            <a:r>
              <a:rPr lang="en-US" sz="1600" dirty="0">
                <a:latin typeface="+mn-lt"/>
              </a:rPr>
              <a:t>print(type(x))</a:t>
            </a:r>
          </a:p>
          <a:p>
            <a:pPr marL="0" lvl="0" indent="0">
              <a:buClrTx/>
              <a:buSzTx/>
              <a:buNone/>
            </a:pPr>
            <a:r>
              <a:rPr lang="ru-RU" sz="1600" dirty="0">
                <a:latin typeface="+mn-lt"/>
              </a:rPr>
              <a:t>Результат</a:t>
            </a:r>
            <a:r>
              <a:rPr lang="ru-RU" sz="1600" dirty="0" smtClean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 &lt;class 'set</a:t>
            </a:r>
            <a:r>
              <a:rPr lang="en-US" sz="1600" dirty="0" smtClean="0">
                <a:latin typeface="+mn-lt"/>
              </a:rPr>
              <a:t>'&gt;</a:t>
            </a:r>
          </a:p>
          <a:p>
            <a:pPr marL="0" lvl="0" indent="0">
              <a:buClrTx/>
              <a:buSzTx/>
              <a:buNone/>
            </a:pP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lvl="0" indent="0">
              <a:buClrTx/>
              <a:buSzTx/>
              <a:buNone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160" y="1087747"/>
            <a:ext cx="9286993" cy="16955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Доступ к элементам множеств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257301"/>
            <a:ext cx="8261873" cy="446576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900" dirty="0" err="1" smtClean="0"/>
              <a:t>Python</a:t>
            </a:r>
            <a:r>
              <a:rPr lang="ru-RU" sz="2900" dirty="0" smtClean="0"/>
              <a:t> </a:t>
            </a:r>
            <a:r>
              <a:rPr lang="ru-RU" sz="2900" dirty="0"/>
              <a:t>не предоставляет прямой способ получения значения к отдельным </a:t>
            </a:r>
            <a:r>
              <a:rPr lang="ru-RU" sz="2900" b="1" dirty="0"/>
              <a:t>элементам множества</a:t>
            </a:r>
            <a:r>
              <a:rPr lang="ru-RU" sz="2900" dirty="0"/>
              <a:t>. Однако, мы можем использовать цикл для итерации через все элементы множества. Например</a:t>
            </a:r>
            <a:r>
              <a:rPr lang="ru-RU" sz="2900" dirty="0" smtClean="0"/>
              <a:t>:</a:t>
            </a:r>
            <a:endParaRPr lang="en-US" sz="2900" dirty="0" smtClean="0"/>
          </a:p>
          <a:p>
            <a:r>
              <a:rPr lang="en-US" sz="2900" dirty="0"/>
              <a:t>m</a:t>
            </a:r>
            <a:r>
              <a:rPr lang="en-US" sz="2900" dirty="0" smtClean="0"/>
              <a:t>onths </a:t>
            </a:r>
            <a:r>
              <a:rPr lang="en-US" sz="2900" dirty="0"/>
              <a:t>= set(["Jan", "Feb", "March", "Apr", "May", "June", "July", "Aug", "Sep", "Oct", "Nov", "Dec"])</a:t>
            </a:r>
          </a:p>
          <a:p>
            <a:r>
              <a:rPr lang="en-US" sz="2900" dirty="0"/>
              <a:t> </a:t>
            </a:r>
          </a:p>
          <a:p>
            <a:r>
              <a:rPr lang="en-US" sz="2900" dirty="0"/>
              <a:t>for m in months:  </a:t>
            </a:r>
          </a:p>
          <a:p>
            <a:r>
              <a:rPr lang="en-US" sz="2900" dirty="0"/>
              <a:t>    print(m</a:t>
            </a:r>
            <a:r>
              <a:rPr lang="en-US" sz="2900" dirty="0" smtClean="0"/>
              <a:t>)</a:t>
            </a:r>
          </a:p>
          <a:p>
            <a:endParaRPr lang="en-US" sz="2900" dirty="0"/>
          </a:p>
          <a:p>
            <a:pPr algn="just"/>
            <a:r>
              <a:rPr lang="ru-RU" sz="2900" b="1" dirty="0"/>
              <a:t>Результат</a:t>
            </a:r>
            <a:r>
              <a:rPr lang="ru-RU" sz="2900" b="1" dirty="0" smtClean="0"/>
              <a:t>:</a:t>
            </a:r>
            <a:endParaRPr lang="en-US" sz="2900" b="1" dirty="0" smtClean="0"/>
          </a:p>
          <a:p>
            <a:r>
              <a:rPr lang="en-US" sz="2900" dirty="0"/>
              <a:t>March  </a:t>
            </a:r>
          </a:p>
          <a:p>
            <a:r>
              <a:rPr lang="en-US" sz="2900" dirty="0"/>
              <a:t>Feb  </a:t>
            </a:r>
          </a:p>
          <a:p>
            <a:r>
              <a:rPr lang="en-US" sz="2900" dirty="0"/>
              <a:t>Dec  </a:t>
            </a:r>
          </a:p>
          <a:p>
            <a:r>
              <a:rPr lang="en-US" sz="2900" dirty="0"/>
              <a:t>Jan  </a:t>
            </a:r>
          </a:p>
          <a:p>
            <a:r>
              <a:rPr lang="en-US" sz="2900" dirty="0"/>
              <a:t>May  </a:t>
            </a:r>
          </a:p>
          <a:p>
            <a:r>
              <a:rPr lang="en-US" sz="2900" dirty="0"/>
              <a:t>Nov  </a:t>
            </a:r>
          </a:p>
          <a:p>
            <a:r>
              <a:rPr lang="en-US" sz="2900" dirty="0"/>
              <a:t>Oct  </a:t>
            </a:r>
          </a:p>
          <a:p>
            <a:r>
              <a:rPr lang="en-US" sz="2900" dirty="0"/>
              <a:t>Apr  </a:t>
            </a:r>
          </a:p>
          <a:p>
            <a:r>
              <a:rPr lang="en-US" sz="2900" dirty="0"/>
              <a:t>June  </a:t>
            </a:r>
          </a:p>
          <a:p>
            <a:r>
              <a:rPr lang="en-US" sz="2900" dirty="0"/>
              <a:t>Aug  </a:t>
            </a:r>
          </a:p>
          <a:p>
            <a:r>
              <a:rPr lang="en-US" sz="2900" dirty="0"/>
              <a:t>Sep  </a:t>
            </a:r>
          </a:p>
          <a:p>
            <a:r>
              <a:rPr lang="en-US" sz="2900" dirty="0"/>
              <a:t>July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3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732</Words>
  <Application>Microsoft Office PowerPoint</Application>
  <PresentationFormat>Произвольный</PresentationFormat>
  <Paragraphs>339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Кнопка</vt:lpstr>
      <vt:lpstr>Алгоритмизация  и программирование и.о. доцент Муханова А.А. </vt:lpstr>
      <vt:lpstr>       План лекции Множественный тип. Создание множеств Доступ к элементам множеств Добавление элементов во множество Удаление элементов из множеств Операции над множествами. Вывод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Доступ к элементам множеств </vt:lpstr>
      <vt:lpstr>Презентация PowerPoint</vt:lpstr>
      <vt:lpstr>Добавление элементов во множество </vt:lpstr>
      <vt:lpstr>Удаление элемента из множеств </vt:lpstr>
      <vt:lpstr>Презентация PowerPoint</vt:lpstr>
      <vt:lpstr>Презентация PowerPoint</vt:lpstr>
      <vt:lpstr>Объединение множеств </vt:lpstr>
      <vt:lpstr>Презентация PowerPoint</vt:lpstr>
      <vt:lpstr>Презентация PowerPoint</vt:lpstr>
      <vt:lpstr>Пересечение множеств </vt:lpstr>
      <vt:lpstr>Разница между множествами </vt:lpstr>
      <vt:lpstr>Презентация PowerPoint</vt:lpstr>
      <vt:lpstr>Сравнение множеств </vt:lpstr>
      <vt:lpstr>Методы множеств </vt:lpstr>
      <vt:lpstr>Презентация PowerPoint</vt:lpstr>
      <vt:lpstr>Frozenset в Python </vt:lpstr>
      <vt:lpstr>Презентация PowerPoint</vt:lpstr>
      <vt:lpstr>Операций</vt:lpstr>
      <vt:lpstr>И операции, изменяющие множество: </vt:lpstr>
      <vt:lpstr>Вывод 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2018-03-13T06:49:44Z</dcterms:created>
  <dcterms:modified xsi:type="dcterms:W3CDTF">2022-11-01T09:46:14Z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