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64" r:id="rId2"/>
    <p:sldId id="265" r:id="rId3"/>
    <p:sldId id="256" r:id="rId4"/>
    <p:sldId id="266" r:id="rId5"/>
    <p:sldId id="257" r:id="rId6"/>
    <p:sldId id="267" r:id="rId7"/>
    <p:sldId id="258" r:id="rId8"/>
    <p:sldId id="259" r:id="rId9"/>
    <p:sldId id="260" r:id="rId10"/>
    <p:sldId id="261" r:id="rId11"/>
    <p:sldId id="262" r:id="rId12"/>
    <p:sldId id="263" r:id="rId13"/>
    <p:sldId id="268" r:id="rId14"/>
  </p:sldIdLst>
  <p:sldSz cx="14630400" cy="8229600"/>
  <p:notesSz cx="8229600" cy="14630400"/>
  <p:embeddedFontLst>
    <p:embeddedFont>
      <p:font typeface="Alexandria" panose="020B0604020202020204" charset="-78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Nobile" panose="020B0604020202020204" charset="0"/>
      <p:regular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43" d="100"/>
          <a:sy n="43" d="100"/>
        </p:scale>
        <p:origin x="90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8258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E23F9C5-86D5-405C-BD66-44EBFB440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747" y="709357"/>
            <a:ext cx="13872116" cy="471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132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13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23027" y="500182"/>
            <a:ext cx="7870746" cy="11370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50"/>
              </a:lnSpc>
              <a:buNone/>
            </a:pPr>
            <a:r>
              <a:rPr lang="en-US" sz="35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Мобильді қосымшалармен эксперимент жүргізу</a:t>
            </a:r>
            <a:endParaRPr lang="en-US" sz="35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3027" y="1910001"/>
            <a:ext cx="909518" cy="145530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305318" y="2091809"/>
            <a:ext cx="2273975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Мақсатты анықтау</a:t>
            </a:r>
            <a:endParaRPr lang="en-US" sz="1750" dirty="0"/>
          </a:p>
        </p:txBody>
      </p:sp>
      <p:sp>
        <p:nvSpPr>
          <p:cNvPr id="6" name="Text 2"/>
          <p:cNvSpPr/>
          <p:nvPr/>
        </p:nvSpPr>
        <p:spPr>
          <a:xfrm>
            <a:off x="7305318" y="2485073"/>
            <a:ext cx="6688455" cy="581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Эксперименттің мақсаты мен зерттелетін физикалық шамаларды анықтау.</a:t>
            </a:r>
            <a:endParaRPr lang="en-US" sz="14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3027" y="3365302"/>
            <a:ext cx="909518" cy="145530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305318" y="3547110"/>
            <a:ext cx="2273975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Қосымшаны баптау</a:t>
            </a:r>
            <a:endParaRPr lang="en-US" sz="1750" dirty="0"/>
          </a:p>
        </p:txBody>
      </p:sp>
      <p:sp>
        <p:nvSpPr>
          <p:cNvPr id="9" name="Text 4"/>
          <p:cNvSpPr/>
          <p:nvPr/>
        </p:nvSpPr>
        <p:spPr>
          <a:xfrm>
            <a:off x="7305318" y="3940373"/>
            <a:ext cx="6688455" cy="2909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Қажетті сенсорларды іске қосу және өлшемдерді орнату.</a:t>
            </a:r>
            <a:endParaRPr lang="en-US" sz="14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3027" y="4820603"/>
            <a:ext cx="909518" cy="145530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305318" y="5002411"/>
            <a:ext cx="2273975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Деректерді жинау</a:t>
            </a:r>
            <a:endParaRPr lang="en-US" sz="1750" dirty="0"/>
          </a:p>
        </p:txBody>
      </p:sp>
      <p:sp>
        <p:nvSpPr>
          <p:cNvPr id="12" name="Text 6"/>
          <p:cNvSpPr/>
          <p:nvPr/>
        </p:nvSpPr>
        <p:spPr>
          <a:xfrm>
            <a:off x="7305318" y="5395674"/>
            <a:ext cx="6688455" cy="2909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Сенсорлар арқылы физикалық өлшемдерді тіркеу.</a:t>
            </a:r>
            <a:endParaRPr lang="en-US" sz="14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3027" y="6275903"/>
            <a:ext cx="909518" cy="145530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305318" y="6457712"/>
            <a:ext cx="2273975" cy="284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Нәтижелерді талдау</a:t>
            </a:r>
            <a:endParaRPr lang="en-US" sz="1750" dirty="0"/>
          </a:p>
        </p:txBody>
      </p:sp>
      <p:sp>
        <p:nvSpPr>
          <p:cNvPr id="15" name="Text 8"/>
          <p:cNvSpPr/>
          <p:nvPr/>
        </p:nvSpPr>
        <p:spPr>
          <a:xfrm>
            <a:off x="7305318" y="6850975"/>
            <a:ext cx="6688455" cy="2909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Алынған деректерді графиктер мен диаграммалар арқылы талдау.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6210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7352" y="3441740"/>
            <a:ext cx="13169622" cy="6405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000"/>
              </a:lnSpc>
              <a:buNone/>
            </a:pPr>
            <a:r>
              <a:rPr lang="en-US" sz="40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Мобильді қосымшалармен эксперимент мысалдары</a:t>
            </a:r>
            <a:endParaRPr lang="en-US" sz="4000" dirty="0"/>
          </a:p>
        </p:txBody>
      </p:sp>
      <p:sp>
        <p:nvSpPr>
          <p:cNvPr id="4" name="Shape 1"/>
          <p:cNvSpPr/>
          <p:nvPr/>
        </p:nvSpPr>
        <p:spPr>
          <a:xfrm>
            <a:off x="717352" y="4389715"/>
            <a:ext cx="13195697" cy="2960251"/>
          </a:xfrm>
          <a:prstGeom prst="roundRect">
            <a:avLst>
              <a:gd name="adj" fmla="val 2908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24972" y="4397335"/>
            <a:ext cx="13179028" cy="58900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931545" y="4527828"/>
            <a:ext cx="3978831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Эксперимент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327809" y="4527828"/>
            <a:ext cx="3975021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Қолданылатын сенсор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9720262" y="4527828"/>
            <a:ext cx="3978831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Зерттелетін құбылыс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724972" y="4986338"/>
            <a:ext cx="13179028" cy="58900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931545" y="5116830"/>
            <a:ext cx="3978831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Еркін құлау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327809" y="5116830"/>
            <a:ext cx="3975021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Акселерометр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720262" y="5116830"/>
            <a:ext cx="3978831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Гравитация үдеуі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724972" y="5575340"/>
            <a:ext cx="13179028" cy="58900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931545" y="5705832"/>
            <a:ext cx="3978831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Маятник тербелісі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5327809" y="5705832"/>
            <a:ext cx="3975021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Гироскоп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720262" y="5705832"/>
            <a:ext cx="3978831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Тербеліс периоды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724972" y="6164342"/>
            <a:ext cx="13179028" cy="58900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931545" y="6294834"/>
            <a:ext cx="3978831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Магнит өрісі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5327809" y="6294834"/>
            <a:ext cx="3975021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Магнитометр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9720262" y="6294834"/>
            <a:ext cx="3978831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Магнит өрісінің күші</a:t>
            </a: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724972" y="6753344"/>
            <a:ext cx="13179028" cy="58900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931545" y="6883837"/>
            <a:ext cx="3978831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Дыбыс жиілігі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5327809" y="6883837"/>
            <a:ext cx="3975021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Микрофон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9720262" y="6883837"/>
            <a:ext cx="3978831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Дыбыс толқындары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2400538"/>
            <a:ext cx="6172200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Қорытынды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4037" y="3789164"/>
            <a:ext cx="3407926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Білім сапасын арттыру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64037" y="4421743"/>
            <a:ext cx="3898821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Мобильді қосымшалар физика сабағын қызықты әрі түсінікті етеді.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372695" y="3789164"/>
            <a:ext cx="3515201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Практикалық дағдылар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72695" y="4421743"/>
            <a:ext cx="3898821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Оқушылар нақты эксперименттер жүргізіп, өз бетінше зерттеу жасайды.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881354" y="3789164"/>
            <a:ext cx="3810476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Заманауи технологиялар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881354" y="4421743"/>
            <a:ext cx="3898821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Смартфондарды қолдану арқылы оқушылар заманауи технологияларды игереді.</a:t>
            </a:r>
            <a:endParaRPr lang="en-US" sz="1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839C9AD-2619-4F05-96C6-E7AFADB0251D}"/>
              </a:ext>
            </a:extLst>
          </p:cNvPr>
          <p:cNvSpPr/>
          <p:nvPr/>
        </p:nvSpPr>
        <p:spPr>
          <a:xfrm>
            <a:off x="490654" y="301134"/>
            <a:ext cx="13626790" cy="6523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kk-KZ" sz="2800" b="1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Дәрісті бекіту сұрақтары: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  <a:ea typeface="Arial Unicode MS"/>
              <a:cs typeface="Arial Unicode M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Бейресми білім беру жүйесіне түсініктеме беріп өтіңіз.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  <a:ea typeface="Arial Unicode MS"/>
              <a:cs typeface="Arial Unicode M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Сіздің ойынызша ресми және бейресми білім берудің айырмашылықтары қандай?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  <a:ea typeface="Arial Unicode MS"/>
              <a:cs typeface="Arial Unicode M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Бейресми білім беру жүйесінің оқыту әдістеріне сипаттама беріңіз.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  <a:ea typeface="Arial Unicode MS"/>
              <a:cs typeface="Arial Unicode M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Бейресми жағдайда физиканы оқытудың қандай артықшылықтары бар?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  <a:ea typeface="Arial Unicode MS"/>
              <a:cs typeface="Arial Unicode M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Сандық зертханалар дегеніміз не және олар физика сабағында қалай қолданылады?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  <a:ea typeface="Arial Unicode MS"/>
              <a:cs typeface="Arial Unicode M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Физика сабағында қандай сенсорлар жиі қолданылады?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  <a:ea typeface="Arial Unicode MS"/>
              <a:cs typeface="Arial Unicode M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Сандық зертханалардың физикалық эксперименттерді өткізуге қандай әсері бар?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  <a:ea typeface="Arial Unicode MS"/>
              <a:cs typeface="Arial Unicode M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Цифрлық зертханалар арқылы тәжірибелік жұмыстарды қалай ұйымдастыруға болады?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  <a:ea typeface="Arial Unicode MS"/>
              <a:cs typeface="Arial Unicode M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Сандық зертханаларды қолдану кезінде қандай қиынды білесіз?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  <a:ea typeface="Arial Unicode MS"/>
              <a:cs typeface="Arial Unicode M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Phyphox мобильді қосымшасының мүмкіндіктерін атаңыз.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  <a:ea typeface="Arial Unicode MS"/>
              <a:cs typeface="Arial Unicode M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Physics Toolbox Sensor Suite мобильді қосымшасының артықшылықтары мен кемшіліктерін атаңыз?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  <a:ea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376813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8B3E1FD-3731-4F71-ABF0-2CE32A19F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11" y="245327"/>
            <a:ext cx="13381978" cy="773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971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1857" y="1112044"/>
            <a:ext cx="7553087" cy="39204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7700"/>
              </a:lnSpc>
              <a:buNone/>
            </a:pPr>
            <a:r>
              <a:rPr lang="en-US" sz="61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Физика сабағында мобильді қосымшаларды қолдану әдістері</a:t>
            </a:r>
            <a:endParaRPr lang="en-US" sz="6150" dirty="0"/>
          </a:p>
        </p:txBody>
      </p:sp>
      <p:sp>
        <p:nvSpPr>
          <p:cNvPr id="4" name="Text 1"/>
          <p:cNvSpPr/>
          <p:nvPr/>
        </p:nvSpPr>
        <p:spPr>
          <a:xfrm>
            <a:off x="6281857" y="5373410"/>
            <a:ext cx="7553087" cy="10908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Физика сабағында мобильді қосымшаларды қолдану - оқу процесін жандандырудың тиімді әдісі. Бұл әдіс оқушылардың физикалық заңдарды тереңірек түсінуіне көмектеседі.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B5575-30F9-48C0-ACBF-2B9FBBE74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19" y="584903"/>
            <a:ext cx="13850330" cy="673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37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3280" y="619006"/>
            <a:ext cx="7630239" cy="20273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300"/>
              </a:lnSpc>
              <a:buNone/>
            </a:pPr>
            <a:r>
              <a:rPr lang="en-US" sz="42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Мобильді қосымшаларды қолданудың артықшылықтары</a:t>
            </a:r>
            <a:endParaRPr lang="en-US" sz="4250" dirty="0"/>
          </a:p>
        </p:txBody>
      </p:sp>
      <p:sp>
        <p:nvSpPr>
          <p:cNvPr id="4" name="Shape 1"/>
          <p:cNvSpPr/>
          <p:nvPr/>
        </p:nvSpPr>
        <p:spPr>
          <a:xfrm>
            <a:off x="6243280" y="3213973"/>
            <a:ext cx="486489" cy="486489"/>
          </a:xfrm>
          <a:prstGeom prst="roundRect">
            <a:avLst>
              <a:gd name="adj" fmla="val 18670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25684" y="3295055"/>
            <a:ext cx="121682" cy="3243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5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2550" dirty="0"/>
          </a:p>
        </p:txBody>
      </p:sp>
      <p:sp>
        <p:nvSpPr>
          <p:cNvPr id="6" name="Text 3"/>
          <p:cNvSpPr/>
          <p:nvPr/>
        </p:nvSpPr>
        <p:spPr>
          <a:xfrm>
            <a:off x="6945987" y="3213973"/>
            <a:ext cx="2703076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21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Қолжетімділік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6945987" y="3681413"/>
            <a:ext cx="6927532" cy="6917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Смартфондар барлық оқушыларда бар, қосымша жабдық қажет емес.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243280" y="4832628"/>
            <a:ext cx="486489" cy="486489"/>
          </a:xfrm>
          <a:prstGeom prst="roundRect">
            <a:avLst>
              <a:gd name="adj" fmla="val 18670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391632" y="4913709"/>
            <a:ext cx="189667" cy="3243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5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2550" dirty="0"/>
          </a:p>
        </p:txBody>
      </p:sp>
      <p:sp>
        <p:nvSpPr>
          <p:cNvPr id="10" name="Text 7"/>
          <p:cNvSpPr/>
          <p:nvPr/>
        </p:nvSpPr>
        <p:spPr>
          <a:xfrm>
            <a:off x="6945987" y="4832628"/>
            <a:ext cx="2703076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21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Дәлдік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6945987" y="5300067"/>
            <a:ext cx="6927532" cy="6917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Смартфондардың сенсорлары физикалық шамаларды дәл өлшейді.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6243280" y="6451283"/>
            <a:ext cx="486489" cy="486489"/>
          </a:xfrm>
          <a:prstGeom prst="roundRect">
            <a:avLst>
              <a:gd name="adj" fmla="val 18670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91037" y="6532364"/>
            <a:ext cx="190976" cy="3243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5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3</a:t>
            </a:r>
            <a:endParaRPr lang="en-US" sz="2550" dirty="0"/>
          </a:p>
        </p:txBody>
      </p:sp>
      <p:sp>
        <p:nvSpPr>
          <p:cNvPr id="14" name="Text 11"/>
          <p:cNvSpPr/>
          <p:nvPr/>
        </p:nvSpPr>
        <p:spPr>
          <a:xfrm>
            <a:off x="6945987" y="6451283"/>
            <a:ext cx="2703076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21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Уақыт үнемдеу</a:t>
            </a:r>
            <a:endParaRPr lang="en-US" sz="2100" dirty="0"/>
          </a:p>
        </p:txBody>
      </p:sp>
      <p:sp>
        <p:nvSpPr>
          <p:cNvPr id="15" name="Text 12"/>
          <p:cNvSpPr/>
          <p:nvPr/>
        </p:nvSpPr>
        <p:spPr>
          <a:xfrm>
            <a:off x="6945987" y="6918722"/>
            <a:ext cx="6927532" cy="6917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Эксперименттер жылдам ұйымдастырылады, нәтижелер автоматты түрде өңделеді.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22FF4FF-95DE-4082-9F88-287334A25DA7}"/>
              </a:ext>
            </a:extLst>
          </p:cNvPr>
          <p:cNvSpPr/>
          <p:nvPr/>
        </p:nvSpPr>
        <p:spPr>
          <a:xfrm>
            <a:off x="245327" y="453505"/>
            <a:ext cx="14028234" cy="6523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50215" algn="l"/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Физика сабағында мобильді қосымшаларды қолданудың бірнеше әдіс-тәсілдері бар: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  <a:ea typeface="Arial Unicode MS"/>
              <a:cs typeface="Arial Unicode MS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50215" algn="l"/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Теориялық материалды түсіндіру: Мобильді қосымшалар арқылы физикалық заңдарды, формулаларды және олардың қолданылуын интерактивті түрде көрсету.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  <a:ea typeface="Arial Unicode MS"/>
              <a:cs typeface="Arial Unicode MS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50215" algn="l"/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Эксперименттік тапсырмалар орындау: Оқушыларды мобильді құрылғылармен жабдықтап, түрлі тәжірибелік жұмыстарды орындау.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  <a:ea typeface="Arial Unicode MS"/>
              <a:cs typeface="Arial Unicode MS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50215" algn="l"/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Өзіндік жұмыс: Оқушылардың өз бетінше физикалық құбылыстарды зерттеп, олардың нәтижелерін талдауына мүмкіндік беру.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  <a:ea typeface="Arial Unicode MS"/>
              <a:cs typeface="Arial Unicode MS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50215" algn="l"/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Деректерді өлшеу және талдау: Мобильді қосымшаларда орнатылған сенсорлар деректерді жинақтап, автоматты түрде өңдейді. Бұл оқушылардың тәжірибелерден нақты нәтижелер алуға көмектеседі.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  <a:ea typeface="Arial Unicode MS"/>
              <a:cs typeface="Arial Unicode MS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50215" algn="l"/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Графикалық визуализация: Өлшенген деректер графиктер, диаграммалар түрінде көрсетіледі, бұл күрделі процестерді түсінуді жеңілдетеді.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  <a:ea typeface="Arial Unicode MS"/>
              <a:cs typeface="Arial Unicode MS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450215" algn="l"/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Оқушының белсенділігін арттыру: Оқушыларға өздерінің мобильді құрылғыларымен тәжірибелер жасауға мүмкіндік беру олардың сабаққа қатысу белсенділігін арттырады.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  <a:ea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110118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174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8051" y="469940"/>
            <a:ext cx="6149459" cy="5339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00"/>
              </a:lnSpc>
              <a:buNone/>
            </a:pPr>
            <a:r>
              <a:rPr lang="en-US" sz="33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Смартфондардағы сенсорлар</a:t>
            </a:r>
            <a:endParaRPr lang="en-US" sz="33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051" y="1260277"/>
            <a:ext cx="427196" cy="42719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98051" y="1858328"/>
            <a:ext cx="2136100" cy="266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Акселерометр</a:t>
            </a:r>
            <a:endParaRPr lang="en-US" sz="1650" dirty="0"/>
          </a:p>
        </p:txBody>
      </p:sp>
      <p:sp>
        <p:nvSpPr>
          <p:cNvPr id="6" name="Text 2"/>
          <p:cNvSpPr/>
          <p:nvPr/>
        </p:nvSpPr>
        <p:spPr>
          <a:xfrm>
            <a:off x="598051" y="2227778"/>
            <a:ext cx="7947898" cy="273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Қозғалыс жылдамдығын, үдеу мен тербелісті өлшейді.</a:t>
            </a:r>
            <a:endParaRPr lang="en-US" sz="13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051" y="3013829"/>
            <a:ext cx="427196" cy="42719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98051" y="3611880"/>
            <a:ext cx="2136100" cy="266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Гироскоп</a:t>
            </a:r>
            <a:endParaRPr lang="en-US" sz="1650" dirty="0"/>
          </a:p>
        </p:txBody>
      </p:sp>
      <p:sp>
        <p:nvSpPr>
          <p:cNvPr id="9" name="Text 4"/>
          <p:cNvSpPr/>
          <p:nvPr/>
        </p:nvSpPr>
        <p:spPr>
          <a:xfrm>
            <a:off x="598051" y="3981331"/>
            <a:ext cx="7947898" cy="273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Дененің бұрылысын және айналу қозғалысын анықтайды.</a:t>
            </a:r>
            <a:endParaRPr lang="en-US" sz="13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051" y="4767382"/>
            <a:ext cx="427196" cy="42719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98051" y="5365432"/>
            <a:ext cx="2136100" cy="266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Магнитометр</a:t>
            </a:r>
            <a:endParaRPr lang="en-US" sz="1650" dirty="0"/>
          </a:p>
        </p:txBody>
      </p:sp>
      <p:sp>
        <p:nvSpPr>
          <p:cNvPr id="12" name="Text 6"/>
          <p:cNvSpPr/>
          <p:nvPr/>
        </p:nvSpPr>
        <p:spPr>
          <a:xfrm>
            <a:off x="598051" y="5734883"/>
            <a:ext cx="7947898" cy="273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Магнит өрісінің күшін өлшеуге мүмкіндік береді.</a:t>
            </a:r>
            <a:endParaRPr lang="en-US" sz="13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051" y="6520934"/>
            <a:ext cx="427196" cy="42719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98051" y="7118985"/>
            <a:ext cx="2136100" cy="266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Дыбыс датчигі</a:t>
            </a:r>
            <a:endParaRPr lang="en-US" sz="1650" dirty="0"/>
          </a:p>
        </p:txBody>
      </p:sp>
      <p:sp>
        <p:nvSpPr>
          <p:cNvPr id="15" name="Text 8"/>
          <p:cNvSpPr/>
          <p:nvPr/>
        </p:nvSpPr>
        <p:spPr>
          <a:xfrm>
            <a:off x="598051" y="7488436"/>
            <a:ext cx="7947898" cy="273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Дыбыс толқындарын және олардың жиілігін тіркейді.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6513" y="841177"/>
            <a:ext cx="5046107" cy="604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750"/>
              </a:lnSpc>
              <a:buNone/>
            </a:pPr>
            <a:r>
              <a:rPr lang="en-US" sz="38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Phyphox қосымшасы</a:t>
            </a:r>
            <a:endParaRPr lang="en-US" sz="3800" dirty="0"/>
          </a:p>
        </p:txBody>
      </p:sp>
      <p:sp>
        <p:nvSpPr>
          <p:cNvPr id="4" name="Shape 1"/>
          <p:cNvSpPr/>
          <p:nvPr/>
        </p:nvSpPr>
        <p:spPr>
          <a:xfrm>
            <a:off x="955000" y="1735098"/>
            <a:ext cx="22860" cy="5653207"/>
          </a:xfrm>
          <a:prstGeom prst="roundRect">
            <a:avLst>
              <a:gd name="adj" fmla="val 355148"/>
            </a:avLst>
          </a:prstGeom>
          <a:solidFill>
            <a:srgbClr val="B8C3DF"/>
          </a:solidFill>
          <a:ln/>
        </p:spPr>
      </p:sp>
      <p:sp>
        <p:nvSpPr>
          <p:cNvPr id="5" name="Shape 2"/>
          <p:cNvSpPr/>
          <p:nvPr/>
        </p:nvSpPr>
        <p:spPr>
          <a:xfrm>
            <a:off x="1160978" y="2158484"/>
            <a:ext cx="676513" cy="22860"/>
          </a:xfrm>
          <a:prstGeom prst="roundRect">
            <a:avLst>
              <a:gd name="adj" fmla="val 355148"/>
            </a:avLst>
          </a:prstGeom>
          <a:solidFill>
            <a:srgbClr val="B8C3DF"/>
          </a:solidFill>
          <a:ln/>
        </p:spPr>
      </p:sp>
      <p:sp>
        <p:nvSpPr>
          <p:cNvPr id="6" name="Shape 3"/>
          <p:cNvSpPr/>
          <p:nvPr/>
        </p:nvSpPr>
        <p:spPr>
          <a:xfrm>
            <a:off x="749022" y="1952506"/>
            <a:ext cx="434816" cy="434816"/>
          </a:xfrm>
          <a:prstGeom prst="roundRect">
            <a:avLst>
              <a:gd name="adj" fmla="val 18672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12019" y="2024896"/>
            <a:ext cx="108823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2250" dirty="0"/>
          </a:p>
        </p:txBody>
      </p:sp>
      <p:sp>
        <p:nvSpPr>
          <p:cNvPr id="8" name="Text 5"/>
          <p:cNvSpPr/>
          <p:nvPr/>
        </p:nvSpPr>
        <p:spPr>
          <a:xfrm>
            <a:off x="2029539" y="1928336"/>
            <a:ext cx="2416254" cy="301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Қосымшаны орнату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2029539" y="2346246"/>
            <a:ext cx="6437948" cy="618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Оқушылар Phyphox қосымшасын өз смартфондарына жүктеп алады.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1160978" y="3774758"/>
            <a:ext cx="676513" cy="22860"/>
          </a:xfrm>
          <a:prstGeom prst="roundRect">
            <a:avLst>
              <a:gd name="adj" fmla="val 355148"/>
            </a:avLst>
          </a:prstGeom>
          <a:solidFill>
            <a:srgbClr val="B8C3DF"/>
          </a:solidFill>
          <a:ln/>
        </p:spPr>
      </p:sp>
      <p:sp>
        <p:nvSpPr>
          <p:cNvPr id="11" name="Shape 8"/>
          <p:cNvSpPr/>
          <p:nvPr/>
        </p:nvSpPr>
        <p:spPr>
          <a:xfrm>
            <a:off x="749022" y="3568779"/>
            <a:ext cx="434816" cy="434816"/>
          </a:xfrm>
          <a:prstGeom prst="roundRect">
            <a:avLst>
              <a:gd name="adj" fmla="val 18672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81539" y="3641169"/>
            <a:ext cx="169664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2250" dirty="0"/>
          </a:p>
        </p:txBody>
      </p:sp>
      <p:sp>
        <p:nvSpPr>
          <p:cNvPr id="13" name="Text 10"/>
          <p:cNvSpPr/>
          <p:nvPr/>
        </p:nvSpPr>
        <p:spPr>
          <a:xfrm>
            <a:off x="2029539" y="3544610"/>
            <a:ext cx="2422446" cy="301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Эксперимент таңдау</a:t>
            </a:r>
            <a:endParaRPr lang="en-US" sz="1900" dirty="0"/>
          </a:p>
        </p:txBody>
      </p:sp>
      <p:sp>
        <p:nvSpPr>
          <p:cNvPr id="14" name="Text 11"/>
          <p:cNvSpPr/>
          <p:nvPr/>
        </p:nvSpPr>
        <p:spPr>
          <a:xfrm>
            <a:off x="2029539" y="3962519"/>
            <a:ext cx="6437948" cy="309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Қосымшадан қажетті физикалық экспериментті таңдайды.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1160978" y="5081707"/>
            <a:ext cx="676513" cy="22860"/>
          </a:xfrm>
          <a:prstGeom prst="roundRect">
            <a:avLst>
              <a:gd name="adj" fmla="val 355148"/>
            </a:avLst>
          </a:prstGeom>
          <a:solidFill>
            <a:srgbClr val="B8C3DF"/>
          </a:solidFill>
          <a:ln/>
        </p:spPr>
      </p:sp>
      <p:sp>
        <p:nvSpPr>
          <p:cNvPr id="16" name="Shape 13"/>
          <p:cNvSpPr/>
          <p:nvPr/>
        </p:nvSpPr>
        <p:spPr>
          <a:xfrm>
            <a:off x="749022" y="4875728"/>
            <a:ext cx="434816" cy="434816"/>
          </a:xfrm>
          <a:prstGeom prst="roundRect">
            <a:avLst>
              <a:gd name="adj" fmla="val 18672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80943" y="4948118"/>
            <a:ext cx="170855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3</a:t>
            </a:r>
            <a:endParaRPr lang="en-US" sz="2250" dirty="0"/>
          </a:p>
        </p:txBody>
      </p:sp>
      <p:sp>
        <p:nvSpPr>
          <p:cNvPr id="18" name="Text 15"/>
          <p:cNvSpPr/>
          <p:nvPr/>
        </p:nvSpPr>
        <p:spPr>
          <a:xfrm>
            <a:off x="2029539" y="4851559"/>
            <a:ext cx="2416254" cy="301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Деректерді жинау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2029539" y="5269468"/>
            <a:ext cx="6437948" cy="309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Смартфон сенсорлары арқылы физикалық шамаларды өлшейді.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1160978" y="6388656"/>
            <a:ext cx="676513" cy="22860"/>
          </a:xfrm>
          <a:prstGeom prst="roundRect">
            <a:avLst>
              <a:gd name="adj" fmla="val 355148"/>
            </a:avLst>
          </a:prstGeom>
          <a:solidFill>
            <a:srgbClr val="B8C3DF"/>
          </a:solidFill>
          <a:ln/>
        </p:spPr>
      </p:sp>
      <p:sp>
        <p:nvSpPr>
          <p:cNvPr id="21" name="Shape 18"/>
          <p:cNvSpPr/>
          <p:nvPr/>
        </p:nvSpPr>
        <p:spPr>
          <a:xfrm>
            <a:off x="749022" y="6182677"/>
            <a:ext cx="434816" cy="434816"/>
          </a:xfrm>
          <a:prstGeom prst="roundRect">
            <a:avLst>
              <a:gd name="adj" fmla="val 18672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79872" y="6255068"/>
            <a:ext cx="173117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4</a:t>
            </a:r>
            <a:endParaRPr lang="en-US" sz="2250" dirty="0"/>
          </a:p>
        </p:txBody>
      </p:sp>
      <p:sp>
        <p:nvSpPr>
          <p:cNvPr id="23" name="Text 20"/>
          <p:cNvSpPr/>
          <p:nvPr/>
        </p:nvSpPr>
        <p:spPr>
          <a:xfrm>
            <a:off x="2029539" y="6158508"/>
            <a:ext cx="2416254" cy="301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Нәтижелерді талдау</a:t>
            </a:r>
            <a:endParaRPr lang="en-US" sz="1900" dirty="0"/>
          </a:p>
        </p:txBody>
      </p:sp>
      <p:sp>
        <p:nvSpPr>
          <p:cNvPr id="24" name="Text 21"/>
          <p:cNvSpPr/>
          <p:nvPr/>
        </p:nvSpPr>
        <p:spPr>
          <a:xfrm>
            <a:off x="2029539" y="6576417"/>
            <a:ext cx="6437948" cy="618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Алынған деректерді графиктер мен диаграммалар түрінде талдайды.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89940" y="687229"/>
            <a:ext cx="7736919" cy="12563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900"/>
              </a:lnSpc>
              <a:buNone/>
            </a:pPr>
            <a:r>
              <a:rPr lang="en-US" sz="39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Physics Toolbox Sensor Suite қосымшасы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6189940" y="2245043"/>
            <a:ext cx="7736919" cy="1173599"/>
          </a:xfrm>
          <a:prstGeom prst="roundRect">
            <a:avLst>
              <a:gd name="adj" fmla="val 7195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398538" y="2453640"/>
            <a:ext cx="2512933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Көп функциялылық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6398538" y="2888337"/>
            <a:ext cx="7319724" cy="321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Бірнеше физикалық құбылысты бір уақытта зерттеуге мүмкіндік береді.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6189940" y="3619619"/>
            <a:ext cx="7736919" cy="1173599"/>
          </a:xfrm>
          <a:prstGeom prst="roundRect">
            <a:avLst>
              <a:gd name="adj" fmla="val 7195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398538" y="3828217"/>
            <a:ext cx="2512933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Қолжетімділік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6398538" y="4262914"/>
            <a:ext cx="7319724" cy="321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Тегін қолжетімді және қосымша жабдықтарды қажет етпейді.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6189940" y="4994196"/>
            <a:ext cx="7736919" cy="1173599"/>
          </a:xfrm>
          <a:prstGeom prst="roundRect">
            <a:avLst>
              <a:gd name="adj" fmla="val 7195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398538" y="5202793"/>
            <a:ext cx="2512933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Көрнекілік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6398538" y="5637490"/>
            <a:ext cx="7319724" cy="321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Деректерді графиктер мен диаграммалар түрінде көрсетеді.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6189940" y="6368772"/>
            <a:ext cx="7736919" cy="1173599"/>
          </a:xfrm>
          <a:prstGeom prst="roundRect">
            <a:avLst>
              <a:gd name="adj" fmla="val 7195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98538" y="6577370"/>
            <a:ext cx="2512933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Дәлдік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6398538" y="7012067"/>
            <a:ext cx="7319724" cy="321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Смартфонның сенсорлары физикалық параметрлерді дәл өлшейді.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515</Words>
  <Application>Microsoft Office PowerPoint</Application>
  <PresentationFormat>Произвольный</PresentationFormat>
  <Paragraphs>102</Paragraphs>
  <Slides>13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Alexandria</vt:lpstr>
      <vt:lpstr>Nobile</vt:lpstr>
      <vt:lpstr>Times New Roman</vt:lpstr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Аралбаева Гульнара Мырзахановна</cp:lastModifiedBy>
  <cp:revision>2</cp:revision>
  <dcterms:created xsi:type="dcterms:W3CDTF">2024-10-31T19:09:21Z</dcterms:created>
  <dcterms:modified xsi:type="dcterms:W3CDTF">2024-10-31T19:12:53Z</dcterms:modified>
</cp:coreProperties>
</file>