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8288000" cy="10287000"/>
  <p:notesSz cx="6858000" cy="9144000"/>
  <p:embeddedFontLst>
    <p:embeddedFont>
      <p:font typeface="Clear Sans" panose="020B0604020202020204" charset="0"/>
      <p:regular r:id="rId36"/>
    </p:embeddedFont>
    <p:embeddedFont>
      <p:font typeface="Open Sans" panose="020B0604020202020204" charset="0"/>
      <p:regular r:id="rId37"/>
    </p:embeddedFont>
    <p:embeddedFont>
      <p:font typeface="Open Sans Bold" panose="020B0604020202020204" charset="0"/>
      <p:regular r:id="rId38"/>
    </p:embeddedFont>
    <p:embeddedFont>
      <p:font typeface="Calibri" panose="020F0502020204030204" pitchFamily="34" charset="0"/>
      <p:regular r:id="rId39"/>
      <p:bold r:id="rId40"/>
      <p:italic r:id="rId41"/>
      <p:boldItalic r:id="rId42"/>
    </p:embeddedFont>
    <p:embeddedFont>
      <p:font typeface="Clear Sans Bold"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2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Freeform 2"/>
          <p:cNvSpPr/>
          <p:nvPr/>
        </p:nvSpPr>
        <p:spPr>
          <a:xfrm>
            <a:off x="15721246" y="6185208"/>
            <a:ext cx="1513790" cy="1421070"/>
          </a:xfrm>
          <a:custGeom>
            <a:avLst/>
            <a:gdLst/>
            <a:ahLst/>
            <a:cxnLst/>
            <a:rect l="l" t="t" r="r" b="b"/>
            <a:pathLst>
              <a:path w="1513790" h="1421070">
                <a:moveTo>
                  <a:pt x="0" y="0"/>
                </a:moveTo>
                <a:lnTo>
                  <a:pt x="1513790" y="0"/>
                </a:lnTo>
                <a:lnTo>
                  <a:pt x="1513790" y="1421070"/>
                </a:lnTo>
                <a:lnTo>
                  <a:pt x="0" y="1421070"/>
                </a:lnTo>
                <a:lnTo>
                  <a:pt x="0" y="0"/>
                </a:lnTo>
                <a:close/>
              </a:path>
            </a:pathLst>
          </a:custGeom>
          <a:blipFill>
            <a:blip r:embed="rId2"/>
            <a:stretch>
              <a:fillRect/>
            </a:stretch>
          </a:blipFill>
        </p:spPr>
      </p:sp>
      <p:sp>
        <p:nvSpPr>
          <p:cNvPr id="3" name="Freeform 3"/>
          <p:cNvSpPr/>
          <p:nvPr/>
        </p:nvSpPr>
        <p:spPr>
          <a:xfrm>
            <a:off x="15721246" y="1734481"/>
            <a:ext cx="338964" cy="338540"/>
          </a:xfrm>
          <a:custGeom>
            <a:avLst/>
            <a:gdLst/>
            <a:ahLst/>
            <a:cxnLst/>
            <a:rect l="l" t="t" r="r" b="b"/>
            <a:pathLst>
              <a:path w="338964" h="338540">
                <a:moveTo>
                  <a:pt x="0" y="0"/>
                </a:moveTo>
                <a:lnTo>
                  <a:pt x="338964" y="0"/>
                </a:lnTo>
                <a:lnTo>
                  <a:pt x="338964" y="338540"/>
                </a:lnTo>
                <a:lnTo>
                  <a:pt x="0" y="338540"/>
                </a:lnTo>
                <a:lnTo>
                  <a:pt x="0" y="0"/>
                </a:lnTo>
                <a:close/>
              </a:path>
            </a:pathLst>
          </a:custGeom>
          <a:blipFill>
            <a:blip r:embed="rId3"/>
            <a:stretch>
              <a:fillRect/>
            </a:stretch>
          </a:blipFill>
        </p:spPr>
      </p:sp>
      <p:grpSp>
        <p:nvGrpSpPr>
          <p:cNvPr id="4" name="Group 4"/>
          <p:cNvGrpSpPr/>
          <p:nvPr/>
        </p:nvGrpSpPr>
        <p:grpSpPr>
          <a:xfrm>
            <a:off x="6561610" y="3138532"/>
            <a:ext cx="5164779" cy="1051913"/>
            <a:chOff x="0" y="0"/>
            <a:chExt cx="5431175" cy="1106170"/>
          </a:xfrm>
        </p:grpSpPr>
        <p:sp>
          <p:nvSpPr>
            <p:cNvPr id="5" name="Freeform 5"/>
            <p:cNvSpPr/>
            <p:nvPr/>
          </p:nvSpPr>
          <p:spPr>
            <a:xfrm>
              <a:off x="0" y="0"/>
              <a:ext cx="5432445" cy="1106170"/>
            </a:xfrm>
            <a:custGeom>
              <a:avLst/>
              <a:gdLst/>
              <a:ahLst/>
              <a:cxnLst/>
              <a:rect l="l" t="t" r="r" b="b"/>
              <a:pathLst>
                <a:path w="5432445" h="1106170">
                  <a:moveTo>
                    <a:pt x="4878725" y="1106170"/>
                  </a:moveTo>
                  <a:lnTo>
                    <a:pt x="553720" y="1106170"/>
                  </a:lnTo>
                  <a:cubicBezTo>
                    <a:pt x="247650" y="1106170"/>
                    <a:pt x="0" y="858520"/>
                    <a:pt x="0" y="553720"/>
                  </a:cubicBezTo>
                  <a:cubicBezTo>
                    <a:pt x="0" y="247650"/>
                    <a:pt x="247650" y="0"/>
                    <a:pt x="553720" y="0"/>
                  </a:cubicBezTo>
                  <a:lnTo>
                    <a:pt x="4878725" y="0"/>
                  </a:lnTo>
                  <a:cubicBezTo>
                    <a:pt x="5184795" y="0"/>
                    <a:pt x="5432445" y="247650"/>
                    <a:pt x="5432445" y="553720"/>
                  </a:cubicBezTo>
                  <a:cubicBezTo>
                    <a:pt x="5431175" y="858520"/>
                    <a:pt x="5183525" y="1106170"/>
                    <a:pt x="4878725" y="1106170"/>
                  </a:cubicBezTo>
                  <a:close/>
                </a:path>
              </a:pathLst>
            </a:custGeom>
            <a:solidFill>
              <a:srgbClr val="7656E1"/>
            </a:solidFill>
          </p:spPr>
        </p:sp>
      </p:grpSp>
      <p:sp>
        <p:nvSpPr>
          <p:cNvPr id="6" name="TextBox 6"/>
          <p:cNvSpPr txBox="1"/>
          <p:nvPr/>
        </p:nvSpPr>
        <p:spPr>
          <a:xfrm>
            <a:off x="1511713" y="4526699"/>
            <a:ext cx="14966428" cy="2369044"/>
          </a:xfrm>
          <a:prstGeom prst="rect">
            <a:avLst/>
          </a:prstGeom>
        </p:spPr>
        <p:txBody>
          <a:bodyPr lIns="0" tIns="0" rIns="0" bIns="0" rtlCol="0" anchor="t">
            <a:spAutoFit/>
          </a:bodyPr>
          <a:lstStyle/>
          <a:p>
            <a:pPr algn="ctr">
              <a:lnSpc>
                <a:spcPts val="3822"/>
              </a:lnSpc>
            </a:pPr>
            <a:r>
              <a:rPr lang="en-US" sz="2730" b="1">
                <a:solidFill>
                  <a:srgbClr val="FFFFFF"/>
                </a:solidFill>
                <a:latin typeface="Open Sans Bold"/>
                <a:ea typeface="Open Sans Bold"/>
                <a:cs typeface="Open Sans Bold"/>
                <a:sym typeface="Open Sans Bold"/>
              </a:rPr>
              <a:t> Коваленттік байланыстың табиғаты. Ковалеттік байланыстың түзілу механизмдері. Октеттер ережесі және Льюис формулалары. Кекуле ережесі. Коваленттік байланыстың параметрлері: байланыс энергиясы, ұзындығы, полярлығы, поляризациялануы.</a:t>
            </a:r>
          </a:p>
          <a:p>
            <a:pPr algn="ctr">
              <a:lnSpc>
                <a:spcPts val="3822"/>
              </a:lnSpc>
            </a:pPr>
            <a:endParaRPr lang="en-US" sz="2730" b="1">
              <a:solidFill>
                <a:srgbClr val="FFFFFF"/>
              </a:solidFill>
              <a:latin typeface="Open Sans Bold"/>
              <a:ea typeface="Open Sans Bold"/>
              <a:cs typeface="Open Sans Bold"/>
              <a:sym typeface="Open Sans Bold"/>
            </a:endParaRPr>
          </a:p>
        </p:txBody>
      </p:sp>
      <p:sp>
        <p:nvSpPr>
          <p:cNvPr id="7" name="TextBox 7"/>
          <p:cNvSpPr txBox="1"/>
          <p:nvPr/>
        </p:nvSpPr>
        <p:spPr>
          <a:xfrm>
            <a:off x="7205604" y="3440837"/>
            <a:ext cx="3866118" cy="882060"/>
          </a:xfrm>
          <a:prstGeom prst="rect">
            <a:avLst/>
          </a:prstGeom>
        </p:spPr>
        <p:txBody>
          <a:bodyPr lIns="0" tIns="0" rIns="0" bIns="0" rtlCol="0" anchor="t">
            <a:spAutoFit/>
          </a:bodyPr>
          <a:lstStyle/>
          <a:p>
            <a:pPr algn="ctr">
              <a:lnSpc>
                <a:spcPts val="3430"/>
              </a:lnSpc>
            </a:pPr>
            <a:r>
              <a:rPr lang="en-US" sz="3396" b="1">
                <a:solidFill>
                  <a:srgbClr val="FFFFFF"/>
                </a:solidFill>
                <a:latin typeface="Clear Sans Bold"/>
                <a:ea typeface="Clear Sans Bold"/>
                <a:cs typeface="Clear Sans Bold"/>
                <a:sym typeface="Clear Sans Bold"/>
              </a:rPr>
              <a:t> №3 ДӘРІС</a:t>
            </a:r>
          </a:p>
          <a:p>
            <a:pPr algn="ctr">
              <a:lnSpc>
                <a:spcPts val="3430"/>
              </a:lnSpc>
            </a:pPr>
            <a:endParaRPr lang="en-US" sz="3396" b="1">
              <a:solidFill>
                <a:srgbClr val="FFFFFF"/>
              </a:solidFill>
              <a:latin typeface="Clear Sans Bold"/>
              <a:ea typeface="Clear Sans Bold"/>
              <a:cs typeface="Clear Sans Bold"/>
              <a:sym typeface="Clear Sans Bold"/>
            </a:endParaRPr>
          </a:p>
        </p:txBody>
      </p:sp>
      <p:sp>
        <p:nvSpPr>
          <p:cNvPr id="8" name="Freeform 8"/>
          <p:cNvSpPr/>
          <p:nvPr/>
        </p:nvSpPr>
        <p:spPr>
          <a:xfrm>
            <a:off x="11300483" y="7606278"/>
            <a:ext cx="4759727" cy="1652022"/>
          </a:xfrm>
          <a:custGeom>
            <a:avLst/>
            <a:gdLst/>
            <a:ahLst/>
            <a:cxnLst/>
            <a:rect l="l" t="t" r="r" b="b"/>
            <a:pathLst>
              <a:path w="4759727" h="1652022">
                <a:moveTo>
                  <a:pt x="0" y="0"/>
                </a:moveTo>
                <a:lnTo>
                  <a:pt x="4759727" y="0"/>
                </a:lnTo>
                <a:lnTo>
                  <a:pt x="4759727" y="1652022"/>
                </a:lnTo>
                <a:lnTo>
                  <a:pt x="0" y="1652022"/>
                </a:lnTo>
                <a:lnTo>
                  <a:pt x="0" y="0"/>
                </a:lnTo>
                <a:close/>
              </a:path>
            </a:pathLst>
          </a:custGeom>
          <a:blipFill>
            <a:blip r:embed="rId4">
              <a:alphaModFix amt="24000"/>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93832" y="990600"/>
            <a:ext cx="6500336" cy="35623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1. КӨМІРСУТЕКТЕРДЕГІ КОВАЛЕНТТІ БАЙЛАНЫС</a:t>
            </a:r>
          </a:p>
        </p:txBody>
      </p:sp>
      <p:sp>
        <p:nvSpPr>
          <p:cNvPr id="3" name="TextBox 3"/>
          <p:cNvSpPr txBox="1"/>
          <p:nvPr/>
        </p:nvSpPr>
        <p:spPr>
          <a:xfrm>
            <a:off x="2417326" y="1550542"/>
            <a:ext cx="13453349" cy="109918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ea typeface="Open Sans"/>
                <a:cs typeface="Open Sans"/>
                <a:sym typeface="Open Sans"/>
              </a:rPr>
              <a:t>- Алкандар (мысалы, метан CH₄): көміртек төрт сутекпен бірлік (σ) байланыс түзеді.</a:t>
            </a:r>
          </a:p>
          <a:p>
            <a:pPr algn="ctr">
              <a:lnSpc>
                <a:spcPts val="2940"/>
              </a:lnSpc>
              <a:spcBef>
                <a:spcPct val="0"/>
              </a:spcBef>
            </a:pPr>
            <a:r>
              <a:rPr lang="en-US" sz="2100">
                <a:solidFill>
                  <a:srgbClr val="000000"/>
                </a:solidFill>
                <a:latin typeface="Open Sans"/>
                <a:ea typeface="Open Sans"/>
                <a:cs typeface="Open Sans"/>
                <a:sym typeface="Open Sans"/>
              </a:rPr>
              <a:t>- Алкендер (мысалы, этилен C₂H₄): көміртектер арасында қос байланыс бар (бір σ және бір π байланыс).</a:t>
            </a:r>
          </a:p>
          <a:p>
            <a:pPr algn="ctr">
              <a:lnSpc>
                <a:spcPts val="2940"/>
              </a:lnSpc>
              <a:spcBef>
                <a:spcPct val="0"/>
              </a:spcBef>
            </a:pPr>
            <a:r>
              <a:rPr lang="en-US" sz="2100">
                <a:solidFill>
                  <a:srgbClr val="000000"/>
                </a:solidFill>
                <a:latin typeface="Open Sans"/>
                <a:ea typeface="Open Sans"/>
                <a:cs typeface="Open Sans"/>
                <a:sym typeface="Open Sans"/>
              </a:rPr>
              <a:t>- Алкиндер (мысалы, ацетилен C₂H₂): көміртектер арасында үштік байланыс түзіледі (бір σ және екі π).</a:t>
            </a:r>
          </a:p>
        </p:txBody>
      </p:sp>
      <p:sp>
        <p:nvSpPr>
          <p:cNvPr id="4" name="TextBox 4"/>
          <p:cNvSpPr txBox="1"/>
          <p:nvPr/>
        </p:nvSpPr>
        <p:spPr>
          <a:xfrm>
            <a:off x="5064204" y="2997325"/>
            <a:ext cx="8159591" cy="727710"/>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 2. ФУНКЦИОНАЛДЫ ТОПТАРДАҒЫ КОВАЛЕНТТІ БАЙЛАНЫС</a:t>
            </a:r>
          </a:p>
          <a:p>
            <a:pPr algn="ctr">
              <a:lnSpc>
                <a:spcPts val="2940"/>
              </a:lnSpc>
              <a:spcBef>
                <a:spcPct val="0"/>
              </a:spcBef>
            </a:pPr>
            <a:endParaRPr lang="en-US" sz="2100" b="1">
              <a:solidFill>
                <a:srgbClr val="000000"/>
              </a:solidFill>
              <a:latin typeface="Open Sans Bold"/>
              <a:ea typeface="Open Sans Bold"/>
              <a:cs typeface="Open Sans Bold"/>
              <a:sym typeface="Open Sans Bold"/>
            </a:endParaRPr>
          </a:p>
        </p:txBody>
      </p:sp>
      <p:sp>
        <p:nvSpPr>
          <p:cNvPr id="5" name="TextBox 5"/>
          <p:cNvSpPr txBox="1"/>
          <p:nvPr/>
        </p:nvSpPr>
        <p:spPr>
          <a:xfrm>
            <a:off x="1863566" y="3513116"/>
            <a:ext cx="14560868" cy="18421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ea typeface="Open Sans"/>
                <a:cs typeface="Open Sans"/>
                <a:sym typeface="Open Sans"/>
              </a:rPr>
              <a:t> -Спирттер: C2H5OH ковалентті байланысы бар.</a:t>
            </a:r>
          </a:p>
          <a:p>
            <a:pPr algn="ctr">
              <a:lnSpc>
                <a:spcPts val="2940"/>
              </a:lnSpc>
              <a:spcBef>
                <a:spcPct val="0"/>
              </a:spcBef>
            </a:pPr>
            <a:r>
              <a:rPr lang="en-US" sz="2100">
                <a:solidFill>
                  <a:srgbClr val="000000"/>
                </a:solidFill>
                <a:latin typeface="Open Sans"/>
                <a:ea typeface="Open Sans"/>
                <a:cs typeface="Open Sans"/>
                <a:sym typeface="Open Sans"/>
              </a:rPr>
              <a:t> -Аминдер: CH3NH2 ковалентті байланыстары бар.</a:t>
            </a:r>
          </a:p>
          <a:p>
            <a:pPr algn="ctr">
              <a:lnSpc>
                <a:spcPts val="2940"/>
              </a:lnSpc>
              <a:spcBef>
                <a:spcPct val="0"/>
              </a:spcBef>
            </a:pPr>
            <a:r>
              <a:rPr lang="en-US" sz="2100">
                <a:solidFill>
                  <a:srgbClr val="000000"/>
                </a:solidFill>
                <a:latin typeface="Open Sans"/>
                <a:ea typeface="Open Sans"/>
                <a:cs typeface="Open Sans"/>
                <a:sym typeface="Open Sans"/>
              </a:rPr>
              <a:t> -Карбон қышқылдары: CH3COOH – көміртек пен оттек арасында қос байланыс (C=O) және O–H байланысы бар.</a:t>
            </a:r>
          </a:p>
          <a:p>
            <a:pPr algn="ctr">
              <a:lnSpc>
                <a:spcPts val="2940"/>
              </a:lnSpc>
              <a:spcBef>
                <a:spcPct val="0"/>
              </a:spcBef>
            </a:pPr>
            <a:r>
              <a:rPr lang="en-US" sz="2100">
                <a:solidFill>
                  <a:srgbClr val="000000"/>
                </a:solidFill>
                <a:latin typeface="Open Sans"/>
                <a:ea typeface="Open Sans"/>
                <a:cs typeface="Open Sans"/>
                <a:sym typeface="Open Sans"/>
              </a:rPr>
              <a:t> -Кетондар: CH3COCH3– карбонильді топтағы C=O байланысы ковалентті.</a:t>
            </a:r>
          </a:p>
          <a:p>
            <a:pPr algn="ctr">
              <a:lnSpc>
                <a:spcPts val="2940"/>
              </a:lnSpc>
              <a:spcBef>
                <a:spcPct val="0"/>
              </a:spcBef>
            </a:pPr>
            <a:endParaRPr lang="en-US" sz="2100">
              <a:solidFill>
                <a:srgbClr val="000000"/>
              </a:solidFill>
              <a:latin typeface="Open Sans"/>
              <a:ea typeface="Open Sans"/>
              <a:cs typeface="Open Sans"/>
              <a:sym typeface="Open Sans"/>
            </a:endParaRPr>
          </a:p>
        </p:txBody>
      </p:sp>
      <p:sp>
        <p:nvSpPr>
          <p:cNvPr id="6" name="TextBox 6"/>
          <p:cNvSpPr txBox="1"/>
          <p:nvPr/>
        </p:nvSpPr>
        <p:spPr>
          <a:xfrm>
            <a:off x="3699391" y="5317151"/>
            <a:ext cx="10889218" cy="35623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 3. ПОЛЮСТІ ЖӘНЕ ПОЛЮССІЗ БАЙЛАНЫСТАР ОРГАНИКАЛЫҚ ҚОСЫЛЫСТАРДА</a:t>
            </a:r>
          </a:p>
        </p:txBody>
      </p:sp>
      <p:sp>
        <p:nvSpPr>
          <p:cNvPr id="7" name="TextBox 7"/>
          <p:cNvSpPr txBox="1"/>
          <p:nvPr/>
        </p:nvSpPr>
        <p:spPr>
          <a:xfrm>
            <a:off x="3989546" y="5873411"/>
            <a:ext cx="10308908" cy="72771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ea typeface="Open Sans"/>
                <a:cs typeface="Open Sans"/>
                <a:sym typeface="Open Sans"/>
              </a:rPr>
              <a:t> -Полюссіз ковалентті: C–C, C–H (электртерістілігі шамалас болғандықтан).</a:t>
            </a:r>
          </a:p>
          <a:p>
            <a:pPr algn="ctr">
              <a:lnSpc>
                <a:spcPts val="2940"/>
              </a:lnSpc>
              <a:spcBef>
                <a:spcPct val="0"/>
              </a:spcBef>
            </a:pPr>
            <a:r>
              <a:rPr lang="en-US" sz="2100">
                <a:solidFill>
                  <a:srgbClr val="000000"/>
                </a:solidFill>
                <a:latin typeface="Open Sans"/>
                <a:ea typeface="Open Sans"/>
                <a:cs typeface="Open Sans"/>
                <a:sym typeface="Open Sans"/>
              </a:rPr>
              <a:t> -Полюсті ковалентті: C–O, O–H, C–N (электртерістілік айырмасы болғандықтан).</a:t>
            </a:r>
          </a:p>
        </p:txBody>
      </p:sp>
      <p:sp>
        <p:nvSpPr>
          <p:cNvPr id="8" name="TextBox 8"/>
          <p:cNvSpPr txBox="1"/>
          <p:nvPr/>
        </p:nvSpPr>
        <p:spPr>
          <a:xfrm>
            <a:off x="8160067" y="6944021"/>
            <a:ext cx="1967865" cy="35623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 4. МЫСАЛДАР</a:t>
            </a:r>
          </a:p>
        </p:txBody>
      </p:sp>
      <p:sp>
        <p:nvSpPr>
          <p:cNvPr id="9" name="TextBox 9"/>
          <p:cNvSpPr txBox="1"/>
          <p:nvPr/>
        </p:nvSpPr>
        <p:spPr>
          <a:xfrm>
            <a:off x="4675287" y="7500281"/>
            <a:ext cx="8937427" cy="14706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ea typeface="Open Sans"/>
                <a:cs typeface="Open Sans"/>
                <a:sym typeface="Open Sans"/>
              </a:rPr>
              <a:t> -Метан (CH₄): 4 полюссіз ковалентті C–H байланысы.</a:t>
            </a:r>
          </a:p>
          <a:p>
            <a:pPr algn="ctr">
              <a:lnSpc>
                <a:spcPts val="2940"/>
              </a:lnSpc>
              <a:spcBef>
                <a:spcPct val="0"/>
              </a:spcBef>
            </a:pPr>
            <a:r>
              <a:rPr lang="en-US" sz="2100">
                <a:solidFill>
                  <a:srgbClr val="000000"/>
                </a:solidFill>
                <a:latin typeface="Open Sans"/>
                <a:ea typeface="Open Sans"/>
                <a:cs typeface="Open Sans"/>
                <a:sym typeface="Open Sans"/>
              </a:rPr>
              <a:t> -Этанол (C₂H₅OH): C–C, C–H (полюссіз), бірақ C–O және O–H (полюсті).</a:t>
            </a:r>
          </a:p>
          <a:p>
            <a:pPr algn="ctr">
              <a:lnSpc>
                <a:spcPts val="2940"/>
              </a:lnSpc>
              <a:spcBef>
                <a:spcPct val="0"/>
              </a:spcBef>
            </a:pPr>
            <a:r>
              <a:rPr lang="en-US" sz="2100">
                <a:solidFill>
                  <a:srgbClr val="000000"/>
                </a:solidFill>
                <a:latin typeface="Open Sans"/>
                <a:ea typeface="Open Sans"/>
                <a:cs typeface="Open Sans"/>
                <a:sym typeface="Open Sans"/>
              </a:rPr>
              <a:t> -Ацетон (CH₃COCH₃): C=O байланысы айқын полюсті.</a:t>
            </a:r>
          </a:p>
          <a:p>
            <a:pPr algn="ctr">
              <a:lnSpc>
                <a:spcPts val="2940"/>
              </a:lnSpc>
              <a:spcBef>
                <a:spcPct val="0"/>
              </a:spcBef>
            </a:pPr>
            <a:endParaRPr lang="en-US" sz="2100">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TextBox 2"/>
          <p:cNvSpPr txBox="1"/>
          <p:nvPr/>
        </p:nvSpPr>
        <p:spPr>
          <a:xfrm>
            <a:off x="930027" y="858775"/>
            <a:ext cx="16329273" cy="1559560"/>
          </a:xfrm>
          <a:prstGeom prst="rect">
            <a:avLst/>
          </a:prstGeom>
        </p:spPr>
        <p:txBody>
          <a:bodyPr lIns="0" tIns="0" rIns="0" bIns="0" rtlCol="0" anchor="t">
            <a:spAutoFit/>
          </a:bodyPr>
          <a:lstStyle/>
          <a:p>
            <a:pPr algn="ctr">
              <a:lnSpc>
                <a:spcPts val="4160"/>
              </a:lnSpc>
            </a:pPr>
            <a:r>
              <a:rPr lang="en-US" sz="3200">
                <a:solidFill>
                  <a:srgbClr val="000000"/>
                </a:solidFill>
                <a:latin typeface="Open Sans"/>
                <a:ea typeface="Open Sans"/>
                <a:cs typeface="Open Sans"/>
                <a:sym typeface="Open Sans"/>
              </a:rPr>
              <a:t> ТӨМЕНДЕ ОРГАНИКАЛЫҚ ҚОСЫЛЫСТАРДАҒЫ КОВАЛЕНТТІ БАЙЛАНЫСТАРДЫ СЫЗБАНҰСҚА (ЭЛЕКТРОНДЫҚ ҚҰРЫЛЫМ) ТҮРІНДЕ КӨРСЕТІЛГЕН:</a:t>
            </a:r>
          </a:p>
          <a:p>
            <a:pPr algn="ctr">
              <a:lnSpc>
                <a:spcPts val="4160"/>
              </a:lnSpc>
            </a:pPr>
            <a:endParaRPr lang="en-US" sz="3200">
              <a:solidFill>
                <a:srgbClr val="000000"/>
              </a:solidFill>
              <a:latin typeface="Open Sans"/>
              <a:ea typeface="Open Sans"/>
              <a:cs typeface="Open Sans"/>
              <a:sym typeface="Open Sans"/>
            </a:endParaRPr>
          </a:p>
        </p:txBody>
      </p:sp>
      <p:sp>
        <p:nvSpPr>
          <p:cNvPr id="3" name="Freeform 3"/>
          <p:cNvSpPr/>
          <p:nvPr/>
        </p:nvSpPr>
        <p:spPr>
          <a:xfrm flipH="1">
            <a:off x="1028700" y="8043215"/>
            <a:ext cx="4239558" cy="1471480"/>
          </a:xfrm>
          <a:custGeom>
            <a:avLst/>
            <a:gdLst/>
            <a:ahLst/>
            <a:cxnLst/>
            <a:rect l="l" t="t" r="r" b="b"/>
            <a:pathLst>
              <a:path w="4239558" h="1471480">
                <a:moveTo>
                  <a:pt x="4239558" y="0"/>
                </a:moveTo>
                <a:lnTo>
                  <a:pt x="0" y="0"/>
                </a:lnTo>
                <a:lnTo>
                  <a:pt x="0" y="1471480"/>
                </a:lnTo>
                <a:lnTo>
                  <a:pt x="4239558" y="1471480"/>
                </a:lnTo>
                <a:lnTo>
                  <a:pt x="4239558" y="0"/>
                </a:lnTo>
                <a:close/>
              </a:path>
            </a:pathLst>
          </a:custGeom>
          <a:blipFill>
            <a:blip r:embed="rId2">
              <a:alphaModFix amt="26000"/>
            </a:blip>
            <a:stretch>
              <a:fillRect/>
            </a:stretch>
          </a:blipFill>
        </p:spPr>
      </p:sp>
      <p:sp>
        <p:nvSpPr>
          <p:cNvPr id="4" name="TextBox 4"/>
          <p:cNvSpPr txBox="1"/>
          <p:nvPr/>
        </p:nvSpPr>
        <p:spPr>
          <a:xfrm>
            <a:off x="-1311281" y="2344299"/>
            <a:ext cx="11547292" cy="258508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1. МЕТАН (CH₄)</a:t>
            </a:r>
          </a:p>
          <a:p>
            <a:pPr algn="ctr">
              <a:lnSpc>
                <a:spcPts val="2940"/>
              </a:lnSpc>
              <a:spcBef>
                <a:spcPct val="0"/>
              </a:spcBef>
            </a:pPr>
            <a:r>
              <a:rPr lang="en-US" sz="2100" b="1">
                <a:solidFill>
                  <a:srgbClr val="000000"/>
                </a:solidFill>
                <a:latin typeface="Open Sans Bold"/>
                <a:ea typeface="Open Sans Bold"/>
                <a:cs typeface="Open Sans Bold"/>
                <a:sym typeface="Open Sans Bold"/>
              </a:rPr>
              <a:t>БАРЛЫҚ БАЙЛАНЫСТАР – Σ (СИГМА), ПОЛЮССІЗ КОВАЛЕНТТІ.</a:t>
            </a:r>
          </a:p>
          <a:p>
            <a:pPr algn="ctr">
              <a:lnSpc>
                <a:spcPts val="2940"/>
              </a:lnSpc>
              <a:spcBef>
                <a:spcPct val="0"/>
              </a:spcBef>
            </a:pPr>
            <a:r>
              <a:rPr lang="en-US" sz="2100" b="1">
                <a:solidFill>
                  <a:srgbClr val="000000"/>
                </a:solidFill>
                <a:latin typeface="Open Sans Bold"/>
                <a:ea typeface="Open Sans Bold"/>
                <a:cs typeface="Open Sans Bold"/>
                <a:sym typeface="Open Sans Bold"/>
              </a:rPr>
              <a:t>     H</a:t>
            </a:r>
          </a:p>
          <a:p>
            <a:pPr algn="ctr">
              <a:lnSpc>
                <a:spcPts val="2940"/>
              </a:lnSpc>
              <a:spcBef>
                <a:spcPct val="0"/>
              </a:spcBef>
            </a:pPr>
            <a:r>
              <a:rPr lang="en-US" sz="2100" b="1">
                <a:solidFill>
                  <a:srgbClr val="000000"/>
                </a:solidFill>
                <a:latin typeface="Open Sans Bold"/>
                <a:ea typeface="Open Sans Bold"/>
                <a:cs typeface="Open Sans Bold"/>
                <a:sym typeface="Open Sans Bold"/>
              </a:rPr>
              <a:t>     |</a:t>
            </a:r>
          </a:p>
          <a:p>
            <a:pPr algn="ctr">
              <a:lnSpc>
                <a:spcPts val="2940"/>
              </a:lnSpc>
              <a:spcBef>
                <a:spcPct val="0"/>
              </a:spcBef>
            </a:pPr>
            <a:r>
              <a:rPr lang="en-US" sz="2100" b="1">
                <a:solidFill>
                  <a:srgbClr val="000000"/>
                </a:solidFill>
                <a:latin typeface="Open Sans Bold"/>
                <a:ea typeface="Open Sans Bold"/>
                <a:cs typeface="Open Sans Bold"/>
                <a:sym typeface="Open Sans Bold"/>
              </a:rPr>
              <a:t>H — C — H</a:t>
            </a:r>
          </a:p>
          <a:p>
            <a:pPr algn="ctr">
              <a:lnSpc>
                <a:spcPts val="2940"/>
              </a:lnSpc>
              <a:spcBef>
                <a:spcPct val="0"/>
              </a:spcBef>
            </a:pPr>
            <a:r>
              <a:rPr lang="en-US" sz="2100" b="1">
                <a:solidFill>
                  <a:srgbClr val="000000"/>
                </a:solidFill>
                <a:latin typeface="Open Sans Bold"/>
                <a:ea typeface="Open Sans Bold"/>
                <a:cs typeface="Open Sans Bold"/>
                <a:sym typeface="Open Sans Bold"/>
              </a:rPr>
              <a:t>     |</a:t>
            </a:r>
          </a:p>
          <a:p>
            <a:pPr algn="ctr">
              <a:lnSpc>
                <a:spcPts val="2940"/>
              </a:lnSpc>
              <a:spcBef>
                <a:spcPct val="0"/>
              </a:spcBef>
            </a:pPr>
            <a:r>
              <a:rPr lang="en-US" sz="2100" b="1">
                <a:solidFill>
                  <a:srgbClr val="000000"/>
                </a:solidFill>
                <a:latin typeface="Open Sans Bold"/>
                <a:ea typeface="Open Sans Bold"/>
                <a:cs typeface="Open Sans Bold"/>
                <a:sym typeface="Open Sans Bold"/>
              </a:rPr>
              <a:t>     H</a:t>
            </a:r>
          </a:p>
        </p:txBody>
      </p:sp>
      <p:sp>
        <p:nvSpPr>
          <p:cNvPr id="5" name="TextBox 5"/>
          <p:cNvSpPr txBox="1"/>
          <p:nvPr/>
        </p:nvSpPr>
        <p:spPr>
          <a:xfrm>
            <a:off x="7853312" y="3617792"/>
            <a:ext cx="11547292" cy="258508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2. ЭТИЛЕН (C₂H₄)</a:t>
            </a:r>
          </a:p>
          <a:p>
            <a:pPr algn="ctr">
              <a:lnSpc>
                <a:spcPts val="2940"/>
              </a:lnSpc>
              <a:spcBef>
                <a:spcPct val="0"/>
              </a:spcBef>
            </a:pPr>
            <a:r>
              <a:rPr lang="en-US" sz="2100" b="1">
                <a:solidFill>
                  <a:srgbClr val="000000"/>
                </a:solidFill>
                <a:latin typeface="Open Sans Bold"/>
                <a:ea typeface="Open Sans Bold"/>
                <a:cs typeface="Open Sans Bold"/>
                <a:sym typeface="Open Sans Bold"/>
              </a:rPr>
              <a:t>КӨМІРТЕКТЕР АРАСЫНДА – ҚОС БАЙЛАНЫС (1 Σ ЖӘНЕ 1 Π).</a:t>
            </a:r>
          </a:p>
          <a:p>
            <a:pPr algn="ctr">
              <a:lnSpc>
                <a:spcPts val="2940"/>
              </a:lnSpc>
              <a:spcBef>
                <a:spcPct val="0"/>
              </a:spcBef>
            </a:pPr>
            <a:r>
              <a:rPr lang="en-US" sz="2100" b="1">
                <a:solidFill>
                  <a:srgbClr val="000000"/>
                </a:solidFill>
                <a:latin typeface="Open Sans Bold"/>
                <a:ea typeface="Open Sans Bold"/>
                <a:cs typeface="Open Sans Bold"/>
                <a:sym typeface="Open Sans Bold"/>
              </a:rPr>
              <a:t>H   H</a:t>
            </a:r>
          </a:p>
          <a:p>
            <a:pPr algn="ctr">
              <a:lnSpc>
                <a:spcPts val="2940"/>
              </a:lnSpc>
              <a:spcBef>
                <a:spcPct val="0"/>
              </a:spcBef>
            </a:pPr>
            <a:r>
              <a:rPr lang="en-US" sz="2100" b="1">
                <a:solidFill>
                  <a:srgbClr val="000000"/>
                </a:solidFill>
                <a:latin typeface="Open Sans Bold"/>
                <a:ea typeface="Open Sans Bold"/>
                <a:cs typeface="Open Sans Bold"/>
                <a:sym typeface="Open Sans Bold"/>
              </a:rPr>
              <a:t> \ /</a:t>
            </a:r>
          </a:p>
          <a:p>
            <a:pPr algn="ctr">
              <a:lnSpc>
                <a:spcPts val="2940"/>
              </a:lnSpc>
              <a:spcBef>
                <a:spcPct val="0"/>
              </a:spcBef>
            </a:pPr>
            <a:r>
              <a:rPr lang="en-US" sz="2100" b="1">
                <a:solidFill>
                  <a:srgbClr val="000000"/>
                </a:solidFill>
                <a:latin typeface="Open Sans Bold"/>
                <a:ea typeface="Open Sans Bold"/>
                <a:cs typeface="Open Sans Bold"/>
                <a:sym typeface="Open Sans Bold"/>
              </a:rPr>
              <a:t>  C = C</a:t>
            </a:r>
          </a:p>
          <a:p>
            <a:pPr algn="ctr">
              <a:lnSpc>
                <a:spcPts val="2940"/>
              </a:lnSpc>
              <a:spcBef>
                <a:spcPct val="0"/>
              </a:spcBef>
            </a:pPr>
            <a:r>
              <a:rPr lang="en-US" sz="2100" b="1">
                <a:solidFill>
                  <a:srgbClr val="000000"/>
                </a:solidFill>
                <a:latin typeface="Open Sans Bold"/>
                <a:ea typeface="Open Sans Bold"/>
                <a:cs typeface="Open Sans Bold"/>
                <a:sym typeface="Open Sans Bold"/>
              </a:rPr>
              <a:t> / \</a:t>
            </a:r>
          </a:p>
          <a:p>
            <a:pPr algn="ctr">
              <a:lnSpc>
                <a:spcPts val="2940"/>
              </a:lnSpc>
              <a:spcBef>
                <a:spcPct val="0"/>
              </a:spcBef>
            </a:pPr>
            <a:r>
              <a:rPr lang="en-US" sz="2100" b="1">
                <a:solidFill>
                  <a:srgbClr val="000000"/>
                </a:solidFill>
                <a:latin typeface="Open Sans Bold"/>
                <a:ea typeface="Open Sans Bold"/>
                <a:cs typeface="Open Sans Bold"/>
                <a:sym typeface="Open Sans Bold"/>
              </a:rPr>
              <a:t>H   H</a:t>
            </a:r>
          </a:p>
        </p:txBody>
      </p:sp>
      <p:sp>
        <p:nvSpPr>
          <p:cNvPr id="6" name="TextBox 6"/>
          <p:cNvSpPr txBox="1"/>
          <p:nvPr/>
        </p:nvSpPr>
        <p:spPr>
          <a:xfrm>
            <a:off x="293570" y="5634234"/>
            <a:ext cx="8337590" cy="109918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3. АЦЕТИЛЕН (C₂H₂)</a:t>
            </a:r>
          </a:p>
          <a:p>
            <a:pPr algn="ctr">
              <a:lnSpc>
                <a:spcPts val="2940"/>
              </a:lnSpc>
              <a:spcBef>
                <a:spcPct val="0"/>
              </a:spcBef>
            </a:pPr>
            <a:r>
              <a:rPr lang="en-US" sz="2100" b="1">
                <a:solidFill>
                  <a:srgbClr val="000000"/>
                </a:solidFill>
                <a:latin typeface="Open Sans Bold"/>
                <a:ea typeface="Open Sans Bold"/>
                <a:cs typeface="Open Sans Bold"/>
                <a:sym typeface="Open Sans Bold"/>
              </a:rPr>
              <a:t>КӨМІРТЕКТЕР АРАСЫНДА – ҮШТІК БАЙЛАНЫС (1 Σ ЖӘНЕ 2 Π).</a:t>
            </a:r>
          </a:p>
          <a:p>
            <a:pPr algn="ctr">
              <a:lnSpc>
                <a:spcPts val="2940"/>
              </a:lnSpc>
              <a:spcBef>
                <a:spcPct val="0"/>
              </a:spcBef>
            </a:pPr>
            <a:r>
              <a:rPr lang="en-US" sz="2100" b="1">
                <a:solidFill>
                  <a:srgbClr val="000000"/>
                </a:solidFill>
                <a:latin typeface="Open Sans Bold"/>
                <a:ea typeface="Open Sans Bold"/>
                <a:cs typeface="Open Sans Bold"/>
                <a:sym typeface="Open Sans Bold"/>
              </a:rPr>
              <a:t>H — C ≡ C — H</a:t>
            </a:r>
          </a:p>
        </p:txBody>
      </p:sp>
      <p:sp>
        <p:nvSpPr>
          <p:cNvPr id="7" name="TextBox 7"/>
          <p:cNvSpPr txBox="1"/>
          <p:nvPr/>
        </p:nvSpPr>
        <p:spPr>
          <a:xfrm>
            <a:off x="5121276" y="7224153"/>
            <a:ext cx="12990314" cy="258508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4. ЭТАНОЛ (C₂H₅OH)</a:t>
            </a:r>
          </a:p>
          <a:p>
            <a:pPr algn="ctr">
              <a:lnSpc>
                <a:spcPts val="2940"/>
              </a:lnSpc>
              <a:spcBef>
                <a:spcPct val="0"/>
              </a:spcBef>
            </a:pPr>
            <a:r>
              <a:rPr lang="en-US" sz="2100" b="1">
                <a:solidFill>
                  <a:srgbClr val="000000"/>
                </a:solidFill>
                <a:latin typeface="Open Sans Bold"/>
                <a:ea typeface="Open Sans Bold"/>
                <a:cs typeface="Open Sans Bold"/>
                <a:sym typeface="Open Sans Bold"/>
              </a:rPr>
              <a:t>МҰНДА C–H ЖӘНЕ C–C – ПОЛЮССІЗ, АЛ C–O ЖӘНЕ O–H – ПОЛЮСТІ КОВАЛЕНТТІ БАЙЛАНЫСТАР.</a:t>
            </a:r>
          </a:p>
          <a:p>
            <a:pPr algn="ctr">
              <a:lnSpc>
                <a:spcPts val="2940"/>
              </a:lnSpc>
              <a:spcBef>
                <a:spcPct val="0"/>
              </a:spcBef>
            </a:pPr>
            <a:r>
              <a:rPr lang="en-US" sz="2100" b="1">
                <a:solidFill>
                  <a:srgbClr val="000000"/>
                </a:solidFill>
                <a:latin typeface="Open Sans Bold"/>
                <a:ea typeface="Open Sans Bold"/>
                <a:cs typeface="Open Sans Bold"/>
                <a:sym typeface="Open Sans Bold"/>
              </a:rPr>
              <a:t>   H   H</a:t>
            </a:r>
          </a:p>
          <a:p>
            <a:pPr algn="ctr">
              <a:lnSpc>
                <a:spcPts val="2940"/>
              </a:lnSpc>
              <a:spcBef>
                <a:spcPct val="0"/>
              </a:spcBef>
            </a:pPr>
            <a:r>
              <a:rPr lang="en-US" sz="2100" b="1">
                <a:solidFill>
                  <a:srgbClr val="000000"/>
                </a:solidFill>
                <a:latin typeface="Open Sans Bold"/>
                <a:ea typeface="Open Sans Bold"/>
                <a:cs typeface="Open Sans Bold"/>
                <a:sym typeface="Open Sans Bold"/>
              </a:rPr>
              <a:t>   |   |</a:t>
            </a:r>
          </a:p>
          <a:p>
            <a:pPr algn="ctr">
              <a:lnSpc>
                <a:spcPts val="2940"/>
              </a:lnSpc>
              <a:spcBef>
                <a:spcPct val="0"/>
              </a:spcBef>
            </a:pPr>
            <a:r>
              <a:rPr lang="en-US" sz="2100" b="1">
                <a:solidFill>
                  <a:srgbClr val="000000"/>
                </a:solidFill>
                <a:latin typeface="Open Sans Bold"/>
                <a:ea typeface="Open Sans Bold"/>
                <a:cs typeface="Open Sans Bold"/>
                <a:sym typeface="Open Sans Bold"/>
              </a:rPr>
              <a:t>H — C — C — O — H</a:t>
            </a:r>
          </a:p>
          <a:p>
            <a:pPr algn="ctr">
              <a:lnSpc>
                <a:spcPts val="2940"/>
              </a:lnSpc>
              <a:spcBef>
                <a:spcPct val="0"/>
              </a:spcBef>
            </a:pPr>
            <a:r>
              <a:rPr lang="en-US" sz="2100" b="1">
                <a:solidFill>
                  <a:srgbClr val="000000"/>
                </a:solidFill>
                <a:latin typeface="Open Sans Bold"/>
                <a:ea typeface="Open Sans Bold"/>
                <a:cs typeface="Open Sans Bold"/>
                <a:sym typeface="Open Sans Bold"/>
              </a:rPr>
              <a:t>   |   |</a:t>
            </a:r>
          </a:p>
          <a:p>
            <a:pPr algn="ctr">
              <a:lnSpc>
                <a:spcPts val="2940"/>
              </a:lnSpc>
              <a:spcBef>
                <a:spcPct val="0"/>
              </a:spcBef>
            </a:pPr>
            <a:r>
              <a:rPr lang="en-US" sz="2100" b="1">
                <a:solidFill>
                  <a:srgbClr val="000000"/>
                </a:solidFill>
                <a:latin typeface="Open Sans Bold"/>
                <a:ea typeface="Open Sans Bold"/>
                <a:cs typeface="Open Sans Bold"/>
                <a:sym typeface="Open Sans Bold"/>
              </a:rPr>
              <a:t>   H   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49078" y="792894"/>
            <a:ext cx="16230600" cy="727710"/>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ЕНДІ ОРГАНИКАЛЫҚ ХИМИЯДАҒЫ КОВАЛЕНТТІ БАЙЛАНЫСТЫ ОРБИТАЛЬДАРДЫҢ ҚАБАТТАСУЫ (Σ ЖӘНЕ Π БАЙЛАНЫСТАР) АРҚЫЛЫ ТҮСІНДІРСЕК:</a:t>
            </a:r>
          </a:p>
        </p:txBody>
      </p:sp>
      <p:grpSp>
        <p:nvGrpSpPr>
          <p:cNvPr id="3" name="Group 3"/>
          <p:cNvGrpSpPr/>
          <p:nvPr/>
        </p:nvGrpSpPr>
        <p:grpSpPr>
          <a:xfrm>
            <a:off x="1049078" y="1520604"/>
            <a:ext cx="16210222" cy="8470707"/>
            <a:chOff x="0" y="0"/>
            <a:chExt cx="4162339" cy="2175045"/>
          </a:xfrm>
        </p:grpSpPr>
        <p:sp>
          <p:nvSpPr>
            <p:cNvPr id="4" name="Freeform 4"/>
            <p:cNvSpPr/>
            <p:nvPr/>
          </p:nvSpPr>
          <p:spPr>
            <a:xfrm>
              <a:off x="0" y="0"/>
              <a:ext cx="4162339" cy="2175045"/>
            </a:xfrm>
            <a:custGeom>
              <a:avLst/>
              <a:gdLst/>
              <a:ahLst/>
              <a:cxnLst/>
              <a:rect l="l" t="t" r="r" b="b"/>
              <a:pathLst>
                <a:path w="4162339" h="2175045">
                  <a:moveTo>
                    <a:pt x="4037879" y="2175045"/>
                  </a:moveTo>
                  <a:lnTo>
                    <a:pt x="124460" y="2175045"/>
                  </a:lnTo>
                  <a:cubicBezTo>
                    <a:pt x="55880" y="2175045"/>
                    <a:pt x="0" y="2119165"/>
                    <a:pt x="0" y="2050585"/>
                  </a:cubicBezTo>
                  <a:lnTo>
                    <a:pt x="0" y="124460"/>
                  </a:lnTo>
                  <a:cubicBezTo>
                    <a:pt x="0" y="55880"/>
                    <a:pt x="55880" y="0"/>
                    <a:pt x="124460" y="0"/>
                  </a:cubicBezTo>
                  <a:lnTo>
                    <a:pt x="4037880" y="0"/>
                  </a:lnTo>
                  <a:cubicBezTo>
                    <a:pt x="4106459" y="0"/>
                    <a:pt x="4162339" y="55880"/>
                    <a:pt x="4162339" y="124460"/>
                  </a:cubicBezTo>
                  <a:lnTo>
                    <a:pt x="4162339" y="2050585"/>
                  </a:lnTo>
                  <a:cubicBezTo>
                    <a:pt x="4162339" y="2119165"/>
                    <a:pt x="4106459" y="2175045"/>
                    <a:pt x="4037880" y="2175045"/>
                  </a:cubicBezTo>
                  <a:close/>
                </a:path>
              </a:pathLst>
            </a:custGeom>
            <a:solidFill>
              <a:srgbClr val="EDF4CD"/>
            </a:solidFill>
          </p:spPr>
        </p:sp>
      </p:grpSp>
      <p:sp>
        <p:nvSpPr>
          <p:cNvPr id="5" name="TextBox 5"/>
          <p:cNvSpPr txBox="1"/>
          <p:nvPr/>
        </p:nvSpPr>
        <p:spPr>
          <a:xfrm>
            <a:off x="489021" y="2215515"/>
            <a:ext cx="17309958" cy="74021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Open Sans"/>
                <a:ea typeface="Open Sans"/>
                <a:cs typeface="Open Sans"/>
                <a:sym typeface="Open Sans"/>
              </a:rPr>
              <a:t>1. σ (сигма) байланыс</a:t>
            </a:r>
          </a:p>
          <a:p>
            <a:pPr algn="ctr">
              <a:lnSpc>
                <a:spcPts val="3079"/>
              </a:lnSpc>
              <a:spcBef>
                <a:spcPct val="0"/>
              </a:spcBef>
            </a:pPr>
            <a:r>
              <a:rPr lang="en-US" sz="2199">
                <a:solidFill>
                  <a:srgbClr val="000000"/>
                </a:solidFill>
                <a:latin typeface="Open Sans"/>
                <a:ea typeface="Open Sans"/>
                <a:cs typeface="Open Sans"/>
                <a:sym typeface="Open Sans"/>
              </a:rPr>
              <a:t>- σ байланыс атомдардың ось бойымен (яғни ядроаралық сызық бойымен) орбитальдардың қабаттасуынан түзіледі.</a:t>
            </a:r>
          </a:p>
          <a:p>
            <a:pPr algn="ctr">
              <a:lnSpc>
                <a:spcPts val="3079"/>
              </a:lnSpc>
              <a:spcBef>
                <a:spcPct val="0"/>
              </a:spcBef>
            </a:pPr>
            <a:r>
              <a:rPr lang="en-US" sz="2199">
                <a:solidFill>
                  <a:srgbClr val="000000"/>
                </a:solidFill>
                <a:latin typeface="Open Sans"/>
                <a:ea typeface="Open Sans"/>
                <a:cs typeface="Open Sans"/>
                <a:sym typeface="Open Sans"/>
              </a:rPr>
              <a:t>- Бұл ең берік ковалентті байланыс.</a:t>
            </a:r>
          </a:p>
          <a:p>
            <a:pPr algn="ctr">
              <a:lnSpc>
                <a:spcPts val="3079"/>
              </a:lnSpc>
              <a:spcBef>
                <a:spcPct val="0"/>
              </a:spcBef>
            </a:pPr>
            <a:r>
              <a:rPr lang="en-US" sz="2199">
                <a:solidFill>
                  <a:srgbClr val="000000"/>
                </a:solidFill>
                <a:latin typeface="Open Sans"/>
                <a:ea typeface="Open Sans"/>
                <a:cs typeface="Open Sans"/>
                <a:sym typeface="Open Sans"/>
              </a:rPr>
              <a:t>- Мысал: CH₄ (метан), көміртек sp³-гибридтенген орбитальдарын сутектің 1s орбиталімен қабаттастырады.</a:t>
            </a:r>
          </a:p>
          <a:p>
            <a:pPr algn="ctr">
              <a:lnSpc>
                <a:spcPts val="3079"/>
              </a:lnSpc>
              <a:spcBef>
                <a:spcPct val="0"/>
              </a:spcBef>
            </a:pPr>
            <a:r>
              <a:rPr lang="en-US" sz="2199">
                <a:solidFill>
                  <a:srgbClr val="000000"/>
                </a:solidFill>
                <a:latin typeface="Open Sans"/>
                <a:ea typeface="Open Sans"/>
                <a:cs typeface="Open Sans"/>
                <a:sym typeface="Open Sans"/>
              </a:rPr>
              <a:t>C(sp³) — H(1s),   σ(C–H)</a:t>
            </a:r>
          </a:p>
          <a:p>
            <a:pPr algn="ctr">
              <a:lnSpc>
                <a:spcPts val="3079"/>
              </a:lnSpc>
              <a:spcBef>
                <a:spcPct val="0"/>
              </a:spcBef>
            </a:pPr>
            <a:r>
              <a:rPr lang="en-US" sz="2199">
                <a:solidFill>
                  <a:srgbClr val="000000"/>
                </a:solidFill>
                <a:latin typeface="Open Sans"/>
                <a:ea typeface="Open Sans"/>
                <a:cs typeface="Open Sans"/>
                <a:sym typeface="Open Sans"/>
              </a:rPr>
              <a:t>2. π (пи) байланыс</a:t>
            </a:r>
          </a:p>
          <a:p>
            <a:pPr algn="ctr">
              <a:lnSpc>
                <a:spcPts val="3079"/>
              </a:lnSpc>
              <a:spcBef>
                <a:spcPct val="0"/>
              </a:spcBef>
            </a:pPr>
            <a:r>
              <a:rPr lang="en-US" sz="2199">
                <a:solidFill>
                  <a:srgbClr val="000000"/>
                </a:solidFill>
                <a:latin typeface="Open Sans"/>
                <a:ea typeface="Open Sans"/>
                <a:cs typeface="Open Sans"/>
                <a:sym typeface="Open Sans"/>
              </a:rPr>
              <a:t>- π байланыс параллель орналасқан р-орбитальдардың бүйірлік қабаттасуынан түзіледі.</a:t>
            </a:r>
          </a:p>
          <a:p>
            <a:pPr algn="ctr">
              <a:lnSpc>
                <a:spcPts val="3079"/>
              </a:lnSpc>
              <a:spcBef>
                <a:spcPct val="0"/>
              </a:spcBef>
            </a:pPr>
            <a:r>
              <a:rPr lang="en-US" sz="2199">
                <a:solidFill>
                  <a:srgbClr val="000000"/>
                </a:solidFill>
                <a:latin typeface="Open Sans"/>
                <a:ea typeface="Open Sans"/>
                <a:cs typeface="Open Sans"/>
                <a:sym typeface="Open Sans"/>
              </a:rPr>
              <a:t>- Әдетте σ-байланыстың үстіне қосымша түзіледі (қос немесе үштік байланыстарда).</a:t>
            </a:r>
          </a:p>
          <a:p>
            <a:pPr algn="ctr">
              <a:lnSpc>
                <a:spcPts val="3079"/>
              </a:lnSpc>
              <a:spcBef>
                <a:spcPct val="0"/>
              </a:spcBef>
            </a:pPr>
            <a:r>
              <a:rPr lang="en-US" sz="2199">
                <a:solidFill>
                  <a:srgbClr val="000000"/>
                </a:solidFill>
                <a:latin typeface="Open Sans"/>
                <a:ea typeface="Open Sans"/>
                <a:cs typeface="Open Sans"/>
                <a:sym typeface="Open Sans"/>
              </a:rPr>
              <a:t>- Мысал: C₂H₄ (этилен), әр көміртек sp²-гибридтеніп, бір p-орбиталь π-байланыс жасайды.</a:t>
            </a:r>
          </a:p>
          <a:p>
            <a:pPr algn="ctr">
              <a:lnSpc>
                <a:spcPts val="3079"/>
              </a:lnSpc>
              <a:spcBef>
                <a:spcPct val="0"/>
              </a:spcBef>
            </a:pPr>
            <a:r>
              <a:rPr lang="en-US" sz="2199">
                <a:solidFill>
                  <a:srgbClr val="000000"/>
                </a:solidFill>
                <a:latin typeface="Open Sans"/>
                <a:ea typeface="Open Sans"/>
                <a:cs typeface="Open Sans"/>
                <a:sym typeface="Open Sans"/>
              </a:rPr>
              <a:t>C = C ,    1 σ + 1 π</a:t>
            </a:r>
          </a:p>
          <a:p>
            <a:pPr algn="ctr">
              <a:lnSpc>
                <a:spcPts val="3079"/>
              </a:lnSpc>
              <a:spcBef>
                <a:spcPct val="0"/>
              </a:spcBef>
            </a:pPr>
            <a:r>
              <a:rPr lang="en-US" sz="2199">
                <a:solidFill>
                  <a:srgbClr val="000000"/>
                </a:solidFill>
                <a:latin typeface="Open Sans"/>
                <a:ea typeface="Open Sans"/>
                <a:cs typeface="Open Sans"/>
                <a:sym typeface="Open Sans"/>
              </a:rPr>
              <a:t>3. Қос байланыс (σ + π)</a:t>
            </a:r>
          </a:p>
          <a:p>
            <a:pPr algn="ctr">
              <a:lnSpc>
                <a:spcPts val="3079"/>
              </a:lnSpc>
              <a:spcBef>
                <a:spcPct val="0"/>
              </a:spcBef>
            </a:pPr>
            <a:r>
              <a:rPr lang="en-US" sz="2199">
                <a:solidFill>
                  <a:srgbClr val="000000"/>
                </a:solidFill>
                <a:latin typeface="Open Sans"/>
                <a:ea typeface="Open Sans"/>
                <a:cs typeface="Open Sans"/>
                <a:sym typeface="Open Sans"/>
              </a:rPr>
              <a:t>- Этиленде (C₂H₄):</a:t>
            </a:r>
          </a:p>
          <a:p>
            <a:pPr algn="ctr">
              <a:lnSpc>
                <a:spcPts val="3079"/>
              </a:lnSpc>
              <a:spcBef>
                <a:spcPct val="0"/>
              </a:spcBef>
            </a:pPr>
            <a:r>
              <a:rPr lang="en-US" sz="2199">
                <a:solidFill>
                  <a:srgbClr val="000000"/>
                </a:solidFill>
                <a:latin typeface="Open Sans"/>
                <a:ea typeface="Open Sans"/>
                <a:cs typeface="Open Sans"/>
                <a:sym typeface="Open Sans"/>
              </a:rPr>
              <a:t>- C–C арасында 1 σ + 1 π байланыс;</a:t>
            </a:r>
          </a:p>
          <a:p>
            <a:pPr algn="ctr">
              <a:lnSpc>
                <a:spcPts val="3079"/>
              </a:lnSpc>
              <a:spcBef>
                <a:spcPct val="0"/>
              </a:spcBef>
            </a:pPr>
            <a:r>
              <a:rPr lang="en-US" sz="2199">
                <a:solidFill>
                  <a:srgbClr val="000000"/>
                </a:solidFill>
                <a:latin typeface="Open Sans"/>
                <a:ea typeface="Open Sans"/>
                <a:cs typeface="Open Sans"/>
                <a:sym typeface="Open Sans"/>
              </a:rPr>
              <a:t>- әр C–H арасында σ байланыс бар.</a:t>
            </a:r>
          </a:p>
          <a:p>
            <a:pPr algn="ctr">
              <a:lnSpc>
                <a:spcPts val="3079"/>
              </a:lnSpc>
              <a:spcBef>
                <a:spcPct val="0"/>
              </a:spcBef>
            </a:pPr>
            <a:r>
              <a:rPr lang="en-US" sz="2199">
                <a:solidFill>
                  <a:srgbClr val="000000"/>
                </a:solidFill>
                <a:latin typeface="Open Sans"/>
                <a:ea typeface="Open Sans"/>
                <a:cs typeface="Open Sans"/>
                <a:sym typeface="Open Sans"/>
              </a:rPr>
              <a:t> H   H</a:t>
            </a:r>
          </a:p>
          <a:p>
            <a:pPr algn="ctr">
              <a:lnSpc>
                <a:spcPts val="3079"/>
              </a:lnSpc>
              <a:spcBef>
                <a:spcPct val="0"/>
              </a:spcBef>
            </a:pPr>
            <a:r>
              <a:rPr lang="en-US" sz="2199">
                <a:solidFill>
                  <a:srgbClr val="000000"/>
                </a:solidFill>
                <a:latin typeface="Open Sans"/>
                <a:ea typeface="Open Sans"/>
                <a:cs typeface="Open Sans"/>
                <a:sym typeface="Open Sans"/>
              </a:rPr>
              <a:t>  \ /</a:t>
            </a:r>
          </a:p>
          <a:p>
            <a:pPr algn="ctr">
              <a:lnSpc>
                <a:spcPts val="3079"/>
              </a:lnSpc>
              <a:spcBef>
                <a:spcPct val="0"/>
              </a:spcBef>
            </a:pPr>
            <a:r>
              <a:rPr lang="en-US" sz="2199">
                <a:solidFill>
                  <a:srgbClr val="000000"/>
                </a:solidFill>
                <a:latin typeface="Open Sans"/>
                <a:ea typeface="Open Sans"/>
                <a:cs typeface="Open Sans"/>
                <a:sym typeface="Open Sans"/>
              </a:rPr>
              <a:t>   C = C</a:t>
            </a:r>
          </a:p>
          <a:p>
            <a:pPr algn="ctr">
              <a:lnSpc>
                <a:spcPts val="3079"/>
              </a:lnSpc>
              <a:spcBef>
                <a:spcPct val="0"/>
              </a:spcBef>
            </a:pPr>
            <a:r>
              <a:rPr lang="en-US" sz="2199">
                <a:solidFill>
                  <a:srgbClr val="000000"/>
                </a:solidFill>
                <a:latin typeface="Open Sans"/>
                <a:ea typeface="Open Sans"/>
                <a:cs typeface="Open Sans"/>
                <a:sym typeface="Open Sans"/>
              </a:rPr>
              <a:t>  / \</a:t>
            </a:r>
          </a:p>
          <a:p>
            <a:pPr algn="ctr">
              <a:lnSpc>
                <a:spcPts val="3079"/>
              </a:lnSpc>
              <a:spcBef>
                <a:spcPct val="0"/>
              </a:spcBef>
            </a:pPr>
            <a:r>
              <a:rPr lang="en-US" sz="2199">
                <a:solidFill>
                  <a:srgbClr val="000000"/>
                </a:solidFill>
                <a:latin typeface="Open Sans"/>
                <a:ea typeface="Open Sans"/>
                <a:cs typeface="Open Sans"/>
                <a:sym typeface="Open Sans"/>
              </a:rPr>
              <a:t> H   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Freeform 2"/>
          <p:cNvSpPr/>
          <p:nvPr/>
        </p:nvSpPr>
        <p:spPr>
          <a:xfrm>
            <a:off x="13019742" y="7996604"/>
            <a:ext cx="4239558" cy="1471480"/>
          </a:xfrm>
          <a:custGeom>
            <a:avLst/>
            <a:gdLst/>
            <a:ahLst/>
            <a:cxnLst/>
            <a:rect l="l" t="t" r="r" b="b"/>
            <a:pathLst>
              <a:path w="4239558" h="1471480">
                <a:moveTo>
                  <a:pt x="0" y="0"/>
                </a:moveTo>
                <a:lnTo>
                  <a:pt x="4239558" y="0"/>
                </a:lnTo>
                <a:lnTo>
                  <a:pt x="4239558" y="1471479"/>
                </a:lnTo>
                <a:lnTo>
                  <a:pt x="0" y="1471479"/>
                </a:lnTo>
                <a:lnTo>
                  <a:pt x="0" y="0"/>
                </a:lnTo>
                <a:close/>
              </a:path>
            </a:pathLst>
          </a:custGeom>
          <a:blipFill>
            <a:blip r:embed="rId2">
              <a:alphaModFix amt="26000"/>
            </a:blip>
            <a:stretch>
              <a:fillRect/>
            </a:stretch>
          </a:blipFill>
        </p:spPr>
      </p:sp>
      <p:grpSp>
        <p:nvGrpSpPr>
          <p:cNvPr id="3" name="Group 3"/>
          <p:cNvGrpSpPr/>
          <p:nvPr/>
        </p:nvGrpSpPr>
        <p:grpSpPr>
          <a:xfrm>
            <a:off x="1028700" y="1028700"/>
            <a:ext cx="11547292" cy="6699740"/>
            <a:chOff x="0" y="0"/>
            <a:chExt cx="3856250" cy="2237396"/>
          </a:xfrm>
        </p:grpSpPr>
        <p:sp>
          <p:nvSpPr>
            <p:cNvPr id="4" name="Freeform 4"/>
            <p:cNvSpPr/>
            <p:nvPr/>
          </p:nvSpPr>
          <p:spPr>
            <a:xfrm>
              <a:off x="0" y="0"/>
              <a:ext cx="3856250" cy="2237396"/>
            </a:xfrm>
            <a:custGeom>
              <a:avLst/>
              <a:gdLst/>
              <a:ahLst/>
              <a:cxnLst/>
              <a:rect l="l" t="t" r="r" b="b"/>
              <a:pathLst>
                <a:path w="3856250" h="2237396">
                  <a:moveTo>
                    <a:pt x="3731789" y="2237396"/>
                  </a:moveTo>
                  <a:lnTo>
                    <a:pt x="124460" y="2237396"/>
                  </a:lnTo>
                  <a:cubicBezTo>
                    <a:pt x="55880" y="2237396"/>
                    <a:pt x="0" y="2181516"/>
                    <a:pt x="0" y="2112936"/>
                  </a:cubicBezTo>
                  <a:lnTo>
                    <a:pt x="0" y="124460"/>
                  </a:lnTo>
                  <a:cubicBezTo>
                    <a:pt x="0" y="55880"/>
                    <a:pt x="55880" y="0"/>
                    <a:pt x="124460" y="0"/>
                  </a:cubicBezTo>
                  <a:lnTo>
                    <a:pt x="3731790" y="0"/>
                  </a:lnTo>
                  <a:cubicBezTo>
                    <a:pt x="3800370" y="0"/>
                    <a:pt x="3856250" y="55880"/>
                    <a:pt x="3856250" y="124460"/>
                  </a:cubicBezTo>
                  <a:lnTo>
                    <a:pt x="3856250" y="2112936"/>
                  </a:lnTo>
                  <a:cubicBezTo>
                    <a:pt x="3856250" y="2181516"/>
                    <a:pt x="3800370" y="2237396"/>
                    <a:pt x="3731790" y="2237396"/>
                  </a:cubicBezTo>
                  <a:close/>
                </a:path>
              </a:pathLst>
            </a:custGeom>
            <a:solidFill>
              <a:srgbClr val="EDF4CD"/>
            </a:solidFill>
          </p:spPr>
        </p:sp>
      </p:grpSp>
      <p:grpSp>
        <p:nvGrpSpPr>
          <p:cNvPr id="5" name="Group 5"/>
          <p:cNvGrpSpPr/>
          <p:nvPr/>
        </p:nvGrpSpPr>
        <p:grpSpPr>
          <a:xfrm>
            <a:off x="11111110" y="8206387"/>
            <a:ext cx="6602264" cy="1582795"/>
            <a:chOff x="0" y="0"/>
            <a:chExt cx="4614133" cy="1106170"/>
          </a:xfrm>
        </p:grpSpPr>
        <p:sp>
          <p:nvSpPr>
            <p:cNvPr id="6" name="Freeform 6"/>
            <p:cNvSpPr/>
            <p:nvPr/>
          </p:nvSpPr>
          <p:spPr>
            <a:xfrm>
              <a:off x="0" y="0"/>
              <a:ext cx="4615403" cy="1106170"/>
            </a:xfrm>
            <a:custGeom>
              <a:avLst/>
              <a:gdLst/>
              <a:ahLst/>
              <a:cxnLst/>
              <a:rect l="l" t="t" r="r" b="b"/>
              <a:pathLst>
                <a:path w="4615403" h="1106170">
                  <a:moveTo>
                    <a:pt x="4061683" y="1106170"/>
                  </a:moveTo>
                  <a:lnTo>
                    <a:pt x="553720" y="1106170"/>
                  </a:lnTo>
                  <a:cubicBezTo>
                    <a:pt x="247650" y="1106170"/>
                    <a:pt x="0" y="858520"/>
                    <a:pt x="0" y="553720"/>
                  </a:cubicBezTo>
                  <a:cubicBezTo>
                    <a:pt x="0" y="247650"/>
                    <a:pt x="247650" y="0"/>
                    <a:pt x="553720" y="0"/>
                  </a:cubicBezTo>
                  <a:lnTo>
                    <a:pt x="4061683" y="0"/>
                  </a:lnTo>
                  <a:cubicBezTo>
                    <a:pt x="4367753" y="0"/>
                    <a:pt x="4615403" y="247650"/>
                    <a:pt x="4615403" y="553720"/>
                  </a:cubicBezTo>
                  <a:cubicBezTo>
                    <a:pt x="4614133" y="858520"/>
                    <a:pt x="4366483" y="1106170"/>
                    <a:pt x="4061683" y="1106170"/>
                  </a:cubicBezTo>
                  <a:close/>
                </a:path>
              </a:pathLst>
            </a:custGeom>
            <a:solidFill>
              <a:srgbClr val="7656E1"/>
            </a:solidFill>
          </p:spPr>
        </p:sp>
      </p:grpSp>
      <p:sp>
        <p:nvSpPr>
          <p:cNvPr id="7" name="TextBox 7"/>
          <p:cNvSpPr txBox="1"/>
          <p:nvPr/>
        </p:nvSpPr>
        <p:spPr>
          <a:xfrm>
            <a:off x="2493582" y="1373055"/>
            <a:ext cx="8617528" cy="5972930"/>
          </a:xfrm>
          <a:prstGeom prst="rect">
            <a:avLst/>
          </a:prstGeom>
        </p:spPr>
        <p:txBody>
          <a:bodyPr lIns="0" tIns="0" rIns="0" bIns="0" rtlCol="0" anchor="t">
            <a:spAutoFit/>
          </a:bodyPr>
          <a:lstStyle/>
          <a:p>
            <a:pPr algn="ctr">
              <a:lnSpc>
                <a:spcPts val="3389"/>
              </a:lnSpc>
              <a:spcBef>
                <a:spcPct val="0"/>
              </a:spcBef>
            </a:pPr>
            <a:r>
              <a:rPr lang="en-US" sz="2421" b="1">
                <a:solidFill>
                  <a:srgbClr val="000000"/>
                </a:solidFill>
                <a:latin typeface="Open Sans Bold"/>
                <a:ea typeface="Open Sans Bold"/>
                <a:cs typeface="Open Sans Bold"/>
                <a:sym typeface="Open Sans Bold"/>
              </a:rPr>
              <a:t>4. ҮШТІК БАЙЛАНЫС (Σ + 2Π)</a:t>
            </a:r>
          </a:p>
          <a:p>
            <a:pPr algn="ctr">
              <a:lnSpc>
                <a:spcPts val="3389"/>
              </a:lnSpc>
              <a:spcBef>
                <a:spcPct val="0"/>
              </a:spcBef>
            </a:pPr>
            <a:r>
              <a:rPr lang="en-US" sz="2421" b="1">
                <a:solidFill>
                  <a:srgbClr val="000000"/>
                </a:solidFill>
                <a:latin typeface="Open Sans Bold"/>
                <a:ea typeface="Open Sans Bold"/>
                <a:cs typeface="Open Sans Bold"/>
                <a:sym typeface="Open Sans Bold"/>
              </a:rPr>
              <a:t>АЦЕТИЛЕНДЕ (C₂H₂):</a:t>
            </a:r>
          </a:p>
          <a:p>
            <a:pPr algn="ctr">
              <a:lnSpc>
                <a:spcPts val="3389"/>
              </a:lnSpc>
              <a:spcBef>
                <a:spcPct val="0"/>
              </a:spcBef>
            </a:pPr>
            <a:r>
              <a:rPr lang="en-US" sz="2421" b="1">
                <a:solidFill>
                  <a:srgbClr val="000000"/>
                </a:solidFill>
                <a:latin typeface="Open Sans Bold"/>
                <a:ea typeface="Open Sans Bold"/>
                <a:cs typeface="Open Sans Bold"/>
                <a:sym typeface="Open Sans Bold"/>
              </a:rPr>
              <a:t>- C–C АРАСЫНДА 1 Σ + 2 Π БАЙЛАНЫС.</a:t>
            </a:r>
          </a:p>
          <a:p>
            <a:pPr algn="ctr">
              <a:lnSpc>
                <a:spcPts val="3389"/>
              </a:lnSpc>
              <a:spcBef>
                <a:spcPct val="0"/>
              </a:spcBef>
            </a:pPr>
            <a:r>
              <a:rPr lang="en-US" sz="2421" b="1">
                <a:solidFill>
                  <a:srgbClr val="000000"/>
                </a:solidFill>
                <a:latin typeface="Open Sans Bold"/>
                <a:ea typeface="Open Sans Bold"/>
                <a:cs typeface="Open Sans Bold"/>
                <a:sym typeface="Open Sans Bold"/>
              </a:rPr>
              <a:t>- ӘР C–H АРАСЫНДА 1 Σ БАЙЛАНЫС.</a:t>
            </a:r>
          </a:p>
          <a:p>
            <a:pPr algn="ctr">
              <a:lnSpc>
                <a:spcPts val="3389"/>
              </a:lnSpc>
              <a:spcBef>
                <a:spcPct val="0"/>
              </a:spcBef>
            </a:pPr>
            <a:r>
              <a:rPr lang="en-US" sz="2421" b="1">
                <a:solidFill>
                  <a:srgbClr val="000000"/>
                </a:solidFill>
                <a:latin typeface="Open Sans Bold"/>
                <a:ea typeface="Open Sans Bold"/>
                <a:cs typeface="Open Sans Bold"/>
                <a:sym typeface="Open Sans Bold"/>
              </a:rPr>
              <a:t>H — C ≡ C — H</a:t>
            </a:r>
          </a:p>
          <a:p>
            <a:pPr algn="ctr">
              <a:lnSpc>
                <a:spcPts val="3389"/>
              </a:lnSpc>
              <a:spcBef>
                <a:spcPct val="0"/>
              </a:spcBef>
            </a:pPr>
            <a:r>
              <a:rPr lang="en-US" sz="2421" b="1">
                <a:solidFill>
                  <a:srgbClr val="000000"/>
                </a:solidFill>
                <a:latin typeface="Open Sans Bold"/>
                <a:ea typeface="Open Sans Bold"/>
                <a:cs typeface="Open Sans Bold"/>
                <a:sym typeface="Open Sans Bold"/>
              </a:rPr>
              <a:t>5. ЭТАНОЛ (C₂H₅OH)</a:t>
            </a:r>
          </a:p>
          <a:p>
            <a:pPr algn="ctr">
              <a:lnSpc>
                <a:spcPts val="3389"/>
              </a:lnSpc>
              <a:spcBef>
                <a:spcPct val="0"/>
              </a:spcBef>
            </a:pPr>
            <a:r>
              <a:rPr lang="en-US" sz="2421" b="1">
                <a:solidFill>
                  <a:srgbClr val="000000"/>
                </a:solidFill>
                <a:latin typeface="Open Sans Bold"/>
                <a:ea typeface="Open Sans Bold"/>
                <a:cs typeface="Open Sans Bold"/>
                <a:sym typeface="Open Sans Bold"/>
              </a:rPr>
              <a:t>- C–C, C–H, Σ БАЙЛАНЫСТАР;</a:t>
            </a:r>
          </a:p>
          <a:p>
            <a:pPr algn="ctr">
              <a:lnSpc>
                <a:spcPts val="3389"/>
              </a:lnSpc>
              <a:spcBef>
                <a:spcPct val="0"/>
              </a:spcBef>
            </a:pPr>
            <a:r>
              <a:rPr lang="en-US" sz="2421" b="1">
                <a:solidFill>
                  <a:srgbClr val="000000"/>
                </a:solidFill>
                <a:latin typeface="Open Sans Bold"/>
                <a:ea typeface="Open Sans Bold"/>
                <a:cs typeface="Open Sans Bold"/>
                <a:sym typeface="Open Sans Bold"/>
              </a:rPr>
              <a:t>- C–O, Σ (ПОЛЮСТІ);</a:t>
            </a:r>
          </a:p>
          <a:p>
            <a:pPr algn="ctr">
              <a:lnSpc>
                <a:spcPts val="3389"/>
              </a:lnSpc>
              <a:spcBef>
                <a:spcPct val="0"/>
              </a:spcBef>
            </a:pPr>
            <a:r>
              <a:rPr lang="en-US" sz="2421" b="1">
                <a:solidFill>
                  <a:srgbClr val="000000"/>
                </a:solidFill>
                <a:latin typeface="Open Sans Bold"/>
                <a:ea typeface="Open Sans Bold"/>
                <a:cs typeface="Open Sans Bold"/>
                <a:sym typeface="Open Sans Bold"/>
              </a:rPr>
              <a:t>- O–H, Σ (ПОЛЮСТІ, СУТЕКТІК БАЙЛАНЫС ТҮЗЕ АЛАДЫ).</a:t>
            </a:r>
          </a:p>
          <a:p>
            <a:pPr algn="ctr">
              <a:lnSpc>
                <a:spcPts val="3389"/>
              </a:lnSpc>
              <a:spcBef>
                <a:spcPct val="0"/>
              </a:spcBef>
            </a:pPr>
            <a:r>
              <a:rPr lang="en-US" sz="2421" b="1">
                <a:solidFill>
                  <a:srgbClr val="000000"/>
                </a:solidFill>
                <a:latin typeface="Open Sans Bold"/>
                <a:ea typeface="Open Sans Bold"/>
                <a:cs typeface="Open Sans Bold"/>
                <a:sym typeface="Open Sans Bold"/>
              </a:rPr>
              <a:t> H H</a:t>
            </a:r>
          </a:p>
          <a:p>
            <a:pPr algn="ctr">
              <a:lnSpc>
                <a:spcPts val="3389"/>
              </a:lnSpc>
              <a:spcBef>
                <a:spcPct val="0"/>
              </a:spcBef>
            </a:pPr>
            <a:r>
              <a:rPr lang="en-US" sz="2421" b="1">
                <a:solidFill>
                  <a:srgbClr val="000000"/>
                </a:solidFill>
                <a:latin typeface="Open Sans Bold"/>
                <a:ea typeface="Open Sans Bold"/>
                <a:cs typeface="Open Sans Bold"/>
                <a:sym typeface="Open Sans Bold"/>
              </a:rPr>
              <a:t> | |</a:t>
            </a:r>
          </a:p>
          <a:p>
            <a:pPr algn="ctr">
              <a:lnSpc>
                <a:spcPts val="3389"/>
              </a:lnSpc>
              <a:spcBef>
                <a:spcPct val="0"/>
              </a:spcBef>
            </a:pPr>
            <a:r>
              <a:rPr lang="en-US" sz="2421" b="1">
                <a:solidFill>
                  <a:srgbClr val="000000"/>
                </a:solidFill>
                <a:latin typeface="Open Sans Bold"/>
                <a:ea typeface="Open Sans Bold"/>
                <a:cs typeface="Open Sans Bold"/>
                <a:sym typeface="Open Sans Bold"/>
              </a:rPr>
              <a:t>H — C — C — O — H</a:t>
            </a:r>
          </a:p>
          <a:p>
            <a:pPr algn="ctr">
              <a:lnSpc>
                <a:spcPts val="3389"/>
              </a:lnSpc>
              <a:spcBef>
                <a:spcPct val="0"/>
              </a:spcBef>
            </a:pPr>
            <a:r>
              <a:rPr lang="en-US" sz="2421" b="1">
                <a:solidFill>
                  <a:srgbClr val="000000"/>
                </a:solidFill>
                <a:latin typeface="Open Sans Bold"/>
                <a:ea typeface="Open Sans Bold"/>
                <a:cs typeface="Open Sans Bold"/>
                <a:sym typeface="Open Sans Bold"/>
              </a:rPr>
              <a:t> | |</a:t>
            </a:r>
          </a:p>
          <a:p>
            <a:pPr algn="ctr">
              <a:lnSpc>
                <a:spcPts val="3389"/>
              </a:lnSpc>
              <a:spcBef>
                <a:spcPct val="0"/>
              </a:spcBef>
            </a:pPr>
            <a:r>
              <a:rPr lang="en-US" sz="2421" b="1">
                <a:solidFill>
                  <a:srgbClr val="000000"/>
                </a:solidFill>
                <a:latin typeface="Open Sans Bold"/>
                <a:ea typeface="Open Sans Bold"/>
                <a:cs typeface="Open Sans Bold"/>
                <a:sym typeface="Open Sans Bold"/>
              </a:rPr>
              <a:t> H H</a:t>
            </a:r>
          </a:p>
        </p:txBody>
      </p:sp>
      <p:sp>
        <p:nvSpPr>
          <p:cNvPr id="8" name="TextBox 8"/>
          <p:cNvSpPr txBox="1"/>
          <p:nvPr/>
        </p:nvSpPr>
        <p:spPr>
          <a:xfrm>
            <a:off x="11601838" y="8243404"/>
            <a:ext cx="5620808" cy="1470660"/>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СОНЫМЕН, ҚОРЫТЫНДЫ ТҮРДЕ:</a:t>
            </a:r>
          </a:p>
          <a:p>
            <a:pPr algn="ctr">
              <a:lnSpc>
                <a:spcPts val="2940"/>
              </a:lnSpc>
              <a:spcBef>
                <a:spcPct val="0"/>
              </a:spcBef>
            </a:pPr>
            <a:r>
              <a:rPr lang="en-US" sz="2100" b="1">
                <a:solidFill>
                  <a:srgbClr val="000000"/>
                </a:solidFill>
                <a:latin typeface="Open Sans Bold"/>
                <a:ea typeface="Open Sans Bold"/>
                <a:cs typeface="Open Sans Bold"/>
                <a:sym typeface="Open Sans Bold"/>
              </a:rPr>
              <a:t>- БАРЛЫҚ БІРЛІК БАЙЛАНЫСТАР - Σ;</a:t>
            </a:r>
          </a:p>
          <a:p>
            <a:pPr algn="ctr">
              <a:lnSpc>
                <a:spcPts val="2940"/>
              </a:lnSpc>
              <a:spcBef>
                <a:spcPct val="0"/>
              </a:spcBef>
            </a:pPr>
            <a:r>
              <a:rPr lang="en-US" sz="2100" b="1">
                <a:solidFill>
                  <a:srgbClr val="000000"/>
                </a:solidFill>
                <a:latin typeface="Open Sans Bold"/>
                <a:ea typeface="Open Sans Bold"/>
                <a:cs typeface="Open Sans Bold"/>
                <a:sym typeface="Open Sans Bold"/>
              </a:rPr>
              <a:t>- ҚОС БАЙЛАНЫСТАР - Σ + Π;</a:t>
            </a:r>
          </a:p>
          <a:p>
            <a:pPr algn="ctr">
              <a:lnSpc>
                <a:spcPts val="2940"/>
              </a:lnSpc>
              <a:spcBef>
                <a:spcPct val="0"/>
              </a:spcBef>
            </a:pPr>
            <a:r>
              <a:rPr lang="en-US" sz="2100" b="1">
                <a:solidFill>
                  <a:srgbClr val="000000"/>
                </a:solidFill>
                <a:latin typeface="Open Sans Bold"/>
                <a:ea typeface="Open Sans Bold"/>
                <a:cs typeface="Open Sans Bold"/>
                <a:sym typeface="Open Sans Bold"/>
              </a:rPr>
              <a:t>- ҮШТІК БАЙЛАНЫСТАР - Σ + 2Π.</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sp>
        <p:nvSpPr>
          <p:cNvPr id="3" name="TextBox 3"/>
          <p:cNvSpPr txBox="1"/>
          <p:nvPr/>
        </p:nvSpPr>
        <p:spPr>
          <a:xfrm>
            <a:off x="89718" y="544201"/>
            <a:ext cx="18198282" cy="484499"/>
          </a:xfrm>
          <a:prstGeom prst="rect">
            <a:avLst/>
          </a:prstGeom>
        </p:spPr>
        <p:txBody>
          <a:bodyPr lIns="0" tIns="0" rIns="0" bIns="0" rtlCol="0" anchor="t">
            <a:spAutoFit/>
          </a:bodyPr>
          <a:lstStyle/>
          <a:p>
            <a:pPr algn="ctr">
              <a:lnSpc>
                <a:spcPts val="3658"/>
              </a:lnSpc>
            </a:pPr>
            <a:r>
              <a:rPr lang="en-US" sz="3622" b="1">
                <a:solidFill>
                  <a:srgbClr val="171717"/>
                </a:solidFill>
                <a:latin typeface="Clear Sans Bold"/>
                <a:ea typeface="Clear Sans Bold"/>
                <a:cs typeface="Clear Sans Bold"/>
                <a:sym typeface="Clear Sans Bold"/>
              </a:rPr>
              <a:t> Кесте - Органикалық қосылыстардағы ковалентті байланыстар мен гибридтену</a:t>
            </a:r>
          </a:p>
        </p:txBody>
      </p:sp>
      <p:sp>
        <p:nvSpPr>
          <p:cNvPr id="5" name="Rectangle 1"/>
          <p:cNvSpPr>
            <a:spLocks noChangeArrowheads="1"/>
          </p:cNvSpPr>
          <p:nvPr/>
        </p:nvSpPr>
        <p:spPr bwMode="auto">
          <a:xfrm>
            <a:off x="2284413" y="1600199"/>
            <a:ext cx="47826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243778851"/>
              </p:ext>
            </p:extLst>
          </p:nvPr>
        </p:nvGraphicFramePr>
        <p:xfrm>
          <a:off x="1604962" y="2003965"/>
          <a:ext cx="9596437" cy="6035133"/>
        </p:xfrm>
        <a:graphic>
          <a:graphicData uri="http://schemas.openxmlformats.org/drawingml/2006/table">
            <a:tbl>
              <a:tblPr firstRow="1" firstCol="1" bandRow="1">
                <a:tableStyleId>{5C22544A-7EE6-4342-B048-85BDC9FD1C3A}</a:tableStyleId>
              </a:tblPr>
              <a:tblGrid>
                <a:gridCol w="1281579"/>
                <a:gridCol w="1497228"/>
                <a:gridCol w="1629700"/>
                <a:gridCol w="2710005"/>
                <a:gridCol w="2477925"/>
              </a:tblGrid>
              <a:tr h="631527">
                <a:tc>
                  <a:txBody>
                    <a:bodyPr/>
                    <a:lstStyle/>
                    <a:p>
                      <a:pPr>
                        <a:lnSpc>
                          <a:spcPct val="107000"/>
                        </a:lnSpc>
                        <a:spcAft>
                          <a:spcPts val="0"/>
                        </a:spcAft>
                      </a:pPr>
                      <a:r>
                        <a:rPr lang="ru-RU" sz="1200" dirty="0" err="1">
                          <a:effectLst/>
                        </a:rPr>
                        <a:t>Қосылыс</a:t>
                      </a:r>
                      <a:r>
                        <a:rPr lang="ru-RU" sz="1200" dirty="0">
                          <a:effectLst/>
                        </a:rPr>
                        <a:t> (</a:t>
                      </a:r>
                      <a:r>
                        <a:rPr lang="ru-RU" sz="1200" dirty="0" err="1">
                          <a:effectLst/>
                        </a:rPr>
                        <a:t>мысал</a:t>
                      </a:r>
                      <a:r>
                        <a:rPr lang="ru-RU" sz="12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Гибридтену түрі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Геометриясы / бұрышы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Байланыс түрлері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Ерекшелігі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4416">
                <a:tc>
                  <a:txBody>
                    <a:bodyPr/>
                    <a:lstStyle/>
                    <a:p>
                      <a:pPr>
                        <a:lnSpc>
                          <a:spcPct val="107000"/>
                        </a:lnSpc>
                        <a:spcAft>
                          <a:spcPts val="0"/>
                        </a:spcAft>
                      </a:pPr>
                      <a:r>
                        <a:rPr lang="ru-RU" sz="1200">
                          <a:effectLst/>
                        </a:rPr>
                        <a:t>Метан (CH₄)</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sp³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Тетраэдр, 109,5°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4 σ (C–H)</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Барлық байланыстар полюссіз, молекула симметриялы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4416">
                <a:tc>
                  <a:txBody>
                    <a:bodyPr/>
                    <a:lstStyle/>
                    <a:p>
                      <a:pPr>
                        <a:lnSpc>
                          <a:spcPct val="107000"/>
                        </a:lnSpc>
                        <a:spcAft>
                          <a:spcPts val="0"/>
                        </a:spcAft>
                      </a:pPr>
                      <a:r>
                        <a:rPr lang="ru-RU" sz="1200">
                          <a:effectLst/>
                        </a:rPr>
                        <a:t>Этан (C₂H₆)</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sp³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Тетраэдр, 109,5°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C–C: </a:t>
                      </a:r>
                      <a:r>
                        <a:rPr lang="ru-RU" sz="1200">
                          <a:effectLst/>
                        </a:rPr>
                        <a:t>σ</a:t>
                      </a:r>
                      <a:r>
                        <a:rPr lang="en-US" sz="1200">
                          <a:effectLst/>
                        </a:rPr>
                        <a:t>(sp³–sp³); C–H: </a:t>
                      </a:r>
                      <a:r>
                        <a:rPr lang="ru-RU" sz="1200">
                          <a:effectLst/>
                        </a:rPr>
                        <a:t>σ</a:t>
                      </a:r>
                      <a:r>
                        <a:rPr lang="en-US" sz="1200">
                          <a:effectLst/>
                        </a:rPr>
                        <a:t>(sp³–1s)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Қаныққан көмірсутек</a:t>
                      </a:r>
                      <a:r>
                        <a:rPr lang="en-US" sz="1200">
                          <a:effectLst/>
                        </a:rPr>
                        <a:t>, </a:t>
                      </a:r>
                      <a:r>
                        <a:rPr lang="ru-RU" sz="1200">
                          <a:effectLst/>
                        </a:rPr>
                        <a:t>тек σ</a:t>
                      </a:r>
                      <a:r>
                        <a:rPr lang="en-US" sz="1200">
                          <a:effectLst/>
                        </a:rPr>
                        <a:t>-</a:t>
                      </a:r>
                      <a:r>
                        <a:rPr lang="ru-RU" sz="1200">
                          <a:effectLst/>
                        </a:rPr>
                        <a:t>байланыстар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1527">
                <a:tc>
                  <a:txBody>
                    <a:bodyPr/>
                    <a:lstStyle/>
                    <a:p>
                      <a:pPr>
                        <a:lnSpc>
                          <a:spcPct val="107000"/>
                        </a:lnSpc>
                        <a:spcAft>
                          <a:spcPts val="0"/>
                        </a:spcAft>
                      </a:pPr>
                      <a:r>
                        <a:rPr lang="ru-RU" sz="1200">
                          <a:effectLst/>
                        </a:rPr>
                        <a:t>Этилен (C₂H₄)</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sp²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Жазық, 120°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C–C: </a:t>
                      </a:r>
                      <a:r>
                        <a:rPr lang="ru-RU" sz="1200">
                          <a:effectLst/>
                        </a:rPr>
                        <a:t>σ</a:t>
                      </a:r>
                      <a:r>
                        <a:rPr lang="en-US" sz="1200">
                          <a:effectLst/>
                        </a:rPr>
                        <a:t>(sp²–sp²) + </a:t>
                      </a:r>
                      <a:r>
                        <a:rPr lang="ru-RU" sz="1200">
                          <a:effectLst/>
                        </a:rPr>
                        <a:t>π</a:t>
                      </a:r>
                      <a:r>
                        <a:rPr lang="en-US" sz="1200">
                          <a:effectLst/>
                        </a:rPr>
                        <a:t>(p–p); C–H: </a:t>
                      </a:r>
                      <a:r>
                        <a:rPr lang="ru-RU" sz="1200">
                          <a:effectLst/>
                        </a:rPr>
                        <a:t>σ</a:t>
                      </a:r>
                      <a:r>
                        <a:rPr lang="en-US" sz="1200">
                          <a:effectLst/>
                        </a:rPr>
                        <a:t>(sp²–1s)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Қос байланыс бар (σ + 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1527">
                <a:tc>
                  <a:txBody>
                    <a:bodyPr/>
                    <a:lstStyle/>
                    <a:p>
                      <a:pPr>
                        <a:lnSpc>
                          <a:spcPct val="107000"/>
                        </a:lnSpc>
                        <a:spcAft>
                          <a:spcPts val="0"/>
                        </a:spcAft>
                      </a:pPr>
                      <a:r>
                        <a:rPr lang="ru-RU" sz="1200">
                          <a:effectLst/>
                        </a:rPr>
                        <a:t>Ацетилен (C₂H₂)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sp</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Сызықтық, 180°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C–C: </a:t>
                      </a:r>
                      <a:r>
                        <a:rPr lang="ru-RU" sz="1200">
                          <a:effectLst/>
                        </a:rPr>
                        <a:t>σ</a:t>
                      </a:r>
                      <a:r>
                        <a:rPr lang="en-US" sz="1200">
                          <a:effectLst/>
                        </a:rPr>
                        <a:t>(sp–sp) + 2</a:t>
                      </a:r>
                      <a:r>
                        <a:rPr lang="ru-RU" sz="1200">
                          <a:effectLst/>
                        </a:rPr>
                        <a:t>π</a:t>
                      </a:r>
                      <a:r>
                        <a:rPr lang="en-US" sz="1200">
                          <a:effectLst/>
                        </a:rPr>
                        <a:t>(p–p); C–H: </a:t>
                      </a:r>
                      <a:r>
                        <a:rPr lang="ru-RU" sz="1200">
                          <a:effectLst/>
                        </a:rPr>
                        <a:t>σ</a:t>
                      </a:r>
                      <a:r>
                        <a:rPr lang="en-US" sz="1200">
                          <a:effectLst/>
                        </a:rPr>
                        <a:t>(sp–1s)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Үштік байланыс</a:t>
                      </a:r>
                      <a:r>
                        <a:rPr lang="en-US" sz="1200">
                          <a:effectLst/>
                        </a:rPr>
                        <a:t> (</a:t>
                      </a:r>
                      <a:r>
                        <a:rPr lang="ru-RU" sz="1200">
                          <a:effectLst/>
                        </a:rPr>
                        <a:t>σ</a:t>
                      </a:r>
                      <a:r>
                        <a:rPr lang="en-US" sz="1200">
                          <a:effectLst/>
                        </a:rPr>
                        <a:t> + 2</a:t>
                      </a:r>
                      <a:r>
                        <a:rPr lang="ru-RU" sz="1200">
                          <a:effectLst/>
                        </a:rPr>
                        <a:t>π</a:t>
                      </a:r>
                      <a:r>
                        <a:rPr lang="en-US" sz="1200">
                          <a:effectLst/>
                        </a:rPr>
                        <a:t>), </a:t>
                      </a:r>
                      <a:r>
                        <a:rPr lang="ru-RU" sz="1200">
                          <a:effectLst/>
                        </a:rPr>
                        <a:t>өте берік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4416">
                <a:tc>
                  <a:txBody>
                    <a:bodyPr/>
                    <a:lstStyle/>
                    <a:p>
                      <a:pPr>
                        <a:lnSpc>
                          <a:spcPct val="107000"/>
                        </a:lnSpc>
                        <a:spcAft>
                          <a:spcPts val="0"/>
                        </a:spcAft>
                      </a:pPr>
                      <a:r>
                        <a:rPr lang="ru-RU" sz="1200">
                          <a:effectLst/>
                        </a:rPr>
                        <a:t>Этанол (C₂H₅OH)</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sp³ (C, O)</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Тетраэдр, 109,5°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C–C: </a:t>
                      </a:r>
                      <a:r>
                        <a:rPr lang="ru-RU" sz="1200">
                          <a:effectLst/>
                        </a:rPr>
                        <a:t>σ</a:t>
                      </a:r>
                      <a:r>
                        <a:rPr lang="en-US" sz="1200">
                          <a:effectLst/>
                        </a:rPr>
                        <a:t>(sp³–sp³); C–O: </a:t>
                      </a:r>
                      <a:r>
                        <a:rPr lang="ru-RU" sz="1200">
                          <a:effectLst/>
                        </a:rPr>
                        <a:t>σ</a:t>
                      </a:r>
                      <a:r>
                        <a:rPr lang="en-US" sz="1200">
                          <a:effectLst/>
                        </a:rPr>
                        <a:t>(sp³–sp³); O–H: </a:t>
                      </a:r>
                      <a:r>
                        <a:rPr lang="ru-RU" sz="1200">
                          <a:effectLst/>
                        </a:rPr>
                        <a:t>σ</a:t>
                      </a:r>
                      <a:r>
                        <a:rPr lang="en-US" sz="1200">
                          <a:effectLst/>
                        </a:rPr>
                        <a:t>(sp³–1s)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C–O және O–H байланыстары полюсті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77304">
                <a:tc>
                  <a:txBody>
                    <a:bodyPr/>
                    <a:lstStyle/>
                    <a:p>
                      <a:pPr>
                        <a:lnSpc>
                          <a:spcPct val="107000"/>
                        </a:lnSpc>
                        <a:spcAft>
                          <a:spcPts val="0"/>
                        </a:spcAft>
                      </a:pPr>
                      <a:r>
                        <a:rPr lang="ru-RU" sz="1200">
                          <a:effectLst/>
                        </a:rPr>
                        <a:t>Бензол (C₆H₆)</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sp²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Жазық, 120°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әр C–C: σ(sp²–sp²) + π (делокализацияланған); C–H: σ(sp²–1s)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π-</a:t>
                      </a:r>
                      <a:r>
                        <a:rPr lang="ru-RU" sz="1200" dirty="0" err="1">
                          <a:effectLst/>
                        </a:rPr>
                        <a:t>электрондар</a:t>
                      </a:r>
                      <a:r>
                        <a:rPr lang="ru-RU" sz="1200" dirty="0">
                          <a:effectLst/>
                        </a:rPr>
                        <a:t> </a:t>
                      </a:r>
                      <a:r>
                        <a:rPr lang="ru-RU" sz="1200" dirty="0" err="1">
                          <a:effectLst/>
                        </a:rPr>
                        <a:t>сақина</a:t>
                      </a:r>
                      <a:r>
                        <a:rPr lang="ru-RU" sz="1200" dirty="0">
                          <a:effectLst/>
                        </a:rPr>
                        <a:t> </a:t>
                      </a:r>
                      <a:r>
                        <a:rPr lang="ru-RU" sz="1200" dirty="0" err="1">
                          <a:effectLst/>
                        </a:rPr>
                        <a:t>бойымен</a:t>
                      </a:r>
                      <a:r>
                        <a:rPr lang="ru-RU" sz="1200" dirty="0">
                          <a:effectLst/>
                        </a:rPr>
                        <a:t> </a:t>
                      </a:r>
                      <a:r>
                        <a:rPr lang="ru-RU" sz="1200" dirty="0" err="1">
                          <a:effectLst/>
                        </a:rPr>
                        <a:t>делокализацияланған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2"/>
          <p:cNvSpPr>
            <a:spLocks noChangeArrowheads="1"/>
          </p:cNvSpPr>
          <p:nvPr/>
        </p:nvSpPr>
        <p:spPr bwMode="auto">
          <a:xfrm>
            <a:off x="1604962" y="2003424"/>
            <a:ext cx="22529761" cy="57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20017" y="518073"/>
            <a:ext cx="10447965" cy="510627"/>
          </a:xfrm>
          <a:prstGeom prst="rect">
            <a:avLst/>
          </a:prstGeom>
        </p:spPr>
        <p:txBody>
          <a:bodyPr lIns="0" tIns="0" rIns="0" bIns="0" rtlCol="0" anchor="t">
            <a:spAutoFit/>
          </a:bodyPr>
          <a:lstStyle/>
          <a:p>
            <a:pPr algn="ctr">
              <a:lnSpc>
                <a:spcPts val="4190"/>
              </a:lnSpc>
              <a:spcBef>
                <a:spcPct val="0"/>
              </a:spcBef>
            </a:pPr>
            <a:r>
              <a:rPr lang="en-US" sz="2993" b="1">
                <a:solidFill>
                  <a:srgbClr val="000000"/>
                </a:solidFill>
                <a:latin typeface="Open Sans Bold"/>
                <a:ea typeface="Open Sans Bold"/>
                <a:cs typeface="Open Sans Bold"/>
                <a:sym typeface="Open Sans Bold"/>
              </a:rPr>
              <a:t>КОВАЛЕТТІК БАЙЛАНЫСТЫҢ ТҮЗІЛУ МЕХАНИЗМДЕРІ.</a:t>
            </a:r>
          </a:p>
        </p:txBody>
      </p:sp>
      <p:sp>
        <p:nvSpPr>
          <p:cNvPr id="3" name="TextBox 3"/>
          <p:cNvSpPr txBox="1"/>
          <p:nvPr/>
        </p:nvSpPr>
        <p:spPr>
          <a:xfrm>
            <a:off x="327018" y="1344201"/>
            <a:ext cx="17960982" cy="8798341"/>
          </a:xfrm>
          <a:prstGeom prst="rect">
            <a:avLst/>
          </a:prstGeom>
        </p:spPr>
        <p:txBody>
          <a:bodyPr lIns="0" tIns="0" rIns="0" bIns="0" rtlCol="0" anchor="t">
            <a:spAutoFit/>
          </a:bodyPr>
          <a:lstStyle/>
          <a:p>
            <a:pPr algn="l">
              <a:lnSpc>
                <a:spcPts val="2777"/>
              </a:lnSpc>
              <a:spcBef>
                <a:spcPct val="0"/>
              </a:spcBef>
            </a:pPr>
            <a:r>
              <a:rPr lang="en-US" sz="1983" b="1">
                <a:solidFill>
                  <a:srgbClr val="000000"/>
                </a:solidFill>
                <a:latin typeface="Open Sans Bold"/>
                <a:ea typeface="Open Sans Bold"/>
                <a:cs typeface="Open Sans Bold"/>
                <a:sym typeface="Open Sans Bold"/>
              </a:rPr>
              <a:t>1. Ортақ электрон жұбы арқылы түзілу</a:t>
            </a:r>
          </a:p>
          <a:p>
            <a:pPr algn="l">
              <a:lnSpc>
                <a:spcPts val="2777"/>
              </a:lnSpc>
              <a:spcBef>
                <a:spcPct val="0"/>
              </a:spcBef>
            </a:pPr>
            <a:r>
              <a:rPr lang="en-US" sz="1983">
                <a:solidFill>
                  <a:srgbClr val="000000"/>
                </a:solidFill>
                <a:latin typeface="Open Sans"/>
                <a:ea typeface="Open Sans"/>
                <a:cs typeface="Open Sans"/>
                <a:sym typeface="Open Sans"/>
              </a:rPr>
              <a:t>Бұл ең негізгі механизм. Әр атом өзінің бір электронын береді, олар қосылып ортақ электрон жұбын құрайды.</a:t>
            </a:r>
          </a:p>
          <a:p>
            <a:pPr algn="l">
              <a:lnSpc>
                <a:spcPts val="2777"/>
              </a:lnSpc>
              <a:spcBef>
                <a:spcPct val="0"/>
              </a:spcBef>
            </a:pPr>
            <a:r>
              <a:rPr lang="en-US" sz="1983">
                <a:solidFill>
                  <a:srgbClr val="000000"/>
                </a:solidFill>
                <a:latin typeface="Open Sans"/>
                <a:ea typeface="Open Sans"/>
                <a:cs typeface="Open Sans"/>
                <a:sym typeface="Open Sans"/>
              </a:rPr>
              <a:t>Мысалдар:</a:t>
            </a:r>
          </a:p>
          <a:p>
            <a:pPr algn="l">
              <a:lnSpc>
                <a:spcPts val="2777"/>
              </a:lnSpc>
              <a:spcBef>
                <a:spcPct val="0"/>
              </a:spcBef>
            </a:pPr>
            <a:r>
              <a:rPr lang="en-US" sz="1983">
                <a:solidFill>
                  <a:srgbClr val="000000"/>
                </a:solidFill>
                <a:latin typeface="Open Sans"/>
                <a:ea typeface="Open Sans"/>
                <a:cs typeface="Open Sans"/>
                <a:sym typeface="Open Sans"/>
              </a:rPr>
              <a:t>- Метан (CH₄):</a:t>
            </a:r>
          </a:p>
          <a:p>
            <a:pPr algn="l">
              <a:lnSpc>
                <a:spcPts val="2777"/>
              </a:lnSpc>
              <a:spcBef>
                <a:spcPct val="0"/>
              </a:spcBef>
            </a:pPr>
            <a:r>
              <a:rPr lang="en-US" sz="1983">
                <a:solidFill>
                  <a:srgbClr val="000000"/>
                </a:solidFill>
                <a:latin typeface="Open Sans"/>
                <a:ea typeface="Open Sans"/>
                <a:cs typeface="Open Sans"/>
                <a:sym typeface="Open Sans"/>
              </a:rPr>
              <a:t> Көміртек атомының 2s²2p² электрондары sp³-гибридтенеді. Төрт гибрид орбиталі төрт сутек атомының 1s-орбиталдарымен қабаттасып, төрт σ(C–H) байланысын түзеді.</a:t>
            </a:r>
          </a:p>
          <a:p>
            <a:pPr algn="l">
              <a:lnSpc>
                <a:spcPts val="2777"/>
              </a:lnSpc>
              <a:spcBef>
                <a:spcPct val="0"/>
              </a:spcBef>
            </a:pPr>
            <a:r>
              <a:rPr lang="en-US" sz="1983">
                <a:solidFill>
                  <a:srgbClr val="000000"/>
                </a:solidFill>
                <a:latin typeface="Open Sans"/>
                <a:ea typeface="Open Sans"/>
                <a:cs typeface="Open Sans"/>
                <a:sym typeface="Open Sans"/>
              </a:rPr>
              <a:t>- Этилен (C₂H₄):</a:t>
            </a:r>
          </a:p>
          <a:p>
            <a:pPr algn="l">
              <a:lnSpc>
                <a:spcPts val="2777"/>
              </a:lnSpc>
              <a:spcBef>
                <a:spcPct val="0"/>
              </a:spcBef>
            </a:pPr>
            <a:r>
              <a:rPr lang="en-US" sz="1983">
                <a:solidFill>
                  <a:srgbClr val="000000"/>
                </a:solidFill>
                <a:latin typeface="Open Sans"/>
                <a:ea typeface="Open Sans"/>
                <a:cs typeface="Open Sans"/>
                <a:sym typeface="Open Sans"/>
              </a:rPr>
              <a:t> Әр көміртек sp²-гибридтенеді. Үш гибрид орбиталімен σ-байланыстар түзіледі (екі C–H, бір C–C). Қалған p-орбитальдар бүйірлей қабаттасып, қосымша π(C=C) байланыс түзеді.</a:t>
            </a:r>
          </a:p>
          <a:p>
            <a:pPr algn="l">
              <a:lnSpc>
                <a:spcPts val="2777"/>
              </a:lnSpc>
              <a:spcBef>
                <a:spcPct val="0"/>
              </a:spcBef>
            </a:pPr>
            <a:r>
              <a:rPr lang="en-US" sz="1983">
                <a:solidFill>
                  <a:srgbClr val="000000"/>
                </a:solidFill>
                <a:latin typeface="Open Sans"/>
                <a:ea typeface="Open Sans"/>
                <a:cs typeface="Open Sans"/>
                <a:sym typeface="Open Sans"/>
              </a:rPr>
              <a:t>- Ацетилен (C₂H₂):</a:t>
            </a:r>
          </a:p>
          <a:p>
            <a:pPr algn="l">
              <a:lnSpc>
                <a:spcPts val="2777"/>
              </a:lnSpc>
              <a:spcBef>
                <a:spcPct val="0"/>
              </a:spcBef>
            </a:pPr>
            <a:r>
              <a:rPr lang="en-US" sz="1983">
                <a:solidFill>
                  <a:srgbClr val="000000"/>
                </a:solidFill>
                <a:latin typeface="Open Sans"/>
                <a:ea typeface="Open Sans"/>
                <a:cs typeface="Open Sans"/>
                <a:sym typeface="Open Sans"/>
              </a:rPr>
              <a:t> Әр көміртек sp-гибридтенеді. Бір σ(C–C) және екі σ(C–H) байланысы түзіледі. Қалған екі p-орбитальдар π-байланыстар түзеді, нәтижесінде үштік байланыс пайда болады.</a:t>
            </a:r>
          </a:p>
          <a:p>
            <a:pPr algn="l">
              <a:lnSpc>
                <a:spcPts val="2777"/>
              </a:lnSpc>
              <a:spcBef>
                <a:spcPct val="0"/>
              </a:spcBef>
            </a:pPr>
            <a:r>
              <a:rPr lang="en-US" sz="1983" b="1">
                <a:solidFill>
                  <a:srgbClr val="000000"/>
                </a:solidFill>
                <a:latin typeface="Open Sans Bold"/>
                <a:ea typeface="Open Sans Bold"/>
                <a:cs typeface="Open Sans Bold"/>
                <a:sym typeface="Open Sans Bold"/>
              </a:rPr>
              <a:t>2. Донор-акцепторлық (координациялық) механизм</a:t>
            </a:r>
          </a:p>
          <a:p>
            <a:pPr algn="l">
              <a:lnSpc>
                <a:spcPts val="2777"/>
              </a:lnSpc>
              <a:spcBef>
                <a:spcPct val="0"/>
              </a:spcBef>
            </a:pPr>
            <a:r>
              <a:rPr lang="en-US" sz="1983">
                <a:solidFill>
                  <a:srgbClr val="000000"/>
                </a:solidFill>
                <a:latin typeface="Open Sans"/>
                <a:ea typeface="Open Sans"/>
                <a:cs typeface="Open Sans"/>
                <a:sym typeface="Open Sans"/>
              </a:rPr>
              <a:t>Бұл механизм органикалық қосылыстарда да жиі кездеседі.</a:t>
            </a:r>
          </a:p>
          <a:p>
            <a:pPr algn="l">
              <a:lnSpc>
                <a:spcPts val="2777"/>
              </a:lnSpc>
              <a:spcBef>
                <a:spcPct val="0"/>
              </a:spcBef>
            </a:pPr>
            <a:r>
              <a:rPr lang="en-US" sz="1983">
                <a:solidFill>
                  <a:srgbClr val="000000"/>
                </a:solidFill>
                <a:latin typeface="Open Sans"/>
                <a:ea typeface="Open Sans"/>
                <a:cs typeface="Open Sans"/>
                <a:sym typeface="Open Sans"/>
              </a:rPr>
              <a:t>- Донор атом – бос электрон жұбы бар атом (мысалы, азот, оттек).</a:t>
            </a:r>
          </a:p>
          <a:p>
            <a:pPr algn="l">
              <a:lnSpc>
                <a:spcPts val="2777"/>
              </a:lnSpc>
              <a:spcBef>
                <a:spcPct val="0"/>
              </a:spcBef>
            </a:pPr>
            <a:r>
              <a:rPr lang="en-US" sz="1983">
                <a:solidFill>
                  <a:srgbClr val="000000"/>
                </a:solidFill>
                <a:latin typeface="Open Sans"/>
                <a:ea typeface="Open Sans"/>
                <a:cs typeface="Open Sans"/>
                <a:sym typeface="Open Sans"/>
              </a:rPr>
              <a:t>- Акцептор атом – бос орбиталі бар атом немесе ион (мысалы, H⁺, BF₃).</a:t>
            </a:r>
          </a:p>
          <a:p>
            <a:pPr algn="l">
              <a:lnSpc>
                <a:spcPts val="2777"/>
              </a:lnSpc>
              <a:spcBef>
                <a:spcPct val="0"/>
              </a:spcBef>
            </a:pPr>
            <a:r>
              <a:rPr lang="en-US" sz="1983">
                <a:solidFill>
                  <a:srgbClr val="000000"/>
                </a:solidFill>
                <a:latin typeface="Open Sans"/>
                <a:ea typeface="Open Sans"/>
                <a:cs typeface="Open Sans"/>
                <a:sym typeface="Open Sans"/>
              </a:rPr>
              <a:t>Мысалдар:</a:t>
            </a:r>
          </a:p>
          <a:p>
            <a:pPr algn="l">
              <a:lnSpc>
                <a:spcPts val="2777"/>
              </a:lnSpc>
              <a:spcBef>
                <a:spcPct val="0"/>
              </a:spcBef>
            </a:pPr>
            <a:r>
              <a:rPr lang="en-US" sz="1983">
                <a:solidFill>
                  <a:srgbClr val="000000"/>
                </a:solidFill>
                <a:latin typeface="Open Sans"/>
                <a:ea typeface="Open Sans"/>
                <a:cs typeface="Open Sans"/>
                <a:sym typeface="Open Sans"/>
              </a:rPr>
              <a:t>- Аммоний тұзы (NH₄⁺):</a:t>
            </a:r>
          </a:p>
          <a:p>
            <a:pPr algn="l">
              <a:lnSpc>
                <a:spcPts val="2777"/>
              </a:lnSpc>
              <a:spcBef>
                <a:spcPct val="0"/>
              </a:spcBef>
            </a:pPr>
            <a:r>
              <a:rPr lang="en-US" sz="1983">
                <a:solidFill>
                  <a:srgbClr val="000000"/>
                </a:solidFill>
                <a:latin typeface="Open Sans"/>
                <a:ea typeface="Open Sans"/>
                <a:cs typeface="Open Sans"/>
                <a:sym typeface="Open Sans"/>
              </a:rPr>
              <a:t> Аммиак молекуласындағы азот өзінің бос электрон жұбын протонға (H⁺) береді. Нәтижесінде донор-акцепторлық байланыс түзіледі.</a:t>
            </a:r>
          </a:p>
          <a:p>
            <a:pPr algn="l">
              <a:lnSpc>
                <a:spcPts val="2777"/>
              </a:lnSpc>
              <a:spcBef>
                <a:spcPct val="0"/>
              </a:spcBef>
            </a:pPr>
            <a:r>
              <a:rPr lang="en-US" sz="1983">
                <a:solidFill>
                  <a:srgbClr val="000000"/>
                </a:solidFill>
                <a:latin typeface="Open Sans"/>
                <a:ea typeface="Open Sans"/>
                <a:cs typeface="Open Sans"/>
                <a:sym typeface="Open Sans"/>
              </a:rPr>
              <a:t>- Этанол мен H⁺ әрекеттесуі:</a:t>
            </a:r>
          </a:p>
          <a:p>
            <a:pPr algn="l">
              <a:lnSpc>
                <a:spcPts val="2777"/>
              </a:lnSpc>
              <a:spcBef>
                <a:spcPct val="0"/>
              </a:spcBef>
            </a:pPr>
            <a:r>
              <a:rPr lang="en-US" sz="1983">
                <a:solidFill>
                  <a:srgbClr val="000000"/>
                </a:solidFill>
                <a:latin typeface="Open Sans"/>
                <a:ea typeface="Open Sans"/>
                <a:cs typeface="Open Sans"/>
                <a:sym typeface="Open Sans"/>
              </a:rPr>
              <a:t> Этанолдағы оттек атомы өзінің бос жұбын протонға береді, оксоний ионы (CH₃CH₂OH₂⁺) түзіледі.</a:t>
            </a:r>
          </a:p>
          <a:p>
            <a:pPr algn="l">
              <a:lnSpc>
                <a:spcPts val="2777"/>
              </a:lnSpc>
              <a:spcBef>
                <a:spcPct val="0"/>
              </a:spcBef>
            </a:pPr>
            <a:r>
              <a:rPr lang="en-US" sz="1983" b="1">
                <a:solidFill>
                  <a:srgbClr val="000000"/>
                </a:solidFill>
                <a:latin typeface="Open Sans Bold"/>
                <a:ea typeface="Open Sans Bold"/>
                <a:cs typeface="Open Sans Bold"/>
                <a:sym typeface="Open Sans Bold"/>
              </a:rPr>
              <a:t>3. Органикалық химиядағы байланыс түрлері</a:t>
            </a:r>
          </a:p>
          <a:p>
            <a:pPr algn="l">
              <a:lnSpc>
                <a:spcPts val="2777"/>
              </a:lnSpc>
              <a:spcBef>
                <a:spcPct val="0"/>
              </a:spcBef>
            </a:pPr>
            <a:r>
              <a:rPr lang="en-US" sz="1983">
                <a:solidFill>
                  <a:srgbClr val="000000"/>
                </a:solidFill>
                <a:latin typeface="Open Sans"/>
                <a:ea typeface="Open Sans"/>
                <a:cs typeface="Open Sans"/>
                <a:sym typeface="Open Sans"/>
              </a:rPr>
              <a:t>- σ-байланыстар – барлық қаныққан көмірсутектерде (алкандарда).</a:t>
            </a:r>
          </a:p>
          <a:p>
            <a:pPr algn="l">
              <a:lnSpc>
                <a:spcPts val="2777"/>
              </a:lnSpc>
              <a:spcBef>
                <a:spcPct val="0"/>
              </a:spcBef>
            </a:pPr>
            <a:r>
              <a:rPr lang="en-US" sz="1983">
                <a:solidFill>
                  <a:srgbClr val="000000"/>
                </a:solidFill>
                <a:latin typeface="Open Sans"/>
                <a:ea typeface="Open Sans"/>
                <a:cs typeface="Open Sans"/>
                <a:sym typeface="Open Sans"/>
              </a:rPr>
              <a:t>- π-байланыстар – қос және үштік байланыстарда (алкендер, алкиндер, арендер).</a:t>
            </a:r>
          </a:p>
          <a:p>
            <a:pPr algn="l">
              <a:lnSpc>
                <a:spcPts val="2777"/>
              </a:lnSpc>
              <a:spcBef>
                <a:spcPct val="0"/>
              </a:spcBef>
            </a:pPr>
            <a:r>
              <a:rPr lang="en-US" sz="1983">
                <a:solidFill>
                  <a:srgbClr val="000000"/>
                </a:solidFill>
                <a:latin typeface="Open Sans"/>
                <a:ea typeface="Open Sans"/>
                <a:cs typeface="Open Sans"/>
                <a:sym typeface="Open Sans"/>
              </a:rPr>
              <a:t>- Координациялық байланыстар – аминдер, спирттер, карбон қышқылдары, олардың тұздарында.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grpSp>
        <p:nvGrpSpPr>
          <p:cNvPr id="2" name="Group 2"/>
          <p:cNvGrpSpPr/>
          <p:nvPr/>
        </p:nvGrpSpPr>
        <p:grpSpPr>
          <a:xfrm>
            <a:off x="589152" y="1028700"/>
            <a:ext cx="11547292" cy="6699740"/>
            <a:chOff x="0" y="0"/>
            <a:chExt cx="3856250" cy="2237396"/>
          </a:xfrm>
        </p:grpSpPr>
        <p:sp>
          <p:nvSpPr>
            <p:cNvPr id="3" name="Freeform 3"/>
            <p:cNvSpPr/>
            <p:nvPr/>
          </p:nvSpPr>
          <p:spPr>
            <a:xfrm>
              <a:off x="0" y="0"/>
              <a:ext cx="3856250" cy="2237396"/>
            </a:xfrm>
            <a:custGeom>
              <a:avLst/>
              <a:gdLst/>
              <a:ahLst/>
              <a:cxnLst/>
              <a:rect l="l" t="t" r="r" b="b"/>
              <a:pathLst>
                <a:path w="3856250" h="2237396">
                  <a:moveTo>
                    <a:pt x="3731789" y="2237396"/>
                  </a:moveTo>
                  <a:lnTo>
                    <a:pt x="124460" y="2237396"/>
                  </a:lnTo>
                  <a:cubicBezTo>
                    <a:pt x="55880" y="2237396"/>
                    <a:pt x="0" y="2181516"/>
                    <a:pt x="0" y="2112936"/>
                  </a:cubicBezTo>
                  <a:lnTo>
                    <a:pt x="0" y="124460"/>
                  </a:lnTo>
                  <a:cubicBezTo>
                    <a:pt x="0" y="55880"/>
                    <a:pt x="55880" y="0"/>
                    <a:pt x="124460" y="0"/>
                  </a:cubicBezTo>
                  <a:lnTo>
                    <a:pt x="3731790" y="0"/>
                  </a:lnTo>
                  <a:cubicBezTo>
                    <a:pt x="3800370" y="0"/>
                    <a:pt x="3856250" y="55880"/>
                    <a:pt x="3856250" y="124460"/>
                  </a:cubicBezTo>
                  <a:lnTo>
                    <a:pt x="3856250" y="2112936"/>
                  </a:lnTo>
                  <a:cubicBezTo>
                    <a:pt x="3856250" y="2181516"/>
                    <a:pt x="3800370" y="2237396"/>
                    <a:pt x="3731790" y="2237396"/>
                  </a:cubicBezTo>
                  <a:close/>
                </a:path>
              </a:pathLst>
            </a:custGeom>
            <a:solidFill>
              <a:srgbClr val="EDF4CD"/>
            </a:solidFill>
          </p:spPr>
        </p:sp>
      </p:grpSp>
      <p:grpSp>
        <p:nvGrpSpPr>
          <p:cNvPr id="4" name="Group 4"/>
          <p:cNvGrpSpPr/>
          <p:nvPr/>
        </p:nvGrpSpPr>
        <p:grpSpPr>
          <a:xfrm>
            <a:off x="1028700" y="8206387"/>
            <a:ext cx="11547292" cy="1051913"/>
            <a:chOff x="0" y="0"/>
            <a:chExt cx="12142893" cy="1106170"/>
          </a:xfrm>
        </p:grpSpPr>
        <p:sp>
          <p:nvSpPr>
            <p:cNvPr id="5" name="Freeform 5"/>
            <p:cNvSpPr/>
            <p:nvPr/>
          </p:nvSpPr>
          <p:spPr>
            <a:xfrm>
              <a:off x="0" y="0"/>
              <a:ext cx="12144163" cy="1106170"/>
            </a:xfrm>
            <a:custGeom>
              <a:avLst/>
              <a:gdLst/>
              <a:ahLst/>
              <a:cxnLst/>
              <a:rect l="l" t="t" r="r" b="b"/>
              <a:pathLst>
                <a:path w="12144163" h="1106170">
                  <a:moveTo>
                    <a:pt x="11590443" y="1106170"/>
                  </a:moveTo>
                  <a:lnTo>
                    <a:pt x="553720" y="1106170"/>
                  </a:lnTo>
                  <a:cubicBezTo>
                    <a:pt x="247650" y="1106170"/>
                    <a:pt x="0" y="858520"/>
                    <a:pt x="0" y="553720"/>
                  </a:cubicBezTo>
                  <a:cubicBezTo>
                    <a:pt x="0" y="247650"/>
                    <a:pt x="247650" y="0"/>
                    <a:pt x="553720" y="0"/>
                  </a:cubicBezTo>
                  <a:lnTo>
                    <a:pt x="11590443" y="0"/>
                  </a:lnTo>
                  <a:cubicBezTo>
                    <a:pt x="11896513" y="0"/>
                    <a:pt x="12144163" y="247650"/>
                    <a:pt x="12144163" y="553720"/>
                  </a:cubicBezTo>
                  <a:cubicBezTo>
                    <a:pt x="12142893" y="858520"/>
                    <a:pt x="11895243" y="1106170"/>
                    <a:pt x="11590443" y="1106170"/>
                  </a:cubicBezTo>
                  <a:close/>
                </a:path>
              </a:pathLst>
            </a:custGeom>
            <a:solidFill>
              <a:srgbClr val="7656E1"/>
            </a:solidFill>
          </p:spPr>
        </p:sp>
      </p:grpSp>
      <p:sp>
        <p:nvSpPr>
          <p:cNvPr id="6" name="Freeform 6"/>
          <p:cNvSpPr/>
          <p:nvPr/>
        </p:nvSpPr>
        <p:spPr>
          <a:xfrm>
            <a:off x="13257869" y="8206387"/>
            <a:ext cx="4239558" cy="1471480"/>
          </a:xfrm>
          <a:custGeom>
            <a:avLst/>
            <a:gdLst/>
            <a:ahLst/>
            <a:cxnLst/>
            <a:rect l="l" t="t" r="r" b="b"/>
            <a:pathLst>
              <a:path w="4239558" h="1471480">
                <a:moveTo>
                  <a:pt x="0" y="0"/>
                </a:moveTo>
                <a:lnTo>
                  <a:pt x="4239558" y="0"/>
                </a:lnTo>
                <a:lnTo>
                  <a:pt x="4239558" y="1471480"/>
                </a:lnTo>
                <a:lnTo>
                  <a:pt x="0" y="1471480"/>
                </a:lnTo>
                <a:lnTo>
                  <a:pt x="0" y="0"/>
                </a:lnTo>
                <a:close/>
              </a:path>
            </a:pathLst>
          </a:custGeom>
          <a:blipFill>
            <a:blip r:embed="rId2">
              <a:alphaModFix amt="43999"/>
            </a:blip>
            <a:stretch>
              <a:fillRect/>
            </a:stretch>
          </a:blipFill>
        </p:spPr>
      </p:sp>
      <p:sp>
        <p:nvSpPr>
          <p:cNvPr id="7" name="TextBox 7"/>
          <p:cNvSpPr txBox="1"/>
          <p:nvPr/>
        </p:nvSpPr>
        <p:spPr>
          <a:xfrm>
            <a:off x="1712007" y="1325985"/>
            <a:ext cx="10180677" cy="356235"/>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СОНЫМЕН, ОРГАНИКАЛЫҚ ҚОСЫЛЫСТАРДАҒЫ КОВАЛЕНТТІК БАЙЛАНЫС:</a:t>
            </a:r>
          </a:p>
        </p:txBody>
      </p:sp>
      <p:sp>
        <p:nvSpPr>
          <p:cNvPr id="8" name="TextBox 8"/>
          <p:cNvSpPr txBox="1"/>
          <p:nvPr/>
        </p:nvSpPr>
        <p:spPr>
          <a:xfrm>
            <a:off x="1028700" y="1884538"/>
            <a:ext cx="11547292" cy="18421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ea typeface="Open Sans"/>
                <a:cs typeface="Open Sans"/>
                <a:sym typeface="Open Sans"/>
              </a:rPr>
              <a:t>1. КӨБІНЕ ОРТАҚ ЭЛЕКТРОН ЖҰП АРҚЫЛЫ ТҮЗІЛЕДІ (C–C, C–H, C–O, C–N).</a:t>
            </a:r>
          </a:p>
          <a:p>
            <a:pPr algn="ctr">
              <a:lnSpc>
                <a:spcPts val="2940"/>
              </a:lnSpc>
              <a:spcBef>
                <a:spcPct val="0"/>
              </a:spcBef>
            </a:pPr>
            <a:r>
              <a:rPr lang="en-US" sz="2100">
                <a:solidFill>
                  <a:srgbClr val="000000"/>
                </a:solidFill>
                <a:latin typeface="Open Sans"/>
                <a:ea typeface="Open Sans"/>
                <a:cs typeface="Open Sans"/>
                <a:sym typeface="Open Sans"/>
              </a:rPr>
              <a:t>2. ДОНОР-АКЦЕПТОРЛЫҚ БАЙЛАНЫС РЕАКЦИЯ КЕЗІНДЕ (ҚЫШҚЫЛ-НЕГІЗДІК ӘРЕКЕТТЕСУЛЕРДЕ, КОМПЛЕКСТЕР ТҮЗУ КЕЗІНДЕ) МАҢЫЗДЫ РӨЛ АТҚАРАДЫ.</a:t>
            </a:r>
          </a:p>
          <a:p>
            <a:pPr algn="ctr">
              <a:lnSpc>
                <a:spcPts val="2940"/>
              </a:lnSpc>
              <a:spcBef>
                <a:spcPct val="0"/>
              </a:spcBef>
            </a:pPr>
            <a:r>
              <a:rPr lang="en-US" sz="2100">
                <a:solidFill>
                  <a:srgbClr val="000000"/>
                </a:solidFill>
                <a:latin typeface="Open Sans"/>
                <a:ea typeface="Open Sans"/>
                <a:cs typeface="Open Sans"/>
                <a:sym typeface="Open Sans"/>
              </a:rPr>
              <a:t>3. ГИБРИДТЕНУ (SP³, SP², SP) ОРГАНИКАЛЫҚ МОЛЕКУЛАЛАРДЫҢ ҚҰРЫЛЫМЫН, ГЕОМЕТРИЯСЫН ЖӘНЕ БАЙЛАНЫС БЕРІКТІГІН АНЫҚТАЙДЫ.</a:t>
            </a:r>
          </a:p>
        </p:txBody>
      </p:sp>
      <p:sp>
        <p:nvSpPr>
          <p:cNvPr id="9" name="TextBox 9"/>
          <p:cNvSpPr txBox="1"/>
          <p:nvPr/>
        </p:nvSpPr>
        <p:spPr>
          <a:xfrm>
            <a:off x="1028700" y="3885421"/>
            <a:ext cx="11547292" cy="727710"/>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ОРГАНИКАЛЫҚ ХИМИЯДАҒЫ КОВАЛЕНТТІ БАЙЛАНЫСТЫҢ ТҮЗІЛУ МЕХАНИЗМДЕРІНЕ МЫСАЛДАР:</a:t>
            </a:r>
          </a:p>
        </p:txBody>
      </p:sp>
      <p:sp>
        <p:nvSpPr>
          <p:cNvPr id="10" name="TextBox 10"/>
          <p:cNvSpPr txBox="1"/>
          <p:nvPr/>
        </p:nvSpPr>
        <p:spPr>
          <a:xfrm>
            <a:off x="1806305" y="4575031"/>
            <a:ext cx="9992082" cy="29565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ea typeface="Open Sans"/>
                <a:cs typeface="Open Sans"/>
                <a:sym typeface="Open Sans"/>
              </a:rPr>
              <a:t>1. ОРТАҚ ЭЛЕКТРОН ЖҰБЫ АРҚЫЛЫ (Σ ЖӘНЕ Π БАЙЛАНЫСТАР)</a:t>
            </a:r>
          </a:p>
          <a:p>
            <a:pPr algn="ctr">
              <a:lnSpc>
                <a:spcPts val="2940"/>
              </a:lnSpc>
              <a:spcBef>
                <a:spcPct val="0"/>
              </a:spcBef>
            </a:pPr>
            <a:r>
              <a:rPr lang="en-US" sz="2100">
                <a:solidFill>
                  <a:srgbClr val="000000"/>
                </a:solidFill>
                <a:latin typeface="Open Sans"/>
                <a:ea typeface="Open Sans"/>
                <a:cs typeface="Open Sans"/>
                <a:sym typeface="Open Sans"/>
              </a:rPr>
              <a:t>А) МЕТАН ТҮЗІЛУІ (CH₄)</a:t>
            </a:r>
          </a:p>
          <a:p>
            <a:pPr algn="ctr">
              <a:lnSpc>
                <a:spcPts val="2940"/>
              </a:lnSpc>
              <a:spcBef>
                <a:spcPct val="0"/>
              </a:spcBef>
            </a:pPr>
            <a:r>
              <a:rPr lang="en-US" sz="2100">
                <a:solidFill>
                  <a:srgbClr val="000000"/>
                </a:solidFill>
                <a:latin typeface="Open Sans"/>
                <a:ea typeface="Open Sans"/>
                <a:cs typeface="Open Sans"/>
                <a:sym typeface="Open Sans"/>
              </a:rPr>
              <a:t>КӨМІРТЕК: 1S² 2S² 2P² - SP³-ГИБРИДТЕНУ</a:t>
            </a:r>
          </a:p>
          <a:p>
            <a:pPr algn="ctr">
              <a:lnSpc>
                <a:spcPts val="2940"/>
              </a:lnSpc>
              <a:spcBef>
                <a:spcPct val="0"/>
              </a:spcBef>
            </a:pPr>
            <a:r>
              <a:rPr lang="en-US" sz="2100">
                <a:solidFill>
                  <a:srgbClr val="000000"/>
                </a:solidFill>
                <a:latin typeface="Open Sans"/>
                <a:ea typeface="Open Sans"/>
                <a:cs typeface="Open Sans"/>
                <a:sym typeface="Open Sans"/>
              </a:rPr>
              <a:t> ӘР SP³ ОРБИТАЛІ СУТЕКТІҢ 1S ОРБИТАЛЫМЕН ҚАБАТТАСЫП, Σ(C–H) ТҮЗЕЙДІ.</a:t>
            </a:r>
          </a:p>
          <a:p>
            <a:pPr algn="ctr">
              <a:lnSpc>
                <a:spcPts val="2940"/>
              </a:lnSpc>
              <a:spcBef>
                <a:spcPct val="0"/>
              </a:spcBef>
            </a:pPr>
            <a:r>
              <a:rPr lang="en-US" sz="2100">
                <a:solidFill>
                  <a:srgbClr val="000000"/>
                </a:solidFill>
                <a:latin typeface="Open Sans"/>
                <a:ea typeface="Open Sans"/>
                <a:cs typeface="Open Sans"/>
                <a:sym typeface="Open Sans"/>
              </a:rPr>
              <a:t>СХЕМА:</a:t>
            </a:r>
          </a:p>
          <a:p>
            <a:pPr algn="ctr">
              <a:lnSpc>
                <a:spcPts val="2940"/>
              </a:lnSpc>
              <a:spcBef>
                <a:spcPct val="0"/>
              </a:spcBef>
            </a:pPr>
            <a:r>
              <a:rPr lang="en-US" sz="2100">
                <a:solidFill>
                  <a:srgbClr val="000000"/>
                </a:solidFill>
                <a:latin typeface="Open Sans"/>
                <a:ea typeface="Open Sans"/>
                <a:cs typeface="Open Sans"/>
                <a:sym typeface="Open Sans"/>
              </a:rPr>
              <a:t> C(SP³) + H(1S) - Σ(C–H)</a:t>
            </a:r>
          </a:p>
          <a:p>
            <a:pPr algn="ctr">
              <a:lnSpc>
                <a:spcPts val="2940"/>
              </a:lnSpc>
              <a:spcBef>
                <a:spcPct val="0"/>
              </a:spcBef>
            </a:pPr>
            <a:r>
              <a:rPr lang="en-US" sz="2100">
                <a:solidFill>
                  <a:srgbClr val="000000"/>
                </a:solidFill>
                <a:latin typeface="Open Sans"/>
                <a:ea typeface="Open Sans"/>
                <a:cs typeface="Open Sans"/>
                <a:sym typeface="Open Sans"/>
              </a:rPr>
              <a:t>ТЕҢДЕУ:</a:t>
            </a:r>
          </a:p>
          <a:p>
            <a:pPr algn="ctr">
              <a:lnSpc>
                <a:spcPts val="2940"/>
              </a:lnSpc>
              <a:spcBef>
                <a:spcPct val="0"/>
              </a:spcBef>
            </a:pPr>
            <a:r>
              <a:rPr lang="en-US" sz="2100">
                <a:solidFill>
                  <a:srgbClr val="000000"/>
                </a:solidFill>
                <a:latin typeface="Open Sans"/>
                <a:ea typeface="Open Sans"/>
                <a:cs typeface="Open Sans"/>
                <a:sym typeface="Open Sans"/>
              </a:rPr>
              <a:t> C + 4H → CH₄</a:t>
            </a:r>
          </a:p>
        </p:txBody>
      </p:sp>
      <p:sp>
        <p:nvSpPr>
          <p:cNvPr id="11" name="TextBox 11"/>
          <p:cNvSpPr txBox="1"/>
          <p:nvPr/>
        </p:nvSpPr>
        <p:spPr>
          <a:xfrm>
            <a:off x="12136444" y="1635674"/>
            <a:ext cx="6151556" cy="2742896"/>
          </a:xfrm>
          <a:prstGeom prst="rect">
            <a:avLst/>
          </a:prstGeom>
        </p:spPr>
        <p:txBody>
          <a:bodyPr lIns="0" tIns="0" rIns="0" bIns="0" rtlCol="0" anchor="t">
            <a:spAutoFit/>
          </a:bodyPr>
          <a:lstStyle/>
          <a:p>
            <a:pPr algn="ctr">
              <a:lnSpc>
                <a:spcPts val="2715"/>
              </a:lnSpc>
              <a:spcBef>
                <a:spcPct val="0"/>
              </a:spcBef>
            </a:pPr>
            <a:r>
              <a:rPr lang="en-US" sz="1939">
                <a:solidFill>
                  <a:srgbClr val="000000"/>
                </a:solidFill>
                <a:latin typeface="Open Sans"/>
                <a:ea typeface="Open Sans"/>
                <a:cs typeface="Open Sans"/>
                <a:sym typeface="Open Sans"/>
              </a:rPr>
              <a:t>Б) ЭТИЛЕН ТҮЗІЛУІ (C₂H₄)</a:t>
            </a:r>
          </a:p>
          <a:p>
            <a:pPr algn="ctr">
              <a:lnSpc>
                <a:spcPts val="2715"/>
              </a:lnSpc>
              <a:spcBef>
                <a:spcPct val="0"/>
              </a:spcBef>
            </a:pPr>
            <a:r>
              <a:rPr lang="en-US" sz="1939">
                <a:solidFill>
                  <a:srgbClr val="000000"/>
                </a:solidFill>
                <a:latin typeface="Open Sans"/>
                <a:ea typeface="Open Sans"/>
                <a:cs typeface="Open Sans"/>
                <a:sym typeface="Open Sans"/>
              </a:rPr>
              <a:t>ӘР КӨМІРТЕК SP²-ГИБРИДТЕНЕДІ.</a:t>
            </a:r>
          </a:p>
          <a:p>
            <a:pPr algn="ctr">
              <a:lnSpc>
                <a:spcPts val="2715"/>
              </a:lnSpc>
              <a:spcBef>
                <a:spcPct val="0"/>
              </a:spcBef>
            </a:pPr>
            <a:r>
              <a:rPr lang="en-US" sz="1939">
                <a:solidFill>
                  <a:srgbClr val="000000"/>
                </a:solidFill>
                <a:latin typeface="Open Sans"/>
                <a:ea typeface="Open Sans"/>
                <a:cs typeface="Open Sans"/>
                <a:sym typeface="Open Sans"/>
              </a:rPr>
              <a:t>· 3 SP² ОРБИТАЛЬ - 2C–H ЖӘНЕ 1C–C Σ-БАЙЛАНЫСЫ</a:t>
            </a:r>
          </a:p>
          <a:p>
            <a:pPr algn="ctr">
              <a:lnSpc>
                <a:spcPts val="2715"/>
              </a:lnSpc>
              <a:spcBef>
                <a:spcPct val="0"/>
              </a:spcBef>
            </a:pPr>
            <a:r>
              <a:rPr lang="en-US" sz="1939">
                <a:solidFill>
                  <a:srgbClr val="000000"/>
                </a:solidFill>
                <a:latin typeface="Open Sans"/>
                <a:ea typeface="Open Sans"/>
                <a:cs typeface="Open Sans"/>
                <a:sym typeface="Open Sans"/>
              </a:rPr>
              <a:t>· ҚАЛҒАН P-ОРБИТАЛЬ - Π(C=C)</a:t>
            </a:r>
          </a:p>
          <a:p>
            <a:pPr algn="ctr">
              <a:lnSpc>
                <a:spcPts val="2715"/>
              </a:lnSpc>
              <a:spcBef>
                <a:spcPct val="0"/>
              </a:spcBef>
            </a:pPr>
            <a:r>
              <a:rPr lang="en-US" sz="1939">
                <a:solidFill>
                  <a:srgbClr val="000000"/>
                </a:solidFill>
                <a:latin typeface="Open Sans"/>
                <a:ea typeface="Open Sans"/>
                <a:cs typeface="Open Sans"/>
                <a:sym typeface="Open Sans"/>
              </a:rPr>
              <a:t>СХЕМА:</a:t>
            </a:r>
          </a:p>
          <a:p>
            <a:pPr algn="ctr">
              <a:lnSpc>
                <a:spcPts val="2715"/>
              </a:lnSpc>
              <a:spcBef>
                <a:spcPct val="0"/>
              </a:spcBef>
            </a:pPr>
            <a:r>
              <a:rPr lang="en-US" sz="1939">
                <a:solidFill>
                  <a:srgbClr val="000000"/>
                </a:solidFill>
                <a:latin typeface="Open Sans"/>
                <a:ea typeface="Open Sans"/>
                <a:cs typeface="Open Sans"/>
                <a:sym typeface="Open Sans"/>
              </a:rPr>
              <a:t> Σ(SP²–SP²) + Π(P–P)</a:t>
            </a:r>
          </a:p>
          <a:p>
            <a:pPr algn="ctr">
              <a:lnSpc>
                <a:spcPts val="2715"/>
              </a:lnSpc>
              <a:spcBef>
                <a:spcPct val="0"/>
              </a:spcBef>
            </a:pPr>
            <a:r>
              <a:rPr lang="en-US" sz="1939">
                <a:solidFill>
                  <a:srgbClr val="000000"/>
                </a:solidFill>
                <a:latin typeface="Open Sans"/>
                <a:ea typeface="Open Sans"/>
                <a:cs typeface="Open Sans"/>
                <a:sym typeface="Open Sans"/>
              </a:rPr>
              <a:t>ТЕҢДЕУ:</a:t>
            </a:r>
          </a:p>
          <a:p>
            <a:pPr algn="ctr">
              <a:lnSpc>
                <a:spcPts val="2715"/>
              </a:lnSpc>
              <a:spcBef>
                <a:spcPct val="0"/>
              </a:spcBef>
            </a:pPr>
            <a:r>
              <a:rPr lang="en-US" sz="1939">
                <a:solidFill>
                  <a:srgbClr val="000000"/>
                </a:solidFill>
                <a:latin typeface="Open Sans"/>
                <a:ea typeface="Open Sans"/>
                <a:cs typeface="Open Sans"/>
                <a:sym typeface="Open Sans"/>
              </a:rPr>
              <a:t> 2C + 4H → C₂H₄</a:t>
            </a:r>
          </a:p>
        </p:txBody>
      </p:sp>
      <p:sp>
        <p:nvSpPr>
          <p:cNvPr id="12" name="TextBox 12"/>
          <p:cNvSpPr txBox="1"/>
          <p:nvPr/>
        </p:nvSpPr>
        <p:spPr>
          <a:xfrm>
            <a:off x="12575992" y="4775056"/>
            <a:ext cx="5055037" cy="295656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ea typeface="Open Sans"/>
                <a:cs typeface="Open Sans"/>
                <a:sym typeface="Open Sans"/>
              </a:rPr>
              <a:t>В) АЦЕТИЛЕН ТҮЗІЛУІ (C₂H₂)</a:t>
            </a:r>
          </a:p>
          <a:p>
            <a:pPr algn="ctr">
              <a:lnSpc>
                <a:spcPts val="2940"/>
              </a:lnSpc>
              <a:spcBef>
                <a:spcPct val="0"/>
              </a:spcBef>
            </a:pPr>
            <a:r>
              <a:rPr lang="en-US" sz="2100">
                <a:solidFill>
                  <a:srgbClr val="000000"/>
                </a:solidFill>
                <a:latin typeface="Open Sans"/>
                <a:ea typeface="Open Sans"/>
                <a:cs typeface="Open Sans"/>
                <a:sym typeface="Open Sans"/>
              </a:rPr>
              <a:t>ӘР КӨМІРТЕК SP-ГИБРИДТЕНЕДІ.</a:t>
            </a:r>
          </a:p>
          <a:p>
            <a:pPr algn="ctr">
              <a:lnSpc>
                <a:spcPts val="2940"/>
              </a:lnSpc>
              <a:spcBef>
                <a:spcPct val="0"/>
              </a:spcBef>
            </a:pPr>
            <a:r>
              <a:rPr lang="en-US" sz="2100">
                <a:solidFill>
                  <a:srgbClr val="000000"/>
                </a:solidFill>
                <a:latin typeface="Open Sans"/>
                <a:ea typeface="Open Sans"/>
                <a:cs typeface="Open Sans"/>
                <a:sym typeface="Open Sans"/>
              </a:rPr>
              <a:t>· SP ОРБИТАЛЬДАРЫ - 1 Σ(C–C), 2 Σ(C–H)</a:t>
            </a:r>
          </a:p>
          <a:p>
            <a:pPr algn="ctr">
              <a:lnSpc>
                <a:spcPts val="2940"/>
              </a:lnSpc>
              <a:spcBef>
                <a:spcPct val="0"/>
              </a:spcBef>
            </a:pPr>
            <a:r>
              <a:rPr lang="en-US" sz="2100">
                <a:solidFill>
                  <a:srgbClr val="000000"/>
                </a:solidFill>
                <a:latin typeface="Open Sans"/>
                <a:ea typeface="Open Sans"/>
                <a:cs typeface="Open Sans"/>
                <a:sym typeface="Open Sans"/>
              </a:rPr>
              <a:t>· ҚАЛҒАН ЕКІ P-ОРБИТАЛЬ - 2 Π(C≡C)</a:t>
            </a:r>
          </a:p>
          <a:p>
            <a:pPr algn="ctr">
              <a:lnSpc>
                <a:spcPts val="2940"/>
              </a:lnSpc>
              <a:spcBef>
                <a:spcPct val="0"/>
              </a:spcBef>
            </a:pPr>
            <a:r>
              <a:rPr lang="en-US" sz="2100">
                <a:solidFill>
                  <a:srgbClr val="000000"/>
                </a:solidFill>
                <a:latin typeface="Open Sans"/>
                <a:ea typeface="Open Sans"/>
                <a:cs typeface="Open Sans"/>
                <a:sym typeface="Open Sans"/>
              </a:rPr>
              <a:t>СХЕМА:</a:t>
            </a:r>
          </a:p>
          <a:p>
            <a:pPr algn="ctr">
              <a:lnSpc>
                <a:spcPts val="2940"/>
              </a:lnSpc>
              <a:spcBef>
                <a:spcPct val="0"/>
              </a:spcBef>
            </a:pPr>
            <a:r>
              <a:rPr lang="en-US" sz="2100">
                <a:solidFill>
                  <a:srgbClr val="000000"/>
                </a:solidFill>
                <a:latin typeface="Open Sans"/>
                <a:ea typeface="Open Sans"/>
                <a:cs typeface="Open Sans"/>
                <a:sym typeface="Open Sans"/>
              </a:rPr>
              <a:t> Σ(SP–SP) + 2Π(P–P)</a:t>
            </a:r>
          </a:p>
          <a:p>
            <a:pPr algn="ctr">
              <a:lnSpc>
                <a:spcPts val="2940"/>
              </a:lnSpc>
              <a:spcBef>
                <a:spcPct val="0"/>
              </a:spcBef>
            </a:pPr>
            <a:r>
              <a:rPr lang="en-US" sz="2100">
                <a:solidFill>
                  <a:srgbClr val="000000"/>
                </a:solidFill>
                <a:latin typeface="Open Sans"/>
                <a:ea typeface="Open Sans"/>
                <a:cs typeface="Open Sans"/>
                <a:sym typeface="Open Sans"/>
              </a:rPr>
              <a:t>ТЕҢДЕУ:</a:t>
            </a:r>
          </a:p>
          <a:p>
            <a:pPr algn="ctr">
              <a:lnSpc>
                <a:spcPts val="2940"/>
              </a:lnSpc>
              <a:spcBef>
                <a:spcPct val="0"/>
              </a:spcBef>
            </a:pPr>
            <a:r>
              <a:rPr lang="en-US" sz="2100">
                <a:solidFill>
                  <a:srgbClr val="000000"/>
                </a:solidFill>
                <a:latin typeface="Open Sans"/>
                <a:ea typeface="Open Sans"/>
                <a:cs typeface="Open Sans"/>
                <a:sym typeface="Open Sans"/>
              </a:rPr>
              <a:t> 2C + 2H → C₂H₂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637244"/>
            <a:ext cx="8509518" cy="6323523"/>
          </a:xfrm>
          <a:prstGeom prst="rect">
            <a:avLst/>
          </a:prstGeom>
        </p:spPr>
        <p:txBody>
          <a:bodyPr lIns="0" tIns="0" rIns="0" bIns="0" rtlCol="0" anchor="t">
            <a:spAutoFit/>
          </a:bodyPr>
          <a:lstStyle/>
          <a:p>
            <a:pPr algn="ctr">
              <a:lnSpc>
                <a:spcPts val="3348"/>
              </a:lnSpc>
              <a:spcBef>
                <a:spcPct val="0"/>
              </a:spcBef>
            </a:pPr>
            <a:r>
              <a:rPr lang="en-US" sz="2391" b="1">
                <a:solidFill>
                  <a:srgbClr val="000000"/>
                </a:solidFill>
                <a:latin typeface="Open Sans Bold"/>
                <a:ea typeface="Open Sans Bold"/>
                <a:cs typeface="Open Sans Bold"/>
                <a:sym typeface="Open Sans Bold"/>
              </a:rPr>
              <a:t>2. ДОНОР-АКЦЕПТОРЛЫҚ МЕХАНИЗМ</a:t>
            </a:r>
          </a:p>
          <a:p>
            <a:pPr algn="ctr">
              <a:lnSpc>
                <a:spcPts val="3348"/>
              </a:lnSpc>
              <a:spcBef>
                <a:spcPct val="0"/>
              </a:spcBef>
            </a:pPr>
            <a:r>
              <a:rPr lang="en-US" sz="2391">
                <a:solidFill>
                  <a:srgbClr val="000000"/>
                </a:solidFill>
                <a:latin typeface="Open Sans"/>
                <a:ea typeface="Open Sans"/>
                <a:cs typeface="Open Sans"/>
                <a:sym typeface="Open Sans"/>
              </a:rPr>
              <a:t>А) АММОНИЙ ИОНЫНЫҢ ТҮЗІЛУІ (NH₄⁺)</a:t>
            </a:r>
          </a:p>
          <a:p>
            <a:pPr algn="ctr">
              <a:lnSpc>
                <a:spcPts val="3348"/>
              </a:lnSpc>
              <a:spcBef>
                <a:spcPct val="0"/>
              </a:spcBef>
            </a:pPr>
            <a:r>
              <a:rPr lang="en-US" sz="2391">
                <a:solidFill>
                  <a:srgbClr val="000000"/>
                </a:solidFill>
                <a:latin typeface="Open Sans"/>
                <a:ea typeface="Open Sans"/>
                <a:cs typeface="Open Sans"/>
                <a:sym typeface="Open Sans"/>
              </a:rPr>
              <a:t>NH₃ МОЛЕКУЛАСЫНДАҒЫ АЗОТТЫҢ БОС ЭЛЕКТРОН ЖҰБЫ ПРОТОНҒА БЕРІЛЕДІ.</a:t>
            </a:r>
          </a:p>
          <a:p>
            <a:pPr algn="ctr">
              <a:lnSpc>
                <a:spcPts val="3348"/>
              </a:lnSpc>
              <a:spcBef>
                <a:spcPct val="0"/>
              </a:spcBef>
            </a:pPr>
            <a:r>
              <a:rPr lang="en-US" sz="2391">
                <a:solidFill>
                  <a:srgbClr val="000000"/>
                </a:solidFill>
                <a:latin typeface="Open Sans"/>
                <a:ea typeface="Open Sans"/>
                <a:cs typeface="Open Sans"/>
                <a:sym typeface="Open Sans"/>
              </a:rPr>
              <a:t>СХЕМА:</a:t>
            </a:r>
          </a:p>
          <a:p>
            <a:pPr algn="ctr">
              <a:lnSpc>
                <a:spcPts val="3348"/>
              </a:lnSpc>
              <a:spcBef>
                <a:spcPct val="0"/>
              </a:spcBef>
            </a:pPr>
            <a:r>
              <a:rPr lang="en-US" sz="2391">
                <a:solidFill>
                  <a:srgbClr val="000000"/>
                </a:solidFill>
                <a:latin typeface="Open Sans"/>
                <a:ea typeface="Open Sans"/>
                <a:cs typeface="Open Sans"/>
                <a:sym typeface="Open Sans"/>
              </a:rPr>
              <a:t> N: + H⁺ → [NH₄]⁺</a:t>
            </a:r>
          </a:p>
          <a:p>
            <a:pPr algn="ctr">
              <a:lnSpc>
                <a:spcPts val="3348"/>
              </a:lnSpc>
              <a:spcBef>
                <a:spcPct val="0"/>
              </a:spcBef>
            </a:pPr>
            <a:r>
              <a:rPr lang="en-US" sz="2391">
                <a:solidFill>
                  <a:srgbClr val="000000"/>
                </a:solidFill>
                <a:latin typeface="Open Sans"/>
                <a:ea typeface="Open Sans"/>
                <a:cs typeface="Open Sans"/>
                <a:sym typeface="Open Sans"/>
              </a:rPr>
              <a:t>ТЕҢДЕУ:</a:t>
            </a:r>
          </a:p>
          <a:p>
            <a:pPr algn="ctr">
              <a:lnSpc>
                <a:spcPts val="3348"/>
              </a:lnSpc>
              <a:spcBef>
                <a:spcPct val="0"/>
              </a:spcBef>
            </a:pPr>
            <a:r>
              <a:rPr lang="en-US" sz="2391">
                <a:solidFill>
                  <a:srgbClr val="000000"/>
                </a:solidFill>
                <a:latin typeface="Open Sans"/>
                <a:ea typeface="Open Sans"/>
                <a:cs typeface="Open Sans"/>
                <a:sym typeface="Open Sans"/>
              </a:rPr>
              <a:t> NH₃ + H⁺ → NH₄⁺</a:t>
            </a:r>
          </a:p>
          <a:p>
            <a:pPr algn="ctr">
              <a:lnSpc>
                <a:spcPts val="3348"/>
              </a:lnSpc>
              <a:spcBef>
                <a:spcPct val="0"/>
              </a:spcBef>
            </a:pPr>
            <a:r>
              <a:rPr lang="en-US" sz="2391">
                <a:solidFill>
                  <a:srgbClr val="000000"/>
                </a:solidFill>
                <a:latin typeface="Open Sans"/>
                <a:ea typeface="Open Sans"/>
                <a:cs typeface="Open Sans"/>
                <a:sym typeface="Open Sans"/>
              </a:rPr>
              <a:t> </a:t>
            </a:r>
          </a:p>
          <a:p>
            <a:pPr algn="ctr">
              <a:lnSpc>
                <a:spcPts val="3348"/>
              </a:lnSpc>
              <a:spcBef>
                <a:spcPct val="0"/>
              </a:spcBef>
            </a:pPr>
            <a:r>
              <a:rPr lang="en-US" sz="2391">
                <a:solidFill>
                  <a:srgbClr val="000000"/>
                </a:solidFill>
                <a:latin typeface="Open Sans"/>
                <a:ea typeface="Open Sans"/>
                <a:cs typeface="Open Sans"/>
                <a:sym typeface="Open Sans"/>
              </a:rPr>
              <a:t>Б) ЭТАНОЛ МЕН ПРОТОН ӘРЕКЕТТЕСУІ</a:t>
            </a:r>
          </a:p>
          <a:p>
            <a:pPr algn="ctr">
              <a:lnSpc>
                <a:spcPts val="3348"/>
              </a:lnSpc>
              <a:spcBef>
                <a:spcPct val="0"/>
              </a:spcBef>
            </a:pPr>
            <a:r>
              <a:rPr lang="en-US" sz="2391">
                <a:solidFill>
                  <a:srgbClr val="000000"/>
                </a:solidFill>
                <a:latin typeface="Open Sans"/>
                <a:ea typeface="Open Sans"/>
                <a:cs typeface="Open Sans"/>
                <a:sym typeface="Open Sans"/>
              </a:rPr>
              <a:t>ЭТАНОЛДАҒЫ ОТТЕКТІҢ БОС ЖҰБЫ H⁺ ҚАБЫЛДАЙДЫ.</a:t>
            </a:r>
          </a:p>
          <a:p>
            <a:pPr algn="ctr">
              <a:lnSpc>
                <a:spcPts val="3348"/>
              </a:lnSpc>
              <a:spcBef>
                <a:spcPct val="0"/>
              </a:spcBef>
            </a:pPr>
            <a:r>
              <a:rPr lang="en-US" sz="2391">
                <a:solidFill>
                  <a:srgbClr val="000000"/>
                </a:solidFill>
                <a:latin typeface="Open Sans"/>
                <a:ea typeface="Open Sans"/>
                <a:cs typeface="Open Sans"/>
                <a:sym typeface="Open Sans"/>
              </a:rPr>
              <a:t>СХЕМА:</a:t>
            </a:r>
          </a:p>
          <a:p>
            <a:pPr algn="ctr">
              <a:lnSpc>
                <a:spcPts val="3348"/>
              </a:lnSpc>
              <a:spcBef>
                <a:spcPct val="0"/>
              </a:spcBef>
            </a:pPr>
            <a:r>
              <a:rPr lang="en-US" sz="2391">
                <a:solidFill>
                  <a:srgbClr val="000000"/>
                </a:solidFill>
                <a:latin typeface="Open Sans"/>
                <a:ea typeface="Open Sans"/>
                <a:cs typeface="Open Sans"/>
                <a:sym typeface="Open Sans"/>
              </a:rPr>
              <a:t> :O–H + H⁺ → O⁺–H₂</a:t>
            </a:r>
          </a:p>
          <a:p>
            <a:pPr algn="ctr">
              <a:lnSpc>
                <a:spcPts val="3348"/>
              </a:lnSpc>
              <a:spcBef>
                <a:spcPct val="0"/>
              </a:spcBef>
            </a:pPr>
            <a:r>
              <a:rPr lang="en-US" sz="2391">
                <a:solidFill>
                  <a:srgbClr val="000000"/>
                </a:solidFill>
                <a:latin typeface="Open Sans"/>
                <a:ea typeface="Open Sans"/>
                <a:cs typeface="Open Sans"/>
                <a:sym typeface="Open Sans"/>
              </a:rPr>
              <a:t>ТЕҢДЕУ:</a:t>
            </a:r>
          </a:p>
          <a:p>
            <a:pPr algn="ctr">
              <a:lnSpc>
                <a:spcPts val="3348"/>
              </a:lnSpc>
              <a:spcBef>
                <a:spcPct val="0"/>
              </a:spcBef>
            </a:pPr>
            <a:r>
              <a:rPr lang="en-US" sz="2391">
                <a:solidFill>
                  <a:srgbClr val="000000"/>
                </a:solidFill>
                <a:latin typeface="Open Sans"/>
                <a:ea typeface="Open Sans"/>
                <a:cs typeface="Open Sans"/>
                <a:sym typeface="Open Sans"/>
              </a:rPr>
              <a:t> C₂H₅OH + H⁺ → C₂H₅OH₂⁺</a:t>
            </a:r>
          </a:p>
        </p:txBody>
      </p:sp>
      <p:sp>
        <p:nvSpPr>
          <p:cNvPr id="3" name="TextBox 3"/>
          <p:cNvSpPr txBox="1"/>
          <p:nvPr/>
        </p:nvSpPr>
        <p:spPr>
          <a:xfrm>
            <a:off x="9304808" y="1217813"/>
            <a:ext cx="8509518" cy="8778450"/>
          </a:xfrm>
          <a:prstGeom prst="rect">
            <a:avLst/>
          </a:prstGeom>
        </p:spPr>
        <p:txBody>
          <a:bodyPr lIns="0" tIns="0" rIns="0" bIns="0" rtlCol="0" anchor="t">
            <a:spAutoFit/>
          </a:bodyPr>
          <a:lstStyle/>
          <a:p>
            <a:pPr algn="ctr">
              <a:lnSpc>
                <a:spcPts val="3348"/>
              </a:lnSpc>
              <a:spcBef>
                <a:spcPct val="0"/>
              </a:spcBef>
            </a:pPr>
            <a:r>
              <a:rPr lang="en-US" sz="2391" b="1">
                <a:solidFill>
                  <a:srgbClr val="000000"/>
                </a:solidFill>
                <a:latin typeface="Open Sans Bold"/>
                <a:ea typeface="Open Sans Bold"/>
                <a:cs typeface="Open Sans Bold"/>
                <a:sym typeface="Open Sans Bold"/>
              </a:rPr>
              <a:t> 3. БЕНЗОЛДАҒЫ ДЕЛОКАЛИЗАЦИЯЛАНҒАН БАЙЛАНЫСТАР</a:t>
            </a:r>
          </a:p>
          <a:p>
            <a:pPr algn="ctr">
              <a:lnSpc>
                <a:spcPts val="3348"/>
              </a:lnSpc>
              <a:spcBef>
                <a:spcPct val="0"/>
              </a:spcBef>
            </a:pPr>
            <a:r>
              <a:rPr lang="en-US" sz="2391" b="1">
                <a:solidFill>
                  <a:srgbClr val="000000"/>
                </a:solidFill>
                <a:latin typeface="Open Sans Bold"/>
                <a:ea typeface="Open Sans Bold"/>
                <a:cs typeface="Open Sans Bold"/>
                <a:sym typeface="Open Sans Bold"/>
              </a:rPr>
              <a:t> </a:t>
            </a:r>
            <a:r>
              <a:rPr lang="en-US" sz="2391">
                <a:solidFill>
                  <a:srgbClr val="000000"/>
                </a:solidFill>
                <a:latin typeface="Open Sans"/>
                <a:ea typeface="Open Sans"/>
                <a:cs typeface="Open Sans"/>
                <a:sym typeface="Open Sans"/>
              </a:rPr>
              <a:t>ӘР КӨМІРТЕК SP²-ГИБРИДТЕНГЕН Σ(C–C) ЖӘНЕ Σ(C–H) ТҮЗЕДІ.</a:t>
            </a:r>
          </a:p>
          <a:p>
            <a:pPr algn="ctr">
              <a:lnSpc>
                <a:spcPts val="3348"/>
              </a:lnSpc>
              <a:spcBef>
                <a:spcPct val="0"/>
              </a:spcBef>
            </a:pPr>
            <a:r>
              <a:rPr lang="en-US" sz="2391">
                <a:solidFill>
                  <a:srgbClr val="000000"/>
                </a:solidFill>
                <a:latin typeface="Open Sans"/>
                <a:ea typeface="Open Sans"/>
                <a:cs typeface="Open Sans"/>
                <a:sym typeface="Open Sans"/>
              </a:rPr>
              <a:t> ҚАЛҒАН P-ОРБИТАЛЬДАР САҚИНА БОЙЫМЕН ҚАБАТТАСЫП, ДЕЛОКАЛИЗАЦИЯЛАНҒАН Π-БАЙЛАНЫС ТҮЗЕДІ.</a:t>
            </a:r>
          </a:p>
          <a:p>
            <a:pPr algn="ctr">
              <a:lnSpc>
                <a:spcPts val="3348"/>
              </a:lnSpc>
              <a:spcBef>
                <a:spcPct val="0"/>
              </a:spcBef>
            </a:pPr>
            <a:r>
              <a:rPr lang="en-US" sz="2391">
                <a:solidFill>
                  <a:srgbClr val="000000"/>
                </a:solidFill>
                <a:latin typeface="Open Sans"/>
                <a:ea typeface="Open Sans"/>
                <a:cs typeface="Open Sans"/>
                <a:sym typeface="Open Sans"/>
              </a:rPr>
              <a:t> СХЕМА:</a:t>
            </a:r>
          </a:p>
          <a:p>
            <a:pPr algn="ctr">
              <a:lnSpc>
                <a:spcPts val="3348"/>
              </a:lnSpc>
              <a:spcBef>
                <a:spcPct val="0"/>
              </a:spcBef>
            </a:pPr>
            <a:r>
              <a:rPr lang="en-US" sz="2391">
                <a:solidFill>
                  <a:srgbClr val="000000"/>
                </a:solidFill>
                <a:latin typeface="Open Sans"/>
                <a:ea typeface="Open Sans"/>
                <a:cs typeface="Open Sans"/>
                <a:sym typeface="Open Sans"/>
              </a:rPr>
              <a:t> P–P–P ҚАБАТТАСУЫ  Π-ЭЛЕКТРОНДАР САҚИНА БОЙЫМЕН БІРКЕЛКІ ТАРАЛАДЫ.</a:t>
            </a:r>
          </a:p>
          <a:p>
            <a:pPr algn="ctr">
              <a:lnSpc>
                <a:spcPts val="3348"/>
              </a:lnSpc>
              <a:spcBef>
                <a:spcPct val="0"/>
              </a:spcBef>
            </a:pPr>
            <a:r>
              <a:rPr lang="en-US" sz="2391">
                <a:solidFill>
                  <a:srgbClr val="000000"/>
                </a:solidFill>
                <a:latin typeface="Open Sans"/>
                <a:ea typeface="Open Sans"/>
                <a:cs typeface="Open Sans"/>
                <a:sym typeface="Open Sans"/>
              </a:rPr>
              <a:t> ҚОРЫТЫНДЫ:</a:t>
            </a:r>
          </a:p>
          <a:p>
            <a:pPr algn="ctr">
              <a:lnSpc>
                <a:spcPts val="3348"/>
              </a:lnSpc>
              <a:spcBef>
                <a:spcPct val="0"/>
              </a:spcBef>
            </a:pPr>
            <a:r>
              <a:rPr lang="en-US" sz="2391">
                <a:solidFill>
                  <a:srgbClr val="000000"/>
                </a:solidFill>
                <a:latin typeface="Open Sans"/>
                <a:ea typeface="Open Sans"/>
                <a:cs typeface="Open Sans"/>
                <a:sym typeface="Open Sans"/>
              </a:rPr>
              <a:t> -ОРГАНИКАЛЫҚ ҚОСЫЛЫСТАРДАҒЫ КОВАЛЕНТТІК БАЙЛАНЫС КӨБІНЕ Σ ЖӘНЕ Π-БАЙЛАНЫСТАРДАН ТҰРАДЫ.</a:t>
            </a:r>
          </a:p>
          <a:p>
            <a:pPr algn="ctr">
              <a:lnSpc>
                <a:spcPts val="3348"/>
              </a:lnSpc>
              <a:spcBef>
                <a:spcPct val="0"/>
              </a:spcBef>
            </a:pPr>
            <a:r>
              <a:rPr lang="en-US" sz="2391">
                <a:solidFill>
                  <a:srgbClr val="000000"/>
                </a:solidFill>
                <a:latin typeface="Open Sans"/>
                <a:ea typeface="Open Sans"/>
                <a:cs typeface="Open Sans"/>
                <a:sym typeface="Open Sans"/>
              </a:rPr>
              <a:t> -ДОНОР-АКЦЕПТОРЛЫҚ БАЙЛАНЫСТАР РЕАКЦИЯЛАР КЕЗІНДЕ (ҚЫШҚЫЛ-НЕГІЗ, ТҰЗ ТҮЗУ) МАҢЫЗДЫ РӨЛ АТҚАРАДЫ.</a:t>
            </a:r>
          </a:p>
          <a:p>
            <a:pPr algn="ctr">
              <a:lnSpc>
                <a:spcPts val="3348"/>
              </a:lnSpc>
              <a:spcBef>
                <a:spcPct val="0"/>
              </a:spcBef>
            </a:pPr>
            <a:r>
              <a:rPr lang="en-US" sz="2391">
                <a:solidFill>
                  <a:srgbClr val="000000"/>
                </a:solidFill>
                <a:latin typeface="Open Sans"/>
                <a:ea typeface="Open Sans"/>
                <a:cs typeface="Open Sans"/>
                <a:sym typeface="Open Sans"/>
              </a:rPr>
              <a:t> -ГИБРИДТЕНУ МОЛЕКУЛАНЫҢ ГЕОМЕТРИЯСЫН АНЫҚТАЙДЫ: SP³ - ТЕТРАЭДР, SP² - ЖАЗЫҚ, SP - СЫЗЫҚТЫҚ.</a:t>
            </a:r>
          </a:p>
          <a:p>
            <a:pPr algn="ctr">
              <a:lnSpc>
                <a:spcPts val="3348"/>
              </a:lnSpc>
              <a:spcBef>
                <a:spcPct val="0"/>
              </a:spcBef>
            </a:pPr>
            <a:endParaRPr lang="en-US" sz="2391">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grpSp>
        <p:nvGrpSpPr>
          <p:cNvPr id="2" name="Group 2"/>
          <p:cNvGrpSpPr/>
          <p:nvPr/>
        </p:nvGrpSpPr>
        <p:grpSpPr>
          <a:xfrm>
            <a:off x="1601940" y="741721"/>
            <a:ext cx="15657360" cy="9084401"/>
            <a:chOff x="0" y="0"/>
            <a:chExt cx="3856250" cy="2237396"/>
          </a:xfrm>
        </p:grpSpPr>
        <p:sp>
          <p:nvSpPr>
            <p:cNvPr id="3" name="Freeform 3"/>
            <p:cNvSpPr/>
            <p:nvPr/>
          </p:nvSpPr>
          <p:spPr>
            <a:xfrm>
              <a:off x="0" y="0"/>
              <a:ext cx="3856250" cy="2237396"/>
            </a:xfrm>
            <a:custGeom>
              <a:avLst/>
              <a:gdLst/>
              <a:ahLst/>
              <a:cxnLst/>
              <a:rect l="l" t="t" r="r" b="b"/>
              <a:pathLst>
                <a:path w="3856250" h="2237396">
                  <a:moveTo>
                    <a:pt x="3731789" y="2237396"/>
                  </a:moveTo>
                  <a:lnTo>
                    <a:pt x="124460" y="2237396"/>
                  </a:lnTo>
                  <a:cubicBezTo>
                    <a:pt x="55880" y="2237396"/>
                    <a:pt x="0" y="2181516"/>
                    <a:pt x="0" y="2112936"/>
                  </a:cubicBezTo>
                  <a:lnTo>
                    <a:pt x="0" y="124460"/>
                  </a:lnTo>
                  <a:cubicBezTo>
                    <a:pt x="0" y="55880"/>
                    <a:pt x="55880" y="0"/>
                    <a:pt x="124460" y="0"/>
                  </a:cubicBezTo>
                  <a:lnTo>
                    <a:pt x="3731790" y="0"/>
                  </a:lnTo>
                  <a:cubicBezTo>
                    <a:pt x="3800370" y="0"/>
                    <a:pt x="3856250" y="55880"/>
                    <a:pt x="3856250" y="124460"/>
                  </a:cubicBezTo>
                  <a:lnTo>
                    <a:pt x="3856250" y="2112936"/>
                  </a:lnTo>
                  <a:cubicBezTo>
                    <a:pt x="3856250" y="2181516"/>
                    <a:pt x="3800370" y="2237396"/>
                    <a:pt x="3731790" y="2237396"/>
                  </a:cubicBezTo>
                  <a:close/>
                </a:path>
              </a:pathLst>
            </a:custGeom>
            <a:solidFill>
              <a:srgbClr val="EDF4CD"/>
            </a:solidFill>
          </p:spPr>
        </p:sp>
      </p:grpSp>
      <p:sp>
        <p:nvSpPr>
          <p:cNvPr id="4" name="Freeform 4"/>
          <p:cNvSpPr/>
          <p:nvPr/>
        </p:nvSpPr>
        <p:spPr>
          <a:xfrm flipH="1">
            <a:off x="1028700" y="8043215"/>
            <a:ext cx="4239558" cy="1471480"/>
          </a:xfrm>
          <a:custGeom>
            <a:avLst/>
            <a:gdLst/>
            <a:ahLst/>
            <a:cxnLst/>
            <a:rect l="l" t="t" r="r" b="b"/>
            <a:pathLst>
              <a:path w="4239558" h="1471480">
                <a:moveTo>
                  <a:pt x="4239558" y="0"/>
                </a:moveTo>
                <a:lnTo>
                  <a:pt x="0" y="0"/>
                </a:lnTo>
                <a:lnTo>
                  <a:pt x="0" y="1471480"/>
                </a:lnTo>
                <a:lnTo>
                  <a:pt x="4239558" y="1471480"/>
                </a:lnTo>
                <a:lnTo>
                  <a:pt x="4239558" y="0"/>
                </a:lnTo>
                <a:close/>
              </a:path>
            </a:pathLst>
          </a:custGeom>
          <a:blipFill>
            <a:blip r:embed="rId2">
              <a:alphaModFix amt="43999"/>
            </a:blip>
            <a:stretch>
              <a:fillRect/>
            </a:stretch>
          </a:blipFill>
        </p:spPr>
      </p:sp>
      <p:sp>
        <p:nvSpPr>
          <p:cNvPr id="5" name="Freeform 5"/>
          <p:cNvSpPr/>
          <p:nvPr/>
        </p:nvSpPr>
        <p:spPr>
          <a:xfrm>
            <a:off x="3598494" y="4617308"/>
            <a:ext cx="11091011" cy="3802632"/>
          </a:xfrm>
          <a:custGeom>
            <a:avLst/>
            <a:gdLst/>
            <a:ahLst/>
            <a:cxnLst/>
            <a:rect l="l" t="t" r="r" b="b"/>
            <a:pathLst>
              <a:path w="11091011" h="3802632">
                <a:moveTo>
                  <a:pt x="0" y="0"/>
                </a:moveTo>
                <a:lnTo>
                  <a:pt x="11091012" y="0"/>
                </a:lnTo>
                <a:lnTo>
                  <a:pt x="11091012" y="3802632"/>
                </a:lnTo>
                <a:lnTo>
                  <a:pt x="0" y="3802632"/>
                </a:lnTo>
                <a:lnTo>
                  <a:pt x="0" y="0"/>
                </a:lnTo>
                <a:close/>
              </a:path>
            </a:pathLst>
          </a:custGeom>
          <a:blipFill>
            <a:blip r:embed="rId3"/>
            <a:stretch>
              <a:fillRect/>
            </a:stretch>
          </a:blipFill>
        </p:spPr>
      </p:sp>
      <p:sp>
        <p:nvSpPr>
          <p:cNvPr id="6" name="TextBox 6"/>
          <p:cNvSpPr txBox="1"/>
          <p:nvPr/>
        </p:nvSpPr>
        <p:spPr>
          <a:xfrm>
            <a:off x="1601940" y="971550"/>
            <a:ext cx="15657360" cy="448310"/>
          </a:xfrm>
          <a:prstGeom prst="rect">
            <a:avLst/>
          </a:prstGeom>
        </p:spPr>
        <p:txBody>
          <a:bodyPr lIns="0" tIns="0" rIns="0" bIns="0" rtlCol="0" anchor="t">
            <a:spAutoFit/>
          </a:bodyPr>
          <a:lstStyle/>
          <a:p>
            <a:pPr algn="ctr">
              <a:lnSpc>
                <a:spcPts val="3639"/>
              </a:lnSpc>
              <a:spcBef>
                <a:spcPct val="0"/>
              </a:spcBef>
            </a:pPr>
            <a:r>
              <a:rPr lang="en-US" sz="2599" b="1">
                <a:solidFill>
                  <a:srgbClr val="000000"/>
                </a:solidFill>
                <a:latin typeface="Open Sans Bold"/>
                <a:ea typeface="Open Sans Bold"/>
                <a:cs typeface="Open Sans Bold"/>
                <a:sym typeface="Open Sans Bold"/>
              </a:rPr>
              <a:t>ОКТЕТТЕР ЕРЕЖЕСІ ЖӘНЕ ЛЬЮИС ФОРМУЛАЛАРЫ. КЕКУЛЕ ЕРЕЖЕСІ. </a:t>
            </a:r>
          </a:p>
        </p:txBody>
      </p:sp>
      <p:sp>
        <p:nvSpPr>
          <p:cNvPr id="7" name="TextBox 7"/>
          <p:cNvSpPr txBox="1"/>
          <p:nvPr/>
        </p:nvSpPr>
        <p:spPr>
          <a:xfrm>
            <a:off x="1601940" y="1517237"/>
            <a:ext cx="15657360" cy="448310"/>
          </a:xfrm>
          <a:prstGeom prst="rect">
            <a:avLst/>
          </a:prstGeom>
        </p:spPr>
        <p:txBody>
          <a:bodyPr lIns="0" tIns="0" rIns="0" bIns="0" rtlCol="0" anchor="t">
            <a:spAutoFit/>
          </a:bodyPr>
          <a:lstStyle/>
          <a:p>
            <a:pPr algn="ctr">
              <a:lnSpc>
                <a:spcPts val="3639"/>
              </a:lnSpc>
              <a:spcBef>
                <a:spcPct val="0"/>
              </a:spcBef>
            </a:pPr>
            <a:r>
              <a:rPr lang="en-US" sz="2599" b="1">
                <a:solidFill>
                  <a:srgbClr val="000000"/>
                </a:solidFill>
                <a:latin typeface="Open Sans Bold"/>
                <a:ea typeface="Open Sans Bold"/>
                <a:cs typeface="Open Sans Bold"/>
                <a:sym typeface="Open Sans Bold"/>
              </a:rPr>
              <a:t>ОКТЕТ ЕРЕЖЕСІ</a:t>
            </a:r>
          </a:p>
        </p:txBody>
      </p:sp>
      <p:sp>
        <p:nvSpPr>
          <p:cNvPr id="8" name="TextBox 8"/>
          <p:cNvSpPr txBox="1"/>
          <p:nvPr/>
        </p:nvSpPr>
        <p:spPr>
          <a:xfrm>
            <a:off x="286620" y="2079848"/>
            <a:ext cx="18288000" cy="18421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ea typeface="Open Sans"/>
                <a:cs typeface="Open Sans"/>
                <a:sym typeface="Open Sans"/>
              </a:rPr>
              <a:t>Атомдар химиялық байланыс түзгенде сыртқы электрондық қабатында 8 электрон болатындай конфигурацияға ұмтылады (инертті газдардағыдай тұрақты күйге жету).</a:t>
            </a:r>
          </a:p>
          <a:p>
            <a:pPr algn="ctr">
              <a:lnSpc>
                <a:spcPts val="2940"/>
              </a:lnSpc>
              <a:spcBef>
                <a:spcPct val="0"/>
              </a:spcBef>
            </a:pPr>
            <a:r>
              <a:rPr lang="en-US" sz="2100">
                <a:solidFill>
                  <a:srgbClr val="000000"/>
                </a:solidFill>
                <a:latin typeface="Open Sans"/>
                <a:ea typeface="Open Sans"/>
                <a:cs typeface="Open Sans"/>
                <a:sym typeface="Open Sans"/>
              </a:rPr>
              <a:t>Мысалы: Метан (CH₄): көміртектің сыртқы қабатында 4 электрон бар. Ол сутектермен 4 σ-байланыс түзіп, толық октетке жетеді.</a:t>
            </a:r>
          </a:p>
          <a:p>
            <a:pPr algn="ctr">
              <a:lnSpc>
                <a:spcPts val="2940"/>
              </a:lnSpc>
              <a:spcBef>
                <a:spcPct val="0"/>
              </a:spcBef>
            </a:pPr>
            <a:r>
              <a:rPr lang="en-US" sz="2100">
                <a:solidFill>
                  <a:srgbClr val="000000"/>
                </a:solidFill>
                <a:latin typeface="Open Sans"/>
                <a:ea typeface="Open Sans"/>
                <a:cs typeface="Open Sans"/>
                <a:sym typeface="Open Sans"/>
              </a:rPr>
              <a:t>Органикалық қосылыстардың басым көпшілігі октет ережесіне бағынады.</a:t>
            </a:r>
          </a:p>
          <a:p>
            <a:pPr algn="ctr">
              <a:lnSpc>
                <a:spcPts val="2940"/>
              </a:lnSpc>
              <a:spcBef>
                <a:spcPct val="0"/>
              </a:spcBef>
            </a:pPr>
            <a:r>
              <a:rPr lang="en-US" sz="2100">
                <a:solidFill>
                  <a:srgbClr val="000000"/>
                </a:solidFill>
                <a:latin typeface="Open Sans"/>
                <a:ea typeface="Open Sans"/>
                <a:cs typeface="Open Sans"/>
                <a:sym typeface="Open Sans"/>
              </a:rPr>
              <a:t>Органикалық қосылыстардағы октет ережесіні сурет түрінде: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sp>
        <p:nvSpPr>
          <p:cNvPr id="2" name="Freeform 2"/>
          <p:cNvSpPr/>
          <p:nvPr/>
        </p:nvSpPr>
        <p:spPr>
          <a:xfrm>
            <a:off x="9481489" y="3739317"/>
            <a:ext cx="1821744" cy="1710162"/>
          </a:xfrm>
          <a:custGeom>
            <a:avLst/>
            <a:gdLst/>
            <a:ahLst/>
            <a:cxnLst/>
            <a:rect l="l" t="t" r="r" b="b"/>
            <a:pathLst>
              <a:path w="1821744" h="1710162">
                <a:moveTo>
                  <a:pt x="0" y="0"/>
                </a:moveTo>
                <a:lnTo>
                  <a:pt x="1821743" y="0"/>
                </a:lnTo>
                <a:lnTo>
                  <a:pt x="1821743" y="1710162"/>
                </a:lnTo>
                <a:lnTo>
                  <a:pt x="0" y="1710162"/>
                </a:lnTo>
                <a:lnTo>
                  <a:pt x="0" y="0"/>
                </a:lnTo>
                <a:close/>
              </a:path>
            </a:pathLst>
          </a:custGeom>
          <a:blipFill>
            <a:blip r:embed="rId2"/>
            <a:stretch>
              <a:fillRect/>
            </a:stretch>
          </a:blipFill>
        </p:spPr>
      </p:sp>
      <p:sp>
        <p:nvSpPr>
          <p:cNvPr id="3" name="Freeform 3"/>
          <p:cNvSpPr/>
          <p:nvPr/>
        </p:nvSpPr>
        <p:spPr>
          <a:xfrm>
            <a:off x="11621292" y="7553987"/>
            <a:ext cx="4239558" cy="1471480"/>
          </a:xfrm>
          <a:custGeom>
            <a:avLst/>
            <a:gdLst/>
            <a:ahLst/>
            <a:cxnLst/>
            <a:rect l="l" t="t" r="r" b="b"/>
            <a:pathLst>
              <a:path w="4239558" h="1471480">
                <a:moveTo>
                  <a:pt x="0" y="0"/>
                </a:moveTo>
                <a:lnTo>
                  <a:pt x="4239558" y="0"/>
                </a:lnTo>
                <a:lnTo>
                  <a:pt x="4239558" y="1471480"/>
                </a:lnTo>
                <a:lnTo>
                  <a:pt x="0" y="1471480"/>
                </a:lnTo>
                <a:lnTo>
                  <a:pt x="0" y="0"/>
                </a:lnTo>
                <a:close/>
              </a:path>
            </a:pathLst>
          </a:custGeom>
          <a:blipFill>
            <a:blip r:embed="rId3">
              <a:alphaModFix amt="43999"/>
            </a:blip>
            <a:stretch>
              <a:fillRect/>
            </a:stretch>
          </a:blipFill>
        </p:spPr>
      </p:sp>
      <p:sp>
        <p:nvSpPr>
          <p:cNvPr id="4" name="Freeform 4"/>
          <p:cNvSpPr/>
          <p:nvPr/>
        </p:nvSpPr>
        <p:spPr>
          <a:xfrm>
            <a:off x="3657600" y="437661"/>
            <a:ext cx="10972800" cy="5768558"/>
          </a:xfrm>
          <a:custGeom>
            <a:avLst/>
            <a:gdLst/>
            <a:ahLst/>
            <a:cxnLst/>
            <a:rect l="l" t="t" r="r" b="b"/>
            <a:pathLst>
              <a:path w="10972800" h="5768558">
                <a:moveTo>
                  <a:pt x="0" y="0"/>
                </a:moveTo>
                <a:lnTo>
                  <a:pt x="10972800" y="0"/>
                </a:lnTo>
                <a:lnTo>
                  <a:pt x="10972800" y="5768558"/>
                </a:lnTo>
                <a:lnTo>
                  <a:pt x="0" y="5768558"/>
                </a:lnTo>
                <a:lnTo>
                  <a:pt x="0" y="0"/>
                </a:lnTo>
                <a:close/>
              </a:path>
            </a:pathLst>
          </a:custGeom>
          <a:blipFill>
            <a:blip r:embed="rId4"/>
            <a:stretch>
              <a:fillRect/>
            </a:stretch>
          </a:blipFill>
        </p:spPr>
      </p:sp>
      <p:sp>
        <p:nvSpPr>
          <p:cNvPr id="5" name="TextBox 5"/>
          <p:cNvSpPr txBox="1"/>
          <p:nvPr/>
        </p:nvSpPr>
        <p:spPr>
          <a:xfrm>
            <a:off x="459571" y="6709847"/>
            <a:ext cx="17633762" cy="3131185"/>
          </a:xfrm>
          <a:prstGeom prst="rect">
            <a:avLst/>
          </a:prstGeom>
        </p:spPr>
        <p:txBody>
          <a:bodyPr lIns="0" tIns="0" rIns="0" bIns="0" rtlCol="0" anchor="t">
            <a:spAutoFit/>
          </a:bodyPr>
          <a:lstStyle/>
          <a:p>
            <a:pPr algn="ctr">
              <a:lnSpc>
                <a:spcPts val="4160"/>
              </a:lnSpc>
            </a:pPr>
            <a:r>
              <a:rPr lang="en-US" sz="3200">
                <a:solidFill>
                  <a:srgbClr val="FFFFFF"/>
                </a:solidFill>
                <a:latin typeface="Open Sans"/>
                <a:ea typeface="Open Sans"/>
                <a:cs typeface="Open Sans"/>
                <a:sym typeface="Open Sans"/>
              </a:rPr>
              <a:t> -CH₄ (метан) – көміртек 4 сутекпен байланысып октетке жетті.</a:t>
            </a:r>
          </a:p>
          <a:p>
            <a:pPr algn="ctr">
              <a:lnSpc>
                <a:spcPts val="4160"/>
              </a:lnSpc>
            </a:pPr>
            <a:r>
              <a:rPr lang="en-US" sz="3200">
                <a:solidFill>
                  <a:srgbClr val="FFFFFF"/>
                </a:solidFill>
                <a:latin typeface="Open Sans"/>
                <a:ea typeface="Open Sans"/>
                <a:cs typeface="Open Sans"/>
                <a:sym typeface="Open Sans"/>
              </a:rPr>
              <a:t> -C₂H₄ (этилен) – қос байланыс арқасында әр көміртек октетке толық жетеді.</a:t>
            </a:r>
          </a:p>
          <a:p>
            <a:pPr algn="ctr">
              <a:lnSpc>
                <a:spcPts val="4160"/>
              </a:lnSpc>
            </a:pPr>
            <a:r>
              <a:rPr lang="en-US" sz="3200">
                <a:solidFill>
                  <a:srgbClr val="FFFFFF"/>
                </a:solidFill>
                <a:latin typeface="Open Sans"/>
                <a:ea typeface="Open Sans"/>
                <a:cs typeface="Open Sans"/>
                <a:sym typeface="Open Sans"/>
              </a:rPr>
              <a:t> -C₂H₂ (ацетилен) – үштік байланыс көміртекке октет береді.</a:t>
            </a:r>
          </a:p>
          <a:p>
            <a:pPr algn="ctr">
              <a:lnSpc>
                <a:spcPts val="4160"/>
              </a:lnSpc>
            </a:pPr>
            <a:r>
              <a:rPr lang="en-US" sz="3200">
                <a:solidFill>
                  <a:srgbClr val="FFFFFF"/>
                </a:solidFill>
                <a:latin typeface="Open Sans"/>
                <a:ea typeface="Open Sans"/>
                <a:cs typeface="Open Sans"/>
                <a:sym typeface="Open Sans"/>
              </a:rPr>
              <a:t> -C₂H₅OH (этанол) – көміртек пен оттек атомдары октетке жетеді.</a:t>
            </a:r>
          </a:p>
          <a:p>
            <a:pPr algn="ctr">
              <a:lnSpc>
                <a:spcPts val="4160"/>
              </a:lnSpc>
            </a:pPr>
            <a:r>
              <a:rPr lang="en-US" sz="3200">
                <a:solidFill>
                  <a:srgbClr val="FFFFFF"/>
                </a:solidFill>
                <a:latin typeface="Open Sans"/>
                <a:ea typeface="Open Sans"/>
                <a:cs typeface="Open Sans"/>
                <a:sym typeface="Open Sans"/>
              </a:rPr>
              <a:t> -C₆H₆ (бензол) – π-электрондар делокализацияланған, әр көміртек октетке жетеді.</a:t>
            </a:r>
          </a:p>
          <a:p>
            <a:pPr algn="ctr">
              <a:lnSpc>
                <a:spcPts val="4160"/>
              </a:lnSpc>
            </a:pPr>
            <a:endParaRPr lang="en-US" sz="320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sp>
        <p:nvSpPr>
          <p:cNvPr id="2" name="Freeform 2"/>
          <p:cNvSpPr/>
          <p:nvPr/>
        </p:nvSpPr>
        <p:spPr>
          <a:xfrm>
            <a:off x="-989138" y="5656110"/>
            <a:ext cx="2325521" cy="2406748"/>
          </a:xfrm>
          <a:custGeom>
            <a:avLst/>
            <a:gdLst/>
            <a:ahLst/>
            <a:cxnLst/>
            <a:rect l="l" t="t" r="r" b="b"/>
            <a:pathLst>
              <a:path w="2325521" h="2406748">
                <a:moveTo>
                  <a:pt x="0" y="0"/>
                </a:moveTo>
                <a:lnTo>
                  <a:pt x="2325521" y="0"/>
                </a:lnTo>
                <a:lnTo>
                  <a:pt x="2325521" y="2406748"/>
                </a:lnTo>
                <a:lnTo>
                  <a:pt x="0" y="2406748"/>
                </a:lnTo>
                <a:lnTo>
                  <a:pt x="0" y="0"/>
                </a:lnTo>
                <a:close/>
              </a:path>
            </a:pathLst>
          </a:custGeom>
          <a:blipFill>
            <a:blip r:embed="rId2"/>
            <a:stretch>
              <a:fillRect/>
            </a:stretch>
          </a:blipFill>
        </p:spPr>
      </p:sp>
      <p:sp>
        <p:nvSpPr>
          <p:cNvPr id="3" name="Freeform 3"/>
          <p:cNvSpPr/>
          <p:nvPr/>
        </p:nvSpPr>
        <p:spPr>
          <a:xfrm>
            <a:off x="1028700" y="0"/>
            <a:ext cx="3389455" cy="3615419"/>
          </a:xfrm>
          <a:custGeom>
            <a:avLst/>
            <a:gdLst/>
            <a:ahLst/>
            <a:cxnLst/>
            <a:rect l="l" t="t" r="r" b="b"/>
            <a:pathLst>
              <a:path w="3389455" h="3615419">
                <a:moveTo>
                  <a:pt x="0" y="0"/>
                </a:moveTo>
                <a:lnTo>
                  <a:pt x="3389455" y="0"/>
                </a:lnTo>
                <a:lnTo>
                  <a:pt x="3389455" y="3615419"/>
                </a:lnTo>
                <a:lnTo>
                  <a:pt x="0" y="3615419"/>
                </a:lnTo>
                <a:lnTo>
                  <a:pt x="0" y="0"/>
                </a:lnTo>
                <a:close/>
              </a:path>
            </a:pathLst>
          </a:custGeom>
          <a:blipFill>
            <a:blip r:embed="rId3"/>
            <a:stretch>
              <a:fillRect/>
            </a:stretch>
          </a:blipFill>
        </p:spPr>
      </p:sp>
      <p:sp>
        <p:nvSpPr>
          <p:cNvPr id="4" name="Freeform 4"/>
          <p:cNvSpPr/>
          <p:nvPr/>
        </p:nvSpPr>
        <p:spPr>
          <a:xfrm>
            <a:off x="3069602" y="8708479"/>
            <a:ext cx="677927" cy="677080"/>
          </a:xfrm>
          <a:custGeom>
            <a:avLst/>
            <a:gdLst/>
            <a:ahLst/>
            <a:cxnLst/>
            <a:rect l="l" t="t" r="r" b="b"/>
            <a:pathLst>
              <a:path w="677927" h="677080">
                <a:moveTo>
                  <a:pt x="0" y="0"/>
                </a:moveTo>
                <a:lnTo>
                  <a:pt x="677928" y="0"/>
                </a:lnTo>
                <a:lnTo>
                  <a:pt x="677928" y="677079"/>
                </a:lnTo>
                <a:lnTo>
                  <a:pt x="0" y="677079"/>
                </a:lnTo>
                <a:lnTo>
                  <a:pt x="0" y="0"/>
                </a:lnTo>
                <a:close/>
              </a:path>
            </a:pathLst>
          </a:custGeom>
          <a:blipFill>
            <a:blip r:embed="rId4"/>
            <a:stretch>
              <a:fillRect/>
            </a:stretch>
          </a:blipFill>
        </p:spPr>
      </p:sp>
      <p:sp>
        <p:nvSpPr>
          <p:cNvPr id="5" name="Freeform 5"/>
          <p:cNvSpPr/>
          <p:nvPr/>
        </p:nvSpPr>
        <p:spPr>
          <a:xfrm>
            <a:off x="16025620" y="1176010"/>
            <a:ext cx="2477220" cy="1814563"/>
          </a:xfrm>
          <a:custGeom>
            <a:avLst/>
            <a:gdLst/>
            <a:ahLst/>
            <a:cxnLst/>
            <a:rect l="l" t="t" r="r" b="b"/>
            <a:pathLst>
              <a:path w="2477220" h="1814563">
                <a:moveTo>
                  <a:pt x="0" y="0"/>
                </a:moveTo>
                <a:lnTo>
                  <a:pt x="2477220" y="0"/>
                </a:lnTo>
                <a:lnTo>
                  <a:pt x="2477220" y="1814564"/>
                </a:lnTo>
                <a:lnTo>
                  <a:pt x="0" y="1814564"/>
                </a:lnTo>
                <a:lnTo>
                  <a:pt x="0" y="0"/>
                </a:lnTo>
                <a:close/>
              </a:path>
            </a:pathLst>
          </a:custGeom>
          <a:blipFill>
            <a:blip r:embed="rId5"/>
            <a:stretch>
              <a:fillRect/>
            </a:stretch>
          </a:blipFill>
        </p:spPr>
      </p:sp>
      <p:sp>
        <p:nvSpPr>
          <p:cNvPr id="6" name="Freeform 6"/>
          <p:cNvSpPr/>
          <p:nvPr/>
        </p:nvSpPr>
        <p:spPr>
          <a:xfrm>
            <a:off x="11805836" y="8708479"/>
            <a:ext cx="2751909" cy="2710631"/>
          </a:xfrm>
          <a:custGeom>
            <a:avLst/>
            <a:gdLst/>
            <a:ahLst/>
            <a:cxnLst/>
            <a:rect l="l" t="t" r="r" b="b"/>
            <a:pathLst>
              <a:path w="2751909" h="2710631">
                <a:moveTo>
                  <a:pt x="0" y="0"/>
                </a:moveTo>
                <a:lnTo>
                  <a:pt x="2751909" y="0"/>
                </a:lnTo>
                <a:lnTo>
                  <a:pt x="2751909" y="2710630"/>
                </a:lnTo>
                <a:lnTo>
                  <a:pt x="0" y="2710630"/>
                </a:lnTo>
                <a:lnTo>
                  <a:pt x="0" y="0"/>
                </a:lnTo>
                <a:close/>
              </a:path>
            </a:pathLst>
          </a:custGeom>
          <a:blipFill>
            <a:blip r:embed="rId6"/>
            <a:stretch>
              <a:fillRect/>
            </a:stretch>
          </a:blipFill>
        </p:spPr>
      </p:sp>
      <p:sp>
        <p:nvSpPr>
          <p:cNvPr id="7" name="Freeform 7"/>
          <p:cNvSpPr/>
          <p:nvPr/>
        </p:nvSpPr>
        <p:spPr>
          <a:xfrm>
            <a:off x="16833222" y="5424430"/>
            <a:ext cx="426078" cy="425545"/>
          </a:xfrm>
          <a:custGeom>
            <a:avLst/>
            <a:gdLst/>
            <a:ahLst/>
            <a:cxnLst/>
            <a:rect l="l" t="t" r="r" b="b"/>
            <a:pathLst>
              <a:path w="426078" h="425545">
                <a:moveTo>
                  <a:pt x="0" y="0"/>
                </a:moveTo>
                <a:lnTo>
                  <a:pt x="426078" y="0"/>
                </a:lnTo>
                <a:lnTo>
                  <a:pt x="426078" y="425545"/>
                </a:lnTo>
                <a:lnTo>
                  <a:pt x="0" y="425545"/>
                </a:lnTo>
                <a:lnTo>
                  <a:pt x="0" y="0"/>
                </a:lnTo>
                <a:close/>
              </a:path>
            </a:pathLst>
          </a:custGeom>
          <a:blipFill>
            <a:blip r:embed="rId4"/>
            <a:stretch>
              <a:fillRect/>
            </a:stretch>
          </a:blipFill>
        </p:spPr>
      </p:sp>
      <p:sp>
        <p:nvSpPr>
          <p:cNvPr id="8" name="Freeform 8"/>
          <p:cNvSpPr/>
          <p:nvPr/>
        </p:nvSpPr>
        <p:spPr>
          <a:xfrm>
            <a:off x="15594612" y="6730424"/>
            <a:ext cx="3339236" cy="2316595"/>
          </a:xfrm>
          <a:custGeom>
            <a:avLst/>
            <a:gdLst/>
            <a:ahLst/>
            <a:cxnLst/>
            <a:rect l="l" t="t" r="r" b="b"/>
            <a:pathLst>
              <a:path w="3339236" h="2316595">
                <a:moveTo>
                  <a:pt x="0" y="0"/>
                </a:moveTo>
                <a:lnTo>
                  <a:pt x="3339236" y="0"/>
                </a:lnTo>
                <a:lnTo>
                  <a:pt x="3339236" y="2316595"/>
                </a:lnTo>
                <a:lnTo>
                  <a:pt x="0" y="2316595"/>
                </a:lnTo>
                <a:lnTo>
                  <a:pt x="0" y="0"/>
                </a:lnTo>
                <a:close/>
              </a:path>
            </a:pathLst>
          </a:custGeom>
          <a:blipFill>
            <a:blip r:embed="rId7"/>
            <a:stretch>
              <a:fillRect/>
            </a:stretch>
          </a:blipFill>
        </p:spPr>
      </p:sp>
      <p:sp>
        <p:nvSpPr>
          <p:cNvPr id="9" name="Freeform 9"/>
          <p:cNvSpPr/>
          <p:nvPr/>
        </p:nvSpPr>
        <p:spPr>
          <a:xfrm>
            <a:off x="6206237" y="1532127"/>
            <a:ext cx="551855" cy="551165"/>
          </a:xfrm>
          <a:custGeom>
            <a:avLst/>
            <a:gdLst/>
            <a:ahLst/>
            <a:cxnLst/>
            <a:rect l="l" t="t" r="r" b="b"/>
            <a:pathLst>
              <a:path w="551855" h="551165">
                <a:moveTo>
                  <a:pt x="0" y="0"/>
                </a:moveTo>
                <a:lnTo>
                  <a:pt x="551855" y="0"/>
                </a:lnTo>
                <a:lnTo>
                  <a:pt x="551855" y="551165"/>
                </a:lnTo>
                <a:lnTo>
                  <a:pt x="0" y="551165"/>
                </a:lnTo>
                <a:lnTo>
                  <a:pt x="0" y="0"/>
                </a:lnTo>
                <a:close/>
              </a:path>
            </a:pathLst>
          </a:custGeom>
          <a:blipFill>
            <a:blip r:embed="rId4"/>
            <a:stretch>
              <a:fillRect/>
            </a:stretch>
          </a:blipFill>
        </p:spPr>
      </p:sp>
      <p:sp>
        <p:nvSpPr>
          <p:cNvPr id="10" name="Freeform 10"/>
          <p:cNvSpPr/>
          <p:nvPr/>
        </p:nvSpPr>
        <p:spPr>
          <a:xfrm>
            <a:off x="9119821" y="-1257770"/>
            <a:ext cx="2686014" cy="2286470"/>
          </a:xfrm>
          <a:custGeom>
            <a:avLst/>
            <a:gdLst/>
            <a:ahLst/>
            <a:cxnLst/>
            <a:rect l="l" t="t" r="r" b="b"/>
            <a:pathLst>
              <a:path w="2686014" h="2286470">
                <a:moveTo>
                  <a:pt x="0" y="0"/>
                </a:moveTo>
                <a:lnTo>
                  <a:pt x="2686015" y="0"/>
                </a:lnTo>
                <a:lnTo>
                  <a:pt x="2686015" y="2286470"/>
                </a:lnTo>
                <a:lnTo>
                  <a:pt x="0" y="2286470"/>
                </a:lnTo>
                <a:lnTo>
                  <a:pt x="0" y="0"/>
                </a:lnTo>
                <a:close/>
              </a:path>
            </a:pathLst>
          </a:custGeom>
          <a:blipFill>
            <a:blip r:embed="rId8"/>
            <a:stretch>
              <a:fillRect/>
            </a:stretch>
          </a:blipFill>
        </p:spPr>
      </p:sp>
      <p:sp>
        <p:nvSpPr>
          <p:cNvPr id="11" name="TextBox 11"/>
          <p:cNvSpPr txBox="1"/>
          <p:nvPr/>
        </p:nvSpPr>
        <p:spPr>
          <a:xfrm>
            <a:off x="7098461" y="3161984"/>
            <a:ext cx="4042720" cy="453435"/>
          </a:xfrm>
          <a:prstGeom prst="rect">
            <a:avLst/>
          </a:prstGeom>
        </p:spPr>
        <p:txBody>
          <a:bodyPr lIns="0" tIns="0" rIns="0" bIns="0" rtlCol="0" anchor="t">
            <a:spAutoFit/>
          </a:bodyPr>
          <a:lstStyle/>
          <a:p>
            <a:pPr algn="ctr">
              <a:lnSpc>
                <a:spcPts val="3430"/>
              </a:lnSpc>
            </a:pPr>
            <a:r>
              <a:rPr lang="en-US" sz="3396" b="1">
                <a:solidFill>
                  <a:srgbClr val="171717"/>
                </a:solidFill>
                <a:latin typeface="Clear Sans Bold"/>
                <a:ea typeface="Clear Sans Bold"/>
                <a:cs typeface="Clear Sans Bold"/>
                <a:sym typeface="Clear Sans Bold"/>
              </a:rPr>
              <a:t>ДӘРІС МАҚСАТЫ:</a:t>
            </a:r>
          </a:p>
        </p:txBody>
      </p:sp>
      <p:sp>
        <p:nvSpPr>
          <p:cNvPr id="12" name="TextBox 12"/>
          <p:cNvSpPr txBox="1"/>
          <p:nvPr/>
        </p:nvSpPr>
        <p:spPr>
          <a:xfrm>
            <a:off x="1601588" y="4449457"/>
            <a:ext cx="14966428" cy="1892794"/>
          </a:xfrm>
          <a:prstGeom prst="rect">
            <a:avLst/>
          </a:prstGeom>
        </p:spPr>
        <p:txBody>
          <a:bodyPr lIns="0" tIns="0" rIns="0" bIns="0" rtlCol="0" anchor="t">
            <a:spAutoFit/>
          </a:bodyPr>
          <a:lstStyle/>
          <a:p>
            <a:pPr algn="ctr">
              <a:lnSpc>
                <a:spcPts val="3822"/>
              </a:lnSpc>
            </a:pPr>
            <a:r>
              <a:rPr lang="en-US" sz="2730">
                <a:solidFill>
                  <a:srgbClr val="7656E1"/>
                </a:solidFill>
                <a:latin typeface="Open Sans"/>
                <a:ea typeface="Open Sans"/>
                <a:cs typeface="Open Sans"/>
                <a:sym typeface="Open Sans"/>
              </a:rPr>
              <a:t> білім алушыларға коваленттік байланыстың түзілу табиғатын, сипаттамалық параметрлерін және электрондық құрылым модельдерін (Льюис, Кекуле) меңгерту арқылы химиялық байланысты терең түсінуге бағыт беру.</a:t>
            </a:r>
          </a:p>
          <a:p>
            <a:pPr algn="ctr">
              <a:lnSpc>
                <a:spcPts val="3822"/>
              </a:lnSpc>
            </a:pPr>
            <a:endParaRPr lang="en-US" sz="2730">
              <a:solidFill>
                <a:srgbClr val="7656E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TextBox 2"/>
          <p:cNvSpPr txBox="1"/>
          <p:nvPr/>
        </p:nvSpPr>
        <p:spPr>
          <a:xfrm>
            <a:off x="1162380" y="1219200"/>
            <a:ext cx="16096920" cy="1461961"/>
          </a:xfrm>
          <a:prstGeom prst="rect">
            <a:avLst/>
          </a:prstGeom>
        </p:spPr>
        <p:txBody>
          <a:bodyPr lIns="0" tIns="0" rIns="0" bIns="0" rtlCol="0" anchor="t">
            <a:spAutoFit/>
          </a:bodyPr>
          <a:lstStyle/>
          <a:p>
            <a:pPr algn="ctr">
              <a:lnSpc>
                <a:spcPts val="10958"/>
              </a:lnSpc>
            </a:pPr>
            <a:r>
              <a:rPr lang="en-US" sz="10850" b="1">
                <a:solidFill>
                  <a:srgbClr val="FFFFFF"/>
                </a:solidFill>
                <a:latin typeface="Clear Sans Bold"/>
                <a:ea typeface="Clear Sans Bold"/>
                <a:cs typeface="Clear Sans Bold"/>
                <a:sym typeface="Clear Sans Bold"/>
              </a:rPr>
              <a:t>Льюис формулалары</a:t>
            </a:r>
          </a:p>
        </p:txBody>
      </p:sp>
      <p:sp>
        <p:nvSpPr>
          <p:cNvPr id="3" name="Freeform 3"/>
          <p:cNvSpPr/>
          <p:nvPr/>
        </p:nvSpPr>
        <p:spPr>
          <a:xfrm>
            <a:off x="5787637" y="7845367"/>
            <a:ext cx="806151" cy="805143"/>
          </a:xfrm>
          <a:custGeom>
            <a:avLst/>
            <a:gdLst/>
            <a:ahLst/>
            <a:cxnLst/>
            <a:rect l="l" t="t" r="r" b="b"/>
            <a:pathLst>
              <a:path w="806151" h="805143">
                <a:moveTo>
                  <a:pt x="0" y="0"/>
                </a:moveTo>
                <a:lnTo>
                  <a:pt x="806151" y="0"/>
                </a:lnTo>
                <a:lnTo>
                  <a:pt x="806151" y="805143"/>
                </a:lnTo>
                <a:lnTo>
                  <a:pt x="0" y="805143"/>
                </a:lnTo>
                <a:lnTo>
                  <a:pt x="0" y="0"/>
                </a:lnTo>
                <a:close/>
              </a:path>
            </a:pathLst>
          </a:custGeom>
          <a:blipFill>
            <a:blip r:embed="rId2"/>
            <a:stretch>
              <a:fillRect/>
            </a:stretch>
          </a:blipFill>
        </p:spPr>
      </p:sp>
      <p:sp>
        <p:nvSpPr>
          <p:cNvPr id="4" name="TextBox 4"/>
          <p:cNvSpPr txBox="1"/>
          <p:nvPr/>
        </p:nvSpPr>
        <p:spPr>
          <a:xfrm>
            <a:off x="825625" y="3062528"/>
            <a:ext cx="16433675" cy="5185410"/>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Open Sans Bold"/>
                <a:ea typeface="Open Sans Bold"/>
                <a:cs typeface="Open Sans Bold"/>
                <a:sym typeface="Open Sans Bold"/>
              </a:rPr>
              <a:t>ЛЬЮИС ФОРМУЛАСЫ (НЕМЕСЕ ЭЛЕКТРОН-НҮКТЕЛІК ФОРМУЛА</a:t>
            </a:r>
            <a:r>
              <a:rPr lang="en-US" sz="2100">
                <a:solidFill>
                  <a:srgbClr val="000000"/>
                </a:solidFill>
                <a:latin typeface="Open Sans"/>
                <a:ea typeface="Open Sans"/>
                <a:cs typeface="Open Sans"/>
                <a:sym typeface="Open Sans"/>
              </a:rPr>
              <a:t>) – МОЛЕКУЛАДАҒЫ АТОМДАРДЫҢ ВАЛЕНТТІК ЭЛЕКТРОНДАРЫНЫҢ ОРНАЛАСУЫН КӨРСЕТУ ТӘСІЛІ. БҰЛ ӘДІСТІ АЛҒАШ РЕТ 1916 Ж. Г.ЛЬЮИС ҰСЫНҒАН.</a:t>
            </a:r>
          </a:p>
          <a:p>
            <a:pPr algn="ctr">
              <a:lnSpc>
                <a:spcPts val="2940"/>
              </a:lnSpc>
              <a:spcBef>
                <a:spcPct val="0"/>
              </a:spcBef>
            </a:pPr>
            <a:r>
              <a:rPr lang="en-US" sz="2100">
                <a:solidFill>
                  <a:srgbClr val="000000"/>
                </a:solidFill>
                <a:latin typeface="Open Sans"/>
                <a:ea typeface="Open Sans"/>
                <a:cs typeface="Open Sans"/>
                <a:sym typeface="Open Sans"/>
              </a:rPr>
              <a:t>- ӘР АТОМ ӨЗ ВАЛЕНТТІК ЭЛЕКТРОНДАРЫН НҮКТЕЛЕР НЕМЕСЕ СЫЗЫҚШАЛАР (ЖҰП ЭЛЕКТРОН) АРҚЫЛЫ КӨРСЕТЕДІ.</a:t>
            </a:r>
          </a:p>
          <a:p>
            <a:pPr algn="ctr">
              <a:lnSpc>
                <a:spcPts val="2940"/>
              </a:lnSpc>
              <a:spcBef>
                <a:spcPct val="0"/>
              </a:spcBef>
            </a:pPr>
            <a:r>
              <a:rPr lang="en-US" sz="2100">
                <a:solidFill>
                  <a:srgbClr val="000000"/>
                </a:solidFill>
                <a:latin typeface="Open Sans"/>
                <a:ea typeface="Open Sans"/>
                <a:cs typeface="Open Sans"/>
                <a:sym typeface="Open Sans"/>
              </a:rPr>
              <a:t>- БАЙЛАНЫСҚАН АТОМДАРДЫҢ АРАСЫНДА ОРТАҚ ЭЛЕКТРОН ЖҰПТАРЫ ОРНАЛАСАДЫ (КОВАЛЕНТТІК БАЙЛАНЫС).</a:t>
            </a:r>
          </a:p>
          <a:p>
            <a:pPr algn="ctr">
              <a:lnSpc>
                <a:spcPts val="2940"/>
              </a:lnSpc>
              <a:spcBef>
                <a:spcPct val="0"/>
              </a:spcBef>
            </a:pPr>
            <a:r>
              <a:rPr lang="en-US" sz="2100">
                <a:solidFill>
                  <a:srgbClr val="000000"/>
                </a:solidFill>
                <a:latin typeface="Open Sans"/>
                <a:ea typeface="Open Sans"/>
                <a:cs typeface="Open Sans"/>
                <a:sym typeface="Open Sans"/>
              </a:rPr>
              <a:t>- ӘР АТОМНЫҢ ЭЛЕКТРОН ҚАБАТЫ ОКТЕТКЕ (8 ЭЛЕКТРОНҒА) НЕМЕСЕ СУТЕК ҮШІН ДУБЛЕТКЕ (2 ЭЛЕКТРОНҒА) ТОЛЫҚТЫРЫЛАДЫ.</a:t>
            </a:r>
          </a:p>
          <a:p>
            <a:pPr algn="ctr">
              <a:lnSpc>
                <a:spcPts val="2940"/>
              </a:lnSpc>
              <a:spcBef>
                <a:spcPct val="0"/>
              </a:spcBef>
            </a:pPr>
            <a:endParaRPr lang="en-US" sz="2100">
              <a:solidFill>
                <a:srgbClr val="000000"/>
              </a:solidFill>
              <a:latin typeface="Open Sans"/>
              <a:ea typeface="Open Sans"/>
              <a:cs typeface="Open Sans"/>
              <a:sym typeface="Open Sans"/>
            </a:endParaRPr>
          </a:p>
          <a:p>
            <a:pPr algn="ctr">
              <a:lnSpc>
                <a:spcPts val="2940"/>
              </a:lnSpc>
              <a:spcBef>
                <a:spcPct val="0"/>
              </a:spcBef>
            </a:pPr>
            <a:r>
              <a:rPr lang="en-US" sz="2100" b="1">
                <a:solidFill>
                  <a:srgbClr val="000000"/>
                </a:solidFill>
                <a:latin typeface="Open Sans Bold"/>
                <a:ea typeface="Open Sans Bold"/>
                <a:cs typeface="Open Sans Bold"/>
                <a:sym typeface="Open Sans Bold"/>
              </a:rPr>
              <a:t>ЛЬЮИС ФОРМУЛАСЫНЫҢ НЕГІЗГІ ҚАҒИДАЛАРЫ</a:t>
            </a:r>
          </a:p>
          <a:p>
            <a:pPr algn="ctr">
              <a:lnSpc>
                <a:spcPts val="2940"/>
              </a:lnSpc>
              <a:spcBef>
                <a:spcPct val="0"/>
              </a:spcBef>
            </a:pPr>
            <a:r>
              <a:rPr lang="en-US" sz="2100">
                <a:solidFill>
                  <a:srgbClr val="000000"/>
                </a:solidFill>
                <a:latin typeface="Open Sans"/>
                <a:ea typeface="Open Sans"/>
                <a:cs typeface="Open Sans"/>
                <a:sym typeface="Open Sans"/>
              </a:rPr>
              <a:t>1. ӘР ЭЛЕМЕНТТІҢ СЫРТҚЫ ҚАБАТЫНДАҒЫ ЭЛЕКТРОНДАР САНЫ АНЫҚТАЛАДЫ (ПЕРИОДТЫҚ ЖҮЙЕ БОЙЫНША).</a:t>
            </a:r>
          </a:p>
          <a:p>
            <a:pPr algn="ctr">
              <a:lnSpc>
                <a:spcPts val="2940"/>
              </a:lnSpc>
              <a:spcBef>
                <a:spcPct val="0"/>
              </a:spcBef>
            </a:pPr>
            <a:r>
              <a:rPr lang="en-US" sz="2100">
                <a:solidFill>
                  <a:srgbClr val="000000"/>
                </a:solidFill>
                <a:latin typeface="Open Sans"/>
                <a:ea typeface="Open Sans"/>
                <a:cs typeface="Open Sans"/>
                <a:sym typeface="Open Sans"/>
              </a:rPr>
              <a:t>2. ӘР АТОМ ОКТЕТКЕ ЖЕТУ ҮШІН ҚАНША ЭЛЕКТРОН ЖЕТПЕЙТІНДІГІ КӨРСЕТІЛЕДІ.</a:t>
            </a:r>
          </a:p>
          <a:p>
            <a:pPr algn="ctr">
              <a:lnSpc>
                <a:spcPts val="2940"/>
              </a:lnSpc>
              <a:spcBef>
                <a:spcPct val="0"/>
              </a:spcBef>
            </a:pPr>
            <a:r>
              <a:rPr lang="en-US" sz="2100">
                <a:solidFill>
                  <a:srgbClr val="000000"/>
                </a:solidFill>
                <a:latin typeface="Open Sans"/>
                <a:ea typeface="Open Sans"/>
                <a:cs typeface="Open Sans"/>
                <a:sym typeface="Open Sans"/>
              </a:rPr>
              <a:t>3. БАЙЛАНЫСТАР ЭЛЕКТРОН ЖҰПТАРЫ РЕТІНДЕ ЖАЗЫЛАДЫ:</a:t>
            </a:r>
          </a:p>
          <a:p>
            <a:pPr algn="ctr">
              <a:lnSpc>
                <a:spcPts val="2940"/>
              </a:lnSpc>
              <a:spcBef>
                <a:spcPct val="0"/>
              </a:spcBef>
            </a:pPr>
            <a:r>
              <a:rPr lang="en-US" sz="2100">
                <a:solidFill>
                  <a:srgbClr val="000000"/>
                </a:solidFill>
                <a:latin typeface="Open Sans"/>
                <a:ea typeface="Open Sans"/>
                <a:cs typeface="Open Sans"/>
                <a:sym typeface="Open Sans"/>
              </a:rPr>
              <a:t>- БІР БАЙЛАНЫС – 2 ЭЛЕКТРОН</a:t>
            </a:r>
          </a:p>
          <a:p>
            <a:pPr algn="ctr">
              <a:lnSpc>
                <a:spcPts val="2940"/>
              </a:lnSpc>
              <a:spcBef>
                <a:spcPct val="0"/>
              </a:spcBef>
            </a:pPr>
            <a:r>
              <a:rPr lang="en-US" sz="2100">
                <a:solidFill>
                  <a:srgbClr val="000000"/>
                </a:solidFill>
                <a:latin typeface="Open Sans"/>
                <a:ea typeface="Open Sans"/>
                <a:cs typeface="Open Sans"/>
                <a:sym typeface="Open Sans"/>
              </a:rPr>
              <a:t>- ҚОС БАЙЛАНЫС – 4 ЭЛЕКТРОН</a:t>
            </a:r>
          </a:p>
          <a:p>
            <a:pPr algn="ctr">
              <a:lnSpc>
                <a:spcPts val="2940"/>
              </a:lnSpc>
              <a:spcBef>
                <a:spcPct val="0"/>
              </a:spcBef>
            </a:pPr>
            <a:r>
              <a:rPr lang="en-US" sz="2100">
                <a:solidFill>
                  <a:srgbClr val="000000"/>
                </a:solidFill>
                <a:latin typeface="Open Sans"/>
                <a:ea typeface="Open Sans"/>
                <a:cs typeface="Open Sans"/>
                <a:sym typeface="Open Sans"/>
              </a:rPr>
              <a:t>- ҮШТІК БАЙЛАНЫС – 6 ЭЛЕКТРОН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sp>
        <p:nvSpPr>
          <p:cNvPr id="2" name="TextBox 2"/>
          <p:cNvSpPr txBox="1"/>
          <p:nvPr/>
        </p:nvSpPr>
        <p:spPr>
          <a:xfrm>
            <a:off x="513515" y="522373"/>
            <a:ext cx="17260970" cy="2190750"/>
          </a:xfrm>
          <a:prstGeom prst="rect">
            <a:avLst/>
          </a:prstGeom>
        </p:spPr>
        <p:txBody>
          <a:bodyPr lIns="0" tIns="0" rIns="0" bIns="0" rtlCol="0" anchor="t">
            <a:spAutoFit/>
          </a:bodyPr>
          <a:lstStyle/>
          <a:p>
            <a:pPr marL="0" lvl="0" indent="0" algn="ctr">
              <a:lnSpc>
                <a:spcPts val="8640"/>
              </a:lnSpc>
              <a:spcBef>
                <a:spcPct val="0"/>
              </a:spcBef>
            </a:pPr>
            <a:r>
              <a:rPr lang="en-US" sz="7200" b="1">
                <a:solidFill>
                  <a:srgbClr val="171717"/>
                </a:solidFill>
                <a:latin typeface="Clear Sans Bold"/>
                <a:ea typeface="Clear Sans Bold"/>
                <a:cs typeface="Clear Sans Bold"/>
                <a:sym typeface="Clear Sans Bold"/>
              </a:rPr>
              <a:t>ОРГАНИКАЛЫҚ ҚОСЫЛЫСТАРДАҒЫ МЫСАЛДАР</a:t>
            </a:r>
          </a:p>
        </p:txBody>
      </p:sp>
      <p:sp>
        <p:nvSpPr>
          <p:cNvPr id="3" name="TextBox 3"/>
          <p:cNvSpPr txBox="1"/>
          <p:nvPr/>
        </p:nvSpPr>
        <p:spPr>
          <a:xfrm>
            <a:off x="2795248" y="2508528"/>
            <a:ext cx="12697504" cy="7778472"/>
          </a:xfrm>
          <a:prstGeom prst="rect">
            <a:avLst/>
          </a:prstGeom>
        </p:spPr>
        <p:txBody>
          <a:bodyPr lIns="0" tIns="0" rIns="0" bIns="0" rtlCol="0" anchor="t">
            <a:spAutoFit/>
          </a:bodyPr>
          <a:lstStyle/>
          <a:p>
            <a:pPr algn="l">
              <a:lnSpc>
                <a:spcPts val="3278"/>
              </a:lnSpc>
            </a:pPr>
            <a:r>
              <a:rPr lang="en-US" sz="2521">
                <a:solidFill>
                  <a:srgbClr val="000000"/>
                </a:solidFill>
                <a:latin typeface="Open Sans"/>
                <a:ea typeface="Open Sans"/>
                <a:cs typeface="Open Sans"/>
                <a:sym typeface="Open Sans"/>
              </a:rPr>
              <a:t> 1. Метан (CH₄)</a:t>
            </a:r>
          </a:p>
          <a:p>
            <a:pPr algn="l">
              <a:lnSpc>
                <a:spcPts val="3278"/>
              </a:lnSpc>
            </a:pPr>
            <a:r>
              <a:rPr lang="en-US" sz="2521">
                <a:solidFill>
                  <a:srgbClr val="000000"/>
                </a:solidFill>
                <a:latin typeface="Open Sans"/>
                <a:ea typeface="Open Sans"/>
                <a:cs typeface="Open Sans"/>
                <a:sym typeface="Open Sans"/>
              </a:rPr>
              <a:t> Көміртек атомы сыртқы қабатында 4 электронға ие. Ол 4 сутекпен ковалентті байланыс түзіп, октетке жетеді.</a:t>
            </a:r>
          </a:p>
          <a:p>
            <a:pPr algn="l">
              <a:lnSpc>
                <a:spcPts val="3278"/>
              </a:lnSpc>
            </a:pPr>
            <a:r>
              <a:rPr lang="en-US" sz="2521">
                <a:solidFill>
                  <a:srgbClr val="000000"/>
                </a:solidFill>
                <a:latin typeface="Open Sans"/>
                <a:ea typeface="Open Sans"/>
                <a:cs typeface="Open Sans"/>
                <a:sym typeface="Open Sans"/>
              </a:rPr>
              <a:t> Льюис формуласы:</a:t>
            </a:r>
          </a:p>
          <a:p>
            <a:pPr algn="l">
              <a:lnSpc>
                <a:spcPts val="3278"/>
              </a:lnSpc>
            </a:pPr>
            <a:r>
              <a:rPr lang="en-US" sz="2521">
                <a:solidFill>
                  <a:srgbClr val="000000"/>
                </a:solidFill>
                <a:latin typeface="Open Sans"/>
                <a:ea typeface="Open Sans"/>
                <a:cs typeface="Open Sans"/>
                <a:sym typeface="Open Sans"/>
              </a:rPr>
              <a:t>     H</a:t>
            </a:r>
          </a:p>
          <a:p>
            <a:pPr algn="l">
              <a:lnSpc>
                <a:spcPts val="3278"/>
              </a:lnSpc>
            </a:pPr>
            <a:r>
              <a:rPr lang="en-US" sz="2521">
                <a:solidFill>
                  <a:srgbClr val="000000"/>
                </a:solidFill>
                <a:latin typeface="Open Sans"/>
                <a:ea typeface="Open Sans"/>
                <a:cs typeface="Open Sans"/>
                <a:sym typeface="Open Sans"/>
              </a:rPr>
              <a:t>     |</a:t>
            </a:r>
          </a:p>
          <a:p>
            <a:pPr algn="l">
              <a:lnSpc>
                <a:spcPts val="3278"/>
              </a:lnSpc>
            </a:pPr>
            <a:r>
              <a:rPr lang="en-US" sz="2521">
                <a:solidFill>
                  <a:srgbClr val="000000"/>
                </a:solidFill>
                <a:latin typeface="Open Sans"/>
                <a:ea typeface="Open Sans"/>
                <a:cs typeface="Open Sans"/>
                <a:sym typeface="Open Sans"/>
              </a:rPr>
              <a:t> H - C - H</a:t>
            </a:r>
          </a:p>
          <a:p>
            <a:pPr algn="l">
              <a:lnSpc>
                <a:spcPts val="3278"/>
              </a:lnSpc>
            </a:pPr>
            <a:r>
              <a:rPr lang="en-US" sz="2521">
                <a:solidFill>
                  <a:srgbClr val="000000"/>
                </a:solidFill>
                <a:latin typeface="Open Sans"/>
                <a:ea typeface="Open Sans"/>
                <a:cs typeface="Open Sans"/>
                <a:sym typeface="Open Sans"/>
              </a:rPr>
              <a:t>     |</a:t>
            </a:r>
          </a:p>
          <a:p>
            <a:pPr algn="l">
              <a:lnSpc>
                <a:spcPts val="3278"/>
              </a:lnSpc>
            </a:pPr>
            <a:r>
              <a:rPr lang="en-US" sz="2521">
                <a:solidFill>
                  <a:srgbClr val="000000"/>
                </a:solidFill>
                <a:latin typeface="Open Sans"/>
                <a:ea typeface="Open Sans"/>
                <a:cs typeface="Open Sans"/>
                <a:sym typeface="Open Sans"/>
              </a:rPr>
              <a:t>     H</a:t>
            </a:r>
          </a:p>
          <a:p>
            <a:pPr algn="l">
              <a:lnSpc>
                <a:spcPts val="3278"/>
              </a:lnSpc>
            </a:pPr>
            <a:r>
              <a:rPr lang="en-US" sz="2521">
                <a:solidFill>
                  <a:srgbClr val="000000"/>
                </a:solidFill>
                <a:latin typeface="Open Sans"/>
                <a:ea typeface="Open Sans"/>
                <a:cs typeface="Open Sans"/>
                <a:sym typeface="Open Sans"/>
              </a:rPr>
              <a:t> 2. Этилен (C₂H₄)</a:t>
            </a:r>
          </a:p>
          <a:p>
            <a:pPr algn="l">
              <a:lnSpc>
                <a:spcPts val="3278"/>
              </a:lnSpc>
            </a:pPr>
            <a:r>
              <a:rPr lang="en-US" sz="2521">
                <a:solidFill>
                  <a:srgbClr val="000000"/>
                </a:solidFill>
                <a:latin typeface="Open Sans"/>
                <a:ea typeface="Open Sans"/>
                <a:cs typeface="Open Sans"/>
                <a:sym typeface="Open Sans"/>
              </a:rPr>
              <a:t> Әр көміртек атомы бір-бірімен қос байланыс түзеді және әрқайсысы 2 сутекпен байланысады.</a:t>
            </a:r>
          </a:p>
          <a:p>
            <a:pPr algn="l">
              <a:lnSpc>
                <a:spcPts val="3278"/>
              </a:lnSpc>
            </a:pPr>
            <a:r>
              <a:rPr lang="en-US" sz="2521">
                <a:solidFill>
                  <a:srgbClr val="000000"/>
                </a:solidFill>
                <a:latin typeface="Open Sans"/>
                <a:ea typeface="Open Sans"/>
                <a:cs typeface="Open Sans"/>
                <a:sym typeface="Open Sans"/>
              </a:rPr>
              <a:t> Льюис формуласы:</a:t>
            </a:r>
          </a:p>
          <a:p>
            <a:pPr algn="l">
              <a:lnSpc>
                <a:spcPts val="3278"/>
              </a:lnSpc>
            </a:pPr>
            <a:r>
              <a:rPr lang="en-US" sz="2521">
                <a:solidFill>
                  <a:srgbClr val="000000"/>
                </a:solidFill>
                <a:latin typeface="Open Sans"/>
                <a:ea typeface="Open Sans"/>
                <a:cs typeface="Open Sans"/>
                <a:sym typeface="Open Sans"/>
              </a:rPr>
              <a:t> H   H</a:t>
            </a:r>
          </a:p>
          <a:p>
            <a:pPr algn="l">
              <a:lnSpc>
                <a:spcPts val="3278"/>
              </a:lnSpc>
            </a:pPr>
            <a:r>
              <a:rPr lang="en-US" sz="2521">
                <a:solidFill>
                  <a:srgbClr val="000000"/>
                </a:solidFill>
                <a:latin typeface="Open Sans"/>
                <a:ea typeface="Open Sans"/>
                <a:cs typeface="Open Sans"/>
                <a:sym typeface="Open Sans"/>
              </a:rPr>
              <a:t>  \ /</a:t>
            </a:r>
          </a:p>
          <a:p>
            <a:pPr algn="l">
              <a:lnSpc>
                <a:spcPts val="3278"/>
              </a:lnSpc>
            </a:pPr>
            <a:r>
              <a:rPr lang="en-US" sz="2521">
                <a:solidFill>
                  <a:srgbClr val="000000"/>
                </a:solidFill>
                <a:latin typeface="Open Sans"/>
                <a:ea typeface="Open Sans"/>
                <a:cs typeface="Open Sans"/>
                <a:sym typeface="Open Sans"/>
              </a:rPr>
              <a:t>   C = C</a:t>
            </a:r>
          </a:p>
          <a:p>
            <a:pPr algn="l">
              <a:lnSpc>
                <a:spcPts val="3278"/>
              </a:lnSpc>
            </a:pPr>
            <a:r>
              <a:rPr lang="en-US" sz="2521">
                <a:solidFill>
                  <a:srgbClr val="000000"/>
                </a:solidFill>
                <a:latin typeface="Open Sans"/>
                <a:ea typeface="Open Sans"/>
                <a:cs typeface="Open Sans"/>
                <a:sym typeface="Open Sans"/>
              </a:rPr>
              <a:t>  / \</a:t>
            </a:r>
          </a:p>
          <a:p>
            <a:pPr algn="l">
              <a:lnSpc>
                <a:spcPts val="3278"/>
              </a:lnSpc>
            </a:pPr>
            <a:r>
              <a:rPr lang="en-US" sz="2521">
                <a:solidFill>
                  <a:srgbClr val="000000"/>
                </a:solidFill>
                <a:latin typeface="Open Sans"/>
                <a:ea typeface="Open Sans"/>
                <a:cs typeface="Open Sans"/>
                <a:sym typeface="Open Sans"/>
              </a:rPr>
              <a:t> H   H</a:t>
            </a:r>
          </a:p>
          <a:p>
            <a:pPr algn="l">
              <a:lnSpc>
                <a:spcPts val="3278"/>
              </a:lnSpc>
            </a:pPr>
            <a:endParaRPr lang="en-US" sz="2521">
              <a:solidFill>
                <a:srgbClr val="000000"/>
              </a:solidFill>
              <a:latin typeface="Open Sans"/>
              <a:ea typeface="Open Sans"/>
              <a:cs typeface="Open Sans"/>
              <a:sym typeface="Open Sans"/>
            </a:endParaRPr>
          </a:p>
        </p:txBody>
      </p:sp>
      <p:sp>
        <p:nvSpPr>
          <p:cNvPr id="4" name="Freeform 4"/>
          <p:cNvSpPr/>
          <p:nvPr/>
        </p:nvSpPr>
        <p:spPr>
          <a:xfrm>
            <a:off x="1088789" y="6070211"/>
            <a:ext cx="1731491" cy="1201222"/>
          </a:xfrm>
          <a:custGeom>
            <a:avLst/>
            <a:gdLst/>
            <a:ahLst/>
            <a:cxnLst/>
            <a:rect l="l" t="t" r="r" b="b"/>
            <a:pathLst>
              <a:path w="1731491" h="1201222">
                <a:moveTo>
                  <a:pt x="0" y="0"/>
                </a:moveTo>
                <a:lnTo>
                  <a:pt x="1731491" y="0"/>
                </a:lnTo>
                <a:lnTo>
                  <a:pt x="1731491" y="1201222"/>
                </a:lnTo>
                <a:lnTo>
                  <a:pt x="0" y="1201222"/>
                </a:lnTo>
                <a:lnTo>
                  <a:pt x="0" y="0"/>
                </a:lnTo>
                <a:close/>
              </a:path>
            </a:pathLst>
          </a:custGeom>
          <a:blipFill>
            <a:blip r:embed="rId2"/>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sp>
        <p:nvSpPr>
          <p:cNvPr id="2" name="TextBox 2"/>
          <p:cNvSpPr txBox="1"/>
          <p:nvPr/>
        </p:nvSpPr>
        <p:spPr>
          <a:xfrm>
            <a:off x="513515" y="522373"/>
            <a:ext cx="17260970" cy="2190750"/>
          </a:xfrm>
          <a:prstGeom prst="rect">
            <a:avLst/>
          </a:prstGeom>
        </p:spPr>
        <p:txBody>
          <a:bodyPr lIns="0" tIns="0" rIns="0" bIns="0" rtlCol="0" anchor="t">
            <a:spAutoFit/>
          </a:bodyPr>
          <a:lstStyle/>
          <a:p>
            <a:pPr marL="0" lvl="0" indent="0" algn="ctr">
              <a:lnSpc>
                <a:spcPts val="8640"/>
              </a:lnSpc>
              <a:spcBef>
                <a:spcPct val="0"/>
              </a:spcBef>
            </a:pPr>
            <a:r>
              <a:rPr lang="en-US" sz="7200" b="1">
                <a:solidFill>
                  <a:srgbClr val="171717"/>
                </a:solidFill>
                <a:latin typeface="Clear Sans Bold"/>
                <a:ea typeface="Clear Sans Bold"/>
                <a:cs typeface="Clear Sans Bold"/>
                <a:sym typeface="Clear Sans Bold"/>
              </a:rPr>
              <a:t>ОРГАНИКАЛЫҚ ҚОСЫЛЫСТАРДАҒЫ МЫСАЛДАР</a:t>
            </a:r>
          </a:p>
        </p:txBody>
      </p:sp>
      <p:sp>
        <p:nvSpPr>
          <p:cNvPr id="3" name="TextBox 3"/>
          <p:cNvSpPr txBox="1"/>
          <p:nvPr/>
        </p:nvSpPr>
        <p:spPr>
          <a:xfrm>
            <a:off x="2224247" y="2684548"/>
            <a:ext cx="13442973" cy="6932604"/>
          </a:xfrm>
          <a:prstGeom prst="rect">
            <a:avLst/>
          </a:prstGeom>
        </p:spPr>
        <p:txBody>
          <a:bodyPr lIns="0" tIns="0" rIns="0" bIns="0" rtlCol="0" anchor="t">
            <a:spAutoFit/>
          </a:bodyPr>
          <a:lstStyle/>
          <a:p>
            <a:pPr algn="l">
              <a:lnSpc>
                <a:spcPts val="3470"/>
              </a:lnSpc>
            </a:pPr>
            <a:r>
              <a:rPr lang="en-US" sz="2669">
                <a:solidFill>
                  <a:srgbClr val="000000"/>
                </a:solidFill>
                <a:latin typeface="Open Sans"/>
                <a:ea typeface="Open Sans"/>
                <a:cs typeface="Open Sans"/>
                <a:sym typeface="Open Sans"/>
              </a:rPr>
              <a:t> 3. Ацетилен (C₂H₂)</a:t>
            </a:r>
          </a:p>
          <a:p>
            <a:pPr algn="l">
              <a:lnSpc>
                <a:spcPts val="3470"/>
              </a:lnSpc>
            </a:pPr>
            <a:r>
              <a:rPr lang="en-US" sz="2669">
                <a:solidFill>
                  <a:srgbClr val="000000"/>
                </a:solidFill>
                <a:latin typeface="Open Sans"/>
                <a:ea typeface="Open Sans"/>
                <a:cs typeface="Open Sans"/>
                <a:sym typeface="Open Sans"/>
              </a:rPr>
              <a:t> Көміртектер арасында үштік байланыс болады. Әр көміртек бір сутекпен байланысып, октетке жетеді.</a:t>
            </a:r>
          </a:p>
          <a:p>
            <a:pPr algn="l">
              <a:lnSpc>
                <a:spcPts val="3470"/>
              </a:lnSpc>
            </a:pPr>
            <a:r>
              <a:rPr lang="en-US" sz="2669">
                <a:solidFill>
                  <a:srgbClr val="000000"/>
                </a:solidFill>
                <a:latin typeface="Open Sans"/>
                <a:ea typeface="Open Sans"/>
                <a:cs typeface="Open Sans"/>
                <a:sym typeface="Open Sans"/>
              </a:rPr>
              <a:t> Льюис формуласы:</a:t>
            </a:r>
          </a:p>
          <a:p>
            <a:pPr algn="l">
              <a:lnSpc>
                <a:spcPts val="3470"/>
              </a:lnSpc>
            </a:pPr>
            <a:r>
              <a:rPr lang="en-US" sz="2669">
                <a:solidFill>
                  <a:srgbClr val="000000"/>
                </a:solidFill>
                <a:latin typeface="Open Sans"/>
                <a:ea typeface="Open Sans"/>
                <a:cs typeface="Open Sans"/>
                <a:sym typeface="Open Sans"/>
              </a:rPr>
              <a:t> H - C ≡ C - H</a:t>
            </a:r>
          </a:p>
          <a:p>
            <a:pPr algn="l">
              <a:lnSpc>
                <a:spcPts val="3470"/>
              </a:lnSpc>
            </a:pPr>
            <a:r>
              <a:rPr lang="en-US" sz="2669">
                <a:solidFill>
                  <a:srgbClr val="000000"/>
                </a:solidFill>
                <a:latin typeface="Open Sans"/>
                <a:ea typeface="Open Sans"/>
                <a:cs typeface="Open Sans"/>
                <a:sym typeface="Open Sans"/>
              </a:rPr>
              <a:t> 4. Этанол (C₂H₅OH)</a:t>
            </a:r>
          </a:p>
          <a:p>
            <a:pPr algn="l">
              <a:lnSpc>
                <a:spcPts val="3470"/>
              </a:lnSpc>
            </a:pPr>
            <a:r>
              <a:rPr lang="en-US" sz="2669">
                <a:solidFill>
                  <a:srgbClr val="000000"/>
                </a:solidFill>
                <a:latin typeface="Open Sans"/>
                <a:ea typeface="Open Sans"/>
                <a:cs typeface="Open Sans"/>
                <a:sym typeface="Open Sans"/>
              </a:rPr>
              <a:t> Этанолда көміртек пен сутектер октетке (сутек дублетке) жетеді. Оттек атомы екі байланыс (C–O және O–H) түзіп, қосымша екі электрон жұбын сақтайды.</a:t>
            </a:r>
          </a:p>
          <a:p>
            <a:pPr algn="l">
              <a:lnSpc>
                <a:spcPts val="3470"/>
              </a:lnSpc>
            </a:pPr>
            <a:r>
              <a:rPr lang="en-US" sz="2669">
                <a:solidFill>
                  <a:srgbClr val="000000"/>
                </a:solidFill>
                <a:latin typeface="Open Sans"/>
                <a:ea typeface="Open Sans"/>
                <a:cs typeface="Open Sans"/>
                <a:sym typeface="Open Sans"/>
              </a:rPr>
              <a:t> Льюис формуласы (жеңілдетілген):</a:t>
            </a:r>
          </a:p>
          <a:p>
            <a:pPr algn="l">
              <a:lnSpc>
                <a:spcPts val="3470"/>
              </a:lnSpc>
            </a:pPr>
            <a:r>
              <a:rPr lang="en-US" sz="2669">
                <a:solidFill>
                  <a:srgbClr val="000000"/>
                </a:solidFill>
                <a:latin typeface="Open Sans"/>
                <a:ea typeface="Open Sans"/>
                <a:cs typeface="Open Sans"/>
                <a:sym typeface="Open Sans"/>
              </a:rPr>
              <a:t> H   H   H</a:t>
            </a:r>
          </a:p>
          <a:p>
            <a:pPr algn="l">
              <a:lnSpc>
                <a:spcPts val="3470"/>
              </a:lnSpc>
            </a:pPr>
            <a:r>
              <a:rPr lang="en-US" sz="2669">
                <a:solidFill>
                  <a:srgbClr val="000000"/>
                </a:solidFill>
                <a:latin typeface="Open Sans"/>
                <a:ea typeface="Open Sans"/>
                <a:cs typeface="Open Sans"/>
                <a:sym typeface="Open Sans"/>
              </a:rPr>
              <a:t>  |   |   |</a:t>
            </a:r>
          </a:p>
          <a:p>
            <a:pPr algn="l">
              <a:lnSpc>
                <a:spcPts val="3470"/>
              </a:lnSpc>
            </a:pPr>
            <a:r>
              <a:rPr lang="en-US" sz="2669">
                <a:solidFill>
                  <a:srgbClr val="000000"/>
                </a:solidFill>
                <a:latin typeface="Open Sans"/>
                <a:ea typeface="Open Sans"/>
                <a:cs typeface="Open Sans"/>
                <a:sym typeface="Open Sans"/>
              </a:rPr>
              <a:t> H - C - C - O - H</a:t>
            </a:r>
          </a:p>
          <a:p>
            <a:pPr algn="l">
              <a:lnSpc>
                <a:spcPts val="3470"/>
              </a:lnSpc>
            </a:pPr>
            <a:r>
              <a:rPr lang="en-US" sz="2669">
                <a:solidFill>
                  <a:srgbClr val="000000"/>
                </a:solidFill>
                <a:latin typeface="Open Sans"/>
                <a:ea typeface="Open Sans"/>
                <a:cs typeface="Open Sans"/>
                <a:sym typeface="Open Sans"/>
              </a:rPr>
              <a:t>     |   |</a:t>
            </a:r>
          </a:p>
          <a:p>
            <a:pPr algn="l">
              <a:lnSpc>
                <a:spcPts val="3470"/>
              </a:lnSpc>
            </a:pPr>
            <a:r>
              <a:rPr lang="en-US" sz="2669">
                <a:solidFill>
                  <a:srgbClr val="000000"/>
                </a:solidFill>
                <a:latin typeface="Open Sans"/>
                <a:ea typeface="Open Sans"/>
                <a:cs typeface="Open Sans"/>
                <a:sym typeface="Open Sans"/>
              </a:rPr>
              <a:t>     H   H</a:t>
            </a:r>
          </a:p>
          <a:p>
            <a:pPr algn="l">
              <a:lnSpc>
                <a:spcPts val="3470"/>
              </a:lnSpc>
            </a:pPr>
            <a:r>
              <a:rPr lang="en-US" sz="2669">
                <a:solidFill>
                  <a:srgbClr val="000000"/>
                </a:solidFill>
                <a:latin typeface="Open Sans"/>
                <a:ea typeface="Open Sans"/>
                <a:cs typeface="Open Sans"/>
                <a:sym typeface="Open Sans"/>
              </a:rPr>
              <a:t> (Оттектің екі жалғыз электрон жұбы нүктелермен көрсетіледі: :O: ).</a:t>
            </a:r>
          </a:p>
          <a:p>
            <a:pPr algn="l">
              <a:lnSpc>
                <a:spcPts val="3470"/>
              </a:lnSpc>
            </a:pPr>
            <a:endParaRPr lang="en-US" sz="2669">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sp>
        <p:nvSpPr>
          <p:cNvPr id="2" name="TextBox 2"/>
          <p:cNvSpPr txBox="1"/>
          <p:nvPr/>
        </p:nvSpPr>
        <p:spPr>
          <a:xfrm>
            <a:off x="513515" y="522373"/>
            <a:ext cx="17260970" cy="2190750"/>
          </a:xfrm>
          <a:prstGeom prst="rect">
            <a:avLst/>
          </a:prstGeom>
        </p:spPr>
        <p:txBody>
          <a:bodyPr lIns="0" tIns="0" rIns="0" bIns="0" rtlCol="0" anchor="t">
            <a:spAutoFit/>
          </a:bodyPr>
          <a:lstStyle/>
          <a:p>
            <a:pPr marL="0" lvl="0" indent="0" algn="ctr">
              <a:lnSpc>
                <a:spcPts val="8640"/>
              </a:lnSpc>
              <a:spcBef>
                <a:spcPct val="0"/>
              </a:spcBef>
            </a:pPr>
            <a:r>
              <a:rPr lang="en-US" sz="7200" b="1">
                <a:solidFill>
                  <a:srgbClr val="171717"/>
                </a:solidFill>
                <a:latin typeface="Clear Sans Bold"/>
                <a:ea typeface="Clear Sans Bold"/>
                <a:cs typeface="Clear Sans Bold"/>
                <a:sym typeface="Clear Sans Bold"/>
              </a:rPr>
              <a:t>ОРГАНИКАЛЫҚ ҚОСЫЛЫСТАРДАҒЫ МЫСАЛДАР</a:t>
            </a:r>
          </a:p>
        </p:txBody>
      </p:sp>
      <p:sp>
        <p:nvSpPr>
          <p:cNvPr id="3" name="TextBox 3"/>
          <p:cNvSpPr txBox="1"/>
          <p:nvPr/>
        </p:nvSpPr>
        <p:spPr>
          <a:xfrm>
            <a:off x="733754" y="2451232"/>
            <a:ext cx="16094316" cy="7973243"/>
          </a:xfrm>
          <a:prstGeom prst="rect">
            <a:avLst/>
          </a:prstGeom>
        </p:spPr>
        <p:txBody>
          <a:bodyPr lIns="0" tIns="0" rIns="0" bIns="0" rtlCol="0" anchor="t">
            <a:spAutoFit/>
          </a:bodyPr>
          <a:lstStyle/>
          <a:p>
            <a:pPr algn="l">
              <a:lnSpc>
                <a:spcPts val="3199"/>
              </a:lnSpc>
            </a:pPr>
            <a:r>
              <a:rPr lang="en-US" sz="2461">
                <a:solidFill>
                  <a:srgbClr val="000000"/>
                </a:solidFill>
                <a:latin typeface="Open Sans"/>
                <a:ea typeface="Open Sans"/>
                <a:cs typeface="Open Sans"/>
                <a:sym typeface="Open Sans"/>
              </a:rPr>
              <a:t> 5. Бензол (C₆H₆)</a:t>
            </a:r>
          </a:p>
          <a:p>
            <a:pPr algn="l">
              <a:lnSpc>
                <a:spcPts val="3199"/>
              </a:lnSpc>
            </a:pPr>
            <a:r>
              <a:rPr lang="en-US" sz="2461">
                <a:solidFill>
                  <a:srgbClr val="000000"/>
                </a:solidFill>
                <a:latin typeface="Open Sans"/>
                <a:ea typeface="Open Sans"/>
                <a:cs typeface="Open Sans"/>
                <a:sym typeface="Open Sans"/>
              </a:rPr>
              <a:t> Бензол сақинасында көміртектердің арасында кезектескен қос байланыстар бар. Бірақ нақты жағдайда π-электрондар сақина бойымен делокализацияланған.</a:t>
            </a:r>
          </a:p>
          <a:p>
            <a:pPr algn="l">
              <a:lnSpc>
                <a:spcPts val="3199"/>
              </a:lnSpc>
            </a:pPr>
            <a:r>
              <a:rPr lang="en-US" sz="2461">
                <a:solidFill>
                  <a:srgbClr val="000000"/>
                </a:solidFill>
                <a:latin typeface="Open Sans"/>
                <a:ea typeface="Open Sans"/>
                <a:cs typeface="Open Sans"/>
                <a:sym typeface="Open Sans"/>
              </a:rPr>
              <a:t> Льюис құрылымының бір резонанстық формасы:</a:t>
            </a:r>
          </a:p>
          <a:p>
            <a:pPr algn="l">
              <a:lnSpc>
                <a:spcPts val="3199"/>
              </a:lnSpc>
            </a:pPr>
            <a:r>
              <a:rPr lang="en-US" sz="2461">
                <a:solidFill>
                  <a:srgbClr val="000000"/>
                </a:solidFill>
                <a:latin typeface="Open Sans"/>
                <a:ea typeface="Open Sans"/>
                <a:cs typeface="Open Sans"/>
                <a:sym typeface="Open Sans"/>
              </a:rPr>
              <a:t>        H       H</a:t>
            </a:r>
          </a:p>
          <a:p>
            <a:pPr algn="l">
              <a:lnSpc>
                <a:spcPts val="3199"/>
              </a:lnSpc>
            </a:pPr>
            <a:r>
              <a:rPr lang="en-US" sz="2461">
                <a:solidFill>
                  <a:srgbClr val="000000"/>
                </a:solidFill>
                <a:latin typeface="Open Sans"/>
                <a:ea typeface="Open Sans"/>
                <a:cs typeface="Open Sans"/>
                <a:sym typeface="Open Sans"/>
              </a:rPr>
              <a:t>         \     /</a:t>
            </a:r>
          </a:p>
          <a:p>
            <a:pPr algn="l">
              <a:lnSpc>
                <a:spcPts val="3199"/>
              </a:lnSpc>
            </a:pPr>
            <a:r>
              <a:rPr lang="en-US" sz="2461">
                <a:solidFill>
                  <a:srgbClr val="000000"/>
                </a:solidFill>
                <a:latin typeface="Open Sans"/>
                <a:ea typeface="Open Sans"/>
                <a:cs typeface="Open Sans"/>
                <a:sym typeface="Open Sans"/>
              </a:rPr>
              <a:t>    H - C = C - H</a:t>
            </a:r>
          </a:p>
          <a:p>
            <a:pPr algn="l">
              <a:lnSpc>
                <a:spcPts val="3199"/>
              </a:lnSpc>
            </a:pPr>
            <a:r>
              <a:rPr lang="en-US" sz="2461">
                <a:solidFill>
                  <a:srgbClr val="000000"/>
                </a:solidFill>
                <a:latin typeface="Open Sans"/>
                <a:ea typeface="Open Sans"/>
                <a:cs typeface="Open Sans"/>
                <a:sym typeface="Open Sans"/>
              </a:rPr>
              <a:t>       /       \</a:t>
            </a:r>
          </a:p>
          <a:p>
            <a:pPr algn="l">
              <a:lnSpc>
                <a:spcPts val="3199"/>
              </a:lnSpc>
            </a:pPr>
            <a:r>
              <a:rPr lang="en-US" sz="2461">
                <a:solidFill>
                  <a:srgbClr val="000000"/>
                </a:solidFill>
                <a:latin typeface="Open Sans"/>
                <a:ea typeface="Open Sans"/>
                <a:cs typeface="Open Sans"/>
                <a:sym typeface="Open Sans"/>
              </a:rPr>
              <a:t>      C         C</a:t>
            </a:r>
          </a:p>
          <a:p>
            <a:pPr algn="l">
              <a:lnSpc>
                <a:spcPts val="3199"/>
              </a:lnSpc>
            </a:pPr>
            <a:r>
              <a:rPr lang="en-US" sz="2461">
                <a:solidFill>
                  <a:srgbClr val="000000"/>
                </a:solidFill>
                <a:latin typeface="Open Sans"/>
                <a:ea typeface="Open Sans"/>
                <a:cs typeface="Open Sans"/>
                <a:sym typeface="Open Sans"/>
              </a:rPr>
              <a:t>     ||         ||</a:t>
            </a:r>
          </a:p>
          <a:p>
            <a:pPr algn="l">
              <a:lnSpc>
                <a:spcPts val="3199"/>
              </a:lnSpc>
            </a:pPr>
            <a:r>
              <a:rPr lang="en-US" sz="2461">
                <a:solidFill>
                  <a:srgbClr val="000000"/>
                </a:solidFill>
                <a:latin typeface="Open Sans"/>
                <a:ea typeface="Open Sans"/>
                <a:cs typeface="Open Sans"/>
                <a:sym typeface="Open Sans"/>
              </a:rPr>
              <a:t>      C         C</a:t>
            </a:r>
          </a:p>
          <a:p>
            <a:pPr algn="l">
              <a:lnSpc>
                <a:spcPts val="3199"/>
              </a:lnSpc>
            </a:pPr>
            <a:r>
              <a:rPr lang="en-US" sz="2461">
                <a:solidFill>
                  <a:srgbClr val="000000"/>
                </a:solidFill>
                <a:latin typeface="Open Sans"/>
                <a:ea typeface="Open Sans"/>
                <a:cs typeface="Open Sans"/>
                <a:sym typeface="Open Sans"/>
              </a:rPr>
              <a:t>       \       /</a:t>
            </a:r>
          </a:p>
          <a:p>
            <a:pPr algn="l">
              <a:lnSpc>
                <a:spcPts val="3199"/>
              </a:lnSpc>
            </a:pPr>
            <a:r>
              <a:rPr lang="en-US" sz="2461">
                <a:solidFill>
                  <a:srgbClr val="000000"/>
                </a:solidFill>
                <a:latin typeface="Open Sans"/>
                <a:ea typeface="Open Sans"/>
                <a:cs typeface="Open Sans"/>
                <a:sym typeface="Open Sans"/>
              </a:rPr>
              <a:t>        H     H</a:t>
            </a:r>
          </a:p>
          <a:p>
            <a:pPr algn="l">
              <a:lnSpc>
                <a:spcPts val="3199"/>
              </a:lnSpc>
            </a:pPr>
            <a:r>
              <a:rPr lang="en-US" sz="2461">
                <a:solidFill>
                  <a:srgbClr val="000000"/>
                </a:solidFill>
                <a:latin typeface="Open Sans"/>
                <a:ea typeface="Open Sans"/>
                <a:cs typeface="Open Sans"/>
                <a:sym typeface="Open Sans"/>
              </a:rPr>
              <a:t> Сонымен,қорыта айтқанда</a:t>
            </a:r>
          </a:p>
          <a:p>
            <a:pPr algn="l">
              <a:lnSpc>
                <a:spcPts val="3199"/>
              </a:lnSpc>
            </a:pPr>
            <a:r>
              <a:rPr lang="en-US" sz="2461">
                <a:solidFill>
                  <a:srgbClr val="000000"/>
                </a:solidFill>
                <a:latin typeface="Open Sans"/>
                <a:ea typeface="Open Sans"/>
                <a:cs typeface="Open Sans"/>
                <a:sym typeface="Open Sans"/>
              </a:rPr>
              <a:t> -Льюис формуласы молекуладағы электрон жұптарын көрнекі көрсетеді.</a:t>
            </a:r>
          </a:p>
          <a:p>
            <a:pPr algn="l">
              <a:lnSpc>
                <a:spcPts val="3199"/>
              </a:lnSpc>
            </a:pPr>
            <a:r>
              <a:rPr lang="en-US" sz="2461">
                <a:solidFill>
                  <a:srgbClr val="000000"/>
                </a:solidFill>
                <a:latin typeface="Open Sans"/>
                <a:ea typeface="Open Sans"/>
                <a:cs typeface="Open Sans"/>
                <a:sym typeface="Open Sans"/>
              </a:rPr>
              <a:t> -Ол коваленттік байланыстың түзілу механизмін, октет ережесін және резонанс құбылысын түсінуге көмектеседі.</a:t>
            </a:r>
          </a:p>
          <a:p>
            <a:pPr algn="l">
              <a:lnSpc>
                <a:spcPts val="3199"/>
              </a:lnSpc>
            </a:pPr>
            <a:r>
              <a:rPr lang="en-US" sz="2461">
                <a:solidFill>
                  <a:srgbClr val="000000"/>
                </a:solidFill>
                <a:latin typeface="Open Sans"/>
                <a:ea typeface="Open Sans"/>
                <a:cs typeface="Open Sans"/>
                <a:sym typeface="Open Sans"/>
              </a:rPr>
              <a:t> -Органикалық химияда бұл әдіс әсіресе көмірсутектердің, оттекті және азотты қосылыстардың құрылысын түсіндіруде кең қолданылады.</a:t>
            </a:r>
          </a:p>
          <a:p>
            <a:pPr algn="l">
              <a:lnSpc>
                <a:spcPts val="3199"/>
              </a:lnSpc>
            </a:pPr>
            <a:endParaRPr lang="en-US" sz="2461">
              <a:solidFill>
                <a:srgbClr val="000000"/>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sp>
        <p:nvSpPr>
          <p:cNvPr id="2" name="Freeform 2"/>
          <p:cNvSpPr/>
          <p:nvPr/>
        </p:nvSpPr>
        <p:spPr>
          <a:xfrm>
            <a:off x="488879" y="7180854"/>
            <a:ext cx="3804358" cy="4057982"/>
          </a:xfrm>
          <a:custGeom>
            <a:avLst/>
            <a:gdLst/>
            <a:ahLst/>
            <a:cxnLst/>
            <a:rect l="l" t="t" r="r" b="b"/>
            <a:pathLst>
              <a:path w="3804358" h="4057982">
                <a:moveTo>
                  <a:pt x="0" y="0"/>
                </a:moveTo>
                <a:lnTo>
                  <a:pt x="3804359" y="0"/>
                </a:lnTo>
                <a:lnTo>
                  <a:pt x="3804359" y="4057983"/>
                </a:lnTo>
                <a:lnTo>
                  <a:pt x="0" y="4057983"/>
                </a:lnTo>
                <a:lnTo>
                  <a:pt x="0" y="0"/>
                </a:lnTo>
                <a:close/>
              </a:path>
            </a:pathLst>
          </a:custGeom>
          <a:blipFill>
            <a:blip r:embed="rId2"/>
            <a:stretch>
              <a:fillRect/>
            </a:stretch>
          </a:blipFill>
        </p:spPr>
      </p:sp>
      <p:sp>
        <p:nvSpPr>
          <p:cNvPr id="3" name="Freeform 3"/>
          <p:cNvSpPr/>
          <p:nvPr/>
        </p:nvSpPr>
        <p:spPr>
          <a:xfrm>
            <a:off x="-698398" y="1013026"/>
            <a:ext cx="3454195" cy="2396348"/>
          </a:xfrm>
          <a:custGeom>
            <a:avLst/>
            <a:gdLst/>
            <a:ahLst/>
            <a:cxnLst/>
            <a:rect l="l" t="t" r="r" b="b"/>
            <a:pathLst>
              <a:path w="3454195" h="2396348">
                <a:moveTo>
                  <a:pt x="0" y="0"/>
                </a:moveTo>
                <a:lnTo>
                  <a:pt x="3454196" y="0"/>
                </a:lnTo>
                <a:lnTo>
                  <a:pt x="3454196" y="2396348"/>
                </a:lnTo>
                <a:lnTo>
                  <a:pt x="0" y="2396348"/>
                </a:lnTo>
                <a:lnTo>
                  <a:pt x="0" y="0"/>
                </a:lnTo>
                <a:close/>
              </a:path>
            </a:pathLst>
          </a:custGeom>
          <a:blipFill>
            <a:blip r:embed="rId3"/>
            <a:stretch>
              <a:fillRect/>
            </a:stretch>
          </a:blipFill>
        </p:spPr>
      </p:sp>
      <p:sp>
        <p:nvSpPr>
          <p:cNvPr id="4" name="Freeform 4"/>
          <p:cNvSpPr/>
          <p:nvPr/>
        </p:nvSpPr>
        <p:spPr>
          <a:xfrm>
            <a:off x="13572291" y="-1249979"/>
            <a:ext cx="3687009" cy="3461180"/>
          </a:xfrm>
          <a:custGeom>
            <a:avLst/>
            <a:gdLst/>
            <a:ahLst/>
            <a:cxnLst/>
            <a:rect l="l" t="t" r="r" b="b"/>
            <a:pathLst>
              <a:path w="3687009" h="3461180">
                <a:moveTo>
                  <a:pt x="0" y="0"/>
                </a:moveTo>
                <a:lnTo>
                  <a:pt x="3687009" y="0"/>
                </a:lnTo>
                <a:lnTo>
                  <a:pt x="3687009" y="3461179"/>
                </a:lnTo>
                <a:lnTo>
                  <a:pt x="0" y="3461179"/>
                </a:lnTo>
                <a:lnTo>
                  <a:pt x="0" y="0"/>
                </a:lnTo>
                <a:close/>
              </a:path>
            </a:pathLst>
          </a:custGeom>
          <a:blipFill>
            <a:blip r:embed="rId4"/>
            <a:stretch>
              <a:fillRect/>
            </a:stretch>
          </a:blipFill>
        </p:spPr>
      </p:sp>
      <p:sp>
        <p:nvSpPr>
          <p:cNvPr id="5" name="Freeform 5"/>
          <p:cNvSpPr/>
          <p:nvPr/>
        </p:nvSpPr>
        <p:spPr>
          <a:xfrm>
            <a:off x="15059741" y="6476405"/>
            <a:ext cx="2357799" cy="1892134"/>
          </a:xfrm>
          <a:custGeom>
            <a:avLst/>
            <a:gdLst/>
            <a:ahLst/>
            <a:cxnLst/>
            <a:rect l="l" t="t" r="r" b="b"/>
            <a:pathLst>
              <a:path w="2357799" h="1892134">
                <a:moveTo>
                  <a:pt x="0" y="0"/>
                </a:moveTo>
                <a:lnTo>
                  <a:pt x="2357799" y="0"/>
                </a:lnTo>
                <a:lnTo>
                  <a:pt x="2357799" y="1892134"/>
                </a:lnTo>
                <a:lnTo>
                  <a:pt x="0" y="1892134"/>
                </a:lnTo>
                <a:lnTo>
                  <a:pt x="0" y="0"/>
                </a:lnTo>
                <a:close/>
              </a:path>
            </a:pathLst>
          </a:custGeom>
          <a:blipFill>
            <a:blip r:embed="rId5"/>
            <a:stretch>
              <a:fillRect/>
            </a:stretch>
          </a:blipFill>
        </p:spPr>
      </p:sp>
      <p:sp>
        <p:nvSpPr>
          <p:cNvPr id="6" name="Freeform 6"/>
          <p:cNvSpPr/>
          <p:nvPr/>
        </p:nvSpPr>
        <p:spPr>
          <a:xfrm>
            <a:off x="16065242" y="4269177"/>
            <a:ext cx="346797" cy="346364"/>
          </a:xfrm>
          <a:custGeom>
            <a:avLst/>
            <a:gdLst/>
            <a:ahLst/>
            <a:cxnLst/>
            <a:rect l="l" t="t" r="r" b="b"/>
            <a:pathLst>
              <a:path w="346797" h="346364">
                <a:moveTo>
                  <a:pt x="0" y="0"/>
                </a:moveTo>
                <a:lnTo>
                  <a:pt x="346797" y="0"/>
                </a:lnTo>
                <a:lnTo>
                  <a:pt x="346797" y="346364"/>
                </a:lnTo>
                <a:lnTo>
                  <a:pt x="0" y="346364"/>
                </a:lnTo>
                <a:lnTo>
                  <a:pt x="0" y="0"/>
                </a:lnTo>
                <a:close/>
              </a:path>
            </a:pathLst>
          </a:custGeom>
          <a:blipFill>
            <a:blip r:embed="rId6"/>
            <a:stretch>
              <a:fillRect/>
            </a:stretch>
          </a:blipFill>
        </p:spPr>
      </p:sp>
      <p:sp>
        <p:nvSpPr>
          <p:cNvPr id="7" name="Freeform 7"/>
          <p:cNvSpPr/>
          <p:nvPr/>
        </p:nvSpPr>
        <p:spPr>
          <a:xfrm>
            <a:off x="1383098" y="7422472"/>
            <a:ext cx="1372699" cy="1252588"/>
          </a:xfrm>
          <a:custGeom>
            <a:avLst/>
            <a:gdLst/>
            <a:ahLst/>
            <a:cxnLst/>
            <a:rect l="l" t="t" r="r" b="b"/>
            <a:pathLst>
              <a:path w="1372699" h="1252588">
                <a:moveTo>
                  <a:pt x="0" y="0"/>
                </a:moveTo>
                <a:lnTo>
                  <a:pt x="1372700" y="0"/>
                </a:lnTo>
                <a:lnTo>
                  <a:pt x="1372700" y="1252588"/>
                </a:lnTo>
                <a:lnTo>
                  <a:pt x="0" y="1252588"/>
                </a:lnTo>
                <a:lnTo>
                  <a:pt x="0" y="0"/>
                </a:lnTo>
                <a:close/>
              </a:path>
            </a:pathLst>
          </a:custGeom>
          <a:blipFill>
            <a:blip r:embed="rId7"/>
            <a:stretch>
              <a:fillRect/>
            </a:stretch>
          </a:blipFill>
        </p:spPr>
      </p:sp>
      <p:sp>
        <p:nvSpPr>
          <p:cNvPr id="8" name="TextBox 8"/>
          <p:cNvSpPr txBox="1"/>
          <p:nvPr/>
        </p:nvSpPr>
        <p:spPr>
          <a:xfrm>
            <a:off x="3215917" y="1502704"/>
            <a:ext cx="11105799" cy="1094753"/>
          </a:xfrm>
          <a:prstGeom prst="rect">
            <a:avLst/>
          </a:prstGeom>
        </p:spPr>
        <p:txBody>
          <a:bodyPr lIns="0" tIns="0" rIns="0" bIns="0" rtlCol="0" anchor="t">
            <a:spAutoFit/>
          </a:bodyPr>
          <a:lstStyle/>
          <a:p>
            <a:pPr algn="ctr">
              <a:lnSpc>
                <a:spcPts val="8215"/>
              </a:lnSpc>
            </a:pPr>
            <a:r>
              <a:rPr lang="en-US" sz="8134" b="1">
                <a:solidFill>
                  <a:srgbClr val="FFFFFF"/>
                </a:solidFill>
                <a:latin typeface="Clear Sans Bold"/>
                <a:ea typeface="Clear Sans Bold"/>
                <a:cs typeface="Clear Sans Bold"/>
                <a:sym typeface="Clear Sans Bold"/>
              </a:rPr>
              <a:t> Кекуле ережесі</a:t>
            </a:r>
          </a:p>
        </p:txBody>
      </p:sp>
      <p:sp>
        <p:nvSpPr>
          <p:cNvPr id="9" name="TextBox 9"/>
          <p:cNvSpPr txBox="1"/>
          <p:nvPr/>
        </p:nvSpPr>
        <p:spPr>
          <a:xfrm>
            <a:off x="2069448" y="2799482"/>
            <a:ext cx="13770026" cy="5875578"/>
          </a:xfrm>
          <a:prstGeom prst="rect">
            <a:avLst/>
          </a:prstGeom>
        </p:spPr>
        <p:txBody>
          <a:bodyPr lIns="0" tIns="0" rIns="0" bIns="0" rtlCol="0" anchor="t">
            <a:spAutoFit/>
          </a:bodyPr>
          <a:lstStyle/>
          <a:p>
            <a:pPr algn="ctr">
              <a:lnSpc>
                <a:spcPts val="3334"/>
              </a:lnSpc>
            </a:pPr>
            <a:r>
              <a:rPr lang="en-US" sz="2565">
                <a:solidFill>
                  <a:srgbClr val="FFFFFF"/>
                </a:solidFill>
                <a:latin typeface="Open Sans"/>
                <a:ea typeface="Open Sans"/>
                <a:cs typeface="Open Sans"/>
                <a:sym typeface="Open Sans"/>
              </a:rPr>
              <a:t> XIX ғасырдың ортасында органикалық химияда көмірсутектердің құрылымын түсіндіру мәселесі кең талқыланды. Әсіресе бензол молекуласының формуласы C₆H₆ екені белгілі болғанымен, оның байланыстарының орналасуы түсініксіз болды. 1865 жылы неміс ғалымы Фридрих Кекуле бензолдың құрылысын сақина түрінде ұсынды. Ол алты көміртек атомының бір жазықтықта орналасып, әрқайсысы бір сутек атомымен байланысатынын көрсетті. Кекуле моделі бойынша сақина бойымен бір және қос байланыстар кезектесіп орналасады.</a:t>
            </a:r>
          </a:p>
          <a:p>
            <a:pPr algn="ctr">
              <a:lnSpc>
                <a:spcPts val="3334"/>
              </a:lnSpc>
            </a:pPr>
            <a:r>
              <a:rPr lang="en-US" sz="2565">
                <a:solidFill>
                  <a:srgbClr val="FFFFFF"/>
                </a:solidFill>
                <a:latin typeface="Open Sans"/>
                <a:ea typeface="Open Sans"/>
                <a:cs typeface="Open Sans"/>
                <a:sym typeface="Open Sans"/>
              </a:rPr>
              <a:t> Алайда тәжірибелік зерттеулер бензолдағы барлық көміртек–көміртек байланыстарының ұзындығы бірдей екенін дәлелдеді. Бұл құбылысты түсіндіру үшін резонанс теориясы енгізілді. Қазіргі түсінік бойынша, бензол молекуласындағы π-электрондар сақина бойымен делокализацияланып, барлық көміртектерге бірдей таралады. Сондықтан бензолдың құрылымы алтыбұрыштың ішінде шеңбер арқылы бейнеленеді.</a:t>
            </a:r>
          </a:p>
          <a:p>
            <a:pPr algn="ctr">
              <a:lnSpc>
                <a:spcPts val="3334"/>
              </a:lnSpc>
            </a:pPr>
            <a:endParaRPr lang="en-US" sz="2565">
              <a:solidFill>
                <a:srgbClr val="FFFFFF"/>
              </a:solidFill>
              <a:latin typeface="Open Sans"/>
              <a:ea typeface="Open Sans"/>
              <a:cs typeface="Open Sans"/>
              <a:sym typeface="Open Sans"/>
            </a:endParaRPr>
          </a:p>
        </p:txBody>
      </p:sp>
      <p:sp>
        <p:nvSpPr>
          <p:cNvPr id="10" name="Freeform 10"/>
          <p:cNvSpPr/>
          <p:nvPr/>
        </p:nvSpPr>
        <p:spPr>
          <a:xfrm>
            <a:off x="1036301" y="5542087"/>
            <a:ext cx="346797" cy="346364"/>
          </a:xfrm>
          <a:custGeom>
            <a:avLst/>
            <a:gdLst/>
            <a:ahLst/>
            <a:cxnLst/>
            <a:rect l="l" t="t" r="r" b="b"/>
            <a:pathLst>
              <a:path w="346797" h="346364">
                <a:moveTo>
                  <a:pt x="0" y="0"/>
                </a:moveTo>
                <a:lnTo>
                  <a:pt x="346797" y="0"/>
                </a:lnTo>
                <a:lnTo>
                  <a:pt x="346797" y="346364"/>
                </a:lnTo>
                <a:lnTo>
                  <a:pt x="0" y="346364"/>
                </a:lnTo>
                <a:lnTo>
                  <a:pt x="0" y="0"/>
                </a:lnTo>
                <a:close/>
              </a:path>
            </a:pathLst>
          </a:custGeom>
          <a:blipFill>
            <a:blip r:embed="rId6"/>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sp>
        <p:nvSpPr>
          <p:cNvPr id="2" name="Freeform 2"/>
          <p:cNvSpPr/>
          <p:nvPr/>
        </p:nvSpPr>
        <p:spPr>
          <a:xfrm>
            <a:off x="488879" y="7180854"/>
            <a:ext cx="3804358" cy="4057982"/>
          </a:xfrm>
          <a:custGeom>
            <a:avLst/>
            <a:gdLst/>
            <a:ahLst/>
            <a:cxnLst/>
            <a:rect l="l" t="t" r="r" b="b"/>
            <a:pathLst>
              <a:path w="3804358" h="4057982">
                <a:moveTo>
                  <a:pt x="0" y="0"/>
                </a:moveTo>
                <a:lnTo>
                  <a:pt x="3804359" y="0"/>
                </a:lnTo>
                <a:lnTo>
                  <a:pt x="3804359" y="4057983"/>
                </a:lnTo>
                <a:lnTo>
                  <a:pt x="0" y="4057983"/>
                </a:lnTo>
                <a:lnTo>
                  <a:pt x="0" y="0"/>
                </a:lnTo>
                <a:close/>
              </a:path>
            </a:pathLst>
          </a:custGeom>
          <a:blipFill>
            <a:blip r:embed="rId2"/>
            <a:stretch>
              <a:fillRect/>
            </a:stretch>
          </a:blipFill>
        </p:spPr>
      </p:sp>
      <p:sp>
        <p:nvSpPr>
          <p:cNvPr id="3" name="Freeform 3"/>
          <p:cNvSpPr/>
          <p:nvPr/>
        </p:nvSpPr>
        <p:spPr>
          <a:xfrm>
            <a:off x="-698398" y="1013026"/>
            <a:ext cx="3454195" cy="2396348"/>
          </a:xfrm>
          <a:custGeom>
            <a:avLst/>
            <a:gdLst/>
            <a:ahLst/>
            <a:cxnLst/>
            <a:rect l="l" t="t" r="r" b="b"/>
            <a:pathLst>
              <a:path w="3454195" h="2396348">
                <a:moveTo>
                  <a:pt x="0" y="0"/>
                </a:moveTo>
                <a:lnTo>
                  <a:pt x="3454196" y="0"/>
                </a:lnTo>
                <a:lnTo>
                  <a:pt x="3454196" y="2396348"/>
                </a:lnTo>
                <a:lnTo>
                  <a:pt x="0" y="2396348"/>
                </a:lnTo>
                <a:lnTo>
                  <a:pt x="0" y="0"/>
                </a:lnTo>
                <a:close/>
              </a:path>
            </a:pathLst>
          </a:custGeom>
          <a:blipFill>
            <a:blip r:embed="rId3"/>
            <a:stretch>
              <a:fillRect/>
            </a:stretch>
          </a:blipFill>
        </p:spPr>
      </p:sp>
      <p:sp>
        <p:nvSpPr>
          <p:cNvPr id="4" name="Freeform 4"/>
          <p:cNvSpPr/>
          <p:nvPr/>
        </p:nvSpPr>
        <p:spPr>
          <a:xfrm>
            <a:off x="13572291" y="-1249979"/>
            <a:ext cx="3687009" cy="3461180"/>
          </a:xfrm>
          <a:custGeom>
            <a:avLst/>
            <a:gdLst/>
            <a:ahLst/>
            <a:cxnLst/>
            <a:rect l="l" t="t" r="r" b="b"/>
            <a:pathLst>
              <a:path w="3687009" h="3461180">
                <a:moveTo>
                  <a:pt x="0" y="0"/>
                </a:moveTo>
                <a:lnTo>
                  <a:pt x="3687009" y="0"/>
                </a:lnTo>
                <a:lnTo>
                  <a:pt x="3687009" y="3461179"/>
                </a:lnTo>
                <a:lnTo>
                  <a:pt x="0" y="3461179"/>
                </a:lnTo>
                <a:lnTo>
                  <a:pt x="0" y="0"/>
                </a:lnTo>
                <a:close/>
              </a:path>
            </a:pathLst>
          </a:custGeom>
          <a:blipFill>
            <a:blip r:embed="rId4"/>
            <a:stretch>
              <a:fillRect/>
            </a:stretch>
          </a:blipFill>
        </p:spPr>
      </p:sp>
      <p:sp>
        <p:nvSpPr>
          <p:cNvPr id="5" name="Freeform 5"/>
          <p:cNvSpPr/>
          <p:nvPr/>
        </p:nvSpPr>
        <p:spPr>
          <a:xfrm>
            <a:off x="15059741" y="6476405"/>
            <a:ext cx="2357799" cy="1892134"/>
          </a:xfrm>
          <a:custGeom>
            <a:avLst/>
            <a:gdLst/>
            <a:ahLst/>
            <a:cxnLst/>
            <a:rect l="l" t="t" r="r" b="b"/>
            <a:pathLst>
              <a:path w="2357799" h="1892134">
                <a:moveTo>
                  <a:pt x="0" y="0"/>
                </a:moveTo>
                <a:lnTo>
                  <a:pt x="2357799" y="0"/>
                </a:lnTo>
                <a:lnTo>
                  <a:pt x="2357799" y="1892134"/>
                </a:lnTo>
                <a:lnTo>
                  <a:pt x="0" y="1892134"/>
                </a:lnTo>
                <a:lnTo>
                  <a:pt x="0" y="0"/>
                </a:lnTo>
                <a:close/>
              </a:path>
            </a:pathLst>
          </a:custGeom>
          <a:blipFill>
            <a:blip r:embed="rId5"/>
            <a:stretch>
              <a:fillRect/>
            </a:stretch>
          </a:blipFill>
        </p:spPr>
      </p:sp>
      <p:sp>
        <p:nvSpPr>
          <p:cNvPr id="6" name="Freeform 6"/>
          <p:cNvSpPr/>
          <p:nvPr/>
        </p:nvSpPr>
        <p:spPr>
          <a:xfrm>
            <a:off x="16065242" y="4269177"/>
            <a:ext cx="346797" cy="346364"/>
          </a:xfrm>
          <a:custGeom>
            <a:avLst/>
            <a:gdLst/>
            <a:ahLst/>
            <a:cxnLst/>
            <a:rect l="l" t="t" r="r" b="b"/>
            <a:pathLst>
              <a:path w="346797" h="346364">
                <a:moveTo>
                  <a:pt x="0" y="0"/>
                </a:moveTo>
                <a:lnTo>
                  <a:pt x="346797" y="0"/>
                </a:lnTo>
                <a:lnTo>
                  <a:pt x="346797" y="346364"/>
                </a:lnTo>
                <a:lnTo>
                  <a:pt x="0" y="346364"/>
                </a:lnTo>
                <a:lnTo>
                  <a:pt x="0" y="0"/>
                </a:lnTo>
                <a:close/>
              </a:path>
            </a:pathLst>
          </a:custGeom>
          <a:blipFill>
            <a:blip r:embed="rId6"/>
            <a:stretch>
              <a:fillRect/>
            </a:stretch>
          </a:blipFill>
        </p:spPr>
      </p:sp>
      <p:sp>
        <p:nvSpPr>
          <p:cNvPr id="7" name="Freeform 7"/>
          <p:cNvSpPr/>
          <p:nvPr/>
        </p:nvSpPr>
        <p:spPr>
          <a:xfrm>
            <a:off x="1383098" y="7422472"/>
            <a:ext cx="1372699" cy="1252588"/>
          </a:xfrm>
          <a:custGeom>
            <a:avLst/>
            <a:gdLst/>
            <a:ahLst/>
            <a:cxnLst/>
            <a:rect l="l" t="t" r="r" b="b"/>
            <a:pathLst>
              <a:path w="1372699" h="1252588">
                <a:moveTo>
                  <a:pt x="0" y="0"/>
                </a:moveTo>
                <a:lnTo>
                  <a:pt x="1372700" y="0"/>
                </a:lnTo>
                <a:lnTo>
                  <a:pt x="1372700" y="1252588"/>
                </a:lnTo>
                <a:lnTo>
                  <a:pt x="0" y="1252588"/>
                </a:lnTo>
                <a:lnTo>
                  <a:pt x="0" y="0"/>
                </a:lnTo>
                <a:close/>
              </a:path>
            </a:pathLst>
          </a:custGeom>
          <a:blipFill>
            <a:blip r:embed="rId7"/>
            <a:stretch>
              <a:fillRect/>
            </a:stretch>
          </a:blipFill>
        </p:spPr>
      </p:sp>
      <p:sp>
        <p:nvSpPr>
          <p:cNvPr id="8" name="TextBox 8"/>
          <p:cNvSpPr txBox="1"/>
          <p:nvPr/>
        </p:nvSpPr>
        <p:spPr>
          <a:xfrm>
            <a:off x="3215917" y="1502704"/>
            <a:ext cx="11105799" cy="1094753"/>
          </a:xfrm>
          <a:prstGeom prst="rect">
            <a:avLst/>
          </a:prstGeom>
        </p:spPr>
        <p:txBody>
          <a:bodyPr lIns="0" tIns="0" rIns="0" bIns="0" rtlCol="0" anchor="t">
            <a:spAutoFit/>
          </a:bodyPr>
          <a:lstStyle/>
          <a:p>
            <a:pPr algn="ctr">
              <a:lnSpc>
                <a:spcPts val="8215"/>
              </a:lnSpc>
            </a:pPr>
            <a:r>
              <a:rPr lang="en-US" sz="8134" b="1">
                <a:solidFill>
                  <a:srgbClr val="FFFFFF"/>
                </a:solidFill>
                <a:latin typeface="Clear Sans Bold"/>
                <a:ea typeface="Clear Sans Bold"/>
                <a:cs typeface="Clear Sans Bold"/>
                <a:sym typeface="Clear Sans Bold"/>
              </a:rPr>
              <a:t> Кекуле ережесі</a:t>
            </a:r>
          </a:p>
        </p:txBody>
      </p:sp>
      <p:sp>
        <p:nvSpPr>
          <p:cNvPr id="9" name="TextBox 9"/>
          <p:cNvSpPr txBox="1"/>
          <p:nvPr/>
        </p:nvSpPr>
        <p:spPr>
          <a:xfrm>
            <a:off x="2069448" y="3639423"/>
            <a:ext cx="13770026" cy="4195697"/>
          </a:xfrm>
          <a:prstGeom prst="rect">
            <a:avLst/>
          </a:prstGeom>
        </p:spPr>
        <p:txBody>
          <a:bodyPr lIns="0" tIns="0" rIns="0" bIns="0" rtlCol="0" anchor="t">
            <a:spAutoFit/>
          </a:bodyPr>
          <a:lstStyle/>
          <a:p>
            <a:pPr algn="ctr">
              <a:lnSpc>
                <a:spcPts val="3334"/>
              </a:lnSpc>
            </a:pPr>
            <a:r>
              <a:rPr lang="en-US" sz="2565">
                <a:solidFill>
                  <a:srgbClr val="FFFFFF"/>
                </a:solidFill>
                <a:latin typeface="Open Sans"/>
                <a:ea typeface="Open Sans"/>
                <a:cs typeface="Open Sans"/>
                <a:sym typeface="Open Sans"/>
              </a:rPr>
              <a:t> Кекуле ережесі органикалық химияда өте маңызды рөл атқарады. Ол бензол сияқты ароматты қосылыстардың ерекше тұрақтылығын түсіндіреді. Бұл тұрақтылықтың нәтижесінде бензол көбіне орынбасу реакцияларына түседі, ал қосылу реакцияларына баяу жүреді.</a:t>
            </a:r>
          </a:p>
          <a:p>
            <a:pPr algn="ctr">
              <a:lnSpc>
                <a:spcPts val="3334"/>
              </a:lnSpc>
            </a:pPr>
            <a:r>
              <a:rPr lang="en-US" sz="2565">
                <a:solidFill>
                  <a:srgbClr val="FFFFFF"/>
                </a:solidFill>
                <a:latin typeface="Open Sans"/>
                <a:ea typeface="Open Sans"/>
                <a:cs typeface="Open Sans"/>
                <a:sym typeface="Open Sans"/>
              </a:rPr>
              <a:t> Қорытындылай келе, Кекуле ережесі бензол молекуласының табиғатын алғаш рет ғылыми тұрғыда түсіндіріп, ароматты қосылыстар химиясының дамуына негіз болды. Қазіргі заманда бұл ереже резонанс теориясымен және кванттық механикамен толықтырылып, органикалық химияның негізгі түсініктерінің бірі ретінде қарастырылады.</a:t>
            </a:r>
          </a:p>
          <a:p>
            <a:pPr algn="ctr">
              <a:lnSpc>
                <a:spcPts val="3334"/>
              </a:lnSpc>
            </a:pPr>
            <a:endParaRPr lang="en-US" sz="2565">
              <a:solidFill>
                <a:srgbClr val="FFFFFF"/>
              </a:solidFill>
              <a:latin typeface="Open Sans"/>
              <a:ea typeface="Open Sans"/>
              <a:cs typeface="Open Sans"/>
              <a:sym typeface="Open Sans"/>
            </a:endParaRPr>
          </a:p>
        </p:txBody>
      </p:sp>
      <p:sp>
        <p:nvSpPr>
          <p:cNvPr id="10" name="Freeform 10"/>
          <p:cNvSpPr/>
          <p:nvPr/>
        </p:nvSpPr>
        <p:spPr>
          <a:xfrm>
            <a:off x="1036301" y="5542087"/>
            <a:ext cx="346797" cy="346364"/>
          </a:xfrm>
          <a:custGeom>
            <a:avLst/>
            <a:gdLst/>
            <a:ahLst/>
            <a:cxnLst/>
            <a:rect l="l" t="t" r="r" b="b"/>
            <a:pathLst>
              <a:path w="346797" h="346364">
                <a:moveTo>
                  <a:pt x="0" y="0"/>
                </a:moveTo>
                <a:lnTo>
                  <a:pt x="346797" y="0"/>
                </a:lnTo>
                <a:lnTo>
                  <a:pt x="346797" y="346364"/>
                </a:lnTo>
                <a:lnTo>
                  <a:pt x="0" y="346364"/>
                </a:lnTo>
                <a:lnTo>
                  <a:pt x="0" y="0"/>
                </a:lnTo>
                <a:close/>
              </a:path>
            </a:pathLst>
          </a:custGeom>
          <a:blipFill>
            <a:blip r:embed="rId6"/>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TextBox 2"/>
          <p:cNvSpPr txBox="1"/>
          <p:nvPr/>
        </p:nvSpPr>
        <p:spPr>
          <a:xfrm>
            <a:off x="1612787" y="2896951"/>
            <a:ext cx="14914045" cy="6361349"/>
          </a:xfrm>
          <a:prstGeom prst="rect">
            <a:avLst/>
          </a:prstGeom>
        </p:spPr>
        <p:txBody>
          <a:bodyPr lIns="0" tIns="0" rIns="0" bIns="0" rtlCol="0" anchor="t">
            <a:spAutoFit/>
          </a:bodyPr>
          <a:lstStyle/>
          <a:p>
            <a:pPr algn="ctr">
              <a:lnSpc>
                <a:spcPts val="3611"/>
              </a:lnSpc>
            </a:pPr>
            <a:r>
              <a:rPr lang="en-US" sz="2778">
                <a:solidFill>
                  <a:srgbClr val="000000"/>
                </a:solidFill>
                <a:latin typeface="Open Sans"/>
                <a:ea typeface="Open Sans"/>
                <a:cs typeface="Open Sans"/>
                <a:sym typeface="Open Sans"/>
              </a:rPr>
              <a:t> Кекуле ережесіне ең негізгі мысал – бензол (C₆H₆).</a:t>
            </a:r>
          </a:p>
          <a:p>
            <a:pPr algn="ctr">
              <a:lnSpc>
                <a:spcPts val="3611"/>
              </a:lnSpc>
            </a:pPr>
            <a:r>
              <a:rPr lang="en-US" sz="2778">
                <a:solidFill>
                  <a:srgbClr val="000000"/>
                </a:solidFill>
                <a:latin typeface="Open Sans"/>
                <a:ea typeface="Open Sans"/>
                <a:cs typeface="Open Sans"/>
                <a:sym typeface="Open Sans"/>
              </a:rPr>
              <a:t> Мысал 1. Бензол (C₆H₆)</a:t>
            </a:r>
          </a:p>
          <a:p>
            <a:pPr algn="ctr">
              <a:lnSpc>
                <a:spcPts val="3611"/>
              </a:lnSpc>
            </a:pPr>
            <a:r>
              <a:rPr lang="en-US" sz="2778">
                <a:solidFill>
                  <a:srgbClr val="000000"/>
                </a:solidFill>
                <a:latin typeface="Open Sans"/>
                <a:ea typeface="Open Sans"/>
                <a:cs typeface="Open Sans"/>
                <a:sym typeface="Open Sans"/>
              </a:rPr>
              <a:t> -Кекуле ұсынған модель бойынша бензол сақинасында үш қос және үш бір байланыс кезектесіп орналасқан:</a:t>
            </a:r>
          </a:p>
          <a:p>
            <a:pPr algn="ctr">
              <a:lnSpc>
                <a:spcPts val="3611"/>
              </a:lnSpc>
            </a:pPr>
            <a:r>
              <a:rPr lang="en-US" sz="2778">
                <a:solidFill>
                  <a:srgbClr val="000000"/>
                </a:solidFill>
                <a:latin typeface="Open Sans"/>
                <a:ea typeface="Open Sans"/>
                <a:cs typeface="Open Sans"/>
                <a:sym typeface="Open Sans"/>
              </a:rPr>
              <a:t> -     C1=C2–C3=C4–C5=C6–</a:t>
            </a:r>
          </a:p>
          <a:p>
            <a:pPr algn="ctr">
              <a:lnSpc>
                <a:spcPts val="3611"/>
              </a:lnSpc>
            </a:pPr>
            <a:r>
              <a:rPr lang="en-US" sz="2778">
                <a:solidFill>
                  <a:srgbClr val="000000"/>
                </a:solidFill>
                <a:latin typeface="Open Sans"/>
                <a:ea typeface="Open Sans"/>
                <a:cs typeface="Open Sans"/>
                <a:sym typeface="Open Sans"/>
              </a:rPr>
              <a:t> -Бұл модельде қос байланыстар нақты бір орынға «бекітілген» болып саналды.</a:t>
            </a:r>
          </a:p>
          <a:p>
            <a:pPr algn="ctr">
              <a:lnSpc>
                <a:spcPts val="3611"/>
              </a:lnSpc>
            </a:pPr>
            <a:r>
              <a:rPr lang="en-US" sz="2778">
                <a:solidFill>
                  <a:srgbClr val="000000"/>
                </a:solidFill>
                <a:latin typeface="Open Sans"/>
                <a:ea typeface="Open Sans"/>
                <a:cs typeface="Open Sans"/>
                <a:sym typeface="Open Sans"/>
              </a:rPr>
              <a:t> -Алайда тәжірибеде барлық C–C байланыстарының ұзындығы бірдей (1,39 Å) екені дәлелденді.</a:t>
            </a:r>
          </a:p>
          <a:p>
            <a:pPr algn="ctr">
              <a:lnSpc>
                <a:spcPts val="3611"/>
              </a:lnSpc>
            </a:pPr>
            <a:r>
              <a:rPr lang="en-US" sz="2778">
                <a:solidFill>
                  <a:srgbClr val="000000"/>
                </a:solidFill>
                <a:latin typeface="Open Sans"/>
                <a:ea typeface="Open Sans"/>
                <a:cs typeface="Open Sans"/>
                <a:sym typeface="Open Sans"/>
              </a:rPr>
              <a:t> -Қазіргі түсінік бойынша, π-электрондар сақина бойымен делокализацияланып, барлық байланыстар бірдей дәрежеде аралық сипатта болады.</a:t>
            </a:r>
          </a:p>
          <a:p>
            <a:pPr algn="ctr">
              <a:lnSpc>
                <a:spcPts val="3611"/>
              </a:lnSpc>
            </a:pPr>
            <a:r>
              <a:rPr lang="en-US" sz="2778">
                <a:solidFill>
                  <a:srgbClr val="000000"/>
                </a:solidFill>
                <a:latin typeface="Open Sans"/>
                <a:ea typeface="Open Sans"/>
                <a:cs typeface="Open Sans"/>
                <a:sym typeface="Open Sans"/>
              </a:rPr>
              <a:t> Сондықтан бензолдың шынайы бейнесі былайша көрсетіледі: алтыбұрыш ішінде шеңбер бар:</a:t>
            </a:r>
          </a:p>
          <a:p>
            <a:pPr algn="ctr">
              <a:lnSpc>
                <a:spcPts val="3611"/>
              </a:lnSpc>
            </a:pPr>
            <a:r>
              <a:rPr lang="en-US" sz="2778">
                <a:solidFill>
                  <a:srgbClr val="000000"/>
                </a:solidFill>
                <a:latin typeface="Open Sans"/>
                <a:ea typeface="Open Sans"/>
                <a:cs typeface="Open Sans"/>
                <a:sym typeface="Open Sans"/>
              </a:rPr>
              <a:t> </a:t>
            </a:r>
          </a:p>
          <a:p>
            <a:pPr algn="ctr">
              <a:lnSpc>
                <a:spcPts val="3611"/>
              </a:lnSpc>
            </a:pPr>
            <a:endParaRPr lang="en-US" sz="2778">
              <a:solidFill>
                <a:srgbClr val="000000"/>
              </a:solidFill>
              <a:latin typeface="Open Sans"/>
              <a:ea typeface="Open Sans"/>
              <a:cs typeface="Open Sans"/>
              <a:sym typeface="Open Sans"/>
            </a:endParaRPr>
          </a:p>
        </p:txBody>
      </p:sp>
      <p:sp>
        <p:nvSpPr>
          <p:cNvPr id="3" name="Freeform 3"/>
          <p:cNvSpPr/>
          <p:nvPr/>
        </p:nvSpPr>
        <p:spPr>
          <a:xfrm>
            <a:off x="10475327" y="8103612"/>
            <a:ext cx="1747845" cy="2006785"/>
          </a:xfrm>
          <a:custGeom>
            <a:avLst/>
            <a:gdLst/>
            <a:ahLst/>
            <a:cxnLst/>
            <a:rect l="l" t="t" r="r" b="b"/>
            <a:pathLst>
              <a:path w="1747845" h="2006785">
                <a:moveTo>
                  <a:pt x="0" y="0"/>
                </a:moveTo>
                <a:lnTo>
                  <a:pt x="1747845" y="0"/>
                </a:lnTo>
                <a:lnTo>
                  <a:pt x="1747845" y="2006786"/>
                </a:lnTo>
                <a:lnTo>
                  <a:pt x="0" y="2006786"/>
                </a:lnTo>
                <a:lnTo>
                  <a:pt x="0" y="0"/>
                </a:lnTo>
                <a:close/>
              </a:path>
            </a:pathLst>
          </a:custGeom>
          <a:blipFill>
            <a:blip r:embed="rId2"/>
            <a:stretch>
              <a:fillRect/>
            </a:stretch>
          </a:blipFill>
        </p:spPr>
      </p:sp>
      <p:sp>
        <p:nvSpPr>
          <p:cNvPr id="4" name="TextBox 4"/>
          <p:cNvSpPr txBox="1"/>
          <p:nvPr/>
        </p:nvSpPr>
        <p:spPr>
          <a:xfrm>
            <a:off x="778402" y="1190625"/>
            <a:ext cx="16731196" cy="1190793"/>
          </a:xfrm>
          <a:prstGeom prst="rect">
            <a:avLst/>
          </a:prstGeom>
        </p:spPr>
        <p:txBody>
          <a:bodyPr lIns="0" tIns="0" rIns="0" bIns="0" rtlCol="0" anchor="t">
            <a:spAutoFit/>
          </a:bodyPr>
          <a:lstStyle/>
          <a:p>
            <a:pPr algn="ctr">
              <a:lnSpc>
                <a:spcPts val="8970"/>
              </a:lnSpc>
            </a:pPr>
            <a:r>
              <a:rPr lang="en-US" sz="8881" b="1">
                <a:solidFill>
                  <a:srgbClr val="FFFFFF"/>
                </a:solidFill>
                <a:latin typeface="Clear Sans Bold"/>
                <a:ea typeface="Clear Sans Bold"/>
                <a:cs typeface="Clear Sans Bold"/>
                <a:sym typeface="Clear Sans Bold"/>
              </a:rPr>
              <a:t>Кекуле ережесіне мысалдар</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TextBox 2"/>
          <p:cNvSpPr txBox="1"/>
          <p:nvPr/>
        </p:nvSpPr>
        <p:spPr>
          <a:xfrm>
            <a:off x="1612787" y="2194781"/>
            <a:ext cx="14914045" cy="7765689"/>
          </a:xfrm>
          <a:prstGeom prst="rect">
            <a:avLst/>
          </a:prstGeom>
        </p:spPr>
        <p:txBody>
          <a:bodyPr lIns="0" tIns="0" rIns="0" bIns="0" rtlCol="0" anchor="t">
            <a:spAutoFit/>
          </a:bodyPr>
          <a:lstStyle/>
          <a:p>
            <a:pPr algn="ctr">
              <a:lnSpc>
                <a:spcPts val="3611"/>
              </a:lnSpc>
            </a:pPr>
            <a:r>
              <a:rPr lang="en-US" sz="2778">
                <a:solidFill>
                  <a:srgbClr val="000000"/>
                </a:solidFill>
                <a:latin typeface="Open Sans"/>
                <a:ea typeface="Open Sans"/>
                <a:cs typeface="Open Sans"/>
                <a:sym typeface="Open Sans"/>
              </a:rPr>
              <a:t> Мысал 2. Бензол туындылары</a:t>
            </a:r>
          </a:p>
          <a:p>
            <a:pPr algn="ctr">
              <a:lnSpc>
                <a:spcPts val="3611"/>
              </a:lnSpc>
            </a:pPr>
            <a:r>
              <a:rPr lang="en-US" sz="2778">
                <a:solidFill>
                  <a:srgbClr val="000000"/>
                </a:solidFill>
                <a:latin typeface="Open Sans"/>
                <a:ea typeface="Open Sans"/>
                <a:cs typeface="Open Sans"/>
                <a:sym typeface="Open Sans"/>
              </a:rPr>
              <a:t> -Толуол (C₆H₅–CH₃), нитробензол (C₆H₅–NO₂), анилин (C₆H₅–NH₂) сияқты қосылыстарда да сақинадағы байланыстардың барлығы бірдей.</a:t>
            </a:r>
          </a:p>
          <a:p>
            <a:pPr algn="ctr">
              <a:lnSpc>
                <a:spcPts val="3611"/>
              </a:lnSpc>
            </a:pPr>
            <a:r>
              <a:rPr lang="en-US" sz="2778">
                <a:solidFill>
                  <a:srgbClr val="000000"/>
                </a:solidFill>
                <a:latin typeface="Open Sans"/>
                <a:ea typeface="Open Sans"/>
                <a:cs typeface="Open Sans"/>
                <a:sym typeface="Open Sans"/>
              </a:rPr>
              <a:t> -Бұл ароматты тұрақтылық Кекуле ережесімен түсіндіріледі: сақина бойындағы π-электрондар ортақтасып, қос байланыс нақты бір атомдар арасында ғана емес, бүкіл сақинаға таралады.</a:t>
            </a:r>
          </a:p>
          <a:p>
            <a:pPr algn="ctr">
              <a:lnSpc>
                <a:spcPts val="3611"/>
              </a:lnSpc>
            </a:pPr>
            <a:r>
              <a:rPr lang="en-US" sz="2778">
                <a:solidFill>
                  <a:srgbClr val="000000"/>
                </a:solidFill>
                <a:latin typeface="Open Sans"/>
                <a:ea typeface="Open Sans"/>
                <a:cs typeface="Open Sans"/>
                <a:sym typeface="Open Sans"/>
              </a:rPr>
              <a:t> Яғни, Кекуле ережесінің ең айқын мысалы – бензол және оның туындылары, өйткені олардың химиялық қасиеттерінде π-электрондардың делокализациясы шешуші рөл атқарады.</a:t>
            </a:r>
          </a:p>
          <a:p>
            <a:pPr algn="ctr">
              <a:lnSpc>
                <a:spcPts val="3611"/>
              </a:lnSpc>
            </a:pPr>
            <a:endParaRPr lang="en-US" sz="2778">
              <a:solidFill>
                <a:srgbClr val="000000"/>
              </a:solidFill>
              <a:latin typeface="Open Sans"/>
              <a:ea typeface="Open Sans"/>
              <a:cs typeface="Open Sans"/>
              <a:sym typeface="Open Sans"/>
            </a:endParaRPr>
          </a:p>
          <a:p>
            <a:pPr algn="ctr">
              <a:lnSpc>
                <a:spcPts val="3611"/>
              </a:lnSpc>
            </a:pPr>
            <a:r>
              <a:rPr lang="en-US" sz="2778">
                <a:solidFill>
                  <a:srgbClr val="000000"/>
                </a:solidFill>
                <a:latin typeface="Open Sans"/>
                <a:ea typeface="Open Sans"/>
                <a:cs typeface="Open Sans"/>
                <a:sym typeface="Open Sans"/>
              </a:rPr>
              <a:t> СОНЫМЕН, </a:t>
            </a:r>
          </a:p>
          <a:p>
            <a:pPr algn="ctr">
              <a:lnSpc>
                <a:spcPts val="3611"/>
              </a:lnSpc>
            </a:pPr>
            <a:r>
              <a:rPr lang="en-US" sz="2778">
                <a:solidFill>
                  <a:srgbClr val="000000"/>
                </a:solidFill>
                <a:latin typeface="Open Sans"/>
                <a:ea typeface="Open Sans"/>
                <a:cs typeface="Open Sans"/>
                <a:sym typeface="Open Sans"/>
              </a:rPr>
              <a:t> -ОКТЕТ ЕРЕЖЕСІ: АТОМДАР 8 ЭЛЕКТРОНҒА ЖЕТУГЕ ТЫРЫСАДЫ.</a:t>
            </a:r>
          </a:p>
          <a:p>
            <a:pPr algn="ctr">
              <a:lnSpc>
                <a:spcPts val="3611"/>
              </a:lnSpc>
            </a:pPr>
            <a:r>
              <a:rPr lang="en-US" sz="2778">
                <a:solidFill>
                  <a:srgbClr val="000000"/>
                </a:solidFill>
                <a:latin typeface="Open Sans"/>
                <a:ea typeface="Open Sans"/>
                <a:cs typeface="Open Sans"/>
                <a:sym typeface="Open Sans"/>
              </a:rPr>
              <a:t> -ЛЬЮИС ФОРМУЛАЛАРЫ: ЭЛЕКТРОН ЖҰПТАРЫН КӨРСЕТІП, БАЙЛАНЫС ТҮРІН БЕЙНЕЛЕЙДІ.</a:t>
            </a:r>
          </a:p>
          <a:p>
            <a:pPr algn="ctr">
              <a:lnSpc>
                <a:spcPts val="3611"/>
              </a:lnSpc>
            </a:pPr>
            <a:r>
              <a:rPr lang="en-US" sz="2778">
                <a:solidFill>
                  <a:srgbClr val="000000"/>
                </a:solidFill>
                <a:latin typeface="Open Sans"/>
                <a:ea typeface="Open Sans"/>
                <a:cs typeface="Open Sans"/>
                <a:sym typeface="Open Sans"/>
              </a:rPr>
              <a:t> -КЕКУЛЕ ЕРЕЖЕСІ: БЕНЗОЛ СИЯҚТЫ АРОМАТТЫ ҚОСЫЛЫСТАРДЫҢ ҚҰРЫЛЫМЫН ТҮСІНДІРЕДІ (Π-ЭЛЕКТРОНДАРДЫҢ ДЕЛОКАЛИЗАЦИЯСЫ).</a:t>
            </a:r>
          </a:p>
          <a:p>
            <a:pPr algn="ctr">
              <a:lnSpc>
                <a:spcPts val="3611"/>
              </a:lnSpc>
            </a:pPr>
            <a:endParaRPr lang="en-US" sz="2778">
              <a:solidFill>
                <a:srgbClr val="000000"/>
              </a:solidFill>
              <a:latin typeface="Open Sans"/>
              <a:ea typeface="Open Sans"/>
              <a:cs typeface="Open Sans"/>
              <a:sym typeface="Open Sans"/>
            </a:endParaRPr>
          </a:p>
        </p:txBody>
      </p:sp>
      <p:sp>
        <p:nvSpPr>
          <p:cNvPr id="3" name="TextBox 3"/>
          <p:cNvSpPr txBox="1"/>
          <p:nvPr/>
        </p:nvSpPr>
        <p:spPr>
          <a:xfrm>
            <a:off x="778402" y="859496"/>
            <a:ext cx="16731196" cy="1190793"/>
          </a:xfrm>
          <a:prstGeom prst="rect">
            <a:avLst/>
          </a:prstGeom>
        </p:spPr>
        <p:txBody>
          <a:bodyPr lIns="0" tIns="0" rIns="0" bIns="0" rtlCol="0" anchor="t">
            <a:spAutoFit/>
          </a:bodyPr>
          <a:lstStyle/>
          <a:p>
            <a:pPr algn="ctr">
              <a:lnSpc>
                <a:spcPts val="8970"/>
              </a:lnSpc>
            </a:pPr>
            <a:r>
              <a:rPr lang="en-US" sz="8881" b="1">
                <a:solidFill>
                  <a:srgbClr val="FFFFFF"/>
                </a:solidFill>
                <a:latin typeface="Clear Sans Bold"/>
                <a:ea typeface="Clear Sans Bold"/>
                <a:cs typeface="Clear Sans Bold"/>
                <a:sym typeface="Clear Sans Bold"/>
              </a:rPr>
              <a:t>Кекуле ережесіне мысалдар</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sp>
        <p:nvSpPr>
          <p:cNvPr id="2" name="Freeform 2"/>
          <p:cNvSpPr/>
          <p:nvPr/>
        </p:nvSpPr>
        <p:spPr>
          <a:xfrm>
            <a:off x="11621292" y="7553987"/>
            <a:ext cx="4239558" cy="1471480"/>
          </a:xfrm>
          <a:custGeom>
            <a:avLst/>
            <a:gdLst/>
            <a:ahLst/>
            <a:cxnLst/>
            <a:rect l="l" t="t" r="r" b="b"/>
            <a:pathLst>
              <a:path w="4239558" h="1471480">
                <a:moveTo>
                  <a:pt x="0" y="0"/>
                </a:moveTo>
                <a:lnTo>
                  <a:pt x="4239558" y="0"/>
                </a:lnTo>
                <a:lnTo>
                  <a:pt x="4239558" y="1471480"/>
                </a:lnTo>
                <a:lnTo>
                  <a:pt x="0" y="1471480"/>
                </a:lnTo>
                <a:lnTo>
                  <a:pt x="0" y="0"/>
                </a:lnTo>
                <a:close/>
              </a:path>
            </a:pathLst>
          </a:custGeom>
          <a:blipFill>
            <a:blip r:embed="rId2">
              <a:alphaModFix amt="43999"/>
            </a:blip>
            <a:stretch>
              <a:fillRect/>
            </a:stretch>
          </a:blipFill>
        </p:spPr>
      </p:sp>
      <p:sp>
        <p:nvSpPr>
          <p:cNvPr id="3" name="TextBox 3"/>
          <p:cNvSpPr txBox="1"/>
          <p:nvPr/>
        </p:nvSpPr>
        <p:spPr>
          <a:xfrm>
            <a:off x="321289" y="3104329"/>
            <a:ext cx="17633762" cy="5750560"/>
          </a:xfrm>
          <a:prstGeom prst="rect">
            <a:avLst/>
          </a:prstGeom>
        </p:spPr>
        <p:txBody>
          <a:bodyPr lIns="0" tIns="0" rIns="0" bIns="0" rtlCol="0" anchor="t">
            <a:spAutoFit/>
          </a:bodyPr>
          <a:lstStyle/>
          <a:p>
            <a:pPr algn="ctr">
              <a:lnSpc>
                <a:spcPts val="4160"/>
              </a:lnSpc>
            </a:pPr>
            <a:r>
              <a:rPr lang="en-US" sz="3200">
                <a:solidFill>
                  <a:srgbClr val="FFFFFF"/>
                </a:solidFill>
                <a:latin typeface="Open Sans"/>
                <a:ea typeface="Open Sans"/>
                <a:cs typeface="Open Sans"/>
                <a:sym typeface="Open Sans"/>
              </a:rPr>
              <a:t> Коваленттік байланыстың қасиеттері молекулалардың құрылымын, тұрақтылығын және реакциялық қабілетін анықтайды. Негізгі параметрлері:</a:t>
            </a:r>
          </a:p>
          <a:p>
            <a:pPr algn="ctr">
              <a:lnSpc>
                <a:spcPts val="4160"/>
              </a:lnSpc>
            </a:pPr>
            <a:r>
              <a:rPr lang="en-US" sz="3200">
                <a:solidFill>
                  <a:srgbClr val="FFFFFF"/>
                </a:solidFill>
                <a:latin typeface="Open Sans"/>
                <a:ea typeface="Open Sans"/>
                <a:cs typeface="Open Sans"/>
                <a:sym typeface="Open Sans"/>
              </a:rPr>
              <a:t> </a:t>
            </a:r>
            <a:r>
              <a:rPr lang="en-US" sz="3200" b="1">
                <a:solidFill>
                  <a:srgbClr val="000000"/>
                </a:solidFill>
                <a:latin typeface="Open Sans Bold"/>
                <a:ea typeface="Open Sans Bold"/>
                <a:cs typeface="Open Sans Bold"/>
                <a:sym typeface="Open Sans Bold"/>
              </a:rPr>
              <a:t>1. БАЙЛАНЫС ЭНЕРГИЯСЫ (E)</a:t>
            </a:r>
          </a:p>
          <a:p>
            <a:pPr algn="ctr">
              <a:lnSpc>
                <a:spcPts val="4160"/>
              </a:lnSpc>
            </a:pPr>
            <a:r>
              <a:rPr lang="en-US" sz="3200">
                <a:solidFill>
                  <a:srgbClr val="FFFFFF"/>
                </a:solidFill>
                <a:latin typeface="Open Sans"/>
                <a:ea typeface="Open Sans"/>
                <a:cs typeface="Open Sans"/>
                <a:sym typeface="Open Sans"/>
              </a:rPr>
              <a:t> Байланысты үзу үшін қажет энергия мөлшері.Байланыс энергиясы неғұрлым жоғары болса, байланыс соғұрлым берік. Органикалық химияда:</a:t>
            </a:r>
          </a:p>
          <a:p>
            <a:pPr algn="ctr">
              <a:lnSpc>
                <a:spcPts val="4160"/>
              </a:lnSpc>
            </a:pPr>
            <a:r>
              <a:rPr lang="en-US" sz="3200">
                <a:solidFill>
                  <a:srgbClr val="FFFFFF"/>
                </a:solidFill>
                <a:latin typeface="Open Sans"/>
                <a:ea typeface="Open Sans"/>
                <a:cs typeface="Open Sans"/>
                <a:sym typeface="Open Sans"/>
              </a:rPr>
              <a:t> -C–H байланысы: шамамен 410 кДж/моль</a:t>
            </a:r>
          </a:p>
          <a:p>
            <a:pPr algn="ctr">
              <a:lnSpc>
                <a:spcPts val="4160"/>
              </a:lnSpc>
            </a:pPr>
            <a:r>
              <a:rPr lang="en-US" sz="3200">
                <a:solidFill>
                  <a:srgbClr val="FFFFFF"/>
                </a:solidFill>
                <a:latin typeface="Open Sans"/>
                <a:ea typeface="Open Sans"/>
                <a:cs typeface="Open Sans"/>
                <a:sym typeface="Open Sans"/>
              </a:rPr>
              <a:t> -C–C байланысы: 350 кДж/моль</a:t>
            </a:r>
          </a:p>
          <a:p>
            <a:pPr algn="ctr">
              <a:lnSpc>
                <a:spcPts val="4160"/>
              </a:lnSpc>
            </a:pPr>
            <a:r>
              <a:rPr lang="en-US" sz="3200">
                <a:solidFill>
                  <a:srgbClr val="FFFFFF"/>
                </a:solidFill>
                <a:latin typeface="Open Sans"/>
                <a:ea typeface="Open Sans"/>
                <a:cs typeface="Open Sans"/>
                <a:sym typeface="Open Sans"/>
              </a:rPr>
              <a:t> -C=C байланысы: 610 кДж/моль (σ + π)</a:t>
            </a:r>
          </a:p>
          <a:p>
            <a:pPr algn="ctr">
              <a:lnSpc>
                <a:spcPts val="4160"/>
              </a:lnSpc>
            </a:pPr>
            <a:r>
              <a:rPr lang="en-US" sz="3200">
                <a:solidFill>
                  <a:srgbClr val="FFFFFF"/>
                </a:solidFill>
                <a:latin typeface="Open Sans"/>
                <a:ea typeface="Open Sans"/>
                <a:cs typeface="Open Sans"/>
                <a:sym typeface="Open Sans"/>
              </a:rPr>
              <a:t> -C≡C байланысы: 830 кДж/моль (σ + 2π)</a:t>
            </a:r>
          </a:p>
          <a:p>
            <a:pPr algn="ctr">
              <a:lnSpc>
                <a:spcPts val="4160"/>
              </a:lnSpc>
            </a:pPr>
            <a:r>
              <a:rPr lang="en-US" sz="3200">
                <a:solidFill>
                  <a:srgbClr val="FFFFFF"/>
                </a:solidFill>
                <a:latin typeface="Open Sans"/>
                <a:ea typeface="Open Sans"/>
                <a:cs typeface="Open Sans"/>
                <a:sym typeface="Open Sans"/>
              </a:rPr>
              <a:t> Демек, үштік байланыс ең берік, бірақ ол реакцияға оңай түседі (π-байланыстар әлсіз).</a:t>
            </a:r>
          </a:p>
          <a:p>
            <a:pPr algn="ctr">
              <a:lnSpc>
                <a:spcPts val="4160"/>
              </a:lnSpc>
            </a:pPr>
            <a:endParaRPr lang="en-US" sz="3200">
              <a:solidFill>
                <a:srgbClr val="FFFFFF"/>
              </a:solidFill>
              <a:latin typeface="Open Sans"/>
              <a:ea typeface="Open Sans"/>
              <a:cs typeface="Open Sans"/>
              <a:sym typeface="Open Sans"/>
            </a:endParaRPr>
          </a:p>
        </p:txBody>
      </p:sp>
      <p:sp>
        <p:nvSpPr>
          <p:cNvPr id="4" name="TextBox 4"/>
          <p:cNvSpPr txBox="1"/>
          <p:nvPr/>
        </p:nvSpPr>
        <p:spPr>
          <a:xfrm>
            <a:off x="597853" y="426597"/>
            <a:ext cx="17357198" cy="1989403"/>
          </a:xfrm>
          <a:prstGeom prst="rect">
            <a:avLst/>
          </a:prstGeom>
        </p:spPr>
        <p:txBody>
          <a:bodyPr lIns="0" tIns="0" rIns="0" bIns="0" rtlCol="0" anchor="t">
            <a:spAutoFit/>
          </a:bodyPr>
          <a:lstStyle/>
          <a:p>
            <a:pPr algn="ctr">
              <a:lnSpc>
                <a:spcPts val="5152"/>
              </a:lnSpc>
            </a:pPr>
            <a:r>
              <a:rPr lang="en-US" sz="5101" b="1">
                <a:solidFill>
                  <a:srgbClr val="FFFFFF"/>
                </a:solidFill>
                <a:latin typeface="Clear Sans Bold"/>
                <a:ea typeface="Clear Sans Bold"/>
                <a:cs typeface="Clear Sans Bold"/>
                <a:sym typeface="Clear Sans Bold"/>
              </a:rPr>
              <a:t> Коваленттік байланыстың параметрлері: байланыс энергиясы, ұзындығы, полярлығы, поляризациялануы.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sp>
        <p:nvSpPr>
          <p:cNvPr id="2" name="Freeform 2"/>
          <p:cNvSpPr/>
          <p:nvPr/>
        </p:nvSpPr>
        <p:spPr>
          <a:xfrm>
            <a:off x="11621292" y="7553987"/>
            <a:ext cx="4239558" cy="1471480"/>
          </a:xfrm>
          <a:custGeom>
            <a:avLst/>
            <a:gdLst/>
            <a:ahLst/>
            <a:cxnLst/>
            <a:rect l="l" t="t" r="r" b="b"/>
            <a:pathLst>
              <a:path w="4239558" h="1471480">
                <a:moveTo>
                  <a:pt x="0" y="0"/>
                </a:moveTo>
                <a:lnTo>
                  <a:pt x="4239558" y="0"/>
                </a:lnTo>
                <a:lnTo>
                  <a:pt x="4239558" y="1471480"/>
                </a:lnTo>
                <a:lnTo>
                  <a:pt x="0" y="1471480"/>
                </a:lnTo>
                <a:lnTo>
                  <a:pt x="0" y="0"/>
                </a:lnTo>
                <a:close/>
              </a:path>
            </a:pathLst>
          </a:custGeom>
          <a:blipFill>
            <a:blip r:embed="rId2">
              <a:alphaModFix amt="43999"/>
            </a:blip>
            <a:stretch>
              <a:fillRect/>
            </a:stretch>
          </a:blipFill>
        </p:spPr>
      </p:sp>
      <p:sp>
        <p:nvSpPr>
          <p:cNvPr id="3" name="TextBox 3"/>
          <p:cNvSpPr txBox="1"/>
          <p:nvPr/>
        </p:nvSpPr>
        <p:spPr>
          <a:xfrm>
            <a:off x="1082926" y="2620321"/>
            <a:ext cx="16387052" cy="7316869"/>
          </a:xfrm>
          <a:prstGeom prst="rect">
            <a:avLst/>
          </a:prstGeom>
        </p:spPr>
        <p:txBody>
          <a:bodyPr lIns="0" tIns="0" rIns="0" bIns="0" rtlCol="0" anchor="t">
            <a:spAutoFit/>
          </a:bodyPr>
          <a:lstStyle/>
          <a:p>
            <a:pPr algn="ctr">
              <a:lnSpc>
                <a:spcPts val="3865"/>
              </a:lnSpc>
            </a:pPr>
            <a:r>
              <a:rPr lang="en-US" sz="2973">
                <a:solidFill>
                  <a:srgbClr val="FFFFFF"/>
                </a:solidFill>
                <a:latin typeface="Open Sans"/>
                <a:ea typeface="Open Sans"/>
                <a:cs typeface="Open Sans"/>
                <a:sym typeface="Open Sans"/>
              </a:rPr>
              <a:t> </a:t>
            </a:r>
            <a:r>
              <a:rPr lang="en-US" sz="2973" b="1">
                <a:solidFill>
                  <a:srgbClr val="000000"/>
                </a:solidFill>
                <a:latin typeface="Open Sans Bold"/>
                <a:ea typeface="Open Sans Bold"/>
                <a:cs typeface="Open Sans Bold"/>
                <a:sym typeface="Open Sans Bold"/>
              </a:rPr>
              <a:t>2. БАЙЛАНЫС ҰЗЫНДЫҒЫ (R)</a:t>
            </a:r>
          </a:p>
          <a:p>
            <a:pPr algn="ctr">
              <a:lnSpc>
                <a:spcPts val="3865"/>
              </a:lnSpc>
            </a:pPr>
            <a:r>
              <a:rPr lang="en-US" sz="2973">
                <a:solidFill>
                  <a:srgbClr val="FFFFFF"/>
                </a:solidFill>
                <a:latin typeface="Open Sans"/>
                <a:ea typeface="Open Sans"/>
                <a:cs typeface="Open Sans"/>
                <a:sym typeface="Open Sans"/>
              </a:rPr>
              <a:t>Байланысқан екі атом ядросының арасындағы қашықтық.</a:t>
            </a:r>
          </a:p>
          <a:p>
            <a:pPr algn="ctr">
              <a:lnSpc>
                <a:spcPts val="3865"/>
              </a:lnSpc>
            </a:pPr>
            <a:r>
              <a:rPr lang="en-US" sz="2973">
                <a:solidFill>
                  <a:srgbClr val="FFFFFF"/>
                </a:solidFill>
                <a:latin typeface="Open Sans"/>
                <a:ea typeface="Open Sans"/>
                <a:cs typeface="Open Sans"/>
                <a:sym typeface="Open Sans"/>
              </a:rPr>
              <a:t> -C–C (бірлік): ≈ 0,154 нм</a:t>
            </a:r>
          </a:p>
          <a:p>
            <a:pPr algn="ctr">
              <a:lnSpc>
                <a:spcPts val="3865"/>
              </a:lnSpc>
            </a:pPr>
            <a:r>
              <a:rPr lang="en-US" sz="2973">
                <a:solidFill>
                  <a:srgbClr val="FFFFFF"/>
                </a:solidFill>
                <a:latin typeface="Open Sans"/>
                <a:ea typeface="Open Sans"/>
                <a:cs typeface="Open Sans"/>
                <a:sym typeface="Open Sans"/>
              </a:rPr>
              <a:t> -C=C (қос): ≈ 0,134 нм</a:t>
            </a:r>
          </a:p>
          <a:p>
            <a:pPr algn="ctr">
              <a:lnSpc>
                <a:spcPts val="3865"/>
              </a:lnSpc>
            </a:pPr>
            <a:r>
              <a:rPr lang="en-US" sz="2973">
                <a:solidFill>
                  <a:srgbClr val="FFFFFF"/>
                </a:solidFill>
                <a:latin typeface="Open Sans"/>
                <a:ea typeface="Open Sans"/>
                <a:cs typeface="Open Sans"/>
                <a:sym typeface="Open Sans"/>
              </a:rPr>
              <a:t> -C≡C (үштік): ≈ 0,120 НМ</a:t>
            </a:r>
          </a:p>
          <a:p>
            <a:pPr algn="ctr">
              <a:lnSpc>
                <a:spcPts val="3865"/>
              </a:lnSpc>
            </a:pPr>
            <a:r>
              <a:rPr lang="en-US" sz="2973">
                <a:solidFill>
                  <a:srgbClr val="FFFFFF"/>
                </a:solidFill>
                <a:latin typeface="Open Sans"/>
                <a:ea typeface="Open Sans"/>
                <a:cs typeface="Open Sans"/>
                <a:sym typeface="Open Sans"/>
              </a:rPr>
              <a:t>БАЙЛАНЫС ЭНЕРГИЯСЫ артқан сайын ұзындығы қысқарады.</a:t>
            </a:r>
          </a:p>
          <a:p>
            <a:pPr algn="ctr">
              <a:lnSpc>
                <a:spcPts val="3865"/>
              </a:lnSpc>
            </a:pPr>
            <a:r>
              <a:rPr lang="en-US" sz="2973" b="1">
                <a:solidFill>
                  <a:srgbClr val="000000"/>
                </a:solidFill>
                <a:latin typeface="Open Sans Bold"/>
                <a:ea typeface="Open Sans Bold"/>
                <a:cs typeface="Open Sans Bold"/>
                <a:sym typeface="Open Sans Bold"/>
              </a:rPr>
              <a:t> 3. БАЙЛАНЫС ПОЛЯРЛЫҒЫ</a:t>
            </a:r>
          </a:p>
          <a:p>
            <a:pPr algn="ctr">
              <a:lnSpc>
                <a:spcPts val="3865"/>
              </a:lnSpc>
            </a:pPr>
            <a:r>
              <a:rPr lang="en-US" sz="2973">
                <a:solidFill>
                  <a:srgbClr val="FFFFFF"/>
                </a:solidFill>
                <a:latin typeface="Open Sans"/>
                <a:ea typeface="Open Sans"/>
                <a:cs typeface="Open Sans"/>
                <a:sym typeface="Open Sans"/>
              </a:rPr>
              <a:t> Байланысқан атомдардың электртерістік айырмашылығына байланысты электрон тығыздығының ығысуы.</a:t>
            </a:r>
          </a:p>
          <a:p>
            <a:pPr algn="ctr">
              <a:lnSpc>
                <a:spcPts val="3865"/>
              </a:lnSpc>
            </a:pPr>
            <a:r>
              <a:rPr lang="en-US" sz="2973">
                <a:solidFill>
                  <a:srgbClr val="FFFFFF"/>
                </a:solidFill>
                <a:latin typeface="Open Sans"/>
                <a:ea typeface="Open Sans"/>
                <a:cs typeface="Open Sans"/>
                <a:sym typeface="Open Sans"/>
              </a:rPr>
              <a:t> -Полюссіз байланыс: C–C, C–H (электртерістік айырмашылығы аз, электрон біркелкі бөлінеді).</a:t>
            </a:r>
          </a:p>
          <a:p>
            <a:pPr algn="ctr">
              <a:lnSpc>
                <a:spcPts val="3865"/>
              </a:lnSpc>
            </a:pPr>
            <a:r>
              <a:rPr lang="en-US" sz="2973">
                <a:solidFill>
                  <a:srgbClr val="FFFFFF"/>
                </a:solidFill>
                <a:latin typeface="Open Sans"/>
                <a:ea typeface="Open Sans"/>
                <a:cs typeface="Open Sans"/>
                <a:sym typeface="Open Sans"/>
              </a:rPr>
              <a:t> -Полярлы байланыс: C–O, C–N, O–H (электртерістік айырмашылығы жоғары, электрондар оттек немесе азотқа ығысады).</a:t>
            </a:r>
          </a:p>
          <a:p>
            <a:pPr algn="ctr">
              <a:lnSpc>
                <a:spcPts val="3865"/>
              </a:lnSpc>
            </a:pPr>
            <a:r>
              <a:rPr lang="en-US" sz="2973">
                <a:solidFill>
                  <a:srgbClr val="FFFFFF"/>
                </a:solidFill>
                <a:latin typeface="Open Sans"/>
                <a:ea typeface="Open Sans"/>
                <a:cs typeface="Open Sans"/>
                <a:sym typeface="Open Sans"/>
              </a:rPr>
              <a:t> Полярлы байланыстар молекуланың реакциялық қасиетін арттырады (мысалы, спирттердегі O–H, карбонил топтарындағы C=O).</a:t>
            </a:r>
          </a:p>
        </p:txBody>
      </p:sp>
      <p:sp>
        <p:nvSpPr>
          <p:cNvPr id="4" name="TextBox 4"/>
          <p:cNvSpPr txBox="1"/>
          <p:nvPr/>
        </p:nvSpPr>
        <p:spPr>
          <a:xfrm>
            <a:off x="597853" y="426597"/>
            <a:ext cx="17357198" cy="1989403"/>
          </a:xfrm>
          <a:prstGeom prst="rect">
            <a:avLst/>
          </a:prstGeom>
        </p:spPr>
        <p:txBody>
          <a:bodyPr lIns="0" tIns="0" rIns="0" bIns="0" rtlCol="0" anchor="t">
            <a:spAutoFit/>
          </a:bodyPr>
          <a:lstStyle/>
          <a:p>
            <a:pPr algn="ctr">
              <a:lnSpc>
                <a:spcPts val="5152"/>
              </a:lnSpc>
            </a:pPr>
            <a:r>
              <a:rPr lang="en-US" sz="5101" b="1">
                <a:solidFill>
                  <a:srgbClr val="FFFFFF"/>
                </a:solidFill>
                <a:latin typeface="Clear Sans Bold"/>
                <a:ea typeface="Clear Sans Bold"/>
                <a:cs typeface="Clear Sans Bold"/>
                <a:sym typeface="Clear Sans Bold"/>
              </a:rPr>
              <a:t> Коваленттік байланыстың параметрлері: байланыс энергиясы, ұзындығы, полярлығы, поляризациялануы.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grpSp>
        <p:nvGrpSpPr>
          <p:cNvPr id="2" name="Group 2"/>
          <p:cNvGrpSpPr/>
          <p:nvPr/>
        </p:nvGrpSpPr>
        <p:grpSpPr>
          <a:xfrm>
            <a:off x="1793897" y="2039588"/>
            <a:ext cx="6207824" cy="6207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4" name="Freeform 4"/>
          <p:cNvSpPr/>
          <p:nvPr/>
        </p:nvSpPr>
        <p:spPr>
          <a:xfrm flipH="1">
            <a:off x="1355614" y="7390637"/>
            <a:ext cx="7084390" cy="2458874"/>
          </a:xfrm>
          <a:custGeom>
            <a:avLst/>
            <a:gdLst/>
            <a:ahLst/>
            <a:cxnLst/>
            <a:rect l="l" t="t" r="r" b="b"/>
            <a:pathLst>
              <a:path w="7084390" h="2458874">
                <a:moveTo>
                  <a:pt x="7084390" y="0"/>
                </a:moveTo>
                <a:lnTo>
                  <a:pt x="0" y="0"/>
                </a:lnTo>
                <a:lnTo>
                  <a:pt x="0" y="2458873"/>
                </a:lnTo>
                <a:lnTo>
                  <a:pt x="7084390" y="2458873"/>
                </a:lnTo>
                <a:lnTo>
                  <a:pt x="7084390" y="0"/>
                </a:lnTo>
                <a:close/>
              </a:path>
            </a:pathLst>
          </a:custGeom>
          <a:blipFill>
            <a:blip r:embed="rId2">
              <a:alphaModFix amt="43999"/>
            </a:blip>
            <a:stretch>
              <a:fillRect/>
            </a:stretch>
          </a:blipFill>
        </p:spPr>
      </p:sp>
      <p:sp>
        <p:nvSpPr>
          <p:cNvPr id="5" name="Freeform 5"/>
          <p:cNvSpPr/>
          <p:nvPr/>
        </p:nvSpPr>
        <p:spPr>
          <a:xfrm>
            <a:off x="1355614" y="1028700"/>
            <a:ext cx="1372699" cy="1252588"/>
          </a:xfrm>
          <a:custGeom>
            <a:avLst/>
            <a:gdLst/>
            <a:ahLst/>
            <a:cxnLst/>
            <a:rect l="l" t="t" r="r" b="b"/>
            <a:pathLst>
              <a:path w="1372699" h="1252588">
                <a:moveTo>
                  <a:pt x="0" y="0"/>
                </a:moveTo>
                <a:lnTo>
                  <a:pt x="1372700" y="0"/>
                </a:lnTo>
                <a:lnTo>
                  <a:pt x="1372700" y="1252588"/>
                </a:lnTo>
                <a:lnTo>
                  <a:pt x="0" y="1252588"/>
                </a:lnTo>
                <a:lnTo>
                  <a:pt x="0" y="0"/>
                </a:lnTo>
                <a:close/>
              </a:path>
            </a:pathLst>
          </a:custGeom>
          <a:blipFill>
            <a:blip r:embed="rId3"/>
            <a:stretch>
              <a:fillRect/>
            </a:stretch>
          </a:blipFill>
        </p:spPr>
      </p:sp>
      <p:sp>
        <p:nvSpPr>
          <p:cNvPr id="6" name="Freeform 6"/>
          <p:cNvSpPr/>
          <p:nvPr/>
        </p:nvSpPr>
        <p:spPr>
          <a:xfrm>
            <a:off x="8059571" y="6356186"/>
            <a:ext cx="380433" cy="379958"/>
          </a:xfrm>
          <a:custGeom>
            <a:avLst/>
            <a:gdLst/>
            <a:ahLst/>
            <a:cxnLst/>
            <a:rect l="l" t="t" r="r" b="b"/>
            <a:pathLst>
              <a:path w="380433" h="379958">
                <a:moveTo>
                  <a:pt x="0" y="0"/>
                </a:moveTo>
                <a:lnTo>
                  <a:pt x="380433" y="0"/>
                </a:lnTo>
                <a:lnTo>
                  <a:pt x="380433" y="379958"/>
                </a:lnTo>
                <a:lnTo>
                  <a:pt x="0" y="379958"/>
                </a:lnTo>
                <a:lnTo>
                  <a:pt x="0" y="0"/>
                </a:lnTo>
                <a:close/>
              </a:path>
            </a:pathLst>
          </a:custGeom>
          <a:blipFill>
            <a:blip r:embed="rId4"/>
            <a:stretch>
              <a:fillRect/>
            </a:stretch>
          </a:blipFill>
        </p:spPr>
      </p:sp>
      <p:sp>
        <p:nvSpPr>
          <p:cNvPr id="7" name="Freeform 7"/>
          <p:cNvSpPr/>
          <p:nvPr/>
        </p:nvSpPr>
        <p:spPr>
          <a:xfrm>
            <a:off x="5963610" y="2187864"/>
            <a:ext cx="1539134" cy="1235155"/>
          </a:xfrm>
          <a:custGeom>
            <a:avLst/>
            <a:gdLst/>
            <a:ahLst/>
            <a:cxnLst/>
            <a:rect l="l" t="t" r="r" b="b"/>
            <a:pathLst>
              <a:path w="1539134" h="1235155">
                <a:moveTo>
                  <a:pt x="0" y="0"/>
                </a:moveTo>
                <a:lnTo>
                  <a:pt x="1539134" y="0"/>
                </a:lnTo>
                <a:lnTo>
                  <a:pt x="1539134" y="1235155"/>
                </a:lnTo>
                <a:lnTo>
                  <a:pt x="0" y="1235155"/>
                </a:lnTo>
                <a:lnTo>
                  <a:pt x="0" y="0"/>
                </a:lnTo>
                <a:close/>
              </a:path>
            </a:pathLst>
          </a:custGeom>
          <a:blipFill>
            <a:blip r:embed="rId5"/>
            <a:stretch>
              <a:fillRect/>
            </a:stretch>
          </a:blipFill>
        </p:spPr>
      </p:sp>
      <p:sp>
        <p:nvSpPr>
          <p:cNvPr id="8" name="TextBox 8"/>
          <p:cNvSpPr txBox="1"/>
          <p:nvPr/>
        </p:nvSpPr>
        <p:spPr>
          <a:xfrm>
            <a:off x="1130932" y="4783981"/>
            <a:ext cx="7309072" cy="823813"/>
          </a:xfrm>
          <a:prstGeom prst="rect">
            <a:avLst/>
          </a:prstGeom>
        </p:spPr>
        <p:txBody>
          <a:bodyPr lIns="0" tIns="0" rIns="0" bIns="0" rtlCol="0" anchor="t">
            <a:spAutoFit/>
          </a:bodyPr>
          <a:lstStyle/>
          <a:p>
            <a:pPr algn="ctr">
              <a:lnSpc>
                <a:spcPts val="6186"/>
              </a:lnSpc>
            </a:pPr>
            <a:r>
              <a:rPr lang="en-US" sz="6125" b="1">
                <a:solidFill>
                  <a:srgbClr val="171717"/>
                </a:solidFill>
                <a:latin typeface="Clear Sans Bold"/>
                <a:ea typeface="Clear Sans Bold"/>
                <a:cs typeface="Clear Sans Bold"/>
                <a:sym typeface="Clear Sans Bold"/>
              </a:rPr>
              <a:t> Дәріс жоспары:</a:t>
            </a:r>
          </a:p>
        </p:txBody>
      </p:sp>
      <p:sp>
        <p:nvSpPr>
          <p:cNvPr id="9" name="TextBox 9"/>
          <p:cNvSpPr txBox="1"/>
          <p:nvPr/>
        </p:nvSpPr>
        <p:spPr>
          <a:xfrm>
            <a:off x="8497154" y="3592842"/>
            <a:ext cx="9072325" cy="3797794"/>
          </a:xfrm>
          <a:prstGeom prst="rect">
            <a:avLst/>
          </a:prstGeom>
        </p:spPr>
        <p:txBody>
          <a:bodyPr lIns="0" tIns="0" rIns="0" bIns="0" rtlCol="0" anchor="t">
            <a:spAutoFit/>
          </a:bodyPr>
          <a:lstStyle/>
          <a:p>
            <a:pPr algn="just">
              <a:lnSpc>
                <a:spcPts val="3822"/>
              </a:lnSpc>
            </a:pPr>
            <a:r>
              <a:rPr lang="en-US" sz="2730">
                <a:solidFill>
                  <a:srgbClr val="FFFFFF"/>
                </a:solidFill>
                <a:latin typeface="Open Sans"/>
                <a:ea typeface="Open Sans"/>
                <a:cs typeface="Open Sans"/>
                <a:sym typeface="Open Sans"/>
              </a:rPr>
              <a:t>1.Коваленттік байланыстың табиғаты. </a:t>
            </a:r>
          </a:p>
          <a:p>
            <a:pPr algn="just">
              <a:lnSpc>
                <a:spcPts val="3822"/>
              </a:lnSpc>
            </a:pPr>
            <a:r>
              <a:rPr lang="en-US" sz="2730">
                <a:solidFill>
                  <a:srgbClr val="FFFFFF"/>
                </a:solidFill>
                <a:latin typeface="Open Sans"/>
                <a:ea typeface="Open Sans"/>
                <a:cs typeface="Open Sans"/>
                <a:sym typeface="Open Sans"/>
              </a:rPr>
              <a:t>2.Ковалеттік байланыстың түзілу механизмдері. </a:t>
            </a:r>
          </a:p>
          <a:p>
            <a:pPr algn="just">
              <a:lnSpc>
                <a:spcPts val="3822"/>
              </a:lnSpc>
            </a:pPr>
            <a:r>
              <a:rPr lang="en-US" sz="2730">
                <a:solidFill>
                  <a:srgbClr val="FFFFFF"/>
                </a:solidFill>
                <a:latin typeface="Open Sans"/>
                <a:ea typeface="Open Sans"/>
                <a:cs typeface="Open Sans"/>
                <a:sym typeface="Open Sans"/>
              </a:rPr>
              <a:t>3.Октеттер ережесі және Льюис формулалары. Кекуле ережесі. </a:t>
            </a:r>
          </a:p>
          <a:p>
            <a:pPr algn="just">
              <a:lnSpc>
                <a:spcPts val="3822"/>
              </a:lnSpc>
            </a:pPr>
            <a:r>
              <a:rPr lang="en-US" sz="2730">
                <a:solidFill>
                  <a:srgbClr val="FFFFFF"/>
                </a:solidFill>
                <a:latin typeface="Open Sans"/>
                <a:ea typeface="Open Sans"/>
                <a:cs typeface="Open Sans"/>
                <a:sym typeface="Open Sans"/>
              </a:rPr>
              <a:t>4.Коваленттік байланыстың параметрлері: байланыс энергиясы, ұзындығы, полярлығы, поляризациялануы.</a:t>
            </a:r>
          </a:p>
          <a:p>
            <a:pPr algn="just">
              <a:lnSpc>
                <a:spcPts val="3822"/>
              </a:lnSpc>
            </a:pPr>
            <a:endParaRPr lang="en-US" sz="2730">
              <a:solidFill>
                <a:srgbClr val="FFFFF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sp>
        <p:nvSpPr>
          <p:cNvPr id="2" name="Freeform 2"/>
          <p:cNvSpPr/>
          <p:nvPr/>
        </p:nvSpPr>
        <p:spPr>
          <a:xfrm>
            <a:off x="11621292" y="7553987"/>
            <a:ext cx="4239558" cy="1471480"/>
          </a:xfrm>
          <a:custGeom>
            <a:avLst/>
            <a:gdLst/>
            <a:ahLst/>
            <a:cxnLst/>
            <a:rect l="l" t="t" r="r" b="b"/>
            <a:pathLst>
              <a:path w="4239558" h="1471480">
                <a:moveTo>
                  <a:pt x="0" y="0"/>
                </a:moveTo>
                <a:lnTo>
                  <a:pt x="4239558" y="0"/>
                </a:lnTo>
                <a:lnTo>
                  <a:pt x="4239558" y="1471480"/>
                </a:lnTo>
                <a:lnTo>
                  <a:pt x="0" y="1471480"/>
                </a:lnTo>
                <a:lnTo>
                  <a:pt x="0" y="0"/>
                </a:lnTo>
                <a:close/>
              </a:path>
            </a:pathLst>
          </a:custGeom>
          <a:blipFill>
            <a:blip r:embed="rId2">
              <a:alphaModFix amt="43999"/>
            </a:blip>
            <a:stretch>
              <a:fillRect/>
            </a:stretch>
          </a:blipFill>
        </p:spPr>
      </p:sp>
      <p:sp>
        <p:nvSpPr>
          <p:cNvPr id="3" name="TextBox 3"/>
          <p:cNvSpPr txBox="1"/>
          <p:nvPr/>
        </p:nvSpPr>
        <p:spPr>
          <a:xfrm>
            <a:off x="1028700" y="2523792"/>
            <a:ext cx="16387052" cy="7763208"/>
          </a:xfrm>
          <a:prstGeom prst="rect">
            <a:avLst/>
          </a:prstGeom>
        </p:spPr>
        <p:txBody>
          <a:bodyPr lIns="0" tIns="0" rIns="0" bIns="0" rtlCol="0" anchor="t">
            <a:spAutoFit/>
          </a:bodyPr>
          <a:lstStyle/>
          <a:p>
            <a:pPr algn="ctr">
              <a:lnSpc>
                <a:spcPts val="3865"/>
              </a:lnSpc>
            </a:pPr>
            <a:r>
              <a:rPr lang="en-US" sz="2973" b="1">
                <a:solidFill>
                  <a:srgbClr val="000000"/>
                </a:solidFill>
                <a:latin typeface="Open Sans Bold"/>
                <a:ea typeface="Open Sans Bold"/>
                <a:cs typeface="Open Sans Bold"/>
                <a:sym typeface="Open Sans Bold"/>
              </a:rPr>
              <a:t> 4. ПОЛЯРИЗАЦИЯЛАНУЫ</a:t>
            </a:r>
          </a:p>
          <a:p>
            <a:pPr algn="ctr">
              <a:lnSpc>
                <a:spcPts val="3865"/>
              </a:lnSpc>
            </a:pPr>
            <a:r>
              <a:rPr lang="en-US" sz="2973">
                <a:solidFill>
                  <a:srgbClr val="FFFFFF"/>
                </a:solidFill>
                <a:latin typeface="Open Sans"/>
                <a:ea typeface="Open Sans"/>
                <a:cs typeface="Open Sans"/>
                <a:sym typeface="Open Sans"/>
              </a:rPr>
              <a:t> Сыртқы электр өрісі немесе көршілес топтардың әсерінен электрон тығыздығының уақытша ығысу қабілеті.</a:t>
            </a:r>
          </a:p>
          <a:p>
            <a:pPr algn="ctr">
              <a:lnSpc>
                <a:spcPts val="3865"/>
              </a:lnSpc>
            </a:pPr>
            <a:r>
              <a:rPr lang="en-US" sz="2973">
                <a:solidFill>
                  <a:srgbClr val="FFFFFF"/>
                </a:solidFill>
                <a:latin typeface="Open Sans"/>
                <a:ea typeface="Open Sans"/>
                <a:cs typeface="Open Sans"/>
                <a:sym typeface="Open Sans"/>
              </a:rPr>
              <a:t> -π-байланыстар (C=C, C≡C) оңай поляризацияланады, сондықтан электрофильдік қосылу реакцияларына түседі.</a:t>
            </a:r>
          </a:p>
          <a:p>
            <a:pPr algn="ctr">
              <a:lnSpc>
                <a:spcPts val="3865"/>
              </a:lnSpc>
            </a:pPr>
            <a:r>
              <a:rPr lang="en-US" sz="2973">
                <a:solidFill>
                  <a:srgbClr val="FFFFFF"/>
                </a:solidFill>
                <a:latin typeface="Open Sans"/>
                <a:ea typeface="Open Sans"/>
                <a:cs typeface="Open Sans"/>
                <a:sym typeface="Open Sans"/>
              </a:rPr>
              <a:t> -Карбонил тобы (C=O) табиғатынан полярлы, оңай поляризацияланады, нуклеофильдік шабуылға қолайлы.</a:t>
            </a:r>
          </a:p>
          <a:p>
            <a:pPr algn="ctr">
              <a:lnSpc>
                <a:spcPts val="3865"/>
              </a:lnSpc>
            </a:pPr>
            <a:r>
              <a:rPr lang="en-US" sz="2973">
                <a:solidFill>
                  <a:srgbClr val="FFFFFF"/>
                </a:solidFill>
                <a:latin typeface="Open Sans"/>
                <a:ea typeface="Open Sans"/>
                <a:cs typeface="Open Sans"/>
                <a:sym typeface="Open Sans"/>
              </a:rPr>
              <a:t> -Галогендер (Cl, Br, I) атомдық радиусы үлкен болғандықтан, олардың байланыстары оңай поляризацияланады, реакцияларда жақсы кететін топ болады.</a:t>
            </a:r>
          </a:p>
          <a:p>
            <a:pPr algn="ctr">
              <a:lnSpc>
                <a:spcPts val="3865"/>
              </a:lnSpc>
            </a:pPr>
            <a:endParaRPr lang="en-US" sz="2973">
              <a:solidFill>
                <a:srgbClr val="FFFFFF"/>
              </a:solidFill>
              <a:latin typeface="Open Sans"/>
              <a:ea typeface="Open Sans"/>
              <a:cs typeface="Open Sans"/>
              <a:sym typeface="Open Sans"/>
            </a:endParaRPr>
          </a:p>
          <a:p>
            <a:pPr algn="ctr">
              <a:lnSpc>
                <a:spcPts val="3865"/>
              </a:lnSpc>
            </a:pPr>
            <a:r>
              <a:rPr lang="en-US" sz="2973">
                <a:solidFill>
                  <a:srgbClr val="FFFFFF"/>
                </a:solidFill>
                <a:latin typeface="Open Sans"/>
                <a:ea typeface="Open Sans"/>
                <a:cs typeface="Open Sans"/>
                <a:sym typeface="Open Sans"/>
              </a:rPr>
              <a:t> СОНЫМЕН, </a:t>
            </a:r>
          </a:p>
          <a:p>
            <a:pPr algn="ctr">
              <a:lnSpc>
                <a:spcPts val="3865"/>
              </a:lnSpc>
            </a:pPr>
            <a:r>
              <a:rPr lang="en-US" sz="2973">
                <a:solidFill>
                  <a:srgbClr val="FFFFFF"/>
                </a:solidFill>
                <a:latin typeface="Open Sans"/>
                <a:ea typeface="Open Sans"/>
                <a:cs typeface="Open Sans"/>
                <a:sym typeface="Open Sans"/>
              </a:rPr>
              <a:t> -ЭНЕРГИЯСЫ ЖОҒАРЫ БАЙЛАНЫС БЕРІК, ҰЗЫНДЫҒЫ ҚЫСҚА.</a:t>
            </a:r>
          </a:p>
          <a:p>
            <a:pPr algn="ctr">
              <a:lnSpc>
                <a:spcPts val="3865"/>
              </a:lnSpc>
            </a:pPr>
            <a:r>
              <a:rPr lang="en-US" sz="2973">
                <a:solidFill>
                  <a:srgbClr val="FFFFFF"/>
                </a:solidFill>
                <a:latin typeface="Open Sans"/>
                <a:ea typeface="Open Sans"/>
                <a:cs typeface="Open Sans"/>
                <a:sym typeface="Open Sans"/>
              </a:rPr>
              <a:t> -ПОЛЯРЛЫ БАЙЛАНЫСТАР РЕАКЦИЯҒА БЕЙІМ.</a:t>
            </a:r>
          </a:p>
          <a:p>
            <a:pPr algn="ctr">
              <a:lnSpc>
                <a:spcPts val="3865"/>
              </a:lnSpc>
            </a:pPr>
            <a:r>
              <a:rPr lang="en-US" sz="2973">
                <a:solidFill>
                  <a:srgbClr val="FFFFFF"/>
                </a:solidFill>
                <a:latin typeface="Open Sans"/>
                <a:ea typeface="Open Sans"/>
                <a:cs typeface="Open Sans"/>
                <a:sym typeface="Open Sans"/>
              </a:rPr>
              <a:t> -ПОЛЯРИЗАЦИЯЛАНУЫ ЖОҒАРЫ МОЛЕКУЛА РЕАКЦИЯЛАРҒА ТЕЗ ТҮСЕДІ (ӘСІРЕСЕ Π-ЖҮЙЕЛЕР).</a:t>
            </a:r>
          </a:p>
          <a:p>
            <a:pPr algn="ctr">
              <a:lnSpc>
                <a:spcPts val="3865"/>
              </a:lnSpc>
            </a:pPr>
            <a:endParaRPr lang="en-US" sz="2973">
              <a:solidFill>
                <a:srgbClr val="FFFFFF"/>
              </a:solidFill>
              <a:latin typeface="Open Sans"/>
              <a:ea typeface="Open Sans"/>
              <a:cs typeface="Open Sans"/>
              <a:sym typeface="Open Sans"/>
            </a:endParaRPr>
          </a:p>
        </p:txBody>
      </p:sp>
      <p:sp>
        <p:nvSpPr>
          <p:cNvPr id="4" name="TextBox 4"/>
          <p:cNvSpPr txBox="1"/>
          <p:nvPr/>
        </p:nvSpPr>
        <p:spPr>
          <a:xfrm>
            <a:off x="597853" y="426597"/>
            <a:ext cx="17357198" cy="1989403"/>
          </a:xfrm>
          <a:prstGeom prst="rect">
            <a:avLst/>
          </a:prstGeom>
        </p:spPr>
        <p:txBody>
          <a:bodyPr lIns="0" tIns="0" rIns="0" bIns="0" rtlCol="0" anchor="t">
            <a:spAutoFit/>
          </a:bodyPr>
          <a:lstStyle/>
          <a:p>
            <a:pPr algn="ctr">
              <a:lnSpc>
                <a:spcPts val="5152"/>
              </a:lnSpc>
            </a:pPr>
            <a:r>
              <a:rPr lang="en-US" sz="5101" b="1">
                <a:solidFill>
                  <a:srgbClr val="FFFFFF"/>
                </a:solidFill>
                <a:latin typeface="Clear Sans Bold"/>
                <a:ea typeface="Clear Sans Bold"/>
                <a:cs typeface="Clear Sans Bold"/>
                <a:sym typeface="Clear Sans Bold"/>
              </a:rPr>
              <a:t> Коваленттік байланыстың параметрлері: байланыс энергиясы, ұзындығы, полярлығы, поляризациялануы.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sp>
        <p:nvSpPr>
          <p:cNvPr id="2" name="TextBox 2"/>
          <p:cNvSpPr txBox="1"/>
          <p:nvPr/>
        </p:nvSpPr>
        <p:spPr>
          <a:xfrm>
            <a:off x="-135101" y="1028700"/>
            <a:ext cx="18558202" cy="1800641"/>
          </a:xfrm>
          <a:prstGeom prst="rect">
            <a:avLst/>
          </a:prstGeom>
        </p:spPr>
        <p:txBody>
          <a:bodyPr lIns="0" tIns="0" rIns="0" bIns="0" rtlCol="0" anchor="t">
            <a:spAutoFit/>
          </a:bodyPr>
          <a:lstStyle/>
          <a:p>
            <a:pPr marL="0" lvl="0" indent="0" algn="ctr">
              <a:lnSpc>
                <a:spcPts val="7101"/>
              </a:lnSpc>
              <a:spcBef>
                <a:spcPct val="0"/>
              </a:spcBef>
            </a:pPr>
            <a:r>
              <a:rPr lang="en-US" sz="5917" b="1">
                <a:solidFill>
                  <a:srgbClr val="171717"/>
                </a:solidFill>
                <a:latin typeface="Clear Sans Bold"/>
                <a:ea typeface="Clear Sans Bold"/>
                <a:cs typeface="Clear Sans Bold"/>
                <a:sym typeface="Clear Sans Bold"/>
              </a:rPr>
              <a:t> КОВАЛЕНТТІК БАЙЛАНЫСТЫҢ ПАРАМЕТРЛЕРІНЕ НАҚТЫ МЫСАЛДАРМЕН ҚАРАСТЫРАЙЫҚ:</a:t>
            </a:r>
          </a:p>
        </p:txBody>
      </p:sp>
      <p:sp>
        <p:nvSpPr>
          <p:cNvPr id="3" name="TextBox 3"/>
          <p:cNvSpPr txBox="1"/>
          <p:nvPr/>
        </p:nvSpPr>
        <p:spPr>
          <a:xfrm>
            <a:off x="2422513" y="3854539"/>
            <a:ext cx="13442973" cy="4814316"/>
          </a:xfrm>
          <a:prstGeom prst="rect">
            <a:avLst/>
          </a:prstGeom>
        </p:spPr>
        <p:txBody>
          <a:bodyPr lIns="0" tIns="0" rIns="0" bIns="0" rtlCol="0" anchor="t">
            <a:spAutoFit/>
          </a:bodyPr>
          <a:lstStyle/>
          <a:p>
            <a:pPr algn="l">
              <a:lnSpc>
                <a:spcPts val="3470"/>
              </a:lnSpc>
            </a:pPr>
            <a:r>
              <a:rPr lang="en-US" sz="2669">
                <a:solidFill>
                  <a:srgbClr val="000000"/>
                </a:solidFill>
                <a:latin typeface="Open Sans"/>
                <a:ea typeface="Open Sans"/>
                <a:cs typeface="Open Sans"/>
                <a:sym typeface="Open Sans"/>
              </a:rPr>
              <a:t> </a:t>
            </a:r>
            <a:r>
              <a:rPr lang="en-US" sz="2669" b="1">
                <a:solidFill>
                  <a:srgbClr val="000000"/>
                </a:solidFill>
                <a:latin typeface="Open Sans Bold"/>
                <a:ea typeface="Open Sans Bold"/>
                <a:cs typeface="Open Sans Bold"/>
                <a:sym typeface="Open Sans Bold"/>
              </a:rPr>
              <a:t>1. БАЙЛАНЫС ЭНЕРГИЯСЫ (E)</a:t>
            </a:r>
          </a:p>
          <a:p>
            <a:pPr algn="l">
              <a:lnSpc>
                <a:spcPts val="3470"/>
              </a:lnSpc>
            </a:pPr>
            <a:r>
              <a:rPr lang="en-US" sz="2669">
                <a:solidFill>
                  <a:srgbClr val="000000"/>
                </a:solidFill>
                <a:latin typeface="Open Sans"/>
                <a:ea typeface="Open Sans"/>
                <a:cs typeface="Open Sans"/>
                <a:sym typeface="Open Sans"/>
              </a:rPr>
              <a:t> -CH₄ (метан): C–H байланысы ≈ 410 кДж/моль, берік.</a:t>
            </a:r>
          </a:p>
          <a:p>
            <a:pPr algn="l">
              <a:lnSpc>
                <a:spcPts val="3470"/>
              </a:lnSpc>
            </a:pPr>
            <a:r>
              <a:rPr lang="en-US" sz="2669">
                <a:solidFill>
                  <a:srgbClr val="000000"/>
                </a:solidFill>
                <a:latin typeface="Open Sans"/>
                <a:ea typeface="Open Sans"/>
                <a:cs typeface="Open Sans"/>
                <a:sym typeface="Open Sans"/>
              </a:rPr>
              <a:t> -C₂H₄ (этилен): C=C қос байланысы ≈ 610 кДж/моль (σ + π).</a:t>
            </a:r>
          </a:p>
          <a:p>
            <a:pPr algn="l">
              <a:lnSpc>
                <a:spcPts val="3470"/>
              </a:lnSpc>
            </a:pPr>
            <a:r>
              <a:rPr lang="en-US" sz="2669">
                <a:solidFill>
                  <a:srgbClr val="000000"/>
                </a:solidFill>
                <a:latin typeface="Open Sans"/>
                <a:ea typeface="Open Sans"/>
                <a:cs typeface="Open Sans"/>
                <a:sym typeface="Open Sans"/>
              </a:rPr>
              <a:t> -C₂H₂ (ацетилен): C≡C үштік байланысы ≈ 830 кДж/моль (σ + 2π).</a:t>
            </a:r>
          </a:p>
          <a:p>
            <a:pPr algn="l">
              <a:lnSpc>
                <a:spcPts val="3470"/>
              </a:lnSpc>
            </a:pPr>
            <a:r>
              <a:rPr lang="en-US" sz="2669">
                <a:solidFill>
                  <a:srgbClr val="000000"/>
                </a:solidFill>
                <a:latin typeface="Open Sans"/>
                <a:ea typeface="Open Sans"/>
                <a:cs typeface="Open Sans"/>
                <a:sym typeface="Open Sans"/>
              </a:rPr>
              <a:t> Байланыс энергиясы σ + π байланыстар санына байланысты өседі.</a:t>
            </a:r>
          </a:p>
          <a:p>
            <a:pPr algn="l">
              <a:lnSpc>
                <a:spcPts val="3470"/>
              </a:lnSpc>
            </a:pPr>
            <a:endParaRPr lang="en-US" sz="2669">
              <a:solidFill>
                <a:srgbClr val="000000"/>
              </a:solidFill>
              <a:latin typeface="Open Sans"/>
              <a:ea typeface="Open Sans"/>
              <a:cs typeface="Open Sans"/>
              <a:sym typeface="Open Sans"/>
            </a:endParaRPr>
          </a:p>
          <a:p>
            <a:pPr algn="l">
              <a:lnSpc>
                <a:spcPts val="3470"/>
              </a:lnSpc>
            </a:pPr>
            <a:r>
              <a:rPr lang="en-US" sz="2669">
                <a:solidFill>
                  <a:srgbClr val="000000"/>
                </a:solidFill>
                <a:latin typeface="Open Sans"/>
                <a:ea typeface="Open Sans"/>
                <a:cs typeface="Open Sans"/>
                <a:sym typeface="Open Sans"/>
              </a:rPr>
              <a:t> </a:t>
            </a:r>
            <a:r>
              <a:rPr lang="en-US" sz="2669" b="1">
                <a:solidFill>
                  <a:srgbClr val="000000"/>
                </a:solidFill>
                <a:latin typeface="Open Sans Bold"/>
                <a:ea typeface="Open Sans Bold"/>
                <a:cs typeface="Open Sans Bold"/>
                <a:sym typeface="Open Sans Bold"/>
              </a:rPr>
              <a:t>2. БАЙЛАНЫС ҰЗЫНДЫҒЫ (R)</a:t>
            </a:r>
          </a:p>
          <a:p>
            <a:pPr algn="l">
              <a:lnSpc>
                <a:spcPts val="3470"/>
              </a:lnSpc>
            </a:pPr>
            <a:r>
              <a:rPr lang="en-US" sz="2669">
                <a:solidFill>
                  <a:srgbClr val="000000"/>
                </a:solidFill>
                <a:latin typeface="Open Sans"/>
                <a:ea typeface="Open Sans"/>
                <a:cs typeface="Open Sans"/>
                <a:sym typeface="Open Sans"/>
              </a:rPr>
              <a:t> -C–C (бірлік): ≈ 0,154 нм (этан).</a:t>
            </a:r>
          </a:p>
          <a:p>
            <a:pPr algn="l">
              <a:lnSpc>
                <a:spcPts val="3470"/>
              </a:lnSpc>
            </a:pPr>
            <a:r>
              <a:rPr lang="en-US" sz="2669">
                <a:solidFill>
                  <a:srgbClr val="000000"/>
                </a:solidFill>
                <a:latin typeface="Open Sans"/>
                <a:ea typeface="Open Sans"/>
                <a:cs typeface="Open Sans"/>
                <a:sym typeface="Open Sans"/>
              </a:rPr>
              <a:t> -C=C (қос): ≈ 0,134 нм (этилен).</a:t>
            </a:r>
          </a:p>
          <a:p>
            <a:pPr algn="l">
              <a:lnSpc>
                <a:spcPts val="3470"/>
              </a:lnSpc>
            </a:pPr>
            <a:r>
              <a:rPr lang="en-US" sz="2669">
                <a:solidFill>
                  <a:srgbClr val="000000"/>
                </a:solidFill>
                <a:latin typeface="Open Sans"/>
                <a:ea typeface="Open Sans"/>
                <a:cs typeface="Open Sans"/>
                <a:sym typeface="Open Sans"/>
              </a:rPr>
              <a:t> -C≡C (үштік): ≈ 0,120 нм (ацетилен).</a:t>
            </a:r>
          </a:p>
          <a:p>
            <a:pPr algn="l">
              <a:lnSpc>
                <a:spcPts val="3470"/>
              </a:lnSpc>
            </a:pPr>
            <a:endParaRPr lang="en-US" sz="2669">
              <a:solidFill>
                <a:srgbClr val="000000"/>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sp>
        <p:nvSpPr>
          <p:cNvPr id="2" name="TextBox 2"/>
          <p:cNvSpPr txBox="1"/>
          <p:nvPr/>
        </p:nvSpPr>
        <p:spPr>
          <a:xfrm>
            <a:off x="-135101" y="1028700"/>
            <a:ext cx="18558202" cy="1800641"/>
          </a:xfrm>
          <a:prstGeom prst="rect">
            <a:avLst/>
          </a:prstGeom>
        </p:spPr>
        <p:txBody>
          <a:bodyPr lIns="0" tIns="0" rIns="0" bIns="0" rtlCol="0" anchor="t">
            <a:spAutoFit/>
          </a:bodyPr>
          <a:lstStyle/>
          <a:p>
            <a:pPr marL="0" lvl="0" indent="0" algn="ctr">
              <a:lnSpc>
                <a:spcPts val="7101"/>
              </a:lnSpc>
              <a:spcBef>
                <a:spcPct val="0"/>
              </a:spcBef>
            </a:pPr>
            <a:r>
              <a:rPr lang="en-US" sz="5917" b="1">
                <a:solidFill>
                  <a:srgbClr val="171717"/>
                </a:solidFill>
                <a:latin typeface="Clear Sans Bold"/>
                <a:ea typeface="Clear Sans Bold"/>
                <a:cs typeface="Clear Sans Bold"/>
                <a:sym typeface="Clear Sans Bold"/>
              </a:rPr>
              <a:t> КОВАЛЕНТТІК БАЙЛАНЫСТЫҢ ПАРАМЕТРЛЕРІНЕ НАҚТЫ МЫСАЛДАРМЕН ҚАРАСТЫРАЙЫҚ:</a:t>
            </a:r>
          </a:p>
        </p:txBody>
      </p:sp>
      <p:sp>
        <p:nvSpPr>
          <p:cNvPr id="3" name="TextBox 3"/>
          <p:cNvSpPr txBox="1"/>
          <p:nvPr/>
        </p:nvSpPr>
        <p:spPr>
          <a:xfrm>
            <a:off x="2422513" y="3170205"/>
            <a:ext cx="13442973" cy="6566916"/>
          </a:xfrm>
          <a:prstGeom prst="rect">
            <a:avLst/>
          </a:prstGeom>
        </p:spPr>
        <p:txBody>
          <a:bodyPr lIns="0" tIns="0" rIns="0" bIns="0" rtlCol="0" anchor="t">
            <a:spAutoFit/>
          </a:bodyPr>
          <a:lstStyle/>
          <a:p>
            <a:pPr algn="l">
              <a:lnSpc>
                <a:spcPts val="3470"/>
              </a:lnSpc>
            </a:pPr>
            <a:r>
              <a:rPr lang="en-US" sz="2669" b="1">
                <a:solidFill>
                  <a:srgbClr val="000000"/>
                </a:solidFill>
                <a:latin typeface="Open Sans Bold"/>
                <a:ea typeface="Open Sans Bold"/>
                <a:cs typeface="Open Sans Bold"/>
                <a:sym typeface="Open Sans Bold"/>
              </a:rPr>
              <a:t> 3. БАЙЛАНЫС ПОЛЯРЛЫҒЫ</a:t>
            </a:r>
          </a:p>
          <a:p>
            <a:pPr algn="l">
              <a:lnSpc>
                <a:spcPts val="3470"/>
              </a:lnSpc>
            </a:pPr>
            <a:r>
              <a:rPr lang="en-US" sz="2669">
                <a:solidFill>
                  <a:srgbClr val="000000"/>
                </a:solidFill>
                <a:latin typeface="Open Sans"/>
                <a:ea typeface="Open Sans"/>
                <a:cs typeface="Open Sans"/>
                <a:sym typeface="Open Sans"/>
              </a:rPr>
              <a:t> -Полюссіз байланыс: CH₄ (метан): C–H байланысы ≈ полюссіз (Δχ ≈ 0,4).</a:t>
            </a:r>
          </a:p>
          <a:p>
            <a:pPr algn="l">
              <a:lnSpc>
                <a:spcPts val="3470"/>
              </a:lnSpc>
            </a:pPr>
            <a:r>
              <a:rPr lang="en-US" sz="2669">
                <a:solidFill>
                  <a:srgbClr val="000000"/>
                </a:solidFill>
                <a:latin typeface="Open Sans"/>
                <a:ea typeface="Open Sans"/>
                <a:cs typeface="Open Sans"/>
                <a:sym typeface="Open Sans"/>
              </a:rPr>
              <a:t> -Полярлы байланыс:</a:t>
            </a:r>
          </a:p>
          <a:p>
            <a:pPr algn="l">
              <a:lnSpc>
                <a:spcPts val="3470"/>
              </a:lnSpc>
            </a:pPr>
            <a:r>
              <a:rPr lang="en-US" sz="2669">
                <a:solidFill>
                  <a:srgbClr val="000000"/>
                </a:solidFill>
                <a:latin typeface="Open Sans"/>
                <a:ea typeface="Open Sans"/>
                <a:cs typeface="Open Sans"/>
                <a:sym typeface="Open Sans"/>
              </a:rPr>
              <a:t>Этанол (C₂H₅OH): O–H байланысы полярлы (Δχ ≈ 1,4).</a:t>
            </a:r>
          </a:p>
          <a:p>
            <a:pPr algn="l">
              <a:lnSpc>
                <a:spcPts val="3470"/>
              </a:lnSpc>
            </a:pPr>
            <a:r>
              <a:rPr lang="en-US" sz="2669">
                <a:solidFill>
                  <a:srgbClr val="000000"/>
                </a:solidFill>
                <a:latin typeface="Open Sans"/>
                <a:ea typeface="Open Sans"/>
                <a:cs typeface="Open Sans"/>
                <a:sym typeface="Open Sans"/>
              </a:rPr>
              <a:t>Карбонил тобы (C=O): өте полярлы, көміртекке δ⁺, оттекке δ⁻ түседі.</a:t>
            </a:r>
          </a:p>
          <a:p>
            <a:pPr algn="l">
              <a:lnSpc>
                <a:spcPts val="3470"/>
              </a:lnSpc>
            </a:pPr>
            <a:r>
              <a:rPr lang="en-US" sz="2669">
                <a:solidFill>
                  <a:srgbClr val="000000"/>
                </a:solidFill>
                <a:latin typeface="Open Sans"/>
                <a:ea typeface="Open Sans"/>
                <a:cs typeface="Open Sans"/>
                <a:sym typeface="Open Sans"/>
              </a:rPr>
              <a:t> Бұл полярлық спирттердің қышқылдық қасиетін, ал карбонил топтарының реакцияға бейімділігін түсіндіреді.</a:t>
            </a:r>
          </a:p>
          <a:p>
            <a:pPr algn="l">
              <a:lnSpc>
                <a:spcPts val="3470"/>
              </a:lnSpc>
            </a:pPr>
            <a:r>
              <a:rPr lang="en-US" sz="2669">
                <a:solidFill>
                  <a:srgbClr val="000000"/>
                </a:solidFill>
                <a:latin typeface="Open Sans"/>
                <a:ea typeface="Open Sans"/>
                <a:cs typeface="Open Sans"/>
                <a:sym typeface="Open Sans"/>
              </a:rPr>
              <a:t> </a:t>
            </a:r>
            <a:r>
              <a:rPr lang="en-US" sz="2669" b="1">
                <a:solidFill>
                  <a:srgbClr val="000000"/>
                </a:solidFill>
                <a:latin typeface="Open Sans Bold"/>
                <a:ea typeface="Open Sans Bold"/>
                <a:cs typeface="Open Sans Bold"/>
                <a:sym typeface="Open Sans Bold"/>
              </a:rPr>
              <a:t>4. ПОЛЯРИЗАЦИЯЛАНУЫ</a:t>
            </a:r>
          </a:p>
          <a:p>
            <a:pPr algn="l">
              <a:lnSpc>
                <a:spcPts val="3470"/>
              </a:lnSpc>
            </a:pPr>
            <a:r>
              <a:rPr lang="en-US" sz="2669">
                <a:solidFill>
                  <a:srgbClr val="000000"/>
                </a:solidFill>
                <a:latin typeface="Open Sans"/>
                <a:ea typeface="Open Sans"/>
                <a:cs typeface="Open Sans"/>
                <a:sym typeface="Open Sans"/>
              </a:rPr>
              <a:t> -Этилен (C₂H₄): C=C қос байланысының π-электрондары оңай ығысады,  электрофильдерге бейім.</a:t>
            </a:r>
          </a:p>
          <a:p>
            <a:pPr algn="l">
              <a:lnSpc>
                <a:spcPts val="3470"/>
              </a:lnSpc>
            </a:pPr>
            <a:r>
              <a:rPr lang="en-US" sz="2669">
                <a:solidFill>
                  <a:srgbClr val="000000"/>
                </a:solidFill>
                <a:latin typeface="Open Sans"/>
                <a:ea typeface="Open Sans"/>
                <a:cs typeface="Open Sans"/>
                <a:sym typeface="Open Sans"/>
              </a:rPr>
              <a:t> -Карбонил (C=O): полярлы байланыс, көміртек оңай нуклеофиль шабуылына ұшырайды.</a:t>
            </a:r>
          </a:p>
          <a:p>
            <a:pPr algn="l">
              <a:lnSpc>
                <a:spcPts val="3470"/>
              </a:lnSpc>
            </a:pPr>
            <a:r>
              <a:rPr lang="en-US" sz="2669">
                <a:solidFill>
                  <a:srgbClr val="000000"/>
                </a:solidFill>
                <a:latin typeface="Open Sans"/>
                <a:ea typeface="Open Sans"/>
                <a:cs typeface="Open Sans"/>
                <a:sym typeface="Open Sans"/>
              </a:rPr>
              <a:t> -Галогендер: C–I &gt; C–Br &gt; C–Cl, поляризациялану артып, жақсы кететін топқа айналады.</a:t>
            </a:r>
          </a:p>
          <a:p>
            <a:pPr algn="l">
              <a:lnSpc>
                <a:spcPts val="3470"/>
              </a:lnSpc>
            </a:pPr>
            <a:endParaRPr lang="en-US" sz="2669">
              <a:solidFill>
                <a:srgbClr val="000000"/>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TextBox 2"/>
          <p:cNvSpPr txBox="1"/>
          <p:nvPr/>
        </p:nvSpPr>
        <p:spPr>
          <a:xfrm>
            <a:off x="1686978" y="2261007"/>
            <a:ext cx="14914045" cy="7765689"/>
          </a:xfrm>
          <a:prstGeom prst="rect">
            <a:avLst/>
          </a:prstGeom>
        </p:spPr>
        <p:txBody>
          <a:bodyPr lIns="0" tIns="0" rIns="0" bIns="0" rtlCol="0" anchor="t">
            <a:spAutoFit/>
          </a:bodyPr>
          <a:lstStyle/>
          <a:p>
            <a:pPr algn="ctr">
              <a:lnSpc>
                <a:spcPts val="3611"/>
              </a:lnSpc>
            </a:pPr>
            <a:r>
              <a:rPr lang="en-US" sz="2778">
                <a:solidFill>
                  <a:srgbClr val="000000"/>
                </a:solidFill>
                <a:latin typeface="Open Sans"/>
                <a:ea typeface="Open Sans"/>
                <a:cs typeface="Open Sans"/>
                <a:sym typeface="Open Sans"/>
              </a:rPr>
              <a:t>  1.Коваленттік байланыстың негізгі түзілу жолдарын атаңыз.</a:t>
            </a:r>
          </a:p>
          <a:p>
            <a:pPr algn="ctr">
              <a:lnSpc>
                <a:spcPts val="3611"/>
              </a:lnSpc>
            </a:pPr>
            <a:r>
              <a:rPr lang="en-US" sz="2778">
                <a:solidFill>
                  <a:srgbClr val="000000"/>
                </a:solidFill>
                <a:latin typeface="Open Sans"/>
                <a:ea typeface="Open Sans"/>
                <a:cs typeface="Open Sans"/>
                <a:sym typeface="Open Sans"/>
              </a:rPr>
              <a:t> 2.Коваленттік байланыстың түзілуінде ортақ электрон жұбы қандай рөл атқарады?</a:t>
            </a:r>
          </a:p>
          <a:p>
            <a:pPr algn="ctr">
              <a:lnSpc>
                <a:spcPts val="3611"/>
              </a:lnSpc>
            </a:pPr>
            <a:r>
              <a:rPr lang="en-US" sz="2778">
                <a:solidFill>
                  <a:srgbClr val="000000"/>
                </a:solidFill>
                <a:latin typeface="Open Sans"/>
                <a:ea typeface="Open Sans"/>
                <a:cs typeface="Open Sans"/>
                <a:sym typeface="Open Sans"/>
              </a:rPr>
              <a:t> 3.Донорлы-акцепторлы (координациялық) байланыс қалай түзіледі?</a:t>
            </a:r>
          </a:p>
          <a:p>
            <a:pPr algn="ctr">
              <a:lnSpc>
                <a:spcPts val="3611"/>
              </a:lnSpc>
            </a:pPr>
            <a:r>
              <a:rPr lang="en-US" sz="2778">
                <a:solidFill>
                  <a:srgbClr val="000000"/>
                </a:solidFill>
                <a:latin typeface="Open Sans"/>
                <a:ea typeface="Open Sans"/>
                <a:cs typeface="Open Sans"/>
                <a:sym typeface="Open Sans"/>
              </a:rPr>
              <a:t> 4.Коваленттік байланыстың σ (сигма) және π (пи) байланыстарының айырмашылығы неде?</a:t>
            </a:r>
          </a:p>
          <a:p>
            <a:pPr algn="ctr">
              <a:lnSpc>
                <a:spcPts val="3611"/>
              </a:lnSpc>
            </a:pPr>
            <a:r>
              <a:rPr lang="en-US" sz="2778">
                <a:solidFill>
                  <a:srgbClr val="000000"/>
                </a:solidFill>
                <a:latin typeface="Open Sans"/>
                <a:ea typeface="Open Sans"/>
                <a:cs typeface="Open Sans"/>
                <a:sym typeface="Open Sans"/>
              </a:rPr>
              <a:t> 5.Коваленттік байланыс қай орбитальдардың қабаттасуы нәтижесінде түзіледі?</a:t>
            </a:r>
          </a:p>
          <a:p>
            <a:pPr algn="ctr">
              <a:lnSpc>
                <a:spcPts val="3611"/>
              </a:lnSpc>
            </a:pPr>
            <a:r>
              <a:rPr lang="en-US" sz="2778">
                <a:solidFill>
                  <a:srgbClr val="000000"/>
                </a:solidFill>
                <a:latin typeface="Open Sans"/>
                <a:ea typeface="Open Sans"/>
                <a:cs typeface="Open Sans"/>
                <a:sym typeface="Open Sans"/>
              </a:rPr>
              <a:t> 6.Коваленттік байланыста атомдар неге 8 электронға ұмтылады?</a:t>
            </a:r>
          </a:p>
          <a:p>
            <a:pPr algn="ctr">
              <a:lnSpc>
                <a:spcPts val="3611"/>
              </a:lnSpc>
            </a:pPr>
            <a:r>
              <a:rPr lang="en-US" sz="2778">
                <a:solidFill>
                  <a:srgbClr val="000000"/>
                </a:solidFill>
                <a:latin typeface="Open Sans"/>
                <a:ea typeface="Open Sans"/>
                <a:cs typeface="Open Sans"/>
                <a:sym typeface="Open Sans"/>
              </a:rPr>
              <a:t> 7.Льюис құрылымдық формуласы қалай құрылады?</a:t>
            </a:r>
          </a:p>
          <a:p>
            <a:pPr algn="ctr">
              <a:lnSpc>
                <a:spcPts val="3611"/>
              </a:lnSpc>
            </a:pPr>
            <a:r>
              <a:rPr lang="en-US" sz="2778">
                <a:solidFill>
                  <a:srgbClr val="000000"/>
                </a:solidFill>
                <a:latin typeface="Open Sans"/>
                <a:ea typeface="Open Sans"/>
                <a:cs typeface="Open Sans"/>
                <a:sym typeface="Open Sans"/>
              </a:rPr>
              <a:t> 8.Судың (H₂O), аммиактың (NH₃), метанның (CH₄) Льюис құрылымын салыстырыңыз.</a:t>
            </a:r>
          </a:p>
          <a:p>
            <a:pPr algn="ctr">
              <a:lnSpc>
                <a:spcPts val="3611"/>
              </a:lnSpc>
            </a:pPr>
            <a:r>
              <a:rPr lang="en-US" sz="2778">
                <a:solidFill>
                  <a:srgbClr val="000000"/>
                </a:solidFill>
                <a:latin typeface="Open Sans"/>
                <a:ea typeface="Open Sans"/>
                <a:cs typeface="Open Sans"/>
                <a:sym typeface="Open Sans"/>
              </a:rPr>
              <a:t> 9.Кекуле қандай органикалық қосылыстың құрылымын сипаттау үшін ереже ұсынды?</a:t>
            </a:r>
          </a:p>
          <a:p>
            <a:pPr algn="ctr">
              <a:lnSpc>
                <a:spcPts val="3611"/>
              </a:lnSpc>
            </a:pPr>
            <a:r>
              <a:rPr lang="en-US" sz="2778">
                <a:solidFill>
                  <a:srgbClr val="000000"/>
                </a:solidFill>
                <a:latin typeface="Open Sans"/>
                <a:ea typeface="Open Sans"/>
                <a:cs typeface="Open Sans"/>
                <a:sym typeface="Open Sans"/>
              </a:rPr>
              <a:t> 10.Бензол молекуласы Кекуле бойынша қалай сипатталады?</a:t>
            </a:r>
          </a:p>
          <a:p>
            <a:pPr algn="ctr">
              <a:lnSpc>
                <a:spcPts val="3611"/>
              </a:lnSpc>
            </a:pPr>
            <a:r>
              <a:rPr lang="en-US" sz="2778">
                <a:solidFill>
                  <a:srgbClr val="000000"/>
                </a:solidFill>
                <a:latin typeface="Open Sans"/>
                <a:ea typeface="Open Sans"/>
                <a:cs typeface="Open Sans"/>
                <a:sym typeface="Open Sans"/>
              </a:rPr>
              <a:t> 11.ЭЛЕКТРТЕРІСТІЛІК АЙЫРМАШЫЛЫҒЫ КОВАЛЕНТТІК БАЙЛАНЫСТЫҢ ПОЛЯРЛЫҒЫН ҚАЛАЙ АНЫҚТАЙДЫ?</a:t>
            </a:r>
          </a:p>
          <a:p>
            <a:pPr algn="ctr">
              <a:lnSpc>
                <a:spcPts val="3611"/>
              </a:lnSpc>
            </a:pPr>
            <a:r>
              <a:rPr lang="en-US" sz="2778">
                <a:solidFill>
                  <a:srgbClr val="000000"/>
                </a:solidFill>
                <a:latin typeface="Open Sans"/>
                <a:ea typeface="Open Sans"/>
                <a:cs typeface="Open Sans"/>
                <a:sym typeface="Open Sans"/>
              </a:rPr>
              <a:t> 12.ПОЛЯРИЗАЦИЯ ЖӘНЕ ОНЫҢ КОВАЛЕНТТІК БАЙЛАНЫСТАҒЫ РӨЛІ ҚАНДАЙ?</a:t>
            </a:r>
          </a:p>
          <a:p>
            <a:pPr algn="ctr">
              <a:lnSpc>
                <a:spcPts val="3611"/>
              </a:lnSpc>
            </a:pPr>
            <a:r>
              <a:rPr lang="en-US" sz="2778">
                <a:solidFill>
                  <a:srgbClr val="000000"/>
                </a:solidFill>
                <a:latin typeface="Open Sans"/>
                <a:ea typeface="Open Sans"/>
                <a:cs typeface="Open Sans"/>
                <a:sym typeface="Open Sans"/>
              </a:rPr>
              <a:t> 13.КОВАЛЕНТТІК БАЙЛАНЫСТЫҢ БЕРІКТІГІ ҚАНДАЙ ФАКТОРЛАРҒА БАЙЛАНЫСТЫ?</a:t>
            </a:r>
          </a:p>
          <a:p>
            <a:pPr algn="ctr">
              <a:lnSpc>
                <a:spcPts val="3611"/>
              </a:lnSpc>
            </a:pPr>
            <a:r>
              <a:rPr lang="en-US" sz="2778">
                <a:solidFill>
                  <a:srgbClr val="000000"/>
                </a:solidFill>
                <a:latin typeface="Open Sans"/>
                <a:ea typeface="Open Sans"/>
                <a:cs typeface="Open Sans"/>
                <a:sym typeface="Open Sans"/>
              </a:rPr>
              <a:t> </a:t>
            </a:r>
          </a:p>
          <a:p>
            <a:pPr algn="ctr">
              <a:lnSpc>
                <a:spcPts val="3611"/>
              </a:lnSpc>
            </a:pPr>
            <a:endParaRPr lang="en-US" sz="2778">
              <a:solidFill>
                <a:srgbClr val="000000"/>
              </a:solidFill>
              <a:latin typeface="Open Sans"/>
              <a:ea typeface="Open Sans"/>
              <a:cs typeface="Open Sans"/>
              <a:sym typeface="Open Sans"/>
            </a:endParaRPr>
          </a:p>
        </p:txBody>
      </p:sp>
      <p:sp>
        <p:nvSpPr>
          <p:cNvPr id="3" name="TextBox 3"/>
          <p:cNvSpPr txBox="1"/>
          <p:nvPr/>
        </p:nvSpPr>
        <p:spPr>
          <a:xfrm>
            <a:off x="778402" y="881571"/>
            <a:ext cx="16731196" cy="1190793"/>
          </a:xfrm>
          <a:prstGeom prst="rect">
            <a:avLst/>
          </a:prstGeom>
        </p:spPr>
        <p:txBody>
          <a:bodyPr lIns="0" tIns="0" rIns="0" bIns="0" rtlCol="0" anchor="t">
            <a:spAutoFit/>
          </a:bodyPr>
          <a:lstStyle/>
          <a:p>
            <a:pPr algn="ctr">
              <a:lnSpc>
                <a:spcPts val="8970"/>
              </a:lnSpc>
            </a:pPr>
            <a:r>
              <a:rPr lang="en-US" sz="8881" b="1">
                <a:solidFill>
                  <a:srgbClr val="FFFFFF"/>
                </a:solidFill>
                <a:latin typeface="Clear Sans Bold"/>
                <a:ea typeface="Clear Sans Bold"/>
                <a:cs typeface="Clear Sans Bold"/>
                <a:sym typeface="Clear Sans Bold"/>
              </a:rPr>
              <a:t>Бақылау сұрақтары:</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TextBox 2"/>
          <p:cNvSpPr txBox="1"/>
          <p:nvPr/>
        </p:nvSpPr>
        <p:spPr>
          <a:xfrm>
            <a:off x="778402" y="4121334"/>
            <a:ext cx="16731196" cy="1190793"/>
          </a:xfrm>
          <a:prstGeom prst="rect">
            <a:avLst/>
          </a:prstGeom>
        </p:spPr>
        <p:txBody>
          <a:bodyPr lIns="0" tIns="0" rIns="0" bIns="0" rtlCol="0" anchor="t">
            <a:spAutoFit/>
          </a:bodyPr>
          <a:lstStyle/>
          <a:p>
            <a:pPr algn="ctr">
              <a:lnSpc>
                <a:spcPts val="8970"/>
              </a:lnSpc>
            </a:pPr>
            <a:r>
              <a:rPr lang="en-US" sz="8881" b="1">
                <a:solidFill>
                  <a:srgbClr val="FFFFFF"/>
                </a:solidFill>
                <a:latin typeface="Clear Sans Bold"/>
                <a:ea typeface="Clear Sans Bold"/>
                <a:cs typeface="Clear Sans Bold"/>
                <a:sym typeface="Clear Sans Bold"/>
              </a:rPr>
              <a:t>НАЗАРЛАРЫҢЫЗҒА РАХМЕТ!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Freeform 2"/>
          <p:cNvSpPr/>
          <p:nvPr/>
        </p:nvSpPr>
        <p:spPr>
          <a:xfrm>
            <a:off x="10165614" y="6924212"/>
            <a:ext cx="5108949" cy="1009017"/>
          </a:xfrm>
          <a:custGeom>
            <a:avLst/>
            <a:gdLst/>
            <a:ahLst/>
            <a:cxnLst/>
            <a:rect l="l" t="t" r="r" b="b"/>
            <a:pathLst>
              <a:path w="5108949" h="1009017">
                <a:moveTo>
                  <a:pt x="0" y="0"/>
                </a:moveTo>
                <a:lnTo>
                  <a:pt x="5108949" y="0"/>
                </a:lnTo>
                <a:lnTo>
                  <a:pt x="5108949" y="1009017"/>
                </a:lnTo>
                <a:lnTo>
                  <a:pt x="0" y="1009017"/>
                </a:lnTo>
                <a:lnTo>
                  <a:pt x="0" y="0"/>
                </a:lnTo>
                <a:close/>
              </a:path>
            </a:pathLst>
          </a:custGeom>
          <a:blipFill>
            <a:blip r:embed="rId2">
              <a:alphaModFix amt="48000"/>
            </a:blip>
            <a:stretch>
              <a:fillRect/>
            </a:stretch>
          </a:blipFill>
        </p:spPr>
      </p:sp>
      <p:sp>
        <p:nvSpPr>
          <p:cNvPr id="3" name="Freeform 3"/>
          <p:cNvSpPr/>
          <p:nvPr/>
        </p:nvSpPr>
        <p:spPr>
          <a:xfrm>
            <a:off x="14238929" y="1457984"/>
            <a:ext cx="2391191" cy="2244730"/>
          </a:xfrm>
          <a:custGeom>
            <a:avLst/>
            <a:gdLst/>
            <a:ahLst/>
            <a:cxnLst/>
            <a:rect l="l" t="t" r="r" b="b"/>
            <a:pathLst>
              <a:path w="2391191" h="2244730">
                <a:moveTo>
                  <a:pt x="0" y="0"/>
                </a:moveTo>
                <a:lnTo>
                  <a:pt x="2391191" y="0"/>
                </a:lnTo>
                <a:lnTo>
                  <a:pt x="2391191" y="2244731"/>
                </a:lnTo>
                <a:lnTo>
                  <a:pt x="0" y="2244731"/>
                </a:lnTo>
                <a:lnTo>
                  <a:pt x="0" y="0"/>
                </a:lnTo>
                <a:close/>
              </a:path>
            </a:pathLst>
          </a:custGeom>
          <a:blipFill>
            <a:blip r:embed="rId3"/>
            <a:stretch>
              <a:fillRect/>
            </a:stretch>
          </a:blipFill>
        </p:spPr>
      </p:sp>
      <p:sp>
        <p:nvSpPr>
          <p:cNvPr id="4" name="Freeform 4"/>
          <p:cNvSpPr/>
          <p:nvPr/>
        </p:nvSpPr>
        <p:spPr>
          <a:xfrm>
            <a:off x="16630120" y="5453912"/>
            <a:ext cx="1372699" cy="1252588"/>
          </a:xfrm>
          <a:custGeom>
            <a:avLst/>
            <a:gdLst/>
            <a:ahLst/>
            <a:cxnLst/>
            <a:rect l="l" t="t" r="r" b="b"/>
            <a:pathLst>
              <a:path w="1372699" h="1252588">
                <a:moveTo>
                  <a:pt x="0" y="0"/>
                </a:moveTo>
                <a:lnTo>
                  <a:pt x="1372699" y="0"/>
                </a:lnTo>
                <a:lnTo>
                  <a:pt x="1372699" y="1252588"/>
                </a:lnTo>
                <a:lnTo>
                  <a:pt x="0" y="1252588"/>
                </a:lnTo>
                <a:lnTo>
                  <a:pt x="0" y="0"/>
                </a:lnTo>
                <a:close/>
              </a:path>
            </a:pathLst>
          </a:custGeom>
          <a:blipFill>
            <a:blip r:embed="rId4"/>
            <a:stretch>
              <a:fillRect/>
            </a:stretch>
          </a:blipFill>
        </p:spPr>
      </p:sp>
      <p:sp>
        <p:nvSpPr>
          <p:cNvPr id="5" name="Freeform 5"/>
          <p:cNvSpPr/>
          <p:nvPr/>
        </p:nvSpPr>
        <p:spPr>
          <a:xfrm>
            <a:off x="1561855" y="-936279"/>
            <a:ext cx="2751909" cy="2710631"/>
          </a:xfrm>
          <a:custGeom>
            <a:avLst/>
            <a:gdLst/>
            <a:ahLst/>
            <a:cxnLst/>
            <a:rect l="l" t="t" r="r" b="b"/>
            <a:pathLst>
              <a:path w="2751909" h="2710631">
                <a:moveTo>
                  <a:pt x="0" y="0"/>
                </a:moveTo>
                <a:lnTo>
                  <a:pt x="2751909" y="0"/>
                </a:lnTo>
                <a:lnTo>
                  <a:pt x="2751909" y="2710631"/>
                </a:lnTo>
                <a:lnTo>
                  <a:pt x="0" y="2710631"/>
                </a:lnTo>
                <a:lnTo>
                  <a:pt x="0" y="0"/>
                </a:lnTo>
                <a:close/>
              </a:path>
            </a:pathLst>
          </a:custGeom>
          <a:blipFill>
            <a:blip r:embed="rId5"/>
            <a:stretch>
              <a:fillRect/>
            </a:stretch>
          </a:blipFill>
        </p:spPr>
      </p:sp>
      <p:sp>
        <p:nvSpPr>
          <p:cNvPr id="6" name="Freeform 6"/>
          <p:cNvSpPr/>
          <p:nvPr/>
        </p:nvSpPr>
        <p:spPr>
          <a:xfrm>
            <a:off x="3031974" y="7428720"/>
            <a:ext cx="4788420" cy="4076143"/>
          </a:xfrm>
          <a:custGeom>
            <a:avLst/>
            <a:gdLst/>
            <a:ahLst/>
            <a:cxnLst/>
            <a:rect l="l" t="t" r="r" b="b"/>
            <a:pathLst>
              <a:path w="4788420" h="4076143">
                <a:moveTo>
                  <a:pt x="0" y="0"/>
                </a:moveTo>
                <a:lnTo>
                  <a:pt x="4788420" y="0"/>
                </a:lnTo>
                <a:lnTo>
                  <a:pt x="4788420" y="4076143"/>
                </a:lnTo>
                <a:lnTo>
                  <a:pt x="0" y="4076143"/>
                </a:lnTo>
                <a:lnTo>
                  <a:pt x="0" y="0"/>
                </a:lnTo>
                <a:close/>
              </a:path>
            </a:pathLst>
          </a:custGeom>
          <a:blipFill>
            <a:blip r:embed="rId6"/>
            <a:stretch>
              <a:fillRect/>
            </a:stretch>
          </a:blipFill>
        </p:spPr>
      </p:sp>
      <p:sp>
        <p:nvSpPr>
          <p:cNvPr id="7" name="TextBox 7"/>
          <p:cNvSpPr txBox="1"/>
          <p:nvPr/>
        </p:nvSpPr>
        <p:spPr>
          <a:xfrm>
            <a:off x="778075" y="2595112"/>
            <a:ext cx="12077705" cy="5096776"/>
          </a:xfrm>
          <a:prstGeom prst="rect">
            <a:avLst/>
          </a:prstGeom>
        </p:spPr>
        <p:txBody>
          <a:bodyPr lIns="0" tIns="0" rIns="0" bIns="0" rtlCol="0" anchor="t">
            <a:spAutoFit/>
          </a:bodyPr>
          <a:lstStyle/>
          <a:p>
            <a:pPr algn="ctr">
              <a:lnSpc>
                <a:spcPts val="5744"/>
              </a:lnSpc>
            </a:pPr>
            <a:r>
              <a:rPr lang="en-US" sz="4786" b="1">
                <a:solidFill>
                  <a:srgbClr val="FFFFFF"/>
                </a:solidFill>
                <a:latin typeface="Clear Sans Bold"/>
                <a:ea typeface="Clear Sans Bold"/>
                <a:cs typeface="Clear Sans Bold"/>
                <a:sym typeface="Clear Sans Bold"/>
              </a:rPr>
              <a:t> Ковалентті байланыс – атомдар арасында электрон жұптарын ортақтасып пайдалану арқылы түзілетін химиялық байланыс. Ол негізінен бейметал атомдары арасында пайда болады.</a:t>
            </a:r>
          </a:p>
          <a:p>
            <a:pPr algn="ctr">
              <a:lnSpc>
                <a:spcPts val="5744"/>
              </a:lnSpc>
            </a:pPr>
            <a:endParaRPr lang="en-US" sz="4786" b="1">
              <a:solidFill>
                <a:srgbClr val="FFFFFF"/>
              </a:solidFill>
              <a:latin typeface="Clear Sans Bold"/>
              <a:ea typeface="Clear Sans Bold"/>
              <a:cs typeface="Clear Sans Bold"/>
              <a:sym typeface="Clear Sans Bold"/>
            </a:endParaRPr>
          </a:p>
        </p:txBody>
      </p:sp>
      <p:grpSp>
        <p:nvGrpSpPr>
          <p:cNvPr id="8" name="Group 8"/>
          <p:cNvGrpSpPr/>
          <p:nvPr/>
        </p:nvGrpSpPr>
        <p:grpSpPr>
          <a:xfrm>
            <a:off x="9767852" y="8206387"/>
            <a:ext cx="5904472" cy="1051913"/>
            <a:chOff x="0" y="0"/>
            <a:chExt cx="7872630" cy="1402551"/>
          </a:xfrm>
        </p:grpSpPr>
        <p:grpSp>
          <p:nvGrpSpPr>
            <p:cNvPr id="9" name="Group 9"/>
            <p:cNvGrpSpPr/>
            <p:nvPr/>
          </p:nvGrpSpPr>
          <p:grpSpPr>
            <a:xfrm>
              <a:off x="0" y="0"/>
              <a:ext cx="7872630" cy="1402551"/>
              <a:chOff x="0" y="0"/>
              <a:chExt cx="6209021" cy="1106170"/>
            </a:xfrm>
          </p:grpSpPr>
          <p:sp>
            <p:nvSpPr>
              <p:cNvPr id="10" name="Freeform 10"/>
              <p:cNvSpPr/>
              <p:nvPr/>
            </p:nvSpPr>
            <p:spPr>
              <a:xfrm>
                <a:off x="0" y="0"/>
                <a:ext cx="6210291" cy="1106170"/>
              </a:xfrm>
              <a:custGeom>
                <a:avLst/>
                <a:gdLst/>
                <a:ahLst/>
                <a:cxnLst/>
                <a:rect l="l" t="t" r="r" b="b"/>
                <a:pathLst>
                  <a:path w="6210291" h="1106170">
                    <a:moveTo>
                      <a:pt x="5656571" y="1106170"/>
                    </a:moveTo>
                    <a:lnTo>
                      <a:pt x="553720" y="1106170"/>
                    </a:lnTo>
                    <a:cubicBezTo>
                      <a:pt x="247650" y="1106170"/>
                      <a:pt x="0" y="858520"/>
                      <a:pt x="0" y="553720"/>
                    </a:cubicBezTo>
                    <a:cubicBezTo>
                      <a:pt x="0" y="247650"/>
                      <a:pt x="247650" y="0"/>
                      <a:pt x="553720" y="0"/>
                    </a:cubicBezTo>
                    <a:lnTo>
                      <a:pt x="5656571" y="0"/>
                    </a:lnTo>
                    <a:cubicBezTo>
                      <a:pt x="5962641" y="0"/>
                      <a:pt x="6210291" y="247650"/>
                      <a:pt x="6210291" y="553720"/>
                    </a:cubicBezTo>
                    <a:cubicBezTo>
                      <a:pt x="6209021" y="858520"/>
                      <a:pt x="5961371" y="1106170"/>
                      <a:pt x="5656571" y="1106170"/>
                    </a:cubicBezTo>
                    <a:close/>
                  </a:path>
                </a:pathLst>
              </a:custGeom>
              <a:solidFill>
                <a:srgbClr val="EDF4CD"/>
              </a:solidFill>
            </p:spPr>
          </p:sp>
        </p:grpSp>
        <p:sp>
          <p:nvSpPr>
            <p:cNvPr id="11" name="TextBox 11"/>
            <p:cNvSpPr txBox="1"/>
            <p:nvPr/>
          </p:nvSpPr>
          <p:spPr>
            <a:xfrm>
              <a:off x="1252027" y="402825"/>
              <a:ext cx="5368576" cy="577850"/>
            </a:xfrm>
            <a:prstGeom prst="rect">
              <a:avLst/>
            </a:prstGeom>
          </p:spPr>
          <p:txBody>
            <a:bodyPr lIns="0" tIns="0" rIns="0" bIns="0" rtlCol="0" anchor="t">
              <a:spAutoFit/>
            </a:bodyPr>
            <a:lstStyle/>
            <a:p>
              <a:pPr algn="ctr">
                <a:lnSpc>
                  <a:spcPts val="3575"/>
                </a:lnSpc>
              </a:pPr>
              <a:r>
                <a:rPr lang="en-US" sz="2750">
                  <a:solidFill>
                    <a:srgbClr val="171717"/>
                  </a:solidFill>
                  <a:latin typeface="Open Sans"/>
                  <a:ea typeface="Open Sans"/>
                  <a:cs typeface="Open Sans"/>
                  <a:sym typeface="Open Sans"/>
                </a:rPr>
                <a:t>Здесь указывается имя</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grpSp>
        <p:nvGrpSpPr>
          <p:cNvPr id="2" name="Group 2"/>
          <p:cNvGrpSpPr/>
          <p:nvPr/>
        </p:nvGrpSpPr>
        <p:grpSpPr>
          <a:xfrm>
            <a:off x="1157288" y="3613186"/>
            <a:ext cx="7817878" cy="1746944"/>
            <a:chOff x="0" y="0"/>
            <a:chExt cx="5206920" cy="1163513"/>
          </a:xfrm>
        </p:grpSpPr>
        <p:sp>
          <p:nvSpPr>
            <p:cNvPr id="3" name="Freeform 3"/>
            <p:cNvSpPr/>
            <p:nvPr/>
          </p:nvSpPr>
          <p:spPr>
            <a:xfrm>
              <a:off x="0" y="0"/>
              <a:ext cx="5206921" cy="1163513"/>
            </a:xfrm>
            <a:custGeom>
              <a:avLst/>
              <a:gdLst/>
              <a:ahLst/>
              <a:cxnLst/>
              <a:rect l="l" t="t" r="r" b="b"/>
              <a:pathLst>
                <a:path w="5206921" h="1163513">
                  <a:moveTo>
                    <a:pt x="5082460" y="1163513"/>
                  </a:moveTo>
                  <a:lnTo>
                    <a:pt x="124460" y="1163513"/>
                  </a:lnTo>
                  <a:cubicBezTo>
                    <a:pt x="55880" y="1163513"/>
                    <a:pt x="0" y="1107633"/>
                    <a:pt x="0" y="1039053"/>
                  </a:cubicBezTo>
                  <a:lnTo>
                    <a:pt x="0" y="124460"/>
                  </a:lnTo>
                  <a:cubicBezTo>
                    <a:pt x="0" y="55880"/>
                    <a:pt x="55880" y="0"/>
                    <a:pt x="124460" y="0"/>
                  </a:cubicBezTo>
                  <a:lnTo>
                    <a:pt x="5082460" y="0"/>
                  </a:lnTo>
                  <a:cubicBezTo>
                    <a:pt x="5151040" y="0"/>
                    <a:pt x="5206921" y="55880"/>
                    <a:pt x="5206921" y="124460"/>
                  </a:cubicBezTo>
                  <a:lnTo>
                    <a:pt x="5206921" y="1039053"/>
                  </a:lnTo>
                  <a:cubicBezTo>
                    <a:pt x="5206921" y="1107633"/>
                    <a:pt x="5151040" y="1163513"/>
                    <a:pt x="5082460" y="1163513"/>
                  </a:cubicBezTo>
                  <a:close/>
                </a:path>
              </a:pathLst>
            </a:custGeom>
            <a:solidFill>
              <a:srgbClr val="FFFFFF"/>
            </a:solidFill>
          </p:spPr>
        </p:sp>
      </p:grpSp>
      <p:grpSp>
        <p:nvGrpSpPr>
          <p:cNvPr id="4" name="Group 4"/>
          <p:cNvGrpSpPr/>
          <p:nvPr/>
        </p:nvGrpSpPr>
        <p:grpSpPr>
          <a:xfrm>
            <a:off x="1157288" y="5727131"/>
            <a:ext cx="7817878" cy="1746944"/>
            <a:chOff x="0" y="0"/>
            <a:chExt cx="5206920" cy="1163513"/>
          </a:xfrm>
        </p:grpSpPr>
        <p:sp>
          <p:nvSpPr>
            <p:cNvPr id="5" name="Freeform 5"/>
            <p:cNvSpPr/>
            <p:nvPr/>
          </p:nvSpPr>
          <p:spPr>
            <a:xfrm>
              <a:off x="0" y="0"/>
              <a:ext cx="5206921" cy="1163513"/>
            </a:xfrm>
            <a:custGeom>
              <a:avLst/>
              <a:gdLst/>
              <a:ahLst/>
              <a:cxnLst/>
              <a:rect l="l" t="t" r="r" b="b"/>
              <a:pathLst>
                <a:path w="5206921" h="1163513">
                  <a:moveTo>
                    <a:pt x="5082460" y="1163513"/>
                  </a:moveTo>
                  <a:lnTo>
                    <a:pt x="124460" y="1163513"/>
                  </a:lnTo>
                  <a:cubicBezTo>
                    <a:pt x="55880" y="1163513"/>
                    <a:pt x="0" y="1107633"/>
                    <a:pt x="0" y="1039053"/>
                  </a:cubicBezTo>
                  <a:lnTo>
                    <a:pt x="0" y="124460"/>
                  </a:lnTo>
                  <a:cubicBezTo>
                    <a:pt x="0" y="55880"/>
                    <a:pt x="55880" y="0"/>
                    <a:pt x="124460" y="0"/>
                  </a:cubicBezTo>
                  <a:lnTo>
                    <a:pt x="5082460" y="0"/>
                  </a:lnTo>
                  <a:cubicBezTo>
                    <a:pt x="5151040" y="0"/>
                    <a:pt x="5206921" y="55880"/>
                    <a:pt x="5206921" y="124460"/>
                  </a:cubicBezTo>
                  <a:lnTo>
                    <a:pt x="5206921" y="1039053"/>
                  </a:lnTo>
                  <a:cubicBezTo>
                    <a:pt x="5206921" y="1107633"/>
                    <a:pt x="5151040" y="1163513"/>
                    <a:pt x="5082460" y="1163513"/>
                  </a:cubicBezTo>
                  <a:close/>
                </a:path>
              </a:pathLst>
            </a:custGeom>
            <a:solidFill>
              <a:srgbClr val="FFFFFF"/>
            </a:solidFill>
          </p:spPr>
        </p:sp>
      </p:grpSp>
      <p:sp>
        <p:nvSpPr>
          <p:cNvPr id="6" name="Freeform 6"/>
          <p:cNvSpPr/>
          <p:nvPr/>
        </p:nvSpPr>
        <p:spPr>
          <a:xfrm>
            <a:off x="1641584" y="4299333"/>
            <a:ext cx="375119" cy="374650"/>
          </a:xfrm>
          <a:custGeom>
            <a:avLst/>
            <a:gdLst/>
            <a:ahLst/>
            <a:cxnLst/>
            <a:rect l="l" t="t" r="r" b="b"/>
            <a:pathLst>
              <a:path w="375119" h="374650">
                <a:moveTo>
                  <a:pt x="0" y="0"/>
                </a:moveTo>
                <a:lnTo>
                  <a:pt x="375118" y="0"/>
                </a:lnTo>
                <a:lnTo>
                  <a:pt x="375118" y="374650"/>
                </a:lnTo>
                <a:lnTo>
                  <a:pt x="0" y="374650"/>
                </a:lnTo>
                <a:lnTo>
                  <a:pt x="0" y="0"/>
                </a:lnTo>
                <a:close/>
              </a:path>
            </a:pathLst>
          </a:custGeom>
          <a:blipFill>
            <a:blip r:embed="rId2"/>
            <a:stretch>
              <a:fillRect/>
            </a:stretch>
          </a:blipFill>
        </p:spPr>
      </p:sp>
      <p:sp>
        <p:nvSpPr>
          <p:cNvPr id="7" name="TextBox 7"/>
          <p:cNvSpPr txBox="1"/>
          <p:nvPr/>
        </p:nvSpPr>
        <p:spPr>
          <a:xfrm>
            <a:off x="2810618" y="1565311"/>
            <a:ext cx="12666765" cy="1152525"/>
          </a:xfrm>
          <a:prstGeom prst="rect">
            <a:avLst/>
          </a:prstGeom>
        </p:spPr>
        <p:txBody>
          <a:bodyPr lIns="0" tIns="0" rIns="0" bIns="0" rtlCol="0" anchor="t">
            <a:spAutoFit/>
          </a:bodyPr>
          <a:lstStyle/>
          <a:p>
            <a:pPr algn="ctr">
              <a:lnSpc>
                <a:spcPts val="9000"/>
              </a:lnSpc>
            </a:pPr>
            <a:r>
              <a:rPr lang="en-US" sz="7500" b="1">
                <a:solidFill>
                  <a:srgbClr val="171717"/>
                </a:solidFill>
                <a:latin typeface="Clear Sans Bold"/>
                <a:ea typeface="Clear Sans Bold"/>
                <a:cs typeface="Clear Sans Bold"/>
                <a:sym typeface="Clear Sans Bold"/>
              </a:rPr>
              <a:t>Негізгі сипаттамалары:</a:t>
            </a:r>
          </a:p>
        </p:txBody>
      </p:sp>
      <p:sp>
        <p:nvSpPr>
          <p:cNvPr id="8" name="Freeform 8"/>
          <p:cNvSpPr/>
          <p:nvPr/>
        </p:nvSpPr>
        <p:spPr>
          <a:xfrm>
            <a:off x="1641584" y="6413278"/>
            <a:ext cx="375119" cy="374650"/>
          </a:xfrm>
          <a:custGeom>
            <a:avLst/>
            <a:gdLst/>
            <a:ahLst/>
            <a:cxnLst/>
            <a:rect l="l" t="t" r="r" b="b"/>
            <a:pathLst>
              <a:path w="375119" h="374650">
                <a:moveTo>
                  <a:pt x="0" y="0"/>
                </a:moveTo>
                <a:lnTo>
                  <a:pt x="375118" y="0"/>
                </a:lnTo>
                <a:lnTo>
                  <a:pt x="375118" y="374650"/>
                </a:lnTo>
                <a:lnTo>
                  <a:pt x="0" y="374650"/>
                </a:lnTo>
                <a:lnTo>
                  <a:pt x="0" y="0"/>
                </a:lnTo>
                <a:close/>
              </a:path>
            </a:pathLst>
          </a:custGeom>
          <a:blipFill>
            <a:blip r:embed="rId2"/>
            <a:stretch>
              <a:fillRect/>
            </a:stretch>
          </a:blipFill>
        </p:spPr>
      </p:sp>
      <p:sp>
        <p:nvSpPr>
          <p:cNvPr id="9" name="TextBox 9"/>
          <p:cNvSpPr txBox="1"/>
          <p:nvPr/>
        </p:nvSpPr>
        <p:spPr>
          <a:xfrm>
            <a:off x="2392093" y="3884996"/>
            <a:ext cx="5751632" cy="1470660"/>
          </a:xfrm>
          <a:prstGeom prst="rect">
            <a:avLst/>
          </a:prstGeom>
        </p:spPr>
        <p:txBody>
          <a:bodyPr lIns="0" tIns="0" rIns="0" bIns="0" rtlCol="0" anchor="t">
            <a:spAutoFit/>
          </a:bodyPr>
          <a:lstStyle/>
          <a:p>
            <a:pPr algn="l">
              <a:lnSpc>
                <a:spcPts val="2940"/>
              </a:lnSpc>
            </a:pPr>
            <a:r>
              <a:rPr lang="en-US" sz="2100">
                <a:solidFill>
                  <a:srgbClr val="171717"/>
                </a:solidFill>
                <a:latin typeface="Open Sans"/>
                <a:ea typeface="Open Sans"/>
                <a:cs typeface="Open Sans"/>
                <a:sym typeface="Open Sans"/>
              </a:rPr>
              <a:t> 1.Электрондардың ортақтасуы – екі атом өздерінің сыртқы электрондарын біріктіріп, ортақ электрон жұбын түзеді.</a:t>
            </a:r>
          </a:p>
          <a:p>
            <a:pPr algn="l">
              <a:lnSpc>
                <a:spcPts val="2940"/>
              </a:lnSpc>
            </a:pPr>
            <a:endParaRPr lang="en-US" sz="2100">
              <a:solidFill>
                <a:srgbClr val="171717"/>
              </a:solidFill>
              <a:latin typeface="Open Sans"/>
              <a:ea typeface="Open Sans"/>
              <a:cs typeface="Open Sans"/>
              <a:sym typeface="Open Sans"/>
            </a:endParaRPr>
          </a:p>
        </p:txBody>
      </p:sp>
      <p:sp>
        <p:nvSpPr>
          <p:cNvPr id="10" name="TextBox 10"/>
          <p:cNvSpPr txBox="1"/>
          <p:nvPr/>
        </p:nvSpPr>
        <p:spPr>
          <a:xfrm>
            <a:off x="2392093" y="6315200"/>
            <a:ext cx="5751632" cy="1099185"/>
          </a:xfrm>
          <a:prstGeom prst="rect">
            <a:avLst/>
          </a:prstGeom>
        </p:spPr>
        <p:txBody>
          <a:bodyPr lIns="0" tIns="0" rIns="0" bIns="0" rtlCol="0" anchor="t">
            <a:spAutoFit/>
          </a:bodyPr>
          <a:lstStyle/>
          <a:p>
            <a:pPr algn="l">
              <a:lnSpc>
                <a:spcPts val="2940"/>
              </a:lnSpc>
            </a:pPr>
            <a:r>
              <a:rPr lang="en-US" sz="2100">
                <a:solidFill>
                  <a:srgbClr val="171717"/>
                </a:solidFill>
                <a:latin typeface="Open Sans"/>
                <a:ea typeface="Open Sans"/>
                <a:cs typeface="Open Sans"/>
                <a:sym typeface="Open Sans"/>
              </a:rPr>
              <a:t> 2.Байланыс беріктігі – ковалентті байланыс өте берік, молекуланы тұрақты етеді.</a:t>
            </a:r>
          </a:p>
          <a:p>
            <a:pPr algn="l">
              <a:lnSpc>
                <a:spcPts val="2940"/>
              </a:lnSpc>
            </a:pPr>
            <a:r>
              <a:rPr lang="en-US" sz="2100">
                <a:solidFill>
                  <a:srgbClr val="171717"/>
                </a:solidFill>
                <a:latin typeface="Open Sans"/>
                <a:ea typeface="Open Sans"/>
                <a:cs typeface="Open Sans"/>
                <a:sym typeface="Open Sans"/>
              </a:rPr>
              <a:t> </a:t>
            </a:r>
          </a:p>
        </p:txBody>
      </p:sp>
      <p:grpSp>
        <p:nvGrpSpPr>
          <p:cNvPr id="11" name="Group 11"/>
          <p:cNvGrpSpPr/>
          <p:nvPr/>
        </p:nvGrpSpPr>
        <p:grpSpPr>
          <a:xfrm>
            <a:off x="9312835" y="3613186"/>
            <a:ext cx="7817878" cy="1746944"/>
            <a:chOff x="0" y="0"/>
            <a:chExt cx="5206920" cy="1163513"/>
          </a:xfrm>
        </p:grpSpPr>
        <p:sp>
          <p:nvSpPr>
            <p:cNvPr id="12" name="Freeform 12"/>
            <p:cNvSpPr/>
            <p:nvPr/>
          </p:nvSpPr>
          <p:spPr>
            <a:xfrm>
              <a:off x="0" y="0"/>
              <a:ext cx="5206921" cy="1163513"/>
            </a:xfrm>
            <a:custGeom>
              <a:avLst/>
              <a:gdLst/>
              <a:ahLst/>
              <a:cxnLst/>
              <a:rect l="l" t="t" r="r" b="b"/>
              <a:pathLst>
                <a:path w="5206921" h="1163513">
                  <a:moveTo>
                    <a:pt x="5082460" y="1163513"/>
                  </a:moveTo>
                  <a:lnTo>
                    <a:pt x="124460" y="1163513"/>
                  </a:lnTo>
                  <a:cubicBezTo>
                    <a:pt x="55880" y="1163513"/>
                    <a:pt x="0" y="1107633"/>
                    <a:pt x="0" y="1039053"/>
                  </a:cubicBezTo>
                  <a:lnTo>
                    <a:pt x="0" y="124460"/>
                  </a:lnTo>
                  <a:cubicBezTo>
                    <a:pt x="0" y="55880"/>
                    <a:pt x="55880" y="0"/>
                    <a:pt x="124460" y="0"/>
                  </a:cubicBezTo>
                  <a:lnTo>
                    <a:pt x="5082460" y="0"/>
                  </a:lnTo>
                  <a:cubicBezTo>
                    <a:pt x="5151040" y="0"/>
                    <a:pt x="5206921" y="55880"/>
                    <a:pt x="5206921" y="124460"/>
                  </a:cubicBezTo>
                  <a:lnTo>
                    <a:pt x="5206921" y="1039053"/>
                  </a:lnTo>
                  <a:cubicBezTo>
                    <a:pt x="5206921" y="1107633"/>
                    <a:pt x="5151040" y="1163513"/>
                    <a:pt x="5082460" y="1163513"/>
                  </a:cubicBezTo>
                  <a:close/>
                </a:path>
              </a:pathLst>
            </a:custGeom>
            <a:solidFill>
              <a:srgbClr val="FFFFFF"/>
            </a:solidFill>
          </p:spPr>
        </p:sp>
      </p:grpSp>
      <p:grpSp>
        <p:nvGrpSpPr>
          <p:cNvPr id="13" name="Group 13"/>
          <p:cNvGrpSpPr/>
          <p:nvPr/>
        </p:nvGrpSpPr>
        <p:grpSpPr>
          <a:xfrm>
            <a:off x="9312835" y="5727131"/>
            <a:ext cx="7817878" cy="1746944"/>
            <a:chOff x="0" y="0"/>
            <a:chExt cx="5206920" cy="1163513"/>
          </a:xfrm>
        </p:grpSpPr>
        <p:sp>
          <p:nvSpPr>
            <p:cNvPr id="14" name="Freeform 14"/>
            <p:cNvSpPr/>
            <p:nvPr/>
          </p:nvSpPr>
          <p:spPr>
            <a:xfrm>
              <a:off x="0" y="0"/>
              <a:ext cx="5206921" cy="1163513"/>
            </a:xfrm>
            <a:custGeom>
              <a:avLst/>
              <a:gdLst/>
              <a:ahLst/>
              <a:cxnLst/>
              <a:rect l="l" t="t" r="r" b="b"/>
              <a:pathLst>
                <a:path w="5206921" h="1163513">
                  <a:moveTo>
                    <a:pt x="5082460" y="1163513"/>
                  </a:moveTo>
                  <a:lnTo>
                    <a:pt x="124460" y="1163513"/>
                  </a:lnTo>
                  <a:cubicBezTo>
                    <a:pt x="55880" y="1163513"/>
                    <a:pt x="0" y="1107633"/>
                    <a:pt x="0" y="1039053"/>
                  </a:cubicBezTo>
                  <a:lnTo>
                    <a:pt x="0" y="124460"/>
                  </a:lnTo>
                  <a:cubicBezTo>
                    <a:pt x="0" y="55880"/>
                    <a:pt x="55880" y="0"/>
                    <a:pt x="124460" y="0"/>
                  </a:cubicBezTo>
                  <a:lnTo>
                    <a:pt x="5082460" y="0"/>
                  </a:lnTo>
                  <a:cubicBezTo>
                    <a:pt x="5151040" y="0"/>
                    <a:pt x="5206921" y="55880"/>
                    <a:pt x="5206921" y="124460"/>
                  </a:cubicBezTo>
                  <a:lnTo>
                    <a:pt x="5206921" y="1039053"/>
                  </a:lnTo>
                  <a:cubicBezTo>
                    <a:pt x="5206921" y="1107633"/>
                    <a:pt x="5151040" y="1163513"/>
                    <a:pt x="5082460" y="1163513"/>
                  </a:cubicBezTo>
                  <a:close/>
                </a:path>
              </a:pathLst>
            </a:custGeom>
            <a:solidFill>
              <a:srgbClr val="FFFFFF"/>
            </a:solidFill>
          </p:spPr>
        </p:sp>
      </p:grpSp>
      <p:sp>
        <p:nvSpPr>
          <p:cNvPr id="15" name="TextBox 15"/>
          <p:cNvSpPr txBox="1"/>
          <p:nvPr/>
        </p:nvSpPr>
        <p:spPr>
          <a:xfrm>
            <a:off x="10543152" y="3733866"/>
            <a:ext cx="5743395" cy="1842135"/>
          </a:xfrm>
          <a:prstGeom prst="rect">
            <a:avLst/>
          </a:prstGeom>
        </p:spPr>
        <p:txBody>
          <a:bodyPr lIns="0" tIns="0" rIns="0" bIns="0" rtlCol="0" anchor="t">
            <a:spAutoFit/>
          </a:bodyPr>
          <a:lstStyle/>
          <a:p>
            <a:pPr algn="l">
              <a:lnSpc>
                <a:spcPts val="2940"/>
              </a:lnSpc>
            </a:pPr>
            <a:r>
              <a:rPr lang="en-US" sz="2100">
                <a:solidFill>
                  <a:srgbClr val="171717"/>
                </a:solidFill>
                <a:latin typeface="Open Sans"/>
                <a:ea typeface="Open Sans"/>
                <a:cs typeface="Open Sans"/>
                <a:sym typeface="Open Sans"/>
              </a:rPr>
              <a:t>3.Бағытталуы – ковалентті байланыс белгілі бір кеңістіктік бағыттылыққа ие (атомдардың геометриялық құрылымын анықтайды).</a:t>
            </a:r>
          </a:p>
          <a:p>
            <a:pPr algn="l">
              <a:lnSpc>
                <a:spcPts val="2940"/>
              </a:lnSpc>
            </a:pPr>
            <a:endParaRPr lang="en-US" sz="2100">
              <a:solidFill>
                <a:srgbClr val="171717"/>
              </a:solidFill>
              <a:latin typeface="Open Sans"/>
              <a:ea typeface="Open Sans"/>
              <a:cs typeface="Open Sans"/>
              <a:sym typeface="Open Sans"/>
            </a:endParaRPr>
          </a:p>
        </p:txBody>
      </p:sp>
      <p:sp>
        <p:nvSpPr>
          <p:cNvPr id="16" name="TextBox 16"/>
          <p:cNvSpPr txBox="1"/>
          <p:nvPr/>
        </p:nvSpPr>
        <p:spPr>
          <a:xfrm>
            <a:off x="10543152" y="6139895"/>
            <a:ext cx="5743395" cy="1099185"/>
          </a:xfrm>
          <a:prstGeom prst="rect">
            <a:avLst/>
          </a:prstGeom>
        </p:spPr>
        <p:txBody>
          <a:bodyPr lIns="0" tIns="0" rIns="0" bIns="0" rtlCol="0" anchor="t">
            <a:spAutoFit/>
          </a:bodyPr>
          <a:lstStyle/>
          <a:p>
            <a:pPr algn="l">
              <a:lnSpc>
                <a:spcPts val="2940"/>
              </a:lnSpc>
            </a:pPr>
            <a:r>
              <a:rPr lang="en-US" sz="2100">
                <a:solidFill>
                  <a:srgbClr val="171717"/>
                </a:solidFill>
                <a:latin typeface="Open Sans"/>
                <a:ea typeface="Open Sans"/>
                <a:cs typeface="Open Sans"/>
                <a:sym typeface="Open Sans"/>
              </a:rPr>
              <a:t>4.Энергиясы – ковалентті байланысты үзуге көп энергия қажет (әдетте 150–1000 кДж/моль).</a:t>
            </a:r>
          </a:p>
        </p:txBody>
      </p:sp>
      <p:sp>
        <p:nvSpPr>
          <p:cNvPr id="17" name="Freeform 17"/>
          <p:cNvSpPr/>
          <p:nvPr/>
        </p:nvSpPr>
        <p:spPr>
          <a:xfrm>
            <a:off x="9796558" y="4299333"/>
            <a:ext cx="375119" cy="374650"/>
          </a:xfrm>
          <a:custGeom>
            <a:avLst/>
            <a:gdLst/>
            <a:ahLst/>
            <a:cxnLst/>
            <a:rect l="l" t="t" r="r" b="b"/>
            <a:pathLst>
              <a:path w="375119" h="374650">
                <a:moveTo>
                  <a:pt x="0" y="0"/>
                </a:moveTo>
                <a:lnTo>
                  <a:pt x="375119" y="0"/>
                </a:lnTo>
                <a:lnTo>
                  <a:pt x="375119" y="374650"/>
                </a:lnTo>
                <a:lnTo>
                  <a:pt x="0" y="374650"/>
                </a:lnTo>
                <a:lnTo>
                  <a:pt x="0" y="0"/>
                </a:lnTo>
                <a:close/>
              </a:path>
            </a:pathLst>
          </a:custGeom>
          <a:blipFill>
            <a:blip r:embed="rId2"/>
            <a:stretch>
              <a:fillRect/>
            </a:stretch>
          </a:blipFill>
        </p:spPr>
      </p:sp>
      <p:sp>
        <p:nvSpPr>
          <p:cNvPr id="18" name="Freeform 18"/>
          <p:cNvSpPr/>
          <p:nvPr/>
        </p:nvSpPr>
        <p:spPr>
          <a:xfrm>
            <a:off x="9796558" y="6413278"/>
            <a:ext cx="375119" cy="374650"/>
          </a:xfrm>
          <a:custGeom>
            <a:avLst/>
            <a:gdLst/>
            <a:ahLst/>
            <a:cxnLst/>
            <a:rect l="l" t="t" r="r" b="b"/>
            <a:pathLst>
              <a:path w="375119" h="374650">
                <a:moveTo>
                  <a:pt x="0" y="0"/>
                </a:moveTo>
                <a:lnTo>
                  <a:pt x="375119" y="0"/>
                </a:lnTo>
                <a:lnTo>
                  <a:pt x="375119" y="374650"/>
                </a:lnTo>
                <a:lnTo>
                  <a:pt x="0" y="374650"/>
                </a:lnTo>
                <a:lnTo>
                  <a:pt x="0" y="0"/>
                </a:lnTo>
                <a:close/>
              </a:path>
            </a:pathLst>
          </a:custGeom>
          <a:blipFill>
            <a:blip r:embed="rId2"/>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sp>
        <p:nvSpPr>
          <p:cNvPr id="2" name="Freeform 2"/>
          <p:cNvSpPr/>
          <p:nvPr/>
        </p:nvSpPr>
        <p:spPr>
          <a:xfrm>
            <a:off x="2435652" y="7933975"/>
            <a:ext cx="5686598" cy="1123103"/>
          </a:xfrm>
          <a:custGeom>
            <a:avLst/>
            <a:gdLst/>
            <a:ahLst/>
            <a:cxnLst/>
            <a:rect l="l" t="t" r="r" b="b"/>
            <a:pathLst>
              <a:path w="5686598" h="1123103">
                <a:moveTo>
                  <a:pt x="0" y="0"/>
                </a:moveTo>
                <a:lnTo>
                  <a:pt x="5686599" y="0"/>
                </a:lnTo>
                <a:lnTo>
                  <a:pt x="5686599" y="1123103"/>
                </a:lnTo>
                <a:lnTo>
                  <a:pt x="0" y="1123103"/>
                </a:lnTo>
                <a:lnTo>
                  <a:pt x="0" y="0"/>
                </a:lnTo>
                <a:close/>
              </a:path>
            </a:pathLst>
          </a:custGeom>
          <a:blipFill>
            <a:blip r:embed="rId2">
              <a:alphaModFix amt="48000"/>
            </a:blip>
            <a:stretch>
              <a:fillRect/>
            </a:stretch>
          </a:blipFill>
        </p:spPr>
      </p:sp>
      <p:sp>
        <p:nvSpPr>
          <p:cNvPr id="3" name="Freeform 3"/>
          <p:cNvSpPr/>
          <p:nvPr/>
        </p:nvSpPr>
        <p:spPr>
          <a:xfrm>
            <a:off x="-1275495" y="526157"/>
            <a:ext cx="3981639" cy="4247082"/>
          </a:xfrm>
          <a:custGeom>
            <a:avLst/>
            <a:gdLst/>
            <a:ahLst/>
            <a:cxnLst/>
            <a:rect l="l" t="t" r="r" b="b"/>
            <a:pathLst>
              <a:path w="3981639" h="4247082">
                <a:moveTo>
                  <a:pt x="0" y="0"/>
                </a:moveTo>
                <a:lnTo>
                  <a:pt x="3981639" y="0"/>
                </a:lnTo>
                <a:lnTo>
                  <a:pt x="3981639" y="4247082"/>
                </a:lnTo>
                <a:lnTo>
                  <a:pt x="0" y="4247082"/>
                </a:lnTo>
                <a:lnTo>
                  <a:pt x="0" y="0"/>
                </a:lnTo>
                <a:close/>
              </a:path>
            </a:pathLst>
          </a:custGeom>
          <a:blipFill>
            <a:blip r:embed="rId3"/>
            <a:stretch>
              <a:fillRect/>
            </a:stretch>
          </a:blipFill>
        </p:spPr>
      </p:sp>
      <p:sp>
        <p:nvSpPr>
          <p:cNvPr id="4" name="Freeform 4"/>
          <p:cNvSpPr/>
          <p:nvPr/>
        </p:nvSpPr>
        <p:spPr>
          <a:xfrm>
            <a:off x="6381862" y="6525531"/>
            <a:ext cx="4788420" cy="4076143"/>
          </a:xfrm>
          <a:custGeom>
            <a:avLst/>
            <a:gdLst/>
            <a:ahLst/>
            <a:cxnLst/>
            <a:rect l="l" t="t" r="r" b="b"/>
            <a:pathLst>
              <a:path w="4788420" h="4076143">
                <a:moveTo>
                  <a:pt x="0" y="0"/>
                </a:moveTo>
                <a:lnTo>
                  <a:pt x="4788421" y="0"/>
                </a:lnTo>
                <a:lnTo>
                  <a:pt x="4788421" y="4076142"/>
                </a:lnTo>
                <a:lnTo>
                  <a:pt x="0" y="4076142"/>
                </a:lnTo>
                <a:lnTo>
                  <a:pt x="0" y="0"/>
                </a:lnTo>
                <a:close/>
              </a:path>
            </a:pathLst>
          </a:custGeom>
          <a:blipFill>
            <a:blip r:embed="rId4"/>
            <a:stretch>
              <a:fillRect/>
            </a:stretch>
          </a:blipFill>
        </p:spPr>
      </p:sp>
      <p:sp>
        <p:nvSpPr>
          <p:cNvPr id="5" name="Freeform 5"/>
          <p:cNvSpPr/>
          <p:nvPr/>
        </p:nvSpPr>
        <p:spPr>
          <a:xfrm>
            <a:off x="15453002" y="-734942"/>
            <a:ext cx="3142927" cy="2522199"/>
          </a:xfrm>
          <a:custGeom>
            <a:avLst/>
            <a:gdLst/>
            <a:ahLst/>
            <a:cxnLst/>
            <a:rect l="l" t="t" r="r" b="b"/>
            <a:pathLst>
              <a:path w="3142927" h="2522199">
                <a:moveTo>
                  <a:pt x="0" y="0"/>
                </a:moveTo>
                <a:lnTo>
                  <a:pt x="3142927" y="0"/>
                </a:lnTo>
                <a:lnTo>
                  <a:pt x="3142927" y="2522199"/>
                </a:lnTo>
                <a:lnTo>
                  <a:pt x="0" y="2522199"/>
                </a:lnTo>
                <a:lnTo>
                  <a:pt x="0" y="0"/>
                </a:lnTo>
                <a:close/>
              </a:path>
            </a:pathLst>
          </a:custGeom>
          <a:blipFill>
            <a:blip r:embed="rId5"/>
            <a:stretch>
              <a:fillRect/>
            </a:stretch>
          </a:blipFill>
        </p:spPr>
      </p:sp>
      <p:sp>
        <p:nvSpPr>
          <p:cNvPr id="6" name="TextBox 6"/>
          <p:cNvSpPr txBox="1"/>
          <p:nvPr/>
        </p:nvSpPr>
        <p:spPr>
          <a:xfrm>
            <a:off x="1958350" y="1028700"/>
            <a:ext cx="14589860" cy="1657350"/>
          </a:xfrm>
          <a:prstGeom prst="rect">
            <a:avLst/>
          </a:prstGeom>
        </p:spPr>
        <p:txBody>
          <a:bodyPr lIns="0" tIns="0" rIns="0" bIns="0" rtlCol="0" anchor="t">
            <a:spAutoFit/>
          </a:bodyPr>
          <a:lstStyle/>
          <a:p>
            <a:pPr marL="0" lvl="0" indent="0" algn="ctr">
              <a:lnSpc>
                <a:spcPts val="6570"/>
              </a:lnSpc>
              <a:spcBef>
                <a:spcPct val="0"/>
              </a:spcBef>
            </a:pPr>
            <a:r>
              <a:rPr lang="en-US" sz="5475" b="1" u="none">
                <a:solidFill>
                  <a:srgbClr val="FFFFFF"/>
                </a:solidFill>
                <a:latin typeface="Clear Sans Bold"/>
                <a:ea typeface="Clear Sans Bold"/>
                <a:cs typeface="Clear Sans Bold"/>
                <a:sym typeface="Clear Sans Bold"/>
              </a:rPr>
              <a:t>ПОЛЮССІЗ КОВАЛЕНТТІ БАЙЛАНЫС (ОРГАНИКАЛЫҚ ҚОСЫЛЫСТАРДА)</a:t>
            </a:r>
          </a:p>
        </p:txBody>
      </p:sp>
      <p:grpSp>
        <p:nvGrpSpPr>
          <p:cNvPr id="7" name="Group 7"/>
          <p:cNvGrpSpPr/>
          <p:nvPr/>
        </p:nvGrpSpPr>
        <p:grpSpPr>
          <a:xfrm>
            <a:off x="2228051" y="4196444"/>
            <a:ext cx="13848224" cy="2467135"/>
            <a:chOff x="0" y="0"/>
            <a:chExt cx="6209021" cy="1106170"/>
          </a:xfrm>
        </p:grpSpPr>
        <p:sp>
          <p:nvSpPr>
            <p:cNvPr id="8" name="Freeform 8"/>
            <p:cNvSpPr/>
            <p:nvPr/>
          </p:nvSpPr>
          <p:spPr>
            <a:xfrm>
              <a:off x="0" y="0"/>
              <a:ext cx="6210291" cy="1106170"/>
            </a:xfrm>
            <a:custGeom>
              <a:avLst/>
              <a:gdLst/>
              <a:ahLst/>
              <a:cxnLst/>
              <a:rect l="l" t="t" r="r" b="b"/>
              <a:pathLst>
                <a:path w="6210291" h="1106170">
                  <a:moveTo>
                    <a:pt x="5656571" y="1106170"/>
                  </a:moveTo>
                  <a:lnTo>
                    <a:pt x="553720" y="1106170"/>
                  </a:lnTo>
                  <a:cubicBezTo>
                    <a:pt x="247650" y="1106170"/>
                    <a:pt x="0" y="858520"/>
                    <a:pt x="0" y="553720"/>
                  </a:cubicBezTo>
                  <a:cubicBezTo>
                    <a:pt x="0" y="247650"/>
                    <a:pt x="247650" y="0"/>
                    <a:pt x="553720" y="0"/>
                  </a:cubicBezTo>
                  <a:lnTo>
                    <a:pt x="5656571" y="0"/>
                  </a:lnTo>
                  <a:cubicBezTo>
                    <a:pt x="5962641" y="0"/>
                    <a:pt x="6210291" y="247650"/>
                    <a:pt x="6210291" y="553720"/>
                  </a:cubicBezTo>
                  <a:cubicBezTo>
                    <a:pt x="6209021" y="858520"/>
                    <a:pt x="5961371" y="1106170"/>
                    <a:pt x="5656571" y="1106170"/>
                  </a:cubicBezTo>
                  <a:close/>
                </a:path>
              </a:pathLst>
            </a:custGeom>
            <a:solidFill>
              <a:srgbClr val="EDF4CD"/>
            </a:solidFill>
          </p:spPr>
        </p:sp>
      </p:grpSp>
      <p:sp>
        <p:nvSpPr>
          <p:cNvPr id="9" name="TextBox 9"/>
          <p:cNvSpPr txBox="1"/>
          <p:nvPr/>
        </p:nvSpPr>
        <p:spPr>
          <a:xfrm>
            <a:off x="2435652" y="2957560"/>
            <a:ext cx="13640622" cy="905510"/>
          </a:xfrm>
          <a:prstGeom prst="rect">
            <a:avLst/>
          </a:prstGeom>
        </p:spPr>
        <p:txBody>
          <a:bodyPr lIns="0" tIns="0" rIns="0" bIns="0" rtlCol="0" anchor="t">
            <a:spAutoFit/>
          </a:bodyPr>
          <a:lstStyle/>
          <a:p>
            <a:pPr algn="ctr">
              <a:lnSpc>
                <a:spcPts val="3640"/>
              </a:lnSpc>
            </a:pPr>
            <a:r>
              <a:rPr lang="en-US" sz="2600">
                <a:solidFill>
                  <a:srgbClr val="FFFFFF"/>
                </a:solidFill>
                <a:latin typeface="Open Sans"/>
                <a:ea typeface="Open Sans"/>
                <a:cs typeface="Open Sans"/>
                <a:sym typeface="Open Sans"/>
              </a:rPr>
              <a:t>Егер байланыс түзетін атомдардың электртерістілігі шамалас болса (мысалы, C–C немесе C–H), онда электрон жұбы бірдей бөлінеді, молекула полюссіз болады.</a:t>
            </a:r>
          </a:p>
        </p:txBody>
      </p:sp>
      <p:sp>
        <p:nvSpPr>
          <p:cNvPr id="10" name="TextBox 10"/>
          <p:cNvSpPr txBox="1"/>
          <p:nvPr/>
        </p:nvSpPr>
        <p:spPr>
          <a:xfrm>
            <a:off x="2228051" y="4139294"/>
            <a:ext cx="13640622" cy="2734310"/>
          </a:xfrm>
          <a:prstGeom prst="rect">
            <a:avLst/>
          </a:prstGeom>
        </p:spPr>
        <p:txBody>
          <a:bodyPr lIns="0" tIns="0" rIns="0" bIns="0" rtlCol="0" anchor="t">
            <a:spAutoFit/>
          </a:bodyPr>
          <a:lstStyle/>
          <a:p>
            <a:pPr algn="ctr">
              <a:lnSpc>
                <a:spcPts val="3640"/>
              </a:lnSpc>
            </a:pPr>
            <a:r>
              <a:rPr lang="en-US" sz="2600">
                <a:solidFill>
                  <a:srgbClr val="171717"/>
                </a:solidFill>
                <a:latin typeface="Open Sans"/>
                <a:ea typeface="Open Sans"/>
                <a:cs typeface="Open Sans"/>
                <a:sym typeface="Open Sans"/>
              </a:rPr>
              <a:t> Мысалдар:</a:t>
            </a:r>
          </a:p>
          <a:p>
            <a:pPr algn="ctr">
              <a:lnSpc>
                <a:spcPts val="3640"/>
              </a:lnSpc>
            </a:pPr>
            <a:r>
              <a:rPr lang="en-US" sz="2600">
                <a:solidFill>
                  <a:srgbClr val="171717"/>
                </a:solidFill>
                <a:latin typeface="Open Sans"/>
                <a:ea typeface="Open Sans"/>
                <a:cs typeface="Open Sans"/>
                <a:sym typeface="Open Sans"/>
              </a:rPr>
              <a:t> -Этан (C₂H₆): көміртектер арасында C–C байланысы полюссіз.</a:t>
            </a:r>
          </a:p>
          <a:p>
            <a:pPr algn="ctr">
              <a:lnSpc>
                <a:spcPts val="3640"/>
              </a:lnSpc>
            </a:pPr>
            <a:r>
              <a:rPr lang="en-US" sz="2600">
                <a:solidFill>
                  <a:srgbClr val="171717"/>
                </a:solidFill>
                <a:latin typeface="Open Sans"/>
                <a:ea typeface="Open Sans"/>
                <a:cs typeface="Open Sans"/>
                <a:sym typeface="Open Sans"/>
              </a:rPr>
              <a:t> -Метан (CH₄): көміртек пен сутек арасындағы C–H байланысы электртерістілігі ұқсас, сондықтан полюссіз.</a:t>
            </a:r>
          </a:p>
          <a:p>
            <a:pPr algn="ctr">
              <a:lnSpc>
                <a:spcPts val="3640"/>
              </a:lnSpc>
            </a:pPr>
            <a:r>
              <a:rPr lang="en-US" sz="2600">
                <a:solidFill>
                  <a:srgbClr val="171717"/>
                </a:solidFill>
                <a:latin typeface="Open Sans"/>
                <a:ea typeface="Open Sans"/>
                <a:cs typeface="Open Sans"/>
                <a:sym typeface="Open Sans"/>
              </a:rPr>
              <a:t> -Бензол (C₆H₆): сақинадағы C–C және C–H байланыстары негізінен полюссіз.</a:t>
            </a:r>
          </a:p>
          <a:p>
            <a:pPr algn="ctr">
              <a:lnSpc>
                <a:spcPts val="3640"/>
              </a:lnSpc>
            </a:pPr>
            <a:endParaRPr lang="en-US" sz="2600">
              <a:solidFill>
                <a:srgbClr val="171717"/>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56E1"/>
        </a:solidFill>
        <a:effectLst/>
      </p:bgPr>
    </p:bg>
    <p:spTree>
      <p:nvGrpSpPr>
        <p:cNvPr id="1" name=""/>
        <p:cNvGrpSpPr/>
        <p:nvPr/>
      </p:nvGrpSpPr>
      <p:grpSpPr>
        <a:xfrm>
          <a:off x="0" y="0"/>
          <a:ext cx="0" cy="0"/>
          <a:chOff x="0" y="0"/>
          <a:chExt cx="0" cy="0"/>
        </a:xfrm>
      </p:grpSpPr>
      <p:sp>
        <p:nvSpPr>
          <p:cNvPr id="2" name="Freeform 2"/>
          <p:cNvSpPr/>
          <p:nvPr/>
        </p:nvSpPr>
        <p:spPr>
          <a:xfrm>
            <a:off x="2435652" y="7933975"/>
            <a:ext cx="5686598" cy="1123103"/>
          </a:xfrm>
          <a:custGeom>
            <a:avLst/>
            <a:gdLst/>
            <a:ahLst/>
            <a:cxnLst/>
            <a:rect l="l" t="t" r="r" b="b"/>
            <a:pathLst>
              <a:path w="5686598" h="1123103">
                <a:moveTo>
                  <a:pt x="0" y="0"/>
                </a:moveTo>
                <a:lnTo>
                  <a:pt x="5686599" y="0"/>
                </a:lnTo>
                <a:lnTo>
                  <a:pt x="5686599" y="1123103"/>
                </a:lnTo>
                <a:lnTo>
                  <a:pt x="0" y="1123103"/>
                </a:lnTo>
                <a:lnTo>
                  <a:pt x="0" y="0"/>
                </a:lnTo>
                <a:close/>
              </a:path>
            </a:pathLst>
          </a:custGeom>
          <a:blipFill>
            <a:blip r:embed="rId2">
              <a:alphaModFix amt="48000"/>
            </a:blip>
            <a:stretch>
              <a:fillRect/>
            </a:stretch>
          </a:blipFill>
        </p:spPr>
      </p:sp>
      <p:sp>
        <p:nvSpPr>
          <p:cNvPr id="3" name="Freeform 3"/>
          <p:cNvSpPr/>
          <p:nvPr/>
        </p:nvSpPr>
        <p:spPr>
          <a:xfrm>
            <a:off x="-1275495" y="526157"/>
            <a:ext cx="3981639" cy="4247082"/>
          </a:xfrm>
          <a:custGeom>
            <a:avLst/>
            <a:gdLst/>
            <a:ahLst/>
            <a:cxnLst/>
            <a:rect l="l" t="t" r="r" b="b"/>
            <a:pathLst>
              <a:path w="3981639" h="4247082">
                <a:moveTo>
                  <a:pt x="0" y="0"/>
                </a:moveTo>
                <a:lnTo>
                  <a:pt x="3981639" y="0"/>
                </a:lnTo>
                <a:lnTo>
                  <a:pt x="3981639" y="4247082"/>
                </a:lnTo>
                <a:lnTo>
                  <a:pt x="0" y="4247082"/>
                </a:lnTo>
                <a:lnTo>
                  <a:pt x="0" y="0"/>
                </a:lnTo>
                <a:close/>
              </a:path>
            </a:pathLst>
          </a:custGeom>
          <a:blipFill>
            <a:blip r:embed="rId3"/>
            <a:stretch>
              <a:fillRect/>
            </a:stretch>
          </a:blipFill>
        </p:spPr>
      </p:sp>
      <p:sp>
        <p:nvSpPr>
          <p:cNvPr id="4" name="Freeform 4"/>
          <p:cNvSpPr/>
          <p:nvPr/>
        </p:nvSpPr>
        <p:spPr>
          <a:xfrm>
            <a:off x="6381862" y="6525531"/>
            <a:ext cx="4788420" cy="4076143"/>
          </a:xfrm>
          <a:custGeom>
            <a:avLst/>
            <a:gdLst/>
            <a:ahLst/>
            <a:cxnLst/>
            <a:rect l="l" t="t" r="r" b="b"/>
            <a:pathLst>
              <a:path w="4788420" h="4076143">
                <a:moveTo>
                  <a:pt x="0" y="0"/>
                </a:moveTo>
                <a:lnTo>
                  <a:pt x="4788421" y="0"/>
                </a:lnTo>
                <a:lnTo>
                  <a:pt x="4788421" y="4076142"/>
                </a:lnTo>
                <a:lnTo>
                  <a:pt x="0" y="4076142"/>
                </a:lnTo>
                <a:lnTo>
                  <a:pt x="0" y="0"/>
                </a:lnTo>
                <a:close/>
              </a:path>
            </a:pathLst>
          </a:custGeom>
          <a:blipFill>
            <a:blip r:embed="rId4"/>
            <a:stretch>
              <a:fillRect/>
            </a:stretch>
          </a:blipFill>
        </p:spPr>
      </p:sp>
      <p:sp>
        <p:nvSpPr>
          <p:cNvPr id="5" name="Freeform 5"/>
          <p:cNvSpPr/>
          <p:nvPr/>
        </p:nvSpPr>
        <p:spPr>
          <a:xfrm>
            <a:off x="15453002" y="-734942"/>
            <a:ext cx="3142927" cy="2522199"/>
          </a:xfrm>
          <a:custGeom>
            <a:avLst/>
            <a:gdLst/>
            <a:ahLst/>
            <a:cxnLst/>
            <a:rect l="l" t="t" r="r" b="b"/>
            <a:pathLst>
              <a:path w="3142927" h="2522199">
                <a:moveTo>
                  <a:pt x="0" y="0"/>
                </a:moveTo>
                <a:lnTo>
                  <a:pt x="3142927" y="0"/>
                </a:lnTo>
                <a:lnTo>
                  <a:pt x="3142927" y="2522199"/>
                </a:lnTo>
                <a:lnTo>
                  <a:pt x="0" y="2522199"/>
                </a:lnTo>
                <a:lnTo>
                  <a:pt x="0" y="0"/>
                </a:lnTo>
                <a:close/>
              </a:path>
            </a:pathLst>
          </a:custGeom>
          <a:blipFill>
            <a:blip r:embed="rId5"/>
            <a:stretch>
              <a:fillRect/>
            </a:stretch>
          </a:blipFill>
        </p:spPr>
      </p:sp>
      <p:sp>
        <p:nvSpPr>
          <p:cNvPr id="6" name="TextBox 6"/>
          <p:cNvSpPr txBox="1"/>
          <p:nvPr/>
        </p:nvSpPr>
        <p:spPr>
          <a:xfrm>
            <a:off x="1958350" y="1028700"/>
            <a:ext cx="14589860" cy="1657350"/>
          </a:xfrm>
          <a:prstGeom prst="rect">
            <a:avLst/>
          </a:prstGeom>
        </p:spPr>
        <p:txBody>
          <a:bodyPr lIns="0" tIns="0" rIns="0" bIns="0" rtlCol="0" anchor="t">
            <a:spAutoFit/>
          </a:bodyPr>
          <a:lstStyle/>
          <a:p>
            <a:pPr marL="0" lvl="0" indent="0" algn="ctr">
              <a:lnSpc>
                <a:spcPts val="6570"/>
              </a:lnSpc>
              <a:spcBef>
                <a:spcPct val="0"/>
              </a:spcBef>
            </a:pPr>
            <a:r>
              <a:rPr lang="en-US" sz="5475" b="1" u="none">
                <a:solidFill>
                  <a:srgbClr val="FFFFFF"/>
                </a:solidFill>
                <a:latin typeface="Clear Sans Bold"/>
                <a:ea typeface="Clear Sans Bold"/>
                <a:cs typeface="Clear Sans Bold"/>
                <a:sym typeface="Clear Sans Bold"/>
              </a:rPr>
              <a:t>ПОЛЮСТІ КОВАЛЕНТТІ БАЙЛАНЫС (ОРГАНИКАЛЫҚ ҚОСЫЛЫСТАРДА)</a:t>
            </a:r>
          </a:p>
        </p:txBody>
      </p:sp>
      <p:grpSp>
        <p:nvGrpSpPr>
          <p:cNvPr id="7" name="Group 7"/>
          <p:cNvGrpSpPr/>
          <p:nvPr/>
        </p:nvGrpSpPr>
        <p:grpSpPr>
          <a:xfrm>
            <a:off x="1287452" y="4196444"/>
            <a:ext cx="15971848" cy="2845470"/>
            <a:chOff x="0" y="0"/>
            <a:chExt cx="6209021" cy="1106170"/>
          </a:xfrm>
        </p:grpSpPr>
        <p:sp>
          <p:nvSpPr>
            <p:cNvPr id="8" name="Freeform 8"/>
            <p:cNvSpPr/>
            <p:nvPr/>
          </p:nvSpPr>
          <p:spPr>
            <a:xfrm>
              <a:off x="0" y="0"/>
              <a:ext cx="6210291" cy="1106170"/>
            </a:xfrm>
            <a:custGeom>
              <a:avLst/>
              <a:gdLst/>
              <a:ahLst/>
              <a:cxnLst/>
              <a:rect l="l" t="t" r="r" b="b"/>
              <a:pathLst>
                <a:path w="6210291" h="1106170">
                  <a:moveTo>
                    <a:pt x="5656571" y="1106170"/>
                  </a:moveTo>
                  <a:lnTo>
                    <a:pt x="553720" y="1106170"/>
                  </a:lnTo>
                  <a:cubicBezTo>
                    <a:pt x="247650" y="1106170"/>
                    <a:pt x="0" y="858520"/>
                    <a:pt x="0" y="553720"/>
                  </a:cubicBezTo>
                  <a:cubicBezTo>
                    <a:pt x="0" y="247650"/>
                    <a:pt x="247650" y="0"/>
                    <a:pt x="553720" y="0"/>
                  </a:cubicBezTo>
                  <a:lnTo>
                    <a:pt x="5656571" y="0"/>
                  </a:lnTo>
                  <a:cubicBezTo>
                    <a:pt x="5962641" y="0"/>
                    <a:pt x="6210291" y="247650"/>
                    <a:pt x="6210291" y="553720"/>
                  </a:cubicBezTo>
                  <a:cubicBezTo>
                    <a:pt x="6209021" y="858520"/>
                    <a:pt x="5961371" y="1106170"/>
                    <a:pt x="5656571" y="1106170"/>
                  </a:cubicBezTo>
                  <a:close/>
                </a:path>
              </a:pathLst>
            </a:custGeom>
            <a:solidFill>
              <a:srgbClr val="EDF4CD"/>
            </a:solidFill>
          </p:spPr>
        </p:sp>
      </p:grpSp>
      <p:sp>
        <p:nvSpPr>
          <p:cNvPr id="9" name="TextBox 9"/>
          <p:cNvSpPr txBox="1"/>
          <p:nvPr/>
        </p:nvSpPr>
        <p:spPr>
          <a:xfrm>
            <a:off x="2435652" y="3062335"/>
            <a:ext cx="13640622" cy="905510"/>
          </a:xfrm>
          <a:prstGeom prst="rect">
            <a:avLst/>
          </a:prstGeom>
        </p:spPr>
        <p:txBody>
          <a:bodyPr lIns="0" tIns="0" rIns="0" bIns="0" rtlCol="0" anchor="t">
            <a:spAutoFit/>
          </a:bodyPr>
          <a:lstStyle/>
          <a:p>
            <a:pPr algn="ctr">
              <a:lnSpc>
                <a:spcPts val="3640"/>
              </a:lnSpc>
            </a:pPr>
            <a:r>
              <a:rPr lang="en-US" sz="2600">
                <a:solidFill>
                  <a:srgbClr val="FFFFFF"/>
                </a:solidFill>
                <a:latin typeface="Open Sans"/>
                <a:ea typeface="Open Sans"/>
                <a:cs typeface="Open Sans"/>
                <a:sym typeface="Open Sans"/>
              </a:rPr>
              <a:t> Егер атомдардың электртерістілігі айқын айырмашылықта болса (мысалы, C–O, C–N, O–H), электрон тығыздығы көбірек электртерістілігі жоғары атомға ығысады.</a:t>
            </a:r>
          </a:p>
        </p:txBody>
      </p:sp>
      <p:sp>
        <p:nvSpPr>
          <p:cNvPr id="10" name="TextBox 10"/>
          <p:cNvSpPr txBox="1"/>
          <p:nvPr/>
        </p:nvSpPr>
        <p:spPr>
          <a:xfrm>
            <a:off x="2228051" y="4139294"/>
            <a:ext cx="13640622" cy="2734310"/>
          </a:xfrm>
          <a:prstGeom prst="rect">
            <a:avLst/>
          </a:prstGeom>
        </p:spPr>
        <p:txBody>
          <a:bodyPr lIns="0" tIns="0" rIns="0" bIns="0" rtlCol="0" anchor="t">
            <a:spAutoFit/>
          </a:bodyPr>
          <a:lstStyle/>
          <a:p>
            <a:pPr algn="ctr">
              <a:lnSpc>
                <a:spcPts val="3640"/>
              </a:lnSpc>
            </a:pPr>
            <a:r>
              <a:rPr lang="en-US" sz="2600">
                <a:solidFill>
                  <a:srgbClr val="171717"/>
                </a:solidFill>
                <a:latin typeface="Open Sans"/>
                <a:ea typeface="Open Sans"/>
                <a:cs typeface="Open Sans"/>
                <a:sym typeface="Open Sans"/>
              </a:rPr>
              <a:t> Мысалдар:</a:t>
            </a:r>
          </a:p>
          <a:p>
            <a:pPr algn="ctr">
              <a:lnSpc>
                <a:spcPts val="3640"/>
              </a:lnSpc>
            </a:pPr>
            <a:r>
              <a:rPr lang="en-US" sz="2600">
                <a:solidFill>
                  <a:srgbClr val="171717"/>
                </a:solidFill>
                <a:latin typeface="Open Sans"/>
                <a:ea typeface="Open Sans"/>
                <a:cs typeface="Open Sans"/>
                <a:sym typeface="Open Sans"/>
              </a:rPr>
              <a:t> -Этанол (C₂H₅OH): O–H және C–O байланыстары полюсті. Оттек сутекке қарағанда электрондарды қаттырақ тартады.</a:t>
            </a:r>
          </a:p>
          <a:p>
            <a:pPr algn="ctr">
              <a:lnSpc>
                <a:spcPts val="3640"/>
              </a:lnSpc>
            </a:pPr>
            <a:r>
              <a:rPr lang="en-US" sz="2600">
                <a:solidFill>
                  <a:srgbClr val="171717"/>
                </a:solidFill>
                <a:latin typeface="Open Sans"/>
                <a:ea typeface="Open Sans"/>
                <a:cs typeface="Open Sans"/>
                <a:sym typeface="Open Sans"/>
              </a:rPr>
              <a:t> -Аминдер (CH₃NH₂): C–N және N–H байланыстары полюсті.</a:t>
            </a:r>
          </a:p>
          <a:p>
            <a:pPr algn="ctr">
              <a:lnSpc>
                <a:spcPts val="3640"/>
              </a:lnSpc>
            </a:pPr>
            <a:r>
              <a:rPr lang="en-US" sz="2600">
                <a:solidFill>
                  <a:srgbClr val="171717"/>
                </a:solidFill>
                <a:latin typeface="Open Sans"/>
                <a:ea typeface="Open Sans"/>
                <a:cs typeface="Open Sans"/>
                <a:sym typeface="Open Sans"/>
              </a:rPr>
              <a:t> -Формальдегид (H₂C=O): C=O байланысы айқын полюсті (O δ⁻, C δ⁺).</a:t>
            </a:r>
          </a:p>
          <a:p>
            <a:pPr algn="ctr">
              <a:lnSpc>
                <a:spcPts val="3640"/>
              </a:lnSpc>
            </a:pPr>
            <a:r>
              <a:rPr lang="en-US" sz="2600">
                <a:solidFill>
                  <a:srgbClr val="171717"/>
                </a:solidFill>
                <a:latin typeface="Open Sans"/>
                <a:ea typeface="Open Sans"/>
                <a:cs typeface="Open Sans"/>
                <a:sym typeface="Open Sans"/>
              </a:rPr>
              <a:t> -Карбон қышқылдары (R–COOH): C=O және O–H байланыстары полюсті.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7D4A7"/>
        </a:solidFill>
        <a:effectLst/>
      </p:bgPr>
    </p:bg>
    <p:spTree>
      <p:nvGrpSpPr>
        <p:cNvPr id="1" name=""/>
        <p:cNvGrpSpPr/>
        <p:nvPr/>
      </p:nvGrpSpPr>
      <p:grpSpPr>
        <a:xfrm>
          <a:off x="0" y="0"/>
          <a:ext cx="0" cy="0"/>
          <a:chOff x="0" y="0"/>
          <a:chExt cx="0" cy="0"/>
        </a:xfrm>
      </p:grpSpPr>
      <p:sp>
        <p:nvSpPr>
          <p:cNvPr id="2" name="Freeform 2"/>
          <p:cNvSpPr/>
          <p:nvPr/>
        </p:nvSpPr>
        <p:spPr>
          <a:xfrm>
            <a:off x="13992736" y="789002"/>
            <a:ext cx="3781218" cy="3549618"/>
          </a:xfrm>
          <a:custGeom>
            <a:avLst/>
            <a:gdLst/>
            <a:ahLst/>
            <a:cxnLst/>
            <a:rect l="l" t="t" r="r" b="b"/>
            <a:pathLst>
              <a:path w="3781218" h="3549618">
                <a:moveTo>
                  <a:pt x="0" y="0"/>
                </a:moveTo>
                <a:lnTo>
                  <a:pt x="3781218" y="0"/>
                </a:lnTo>
                <a:lnTo>
                  <a:pt x="3781218" y="3549618"/>
                </a:lnTo>
                <a:lnTo>
                  <a:pt x="0" y="3549618"/>
                </a:lnTo>
                <a:lnTo>
                  <a:pt x="0" y="0"/>
                </a:lnTo>
                <a:close/>
              </a:path>
            </a:pathLst>
          </a:custGeom>
          <a:blipFill>
            <a:blip r:embed="rId2"/>
            <a:stretch>
              <a:fillRect/>
            </a:stretch>
          </a:blipFill>
        </p:spPr>
      </p:sp>
      <p:sp>
        <p:nvSpPr>
          <p:cNvPr id="3" name="Freeform 3"/>
          <p:cNvSpPr/>
          <p:nvPr/>
        </p:nvSpPr>
        <p:spPr>
          <a:xfrm>
            <a:off x="1682052" y="1116329"/>
            <a:ext cx="2686014" cy="2286470"/>
          </a:xfrm>
          <a:custGeom>
            <a:avLst/>
            <a:gdLst/>
            <a:ahLst/>
            <a:cxnLst/>
            <a:rect l="l" t="t" r="r" b="b"/>
            <a:pathLst>
              <a:path w="2686014" h="2286470">
                <a:moveTo>
                  <a:pt x="0" y="0"/>
                </a:moveTo>
                <a:lnTo>
                  <a:pt x="2686014" y="0"/>
                </a:lnTo>
                <a:lnTo>
                  <a:pt x="2686014" y="2286470"/>
                </a:lnTo>
                <a:lnTo>
                  <a:pt x="0" y="2286470"/>
                </a:lnTo>
                <a:lnTo>
                  <a:pt x="0" y="0"/>
                </a:lnTo>
                <a:close/>
              </a:path>
            </a:pathLst>
          </a:custGeom>
          <a:blipFill>
            <a:blip r:embed="rId3"/>
            <a:stretch>
              <a:fillRect/>
            </a:stretch>
          </a:blipFill>
        </p:spPr>
      </p:sp>
      <p:sp>
        <p:nvSpPr>
          <p:cNvPr id="4" name="Freeform 4"/>
          <p:cNvSpPr/>
          <p:nvPr/>
        </p:nvSpPr>
        <p:spPr>
          <a:xfrm>
            <a:off x="5015366" y="7807385"/>
            <a:ext cx="2148853" cy="1724455"/>
          </a:xfrm>
          <a:custGeom>
            <a:avLst/>
            <a:gdLst/>
            <a:ahLst/>
            <a:cxnLst/>
            <a:rect l="l" t="t" r="r" b="b"/>
            <a:pathLst>
              <a:path w="2148853" h="1724455">
                <a:moveTo>
                  <a:pt x="0" y="0"/>
                </a:moveTo>
                <a:lnTo>
                  <a:pt x="2148854" y="0"/>
                </a:lnTo>
                <a:lnTo>
                  <a:pt x="2148854" y="1724455"/>
                </a:lnTo>
                <a:lnTo>
                  <a:pt x="0" y="1724455"/>
                </a:lnTo>
                <a:lnTo>
                  <a:pt x="0" y="0"/>
                </a:lnTo>
                <a:close/>
              </a:path>
            </a:pathLst>
          </a:custGeom>
          <a:blipFill>
            <a:blip r:embed="rId4"/>
            <a:stretch>
              <a:fillRect/>
            </a:stretch>
          </a:blipFill>
        </p:spPr>
      </p:sp>
      <p:sp>
        <p:nvSpPr>
          <p:cNvPr id="5" name="TextBox 5"/>
          <p:cNvSpPr txBox="1"/>
          <p:nvPr/>
        </p:nvSpPr>
        <p:spPr>
          <a:xfrm>
            <a:off x="3025059" y="3089103"/>
            <a:ext cx="11877240" cy="4820385"/>
          </a:xfrm>
          <a:prstGeom prst="rect">
            <a:avLst/>
          </a:prstGeom>
        </p:spPr>
        <p:txBody>
          <a:bodyPr lIns="0" tIns="0" rIns="0" bIns="0" rtlCol="0" anchor="t">
            <a:spAutoFit/>
          </a:bodyPr>
          <a:lstStyle/>
          <a:p>
            <a:pPr algn="ctr">
              <a:lnSpc>
                <a:spcPts val="3220"/>
              </a:lnSpc>
            </a:pPr>
            <a:r>
              <a:rPr lang="en-US" sz="3188">
                <a:solidFill>
                  <a:srgbClr val="FFFFFF"/>
                </a:solidFill>
                <a:latin typeface="Clear Sans"/>
                <a:ea typeface="Clear Sans"/>
                <a:cs typeface="Clear Sans"/>
                <a:sym typeface="Clear Sans"/>
              </a:rPr>
              <a:t> Сонда, </a:t>
            </a:r>
          </a:p>
          <a:p>
            <a:pPr algn="ctr">
              <a:lnSpc>
                <a:spcPts val="3220"/>
              </a:lnSpc>
            </a:pPr>
            <a:r>
              <a:rPr lang="en-US" sz="3188">
                <a:solidFill>
                  <a:srgbClr val="FFFFFF"/>
                </a:solidFill>
                <a:latin typeface="Clear Sans"/>
                <a:ea typeface="Clear Sans"/>
                <a:cs typeface="Clear Sans"/>
                <a:sym typeface="Clear Sans"/>
              </a:rPr>
              <a:t> -Полюссіз байланыс: C–C, C–H (метан, этан, бензол).</a:t>
            </a:r>
          </a:p>
          <a:p>
            <a:pPr algn="ctr">
              <a:lnSpc>
                <a:spcPts val="3220"/>
              </a:lnSpc>
            </a:pPr>
            <a:r>
              <a:rPr lang="en-US" sz="3188">
                <a:solidFill>
                  <a:srgbClr val="FFFFFF"/>
                </a:solidFill>
                <a:latin typeface="Clear Sans"/>
                <a:ea typeface="Clear Sans"/>
                <a:cs typeface="Clear Sans"/>
                <a:sym typeface="Clear Sans"/>
              </a:rPr>
              <a:t> -Полюсті байланыс: C–O, O–H, C–N (этанол, аминдер, альдегидтер, қышқылдар).</a:t>
            </a:r>
          </a:p>
          <a:p>
            <a:pPr algn="ctr">
              <a:lnSpc>
                <a:spcPts val="3220"/>
              </a:lnSpc>
            </a:pPr>
            <a:r>
              <a:rPr lang="en-US" sz="3188">
                <a:solidFill>
                  <a:srgbClr val="FFFFFF"/>
                </a:solidFill>
                <a:latin typeface="Clear Sans"/>
                <a:ea typeface="Clear Sans"/>
                <a:cs typeface="Clear Sans"/>
                <a:sym typeface="Clear Sans"/>
              </a:rPr>
              <a:t> </a:t>
            </a:r>
            <a:r>
              <a:rPr lang="en-US" sz="3188">
                <a:solidFill>
                  <a:srgbClr val="171717"/>
                </a:solidFill>
                <a:latin typeface="Clear Sans"/>
                <a:ea typeface="Clear Sans"/>
                <a:cs typeface="Clear Sans"/>
                <a:sym typeface="Clear Sans"/>
              </a:rPr>
              <a:t>Қасиеттері:</a:t>
            </a:r>
          </a:p>
          <a:p>
            <a:pPr algn="ctr">
              <a:lnSpc>
                <a:spcPts val="3220"/>
              </a:lnSpc>
            </a:pPr>
            <a:r>
              <a:rPr lang="en-US" sz="3188">
                <a:solidFill>
                  <a:srgbClr val="FFFFFF"/>
                </a:solidFill>
                <a:latin typeface="Clear Sans"/>
                <a:ea typeface="Clear Sans"/>
                <a:cs typeface="Clear Sans"/>
                <a:sym typeface="Clear Sans"/>
              </a:rPr>
              <a:t> -Молекулалық заттар түзеді.</a:t>
            </a:r>
          </a:p>
          <a:p>
            <a:pPr algn="ctr">
              <a:lnSpc>
                <a:spcPts val="3220"/>
              </a:lnSpc>
            </a:pPr>
            <a:r>
              <a:rPr lang="en-US" sz="3188">
                <a:solidFill>
                  <a:srgbClr val="FFFFFF"/>
                </a:solidFill>
                <a:latin typeface="Clear Sans"/>
                <a:ea typeface="Clear Sans"/>
                <a:cs typeface="Clear Sans"/>
                <a:sym typeface="Clear Sans"/>
              </a:rPr>
              <a:t> -Қатты, сұйық немесе газ күйінде кездесуі мүмкін.</a:t>
            </a:r>
          </a:p>
          <a:p>
            <a:pPr algn="ctr">
              <a:lnSpc>
                <a:spcPts val="3220"/>
              </a:lnSpc>
            </a:pPr>
            <a:r>
              <a:rPr lang="en-US" sz="3188">
                <a:solidFill>
                  <a:srgbClr val="FFFFFF"/>
                </a:solidFill>
                <a:latin typeface="Clear Sans"/>
                <a:ea typeface="Clear Sans"/>
                <a:cs typeface="Clear Sans"/>
                <a:sym typeface="Clear Sans"/>
              </a:rPr>
              <a:t> -Балқу және қайнау температуралары салыстырмалы түрде төмен (иондық қосылыстарға қарағанда).</a:t>
            </a:r>
          </a:p>
          <a:p>
            <a:pPr algn="ctr">
              <a:lnSpc>
                <a:spcPts val="3220"/>
              </a:lnSpc>
            </a:pPr>
            <a:r>
              <a:rPr lang="en-US" sz="3188">
                <a:solidFill>
                  <a:srgbClr val="FFFFFF"/>
                </a:solidFill>
                <a:latin typeface="Clear Sans"/>
                <a:ea typeface="Clear Sans"/>
                <a:cs typeface="Clear Sans"/>
                <a:sym typeface="Clear Sans"/>
              </a:rPr>
              <a:t> -Кейбіреулері электр тогын өткізбейді (тек графит сияқты ерекше құрылымдардан басқа).</a:t>
            </a:r>
          </a:p>
          <a:p>
            <a:pPr algn="ctr">
              <a:lnSpc>
                <a:spcPts val="3220"/>
              </a:lnSpc>
            </a:pPr>
            <a:endParaRPr lang="en-US" sz="3188">
              <a:solidFill>
                <a:srgbClr val="FFFFFF"/>
              </a:solidFill>
              <a:latin typeface="Clear Sans"/>
              <a:ea typeface="Clear Sans"/>
              <a:cs typeface="Clear Sans"/>
              <a:sym typeface="Clear Sans"/>
            </a:endParaRPr>
          </a:p>
        </p:txBody>
      </p:sp>
      <p:sp>
        <p:nvSpPr>
          <p:cNvPr id="6" name="Freeform 6"/>
          <p:cNvSpPr/>
          <p:nvPr/>
        </p:nvSpPr>
        <p:spPr>
          <a:xfrm>
            <a:off x="15022045" y="692168"/>
            <a:ext cx="2751909" cy="2710631"/>
          </a:xfrm>
          <a:custGeom>
            <a:avLst/>
            <a:gdLst/>
            <a:ahLst/>
            <a:cxnLst/>
            <a:rect l="l" t="t" r="r" b="b"/>
            <a:pathLst>
              <a:path w="2751909" h="2710631">
                <a:moveTo>
                  <a:pt x="0" y="0"/>
                </a:moveTo>
                <a:lnTo>
                  <a:pt x="2751909" y="0"/>
                </a:lnTo>
                <a:lnTo>
                  <a:pt x="2751909" y="2710631"/>
                </a:lnTo>
                <a:lnTo>
                  <a:pt x="0" y="2710631"/>
                </a:lnTo>
                <a:lnTo>
                  <a:pt x="0" y="0"/>
                </a:lnTo>
                <a:close/>
              </a:path>
            </a:pathLst>
          </a:custGeom>
          <a:blipFill>
            <a:blip r:embed="rId5"/>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4CD"/>
        </a:solidFill>
        <a:effectLst/>
      </p:bgPr>
    </p:bg>
    <p:spTree>
      <p:nvGrpSpPr>
        <p:cNvPr id="1" name=""/>
        <p:cNvGrpSpPr/>
        <p:nvPr/>
      </p:nvGrpSpPr>
      <p:grpSpPr>
        <a:xfrm>
          <a:off x="0" y="0"/>
          <a:ext cx="0" cy="0"/>
          <a:chOff x="0" y="0"/>
          <a:chExt cx="0" cy="0"/>
        </a:xfrm>
      </p:grpSpPr>
      <p:grpSp>
        <p:nvGrpSpPr>
          <p:cNvPr id="2" name="Group 2"/>
          <p:cNvGrpSpPr/>
          <p:nvPr/>
        </p:nvGrpSpPr>
        <p:grpSpPr>
          <a:xfrm>
            <a:off x="10392361" y="2108958"/>
            <a:ext cx="6069085" cy="606908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4" name="Freeform 4"/>
          <p:cNvSpPr/>
          <p:nvPr/>
        </p:nvSpPr>
        <p:spPr>
          <a:xfrm>
            <a:off x="9407933" y="7128442"/>
            <a:ext cx="426078" cy="425545"/>
          </a:xfrm>
          <a:custGeom>
            <a:avLst/>
            <a:gdLst/>
            <a:ahLst/>
            <a:cxnLst/>
            <a:rect l="l" t="t" r="r" b="b"/>
            <a:pathLst>
              <a:path w="426078" h="425545">
                <a:moveTo>
                  <a:pt x="0" y="0"/>
                </a:moveTo>
                <a:lnTo>
                  <a:pt x="426078" y="0"/>
                </a:lnTo>
                <a:lnTo>
                  <a:pt x="426078" y="425545"/>
                </a:lnTo>
                <a:lnTo>
                  <a:pt x="0" y="425545"/>
                </a:lnTo>
                <a:lnTo>
                  <a:pt x="0" y="0"/>
                </a:lnTo>
                <a:close/>
              </a:path>
            </a:pathLst>
          </a:custGeom>
          <a:blipFill>
            <a:blip r:embed="rId2"/>
            <a:stretch>
              <a:fillRect/>
            </a:stretch>
          </a:blipFill>
        </p:spPr>
      </p:sp>
      <p:sp>
        <p:nvSpPr>
          <p:cNvPr id="5" name="TextBox 5"/>
          <p:cNvSpPr txBox="1"/>
          <p:nvPr/>
        </p:nvSpPr>
        <p:spPr>
          <a:xfrm>
            <a:off x="1291381" y="2483397"/>
            <a:ext cx="8116552" cy="5921213"/>
          </a:xfrm>
          <a:prstGeom prst="rect">
            <a:avLst/>
          </a:prstGeom>
        </p:spPr>
        <p:txBody>
          <a:bodyPr lIns="0" tIns="0" rIns="0" bIns="0" rtlCol="0" anchor="t">
            <a:spAutoFit/>
          </a:bodyPr>
          <a:lstStyle/>
          <a:p>
            <a:pPr algn="ctr">
              <a:lnSpc>
                <a:spcPts val="4651"/>
              </a:lnSpc>
            </a:pPr>
            <a:r>
              <a:rPr lang="en-US" sz="4605" b="1">
                <a:solidFill>
                  <a:srgbClr val="171717"/>
                </a:solidFill>
                <a:latin typeface="Clear Sans Bold"/>
                <a:ea typeface="Clear Sans Bold"/>
                <a:cs typeface="Clear Sans Bold"/>
                <a:sym typeface="Clear Sans Bold"/>
              </a:rPr>
              <a:t> Органикалық химияда ковалентті байланыс – ең негізгі байланыс түрі. Барлық органикалық қосылыстардың (көмірсутектер мен олардың туындыларының) молекулалары ковалентті байланыс арқылы түзіледі.</a:t>
            </a:r>
          </a:p>
          <a:p>
            <a:pPr algn="ctr">
              <a:lnSpc>
                <a:spcPts val="4651"/>
              </a:lnSpc>
            </a:pPr>
            <a:endParaRPr lang="en-US" sz="4605" b="1">
              <a:solidFill>
                <a:srgbClr val="171717"/>
              </a:solidFill>
              <a:latin typeface="Clear Sans Bold"/>
              <a:ea typeface="Clear Sans Bold"/>
              <a:cs typeface="Clear Sans Bold"/>
              <a:sym typeface="Clear Sans Bold"/>
            </a:endParaRPr>
          </a:p>
        </p:txBody>
      </p:sp>
      <p:sp>
        <p:nvSpPr>
          <p:cNvPr id="6" name="Freeform 6"/>
          <p:cNvSpPr/>
          <p:nvPr/>
        </p:nvSpPr>
        <p:spPr>
          <a:xfrm rot="-1028955">
            <a:off x="9347952" y="3587167"/>
            <a:ext cx="1564642" cy="1619294"/>
          </a:xfrm>
          <a:custGeom>
            <a:avLst/>
            <a:gdLst/>
            <a:ahLst/>
            <a:cxnLst/>
            <a:rect l="l" t="t" r="r" b="b"/>
            <a:pathLst>
              <a:path w="1564642" h="1619294">
                <a:moveTo>
                  <a:pt x="0" y="0"/>
                </a:moveTo>
                <a:lnTo>
                  <a:pt x="1564642" y="0"/>
                </a:lnTo>
                <a:lnTo>
                  <a:pt x="1564642" y="1619294"/>
                </a:lnTo>
                <a:lnTo>
                  <a:pt x="0" y="1619294"/>
                </a:lnTo>
                <a:lnTo>
                  <a:pt x="0" y="0"/>
                </a:lnTo>
                <a:close/>
              </a:path>
            </a:pathLst>
          </a:custGeom>
          <a:blipFill>
            <a:blip r:embed="rId3"/>
            <a:stretch>
              <a:fillRect/>
            </a:stretch>
          </a:blipFill>
        </p:spPr>
      </p:sp>
      <p:sp>
        <p:nvSpPr>
          <p:cNvPr id="7" name="Freeform 7"/>
          <p:cNvSpPr/>
          <p:nvPr/>
        </p:nvSpPr>
        <p:spPr>
          <a:xfrm>
            <a:off x="15205681" y="5927220"/>
            <a:ext cx="1731491" cy="1201222"/>
          </a:xfrm>
          <a:custGeom>
            <a:avLst/>
            <a:gdLst/>
            <a:ahLst/>
            <a:cxnLst/>
            <a:rect l="l" t="t" r="r" b="b"/>
            <a:pathLst>
              <a:path w="1731491" h="1201222">
                <a:moveTo>
                  <a:pt x="0" y="0"/>
                </a:moveTo>
                <a:lnTo>
                  <a:pt x="1731491" y="0"/>
                </a:lnTo>
                <a:lnTo>
                  <a:pt x="1731491" y="1201222"/>
                </a:lnTo>
                <a:lnTo>
                  <a:pt x="0" y="1201222"/>
                </a:lnTo>
                <a:lnTo>
                  <a:pt x="0" y="0"/>
                </a:lnTo>
                <a:close/>
              </a:path>
            </a:pathLst>
          </a:custGeom>
          <a:blipFill>
            <a:blip r:embed="rId4"/>
            <a:stretch>
              <a:fillRect/>
            </a:stretch>
          </a:blipFill>
        </p:spPr>
      </p:sp>
      <p:sp>
        <p:nvSpPr>
          <p:cNvPr id="8" name="Freeform 8"/>
          <p:cNvSpPr/>
          <p:nvPr/>
        </p:nvSpPr>
        <p:spPr>
          <a:xfrm>
            <a:off x="11831869" y="8082792"/>
            <a:ext cx="4239558" cy="1471480"/>
          </a:xfrm>
          <a:custGeom>
            <a:avLst/>
            <a:gdLst/>
            <a:ahLst/>
            <a:cxnLst/>
            <a:rect l="l" t="t" r="r" b="b"/>
            <a:pathLst>
              <a:path w="4239558" h="1471480">
                <a:moveTo>
                  <a:pt x="0" y="0"/>
                </a:moveTo>
                <a:lnTo>
                  <a:pt x="4239557" y="0"/>
                </a:lnTo>
                <a:lnTo>
                  <a:pt x="4239557" y="1471480"/>
                </a:lnTo>
                <a:lnTo>
                  <a:pt x="0" y="1471480"/>
                </a:lnTo>
                <a:lnTo>
                  <a:pt x="0" y="0"/>
                </a:lnTo>
                <a:close/>
              </a:path>
            </a:pathLst>
          </a:custGeom>
          <a:blipFill>
            <a:blip r:embed="rId5">
              <a:alphaModFix amt="26000"/>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3782</Words>
  <Application>Microsoft Office PowerPoint</Application>
  <PresentationFormat>Произвольный</PresentationFormat>
  <Paragraphs>397</Paragraphs>
  <Slides>34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Clear Sans</vt:lpstr>
      <vt:lpstr>Times New Roman</vt:lpstr>
      <vt:lpstr>Open Sans</vt:lpstr>
      <vt:lpstr>Open Sans Bold</vt:lpstr>
      <vt:lpstr>Calibri</vt:lpstr>
      <vt:lpstr>Clear Sans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дәріс</dc:title>
  <dc:creator>user</dc:creator>
  <cp:lastModifiedBy>user</cp:lastModifiedBy>
  <cp:revision>2</cp:revision>
  <dcterms:created xsi:type="dcterms:W3CDTF">2006-08-16T00:00:00Z</dcterms:created>
  <dcterms:modified xsi:type="dcterms:W3CDTF">2025-09-21T18:16:09Z</dcterms:modified>
  <dc:identifier>DAGzi-PkVqY</dc:identifier>
</cp:coreProperties>
</file>