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358" r:id="rId4"/>
    <p:sldId id="336" r:id="rId5"/>
    <p:sldId id="360" r:id="rId6"/>
    <p:sldId id="361" r:id="rId7"/>
    <p:sldId id="362" r:id="rId8"/>
    <p:sldId id="367" r:id="rId9"/>
    <p:sldId id="345" r:id="rId10"/>
    <p:sldId id="347" r:id="rId11"/>
    <p:sldId id="350" r:id="rId12"/>
    <p:sldId id="348" r:id="rId13"/>
    <p:sldId id="357" r:id="rId14"/>
    <p:sldId id="337" r:id="rId15"/>
    <p:sldId id="339" r:id="rId16"/>
    <p:sldId id="340" r:id="rId17"/>
    <p:sldId id="34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39" autoAdjust="0"/>
    <p:restoredTop sz="94660"/>
  </p:normalViewPr>
  <p:slideViewPr>
    <p:cSldViewPr snapToGrid="0">
      <p:cViewPr varScale="1">
        <p:scale>
          <a:sx n="58" d="100"/>
          <a:sy n="58" d="100"/>
        </p:scale>
        <p:origin x="372" y="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DDB5A-2ABA-4A88-B660-AB4008F54AE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2EF200-02B5-46D5-B058-141E6BD77D1D}">
      <dgm:prSet phldrT="[Текст]" custT="1"/>
      <dgm:spPr/>
      <dgm:t>
        <a:bodyPr/>
        <a:lstStyle/>
        <a:p>
          <a:r>
            <a:rPr lang="kk-KZ" sz="1100" dirty="0">
              <a:latin typeface="Arial" panose="020B0604020202020204" pitchFamily="34" charset="0"/>
              <a:cs typeface="Arial" panose="020B0604020202020204" pitchFamily="34" charset="0"/>
            </a:rPr>
            <a:t>Вакуумдық материалдар түрлері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179A93-A4FD-4CF2-9D7E-5FD97F8540AF}" type="parTrans" cxnId="{457AF546-24F6-4FE8-B2F4-AF5183A89958}">
      <dgm:prSet/>
      <dgm:spPr/>
      <dgm:t>
        <a:bodyPr/>
        <a:lstStyle/>
        <a:p>
          <a:endParaRPr lang="ru-RU"/>
        </a:p>
      </dgm:t>
    </dgm:pt>
    <dgm:pt modelId="{296C2932-4B64-4EC4-8308-E3595DC2445F}" type="sibTrans" cxnId="{457AF546-24F6-4FE8-B2F4-AF5183A89958}">
      <dgm:prSet/>
      <dgm:spPr/>
      <dgm:t>
        <a:bodyPr/>
        <a:lstStyle/>
        <a:p>
          <a:endParaRPr lang="ru-RU"/>
        </a:p>
      </dgm:t>
    </dgm:pt>
    <dgm:pt modelId="{DED617D1-1F40-4A26-853E-D8DF8CCCFCAC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Шыны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71171-DBB3-4B9D-BFA4-19E79BC38B9E}" type="parTrans" cxnId="{E891BECD-97F4-4954-8A05-0DC73E1ACD0C}">
      <dgm:prSet/>
      <dgm:spPr/>
      <dgm:t>
        <a:bodyPr/>
        <a:lstStyle/>
        <a:p>
          <a:endParaRPr lang="ru-RU"/>
        </a:p>
      </dgm:t>
    </dgm:pt>
    <dgm:pt modelId="{840906E4-C0C1-4687-95A2-E109D2FCFE7A}" type="sibTrans" cxnId="{E891BECD-97F4-4954-8A05-0DC73E1ACD0C}">
      <dgm:prSet/>
      <dgm:spPr/>
      <dgm:t>
        <a:bodyPr/>
        <a:lstStyle/>
        <a:p>
          <a:endParaRPr lang="ru-RU"/>
        </a:p>
      </dgm:t>
    </dgm:pt>
    <dgm:pt modelId="{46B1A9E6-54AA-4ED3-9CFA-23DB23F2E7F8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Керамика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1618A-807C-4B90-8B45-F3C20C09C0F3}" type="parTrans" cxnId="{07568F57-3EE3-484F-B2D4-C3607CF7D2E9}">
      <dgm:prSet/>
      <dgm:spPr/>
      <dgm:t>
        <a:bodyPr/>
        <a:lstStyle/>
        <a:p>
          <a:endParaRPr lang="ru-RU"/>
        </a:p>
      </dgm:t>
    </dgm:pt>
    <dgm:pt modelId="{21E65152-6140-46C2-A115-C73A84F3FD67}" type="sibTrans" cxnId="{07568F57-3EE3-484F-B2D4-C3607CF7D2E9}">
      <dgm:prSet/>
      <dgm:spPr/>
      <dgm:t>
        <a:bodyPr/>
        <a:lstStyle/>
        <a:p>
          <a:endParaRPr lang="ru-RU"/>
        </a:p>
      </dgm:t>
    </dgm:pt>
    <dgm:pt modelId="{5A6A066B-37A8-49FD-920C-7B727B6B7859}">
      <dgm:prSet phldrT="[Текст]" custT="1"/>
      <dgm:spPr/>
      <dgm:t>
        <a:bodyPr/>
        <a:lstStyle/>
        <a:p>
          <a:r>
            <a:rPr lang="kk-KZ" sz="2000" dirty="0">
              <a:latin typeface="Arial" panose="020B0604020202020204" pitchFamily="34" charset="0"/>
              <a:cs typeface="Arial" panose="020B0604020202020204" pitchFamily="34" charset="0"/>
            </a:rPr>
            <a:t>Мыс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95CBF5-BA16-4F5D-81B8-456E0A6FFA29}" type="parTrans" cxnId="{2C30B8C5-DDB6-4D20-9964-55850E815395}">
      <dgm:prSet/>
      <dgm:spPr/>
      <dgm:t>
        <a:bodyPr/>
        <a:lstStyle/>
        <a:p>
          <a:endParaRPr lang="ru-RU"/>
        </a:p>
      </dgm:t>
    </dgm:pt>
    <dgm:pt modelId="{30F966A7-0403-4997-BB86-A97C75B4F65A}" type="sibTrans" cxnId="{2C30B8C5-DDB6-4D20-9964-55850E815395}">
      <dgm:prSet/>
      <dgm:spPr/>
      <dgm:t>
        <a:bodyPr/>
        <a:lstStyle/>
        <a:p>
          <a:endParaRPr lang="ru-RU"/>
        </a:p>
      </dgm:t>
    </dgm:pt>
    <dgm:pt modelId="{702090B1-32F0-4BCB-A925-D92C8FEAFB55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Шойын  және болат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43D246-B091-4479-86F9-BB0ACDE85161}" type="parTrans" cxnId="{2B8A51F8-13A7-4881-AE2A-4578AE4E45C4}">
      <dgm:prSet/>
      <dgm:spPr/>
      <dgm:t>
        <a:bodyPr/>
        <a:lstStyle/>
        <a:p>
          <a:endParaRPr lang="ru-RU"/>
        </a:p>
      </dgm:t>
    </dgm:pt>
    <dgm:pt modelId="{3419998B-1B89-4D08-9E43-CEC3B874A792}" type="sibTrans" cxnId="{2B8A51F8-13A7-4881-AE2A-4578AE4E45C4}">
      <dgm:prSet/>
      <dgm:spPr/>
      <dgm:t>
        <a:bodyPr/>
        <a:lstStyle/>
        <a:p>
          <a:endParaRPr lang="ru-RU"/>
        </a:p>
      </dgm:t>
    </dgm:pt>
    <dgm:pt modelId="{1EC60459-FCA2-4688-8C1F-049D46E3F34B}" type="pres">
      <dgm:prSet presAssocID="{43BDDB5A-2ABA-4A88-B660-AB4008F54AE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EE93BB-480A-4F29-BD5C-87A09F3FE33A}" type="pres">
      <dgm:prSet presAssocID="{982EF200-02B5-46D5-B058-141E6BD77D1D}" presName="centerShape" presStyleLbl="node0" presStyleIdx="0" presStyleCnt="1"/>
      <dgm:spPr/>
    </dgm:pt>
    <dgm:pt modelId="{6B8D77AC-29C1-4C02-81E8-AC170CF6AE18}" type="pres">
      <dgm:prSet presAssocID="{B4371171-DBB3-4B9D-BFA4-19E79BC38B9E}" presName="parTrans" presStyleLbl="sibTrans2D1" presStyleIdx="0" presStyleCnt="4"/>
      <dgm:spPr/>
    </dgm:pt>
    <dgm:pt modelId="{9FADB7A9-BAD7-47F8-AB83-2309E773AF50}" type="pres">
      <dgm:prSet presAssocID="{B4371171-DBB3-4B9D-BFA4-19E79BC38B9E}" presName="connectorText" presStyleLbl="sibTrans2D1" presStyleIdx="0" presStyleCnt="4"/>
      <dgm:spPr/>
    </dgm:pt>
    <dgm:pt modelId="{DB0F1981-EC73-4835-8506-5B5E7DFEF637}" type="pres">
      <dgm:prSet presAssocID="{DED617D1-1F40-4A26-853E-D8DF8CCCFCAC}" presName="node" presStyleLbl="node1" presStyleIdx="0" presStyleCnt="4">
        <dgm:presLayoutVars>
          <dgm:bulletEnabled val="1"/>
        </dgm:presLayoutVars>
      </dgm:prSet>
      <dgm:spPr/>
    </dgm:pt>
    <dgm:pt modelId="{775AB2F3-4997-4C2F-9091-FFC653F436DA}" type="pres">
      <dgm:prSet presAssocID="{9861618A-807C-4B90-8B45-F3C20C09C0F3}" presName="parTrans" presStyleLbl="sibTrans2D1" presStyleIdx="1" presStyleCnt="4"/>
      <dgm:spPr/>
    </dgm:pt>
    <dgm:pt modelId="{159B90A5-0D5F-4D5D-8885-64C6457BE886}" type="pres">
      <dgm:prSet presAssocID="{9861618A-807C-4B90-8B45-F3C20C09C0F3}" presName="connectorText" presStyleLbl="sibTrans2D1" presStyleIdx="1" presStyleCnt="4"/>
      <dgm:spPr/>
    </dgm:pt>
    <dgm:pt modelId="{EBACE797-3CA9-498C-A310-717FD8471CFF}" type="pres">
      <dgm:prSet presAssocID="{46B1A9E6-54AA-4ED3-9CFA-23DB23F2E7F8}" presName="node" presStyleLbl="node1" presStyleIdx="1" presStyleCnt="4">
        <dgm:presLayoutVars>
          <dgm:bulletEnabled val="1"/>
        </dgm:presLayoutVars>
      </dgm:prSet>
      <dgm:spPr/>
    </dgm:pt>
    <dgm:pt modelId="{005FF521-8FE4-46D7-B45A-BD64E2194B56}" type="pres">
      <dgm:prSet presAssocID="{8F95CBF5-BA16-4F5D-81B8-456E0A6FFA29}" presName="parTrans" presStyleLbl="sibTrans2D1" presStyleIdx="2" presStyleCnt="4"/>
      <dgm:spPr/>
    </dgm:pt>
    <dgm:pt modelId="{223C761B-60CF-4CBB-8E8F-5AACCAD11B22}" type="pres">
      <dgm:prSet presAssocID="{8F95CBF5-BA16-4F5D-81B8-456E0A6FFA29}" presName="connectorText" presStyleLbl="sibTrans2D1" presStyleIdx="2" presStyleCnt="4"/>
      <dgm:spPr/>
    </dgm:pt>
    <dgm:pt modelId="{839EDB2A-E2A6-4137-96D6-858CC5719570}" type="pres">
      <dgm:prSet presAssocID="{5A6A066B-37A8-49FD-920C-7B727B6B7859}" presName="node" presStyleLbl="node1" presStyleIdx="2" presStyleCnt="4">
        <dgm:presLayoutVars>
          <dgm:bulletEnabled val="1"/>
        </dgm:presLayoutVars>
      </dgm:prSet>
      <dgm:spPr/>
    </dgm:pt>
    <dgm:pt modelId="{7B4E80E3-48C0-4972-8C5C-89C18F48B717}" type="pres">
      <dgm:prSet presAssocID="{0043D246-B091-4479-86F9-BB0ACDE85161}" presName="parTrans" presStyleLbl="sibTrans2D1" presStyleIdx="3" presStyleCnt="4"/>
      <dgm:spPr/>
    </dgm:pt>
    <dgm:pt modelId="{84AA6960-7987-421D-B839-B28B8D502282}" type="pres">
      <dgm:prSet presAssocID="{0043D246-B091-4479-86F9-BB0ACDE85161}" presName="connectorText" presStyleLbl="sibTrans2D1" presStyleIdx="3" presStyleCnt="4"/>
      <dgm:spPr/>
    </dgm:pt>
    <dgm:pt modelId="{7C7FF5DE-DC87-4AB8-8784-AE615767F116}" type="pres">
      <dgm:prSet presAssocID="{702090B1-32F0-4BCB-A925-D92C8FEAFB55}" presName="node" presStyleLbl="node1" presStyleIdx="3" presStyleCnt="4">
        <dgm:presLayoutVars>
          <dgm:bulletEnabled val="1"/>
        </dgm:presLayoutVars>
      </dgm:prSet>
      <dgm:spPr/>
    </dgm:pt>
  </dgm:ptLst>
  <dgm:cxnLst>
    <dgm:cxn modelId="{F1E2DF15-1D97-4E84-BB9E-D34AB3006DB9}" type="presOf" srcId="{0043D246-B091-4479-86F9-BB0ACDE85161}" destId="{84AA6960-7987-421D-B839-B28B8D502282}" srcOrd="1" destOrd="0" presId="urn:microsoft.com/office/officeart/2005/8/layout/radial5"/>
    <dgm:cxn modelId="{53B43126-685D-4BDF-B8F5-C6E9ECCC071F}" type="presOf" srcId="{702090B1-32F0-4BCB-A925-D92C8FEAFB55}" destId="{7C7FF5DE-DC87-4AB8-8784-AE615767F116}" srcOrd="0" destOrd="0" presId="urn:microsoft.com/office/officeart/2005/8/layout/radial5"/>
    <dgm:cxn modelId="{F6CAE02B-A71B-4FDC-83B3-04782FE4FEA0}" type="presOf" srcId="{9861618A-807C-4B90-8B45-F3C20C09C0F3}" destId="{775AB2F3-4997-4C2F-9091-FFC653F436DA}" srcOrd="0" destOrd="0" presId="urn:microsoft.com/office/officeart/2005/8/layout/radial5"/>
    <dgm:cxn modelId="{C9054B35-4193-4D8B-8E53-C808B697DD82}" type="presOf" srcId="{B4371171-DBB3-4B9D-BFA4-19E79BC38B9E}" destId="{9FADB7A9-BAD7-47F8-AB83-2309E773AF50}" srcOrd="1" destOrd="0" presId="urn:microsoft.com/office/officeart/2005/8/layout/radial5"/>
    <dgm:cxn modelId="{E6E3D25F-EAD2-4A3B-958F-D711B0754AC9}" type="presOf" srcId="{B4371171-DBB3-4B9D-BFA4-19E79BC38B9E}" destId="{6B8D77AC-29C1-4C02-81E8-AC170CF6AE18}" srcOrd="0" destOrd="0" presId="urn:microsoft.com/office/officeart/2005/8/layout/radial5"/>
    <dgm:cxn modelId="{457AF546-24F6-4FE8-B2F4-AF5183A89958}" srcId="{43BDDB5A-2ABA-4A88-B660-AB4008F54AE4}" destId="{982EF200-02B5-46D5-B058-141E6BD77D1D}" srcOrd="0" destOrd="0" parTransId="{51179A93-A4FD-4CF2-9D7E-5FD97F8540AF}" sibTransId="{296C2932-4B64-4EC4-8308-E3595DC2445F}"/>
    <dgm:cxn modelId="{8BF49675-34F5-40BD-840E-383772A2FBB6}" type="presOf" srcId="{DED617D1-1F40-4A26-853E-D8DF8CCCFCAC}" destId="{DB0F1981-EC73-4835-8506-5B5E7DFEF637}" srcOrd="0" destOrd="0" presId="urn:microsoft.com/office/officeart/2005/8/layout/radial5"/>
    <dgm:cxn modelId="{07568F57-3EE3-484F-B2D4-C3607CF7D2E9}" srcId="{982EF200-02B5-46D5-B058-141E6BD77D1D}" destId="{46B1A9E6-54AA-4ED3-9CFA-23DB23F2E7F8}" srcOrd="1" destOrd="0" parTransId="{9861618A-807C-4B90-8B45-F3C20C09C0F3}" sibTransId="{21E65152-6140-46C2-A115-C73A84F3FD67}"/>
    <dgm:cxn modelId="{CF790891-6EF6-4F80-B2F3-27581366490A}" type="presOf" srcId="{8F95CBF5-BA16-4F5D-81B8-456E0A6FFA29}" destId="{005FF521-8FE4-46D7-B45A-BD64E2194B56}" srcOrd="0" destOrd="0" presId="urn:microsoft.com/office/officeart/2005/8/layout/radial5"/>
    <dgm:cxn modelId="{4880449E-5C2A-443B-8101-1CAB359F7C4F}" type="presOf" srcId="{8F95CBF5-BA16-4F5D-81B8-456E0A6FFA29}" destId="{223C761B-60CF-4CBB-8E8F-5AACCAD11B22}" srcOrd="1" destOrd="0" presId="urn:microsoft.com/office/officeart/2005/8/layout/radial5"/>
    <dgm:cxn modelId="{16551EB6-8319-4996-A62F-1BB8DE8D6213}" type="presOf" srcId="{9861618A-807C-4B90-8B45-F3C20C09C0F3}" destId="{159B90A5-0D5F-4D5D-8885-64C6457BE886}" srcOrd="1" destOrd="0" presId="urn:microsoft.com/office/officeart/2005/8/layout/radial5"/>
    <dgm:cxn modelId="{2C30B8C5-DDB6-4D20-9964-55850E815395}" srcId="{982EF200-02B5-46D5-B058-141E6BD77D1D}" destId="{5A6A066B-37A8-49FD-920C-7B727B6B7859}" srcOrd="2" destOrd="0" parTransId="{8F95CBF5-BA16-4F5D-81B8-456E0A6FFA29}" sibTransId="{30F966A7-0403-4997-BB86-A97C75B4F65A}"/>
    <dgm:cxn modelId="{EF3781C9-F0A1-4968-BC53-323E00625C4F}" type="presOf" srcId="{0043D246-B091-4479-86F9-BB0ACDE85161}" destId="{7B4E80E3-48C0-4972-8C5C-89C18F48B717}" srcOrd="0" destOrd="0" presId="urn:microsoft.com/office/officeart/2005/8/layout/radial5"/>
    <dgm:cxn modelId="{E891BECD-97F4-4954-8A05-0DC73E1ACD0C}" srcId="{982EF200-02B5-46D5-B058-141E6BD77D1D}" destId="{DED617D1-1F40-4A26-853E-D8DF8CCCFCAC}" srcOrd="0" destOrd="0" parTransId="{B4371171-DBB3-4B9D-BFA4-19E79BC38B9E}" sibTransId="{840906E4-C0C1-4687-95A2-E109D2FCFE7A}"/>
    <dgm:cxn modelId="{C6DDC1D6-4137-4729-8428-6B89612255B1}" type="presOf" srcId="{43BDDB5A-2ABA-4A88-B660-AB4008F54AE4}" destId="{1EC60459-FCA2-4688-8C1F-049D46E3F34B}" srcOrd="0" destOrd="0" presId="urn:microsoft.com/office/officeart/2005/8/layout/radial5"/>
    <dgm:cxn modelId="{61D966DA-F5DD-4327-9F33-9449D010D851}" type="presOf" srcId="{5A6A066B-37A8-49FD-920C-7B727B6B7859}" destId="{839EDB2A-E2A6-4137-96D6-858CC5719570}" srcOrd="0" destOrd="0" presId="urn:microsoft.com/office/officeart/2005/8/layout/radial5"/>
    <dgm:cxn modelId="{E96A6AE0-6933-4F98-91E7-3220C7E0F4AA}" type="presOf" srcId="{982EF200-02B5-46D5-B058-141E6BD77D1D}" destId="{63EE93BB-480A-4F29-BD5C-87A09F3FE33A}" srcOrd="0" destOrd="0" presId="urn:microsoft.com/office/officeart/2005/8/layout/radial5"/>
    <dgm:cxn modelId="{2B8A51F8-13A7-4881-AE2A-4578AE4E45C4}" srcId="{982EF200-02B5-46D5-B058-141E6BD77D1D}" destId="{702090B1-32F0-4BCB-A925-D92C8FEAFB55}" srcOrd="3" destOrd="0" parTransId="{0043D246-B091-4479-86F9-BB0ACDE85161}" sibTransId="{3419998B-1B89-4D08-9E43-CEC3B874A792}"/>
    <dgm:cxn modelId="{3CFA33FE-C3F9-4F27-802D-272FC24E51D6}" type="presOf" srcId="{46B1A9E6-54AA-4ED3-9CFA-23DB23F2E7F8}" destId="{EBACE797-3CA9-498C-A310-717FD8471CFF}" srcOrd="0" destOrd="0" presId="urn:microsoft.com/office/officeart/2005/8/layout/radial5"/>
    <dgm:cxn modelId="{81DF3246-8106-4B51-B7EE-FA9C2CDF12F9}" type="presParOf" srcId="{1EC60459-FCA2-4688-8C1F-049D46E3F34B}" destId="{63EE93BB-480A-4F29-BD5C-87A09F3FE33A}" srcOrd="0" destOrd="0" presId="urn:microsoft.com/office/officeart/2005/8/layout/radial5"/>
    <dgm:cxn modelId="{4747FE70-0A47-485E-8A8A-8EFB3B7D303D}" type="presParOf" srcId="{1EC60459-FCA2-4688-8C1F-049D46E3F34B}" destId="{6B8D77AC-29C1-4C02-81E8-AC170CF6AE18}" srcOrd="1" destOrd="0" presId="urn:microsoft.com/office/officeart/2005/8/layout/radial5"/>
    <dgm:cxn modelId="{1CF14DF0-005C-4938-B9D2-841542FB948D}" type="presParOf" srcId="{6B8D77AC-29C1-4C02-81E8-AC170CF6AE18}" destId="{9FADB7A9-BAD7-47F8-AB83-2309E773AF50}" srcOrd="0" destOrd="0" presId="urn:microsoft.com/office/officeart/2005/8/layout/radial5"/>
    <dgm:cxn modelId="{E5113696-4941-4BD9-BD6A-6A17DD638D52}" type="presParOf" srcId="{1EC60459-FCA2-4688-8C1F-049D46E3F34B}" destId="{DB0F1981-EC73-4835-8506-5B5E7DFEF637}" srcOrd="2" destOrd="0" presId="urn:microsoft.com/office/officeart/2005/8/layout/radial5"/>
    <dgm:cxn modelId="{AA80B1C3-3771-4A86-939A-60948D7CE68D}" type="presParOf" srcId="{1EC60459-FCA2-4688-8C1F-049D46E3F34B}" destId="{775AB2F3-4997-4C2F-9091-FFC653F436DA}" srcOrd="3" destOrd="0" presId="urn:microsoft.com/office/officeart/2005/8/layout/radial5"/>
    <dgm:cxn modelId="{104623F9-7349-420E-9817-A51EC0C605DB}" type="presParOf" srcId="{775AB2F3-4997-4C2F-9091-FFC653F436DA}" destId="{159B90A5-0D5F-4D5D-8885-64C6457BE886}" srcOrd="0" destOrd="0" presId="urn:microsoft.com/office/officeart/2005/8/layout/radial5"/>
    <dgm:cxn modelId="{FD658757-CC3C-4D7C-97AB-4B172DC28582}" type="presParOf" srcId="{1EC60459-FCA2-4688-8C1F-049D46E3F34B}" destId="{EBACE797-3CA9-498C-A310-717FD8471CFF}" srcOrd="4" destOrd="0" presId="urn:microsoft.com/office/officeart/2005/8/layout/radial5"/>
    <dgm:cxn modelId="{B0E99BBF-C865-477E-9C89-988559A797FB}" type="presParOf" srcId="{1EC60459-FCA2-4688-8C1F-049D46E3F34B}" destId="{005FF521-8FE4-46D7-B45A-BD64E2194B56}" srcOrd="5" destOrd="0" presId="urn:microsoft.com/office/officeart/2005/8/layout/radial5"/>
    <dgm:cxn modelId="{A4A69811-AC24-4997-A833-AD38E6C619FE}" type="presParOf" srcId="{005FF521-8FE4-46D7-B45A-BD64E2194B56}" destId="{223C761B-60CF-4CBB-8E8F-5AACCAD11B22}" srcOrd="0" destOrd="0" presId="urn:microsoft.com/office/officeart/2005/8/layout/radial5"/>
    <dgm:cxn modelId="{60533A97-B6F1-4CF8-876A-74000E1C6FE2}" type="presParOf" srcId="{1EC60459-FCA2-4688-8C1F-049D46E3F34B}" destId="{839EDB2A-E2A6-4137-96D6-858CC5719570}" srcOrd="6" destOrd="0" presId="urn:microsoft.com/office/officeart/2005/8/layout/radial5"/>
    <dgm:cxn modelId="{CFC75760-3373-4116-9FA0-C6D5D37E6B29}" type="presParOf" srcId="{1EC60459-FCA2-4688-8C1F-049D46E3F34B}" destId="{7B4E80E3-48C0-4972-8C5C-89C18F48B717}" srcOrd="7" destOrd="0" presId="urn:microsoft.com/office/officeart/2005/8/layout/radial5"/>
    <dgm:cxn modelId="{D2A9562E-6FB2-43F5-8039-FA58641CA45B}" type="presParOf" srcId="{7B4E80E3-48C0-4972-8C5C-89C18F48B717}" destId="{84AA6960-7987-421D-B839-B28B8D502282}" srcOrd="0" destOrd="0" presId="urn:microsoft.com/office/officeart/2005/8/layout/radial5"/>
    <dgm:cxn modelId="{0A4C1E19-7CF7-452C-B04E-BB0D1302E5A3}" type="presParOf" srcId="{1EC60459-FCA2-4688-8C1F-049D46E3F34B}" destId="{7C7FF5DE-DC87-4AB8-8784-AE615767F11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E93BB-480A-4F29-BD5C-87A09F3FE33A}">
      <dsp:nvSpPr>
        <dsp:cNvPr id="0" name=""/>
        <dsp:cNvSpPr/>
      </dsp:nvSpPr>
      <dsp:spPr>
        <a:xfrm>
          <a:off x="3886288" y="1918634"/>
          <a:ext cx="1367955" cy="1367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>
              <a:latin typeface="Arial" panose="020B0604020202020204" pitchFamily="34" charset="0"/>
              <a:cs typeface="Arial" panose="020B0604020202020204" pitchFamily="34" charset="0"/>
            </a:rPr>
            <a:t>Вакуумдық материалдар түрлері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6620" y="2118966"/>
        <a:ext cx="967291" cy="967291"/>
      </dsp:txXfrm>
    </dsp:sp>
    <dsp:sp modelId="{6B8D77AC-29C1-4C02-81E8-AC170CF6AE18}">
      <dsp:nvSpPr>
        <dsp:cNvPr id="0" name=""/>
        <dsp:cNvSpPr/>
      </dsp:nvSpPr>
      <dsp:spPr>
        <a:xfrm rot="16200000">
          <a:off x="4425167" y="1420524"/>
          <a:ext cx="290197" cy="465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468697" y="1557075"/>
        <a:ext cx="203138" cy="279062"/>
      </dsp:txXfrm>
    </dsp:sp>
    <dsp:sp modelId="{DB0F1981-EC73-4835-8506-5B5E7DFEF637}">
      <dsp:nvSpPr>
        <dsp:cNvPr id="0" name=""/>
        <dsp:cNvSpPr/>
      </dsp:nvSpPr>
      <dsp:spPr>
        <a:xfrm>
          <a:off x="3886288" y="3136"/>
          <a:ext cx="1367955" cy="1367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Шыны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6620" y="203468"/>
        <a:ext cx="967291" cy="967291"/>
      </dsp:txXfrm>
    </dsp:sp>
    <dsp:sp modelId="{775AB2F3-4997-4C2F-9091-FFC653F436DA}">
      <dsp:nvSpPr>
        <dsp:cNvPr id="0" name=""/>
        <dsp:cNvSpPr/>
      </dsp:nvSpPr>
      <dsp:spPr>
        <a:xfrm>
          <a:off x="5374703" y="2370060"/>
          <a:ext cx="290197" cy="465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5374703" y="2463081"/>
        <a:ext cx="203138" cy="279062"/>
      </dsp:txXfrm>
    </dsp:sp>
    <dsp:sp modelId="{EBACE797-3CA9-498C-A310-717FD8471CFF}">
      <dsp:nvSpPr>
        <dsp:cNvPr id="0" name=""/>
        <dsp:cNvSpPr/>
      </dsp:nvSpPr>
      <dsp:spPr>
        <a:xfrm>
          <a:off x="5801786" y="1918634"/>
          <a:ext cx="1367955" cy="1367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Керамика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2118" y="2118966"/>
        <a:ext cx="967291" cy="967291"/>
      </dsp:txXfrm>
    </dsp:sp>
    <dsp:sp modelId="{005FF521-8FE4-46D7-B45A-BD64E2194B56}">
      <dsp:nvSpPr>
        <dsp:cNvPr id="0" name=""/>
        <dsp:cNvSpPr/>
      </dsp:nvSpPr>
      <dsp:spPr>
        <a:xfrm rot="5400000">
          <a:off x="4425167" y="3319595"/>
          <a:ext cx="290197" cy="465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468697" y="3369087"/>
        <a:ext cx="203138" cy="279062"/>
      </dsp:txXfrm>
    </dsp:sp>
    <dsp:sp modelId="{839EDB2A-E2A6-4137-96D6-858CC5719570}">
      <dsp:nvSpPr>
        <dsp:cNvPr id="0" name=""/>
        <dsp:cNvSpPr/>
      </dsp:nvSpPr>
      <dsp:spPr>
        <a:xfrm>
          <a:off x="3886288" y="3834132"/>
          <a:ext cx="1367955" cy="1367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Arial" panose="020B0604020202020204" pitchFamily="34" charset="0"/>
              <a:cs typeface="Arial" panose="020B0604020202020204" pitchFamily="34" charset="0"/>
            </a:rPr>
            <a:t>Мыс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6620" y="4034464"/>
        <a:ext cx="967291" cy="967291"/>
      </dsp:txXfrm>
    </dsp:sp>
    <dsp:sp modelId="{7B4E80E3-48C0-4972-8C5C-89C18F48B717}">
      <dsp:nvSpPr>
        <dsp:cNvPr id="0" name=""/>
        <dsp:cNvSpPr/>
      </dsp:nvSpPr>
      <dsp:spPr>
        <a:xfrm rot="10800000">
          <a:off x="3475631" y="2370060"/>
          <a:ext cx="290197" cy="4651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 rot="10800000">
        <a:off x="3562690" y="2463081"/>
        <a:ext cx="203138" cy="279062"/>
      </dsp:txXfrm>
    </dsp:sp>
    <dsp:sp modelId="{7C7FF5DE-DC87-4AB8-8784-AE615767F116}">
      <dsp:nvSpPr>
        <dsp:cNvPr id="0" name=""/>
        <dsp:cNvSpPr/>
      </dsp:nvSpPr>
      <dsp:spPr>
        <a:xfrm>
          <a:off x="1970790" y="1918634"/>
          <a:ext cx="1367955" cy="13679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Шойын  және болат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1122" y="2118966"/>
        <a:ext cx="967291" cy="967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20:10:18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113 177 24575,'0'1'0,"0"0"0,0 0 0,1 0 0,-1 0 0,0 0 0,1-1 0,-1 1 0,1 0 0,-1 0 0,1 0 0,-1 0 0,1-1 0,0 1 0,-1 0 0,1 0 0,0-1 0,0 1 0,-1-1 0,1 1 0,0-1 0,0 1 0,0-1 0,0 1 0,0-1 0,0 0 0,1 1 0,32 6 0,-23-5 0,19 5 0,11 3 0,1-3 0,68 5 0,247-12 0,-186-1 0,-189 0 0,-1-1 0,1-1 0,0 0 0,0-1 0,0-1 0,1-1 0,-25-11 0,19 8 0,-38-8 0,-6-2 0,37 9 0,-105-34 0,111 38 0,-1 1 0,0 1 0,-42-2 0,24 7 0,-50-4 0,83 2 0,0-1 0,-1 0 0,1-1 0,0 0 0,0 0 0,-17-9 0,6 1 162,16 9-314,-1-1-1,0 1 0,1-2 0,0 1 1,0 0-1,0-1 0,0 0 0,0 0 1,-4-6-1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2T20:10:18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113 177 24575,'0'1'0,"0"0"0,0 0 0,1 0 0,-1 0 0,0 0 0,1-1 0,-1 1 0,1 0 0,-1 0 0,1 0 0,-1 0 0,1-1 0,0 1 0,-1 0 0,1 0 0,0-1 0,0 1 0,-1-1 0,1 1 0,0-1 0,0 1 0,0-1 0,0 1 0,0-1 0,0 0 0,1 1 0,32 6 0,-23-5 0,19 5 0,11 3 0,1-3 0,68 5 0,247-12 0,-186-1 0,-189 0 0,-1-1 0,1-1 0,0 0 0,0-1 0,0-1 0,1-1 0,-25-11 0,19 8 0,-38-8 0,-6-2 0,37 9 0,-105-34 0,111 38 0,-1 1 0,0 1 0,-42-2 0,24 7 0,-50-4 0,83 2 0,0-1 0,-1 0 0,1-1 0,0 0 0,0 0 0,-17-9 0,6 1 162,16 9-314,-1-1-1,0 1 0,1-2 0,0 1 1,0 0-1,0-1 0,0 0 0,0 0 1,-4-6-1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09589-5A73-44CF-94ED-99F3E41D03B6}" type="datetimeFigureOut">
              <a:rPr lang="kk-KZ" smtClean="0"/>
              <a:t>30.10.2024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3FC37-4277-4369-BB55-018E87662CE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6086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3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113631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12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30313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13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8145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14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0749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15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28997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16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52427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17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78707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4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3977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5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2766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6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1149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7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9238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8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14979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9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963683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10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2356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3FC37-4277-4369-BB55-018E87662CE6}" type="slidenum">
              <a:rPr lang="kk-KZ" smtClean="0"/>
              <a:t>11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66845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77851" y="2112375"/>
            <a:ext cx="9123263" cy="19550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12-</a:t>
            </a:r>
            <a:r>
              <a:rPr lang="kk-K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</a:t>
            </a:r>
            <a:r>
              <a:rPr lang="kk-K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ДЫҚ ЖҮЙЕЛЕРДІҢ ҚҰРЫЛЫМДЫҚ МАТЕРИАЛДАРЫ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Вакуумдық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A0F1C-F600-3E30-D588-FC80CBBF5F2F}"/>
              </a:ext>
            </a:extLst>
          </p:cNvPr>
          <p:cNvSpPr txBox="1"/>
          <p:nvPr/>
        </p:nvSpPr>
        <p:spPr>
          <a:xfrm>
            <a:off x="898391" y="1120678"/>
            <a:ext cx="106702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жүйелерде қолданылатын әйнек пен керамиканың сипаттамалары, сондай-ақ оларды қолдану.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k-K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b="1" i="1" dirty="0">
                <a:latin typeface="Arial" panose="020B0604020202020204" pitchFamily="34" charset="0"/>
                <a:cs typeface="Arial" panose="020B0604020202020204" pitchFamily="34" charset="0"/>
              </a:rPr>
              <a:t>     Шыны мен керамика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вакуумдық жүйелерде беріктік, ыстыққа төзімділік, химиялық инерттілік және мөлдірлік сияқты ерекше қасиеттеріне байланысты кеңінен қолданылады. Бұл материалдар Бақылау терезелерін, шамдарды, оқшаулағыштарды, жылытқыштарды және басқа компоненттерді жасау үшін қолданылады.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8FF3E51E-27CD-AB17-9F80-945BA490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28" y="3259609"/>
            <a:ext cx="3213100" cy="234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CEB94-AFB5-49DE-4EF4-F5830814EA03}"/>
              </a:ext>
            </a:extLst>
          </p:cNvPr>
          <p:cNvSpPr txBox="1"/>
          <p:nvPr/>
        </p:nvSpPr>
        <p:spPr>
          <a:xfrm>
            <a:off x="3121858" y="56797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Шыны</a:t>
            </a:r>
            <a:endParaRPr lang="kk-KZ"/>
          </a:p>
        </p:txBody>
      </p:sp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5727D6FA-B2B7-6560-5C26-9D7EEACC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62" y="3284237"/>
            <a:ext cx="5186598" cy="20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10CED-8EC1-130B-F1E9-6EE67E5652C3}"/>
              </a:ext>
            </a:extLst>
          </p:cNvPr>
          <p:cNvSpPr txBox="1"/>
          <p:nvPr/>
        </p:nvSpPr>
        <p:spPr>
          <a:xfrm>
            <a:off x="7470831" y="56011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Керамика</a:t>
            </a:r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91416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Вакуумдық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A0F1C-F600-3E30-D588-FC80CBBF5F2F}"/>
              </a:ext>
            </a:extLst>
          </p:cNvPr>
          <p:cNvSpPr txBox="1"/>
          <p:nvPr/>
        </p:nvSpPr>
        <p:spPr>
          <a:xfrm>
            <a:off x="759331" y="1070281"/>
            <a:ext cx="1067028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0800" indent="-285750" algn="just" defTabSz="2247900"/>
            <a:r>
              <a:rPr lang="kk-KZ" sz="1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Керамика:</a:t>
            </a:r>
          </a:p>
          <a:p>
            <a:pPr marL="3860800" indent="-285750" algn="just" defTabSz="2247900">
              <a:buFont typeface="Arial" panose="020B0604020202020204" pitchFamily="34" charset="0"/>
              <a:buChar char="•"/>
            </a:pP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Жоғары температураға төзімділік: керамика деформациясыз немесе бұзылмай жоғары температураға төтеп бере алады. Бұл оны жылытқыштар, оқшаулағыштар және жоғары температурада жұмыс істейтін басқа элементтер үшін тамаша материал етеді.</a:t>
            </a:r>
          </a:p>
          <a:p>
            <a:pPr marL="3860800" indent="-285750" algn="just" defTabSz="2247900">
              <a:buFont typeface="Arial" panose="020B0604020202020204" pitchFamily="34" charset="0"/>
              <a:buChar char="•"/>
            </a:pP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Химиялық инерттілік: керамика химиялық инертті, бұл оның агрессивті ортаға төзімділігін қамтамасыз етеді.</a:t>
            </a:r>
          </a:p>
          <a:p>
            <a:pPr marL="3860800" indent="-285750" algn="just" defTabSz="2247900">
              <a:buFont typeface="Arial" panose="020B0604020202020204" pitchFamily="34" charset="0"/>
              <a:buChar char="•"/>
            </a:pP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Электрлік оқшаулау: керамикалық оқшаулағыштар вакуумдық құрылғыларда сенімді электрлік оқшаулауды қамтамасыз етеді.</a:t>
            </a:r>
          </a:p>
          <a:p>
            <a:pPr marL="3860800" indent="-285750" algn="just" defTabSz="2247900">
              <a:buFont typeface="Arial" panose="020B0604020202020204" pitchFamily="34" charset="0"/>
              <a:buChar char="•"/>
            </a:pP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Механикалық беріктік: керамика жоғары механикалық беріктікке ие, бұл оны вакуумдық жүйелердің әртүрлі компоненттерінде қолдануға жарамды етеді.</a:t>
            </a:r>
          </a:p>
          <a:p>
            <a:pPr marL="3860800" indent="-285750" defTabSz="2247900">
              <a:buFont typeface="Arial" panose="020B0604020202020204" pitchFamily="34" charset="0"/>
              <a:buChar char="•"/>
            </a:pPr>
            <a:endParaRPr lang="kk-K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2247900"/>
            <a:r>
              <a:rPr lang="kk-KZ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жүйелерде керамиканы қолдану мысалдары:</a:t>
            </a:r>
          </a:p>
          <a:p>
            <a:pPr defTabSz="2247900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Оқшаулағыштар: токтың ағып кетуіне жол бермейді және электр қауіпсіздігін қамтамасыз етеді.</a:t>
            </a:r>
          </a:p>
          <a:p>
            <a:pPr defTabSz="2247900"/>
            <a:endParaRPr lang="kk-K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247900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Жылытқыштар: вакуумдық жүйеде белгілі бір температураны ұстап тұру үшін қолданылады.</a:t>
            </a:r>
          </a:p>
          <a:p>
            <a:pPr defTabSz="2247900"/>
            <a:endParaRPr lang="kk-K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247900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Корпустар: ішкі компоненттерді сыртқы әсерлерден қорғайды.</a:t>
            </a:r>
          </a:p>
        </p:txBody>
      </p:sp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7555660C-ADD7-C9D4-ABBB-E952FBC18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2"/>
          <a:stretch/>
        </p:blipFill>
        <p:spPr bwMode="auto">
          <a:xfrm>
            <a:off x="588749" y="1345459"/>
            <a:ext cx="3666315" cy="25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5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Вакуумдық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A0F1C-F600-3E30-D588-FC80CBBF5F2F}"/>
              </a:ext>
            </a:extLst>
          </p:cNvPr>
          <p:cNvSpPr txBox="1"/>
          <p:nvPr/>
        </p:nvSpPr>
        <p:spPr>
          <a:xfrm>
            <a:off x="898391" y="1120678"/>
            <a:ext cx="1067028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0800" indent="-285750" algn="just" defTabSz="2247900"/>
            <a:r>
              <a:rPr lang="kk-K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Шыны:</a:t>
            </a:r>
          </a:p>
          <a:p>
            <a:pPr marL="3860800" indent="-285750" defTabSz="2247900">
              <a:buFont typeface="Wingdings" panose="05000000000000000000" pitchFamily="2" charset="2"/>
              <a:buChar char="§"/>
            </a:pPr>
            <a:endParaRPr lang="kk-KZ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60800" indent="-285750" algn="just" defTabSz="2247900">
              <a:buFont typeface="Wingdings" panose="05000000000000000000" pitchFamily="2" charset="2"/>
              <a:buChar char="§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Беріктік: шыны жоғары беріктікке және механикалық кернеуге төзімділікке ие. Бұл оны көру терезелері мен шамдарды жасау үшін қолайлы материал етеді.</a:t>
            </a:r>
          </a:p>
          <a:p>
            <a:pPr marL="3860800" indent="-285750" algn="just" defTabSz="2247900">
              <a:buFont typeface="Wingdings" panose="05000000000000000000" pitchFamily="2" charset="2"/>
              <a:buChar char="§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Мөлдірлік: шыны мөлдір, бұл вакуумдық жүйенің ішіндегі процестерді бақылауға мүмкіндік береді.</a:t>
            </a:r>
          </a:p>
          <a:p>
            <a:pPr marL="3860800" indent="-285750" algn="just" defTabSz="2247900">
              <a:buFont typeface="Wingdings" panose="05000000000000000000" pitchFamily="2" charset="2"/>
              <a:buChar char="§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Химиялық инерттілік: шыны химиялық инертті, бұл оны агрессивті ортаға төзімді етеді.</a:t>
            </a:r>
          </a:p>
          <a:p>
            <a:pPr marL="3860800" indent="-285750" algn="just" defTabSz="2247900">
              <a:buFont typeface="Wingdings" panose="05000000000000000000" pitchFamily="2" charset="2"/>
              <a:buChar char="§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Ыстыққа төзімділік: әйнектің кейбір түрлері жоғары температураға төзімділікке ие, бұл жоғары температура жағдайында жұмыс істеу үшін маңызды.</a:t>
            </a:r>
          </a:p>
          <a:p>
            <a:pPr marL="901700" indent="-285750" defTabSz="2247900">
              <a:buFont typeface="Wingdings" panose="05000000000000000000" pitchFamily="2" charset="2"/>
              <a:buChar char="§"/>
            </a:pP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Вакуумдық жүйелерде шыны қолдану мысалдары:</a:t>
            </a:r>
          </a:p>
          <a:p>
            <a:pPr algn="just"/>
            <a:endParaRPr lang="kk-K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Қарау терезелері: вакуумдық жабдықтың жұмысын бақылауға мүмкіндік береді.</a:t>
            </a:r>
          </a:p>
          <a:p>
            <a:pPr algn="just"/>
            <a:endParaRPr lang="kk-K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Шамдар: вакуумдық жүйелердің ішкі кеңістігін жарықтандыру үшін қолданылады.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8FF3E51E-27CD-AB17-9F80-945BA490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2" y="1609443"/>
            <a:ext cx="3639441" cy="25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6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297DAB-2C0F-42B3-90C3-B7F6840A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7" y="2792632"/>
            <a:ext cx="4762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B099E37-D8F0-4B0A-86FC-8423692E46A9}"/>
              </a:ext>
            </a:extLst>
          </p:cNvPr>
          <p:cNvSpPr txBox="1"/>
          <p:nvPr/>
        </p:nvSpPr>
        <p:spPr>
          <a:xfrm>
            <a:off x="6006581" y="2779601"/>
            <a:ext cx="55621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шығуы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минималды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керек.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қалыңдықтағы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герметикалығы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коррозияға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төзімділік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500-600°С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сусымалылықтың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болмауы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01BDFF-BC47-4424-9E88-DDD07405A895}"/>
              </a:ext>
            </a:extLst>
          </p:cNvPr>
          <p:cNvSpPr txBox="1"/>
          <p:nvPr/>
        </p:nvSpPr>
        <p:spPr>
          <a:xfrm>
            <a:off x="623319" y="1332328"/>
            <a:ext cx="109664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жүйелердің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дизайны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көбінесе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қасиеттерімен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анықталады.Кәдімгі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талаптардан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беріктік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жеңілдік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сол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сияқтылар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техника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материалдарға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бірқатар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талаптарды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қояды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31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795A0-26A3-A826-A35C-73BCD99D3C6A}"/>
              </a:ext>
            </a:extLst>
          </p:cNvPr>
          <p:cNvSpPr txBox="1"/>
          <p:nvPr/>
        </p:nvSpPr>
        <p:spPr>
          <a:xfrm>
            <a:off x="943935" y="1234214"/>
            <a:ext cx="103010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Газ шығаруды азайтудың тиімді әдісі-материалда еріген газдардың концентрациясын едәуір төмендететін Жоғары температуралы вакуумды дегидратация.</a:t>
            </a:r>
          </a:p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Тот баспайтын болаттан сутегі газының азаюына оксидті пленкаларды жасау немесе алюминий, күміс, мыс және т.б. жабындарды қолдану арқылы қол жеткізуге болады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51B3BEB2-B5DD-46E2-551F-66A871B50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75" y="2788864"/>
            <a:ext cx="4394200" cy="294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3EBE13-33DA-BF7F-B215-1E412EA4B22D}"/>
              </a:ext>
            </a:extLst>
          </p:cNvPr>
          <p:cNvSpPr txBox="1"/>
          <p:nvPr/>
        </p:nvSpPr>
        <p:spPr>
          <a:xfrm>
            <a:off x="3018482" y="57910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Пленкамен жабуға арналған сорғылар</a:t>
            </a:r>
          </a:p>
        </p:txBody>
      </p:sp>
    </p:spTree>
    <p:extLst>
      <p:ext uri="{BB962C8B-B14F-4D97-AF65-F5344CB8AC3E}">
        <p14:creationId xmlns:p14="http://schemas.microsoft.com/office/powerpoint/2010/main" val="436537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D08F4-DC59-0512-E8DA-98FE221F33F2}"/>
              </a:ext>
            </a:extLst>
          </p:cNvPr>
          <p:cNvSpPr txBox="1"/>
          <p:nvPr/>
        </p:nvSpPr>
        <p:spPr>
          <a:xfrm>
            <a:off x="791774" y="1596935"/>
            <a:ext cx="70146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минималды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3900" indent="-27940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3"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әсіресе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күміс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оттегінің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өтуіне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никель, платина, палладий 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сутегі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шыны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гелий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сутегі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резеңке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— гелий.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8AECCB5-48E2-D748-54C3-31D230E8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32" y="1839542"/>
            <a:ext cx="3249766" cy="24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19323C-6ADA-9108-B2F2-92FE19FCCFEA}"/>
              </a:ext>
            </a:extLst>
          </p:cNvPr>
          <p:cNvSpPr txBox="1"/>
          <p:nvPr/>
        </p:nvSpPr>
        <p:spPr>
          <a:xfrm>
            <a:off x="868137" y="4195771"/>
            <a:ext cx="10213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қалыңдықтағы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герметикалығы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3900" indent="-2794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3"/>
            </a:pP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Шағын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қалыңдықтағы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герметикалық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керек.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Құйылған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көбінесе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қанағаттандырмайды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өйткені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кеуекті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Вакуумдық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балқытудан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металдар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тығыздыққа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863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D08F4-DC59-0512-E8DA-98FE221F33F2}"/>
              </a:ext>
            </a:extLst>
          </p:cNvPr>
          <p:cNvSpPr txBox="1"/>
          <p:nvPr/>
        </p:nvSpPr>
        <p:spPr>
          <a:xfrm>
            <a:off x="561347" y="990337"/>
            <a:ext cx="111585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4.Коррозияға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төзімділік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Коррозияға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төзімділік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агрессивті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ортаның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әсеріне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қарсы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тұру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біртіндеп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бұзылуы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коррозиясы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Коррозияға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ылғал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өзгеруі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факторлар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себеп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Коррозияға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төзімділік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себебі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коррозия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шығаруын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арттырады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жұқа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бөлшектердің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беріктігін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төмендетеді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кетудің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болуымен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жүреді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E81B46-1A5A-44CA-A95A-E42B323B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46" y="3542652"/>
            <a:ext cx="4539015" cy="2698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AACFD9E-DCE5-4935-A9FD-71E20435918C}"/>
              </a:ext>
            </a:extLst>
          </p:cNvPr>
          <p:cNvSpPr txBox="1"/>
          <p:nvPr/>
        </p:nvSpPr>
        <p:spPr>
          <a:xfrm>
            <a:off x="5366276" y="3460741"/>
            <a:ext cx="63536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коррозияға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төзімділігіне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қойылатын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әсіресе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400-500 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үнемі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жылынуы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керек ультра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қондырғыларды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мыс,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ауа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ортасындағы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осындай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тез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коррозияға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ұшырайтыны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соншалық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оны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атмосферамен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жанасатын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жиі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жылытылатын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материал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317895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40FC7D59-A7DD-ABA3-E59C-5D0ECA83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618">
            <a:off x="8537679" y="4274479"/>
            <a:ext cx="2592210" cy="1750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>
            <a:extLst>
              <a:ext uri="{FF2B5EF4-FFF2-40B4-BE49-F238E27FC236}">
                <a16:creationId xmlns:a16="http://schemas.microsoft.com/office/drawing/2014/main" id="{34054E34-5D64-42FD-28BF-6E029C9F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8890" flipV="1">
            <a:off x="7997125" y="1063744"/>
            <a:ext cx="2657373" cy="1819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>
            <a:extLst>
              <a:ext uri="{FF2B5EF4-FFF2-40B4-BE49-F238E27FC236}">
                <a16:creationId xmlns:a16="http://schemas.microsoft.com/office/drawing/2014/main" id="{D70B7824-55CE-5CE8-92C4-C84099F43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 b="9453"/>
          <a:stretch/>
        </p:blipFill>
        <p:spPr bwMode="auto">
          <a:xfrm rot="20432603">
            <a:off x="9077118" y="2403306"/>
            <a:ext cx="2577260" cy="1643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7D08F4-DC59-0512-E8DA-98FE221F33F2}"/>
              </a:ext>
            </a:extLst>
          </p:cNvPr>
          <p:cNvSpPr txBox="1"/>
          <p:nvPr/>
        </p:nvSpPr>
        <p:spPr>
          <a:xfrm>
            <a:off x="694608" y="1262467"/>
            <a:ext cx="761393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algn="just"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500-600°С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температураға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сусымалылықтың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болмауы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Жылытылатын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қондырғылардың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жүктелген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максималды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500-600°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айтарлықтай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жылжымауы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жиналмалы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фланецті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қосылыстардың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жасалған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жылжуы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қондырғылардың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циклдарынан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төмендетуге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әкеледі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algn="just"/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жүйелердің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бөліктерінің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камераға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енгізіледі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Мұндай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вакуумдағы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магниттік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қозғалыс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конструкцияларында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магниторазрядтық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сорғыларда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манометриялық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түрлендіргіштерде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16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2357" y="1810810"/>
            <a:ext cx="5948831" cy="4334629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 жүйелердің құрылымы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Құрылымдық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634621" y="2942456"/>
            <a:ext cx="4321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k-KZ" sz="3600" b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kk-K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 жүйелердің құрылымы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D08F4-DC59-0512-E8DA-98FE221F33F2}"/>
              </a:ext>
            </a:extLst>
          </p:cNvPr>
          <p:cNvSpPr txBox="1"/>
          <p:nvPr/>
        </p:nvSpPr>
        <p:spPr>
          <a:xfrm>
            <a:off x="814564" y="1277270"/>
            <a:ext cx="1076671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Вакуумдық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көлемде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құруға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сақтауға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құрылғылар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физика, химия, медицина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өнеркәсіп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техниканың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салаларында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кеңінен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FD793BF0-6545-59C0-FBBE-30F286707046}"/>
                  </a:ext>
                </a:extLst>
              </p14:cNvPr>
              <p14:cNvContentPartPr/>
              <p14:nvPr/>
            </p14:nvContentPartPr>
            <p14:xfrm>
              <a:off x="4051350" y="4062870"/>
              <a:ext cx="333720" cy="86760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FD793BF0-6545-59C0-FBBE-30F2867070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8710" y="4000230"/>
                <a:ext cx="459360" cy="21240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Типы вакуумных систем">
            <a:extLst>
              <a:ext uri="{FF2B5EF4-FFF2-40B4-BE49-F238E27FC236}">
                <a16:creationId xmlns:a16="http://schemas.microsoft.com/office/drawing/2014/main" id="{58546D27-CE53-4675-9114-3AC0406ED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9" y="2603654"/>
            <a:ext cx="542925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44E62A0-A17A-4BB5-8820-39E051F222D9}"/>
              </a:ext>
            </a:extLst>
          </p:cNvPr>
          <p:cNvSpPr txBox="1"/>
          <p:nvPr/>
        </p:nvSpPr>
        <p:spPr>
          <a:xfrm>
            <a:off x="6366249" y="2541364"/>
            <a:ext cx="52861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Вакуумдық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жүйелерді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кеңінен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қолданудың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себебі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температурасын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төмендету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отынды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үнемдеу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көмірсутек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ағындарының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ыдырауын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болдырмау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дөрекі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вакуумнан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атмосферадан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сәл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ультра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вакуумға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анықталғандай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&lt;10</a:t>
            </a:r>
            <a:r>
              <a:rPr lang="ru-RU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Торрға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өзгереді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Орташа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0,001-10 Торр.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Жұқа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10</a:t>
            </a:r>
            <a:r>
              <a:rPr lang="ru-RU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r>
              <a:rPr lang="ru-RU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Торр.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Ультра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&lt;10</a:t>
            </a:r>
            <a:r>
              <a:rPr lang="ru-RU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Торр.</a:t>
            </a:r>
            <a:endParaRPr lang="ru-K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9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kk-K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 жүйелердің құрылымы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D08F4-DC59-0512-E8DA-98FE221F33F2}"/>
              </a:ext>
            </a:extLst>
          </p:cNvPr>
          <p:cNvSpPr txBox="1"/>
          <p:nvPr/>
        </p:nvSpPr>
        <p:spPr>
          <a:xfrm>
            <a:off x="5229727" y="1094676"/>
            <a:ext cx="650626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компоненттері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камера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ыдыс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вакуум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жасалатын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сақталатын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Вакуумдық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камералар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шыны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металл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пластик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материалдардан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жасалуы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құралдары-жүйедегі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бақылауға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манометрлер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датчиктері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құрылғылар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Құбыр- камераны вакуумдық сорғыға жалғаушы элемент.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kk-KZ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Клапан-белгілі бір жағдайлар туындаған кезде (ыдыстағы қысымның жоғарылауы, құбырдағы орта тогының бағытының өзгеруі) бір нәрсенің ағынын ашуға, жабуға немесе реттеуге арналған механизм.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сорғы-жүйеде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жасайтын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қолдайтын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Вакуумдық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сорғылардың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бар,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соның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турбомолекулалық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Сорғыны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деңгейіне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жылдамдығына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параметрлерге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7FDE3B-D97E-4C2D-A9E7-8891DF09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54" y="1658075"/>
            <a:ext cx="4338341" cy="3486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83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kk-K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 жүйелердің құрылымы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D08F4-DC59-0512-E8DA-98FE221F33F2}"/>
              </a:ext>
            </a:extLst>
          </p:cNvPr>
          <p:cNvSpPr txBox="1"/>
          <p:nvPr/>
        </p:nvSpPr>
        <p:spPr>
          <a:xfrm>
            <a:off x="6952462" y="1066882"/>
            <a:ext cx="476748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жүйенің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істеу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жүйеден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форвакуумдық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Форвакуумдық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кезеңдерден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тұрады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Форвакуумдық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сиретуді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Диффузиялық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: аса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7" name="Рукописный ввод 56">
                <a:extLst>
                  <a:ext uri="{FF2B5EF4-FFF2-40B4-BE49-F238E27FC236}">
                    <a16:creationId xmlns:a16="http://schemas.microsoft.com/office/drawing/2014/main" id="{FD793BF0-6545-59C0-FBBE-30F286707046}"/>
                  </a:ext>
                </a:extLst>
              </p14:cNvPr>
              <p14:cNvContentPartPr/>
              <p14:nvPr/>
            </p14:nvContentPartPr>
            <p14:xfrm>
              <a:off x="4051350" y="4062870"/>
              <a:ext cx="333720" cy="86760"/>
            </p14:xfrm>
          </p:contentPart>
        </mc:Choice>
        <mc:Fallback xmlns="">
          <p:pic>
            <p:nvPicPr>
              <p:cNvPr id="57" name="Рукописный ввод 56">
                <a:extLst>
                  <a:ext uri="{FF2B5EF4-FFF2-40B4-BE49-F238E27FC236}">
                    <a16:creationId xmlns:a16="http://schemas.microsoft.com/office/drawing/2014/main" id="{FD793BF0-6545-59C0-FBBE-30F2867070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350" y="3999870"/>
                <a:ext cx="459360" cy="2124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688BD7-1FAB-40CA-8F79-B3EEB1253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1" y="1407498"/>
            <a:ext cx="5720006" cy="4596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32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Вакуумдық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FC023B6-07D1-4BF7-A690-102106A69124}"/>
              </a:ext>
            </a:extLst>
          </p:cNvPr>
          <p:cNvSpPr txBox="1"/>
          <p:nvPr/>
        </p:nvSpPr>
        <p:spPr>
          <a:xfrm>
            <a:off x="6133362" y="2494857"/>
            <a:ext cx="54071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аспаптардың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қабықтарына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бұдан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газ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бөлінуі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жетімді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жоғарғы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шегін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анықтайтын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Вакуумдық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материалдарға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қойылатын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саласымен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анықталады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0A9407-6978-46F4-8D0C-BBE65C791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11" y="2530283"/>
            <a:ext cx="4713367" cy="3252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B36EC5F-ED98-413C-802F-AD361A97F016}"/>
              </a:ext>
            </a:extLst>
          </p:cNvPr>
          <p:cNvSpPr txBox="1"/>
          <p:nvPr/>
        </p:nvSpPr>
        <p:spPr>
          <a:xfrm>
            <a:off x="798457" y="1281015"/>
            <a:ext cx="10729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Вакуумдық </a:t>
            </a:r>
            <a:r>
              <a:rPr lang="ru-RU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аппараттар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аспаптарда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Вакуумдық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материалдарға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қойылатын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талаптар-жұмыс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температурасында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қаныққан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жеңіл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дегидратация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b="1" dirty="0"/>
          </a:p>
        </p:txBody>
      </p:sp>
    </p:spTree>
    <p:extLst>
      <p:ext uri="{BB962C8B-B14F-4D97-AF65-F5344CB8AC3E}">
        <p14:creationId xmlns:p14="http://schemas.microsoft.com/office/powerpoint/2010/main" val="331522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Вакуумдық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D344F6-1B08-41C5-9FCA-D0377575C589}"/>
              </a:ext>
            </a:extLst>
          </p:cNvPr>
          <p:cNvSpPr txBox="1"/>
          <p:nvPr/>
        </p:nvSpPr>
        <p:spPr>
          <a:xfrm>
            <a:off x="588750" y="1169791"/>
            <a:ext cx="109799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таңдауға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келетін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принциптер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салаларда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қабылданғаннан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айтарлықтай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ерекшеленеді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таңдағанда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қаныққан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газды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сіңіру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шығару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қабілетін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сипаттамаларын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білу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дың</a:t>
            </a:r>
            <a:r>
              <a:rPr lang="ru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қанағаттандыруы</a:t>
            </a:r>
            <a:r>
              <a:rPr lang="ru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керек </a:t>
            </a:r>
            <a:r>
              <a:rPr lang="ru-K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талаптарды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минималды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қалыңдығымен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тығыздық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тығыздыққа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керек,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яғни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шектейтін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булардың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минималды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болуы керек.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температурасында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қаныққан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буының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тесіктері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шашырамауы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нашарлатпауы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керек.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Демек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қаныққан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едәуір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керек. </a:t>
            </a:r>
          </a:p>
          <a:p>
            <a:pPr marL="342900" indent="-342900" algn="just"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Вакуумдағы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аз газ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шығару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дегидратацияның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қарапайымдылығы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бетіндегі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еріту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қасиеті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әсіресе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ультра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процестеріне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айтарлықтай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2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Вакуумдық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DB2781E-C60C-487E-9761-2E6F754C1C1C}"/>
              </a:ext>
            </a:extLst>
          </p:cNvPr>
          <p:cNvGraphicFramePr/>
          <p:nvPr/>
        </p:nvGraphicFramePr>
        <p:xfrm>
          <a:off x="1361873" y="1084703"/>
          <a:ext cx="9140532" cy="520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411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01DE61E6-BCF0-EAF3-299E-7120B64DDE68}"/>
              </a:ext>
            </a:extLst>
          </p:cNvPr>
          <p:cNvSpPr/>
          <p:nvPr/>
        </p:nvSpPr>
        <p:spPr>
          <a:xfrm>
            <a:off x="1975495" y="234228"/>
            <a:ext cx="8181975" cy="85047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5BF613-E079-5140-F64C-9F7A18DD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978" y="175668"/>
            <a:ext cx="8241008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Вакуумдық </a:t>
            </a:r>
            <a:r>
              <a:rPr lang="ru-RU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A0F1C-F600-3E30-D588-FC80CBBF5F2F}"/>
              </a:ext>
            </a:extLst>
          </p:cNvPr>
          <p:cNvSpPr txBox="1"/>
          <p:nvPr/>
        </p:nvSpPr>
        <p:spPr>
          <a:xfrm>
            <a:off x="898391" y="1120678"/>
            <a:ext cx="10670289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kk-K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 жүйелерде металдарды қысқаша қолдану ерекшеліктері: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kk-K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9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Беріктігі мен беріктігі: </a:t>
            </a:r>
            <a:r>
              <a:rPr lang="kk-KZ" sz="1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металдар жоғары беріктік пен механикалық жүктемелерге төзімділікті қамтамасыз етеді, бұл вакуумдық құрылғылардың сенімді жұмыс істеуі үшін маңызды.</a:t>
            </a:r>
          </a:p>
          <a:p>
            <a:pPr marL="342900" indent="-342900" algn="just">
              <a:buAutoNum type="arabicPeriod"/>
            </a:pPr>
            <a:r>
              <a:rPr lang="kk-KZ" sz="19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9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Коррозияға төзімділік</a:t>
            </a:r>
            <a:r>
              <a:rPr lang="kk-KZ" sz="1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kk-KZ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 баспайтын болат және кейбір басқа металдар жоғары коррозияға төзімділікке ие, бұл оларды вакуум жағдайында қолдануға өте ыңғайлы етеді.</a:t>
            </a:r>
          </a:p>
          <a:p>
            <a:pPr marL="342900" indent="-342900" algn="just">
              <a:buAutoNum type="arabicPeriod"/>
            </a:pPr>
            <a:r>
              <a:rPr lang="kk-KZ" sz="19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 өткізгіштік және жылу сыйымдылығы</a:t>
            </a:r>
            <a:r>
              <a:rPr lang="kk-KZ" sz="1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k-KZ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металдар, әсіресе алюминий мен мыс жақсы жылу өткізгіштікке ие, бұл жылуды қыздырылған компоненттерден тиімді түрде шығаруға мүмкіндік береді. Бұл вакуумдық жүйенің ішіндегі тұрақты температураны сақтау үшін маңызды.</a:t>
            </a:r>
          </a:p>
          <a:p>
            <a:pPr marL="342900" indent="-342900" algn="just">
              <a:buAutoNum type="arabicPeriod"/>
            </a:pPr>
            <a:r>
              <a:rPr lang="kk-KZ" sz="19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Өңдеудің қарапайымдылығы</a:t>
            </a:r>
            <a:r>
              <a:rPr lang="kk-KZ" sz="1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kk-KZ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металдар оңай өңделеді, бұл вакуумдық жабдық үшін әртүрлі бөлшектер мен компоненттерді жасауды жеңілдетеді.</a:t>
            </a:r>
          </a:p>
          <a:p>
            <a:pPr marL="342900" indent="-342900" algn="just">
              <a:buAutoNum type="arabicPeriod"/>
            </a:pPr>
            <a:r>
              <a:rPr lang="kk-KZ" sz="19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Химиялық төзімділік</a:t>
            </a:r>
            <a:r>
              <a:rPr lang="kk-KZ" sz="1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k-KZ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тот баспайтын болат сияқты кейбір металдар жақсы химиялық төзімділікке ие.</a:t>
            </a:r>
          </a:p>
        </p:txBody>
      </p:sp>
    </p:spTree>
    <p:extLst>
      <p:ext uri="{BB962C8B-B14F-4D97-AF65-F5344CB8AC3E}">
        <p14:creationId xmlns:p14="http://schemas.microsoft.com/office/powerpoint/2010/main" val="2891467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1437</Words>
  <Application>Microsoft Office PowerPoint</Application>
  <PresentationFormat>Широкоэкранный</PresentationFormat>
  <Paragraphs>138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1. Вакуумдық жүйелердің құрылымы</vt:lpstr>
      <vt:lpstr>1. Вакуумдық жүйелердің құрылымы</vt:lpstr>
      <vt:lpstr>1. Вакуумдық жүйелердің құрылымы</vt:lpstr>
      <vt:lpstr>2. Вакуумдық материалдар</vt:lpstr>
      <vt:lpstr>2. Вакуумдық материалдар</vt:lpstr>
      <vt:lpstr>2. Вакуумдық материалдар</vt:lpstr>
      <vt:lpstr>2. Вакуумдық материалдар</vt:lpstr>
      <vt:lpstr>2. Вакуумдық материалдар</vt:lpstr>
      <vt:lpstr>2. Вакуумдық материалдар</vt:lpstr>
      <vt:lpstr>2. Вакуумдық материалдар</vt:lpstr>
      <vt:lpstr>3. Құрылымдық вакуумдық материалдар</vt:lpstr>
      <vt:lpstr>3. Құрылымдық вакуумдық материалдар</vt:lpstr>
      <vt:lpstr>3. Құрылымдық вакуумдық материалдар</vt:lpstr>
      <vt:lpstr>3. Құрылымдық вакуумдық материалдар</vt:lpstr>
      <vt:lpstr>3. Құрылымдық вакуумдық материалдар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Айман Акылбекова</cp:lastModifiedBy>
  <cp:revision>65</cp:revision>
  <dcterms:created xsi:type="dcterms:W3CDTF">2021-11-16T03:16:23Z</dcterms:created>
  <dcterms:modified xsi:type="dcterms:W3CDTF">2024-10-30T08:29:13Z</dcterms:modified>
</cp:coreProperties>
</file>