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56" r:id="rId2"/>
    <p:sldId id="434" r:id="rId3"/>
    <p:sldId id="420" r:id="rId4"/>
    <p:sldId id="421" r:id="rId5"/>
    <p:sldId id="422" r:id="rId6"/>
    <p:sldId id="423" r:id="rId7"/>
    <p:sldId id="414" r:id="rId8"/>
    <p:sldId id="424" r:id="rId9"/>
    <p:sldId id="425" r:id="rId10"/>
    <p:sldId id="427" r:id="rId11"/>
    <p:sldId id="428" r:id="rId12"/>
    <p:sldId id="429" r:id="rId13"/>
    <p:sldId id="430" r:id="rId14"/>
    <p:sldId id="431" r:id="rId15"/>
    <p:sldId id="435" r:id="rId16"/>
    <p:sldId id="432" r:id="rId17"/>
    <p:sldId id="433" r:id="rId18"/>
    <p:sldId id="355" r:id="rId19"/>
    <p:sldId id="308" r:id="rId20"/>
    <p:sldId id="25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3A559B-CA29-4860-971E-500BA40A9A8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90C082E-590D-482F-8ED7-F1A330C22DF3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снимки в видимом и ближнем инфракрасном (све­товом) диапазоне,</a:t>
          </a:r>
        </a:p>
      </dgm:t>
    </dgm:pt>
    <dgm:pt modelId="{E8DAC105-7A0E-4FBF-8209-58356474266C}" type="parTrans" cxnId="{B510AF86-24A0-406A-8618-62B7FE00528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07452F-8E87-473F-94B0-37D9B6C5B1DB}" type="sibTrans" cxnId="{B510AF86-24A0-406A-8618-62B7FE00528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8C4C8B-971A-4E26-8A60-52B176800553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снимки в тепловом инфракрасном диапазоне, </a:t>
          </a:r>
        </a:p>
      </dgm:t>
    </dgm:pt>
    <dgm:pt modelId="{0148A255-4509-4EA7-BC4B-AEC05CFD3214}" type="parTrans" cxnId="{6684404C-7F9B-4C17-BF75-9BA6FDBC07C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74EA0E-1D1B-4C83-90B9-E91521A2612A}" type="sibTrans" cxnId="{6684404C-7F9B-4C17-BF75-9BA6FDBC07C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9FB476-BBB8-4AB3-AB70-AA4BD37CD6F0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снимки в </a:t>
          </a:r>
          <a:r>
            <a:rPr lang="kk-KZ" dirty="0">
              <a:latin typeface="Times New Roman" panose="02020603050405020304" pitchFamily="18" charset="0"/>
              <a:cs typeface="Times New Roman" panose="02020603050405020304" pitchFamily="18" charset="0"/>
            </a:rPr>
            <a:t>р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адио</a:t>
          </a:r>
          <a:r>
            <a:rPr lang="kk-KZ" dirty="0">
              <a:latin typeface="Times New Roman" panose="02020603050405020304" pitchFamily="18" charset="0"/>
              <a:cs typeface="Times New Roman" panose="02020603050405020304" pitchFamily="18" charset="0"/>
            </a:rPr>
            <a:t>д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иап</a:t>
          </a:r>
          <a:r>
            <a:rPr lang="kk-KZ" dirty="0">
              <a:latin typeface="Times New Roman" panose="02020603050405020304" pitchFamily="18" charset="0"/>
              <a:cs typeface="Times New Roman" panose="02020603050405020304" pitchFamily="18" charset="0"/>
            </a:rPr>
            <a:t>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з</a:t>
          </a:r>
          <a:r>
            <a:rPr lang="kk-KZ" dirty="0"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н</a:t>
          </a:r>
          <a:r>
            <a:rPr lang="kk-KZ" dirty="0">
              <a:latin typeface="Times New Roman" panose="02020603050405020304" pitchFamily="18" charset="0"/>
              <a:cs typeface="Times New Roman" panose="02020603050405020304" pitchFamily="18" charset="0"/>
            </a:rPr>
            <a:t>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852BAEEF-1992-4463-AE84-A62EC58F40D5}" type="parTrans" cxnId="{F347C16E-D5E9-43B9-ACC0-037D85C83AE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4FD5B8-95F1-4903-8FE8-6D2427D098AB}" type="sibTrans" cxnId="{F347C16E-D5E9-43B9-ACC0-037D85C83AE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F4D104-7C33-4A17-993C-D88942B09971}" type="pres">
      <dgm:prSet presAssocID="{5A3A559B-CA29-4860-971E-500BA40A9A8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1E32C6-0445-40AD-BB73-92C324B6AFEF}" type="pres">
      <dgm:prSet presAssocID="{5A3A559B-CA29-4860-971E-500BA40A9A8E}" presName="dummyMaxCanvas" presStyleCnt="0">
        <dgm:presLayoutVars/>
      </dgm:prSet>
      <dgm:spPr/>
    </dgm:pt>
    <dgm:pt modelId="{88A77CE2-49E5-4DBB-AD53-FE32527025B5}" type="pres">
      <dgm:prSet presAssocID="{5A3A559B-CA29-4860-971E-500BA40A9A8E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E8A4EC-56F2-4808-90CD-2805FE034A3A}" type="pres">
      <dgm:prSet presAssocID="{5A3A559B-CA29-4860-971E-500BA40A9A8E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E63EB6-18E6-4814-8657-7C6A530CA9A7}" type="pres">
      <dgm:prSet presAssocID="{5A3A559B-CA29-4860-971E-500BA40A9A8E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2CB904-81E6-4CFA-AF17-3484D310B079}" type="pres">
      <dgm:prSet presAssocID="{5A3A559B-CA29-4860-971E-500BA40A9A8E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A84128-1C7E-4C50-BF4F-B7DA4F10A8CE}" type="pres">
      <dgm:prSet presAssocID="{5A3A559B-CA29-4860-971E-500BA40A9A8E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2CCED5-CA2D-419F-911D-22CD13CB55D9}" type="pres">
      <dgm:prSet presAssocID="{5A3A559B-CA29-4860-971E-500BA40A9A8E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C57B9C-3748-444F-B990-2E5AA9F716BF}" type="pres">
      <dgm:prSet presAssocID="{5A3A559B-CA29-4860-971E-500BA40A9A8E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719EA5-5A0C-440F-887D-71864CBA8F33}" type="pres">
      <dgm:prSet presAssocID="{5A3A559B-CA29-4860-971E-500BA40A9A8E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BEFB0A-7AD3-47F9-A09A-4E21AA59149A}" type="presOf" srcId="{DA74EA0E-1D1B-4C83-90B9-E91521A2612A}" destId="{2FA84128-1C7E-4C50-BF4F-B7DA4F10A8CE}" srcOrd="0" destOrd="0" presId="urn:microsoft.com/office/officeart/2005/8/layout/vProcess5"/>
    <dgm:cxn modelId="{FA50D2D4-67EE-4265-BB55-B5F605ABC714}" type="presOf" srcId="{5A3A559B-CA29-4860-971E-500BA40A9A8E}" destId="{BFF4D104-7C33-4A17-993C-D88942B09971}" srcOrd="0" destOrd="0" presId="urn:microsoft.com/office/officeart/2005/8/layout/vProcess5"/>
    <dgm:cxn modelId="{6684404C-7F9B-4C17-BF75-9BA6FDBC07CB}" srcId="{5A3A559B-CA29-4860-971E-500BA40A9A8E}" destId="{068C4C8B-971A-4E26-8A60-52B176800553}" srcOrd="1" destOrd="0" parTransId="{0148A255-4509-4EA7-BC4B-AEC05CFD3214}" sibTransId="{DA74EA0E-1D1B-4C83-90B9-E91521A2612A}"/>
    <dgm:cxn modelId="{52885AA9-B23C-4F84-83BD-DDB870B81E6D}" type="presOf" srcId="{290C082E-590D-482F-8ED7-F1A330C22DF3}" destId="{88A77CE2-49E5-4DBB-AD53-FE32527025B5}" srcOrd="0" destOrd="0" presId="urn:microsoft.com/office/officeart/2005/8/layout/vProcess5"/>
    <dgm:cxn modelId="{650A980A-A5E7-425C-B7A1-554CA9379B2A}" type="presOf" srcId="{290C082E-590D-482F-8ED7-F1A330C22DF3}" destId="{252CCED5-CA2D-419F-911D-22CD13CB55D9}" srcOrd="1" destOrd="0" presId="urn:microsoft.com/office/officeart/2005/8/layout/vProcess5"/>
    <dgm:cxn modelId="{16D07D00-6F09-4A99-84D2-8BC910F498D1}" type="presOf" srcId="{068C4C8B-971A-4E26-8A60-52B176800553}" destId="{5EC57B9C-3748-444F-B990-2E5AA9F716BF}" srcOrd="1" destOrd="0" presId="urn:microsoft.com/office/officeart/2005/8/layout/vProcess5"/>
    <dgm:cxn modelId="{E1239810-2B1F-49AD-B9B2-4E4029F7605D}" type="presOf" srcId="{FD9FB476-BBB8-4AB3-AB70-AA4BD37CD6F0}" destId="{49E63EB6-18E6-4814-8657-7C6A530CA9A7}" srcOrd="0" destOrd="0" presId="urn:microsoft.com/office/officeart/2005/8/layout/vProcess5"/>
    <dgm:cxn modelId="{343E2B46-2CFB-4C47-8CCC-5841DBF081C7}" type="presOf" srcId="{068C4C8B-971A-4E26-8A60-52B176800553}" destId="{00E8A4EC-56F2-4808-90CD-2805FE034A3A}" srcOrd="0" destOrd="0" presId="urn:microsoft.com/office/officeart/2005/8/layout/vProcess5"/>
    <dgm:cxn modelId="{B510AF86-24A0-406A-8618-62B7FE00528D}" srcId="{5A3A559B-CA29-4860-971E-500BA40A9A8E}" destId="{290C082E-590D-482F-8ED7-F1A330C22DF3}" srcOrd="0" destOrd="0" parTransId="{E8DAC105-7A0E-4FBF-8209-58356474266C}" sibTransId="{8507452F-8E87-473F-94B0-37D9B6C5B1DB}"/>
    <dgm:cxn modelId="{EA2EC1DF-8F82-4382-91BB-3B92C33981DC}" type="presOf" srcId="{FD9FB476-BBB8-4AB3-AB70-AA4BD37CD6F0}" destId="{8A719EA5-5A0C-440F-887D-71864CBA8F33}" srcOrd="1" destOrd="0" presId="urn:microsoft.com/office/officeart/2005/8/layout/vProcess5"/>
    <dgm:cxn modelId="{F347C16E-D5E9-43B9-ACC0-037D85C83AE6}" srcId="{5A3A559B-CA29-4860-971E-500BA40A9A8E}" destId="{FD9FB476-BBB8-4AB3-AB70-AA4BD37CD6F0}" srcOrd="2" destOrd="0" parTransId="{852BAEEF-1992-4463-AE84-A62EC58F40D5}" sibTransId="{0E4FD5B8-95F1-4903-8FE8-6D2427D098AB}"/>
    <dgm:cxn modelId="{702B6BF9-ED83-4172-AA93-DFAF2357D5C1}" type="presOf" srcId="{8507452F-8E87-473F-94B0-37D9B6C5B1DB}" destId="{DB2CB904-81E6-4CFA-AF17-3484D310B079}" srcOrd="0" destOrd="0" presId="urn:microsoft.com/office/officeart/2005/8/layout/vProcess5"/>
    <dgm:cxn modelId="{7F530F92-AD0F-4389-8DC7-2557BD25199D}" type="presParOf" srcId="{BFF4D104-7C33-4A17-993C-D88942B09971}" destId="{BF1E32C6-0445-40AD-BB73-92C324B6AFEF}" srcOrd="0" destOrd="0" presId="urn:microsoft.com/office/officeart/2005/8/layout/vProcess5"/>
    <dgm:cxn modelId="{5CE2E90F-1767-425B-803B-B6A34F74920E}" type="presParOf" srcId="{BFF4D104-7C33-4A17-993C-D88942B09971}" destId="{88A77CE2-49E5-4DBB-AD53-FE32527025B5}" srcOrd="1" destOrd="0" presId="urn:microsoft.com/office/officeart/2005/8/layout/vProcess5"/>
    <dgm:cxn modelId="{B1F86712-1D2E-4227-A4C2-ACE110631E0F}" type="presParOf" srcId="{BFF4D104-7C33-4A17-993C-D88942B09971}" destId="{00E8A4EC-56F2-4808-90CD-2805FE034A3A}" srcOrd="2" destOrd="0" presId="urn:microsoft.com/office/officeart/2005/8/layout/vProcess5"/>
    <dgm:cxn modelId="{FA2E40FC-C5CF-44D7-A0CD-F8548EED047F}" type="presParOf" srcId="{BFF4D104-7C33-4A17-993C-D88942B09971}" destId="{49E63EB6-18E6-4814-8657-7C6A530CA9A7}" srcOrd="3" destOrd="0" presId="urn:microsoft.com/office/officeart/2005/8/layout/vProcess5"/>
    <dgm:cxn modelId="{EF2DA578-3F42-4153-810F-0239D8B664EF}" type="presParOf" srcId="{BFF4D104-7C33-4A17-993C-D88942B09971}" destId="{DB2CB904-81E6-4CFA-AF17-3484D310B079}" srcOrd="4" destOrd="0" presId="urn:microsoft.com/office/officeart/2005/8/layout/vProcess5"/>
    <dgm:cxn modelId="{9D9EAF91-4984-46C5-9F4A-C532708BE186}" type="presParOf" srcId="{BFF4D104-7C33-4A17-993C-D88942B09971}" destId="{2FA84128-1C7E-4C50-BF4F-B7DA4F10A8CE}" srcOrd="5" destOrd="0" presId="urn:microsoft.com/office/officeart/2005/8/layout/vProcess5"/>
    <dgm:cxn modelId="{633E0CD1-F4E5-40B2-8DCC-062DF18371CA}" type="presParOf" srcId="{BFF4D104-7C33-4A17-993C-D88942B09971}" destId="{252CCED5-CA2D-419F-911D-22CD13CB55D9}" srcOrd="6" destOrd="0" presId="urn:microsoft.com/office/officeart/2005/8/layout/vProcess5"/>
    <dgm:cxn modelId="{DEBCD037-7CE2-42D1-A3EC-C43FCA4FB579}" type="presParOf" srcId="{BFF4D104-7C33-4A17-993C-D88942B09971}" destId="{5EC57B9C-3748-444F-B990-2E5AA9F716BF}" srcOrd="7" destOrd="0" presId="urn:microsoft.com/office/officeart/2005/8/layout/vProcess5"/>
    <dgm:cxn modelId="{7D99C9AC-D42A-4E2B-BAB0-58DD0A3FE9F2}" type="presParOf" srcId="{BFF4D104-7C33-4A17-993C-D88942B09971}" destId="{8A719EA5-5A0C-440F-887D-71864CBA8F3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A114E9-F803-4AA8-9F81-30526277C6D8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9E310B-8D54-4CD9-AF51-035481232053}">
      <dgm:prSet phldrT="[Текст]" custT="1"/>
      <dgm:spPr/>
      <dgm:t>
        <a:bodyPr/>
        <a:lstStyle/>
        <a:p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фотографические</a:t>
          </a:r>
        </a:p>
      </dgm:t>
    </dgm:pt>
    <dgm:pt modelId="{C6F72FFF-CFE3-4FF4-81FE-96B7E0B75ACF}" type="parTrans" cxnId="{C0321AAB-7018-4566-9D24-DE6D825D24B3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A67957-2FA3-49A3-9FC4-4ADFD2863D82}" type="sibTrans" cxnId="{C0321AAB-7018-4566-9D24-DE6D825D24B3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992849-858A-473A-BFA3-1CC7F32F9B4D}">
      <dgm:prSet phldrT="[Текст]" custT="1"/>
      <dgm:spPr/>
      <dgm:t>
        <a:bodyPr/>
        <a:lstStyle/>
        <a:p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фототелевизионные</a:t>
          </a:r>
        </a:p>
      </dgm:t>
    </dgm:pt>
    <dgm:pt modelId="{82A34319-395C-483C-9F89-EB116A81D039}" type="parTrans" cxnId="{1D45B941-E7A7-4E55-95F4-874CD2F3E8A6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64DE14-38AF-4E6B-937F-DDA4E7BBFFEB}" type="sibTrans" cxnId="{1D45B941-E7A7-4E55-95F4-874CD2F3E8A6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AFD579-49B0-4809-9850-D9F204B23B48}">
      <dgm:prSet phldrT="[Текст]" custT="1"/>
      <dgm:spPr/>
      <dgm:t>
        <a:bodyPr/>
        <a:lstStyle/>
        <a:p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сканерные</a:t>
          </a:r>
        </a:p>
      </dgm:t>
    </dgm:pt>
    <dgm:pt modelId="{054EAAB9-285B-445B-8664-7508E05D5DC6}" type="parTrans" cxnId="{8A3A62BC-6D52-4C0E-A456-6BC0EEB95D56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D0CD11-5134-4993-A1C2-5BF4C807BB17}" type="sibTrans" cxnId="{8A3A62BC-6D52-4C0E-A456-6BC0EEB95D56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6424D7-E473-4203-8EB5-A3DA46CD7DA1}">
      <dgm:prSet phldrT="[Текст]" custT="1"/>
      <dgm:spPr/>
      <dgm:t>
        <a:bodyPr/>
        <a:lstStyle/>
        <a:p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много элементные ПЗС-снимки</a:t>
          </a:r>
        </a:p>
      </dgm:t>
    </dgm:pt>
    <dgm:pt modelId="{116AB94B-4972-48AD-B096-394DD3B07B40}" type="parTrans" cxnId="{723602DC-49B3-47DF-92CD-5E1D75204EF0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471CAC-E6DD-499D-863C-E7A5F69A34EA}" type="sibTrans" cxnId="{723602DC-49B3-47DF-92CD-5E1D75204EF0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F445F0-9334-4E18-BEF2-1116EED9BD02}" type="pres">
      <dgm:prSet presAssocID="{76A114E9-F803-4AA8-9F81-30526277C6D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616783-2388-441B-9086-94BFCE129032}" type="pres">
      <dgm:prSet presAssocID="{649E310B-8D54-4CD9-AF51-035481232053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484861-56F1-4250-A9D8-370CF5193353}" type="pres">
      <dgm:prSet presAssocID="{C9A67957-2FA3-49A3-9FC4-4ADFD2863D82}" presName="space" presStyleCnt="0"/>
      <dgm:spPr/>
    </dgm:pt>
    <dgm:pt modelId="{F398A97E-E4F5-4804-8A0E-B8A2F67F7F77}" type="pres">
      <dgm:prSet presAssocID="{2D992849-858A-473A-BFA3-1CC7F32F9B4D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E5416C-C9D5-42A4-B3C9-38F1AC536F07}" type="pres">
      <dgm:prSet presAssocID="{1E64DE14-38AF-4E6B-937F-DDA4E7BBFFEB}" presName="space" presStyleCnt="0"/>
      <dgm:spPr/>
    </dgm:pt>
    <dgm:pt modelId="{84116210-A704-4D4E-9773-BD7A53B17DDE}" type="pres">
      <dgm:prSet presAssocID="{D7AFD579-49B0-4809-9850-D9F204B23B48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F9AC6A-1CC2-491E-AEA1-D2B731A59C0E}" type="pres">
      <dgm:prSet presAssocID="{63D0CD11-5134-4993-A1C2-5BF4C807BB17}" presName="space" presStyleCnt="0"/>
      <dgm:spPr/>
    </dgm:pt>
    <dgm:pt modelId="{38A9F6F2-CF60-46D4-B61A-12ABDE4BA010}" type="pres">
      <dgm:prSet presAssocID="{CC6424D7-E473-4203-8EB5-A3DA46CD7DA1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3602DC-49B3-47DF-92CD-5E1D75204EF0}" srcId="{76A114E9-F803-4AA8-9F81-30526277C6D8}" destId="{CC6424D7-E473-4203-8EB5-A3DA46CD7DA1}" srcOrd="3" destOrd="0" parTransId="{116AB94B-4972-48AD-B096-394DD3B07B40}" sibTransId="{C5471CAC-E6DD-499D-863C-E7A5F69A34EA}"/>
    <dgm:cxn modelId="{C1116E6B-9ABB-4B7F-8FF9-1B432325EBE6}" type="presOf" srcId="{D7AFD579-49B0-4809-9850-D9F204B23B48}" destId="{84116210-A704-4D4E-9773-BD7A53B17DDE}" srcOrd="0" destOrd="0" presId="urn:microsoft.com/office/officeart/2005/8/layout/venn3"/>
    <dgm:cxn modelId="{8BD51A86-92F1-4497-8C18-A9BB007672C3}" type="presOf" srcId="{76A114E9-F803-4AA8-9F81-30526277C6D8}" destId="{B7F445F0-9334-4E18-BEF2-1116EED9BD02}" srcOrd="0" destOrd="0" presId="urn:microsoft.com/office/officeart/2005/8/layout/venn3"/>
    <dgm:cxn modelId="{8A3A62BC-6D52-4C0E-A456-6BC0EEB95D56}" srcId="{76A114E9-F803-4AA8-9F81-30526277C6D8}" destId="{D7AFD579-49B0-4809-9850-D9F204B23B48}" srcOrd="2" destOrd="0" parTransId="{054EAAB9-285B-445B-8664-7508E05D5DC6}" sibTransId="{63D0CD11-5134-4993-A1C2-5BF4C807BB17}"/>
    <dgm:cxn modelId="{3D28A192-EBA0-40D7-BDF6-DE5F2504A8EB}" type="presOf" srcId="{2D992849-858A-473A-BFA3-1CC7F32F9B4D}" destId="{F398A97E-E4F5-4804-8A0E-B8A2F67F7F77}" srcOrd="0" destOrd="0" presId="urn:microsoft.com/office/officeart/2005/8/layout/venn3"/>
    <dgm:cxn modelId="{1D45B941-E7A7-4E55-95F4-874CD2F3E8A6}" srcId="{76A114E9-F803-4AA8-9F81-30526277C6D8}" destId="{2D992849-858A-473A-BFA3-1CC7F32F9B4D}" srcOrd="1" destOrd="0" parTransId="{82A34319-395C-483C-9F89-EB116A81D039}" sibTransId="{1E64DE14-38AF-4E6B-937F-DDA4E7BBFFEB}"/>
    <dgm:cxn modelId="{F168185C-4B27-424F-B55A-50C443DAEBE9}" type="presOf" srcId="{CC6424D7-E473-4203-8EB5-A3DA46CD7DA1}" destId="{38A9F6F2-CF60-46D4-B61A-12ABDE4BA010}" srcOrd="0" destOrd="0" presId="urn:microsoft.com/office/officeart/2005/8/layout/venn3"/>
    <dgm:cxn modelId="{2CD78BD0-6E95-48C9-99F2-352CF631A780}" type="presOf" srcId="{649E310B-8D54-4CD9-AF51-035481232053}" destId="{83616783-2388-441B-9086-94BFCE129032}" srcOrd="0" destOrd="0" presId="urn:microsoft.com/office/officeart/2005/8/layout/venn3"/>
    <dgm:cxn modelId="{C0321AAB-7018-4566-9D24-DE6D825D24B3}" srcId="{76A114E9-F803-4AA8-9F81-30526277C6D8}" destId="{649E310B-8D54-4CD9-AF51-035481232053}" srcOrd="0" destOrd="0" parTransId="{C6F72FFF-CFE3-4FF4-81FE-96B7E0B75ACF}" sibTransId="{C9A67957-2FA3-49A3-9FC4-4ADFD2863D82}"/>
    <dgm:cxn modelId="{B2388400-FF16-4A76-A04A-F78602E33C42}" type="presParOf" srcId="{B7F445F0-9334-4E18-BEF2-1116EED9BD02}" destId="{83616783-2388-441B-9086-94BFCE129032}" srcOrd="0" destOrd="0" presId="urn:microsoft.com/office/officeart/2005/8/layout/venn3"/>
    <dgm:cxn modelId="{7B00B543-74F2-4B67-AF7E-076C00EB4668}" type="presParOf" srcId="{B7F445F0-9334-4E18-BEF2-1116EED9BD02}" destId="{B1484861-56F1-4250-A9D8-370CF5193353}" srcOrd="1" destOrd="0" presId="urn:microsoft.com/office/officeart/2005/8/layout/venn3"/>
    <dgm:cxn modelId="{FA19D11B-6741-4D55-B3BB-23D35700D00B}" type="presParOf" srcId="{B7F445F0-9334-4E18-BEF2-1116EED9BD02}" destId="{F398A97E-E4F5-4804-8A0E-B8A2F67F7F77}" srcOrd="2" destOrd="0" presId="urn:microsoft.com/office/officeart/2005/8/layout/venn3"/>
    <dgm:cxn modelId="{1919A8B5-8791-42DF-8C9C-FFB71ACC2535}" type="presParOf" srcId="{B7F445F0-9334-4E18-BEF2-1116EED9BD02}" destId="{2DE5416C-C9D5-42A4-B3C9-38F1AC536F07}" srcOrd="3" destOrd="0" presId="urn:microsoft.com/office/officeart/2005/8/layout/venn3"/>
    <dgm:cxn modelId="{F4B72C2C-E3FD-463D-9DDC-B1532D84B5A4}" type="presParOf" srcId="{B7F445F0-9334-4E18-BEF2-1116EED9BD02}" destId="{84116210-A704-4D4E-9773-BD7A53B17DDE}" srcOrd="4" destOrd="0" presId="urn:microsoft.com/office/officeart/2005/8/layout/venn3"/>
    <dgm:cxn modelId="{7693FA60-2B22-457E-B7EC-4C1AE61CD200}" type="presParOf" srcId="{B7F445F0-9334-4E18-BEF2-1116EED9BD02}" destId="{04F9AC6A-1CC2-491E-AEA1-D2B731A59C0E}" srcOrd="5" destOrd="0" presId="urn:microsoft.com/office/officeart/2005/8/layout/venn3"/>
    <dgm:cxn modelId="{D91DB2EB-2924-4D98-9D48-E685FF3298FD}" type="presParOf" srcId="{B7F445F0-9334-4E18-BEF2-1116EED9BD02}" destId="{38A9F6F2-CF60-46D4-B61A-12ABDE4BA010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6A114E9-F803-4AA8-9F81-30526277C6D8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9E310B-8D54-4CD9-AF51-035481232053}">
      <dgm:prSet phldrT="[Текст]" custT="1"/>
      <dgm:spPr/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тепловые инфракрас­ные</a:t>
          </a:r>
        </a:p>
      </dgm:t>
    </dgm:pt>
    <dgm:pt modelId="{C6F72FFF-CFE3-4FF4-81FE-96B7E0B75ACF}" type="parTrans" cxnId="{C0321AAB-7018-4566-9D24-DE6D825D24B3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A67957-2FA3-49A3-9FC4-4ADFD2863D82}" type="sibTrans" cxnId="{C0321AAB-7018-4566-9D24-DE6D825D24B3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992849-858A-473A-BFA3-1CC7F32F9B4D}">
      <dgm:prSet phldrT="[Текст]" custT="1"/>
      <dgm:spPr/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радиометрические</a:t>
          </a:r>
        </a:p>
      </dgm:t>
    </dgm:pt>
    <dgm:pt modelId="{82A34319-395C-483C-9F89-EB116A81D039}" type="parTrans" cxnId="{1D45B941-E7A7-4E55-95F4-874CD2F3E8A6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64DE14-38AF-4E6B-937F-DDA4E7BBFFEB}" type="sibTrans" cxnId="{1D45B941-E7A7-4E55-95F4-874CD2F3E8A6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AFD579-49B0-4809-9850-D9F204B23B48}">
      <dgm:prSet phldrT="[Текст]" custT="1"/>
      <dgm:spPr/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радиолокационные</a:t>
          </a:r>
        </a:p>
      </dgm:t>
    </dgm:pt>
    <dgm:pt modelId="{054EAAB9-285B-445B-8664-7508E05D5DC6}" type="parTrans" cxnId="{8A3A62BC-6D52-4C0E-A456-6BC0EEB95D56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D0CD11-5134-4993-A1C2-5BF4C807BB17}" type="sibTrans" cxnId="{8A3A62BC-6D52-4C0E-A456-6BC0EEB95D56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6424D7-E473-4203-8EB5-A3DA46CD7DA1}">
      <dgm:prSet phldrT="[Текст]" custT="1"/>
      <dgm:spPr/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микровол­новые радиометрические</a:t>
          </a:r>
        </a:p>
      </dgm:t>
    </dgm:pt>
    <dgm:pt modelId="{116AB94B-4972-48AD-B096-394DD3B07B40}" type="parTrans" cxnId="{723602DC-49B3-47DF-92CD-5E1D75204EF0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471CAC-E6DD-499D-863C-E7A5F69A34EA}" type="sibTrans" cxnId="{723602DC-49B3-47DF-92CD-5E1D75204EF0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F445F0-9334-4E18-BEF2-1116EED9BD02}" type="pres">
      <dgm:prSet presAssocID="{76A114E9-F803-4AA8-9F81-30526277C6D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616783-2388-441B-9086-94BFCE129032}" type="pres">
      <dgm:prSet presAssocID="{649E310B-8D54-4CD9-AF51-035481232053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484861-56F1-4250-A9D8-370CF5193353}" type="pres">
      <dgm:prSet presAssocID="{C9A67957-2FA3-49A3-9FC4-4ADFD2863D82}" presName="space" presStyleCnt="0"/>
      <dgm:spPr/>
    </dgm:pt>
    <dgm:pt modelId="{F398A97E-E4F5-4804-8A0E-B8A2F67F7F77}" type="pres">
      <dgm:prSet presAssocID="{2D992849-858A-473A-BFA3-1CC7F32F9B4D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E5416C-C9D5-42A4-B3C9-38F1AC536F07}" type="pres">
      <dgm:prSet presAssocID="{1E64DE14-38AF-4E6B-937F-DDA4E7BBFFEB}" presName="space" presStyleCnt="0"/>
      <dgm:spPr/>
    </dgm:pt>
    <dgm:pt modelId="{84116210-A704-4D4E-9773-BD7A53B17DDE}" type="pres">
      <dgm:prSet presAssocID="{D7AFD579-49B0-4809-9850-D9F204B23B48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F9AC6A-1CC2-491E-AEA1-D2B731A59C0E}" type="pres">
      <dgm:prSet presAssocID="{63D0CD11-5134-4993-A1C2-5BF4C807BB17}" presName="space" presStyleCnt="0"/>
      <dgm:spPr/>
    </dgm:pt>
    <dgm:pt modelId="{38A9F6F2-CF60-46D4-B61A-12ABDE4BA010}" type="pres">
      <dgm:prSet presAssocID="{CC6424D7-E473-4203-8EB5-A3DA46CD7DA1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3602DC-49B3-47DF-92CD-5E1D75204EF0}" srcId="{76A114E9-F803-4AA8-9F81-30526277C6D8}" destId="{CC6424D7-E473-4203-8EB5-A3DA46CD7DA1}" srcOrd="3" destOrd="0" parTransId="{116AB94B-4972-48AD-B096-394DD3B07B40}" sibTransId="{C5471CAC-E6DD-499D-863C-E7A5F69A34EA}"/>
    <dgm:cxn modelId="{C1116E6B-9ABB-4B7F-8FF9-1B432325EBE6}" type="presOf" srcId="{D7AFD579-49B0-4809-9850-D9F204B23B48}" destId="{84116210-A704-4D4E-9773-BD7A53B17DDE}" srcOrd="0" destOrd="0" presId="urn:microsoft.com/office/officeart/2005/8/layout/venn3"/>
    <dgm:cxn modelId="{8BD51A86-92F1-4497-8C18-A9BB007672C3}" type="presOf" srcId="{76A114E9-F803-4AA8-9F81-30526277C6D8}" destId="{B7F445F0-9334-4E18-BEF2-1116EED9BD02}" srcOrd="0" destOrd="0" presId="urn:microsoft.com/office/officeart/2005/8/layout/venn3"/>
    <dgm:cxn modelId="{8A3A62BC-6D52-4C0E-A456-6BC0EEB95D56}" srcId="{76A114E9-F803-4AA8-9F81-30526277C6D8}" destId="{D7AFD579-49B0-4809-9850-D9F204B23B48}" srcOrd="2" destOrd="0" parTransId="{054EAAB9-285B-445B-8664-7508E05D5DC6}" sibTransId="{63D0CD11-5134-4993-A1C2-5BF4C807BB17}"/>
    <dgm:cxn modelId="{3D28A192-EBA0-40D7-BDF6-DE5F2504A8EB}" type="presOf" srcId="{2D992849-858A-473A-BFA3-1CC7F32F9B4D}" destId="{F398A97E-E4F5-4804-8A0E-B8A2F67F7F77}" srcOrd="0" destOrd="0" presId="urn:microsoft.com/office/officeart/2005/8/layout/venn3"/>
    <dgm:cxn modelId="{1D45B941-E7A7-4E55-95F4-874CD2F3E8A6}" srcId="{76A114E9-F803-4AA8-9F81-30526277C6D8}" destId="{2D992849-858A-473A-BFA3-1CC7F32F9B4D}" srcOrd="1" destOrd="0" parTransId="{82A34319-395C-483C-9F89-EB116A81D039}" sibTransId="{1E64DE14-38AF-4E6B-937F-DDA4E7BBFFEB}"/>
    <dgm:cxn modelId="{F168185C-4B27-424F-B55A-50C443DAEBE9}" type="presOf" srcId="{CC6424D7-E473-4203-8EB5-A3DA46CD7DA1}" destId="{38A9F6F2-CF60-46D4-B61A-12ABDE4BA010}" srcOrd="0" destOrd="0" presId="urn:microsoft.com/office/officeart/2005/8/layout/venn3"/>
    <dgm:cxn modelId="{2CD78BD0-6E95-48C9-99F2-352CF631A780}" type="presOf" srcId="{649E310B-8D54-4CD9-AF51-035481232053}" destId="{83616783-2388-441B-9086-94BFCE129032}" srcOrd="0" destOrd="0" presId="urn:microsoft.com/office/officeart/2005/8/layout/venn3"/>
    <dgm:cxn modelId="{C0321AAB-7018-4566-9D24-DE6D825D24B3}" srcId="{76A114E9-F803-4AA8-9F81-30526277C6D8}" destId="{649E310B-8D54-4CD9-AF51-035481232053}" srcOrd="0" destOrd="0" parTransId="{C6F72FFF-CFE3-4FF4-81FE-96B7E0B75ACF}" sibTransId="{C9A67957-2FA3-49A3-9FC4-4ADFD2863D82}"/>
    <dgm:cxn modelId="{B2388400-FF16-4A76-A04A-F78602E33C42}" type="presParOf" srcId="{B7F445F0-9334-4E18-BEF2-1116EED9BD02}" destId="{83616783-2388-441B-9086-94BFCE129032}" srcOrd="0" destOrd="0" presId="urn:microsoft.com/office/officeart/2005/8/layout/venn3"/>
    <dgm:cxn modelId="{7B00B543-74F2-4B67-AF7E-076C00EB4668}" type="presParOf" srcId="{B7F445F0-9334-4E18-BEF2-1116EED9BD02}" destId="{B1484861-56F1-4250-A9D8-370CF5193353}" srcOrd="1" destOrd="0" presId="urn:microsoft.com/office/officeart/2005/8/layout/venn3"/>
    <dgm:cxn modelId="{FA19D11B-6741-4D55-B3BB-23D35700D00B}" type="presParOf" srcId="{B7F445F0-9334-4E18-BEF2-1116EED9BD02}" destId="{F398A97E-E4F5-4804-8A0E-B8A2F67F7F77}" srcOrd="2" destOrd="0" presId="urn:microsoft.com/office/officeart/2005/8/layout/venn3"/>
    <dgm:cxn modelId="{1919A8B5-8791-42DF-8C9C-FFB71ACC2535}" type="presParOf" srcId="{B7F445F0-9334-4E18-BEF2-1116EED9BD02}" destId="{2DE5416C-C9D5-42A4-B3C9-38F1AC536F07}" srcOrd="3" destOrd="0" presId="urn:microsoft.com/office/officeart/2005/8/layout/venn3"/>
    <dgm:cxn modelId="{F4B72C2C-E3FD-463D-9DDC-B1532D84B5A4}" type="presParOf" srcId="{B7F445F0-9334-4E18-BEF2-1116EED9BD02}" destId="{84116210-A704-4D4E-9773-BD7A53B17DDE}" srcOrd="4" destOrd="0" presId="urn:microsoft.com/office/officeart/2005/8/layout/venn3"/>
    <dgm:cxn modelId="{7693FA60-2B22-457E-B7EC-4C1AE61CD200}" type="presParOf" srcId="{B7F445F0-9334-4E18-BEF2-1116EED9BD02}" destId="{04F9AC6A-1CC2-491E-AEA1-D2B731A59C0E}" srcOrd="5" destOrd="0" presId="urn:microsoft.com/office/officeart/2005/8/layout/venn3"/>
    <dgm:cxn modelId="{D91DB2EB-2924-4D98-9D48-E685FF3298FD}" type="presParOf" srcId="{B7F445F0-9334-4E18-BEF2-1116EED9BD02}" destId="{38A9F6F2-CF60-46D4-B61A-12ABDE4BA010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6DD0D5D-956C-4EE0-98D9-2965C64CDE0D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8696C1-C5AE-4896-B5B1-30A7C68EDB0B}">
      <dgm:prSet custT="1"/>
      <dgm:spPr/>
      <dgm:t>
        <a:bodyPr/>
        <a:lstStyle/>
        <a:p>
          <a:pPr algn="just" rtl="0"/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Этот спектральный диапазон включает: </a:t>
          </a: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961545-A053-4D13-BEDB-5FC7A362FAEF}" type="parTrans" cxnId="{10C936BF-3567-4B5F-8151-72FE5E369BB2}">
      <dgm:prSet/>
      <dgm:spPr/>
      <dgm:t>
        <a:bodyPr/>
        <a:lstStyle/>
        <a:p>
          <a:endParaRPr lang="ru-RU"/>
        </a:p>
      </dgm:t>
    </dgm:pt>
    <dgm:pt modelId="{8F29FEBB-DEFB-4FEF-B605-292BE67E5F98}" type="sibTrans" cxnId="{10C936BF-3567-4B5F-8151-72FE5E369BB2}">
      <dgm:prSet/>
      <dgm:spPr/>
      <dgm:t>
        <a:bodyPr/>
        <a:lstStyle/>
        <a:p>
          <a:endParaRPr lang="ru-RU"/>
        </a:p>
      </dgm:t>
    </dgm:pt>
    <dgm:pt modelId="{F92D4048-21BE-40D4-830E-590C796ECE7A}">
      <dgm:prSet custT="1"/>
      <dgm:spPr/>
      <dgm:t>
        <a:bodyPr/>
        <a:lstStyle/>
        <a:p>
          <a:pPr algn="just" rtl="0"/>
          <a:r>
            <a:rPr lang="ru-RU" sz="14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видимый, </a:t>
          </a: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1E5C2D-7E4B-4129-B374-0179D7E73CEC}" type="parTrans" cxnId="{7D6B7862-D371-4ED3-8DD4-D812B6E8CE44}">
      <dgm:prSet/>
      <dgm:spPr/>
      <dgm:t>
        <a:bodyPr/>
        <a:lstStyle/>
        <a:p>
          <a:endParaRPr lang="ru-RU"/>
        </a:p>
      </dgm:t>
    </dgm:pt>
    <dgm:pt modelId="{0AA989D7-DB43-42A8-BC8F-A76F0E755F91}" type="sibTrans" cxnId="{7D6B7862-D371-4ED3-8DD4-D812B6E8CE44}">
      <dgm:prSet/>
      <dgm:spPr/>
      <dgm:t>
        <a:bodyPr/>
        <a:lstStyle/>
        <a:p>
          <a:endParaRPr lang="ru-RU"/>
        </a:p>
      </dgm:t>
    </dgm:pt>
    <dgm:pt modelId="{3876CB7E-DB54-4457-B8D0-E6D8B1159C21}">
      <dgm:prSet custT="1"/>
      <dgm:spPr/>
      <dgm:t>
        <a:bodyPr/>
        <a:lstStyle/>
        <a:p>
          <a:pPr algn="just" rtl="0"/>
          <a:r>
            <a:rPr lang="ru-RU" sz="14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ближний </a:t>
          </a: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8D96AF-71A0-4445-8016-72ADA5034215}" type="parTrans" cxnId="{F7C24C27-BC9A-4643-AA81-41554FA9B4F4}">
      <dgm:prSet/>
      <dgm:spPr/>
      <dgm:t>
        <a:bodyPr/>
        <a:lstStyle/>
        <a:p>
          <a:endParaRPr lang="ru-RU"/>
        </a:p>
      </dgm:t>
    </dgm:pt>
    <dgm:pt modelId="{96D99A88-884A-4379-B059-FD0B10F73AC3}" type="sibTrans" cxnId="{F7C24C27-BC9A-4643-AA81-41554FA9B4F4}">
      <dgm:prSet/>
      <dgm:spPr/>
      <dgm:t>
        <a:bodyPr/>
        <a:lstStyle/>
        <a:p>
          <a:endParaRPr lang="ru-RU"/>
        </a:p>
      </dgm:t>
    </dgm:pt>
    <dgm:pt modelId="{871CFE75-DCFE-44F5-AEE4-E4FE0CE31E75}">
      <dgm:prSet custT="1"/>
      <dgm:spPr/>
      <dgm:t>
        <a:bodyPr/>
        <a:lstStyle/>
        <a:p>
          <a:pPr algn="just" rtl="0"/>
          <a:r>
            <a: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средний ИК-диапазоны и на него прихо­дится большая часть солнечной энергии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6B9350-33BD-4E77-B61C-D8A28DE8E2FE}" type="parTrans" cxnId="{D18C7682-8D1E-420A-9185-25B60A29B14C}">
      <dgm:prSet/>
      <dgm:spPr/>
      <dgm:t>
        <a:bodyPr/>
        <a:lstStyle/>
        <a:p>
          <a:endParaRPr lang="ru-RU"/>
        </a:p>
      </dgm:t>
    </dgm:pt>
    <dgm:pt modelId="{55275F12-6DF2-4B4E-9428-111CD524F069}" type="sibTrans" cxnId="{D18C7682-8D1E-420A-9185-25B60A29B14C}">
      <dgm:prSet/>
      <dgm:spPr/>
      <dgm:t>
        <a:bodyPr/>
        <a:lstStyle/>
        <a:p>
          <a:endParaRPr lang="ru-RU"/>
        </a:p>
      </dgm:t>
    </dgm:pt>
    <dgm:pt modelId="{DBCE8FD8-196A-448A-B44F-0603F32FF55C}">
      <dgm:prSet custT="1"/>
      <dgm:spPr/>
      <dgm:t>
        <a:bodyPr/>
        <a:lstStyle/>
        <a:p>
          <a:pPr algn="just"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Съемка в световом диапазоне возможна благодаря прозрачнос­ти атмосферы в этой части спектра (окно прозрачнос­ти). Однако большое препятствие создается облачнос­тью. Кроме того, сказывается рассеивающее влияние атмосферы — больше всего оно влияет на съемку в коротковолновой (голубой) части спектра. Поэтому изображение в голубой зоне спектра часто может быть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малоконтрастиыми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 качество снимков зависит во многом от технологии их получения.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520CC1-AF96-4418-9FA1-A980ECFFAD7A}" type="parTrans" cxnId="{8A2E2C21-CAFB-4B58-83A2-80303D5816CD}">
      <dgm:prSet/>
      <dgm:spPr/>
      <dgm:t>
        <a:bodyPr/>
        <a:lstStyle/>
        <a:p>
          <a:endParaRPr lang="ru-RU"/>
        </a:p>
      </dgm:t>
    </dgm:pt>
    <dgm:pt modelId="{B33F4984-B292-47DF-A75A-68281D09F45C}" type="sibTrans" cxnId="{8A2E2C21-CAFB-4B58-83A2-80303D5816CD}">
      <dgm:prSet/>
      <dgm:spPr/>
      <dgm:t>
        <a:bodyPr/>
        <a:lstStyle/>
        <a:p>
          <a:endParaRPr lang="ru-RU"/>
        </a:p>
      </dgm:t>
    </dgm:pt>
    <dgm:pt modelId="{FA740054-86AC-4208-A412-55EB48DC2CAD}" type="pres">
      <dgm:prSet presAssocID="{D6DD0D5D-956C-4EE0-98D9-2965C64CDE0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2DD978-83B9-45D7-A590-BA79238419C5}" type="pres">
      <dgm:prSet presAssocID="{D6DD0D5D-956C-4EE0-98D9-2965C64CDE0D}" presName="fgShape" presStyleLbl="fgShp" presStyleIdx="0" presStyleCnt="1"/>
      <dgm:spPr/>
    </dgm:pt>
    <dgm:pt modelId="{EBE82DB3-96D1-4C35-BBD1-0E350FEC58A9}" type="pres">
      <dgm:prSet presAssocID="{D6DD0D5D-956C-4EE0-98D9-2965C64CDE0D}" presName="linComp" presStyleCnt="0"/>
      <dgm:spPr/>
    </dgm:pt>
    <dgm:pt modelId="{0662C07C-8182-4A82-9F78-65B6B8A8DC4C}" type="pres">
      <dgm:prSet presAssocID="{F68696C1-C5AE-4896-B5B1-30A7C68EDB0B}" presName="compNode" presStyleCnt="0"/>
      <dgm:spPr/>
    </dgm:pt>
    <dgm:pt modelId="{9F825985-EE26-4863-BE06-37F7665E5FC7}" type="pres">
      <dgm:prSet presAssocID="{F68696C1-C5AE-4896-B5B1-30A7C68EDB0B}" presName="bkgdShape" presStyleLbl="node1" presStyleIdx="0" presStyleCnt="1"/>
      <dgm:spPr/>
      <dgm:t>
        <a:bodyPr/>
        <a:lstStyle/>
        <a:p>
          <a:endParaRPr lang="ru-RU"/>
        </a:p>
      </dgm:t>
    </dgm:pt>
    <dgm:pt modelId="{8889F2AF-91DC-4316-8B48-D26BCBD7C736}" type="pres">
      <dgm:prSet presAssocID="{F68696C1-C5AE-4896-B5B1-30A7C68EDB0B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121E53-C22B-44A6-B8CB-7AADF83456D4}" type="pres">
      <dgm:prSet presAssocID="{F68696C1-C5AE-4896-B5B1-30A7C68EDB0B}" presName="invisiNode" presStyleLbl="node1" presStyleIdx="0" presStyleCnt="1"/>
      <dgm:spPr/>
    </dgm:pt>
    <dgm:pt modelId="{5019CCFA-F778-4B5A-94A6-8682CCB2BCC5}" type="pres">
      <dgm:prSet presAssocID="{F68696C1-C5AE-4896-B5B1-30A7C68EDB0B}" presName="imagNode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4FCC6113-F8B3-4B81-B99C-26165998A39A}" type="presOf" srcId="{F68696C1-C5AE-4896-B5B1-30A7C68EDB0B}" destId="{8889F2AF-91DC-4316-8B48-D26BCBD7C736}" srcOrd="1" destOrd="0" presId="urn:microsoft.com/office/officeart/2005/8/layout/hList7"/>
    <dgm:cxn modelId="{8793AC9D-1CC0-47FE-B209-92918010231C}" type="presOf" srcId="{3876CB7E-DB54-4457-B8D0-E6D8B1159C21}" destId="{9F825985-EE26-4863-BE06-37F7665E5FC7}" srcOrd="0" destOrd="2" presId="urn:microsoft.com/office/officeart/2005/8/layout/hList7"/>
    <dgm:cxn modelId="{F6433D9B-08B7-46E0-9A47-CE73377F33C5}" type="presOf" srcId="{F68696C1-C5AE-4896-B5B1-30A7C68EDB0B}" destId="{9F825985-EE26-4863-BE06-37F7665E5FC7}" srcOrd="0" destOrd="0" presId="urn:microsoft.com/office/officeart/2005/8/layout/hList7"/>
    <dgm:cxn modelId="{8A2E2C21-CAFB-4B58-83A2-80303D5816CD}" srcId="{F68696C1-C5AE-4896-B5B1-30A7C68EDB0B}" destId="{DBCE8FD8-196A-448A-B44F-0603F32FF55C}" srcOrd="3" destOrd="0" parTransId="{11520CC1-AF96-4418-9FA1-A980ECFFAD7A}" sibTransId="{B33F4984-B292-47DF-A75A-68281D09F45C}"/>
    <dgm:cxn modelId="{7D6B7862-D371-4ED3-8DD4-D812B6E8CE44}" srcId="{F68696C1-C5AE-4896-B5B1-30A7C68EDB0B}" destId="{F92D4048-21BE-40D4-830E-590C796ECE7A}" srcOrd="0" destOrd="0" parTransId="{6E1E5C2D-7E4B-4129-B374-0179D7E73CEC}" sibTransId="{0AA989D7-DB43-42A8-BC8F-A76F0E755F91}"/>
    <dgm:cxn modelId="{489511CD-7839-454B-A158-311943BB0A07}" type="presOf" srcId="{F92D4048-21BE-40D4-830E-590C796ECE7A}" destId="{9F825985-EE26-4863-BE06-37F7665E5FC7}" srcOrd="0" destOrd="1" presId="urn:microsoft.com/office/officeart/2005/8/layout/hList7"/>
    <dgm:cxn modelId="{C4997530-4386-4E72-AE29-11C8D5D7F322}" type="presOf" srcId="{F92D4048-21BE-40D4-830E-590C796ECE7A}" destId="{8889F2AF-91DC-4316-8B48-D26BCBD7C736}" srcOrd="1" destOrd="1" presId="urn:microsoft.com/office/officeart/2005/8/layout/hList7"/>
    <dgm:cxn modelId="{7F65F42D-9525-4B85-8A38-53DB73BA3794}" type="presOf" srcId="{D6DD0D5D-956C-4EE0-98D9-2965C64CDE0D}" destId="{FA740054-86AC-4208-A412-55EB48DC2CAD}" srcOrd="0" destOrd="0" presId="urn:microsoft.com/office/officeart/2005/8/layout/hList7"/>
    <dgm:cxn modelId="{F7C24C27-BC9A-4643-AA81-41554FA9B4F4}" srcId="{F68696C1-C5AE-4896-B5B1-30A7C68EDB0B}" destId="{3876CB7E-DB54-4457-B8D0-E6D8B1159C21}" srcOrd="1" destOrd="0" parTransId="{778D96AF-71A0-4445-8016-72ADA5034215}" sibTransId="{96D99A88-884A-4379-B059-FD0B10F73AC3}"/>
    <dgm:cxn modelId="{40EA4E64-F07A-42B7-9193-1EB8CCC741E2}" type="presOf" srcId="{DBCE8FD8-196A-448A-B44F-0603F32FF55C}" destId="{9F825985-EE26-4863-BE06-37F7665E5FC7}" srcOrd="0" destOrd="4" presId="urn:microsoft.com/office/officeart/2005/8/layout/hList7"/>
    <dgm:cxn modelId="{10C936BF-3567-4B5F-8151-72FE5E369BB2}" srcId="{D6DD0D5D-956C-4EE0-98D9-2965C64CDE0D}" destId="{F68696C1-C5AE-4896-B5B1-30A7C68EDB0B}" srcOrd="0" destOrd="0" parTransId="{53961545-A053-4D13-BEDB-5FC7A362FAEF}" sibTransId="{8F29FEBB-DEFB-4FEF-B605-292BE67E5F98}"/>
    <dgm:cxn modelId="{81B94013-B830-4FDA-878C-CC1760D10DA3}" type="presOf" srcId="{871CFE75-DCFE-44F5-AEE4-E4FE0CE31E75}" destId="{8889F2AF-91DC-4316-8B48-D26BCBD7C736}" srcOrd="1" destOrd="3" presId="urn:microsoft.com/office/officeart/2005/8/layout/hList7"/>
    <dgm:cxn modelId="{D18C7682-8D1E-420A-9185-25B60A29B14C}" srcId="{F68696C1-C5AE-4896-B5B1-30A7C68EDB0B}" destId="{871CFE75-DCFE-44F5-AEE4-E4FE0CE31E75}" srcOrd="2" destOrd="0" parTransId="{376B9350-33BD-4E77-B61C-D8A28DE8E2FE}" sibTransId="{55275F12-6DF2-4B4E-9428-111CD524F069}"/>
    <dgm:cxn modelId="{D418A79D-C8E3-4E0D-A652-8B44FC378AA7}" type="presOf" srcId="{DBCE8FD8-196A-448A-B44F-0603F32FF55C}" destId="{8889F2AF-91DC-4316-8B48-D26BCBD7C736}" srcOrd="1" destOrd="4" presId="urn:microsoft.com/office/officeart/2005/8/layout/hList7"/>
    <dgm:cxn modelId="{1AE499C8-77AC-45F2-B606-36746DD26801}" type="presOf" srcId="{871CFE75-DCFE-44F5-AEE4-E4FE0CE31E75}" destId="{9F825985-EE26-4863-BE06-37F7665E5FC7}" srcOrd="0" destOrd="3" presId="urn:microsoft.com/office/officeart/2005/8/layout/hList7"/>
    <dgm:cxn modelId="{C2627E20-FA8A-4E78-A0AD-8E4527171370}" type="presOf" srcId="{3876CB7E-DB54-4457-B8D0-E6D8B1159C21}" destId="{8889F2AF-91DC-4316-8B48-D26BCBD7C736}" srcOrd="1" destOrd="2" presId="urn:microsoft.com/office/officeart/2005/8/layout/hList7"/>
    <dgm:cxn modelId="{373A651A-80FC-44FF-91F6-8987FEF27E91}" type="presParOf" srcId="{FA740054-86AC-4208-A412-55EB48DC2CAD}" destId="{3B2DD978-83B9-45D7-A590-BA79238419C5}" srcOrd="0" destOrd="0" presId="urn:microsoft.com/office/officeart/2005/8/layout/hList7"/>
    <dgm:cxn modelId="{AFE7D207-0C79-4A11-8C6E-8F25653A8E26}" type="presParOf" srcId="{FA740054-86AC-4208-A412-55EB48DC2CAD}" destId="{EBE82DB3-96D1-4C35-BBD1-0E350FEC58A9}" srcOrd="1" destOrd="0" presId="urn:microsoft.com/office/officeart/2005/8/layout/hList7"/>
    <dgm:cxn modelId="{B7669CCE-96D0-4811-9D89-48DDAFEC7068}" type="presParOf" srcId="{EBE82DB3-96D1-4C35-BBD1-0E350FEC58A9}" destId="{0662C07C-8182-4A82-9F78-65B6B8A8DC4C}" srcOrd="0" destOrd="0" presId="urn:microsoft.com/office/officeart/2005/8/layout/hList7"/>
    <dgm:cxn modelId="{D26F05EC-BAC0-45DF-AA11-DD6E21EA7EA1}" type="presParOf" srcId="{0662C07C-8182-4A82-9F78-65B6B8A8DC4C}" destId="{9F825985-EE26-4863-BE06-37F7665E5FC7}" srcOrd="0" destOrd="0" presId="urn:microsoft.com/office/officeart/2005/8/layout/hList7"/>
    <dgm:cxn modelId="{9BA77BF1-C988-4587-8DFC-6B7E816EABB6}" type="presParOf" srcId="{0662C07C-8182-4A82-9F78-65B6B8A8DC4C}" destId="{8889F2AF-91DC-4316-8B48-D26BCBD7C736}" srcOrd="1" destOrd="0" presId="urn:microsoft.com/office/officeart/2005/8/layout/hList7"/>
    <dgm:cxn modelId="{7ADA2909-D398-4D6F-92BC-3C9A6E3B1B2F}" type="presParOf" srcId="{0662C07C-8182-4A82-9F78-65B6B8A8DC4C}" destId="{DF121E53-C22B-44A6-B8CB-7AADF83456D4}" srcOrd="2" destOrd="0" presId="urn:microsoft.com/office/officeart/2005/8/layout/hList7"/>
    <dgm:cxn modelId="{F78F1587-32D3-4889-9B25-EFC31222B33A}" type="presParOf" srcId="{0662C07C-8182-4A82-9F78-65B6B8A8DC4C}" destId="{5019CCFA-F778-4B5A-94A6-8682CCB2BCC5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9C998AA-D4E8-4F30-99A2-A050D7F2D8A6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9C2EBC-B03B-47A2-86D5-7FE56BF0FC25}">
      <dgm:prSet/>
      <dgm:spPr/>
      <dgm:t>
        <a:bodyPr/>
        <a:lstStyle/>
        <a:p>
          <a:pPr algn="just"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Масштаб снимка вдоль линии движения аппарата остается неизменным, но вдоль строки изменяется, он уменьшается к ее краям, что приводит к геометрическим искажениям, которые могут быть устранены обра­боткой снимков на ЭВМ. Важная особенность сканерной съемки — поступление информации со спутника в цифровой форме, что облегчает ее компьютерную об­работку. По качеству сканерная съемка уступает фо­тографической, так как разрешение сканерных сним­ков несколько меньше. Чаще всего используют многозональную сканерную съемку. В этом случае применяется несколько зеркал, при этом каждое зеркало воспринимает определенную зону спектра.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DA0214-5104-4E88-B6A4-216B4EBFBD9B}" type="parTrans" cxnId="{53CC4C87-4857-4851-945F-4A90DEC80BD2}">
      <dgm:prSet/>
      <dgm:spPr/>
      <dgm:t>
        <a:bodyPr/>
        <a:lstStyle/>
        <a:p>
          <a:endParaRPr lang="ru-RU"/>
        </a:p>
      </dgm:t>
    </dgm:pt>
    <dgm:pt modelId="{59AF0A20-D962-4028-9607-18181AA4AEEC}" type="sibTrans" cxnId="{53CC4C87-4857-4851-945F-4A90DEC80BD2}">
      <dgm:prSet/>
      <dgm:spPr/>
      <dgm:t>
        <a:bodyPr/>
        <a:lstStyle/>
        <a:p>
          <a:endParaRPr lang="ru-RU"/>
        </a:p>
      </dgm:t>
    </dgm:pt>
    <dgm:pt modelId="{35CF7F97-984F-4EF3-891E-80B9D393A2B6}" type="pres">
      <dgm:prSet presAssocID="{F9C998AA-D4E8-4F30-99A2-A050D7F2D8A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C29251-8A23-4C05-AF6A-87E7E9E61A8A}" type="pres">
      <dgm:prSet presAssocID="{C19C2EBC-B03B-47A2-86D5-7FE56BF0FC25}" presName="composite" presStyleCnt="0"/>
      <dgm:spPr/>
    </dgm:pt>
    <dgm:pt modelId="{7EB15C72-8AEA-46D2-B033-E60FD656B9C7}" type="pres">
      <dgm:prSet presAssocID="{C19C2EBC-B03B-47A2-86D5-7FE56BF0FC25}" presName="imgShp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BDB87A7-C4DE-4182-A5F2-42DCA1E5C633}" type="pres">
      <dgm:prSet presAssocID="{C19C2EBC-B03B-47A2-86D5-7FE56BF0FC25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8765B4-A95E-4CAC-A573-7DF7DA37AB40}" type="presOf" srcId="{F9C998AA-D4E8-4F30-99A2-A050D7F2D8A6}" destId="{35CF7F97-984F-4EF3-891E-80B9D393A2B6}" srcOrd="0" destOrd="0" presId="urn:microsoft.com/office/officeart/2005/8/layout/vList3"/>
    <dgm:cxn modelId="{795454B1-D7F0-4479-BF70-9BC9DDC6D807}" type="presOf" srcId="{C19C2EBC-B03B-47A2-86D5-7FE56BF0FC25}" destId="{1BDB87A7-C4DE-4182-A5F2-42DCA1E5C633}" srcOrd="0" destOrd="0" presId="urn:microsoft.com/office/officeart/2005/8/layout/vList3"/>
    <dgm:cxn modelId="{53CC4C87-4857-4851-945F-4A90DEC80BD2}" srcId="{F9C998AA-D4E8-4F30-99A2-A050D7F2D8A6}" destId="{C19C2EBC-B03B-47A2-86D5-7FE56BF0FC25}" srcOrd="0" destOrd="0" parTransId="{5BDA0214-5104-4E88-B6A4-216B4EBFBD9B}" sibTransId="{59AF0A20-D962-4028-9607-18181AA4AEEC}"/>
    <dgm:cxn modelId="{FF2E21B6-B476-4641-A635-BD37119948AD}" type="presParOf" srcId="{35CF7F97-984F-4EF3-891E-80B9D393A2B6}" destId="{8EC29251-8A23-4C05-AF6A-87E7E9E61A8A}" srcOrd="0" destOrd="0" presId="urn:microsoft.com/office/officeart/2005/8/layout/vList3"/>
    <dgm:cxn modelId="{7C8003F4-EF46-4D55-9BCC-77F776C6517D}" type="presParOf" srcId="{8EC29251-8A23-4C05-AF6A-87E7E9E61A8A}" destId="{7EB15C72-8AEA-46D2-B033-E60FD656B9C7}" srcOrd="0" destOrd="0" presId="urn:microsoft.com/office/officeart/2005/8/layout/vList3"/>
    <dgm:cxn modelId="{9018924C-8A57-4147-8ABF-37669C25B2ED}" type="presParOf" srcId="{8EC29251-8A23-4C05-AF6A-87E7E9E61A8A}" destId="{1BDB87A7-C4DE-4182-A5F2-42DCA1E5C63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1FC9006-1806-448E-8DF9-9067E63FEC5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3E4310-F7B5-4436-B1C1-B22707BA732D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Виды радиометрии</a:t>
          </a:r>
        </a:p>
      </dgm:t>
    </dgm:pt>
    <dgm:pt modelId="{56C03888-770C-4AE9-9A61-3E0593D60F89}" type="parTrans" cxnId="{856C9D3B-566F-4860-9E92-52774DACBE2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F4A997-E61D-49C0-9DD6-D77DE7D8D29C}" type="sibTrans" cxnId="{856C9D3B-566F-4860-9E92-52774DACBE2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731850-26AD-493F-A2A5-F59918269BF8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при которой фиксируется собственное излучение Земли (получают </a:t>
          </a:r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радиометрические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снимки) </a:t>
          </a:r>
        </a:p>
      </dgm:t>
    </dgm:pt>
    <dgm:pt modelId="{96715771-A7F4-48EA-B9A4-FDDD83382541}" type="parTrans" cxnId="{D2A0559C-EFBC-4F49-91D8-7D142B11F61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C57312-74B0-4F82-A0A9-5E40AC310E2D}" type="sibTrans" cxnId="{D2A0559C-EFBC-4F49-91D8-7D142B11F61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A5CF29-45BF-42AC-B442-7EF41E03D4B6}">
      <dgm:prSet phldrT="[Текст]"/>
      <dgm:spPr/>
      <dgm:t>
        <a:bodyPr/>
        <a:lstStyle/>
        <a:p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активную радиометрию,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когда фиксируется отраженное искусственное излуче­ние (получают </a:t>
          </a:r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радиолокационные снимки)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13BBF2-6738-46FC-ACD8-E92065E6DD1C}" type="parTrans" cxnId="{C1F0F8A1-1185-415D-8336-E9E4D4102BC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F7FBAA-9992-457F-AA25-47625AC880EB}" type="sibTrans" cxnId="{C1F0F8A1-1185-415D-8336-E9E4D4102BC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0B5899-53BE-491C-A5F5-0C4F9118324A}" type="pres">
      <dgm:prSet presAssocID="{41FC9006-1806-448E-8DF9-9067E63FEC5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DDBC214-2B92-4C43-9955-520C8CB83E7B}" type="pres">
      <dgm:prSet presAssocID="{173E4310-F7B5-4436-B1C1-B22707BA732D}" presName="root" presStyleCnt="0"/>
      <dgm:spPr/>
    </dgm:pt>
    <dgm:pt modelId="{33E8A126-D1CB-4AA0-974C-9664455EFC9E}" type="pres">
      <dgm:prSet presAssocID="{173E4310-F7B5-4436-B1C1-B22707BA732D}" presName="rootComposite" presStyleCnt="0"/>
      <dgm:spPr/>
    </dgm:pt>
    <dgm:pt modelId="{0BA0C0BB-19AB-4CE3-BBC5-A62E26926FBC}" type="pres">
      <dgm:prSet presAssocID="{173E4310-F7B5-4436-B1C1-B22707BA732D}" presName="rootText" presStyleLbl="node1" presStyleIdx="0" presStyleCnt="1"/>
      <dgm:spPr/>
      <dgm:t>
        <a:bodyPr/>
        <a:lstStyle/>
        <a:p>
          <a:endParaRPr lang="ru-RU"/>
        </a:p>
      </dgm:t>
    </dgm:pt>
    <dgm:pt modelId="{B7C2AFD8-B810-4087-BE4E-AAE3CAFDAF2B}" type="pres">
      <dgm:prSet presAssocID="{173E4310-F7B5-4436-B1C1-B22707BA732D}" presName="rootConnector" presStyleLbl="node1" presStyleIdx="0" presStyleCnt="1"/>
      <dgm:spPr/>
      <dgm:t>
        <a:bodyPr/>
        <a:lstStyle/>
        <a:p>
          <a:endParaRPr lang="ru-RU"/>
        </a:p>
      </dgm:t>
    </dgm:pt>
    <dgm:pt modelId="{5A93E3B9-E08E-4BBE-9EF2-C504801B99AC}" type="pres">
      <dgm:prSet presAssocID="{173E4310-F7B5-4436-B1C1-B22707BA732D}" presName="childShape" presStyleCnt="0"/>
      <dgm:spPr/>
    </dgm:pt>
    <dgm:pt modelId="{83AD220E-E4BE-4AF2-9988-01566E746FCB}" type="pres">
      <dgm:prSet presAssocID="{96715771-A7F4-48EA-B9A4-FDDD83382541}" presName="Name13" presStyleLbl="parChTrans1D2" presStyleIdx="0" presStyleCnt="2"/>
      <dgm:spPr/>
      <dgm:t>
        <a:bodyPr/>
        <a:lstStyle/>
        <a:p>
          <a:endParaRPr lang="ru-RU"/>
        </a:p>
      </dgm:t>
    </dgm:pt>
    <dgm:pt modelId="{AF61A74E-1599-4ADB-983A-B63AB186D87F}" type="pres">
      <dgm:prSet presAssocID="{5E731850-26AD-493F-A2A5-F59918269BF8}" presName="childText" presStyleLbl="bgAcc1" presStyleIdx="0" presStyleCnt="2" custScaleX="158439" custScaleY="906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5D672-C7C4-4743-94A3-8C3C25B3792C}" type="pres">
      <dgm:prSet presAssocID="{4513BBF2-6738-46FC-ACD8-E92065E6DD1C}" presName="Name13" presStyleLbl="parChTrans1D2" presStyleIdx="1" presStyleCnt="2"/>
      <dgm:spPr/>
      <dgm:t>
        <a:bodyPr/>
        <a:lstStyle/>
        <a:p>
          <a:endParaRPr lang="ru-RU"/>
        </a:p>
      </dgm:t>
    </dgm:pt>
    <dgm:pt modelId="{0DE76726-405A-4BAB-9694-7C7F79BB5361}" type="pres">
      <dgm:prSet presAssocID="{8AA5CF29-45BF-42AC-B442-7EF41E03D4B6}" presName="childText" presStyleLbl="bgAcc1" presStyleIdx="1" presStyleCnt="2" custScaleX="1594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E9BAFB-C90E-4856-9ABA-AE65DE3362EB}" type="presOf" srcId="{4513BBF2-6738-46FC-ACD8-E92065E6DD1C}" destId="{08F5D672-C7C4-4743-94A3-8C3C25B3792C}" srcOrd="0" destOrd="0" presId="urn:microsoft.com/office/officeart/2005/8/layout/hierarchy3"/>
    <dgm:cxn modelId="{658A0DCA-5794-44A8-9D41-12B18EEE84F9}" type="presOf" srcId="{8AA5CF29-45BF-42AC-B442-7EF41E03D4B6}" destId="{0DE76726-405A-4BAB-9694-7C7F79BB5361}" srcOrd="0" destOrd="0" presId="urn:microsoft.com/office/officeart/2005/8/layout/hierarchy3"/>
    <dgm:cxn modelId="{D2A0559C-EFBC-4F49-91D8-7D142B11F61E}" srcId="{173E4310-F7B5-4436-B1C1-B22707BA732D}" destId="{5E731850-26AD-493F-A2A5-F59918269BF8}" srcOrd="0" destOrd="0" parTransId="{96715771-A7F4-48EA-B9A4-FDDD83382541}" sibTransId="{B5C57312-74B0-4F82-A0A9-5E40AC310E2D}"/>
    <dgm:cxn modelId="{D0BECE35-55C5-4EF9-B91C-F0DF9B1D318E}" type="presOf" srcId="{173E4310-F7B5-4436-B1C1-B22707BA732D}" destId="{B7C2AFD8-B810-4087-BE4E-AAE3CAFDAF2B}" srcOrd="1" destOrd="0" presId="urn:microsoft.com/office/officeart/2005/8/layout/hierarchy3"/>
    <dgm:cxn modelId="{E471140A-47E4-4DFE-B67A-17A69436C8A6}" type="presOf" srcId="{5E731850-26AD-493F-A2A5-F59918269BF8}" destId="{AF61A74E-1599-4ADB-983A-B63AB186D87F}" srcOrd="0" destOrd="0" presId="urn:microsoft.com/office/officeart/2005/8/layout/hierarchy3"/>
    <dgm:cxn modelId="{2C92FE26-2F45-4B5F-AE17-8D3D959C11A2}" type="presOf" srcId="{173E4310-F7B5-4436-B1C1-B22707BA732D}" destId="{0BA0C0BB-19AB-4CE3-BBC5-A62E26926FBC}" srcOrd="0" destOrd="0" presId="urn:microsoft.com/office/officeart/2005/8/layout/hierarchy3"/>
    <dgm:cxn modelId="{856C9D3B-566F-4860-9E92-52774DACBE23}" srcId="{41FC9006-1806-448E-8DF9-9067E63FEC5F}" destId="{173E4310-F7B5-4436-B1C1-B22707BA732D}" srcOrd="0" destOrd="0" parTransId="{56C03888-770C-4AE9-9A61-3E0593D60F89}" sibTransId="{61F4A997-E61D-49C0-9DD6-D77DE7D8D29C}"/>
    <dgm:cxn modelId="{C1F0F8A1-1185-415D-8336-E9E4D4102BC6}" srcId="{173E4310-F7B5-4436-B1C1-B22707BA732D}" destId="{8AA5CF29-45BF-42AC-B442-7EF41E03D4B6}" srcOrd="1" destOrd="0" parTransId="{4513BBF2-6738-46FC-ACD8-E92065E6DD1C}" sibTransId="{B3F7FBAA-9992-457F-AA25-47625AC880EB}"/>
    <dgm:cxn modelId="{E878F44A-0229-4BC0-ABC5-ECB59D74C0FB}" type="presOf" srcId="{41FC9006-1806-448E-8DF9-9067E63FEC5F}" destId="{FC0B5899-53BE-491C-A5F5-0C4F9118324A}" srcOrd="0" destOrd="0" presId="urn:microsoft.com/office/officeart/2005/8/layout/hierarchy3"/>
    <dgm:cxn modelId="{9ECC2DAB-8444-4410-8F76-82C4DCA72B8A}" type="presOf" srcId="{96715771-A7F4-48EA-B9A4-FDDD83382541}" destId="{83AD220E-E4BE-4AF2-9988-01566E746FCB}" srcOrd="0" destOrd="0" presId="urn:microsoft.com/office/officeart/2005/8/layout/hierarchy3"/>
    <dgm:cxn modelId="{80105858-EA77-427D-91F0-42943EC8587C}" type="presParOf" srcId="{FC0B5899-53BE-491C-A5F5-0C4F9118324A}" destId="{8DDBC214-2B92-4C43-9955-520C8CB83E7B}" srcOrd="0" destOrd="0" presId="urn:microsoft.com/office/officeart/2005/8/layout/hierarchy3"/>
    <dgm:cxn modelId="{8A0B0F2B-41FA-41F4-9CA5-57B252CEB09B}" type="presParOf" srcId="{8DDBC214-2B92-4C43-9955-520C8CB83E7B}" destId="{33E8A126-D1CB-4AA0-974C-9664455EFC9E}" srcOrd="0" destOrd="0" presId="urn:microsoft.com/office/officeart/2005/8/layout/hierarchy3"/>
    <dgm:cxn modelId="{DCF6CF78-C734-4DEE-B563-BCCE34E32A16}" type="presParOf" srcId="{33E8A126-D1CB-4AA0-974C-9664455EFC9E}" destId="{0BA0C0BB-19AB-4CE3-BBC5-A62E26926FBC}" srcOrd="0" destOrd="0" presId="urn:microsoft.com/office/officeart/2005/8/layout/hierarchy3"/>
    <dgm:cxn modelId="{CF806792-44F3-47C3-983E-57106FF7B8AE}" type="presParOf" srcId="{33E8A126-D1CB-4AA0-974C-9664455EFC9E}" destId="{B7C2AFD8-B810-4087-BE4E-AAE3CAFDAF2B}" srcOrd="1" destOrd="0" presId="urn:microsoft.com/office/officeart/2005/8/layout/hierarchy3"/>
    <dgm:cxn modelId="{98E3FC61-9F01-4E73-AAC5-4D1E07B2FF07}" type="presParOf" srcId="{8DDBC214-2B92-4C43-9955-520C8CB83E7B}" destId="{5A93E3B9-E08E-4BBE-9EF2-C504801B99AC}" srcOrd="1" destOrd="0" presId="urn:microsoft.com/office/officeart/2005/8/layout/hierarchy3"/>
    <dgm:cxn modelId="{9D2DE794-B83C-4A72-8453-6977D260E6AA}" type="presParOf" srcId="{5A93E3B9-E08E-4BBE-9EF2-C504801B99AC}" destId="{83AD220E-E4BE-4AF2-9988-01566E746FCB}" srcOrd="0" destOrd="0" presId="urn:microsoft.com/office/officeart/2005/8/layout/hierarchy3"/>
    <dgm:cxn modelId="{C12DD52C-F26E-4AAE-A46A-C8C1AD547A3F}" type="presParOf" srcId="{5A93E3B9-E08E-4BBE-9EF2-C504801B99AC}" destId="{AF61A74E-1599-4ADB-983A-B63AB186D87F}" srcOrd="1" destOrd="0" presId="urn:microsoft.com/office/officeart/2005/8/layout/hierarchy3"/>
    <dgm:cxn modelId="{5996F441-B44A-46BD-9014-2DFD7FD52135}" type="presParOf" srcId="{5A93E3B9-E08E-4BBE-9EF2-C504801B99AC}" destId="{08F5D672-C7C4-4743-94A3-8C3C25B3792C}" srcOrd="2" destOrd="0" presId="urn:microsoft.com/office/officeart/2005/8/layout/hierarchy3"/>
    <dgm:cxn modelId="{48D8B47C-11E3-43E6-B6B8-5CC3C9FB1443}" type="presParOf" srcId="{5A93E3B9-E08E-4BBE-9EF2-C504801B99AC}" destId="{0DE76726-405A-4BAB-9694-7C7F79BB5361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BAAFBCC-0B59-494E-B8DF-7B3AED969EF6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8DA7DE-D881-4D22-A0C8-19F1E491F8A5}">
      <dgm:prSet custT="1"/>
      <dgm:spPr/>
      <dgm:t>
        <a:bodyPr/>
        <a:lstStyle/>
        <a:p>
          <a:pPr marL="0" marR="0" lvl="0" indent="0" algn="just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Для получения радиолокационных снимков на носителе устанавливается активный источник радиоиз­лучения с антенной, действующий по принципу про­смотра местности поперек маршрута. Посылаемый к Земле сигнал по-разному отражается поверхностью и улавливается регистрирующей аппаратурой. На полу­ченных снимках отражается шероховатость поверхно­сти, микрорельеф, состав пород. Радиолокационные снимки могут применяться в океанологических исследованиях для изучения волне­ния и приповерхностных ветров, в геологии для поис­ка линз подземных вод, в сельском хозяйстве — для изучения состояния растительности, а также для кар­тографирования земель и др.</a:t>
          </a:r>
          <a:r>
            <a:rPr lang="ru-RU" sz="16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Пассивная и активная </a:t>
          </a:r>
          <a:r>
            <a:rPr lang="ru-RU" sz="1600" dirty="0" err="1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радиосъемка</a:t>
          </a:r>
          <a:r>
            <a:rPr lang="ru-RU" sz="16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отличается от остальных видов съемки своей всепогодностью в силу того, что атмосфера абсолютно прозрачна для волн этого диапазона. Она может проводиться в любое вре­мя суток.</a:t>
          </a:r>
        </a:p>
        <a:p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dirty="0" smtClean="0"/>
        </a:p>
        <a:p>
          <a:pPr lvl="0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FE087CB4-6079-4118-BAB0-9220B5F4BE8F}" type="parTrans" cxnId="{B9068763-53B3-4497-87ED-0F04C6124910}">
      <dgm:prSet/>
      <dgm:spPr/>
      <dgm:t>
        <a:bodyPr/>
        <a:lstStyle/>
        <a:p>
          <a:endParaRPr lang="ru-RU"/>
        </a:p>
      </dgm:t>
    </dgm:pt>
    <dgm:pt modelId="{98FEB73B-24BB-40A8-A202-A66E9446707E}" type="sibTrans" cxnId="{B9068763-53B3-4497-87ED-0F04C6124910}">
      <dgm:prSet/>
      <dgm:spPr/>
      <dgm:t>
        <a:bodyPr/>
        <a:lstStyle/>
        <a:p>
          <a:endParaRPr lang="ru-RU"/>
        </a:p>
      </dgm:t>
    </dgm:pt>
    <dgm:pt modelId="{8EECDCE5-1803-46F5-8D68-D268ED8794B3}" type="pres">
      <dgm:prSet presAssocID="{2BAAFBCC-0B59-494E-B8DF-7B3AED969EF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B87CEF-E504-4983-AF1C-5BD5D43E859D}" type="pres">
      <dgm:prSet presAssocID="{2BAAFBCC-0B59-494E-B8DF-7B3AED969EF6}" presName="fgShape" presStyleLbl="fgShp" presStyleIdx="0" presStyleCnt="1"/>
      <dgm:spPr/>
    </dgm:pt>
    <dgm:pt modelId="{23950C7F-3930-497D-AF0E-EEE32C488A8B}" type="pres">
      <dgm:prSet presAssocID="{2BAAFBCC-0B59-494E-B8DF-7B3AED969EF6}" presName="linComp" presStyleCnt="0"/>
      <dgm:spPr/>
    </dgm:pt>
    <dgm:pt modelId="{56048C9F-9256-40D2-9603-C8F8336CF4F7}" type="pres">
      <dgm:prSet presAssocID="{508DA7DE-D881-4D22-A0C8-19F1E491F8A5}" presName="compNode" presStyleCnt="0"/>
      <dgm:spPr/>
    </dgm:pt>
    <dgm:pt modelId="{67B45484-5E15-4EF6-9092-16A6A9A30772}" type="pres">
      <dgm:prSet presAssocID="{508DA7DE-D881-4D22-A0C8-19F1E491F8A5}" presName="bkgdShape" presStyleLbl="node1" presStyleIdx="0" presStyleCnt="1"/>
      <dgm:spPr/>
      <dgm:t>
        <a:bodyPr/>
        <a:lstStyle/>
        <a:p>
          <a:endParaRPr lang="ru-RU"/>
        </a:p>
      </dgm:t>
    </dgm:pt>
    <dgm:pt modelId="{23B7816A-6485-48A1-90CD-1321DAC4FDA8}" type="pres">
      <dgm:prSet presAssocID="{508DA7DE-D881-4D22-A0C8-19F1E491F8A5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1AAD8B-047A-47D3-8D6E-A5F6A7F9782A}" type="pres">
      <dgm:prSet presAssocID="{508DA7DE-D881-4D22-A0C8-19F1E491F8A5}" presName="invisiNode" presStyleLbl="node1" presStyleIdx="0" presStyleCnt="1"/>
      <dgm:spPr/>
    </dgm:pt>
    <dgm:pt modelId="{793903E2-CECE-44C1-AEFF-11813A0D19E0}" type="pres">
      <dgm:prSet presAssocID="{508DA7DE-D881-4D22-A0C8-19F1E491F8A5}" presName="imagNode" presStyleLbl="fgImgPlace1" presStyleIdx="0" presStyleCnt="1" custLinFactNeighborX="-2167" custLinFactNeighborY="-1192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602526F6-688D-468A-AFDB-A0D95559CCE8}" type="presOf" srcId="{2BAAFBCC-0B59-494E-B8DF-7B3AED969EF6}" destId="{8EECDCE5-1803-46F5-8D68-D268ED8794B3}" srcOrd="0" destOrd="0" presId="urn:microsoft.com/office/officeart/2005/8/layout/hList7"/>
    <dgm:cxn modelId="{7B73BBDA-513C-4939-830D-95DA541A884A}" type="presOf" srcId="{508DA7DE-D881-4D22-A0C8-19F1E491F8A5}" destId="{67B45484-5E15-4EF6-9092-16A6A9A30772}" srcOrd="0" destOrd="0" presId="urn:microsoft.com/office/officeart/2005/8/layout/hList7"/>
    <dgm:cxn modelId="{B9068763-53B3-4497-87ED-0F04C6124910}" srcId="{2BAAFBCC-0B59-494E-B8DF-7B3AED969EF6}" destId="{508DA7DE-D881-4D22-A0C8-19F1E491F8A5}" srcOrd="0" destOrd="0" parTransId="{FE087CB4-6079-4118-BAB0-9220B5F4BE8F}" sibTransId="{98FEB73B-24BB-40A8-A202-A66E9446707E}"/>
    <dgm:cxn modelId="{3EEAB122-9BDF-41C5-8634-95069E5F6CDE}" type="presOf" srcId="{508DA7DE-D881-4D22-A0C8-19F1E491F8A5}" destId="{23B7816A-6485-48A1-90CD-1321DAC4FDA8}" srcOrd="1" destOrd="0" presId="urn:microsoft.com/office/officeart/2005/8/layout/hList7"/>
    <dgm:cxn modelId="{43B056D5-DD3A-410C-BD2A-B26D8A1B0C4B}" type="presParOf" srcId="{8EECDCE5-1803-46F5-8D68-D268ED8794B3}" destId="{45B87CEF-E504-4983-AF1C-5BD5D43E859D}" srcOrd="0" destOrd="0" presId="urn:microsoft.com/office/officeart/2005/8/layout/hList7"/>
    <dgm:cxn modelId="{4A1E7C97-7746-463B-AA5B-B1478BD2889D}" type="presParOf" srcId="{8EECDCE5-1803-46F5-8D68-D268ED8794B3}" destId="{23950C7F-3930-497D-AF0E-EEE32C488A8B}" srcOrd="1" destOrd="0" presId="urn:microsoft.com/office/officeart/2005/8/layout/hList7"/>
    <dgm:cxn modelId="{37D50720-8010-4F67-A47B-483C3E5D59A5}" type="presParOf" srcId="{23950C7F-3930-497D-AF0E-EEE32C488A8B}" destId="{56048C9F-9256-40D2-9603-C8F8336CF4F7}" srcOrd="0" destOrd="0" presId="urn:microsoft.com/office/officeart/2005/8/layout/hList7"/>
    <dgm:cxn modelId="{1F64BF08-C32D-43AE-8691-BBC5C2612162}" type="presParOf" srcId="{56048C9F-9256-40D2-9603-C8F8336CF4F7}" destId="{67B45484-5E15-4EF6-9092-16A6A9A30772}" srcOrd="0" destOrd="0" presId="urn:microsoft.com/office/officeart/2005/8/layout/hList7"/>
    <dgm:cxn modelId="{40F7EFAC-E60C-42F1-BE93-EDA2A652F335}" type="presParOf" srcId="{56048C9F-9256-40D2-9603-C8F8336CF4F7}" destId="{23B7816A-6485-48A1-90CD-1321DAC4FDA8}" srcOrd="1" destOrd="0" presId="urn:microsoft.com/office/officeart/2005/8/layout/hList7"/>
    <dgm:cxn modelId="{09CAD0E9-44A9-41CD-841F-32758C0C08DA}" type="presParOf" srcId="{56048C9F-9256-40D2-9603-C8F8336CF4F7}" destId="{361AAD8B-047A-47D3-8D6E-A5F6A7F9782A}" srcOrd="2" destOrd="0" presId="urn:microsoft.com/office/officeart/2005/8/layout/hList7"/>
    <dgm:cxn modelId="{C4A029F4-1234-4AD4-946F-0862E1850B09}" type="presParOf" srcId="{56048C9F-9256-40D2-9603-C8F8336CF4F7}" destId="{793903E2-CECE-44C1-AEFF-11813A0D19E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A77CE2-49E5-4DBB-AD53-FE32527025B5}">
      <dsp:nvSpPr>
        <dsp:cNvPr id="0" name=""/>
        <dsp:cNvSpPr/>
      </dsp:nvSpPr>
      <dsp:spPr>
        <a:xfrm>
          <a:off x="0" y="0"/>
          <a:ext cx="8938260" cy="1305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снимки в видимом и ближнем инфракрасном (све­товом) диапазоне,</a:t>
          </a:r>
        </a:p>
      </dsp:txBody>
      <dsp:txXfrm>
        <a:off x="38234" y="38234"/>
        <a:ext cx="7529629" cy="1228933"/>
      </dsp:txXfrm>
    </dsp:sp>
    <dsp:sp modelId="{00E8A4EC-56F2-4808-90CD-2805FE034A3A}">
      <dsp:nvSpPr>
        <dsp:cNvPr id="0" name=""/>
        <dsp:cNvSpPr/>
      </dsp:nvSpPr>
      <dsp:spPr>
        <a:xfrm>
          <a:off x="788669" y="1522968"/>
          <a:ext cx="8938260" cy="1305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снимки в тепловом инфракрасном диапазоне, </a:t>
          </a:r>
        </a:p>
      </dsp:txBody>
      <dsp:txXfrm>
        <a:off x="826903" y="1561202"/>
        <a:ext cx="7224611" cy="1228933"/>
      </dsp:txXfrm>
    </dsp:sp>
    <dsp:sp modelId="{49E63EB6-18E6-4814-8657-7C6A530CA9A7}">
      <dsp:nvSpPr>
        <dsp:cNvPr id="0" name=""/>
        <dsp:cNvSpPr/>
      </dsp:nvSpPr>
      <dsp:spPr>
        <a:xfrm>
          <a:off x="1577339" y="3045936"/>
          <a:ext cx="8938260" cy="1305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снимки в </a:t>
          </a:r>
          <a:r>
            <a:rPr lang="kk-KZ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адио</a:t>
          </a:r>
          <a:r>
            <a:rPr lang="kk-KZ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иап</a:t>
          </a:r>
          <a:r>
            <a:rPr lang="kk-KZ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</a:t>
          </a:r>
          <a:r>
            <a:rPr lang="kk-KZ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</a:t>
          </a:r>
          <a:r>
            <a:rPr lang="kk-KZ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е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1615573" y="3084170"/>
        <a:ext cx="7224611" cy="1228933"/>
      </dsp:txXfrm>
    </dsp:sp>
    <dsp:sp modelId="{DB2CB904-81E6-4CFA-AF17-3484D310B079}">
      <dsp:nvSpPr>
        <dsp:cNvPr id="0" name=""/>
        <dsp:cNvSpPr/>
      </dsp:nvSpPr>
      <dsp:spPr>
        <a:xfrm>
          <a:off x="8089749" y="989929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80664" y="989929"/>
        <a:ext cx="466680" cy="638504"/>
      </dsp:txXfrm>
    </dsp:sp>
    <dsp:sp modelId="{2FA84128-1C7E-4C50-BF4F-B7DA4F10A8CE}">
      <dsp:nvSpPr>
        <dsp:cNvPr id="0" name=""/>
        <dsp:cNvSpPr/>
      </dsp:nvSpPr>
      <dsp:spPr>
        <a:xfrm>
          <a:off x="8878419" y="2504195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069334" y="2504195"/>
        <a:ext cx="466680" cy="6385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616783-2388-441B-9086-94BFCE129032}">
      <dsp:nvSpPr>
        <dsp:cNvPr id="0" name=""/>
        <dsp:cNvSpPr/>
      </dsp:nvSpPr>
      <dsp:spPr>
        <a:xfrm>
          <a:off x="801763" y="325"/>
          <a:ext cx="2621198" cy="262119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4253" tIns="35560" rIns="144253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фотографические</a:t>
          </a:r>
        </a:p>
      </dsp:txBody>
      <dsp:txXfrm>
        <a:off x="1185629" y="384191"/>
        <a:ext cx="1853466" cy="1853466"/>
      </dsp:txXfrm>
    </dsp:sp>
    <dsp:sp modelId="{F398A97E-E4F5-4804-8A0E-B8A2F67F7F77}">
      <dsp:nvSpPr>
        <dsp:cNvPr id="0" name=""/>
        <dsp:cNvSpPr/>
      </dsp:nvSpPr>
      <dsp:spPr>
        <a:xfrm>
          <a:off x="2898721" y="325"/>
          <a:ext cx="2621198" cy="262119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4253" tIns="35560" rIns="144253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фототелевизионные</a:t>
          </a:r>
        </a:p>
      </dsp:txBody>
      <dsp:txXfrm>
        <a:off x="3282587" y="384191"/>
        <a:ext cx="1853466" cy="1853466"/>
      </dsp:txXfrm>
    </dsp:sp>
    <dsp:sp modelId="{84116210-A704-4D4E-9773-BD7A53B17DDE}">
      <dsp:nvSpPr>
        <dsp:cNvPr id="0" name=""/>
        <dsp:cNvSpPr/>
      </dsp:nvSpPr>
      <dsp:spPr>
        <a:xfrm>
          <a:off x="4995680" y="325"/>
          <a:ext cx="2621198" cy="262119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4253" tIns="35560" rIns="144253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сканерные</a:t>
          </a:r>
        </a:p>
      </dsp:txBody>
      <dsp:txXfrm>
        <a:off x="5379546" y="384191"/>
        <a:ext cx="1853466" cy="1853466"/>
      </dsp:txXfrm>
    </dsp:sp>
    <dsp:sp modelId="{38A9F6F2-CF60-46D4-B61A-12ABDE4BA010}">
      <dsp:nvSpPr>
        <dsp:cNvPr id="0" name=""/>
        <dsp:cNvSpPr/>
      </dsp:nvSpPr>
      <dsp:spPr>
        <a:xfrm>
          <a:off x="7092638" y="325"/>
          <a:ext cx="2621198" cy="262119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4253" tIns="35560" rIns="144253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много элементные ПЗС-снимки</a:t>
          </a:r>
        </a:p>
      </dsp:txBody>
      <dsp:txXfrm>
        <a:off x="7476504" y="384191"/>
        <a:ext cx="1853466" cy="18534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616783-2388-441B-9086-94BFCE129032}">
      <dsp:nvSpPr>
        <dsp:cNvPr id="0" name=""/>
        <dsp:cNvSpPr/>
      </dsp:nvSpPr>
      <dsp:spPr>
        <a:xfrm>
          <a:off x="1430234" y="899"/>
          <a:ext cx="2251509" cy="22515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3908" tIns="30480" rIns="12390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тепловые инфракрас­ные</a:t>
          </a:r>
        </a:p>
      </dsp:txBody>
      <dsp:txXfrm>
        <a:off x="1759960" y="330625"/>
        <a:ext cx="1592057" cy="1592057"/>
      </dsp:txXfrm>
    </dsp:sp>
    <dsp:sp modelId="{F398A97E-E4F5-4804-8A0E-B8A2F67F7F77}">
      <dsp:nvSpPr>
        <dsp:cNvPr id="0" name=""/>
        <dsp:cNvSpPr/>
      </dsp:nvSpPr>
      <dsp:spPr>
        <a:xfrm>
          <a:off x="3231441" y="899"/>
          <a:ext cx="2251509" cy="22515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3908" tIns="30480" rIns="12390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радиометрические</a:t>
          </a:r>
        </a:p>
      </dsp:txBody>
      <dsp:txXfrm>
        <a:off x="3561167" y="330625"/>
        <a:ext cx="1592057" cy="1592057"/>
      </dsp:txXfrm>
    </dsp:sp>
    <dsp:sp modelId="{84116210-A704-4D4E-9773-BD7A53B17DDE}">
      <dsp:nvSpPr>
        <dsp:cNvPr id="0" name=""/>
        <dsp:cNvSpPr/>
      </dsp:nvSpPr>
      <dsp:spPr>
        <a:xfrm>
          <a:off x="5032649" y="899"/>
          <a:ext cx="2251509" cy="22515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3908" tIns="30480" rIns="12390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радиолокационные</a:t>
          </a:r>
        </a:p>
      </dsp:txBody>
      <dsp:txXfrm>
        <a:off x="5362375" y="330625"/>
        <a:ext cx="1592057" cy="1592057"/>
      </dsp:txXfrm>
    </dsp:sp>
    <dsp:sp modelId="{38A9F6F2-CF60-46D4-B61A-12ABDE4BA010}">
      <dsp:nvSpPr>
        <dsp:cNvPr id="0" name=""/>
        <dsp:cNvSpPr/>
      </dsp:nvSpPr>
      <dsp:spPr>
        <a:xfrm>
          <a:off x="6833856" y="899"/>
          <a:ext cx="2251509" cy="22515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3908" tIns="30480" rIns="12390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микровол­новые радиометрические</a:t>
          </a:r>
        </a:p>
      </dsp:txBody>
      <dsp:txXfrm>
        <a:off x="7163582" y="330625"/>
        <a:ext cx="1592057" cy="15920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825985-EE26-4863-BE06-37F7665E5FC7}">
      <dsp:nvSpPr>
        <dsp:cNvPr id="0" name=""/>
        <dsp:cNvSpPr/>
      </dsp:nvSpPr>
      <dsp:spPr>
        <a:xfrm>
          <a:off x="0" y="0"/>
          <a:ext cx="10515600" cy="47012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1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Этот спектральный диапазон включает: 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just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видимый, 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just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ближний 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just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средний ИК-диапазоны и на него прихо­дится большая часть солнечной энергии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just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Съемка в световом диапазоне возможна благодаря прозрачнос­ти атмосферы в этой части спектра (окно прозрачнос­ти). Однако большое препятствие создается облачнос­тью. Кроме того, сказывается рассеивающее влияние атмосферы — больше всего оно влияет на съемку в коротковолновой (голубой) части спектра. Поэтому изображение в голубой зоне спектра часто может быть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малоконтрастиыми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 качество снимков зависит во многом от технологии их получения.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880482"/>
        <a:ext cx="10515600" cy="1880482"/>
      </dsp:txXfrm>
    </dsp:sp>
    <dsp:sp modelId="{5019CCFA-F778-4B5A-94A6-8682CCB2BCC5}">
      <dsp:nvSpPr>
        <dsp:cNvPr id="0" name=""/>
        <dsp:cNvSpPr/>
      </dsp:nvSpPr>
      <dsp:spPr>
        <a:xfrm>
          <a:off x="4475049" y="282072"/>
          <a:ext cx="1565501" cy="156550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2DD978-83B9-45D7-A590-BA79238419C5}">
      <dsp:nvSpPr>
        <dsp:cNvPr id="0" name=""/>
        <dsp:cNvSpPr/>
      </dsp:nvSpPr>
      <dsp:spPr>
        <a:xfrm>
          <a:off x="420623" y="3760964"/>
          <a:ext cx="9674352" cy="70518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DB87A7-C4DE-4182-A5F2-42DCA1E5C633}">
      <dsp:nvSpPr>
        <dsp:cNvPr id="0" name=""/>
        <dsp:cNvSpPr/>
      </dsp:nvSpPr>
      <dsp:spPr>
        <a:xfrm rot="10800000">
          <a:off x="2718949" y="1126971"/>
          <a:ext cx="7196424" cy="362526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8642" tIns="60960" rIns="113792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Масштаб снимка вдоль линии движения аппарата остается неизменным, но вдоль строки изменяется, он уменьшается к ее краям, что приводит к геометрическим искажениям, которые могут быть устранены обра­боткой снимков на ЭВМ. Важная особенность сканерной съемки — поступление информации со спутника в цифровой форме, что облегчает ее компьютерную об­работку. По качеству сканерная съемка уступает фо­тографической, так как разрешение сканерных сним­ков несколько меньше. Чаще всего используют многозональную сканерную съемку. В этом случае применяется несколько зеркал, при этом каждое зеркало воспринимает определенную зону спектра.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3625265" y="1126971"/>
        <a:ext cx="6290108" cy="3625266"/>
      </dsp:txXfrm>
    </dsp:sp>
    <dsp:sp modelId="{7EB15C72-8AEA-46D2-B033-E60FD656B9C7}">
      <dsp:nvSpPr>
        <dsp:cNvPr id="0" name=""/>
        <dsp:cNvSpPr/>
      </dsp:nvSpPr>
      <dsp:spPr>
        <a:xfrm>
          <a:off x="906316" y="1126971"/>
          <a:ext cx="3625266" cy="362526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0C0BB-19AB-4CE3-BBC5-A62E26926FBC}">
      <dsp:nvSpPr>
        <dsp:cNvPr id="0" name=""/>
        <dsp:cNvSpPr/>
      </dsp:nvSpPr>
      <dsp:spPr>
        <a:xfrm>
          <a:off x="2336565" y="1088"/>
          <a:ext cx="2335117" cy="11675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Виды радиометрии</a:t>
          </a:r>
        </a:p>
      </dsp:txBody>
      <dsp:txXfrm>
        <a:off x="2370762" y="35285"/>
        <a:ext cx="2266723" cy="1099164"/>
      </dsp:txXfrm>
    </dsp:sp>
    <dsp:sp modelId="{83AD220E-E4BE-4AF2-9988-01566E746FCB}">
      <dsp:nvSpPr>
        <dsp:cNvPr id="0" name=""/>
        <dsp:cNvSpPr/>
      </dsp:nvSpPr>
      <dsp:spPr>
        <a:xfrm>
          <a:off x="2570076" y="1168647"/>
          <a:ext cx="233511" cy="8208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0846"/>
              </a:lnTo>
              <a:lnTo>
                <a:pt x="233511" y="8208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61A74E-1599-4ADB-983A-B63AB186D87F}">
      <dsp:nvSpPr>
        <dsp:cNvPr id="0" name=""/>
        <dsp:cNvSpPr/>
      </dsp:nvSpPr>
      <dsp:spPr>
        <a:xfrm>
          <a:off x="2803588" y="1460536"/>
          <a:ext cx="2959789" cy="10579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при которой фиксируется собственное излучение Земли (получают </a:t>
          </a: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радиометрические 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снимки) </a:t>
          </a:r>
        </a:p>
      </dsp:txBody>
      <dsp:txXfrm>
        <a:off x="2834573" y="1491521"/>
        <a:ext cx="2897819" cy="995943"/>
      </dsp:txXfrm>
    </dsp:sp>
    <dsp:sp modelId="{08F5D672-C7C4-4743-94A3-8C3C25B3792C}">
      <dsp:nvSpPr>
        <dsp:cNvPr id="0" name=""/>
        <dsp:cNvSpPr/>
      </dsp:nvSpPr>
      <dsp:spPr>
        <a:xfrm>
          <a:off x="2570076" y="1168647"/>
          <a:ext cx="233511" cy="22254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5472"/>
              </a:lnTo>
              <a:lnTo>
                <a:pt x="233511" y="22254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E76726-405A-4BAB-9694-7C7F79BB5361}">
      <dsp:nvSpPr>
        <dsp:cNvPr id="0" name=""/>
        <dsp:cNvSpPr/>
      </dsp:nvSpPr>
      <dsp:spPr>
        <a:xfrm>
          <a:off x="2803588" y="2810339"/>
          <a:ext cx="2979236" cy="11675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активную радиометрию, 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когда фиксируется отраженное искусственное излуче­ние (получают </a:t>
          </a: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радиолокационные снимки)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37785" y="2844536"/>
        <a:ext cx="2910842" cy="109916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B45484-5E15-4EF6-9092-16A6A9A30772}">
      <dsp:nvSpPr>
        <dsp:cNvPr id="0" name=""/>
        <dsp:cNvSpPr/>
      </dsp:nvSpPr>
      <dsp:spPr>
        <a:xfrm>
          <a:off x="0" y="0"/>
          <a:ext cx="10503652" cy="52792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marR="0" lvl="0" indent="0" algn="just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Для получения радиолокационных снимков на носителе устанавливается активный источник радиоиз­лучения с антенной, действующий по принципу про­смотра местности поперек маршрута. Посылаемый к Земле сигнал по-разному отражается поверхностью и улавливается регистрирующей аппаратурой. На полу­ченных снимках отражается шероховатость поверхно­сти, микрорельеф, состав пород. Радиолокационные снимки могут применяться в океанологических исследованиях для изучения волне­ния и приповерхностных ветров, в геологии для поис­ка линз подземных вод, в сельском хозяйстве — для изучения состояния растительности, а также для кар­тографирования земель и др.</a:t>
          </a:r>
          <a:r>
            <a:rPr lang="ru-RU" sz="1600" kern="12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Пассивная и активная </a:t>
          </a:r>
          <a:r>
            <a:rPr lang="ru-RU" sz="1600" kern="1200" dirty="0" err="1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радиосъемка</a:t>
          </a:r>
          <a:r>
            <a:rPr lang="ru-RU" sz="1600" kern="12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отличается от остальных видов съемки своей всепогодностью в силу того, что атмосфера абсолютно прозрачна для волн этого диапазона. Она может проводиться в любое вре­мя суток.</a:t>
          </a:r>
        </a:p>
        <a:p>
          <a:pPr marL="0" marR="0" lvl="0" indent="0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kern="1200" dirty="0" smtClean="0"/>
        </a:p>
        <a:p>
          <a:pPr lvl="0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/>
        </a:p>
      </dsp:txBody>
      <dsp:txXfrm>
        <a:off x="0" y="2111687"/>
        <a:ext cx="10503652" cy="2111687"/>
      </dsp:txXfrm>
    </dsp:sp>
    <dsp:sp modelId="{793903E2-CECE-44C1-AEFF-11813A0D19E0}">
      <dsp:nvSpPr>
        <dsp:cNvPr id="0" name=""/>
        <dsp:cNvSpPr/>
      </dsp:nvSpPr>
      <dsp:spPr>
        <a:xfrm>
          <a:off x="4334740" y="107201"/>
          <a:ext cx="1757979" cy="175797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B87CEF-E504-4983-AF1C-5BD5D43E859D}">
      <dsp:nvSpPr>
        <dsp:cNvPr id="0" name=""/>
        <dsp:cNvSpPr/>
      </dsp:nvSpPr>
      <dsp:spPr>
        <a:xfrm>
          <a:off x="420146" y="4223375"/>
          <a:ext cx="9663359" cy="791882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38969-2F95-47B5-BD13-71FD47B0819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9AE55-C1E7-406D-829F-9A8AA54A2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023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86C5-BDB3-48F5-B9A3-62DBCCAB8277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AC98-F683-4F33-AAA7-C660D1063D0E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AF4F-39DF-41FA-B0B3-77983797FCFB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ACF94-A9DC-4A33-BAAA-68B9CBBFFCB7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4ED33-E86C-47BA-804D-379D23724C4C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C38F1-9CE7-4678-AF23-41B84C95A4D4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FA11-BB69-4D08-B47D-A2B7DB68D244}" type="datetime1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6127-F093-4730-B399-EDF21B2D48BD}" type="datetime1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A0A88-7D44-4A33-B3BE-32317F28B321}" type="datetime1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9DE7-580A-4FCD-A260-076696DF4232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547D-18EF-493E-91B8-A966505973AD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BB1B6-0F6C-4A9B-9819-7C20D7DDC36F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960_%D0%B3%D0%BE%D0%B4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61439" y="2564720"/>
            <a:ext cx="912326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3</a:t>
            </a:r>
            <a: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типы космических снимков</a:t>
            </a: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360740" y="239990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01B847-3573-3977-2D04-76EF725F1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654" y="345295"/>
            <a:ext cx="4839346" cy="78175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Телевизионные снимки</a:t>
            </a:r>
            <a:endParaRPr lang="ru-RU" sz="24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600893-2BBD-D926-96EF-E3A973055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10</a:t>
            </a:fld>
            <a:endParaRPr lang="ru-RU"/>
          </a:p>
        </p:txBody>
      </p:sp>
      <p:sp>
        <p:nvSpPr>
          <p:cNvPr id="6" name="Стрелка: шеврон 5">
            <a:extLst>
              <a:ext uri="{FF2B5EF4-FFF2-40B4-BE49-F238E27FC236}">
                <a16:creationId xmlns:a16="http://schemas.microsoft.com/office/drawing/2014/main" id="{6C6B6010-5FE5-C5CC-5F87-8785B3AFF7EA}"/>
              </a:ext>
            </a:extLst>
          </p:cNvPr>
          <p:cNvSpPr/>
          <p:nvPr/>
        </p:nvSpPr>
        <p:spPr>
          <a:xfrm>
            <a:off x="419746" y="216976"/>
            <a:ext cx="836908" cy="1038388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29E265-9450-3C40-150B-7BE032F8E0D1}"/>
              </a:ext>
            </a:extLst>
          </p:cNvPr>
          <p:cNvSpPr txBox="1"/>
          <p:nvPr/>
        </p:nvSpPr>
        <p:spPr>
          <a:xfrm>
            <a:off x="6198031" y="267803"/>
            <a:ext cx="5660755" cy="2301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получают с помощью теле­визионной камеры, установленной на борту носителя, в интервалах между экспозициями изображение считывается электромагнитным лучом, и передается по радиоканалам на Землю, что обеспечивает оператив­ное получение снимков пользователем одновременно с процессом съемки.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A0970F-0304-2C74-0497-DC0AC23C3222}"/>
              </a:ext>
            </a:extLst>
          </p:cNvPr>
          <p:cNvSpPr txBox="1"/>
          <p:nvPr/>
        </p:nvSpPr>
        <p:spPr>
          <a:xfrm>
            <a:off x="321591" y="1460845"/>
            <a:ext cx="5774409" cy="14793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Геометрические искажения телевизионных сним­ков зависят от наклона оси съемочной камеры отно­сительно поверхности земли, а разрешающая способ­ность определяется освещенностью местности и техническими параметрами съемки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A280AB-8DC7-E4D4-08C0-CB1DF415CB74}"/>
              </a:ext>
            </a:extLst>
          </p:cNvPr>
          <p:cNvSpPr txBox="1"/>
          <p:nvPr/>
        </p:nvSpPr>
        <p:spPr>
          <a:xfrm>
            <a:off x="321591" y="3145718"/>
            <a:ext cx="6098582" cy="32576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Свойства телевизионных снимков различаются, они могут быть узко- и широкополосными, иметь разные устройства развертки в оптическом канале или в кана­ле формирования радиосигнала, разные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видеоусили­тели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т. и. Телевизионные снимки могут охватывать полосу местности шириной от 1 до 2 тыс. км, в зависи­мости от высоты полета и фокусного расстояния объек­тива. Изображение всей планеты получают с высоко­орбитальных спутников, но они содержат мало подробностей и по своему разрешению сильно уступают фотографическим снимкам.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242060-CF04-FE8D-E348-458010825AD4}"/>
              </a:ext>
            </a:extLst>
          </p:cNvPr>
          <p:cNvSpPr txBox="1"/>
          <p:nvPr/>
        </p:nvSpPr>
        <p:spPr>
          <a:xfrm>
            <a:off x="7118889" y="2940237"/>
            <a:ext cx="4234911" cy="23019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Телевизионная съемка проводится в видимом и ближнем инфракрасном диапазоне спектра. Чаще все­го получают плоские черно-белые или цветные изоб­ражения, реже используется аппаратура для получе­ния стереоскопического изображения.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706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01B847-3573-3977-2D04-76EF725F1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654" y="345295"/>
            <a:ext cx="4839346" cy="78175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Сканерная съемка </a:t>
            </a:r>
            <a:endParaRPr lang="ru-RU" sz="24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600893-2BBD-D926-96EF-E3A973055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11</a:t>
            </a:fld>
            <a:endParaRPr lang="ru-RU"/>
          </a:p>
        </p:txBody>
      </p:sp>
      <p:sp>
        <p:nvSpPr>
          <p:cNvPr id="6" name="Стрелка: шеврон 5">
            <a:extLst>
              <a:ext uri="{FF2B5EF4-FFF2-40B4-BE49-F238E27FC236}">
                <a16:creationId xmlns:a16="http://schemas.microsoft.com/office/drawing/2014/main" id="{6C6B6010-5FE5-C5CC-5F87-8785B3AFF7EA}"/>
              </a:ext>
            </a:extLst>
          </p:cNvPr>
          <p:cNvSpPr/>
          <p:nvPr/>
        </p:nvSpPr>
        <p:spPr>
          <a:xfrm>
            <a:off x="419746" y="216976"/>
            <a:ext cx="836908" cy="1038388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29E265-9450-3C40-150B-7BE032F8E0D1}"/>
              </a:ext>
            </a:extLst>
          </p:cNvPr>
          <p:cNvSpPr txBox="1"/>
          <p:nvPr/>
        </p:nvSpPr>
        <p:spPr>
          <a:xfrm>
            <a:off x="1114587" y="1706336"/>
            <a:ext cx="10726118" cy="166487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обеспечивает, как и телесъем­ка, оперативное слежение за объектами. Сканирующим элементом является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качающееся зеркало.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Оно просмат­ривает местность поперек движения космического аппарата. Зеркало посылает излучение в объектив, далее — на фотоприемник, где луч преобразуется в электрический импульс, который по радиоканалам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ередается на Землю. Наземная аппаратура преобразует полученный сигнал в изображения на фотопленках или магнитных носителях.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DA2C1F-D4E0-39CD-38E3-16BCC708D9FD}"/>
              </a:ext>
            </a:extLst>
          </p:cNvPr>
          <p:cNvSpPr txBox="1"/>
          <p:nvPr/>
        </p:nvSpPr>
        <p:spPr>
          <a:xfrm>
            <a:off x="2661834" y="4031343"/>
            <a:ext cx="9178871" cy="166487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Колебание зеркала создает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строку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изображения, сканерное изображение получают за счет сложения отдельных строк по мере продвижения космическо­го аппарата. Просмотр полосы местности путем сканирования называется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строчной разверткой.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Внешне снимки, полученные с помощью сканеров, от­личаются наличием растровых полос, которые на снимках хорошего разрешения заметны лишь при увеличении.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FF16E670-CDD9-CB95-E3BB-D4ED9AB8582E}"/>
              </a:ext>
            </a:extLst>
          </p:cNvPr>
          <p:cNvSpPr/>
          <p:nvPr/>
        </p:nvSpPr>
        <p:spPr>
          <a:xfrm>
            <a:off x="1468464" y="4174107"/>
            <a:ext cx="1193370" cy="1379349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558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D061D35-8233-65B9-BE66-D594FB72D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12</a:t>
            </a:fld>
            <a:endParaRPr lang="ru-RU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35933296"/>
              </p:ext>
            </p:extLst>
          </p:nvPr>
        </p:nvGraphicFramePr>
        <p:xfrm>
          <a:off x="685154" y="378715"/>
          <a:ext cx="10821691" cy="5879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29408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01B847-3573-3977-2D04-76EF725F1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654" y="345295"/>
            <a:ext cx="4839346" cy="78175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Многоэлементные ПЗС-снимки</a:t>
            </a:r>
            <a:endParaRPr lang="ru-RU" sz="24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600893-2BBD-D926-96EF-E3A973055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13</a:t>
            </a:fld>
            <a:endParaRPr lang="ru-RU"/>
          </a:p>
        </p:txBody>
      </p:sp>
      <p:sp>
        <p:nvSpPr>
          <p:cNvPr id="6" name="Стрелка: шеврон 5">
            <a:extLst>
              <a:ext uri="{FF2B5EF4-FFF2-40B4-BE49-F238E27FC236}">
                <a16:creationId xmlns:a16="http://schemas.microsoft.com/office/drawing/2014/main" id="{6C6B6010-5FE5-C5CC-5F87-8785B3AFF7EA}"/>
              </a:ext>
            </a:extLst>
          </p:cNvPr>
          <p:cNvSpPr/>
          <p:nvPr/>
        </p:nvSpPr>
        <p:spPr>
          <a:xfrm>
            <a:off x="419746" y="216976"/>
            <a:ext cx="836908" cy="1038388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29E265-9450-3C40-150B-7BE032F8E0D1}"/>
              </a:ext>
            </a:extLst>
          </p:cNvPr>
          <p:cNvSpPr txBox="1"/>
          <p:nvPr/>
        </p:nvSpPr>
        <p:spPr>
          <a:xfrm>
            <a:off x="1114587" y="1523165"/>
            <a:ext cx="10726118" cy="7092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Дальнейшее повы­шение разрешения при оперативной съемке связано с внедрением приборов с зарядовой связью (ПЗС); ска­неры, которые используют ПЗС, называют еще элект­ронными сканерами.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DA2C1F-D4E0-39CD-38E3-16BCC708D9FD}"/>
              </a:ext>
            </a:extLst>
          </p:cNvPr>
          <p:cNvSpPr txBox="1"/>
          <p:nvPr/>
        </p:nvSpPr>
        <p:spPr>
          <a:xfrm>
            <a:off x="2661833" y="2914686"/>
            <a:ext cx="9178871" cy="293907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ПЗС представляет собой линейку или матрицу, состоящую из нескольких тысяч миниатюрных (10 — 20 мкм) светочувствительных элементов-детекторов. Их малые размеры обеспечивают высокое разреше­ние подобных снимков. Линейный ряд детекторов (линейка ПЗС) обеспечивает строку снимка, накоп­ление строк происходит за счет движения носителя аппаратуры. Такая аппаратура, по сравнению со сканерной съемкой, не имеет колеблющегося или вра­щающегося элемента конструкции, поэтому позволя­ет получать снимки с лучшими геометрическими свойствами. Важным достоинством этого вида съем­ки также является возможность настройки детекто­ров на заданный спектральный диапазон, вплоть до монохроматического.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FF16E670-CDD9-CB95-E3BB-D4ED9AB8582E}"/>
              </a:ext>
            </a:extLst>
          </p:cNvPr>
          <p:cNvSpPr/>
          <p:nvPr/>
        </p:nvSpPr>
        <p:spPr>
          <a:xfrm>
            <a:off x="1468463" y="3669957"/>
            <a:ext cx="1193370" cy="1379349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355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01B847-3573-3977-2D04-76EF725F1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603" y="345295"/>
            <a:ext cx="4839346" cy="78175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Съемки в тепловом диапазоне</a:t>
            </a:r>
            <a:endParaRPr lang="ru-RU" sz="24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600893-2BBD-D926-96EF-E3A973055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14</a:t>
            </a:fld>
            <a:endParaRPr lang="ru-RU"/>
          </a:p>
        </p:txBody>
      </p:sp>
      <p:sp>
        <p:nvSpPr>
          <p:cNvPr id="6" name="Стрелка: шеврон 5">
            <a:extLst>
              <a:ext uri="{FF2B5EF4-FFF2-40B4-BE49-F238E27FC236}">
                <a16:creationId xmlns:a16="http://schemas.microsoft.com/office/drawing/2014/main" id="{6C6B6010-5FE5-C5CC-5F87-8785B3AFF7EA}"/>
              </a:ext>
            </a:extLst>
          </p:cNvPr>
          <p:cNvSpPr/>
          <p:nvPr/>
        </p:nvSpPr>
        <p:spPr>
          <a:xfrm>
            <a:off x="419746" y="216976"/>
            <a:ext cx="836908" cy="1038388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0386A8-9536-0035-FC70-47C501EABD08}"/>
              </a:ext>
            </a:extLst>
          </p:cNvPr>
          <p:cNvSpPr txBox="1"/>
          <p:nvPr/>
        </p:nvSpPr>
        <p:spPr>
          <a:xfrm>
            <a:off x="1069383" y="1383683"/>
            <a:ext cx="10833315" cy="230197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Этот диапазон достаточно широк и охватывает зону от 3 до 1000 мкм. Но большая часть его лучей не про­пускается атмосферой. Имеются только три окна про­зрачности с длинами волн 3 — 5, 8— 14, 30 — 80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мкм</a:t>
            </a:r>
            <a:r>
              <a:rPr lang="ru-RU" sz="1800" baseline="-25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первые два из которых и используются для съемки. Пространственное разрешение снимков первоначаль­но измерялось в километрах, сейчас — до сотен мет­ров. Температурное разрешение составляет десятые доли градусов. Съемку можно вести ночью — на затененной стороне Земли а также в условиях полярной ночи. Облачность мешает съемке, так как в этом слу­чае регистрируется температура верхней кромки об­лаков, а не земной поверхности.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725A61-299B-6635-BB38-B6B94E8691BE}"/>
              </a:ext>
            </a:extLst>
          </p:cNvPr>
          <p:cNvSpPr txBox="1"/>
          <p:nvPr/>
        </p:nvSpPr>
        <p:spPr>
          <a:xfrm>
            <a:off x="1793927" y="3870535"/>
            <a:ext cx="10108769" cy="10277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Тепловые снимки можно рассматривать как псевдо-цветные, поскольку в них фактически осуществляется сдвиг спектрального диапазона в зону видимого спек­тра, в результате холодные объекты выглядят светлы­ми, а теплые — темными.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9B40CF-FCA6-260A-AB5D-5B1D8E139672}"/>
              </a:ext>
            </a:extLst>
          </p:cNvPr>
          <p:cNvSpPr txBox="1"/>
          <p:nvPr/>
        </p:nvSpPr>
        <p:spPr>
          <a:xfrm>
            <a:off x="1793927" y="5015512"/>
            <a:ext cx="10108769" cy="13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Съемка в тепловом диапазоне обычно дополняет другие виды съемки, так как работает в «своем» спек­тральном диапазоне. Она используется при изучении различных явлений, связанных с выделением тепловой энергии, например, при мониторинге лесных пожаров, тепловых или атомных электростанций.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Блок-схема: узел 14">
            <a:extLst>
              <a:ext uri="{FF2B5EF4-FFF2-40B4-BE49-F238E27FC236}">
                <a16:creationId xmlns:a16="http://schemas.microsoft.com/office/drawing/2014/main" id="{B7010AD8-A93B-1EF7-8333-82B634343853}"/>
              </a:ext>
            </a:extLst>
          </p:cNvPr>
          <p:cNvSpPr/>
          <p:nvPr/>
        </p:nvSpPr>
        <p:spPr>
          <a:xfrm>
            <a:off x="1237280" y="4093640"/>
            <a:ext cx="556647" cy="513891"/>
          </a:xfrm>
          <a:prstGeom prst="flowChartConnector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>
            <a:extLst>
              <a:ext uri="{FF2B5EF4-FFF2-40B4-BE49-F238E27FC236}">
                <a16:creationId xmlns:a16="http://schemas.microsoft.com/office/drawing/2014/main" id="{5863B908-9AA3-283D-1F30-D266E35D3C1C}"/>
              </a:ext>
            </a:extLst>
          </p:cNvPr>
          <p:cNvSpPr/>
          <p:nvPr/>
        </p:nvSpPr>
        <p:spPr>
          <a:xfrm>
            <a:off x="1248902" y="5431731"/>
            <a:ext cx="556647" cy="513891"/>
          </a:xfrm>
          <a:prstGeom prst="flowChartConnector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364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3"/>
          <p:cNvSpPr>
            <a:spLocks noChangeArrowheads="1"/>
          </p:cNvSpPr>
          <p:nvPr/>
        </p:nvSpPr>
        <p:spPr bwMode="auto">
          <a:xfrm>
            <a:off x="1847851" y="6237289"/>
            <a:ext cx="82089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00"/>
              </a:spcBef>
              <a:buClr>
                <a:srgbClr val="A04DA3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LID4096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Тепловая съемка</a:t>
            </a:r>
            <a:r>
              <a:rPr lang="ru-RU" altLang="LID4096" sz="1800">
                <a:latin typeface="Times New Roman" panose="02020603050405020304" pitchFamily="18" charset="0"/>
                <a:cs typeface="Times New Roman" panose="02020603050405020304" pitchFamily="18" charset="0"/>
              </a:rPr>
              <a:t> (инфракрасная съемка, съемка в ИК диапазоне) </a:t>
            </a:r>
          </a:p>
        </p:txBody>
      </p:sp>
      <p:sp>
        <p:nvSpPr>
          <p:cNvPr id="16387" name="AutoShape 2" descr="ÐÐ°ÑÑÐ¸Ð½ÐºÐ¸ Ð¿Ð¾ Ð·Ð°Ð¿ÑÐ¾ÑÑ ÑÐµÐ¿Ð»Ð¾Ð²Ð°Ñ ÑÑÐµÐ¼ÐºÐ°"/>
          <p:cNvSpPr>
            <a:spLocks noChangeAspect="1" noChangeArrowheads="1"/>
          </p:cNvSpPr>
          <p:nvPr/>
        </p:nvSpPr>
        <p:spPr bwMode="auto">
          <a:xfrm>
            <a:off x="167163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300"/>
              </a:spcBef>
              <a:buClr>
                <a:srgbClr val="A04DA3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LID4096" altLang="LID4096" sz="1800">
              <a:latin typeface="Arial" panose="020B0604020202020204" pitchFamily="34" charset="0"/>
            </a:endParaRPr>
          </a:p>
        </p:txBody>
      </p:sp>
      <p:sp>
        <p:nvSpPr>
          <p:cNvPr id="16388" name="AutoShape 4" descr="ÐÐ°ÑÑÐ¸Ð½ÐºÐ¸ Ð¿Ð¾ Ð·Ð°Ð¿ÑÐ¾ÑÑ ÑÐµÐ¿Ð»Ð¾Ð²Ð°Ñ ÑÑÐµÐ¼ÐºÐ°"/>
          <p:cNvSpPr>
            <a:spLocks noChangeAspect="1" noChangeArrowheads="1"/>
          </p:cNvSpPr>
          <p:nvPr/>
        </p:nvSpPr>
        <p:spPr bwMode="auto">
          <a:xfrm>
            <a:off x="167163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300"/>
              </a:spcBef>
              <a:buClr>
                <a:srgbClr val="A04DA3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LID4096" altLang="LID4096" sz="1800">
              <a:latin typeface="Arial" panose="020B0604020202020204" pitchFamily="34" charset="0"/>
            </a:endParaRPr>
          </a:p>
        </p:txBody>
      </p:sp>
      <p:sp>
        <p:nvSpPr>
          <p:cNvPr id="16389" name="AutoShape 6" descr="ÐÐ°ÑÑÐ¸Ð½ÐºÐ¸ Ð¿Ð¾ Ð·Ð°Ð¿ÑÐ¾ÑÑ ÑÐµÐ¿Ð»Ð¾Ð²Ð°Ñ ÑÑÐµÐ¼ÐºÐ°"/>
          <p:cNvSpPr>
            <a:spLocks noChangeAspect="1" noChangeArrowheads="1"/>
          </p:cNvSpPr>
          <p:nvPr/>
        </p:nvSpPr>
        <p:spPr bwMode="auto">
          <a:xfrm>
            <a:off x="167163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300"/>
              </a:spcBef>
              <a:buClr>
                <a:srgbClr val="A04DA3"/>
              </a:buClr>
              <a:buFont typeface="Georgia" panose="02040502050405020303" pitchFamily="18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Georgia" panose="02040502050405020303" pitchFamily="18" charset="0"/>
              <a:buChar char="▫"/>
              <a:defRPr sz="2600">
                <a:solidFill>
                  <a:schemeClr val="accent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400">
                <a:solidFill>
                  <a:schemeClr val="accent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ts val="3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200">
                <a:solidFill>
                  <a:schemeClr val="accent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ts val="300"/>
              </a:spcBef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anose="02040502050405020303" pitchFamily="18" charset="0"/>
              <a:buChar char="▫"/>
              <a:defRPr sz="2000">
                <a:solidFill>
                  <a:srgbClr val="A04DA3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LID4096" altLang="LID4096" sz="1800">
              <a:latin typeface="Arial" panose="020B0604020202020204" pitchFamily="34" charset="0"/>
            </a:endParaRPr>
          </a:p>
        </p:txBody>
      </p:sp>
      <p:pic>
        <p:nvPicPr>
          <p:cNvPr id="16390" name="Picture 8" descr="ÐÐ°ÑÑÐ¸Ð½ÐºÐ¸ Ð¿Ð¾ Ð·Ð°Ð¿ÑÐ¾ÑÑ ÑÐµÐ¿Ð»Ð¾Ð²Ð°Ñ ÑÑÐµÐ¼Ðº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765175"/>
            <a:ext cx="709295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484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01B847-3573-3977-2D04-76EF725F1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654" y="345295"/>
            <a:ext cx="4839346" cy="781750"/>
          </a:xfrm>
          <a:noFill/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Съемки в радиодиапазоне</a:t>
            </a:r>
            <a:endParaRPr lang="ru-RU" sz="24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600893-2BBD-D926-96EF-E3A973055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16</a:t>
            </a:fld>
            <a:endParaRPr lang="ru-RU"/>
          </a:p>
        </p:txBody>
      </p:sp>
      <p:sp>
        <p:nvSpPr>
          <p:cNvPr id="6" name="Стрелка: шеврон 5">
            <a:extLst>
              <a:ext uri="{FF2B5EF4-FFF2-40B4-BE49-F238E27FC236}">
                <a16:creationId xmlns:a16="http://schemas.microsoft.com/office/drawing/2014/main" id="{6C6B6010-5FE5-C5CC-5F87-8785B3AFF7EA}"/>
              </a:ext>
            </a:extLst>
          </p:cNvPr>
          <p:cNvSpPr/>
          <p:nvPr/>
        </p:nvSpPr>
        <p:spPr>
          <a:xfrm>
            <a:off x="419746" y="216976"/>
            <a:ext cx="836908" cy="1038388"/>
          </a:xfrm>
          <a:prstGeom prst="chevron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0386A8-9536-0035-FC70-47C501EABD08}"/>
              </a:ext>
            </a:extLst>
          </p:cNvPr>
          <p:cNvSpPr txBox="1"/>
          <p:nvPr/>
        </p:nvSpPr>
        <p:spPr>
          <a:xfrm>
            <a:off x="1069383" y="1383683"/>
            <a:ext cx="10833315" cy="13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дистанционного зондирования может быть использован ультракоротковолновый диапазон радио­волн с длинами волн 1мм— 10 м (точнее 1мм— 1м). Он называется сверхвысокочастотным (СВЧ) в отечествен­ной литературе и микроволновым в американской. Этот диапазон в значительной степени свободен от влияния атмосферы.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19A269B5-9C42-13AE-46E8-EE94741CA3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7889963"/>
              </p:ext>
            </p:extLst>
          </p:nvPr>
        </p:nvGraphicFramePr>
        <p:xfrm>
          <a:off x="-1253640" y="2858333"/>
          <a:ext cx="8119390" cy="3978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111FD4D-7494-F03B-AEFA-0DC0E71B99D0}"/>
              </a:ext>
            </a:extLst>
          </p:cNvPr>
          <p:cNvSpPr txBox="1"/>
          <p:nvPr/>
        </p:nvSpPr>
        <p:spPr>
          <a:xfrm>
            <a:off x="4974957" y="2986652"/>
            <a:ext cx="6927741" cy="29059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Пассивная радиометрическая съемка осуществля­ется с помощью микроволновых радиометров, которые регистрируют микроволновое излучение. По сигналам радиоизлучения строится радиометрический снимок, на котором изображаются объекты, характеризующи­еся различными </a:t>
            </a:r>
            <a:r>
              <a:rPr lang="ru-RU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излучательными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свойствами в задан­ном диапазоне. Например, излучение металлов очень незначительно, излучение растительности и сухой по­чвы характеризуется коэффициентом ОД воды — 0,3. Радиометрические снимки позволяют выявить почвы с различной влажностью, воды с разной степенью соле­ности, определить степень промерзания грунтов, воз­раст морских льдов и т. п.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610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9AE2B11-07D8-6904-1383-6419F2F7B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17</a:t>
            </a:fld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87217512"/>
              </p:ext>
            </p:extLst>
          </p:nvPr>
        </p:nvGraphicFramePr>
        <p:xfrm>
          <a:off x="850148" y="1077131"/>
          <a:ext cx="10503652" cy="5279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5445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7">
            <a:extLst>
              <a:ext uri="{FF2B5EF4-FFF2-40B4-BE49-F238E27FC236}">
                <a16:creationId xmlns:a16="http://schemas.microsoft.com/office/drawing/2014/main" id="{7608836D-C7CD-485D-A3EE-F45976D923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829972-04AB-4FA5-807B-D16B84C8FE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8825D8A-33EB-4232-B2F4-F9F0A23B8E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37ECC478-556B-4732-A558-70E89B6614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8" name="Rectangle 64">
              <a:extLst>
                <a:ext uri="{FF2B5EF4-FFF2-40B4-BE49-F238E27FC236}">
                  <a16:creationId xmlns:a16="http://schemas.microsoft.com/office/drawing/2014/main" id="{2569EEB1-2A6F-46C7-AAEA-CD1B676E48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66">
              <a:extLst>
                <a:ext uri="{FF2B5EF4-FFF2-40B4-BE49-F238E27FC236}">
                  <a16:creationId xmlns:a16="http://schemas.microsoft.com/office/drawing/2014/main" id="{3439FD61-F1F1-466A-9CE6-06072254904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64">
              <a:extLst>
                <a:ext uri="{FF2B5EF4-FFF2-40B4-BE49-F238E27FC236}">
                  <a16:creationId xmlns:a16="http://schemas.microsoft.com/office/drawing/2014/main" id="{BB5C3D91-969C-49DE-81A1-EED0E9FAD7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66">
              <a:extLst>
                <a:ext uri="{FF2B5EF4-FFF2-40B4-BE49-F238E27FC236}">
                  <a16:creationId xmlns:a16="http://schemas.microsoft.com/office/drawing/2014/main" id="{14FDF799-8DBD-465A-BFCD-B8D2F86443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64">
              <a:extLst>
                <a:ext uri="{FF2B5EF4-FFF2-40B4-BE49-F238E27FC236}">
                  <a16:creationId xmlns:a16="http://schemas.microsoft.com/office/drawing/2014/main" id="{4ED0DC5F-645A-4A94-A3C6-9ABA8BEA81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66">
              <a:extLst>
                <a:ext uri="{FF2B5EF4-FFF2-40B4-BE49-F238E27FC236}">
                  <a16:creationId xmlns:a16="http://schemas.microsoft.com/office/drawing/2014/main" id="{987528AE-1A5D-4EAD-9B8F-F27DC6D71B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3EC03E9D-7957-42F3-B30E-B17E1BD9C2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8500EA75-AD80-4038-B7BA-18101069CA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A8518B9B-2CF4-499C-8869-53DAF713C7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8A0105D1-8B0F-48FB-99CE-F317FC01C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CE0072A9-6AA2-4FFD-B286-2F7C4D0B86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41208B1A-BDF4-454C-8F35-5FCB2A8152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D732156-DC6C-48BB-B708-B6FF339209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D12F30BB-247F-4C07-8FD1-B4A17BED78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D9B72407-7C8E-411C-A298-DAA3D3AEB3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A8908A40-3CE7-49FC-930D-8343D2C68B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A163286E-D081-420D-9CFB-F64ABF859A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DE8A6DD8-B1A0-4844-9E93-5B435CE9FB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7E544615-AC20-41F2-9486-24FFC303D9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E57712DD-706E-4BA7-996F-289DBF017D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21F827BF-3A54-4951-B69B-2B7644AECD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9AA089BA-3050-459A-9FE4-6BAA2CBECF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186178A2-1581-4172-819F-C39E773D6A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1487A9E8-2A20-4ED4-A785-7E71AE0B91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041FDCC3-881A-4FD0-8124-0B552A4CF9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2">
              <a:extLst>
                <a:ext uri="{FF2B5EF4-FFF2-40B4-BE49-F238E27FC236}">
                  <a16:creationId xmlns:a16="http://schemas.microsoft.com/office/drawing/2014/main" id="{0E834240-9B67-4663-9EBD-47272D03A9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0F9458DA-D11F-4E18-9157-33692F3731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91081F6-440A-4AA3-9B72-3F5D9CC2B4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9EBE463D-7A93-417C-9D3C-97B0A4623D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12DD3DC-0710-4F07-A622-FC8E0555A4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8784D3F6-706C-4925-A0C5-923284A912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4FDA8F6E-612C-41A5-98E3-7605FA7E74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3D541228-2F26-430A-8962-E1148FB4A3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2">
              <a:extLst>
                <a:ext uri="{FF2B5EF4-FFF2-40B4-BE49-F238E27FC236}">
                  <a16:creationId xmlns:a16="http://schemas.microsoft.com/office/drawing/2014/main" id="{6112C289-AABF-405B-8B79-BDE5E511D7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59">
              <a:extLst>
                <a:ext uri="{FF2B5EF4-FFF2-40B4-BE49-F238E27FC236}">
                  <a16:creationId xmlns:a16="http://schemas.microsoft.com/office/drawing/2014/main" id="{D7447B8D-AE88-4614-93EA-CFF096AA39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2">
              <a:extLst>
                <a:ext uri="{FF2B5EF4-FFF2-40B4-BE49-F238E27FC236}">
                  <a16:creationId xmlns:a16="http://schemas.microsoft.com/office/drawing/2014/main" id="{B7F02231-97A6-46A8-B388-35730D70EC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4">
              <a:extLst>
                <a:ext uri="{FF2B5EF4-FFF2-40B4-BE49-F238E27FC236}">
                  <a16:creationId xmlns:a16="http://schemas.microsoft.com/office/drawing/2014/main" id="{4F231344-6DAB-48BD-9121-995A1C79A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F7FA72A2-3D92-4B88-A004-95272D49B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E353B45-DB49-4261-B4C6-7E974659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36" y="1976610"/>
            <a:ext cx="3105150" cy="3881438"/>
          </a:xfrm>
          <a:prstGeom prst="rect">
            <a:avLst/>
          </a:prstGeom>
        </p:spPr>
      </p:pic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71EF76B-1D00-459D-879C-636C3876B6CE}"/>
              </a:ext>
            </a:extLst>
          </p:cNvPr>
          <p:cNvSpPr/>
          <p:nvPr/>
        </p:nvSpPr>
        <p:spPr>
          <a:xfrm>
            <a:off x="908540" y="1287013"/>
            <a:ext cx="7395634" cy="4520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Физические основы получения снимков.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Спектр электромагнитных излучений. 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классифицируются материалы дистанционного зондирования по спектральному диапазону? 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чем заключаются преимущества сканерной съемки перед фотографической?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Физические основы и природные условия получения снимков.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3FEC8E5-272C-989B-52BA-32D8F2C08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8980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Объект 2">
            <a:extLst>
              <a:ext uri="{FF2B5EF4-FFF2-40B4-BE49-F238E27FC236}">
                <a16:creationId xmlns:a16="http://schemas.microsoft.com/office/drawing/2014/main" id="{E3583ABC-46FC-4852-83A9-ECDF4BEAA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91" y="1225845"/>
            <a:ext cx="10258425" cy="4351338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Трифонова Т. А., Мищенко Н. В., Краснощеков А. Н. Геоинформационные системы и дистанционное зондирование в экологических исследованиях. — Академический Проект, 2005. — 352 с.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Краснощёков А.Н., Трифонова Т.А., Мищенко Н.В. Геоинформационные системы в экологии: Учеб. пособие /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Владим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гос. ун-т. Владимир, 2004. – 152с.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Токарева О.С. Обработка и интерпретация данных дистанционного зондирования Земли: учебное пособие / О.С. Токарева; Национальный исследовательский Томский политехнический университет. - Томск: Изд-во ТПУ, 2010. - 148 с.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 Н. Шихов, А. П. Герасимов, А. И. Пономарчук, Е. С. Перминова Тематическое дешифрирование и интерпретация космических снимков среднего и высокого пространственного разрешения. Пермь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2020. – 191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(http://www.psu.ru/files/docs/science/book s/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uchebn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posobiya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shik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hov-gerasimov-ponoma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rchukpe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 m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-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- de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 r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 pr e t ac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a -kosmicheskih-snimkov.pdf.)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Савиных В.П., Малинников, В.А., Сладкопевцев С.А., Цыпина Э.М. География из космоса. – М.:, Изд-во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Моск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гос. ун-та геодезии и картографии´, 2000. – 224 с.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4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/>
          <p:nvPr/>
        </p:nvSpPr>
        <p:spPr>
          <a:xfrm>
            <a:off x="2003488" y="322759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028D9DAB-6A13-4E4A-B7F3-5A84D35B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654" y="336282"/>
            <a:ext cx="109728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использованных источников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7206A8B-F490-0B77-39EE-4EF8BB134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872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584" y="1352302"/>
            <a:ext cx="5948831" cy="4334629"/>
          </a:xfrm>
        </p:spPr>
        <p:txBody>
          <a:bodyPr anchor="t">
            <a:normAutofit fontScale="85000" lnSpcReduction="20000"/>
          </a:bodyPr>
          <a:lstStyle/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Снимки </a:t>
            </a: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видимом и ближнем инфракрасном (световом) </a:t>
            </a:r>
            <a:r>
              <a:rPr lang="ru-RU" sz="4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диапазоне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Снимки </a:t>
            </a: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тепловом инфракрасном </a:t>
            </a:r>
            <a:r>
              <a:rPr lang="ru-RU" sz="4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диапазоне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Снимки </a:t>
            </a: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радиодиапазоне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47946" y="1798306"/>
            <a:ext cx="39199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лекции: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E560EB4-47BF-4799-0CD7-3B064B0BF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2940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36EFD42-25E9-1739-FCAF-2FC953CA7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D3FE74-C180-1757-8945-A1CD88CF0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4085" y="2038941"/>
            <a:ext cx="4393668" cy="169614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Осуществление космической съемки возможно благодаря способности объектов излучать или отражать электромагнитное излучение (рис. 1).</a:t>
            </a:r>
            <a:endParaRPr lang="ru-RU" sz="24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577112-3760-D95F-DB56-2755DFA29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3</a:t>
            </a:fld>
            <a:endParaRPr lang="ru-RU"/>
          </a:p>
        </p:txBody>
      </p:sp>
      <p:pic>
        <p:nvPicPr>
          <p:cNvPr id="5" name="imi" descr="ArcView GIS для экологов">
            <a:extLst>
              <a:ext uri="{FF2B5EF4-FFF2-40B4-BE49-F238E27FC236}">
                <a16:creationId xmlns:a16="http://schemas.microsoft.com/office/drawing/2014/main" id="{2E3BEE61-B3C0-66F4-23F4-A1C7FE8979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79" y="142026"/>
            <a:ext cx="6774153" cy="605535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50F3C79-530E-07D7-35BC-201BFA88A29E}"/>
              </a:ext>
            </a:extLst>
          </p:cNvPr>
          <p:cNvSpPr txBox="1"/>
          <p:nvPr/>
        </p:nvSpPr>
        <p:spPr>
          <a:xfrm>
            <a:off x="523764" y="6197385"/>
            <a:ext cx="6098582" cy="390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1. Физические основы дистанционного зондирования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803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C95B4F-BA8D-5FCD-1EF9-F5E5CE2DE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спектральному диапазону 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космические сним­ки подразделяются на три основные группы:</a:t>
            </a:r>
            <a:endParaRPr lang="ru-RU" sz="3200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A23C145B-6323-C3F2-BA9E-C4CAD2E631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966637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EC3F99A-8325-46F8-2696-065DF7689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372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4D33D-DD10-C5BA-82B9-9C4B42FC1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520109"/>
            <a:ext cx="5715000" cy="549527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Электромагнитные волны классифицируются по их длине. Участок оптических волн (0,001 — 1000 мкм) включает </a:t>
            </a: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ультрафиолетовый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(меньше 0,4 мкм), 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види­мый 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(0,4 — 0,8 мкм) и </a:t>
            </a:r>
            <a:r>
              <a:rPr lang="ru-RU" sz="1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инфракрасный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(ИК) диапазоны. </a:t>
            </a:r>
            <a:b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Видимый диапазон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котором глаз различает цвето­вые оттенки, делят на зоны с обозначением цветов: </a:t>
            </a:r>
            <a:r>
              <a:rPr lang="ru-RU" sz="16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фиолетовый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(390 — 450 нм), 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синий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(450 — 480 нм), </a:t>
            </a:r>
            <a:r>
              <a:rPr lang="ru-RU" sz="16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го­лубой 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(480-510 им), </a:t>
            </a:r>
            <a:r>
              <a:rPr lang="ru-RU" sz="1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зеленый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(510 —550 нм), </a:t>
            </a:r>
            <a:r>
              <a:rPr lang="ru-RU" sz="1600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желто-зеленый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(550 —575 нм). </a:t>
            </a:r>
            <a:r>
              <a:rPr lang="ru-RU" sz="1600" b="1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желтый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(575— 585 нм), </a:t>
            </a:r>
            <a:r>
              <a:rPr lang="ru-RU" sz="1600" b="1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оранже­вый 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(585 — 620 нм) и </a:t>
            </a:r>
            <a:r>
              <a:rPr lang="ru-RU" sz="1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красный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(620 — 800 нм). </a:t>
            </a:r>
            <a:b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Диапазон ИК разделяется на поддиапазоны: ближний (меньше 1,5 мкм), средний (1,5 — 3 мкм) и дальний или тепло­вой (больше </a:t>
            </a:r>
            <a:r>
              <a:rPr lang="ru-RU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Змкм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ИК. Видимый, ближний и средний ИК-диапазоны объединяют в общий световой диапа­зон, для которого используется единая регистрирующая аппаратура.</a:t>
            </a:r>
            <a:endParaRPr lang="ru-RU" sz="16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849A502-17F9-3F02-68F2-42CA21CF0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5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80"/>
          <a:stretch/>
        </p:blipFill>
        <p:spPr>
          <a:xfrm>
            <a:off x="6019800" y="520109"/>
            <a:ext cx="6095999" cy="591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21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2BA7CB-62FF-553A-32F9-EC5E9C64B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 съемки определяет и технологию формирова­ния изображения. По виду съемки снимки делятся на: </a:t>
            </a:r>
            <a:endParaRPr lang="ru-RU" sz="3200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1586B420-C314-14A6-9A97-0DA4129C6B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2082179"/>
              </p:ext>
            </p:extLst>
          </p:nvPr>
        </p:nvGraphicFramePr>
        <p:xfrm>
          <a:off x="685800" y="1748671"/>
          <a:ext cx="10515600" cy="2621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8AEA41E-13E2-4D66-CFC1-706E27C16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6</a:t>
            </a:fld>
            <a:endParaRPr lang="ru-RU"/>
          </a:p>
        </p:txBody>
      </p:sp>
      <p:graphicFrame>
        <p:nvGraphicFramePr>
          <p:cNvPr id="6" name="Объект 4">
            <a:extLst>
              <a:ext uri="{FF2B5EF4-FFF2-40B4-BE49-F238E27FC236}">
                <a16:creationId xmlns:a16="http://schemas.microsoft.com/office/drawing/2014/main" id="{19E0192A-E574-8ADC-9BCF-C9579A1831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166944"/>
              </p:ext>
            </p:extLst>
          </p:nvPr>
        </p:nvGraphicFramePr>
        <p:xfrm>
          <a:off x="685800" y="4103041"/>
          <a:ext cx="10515600" cy="2253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116348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01B847-3573-3977-2D04-76EF725F1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654" y="345295"/>
            <a:ext cx="4839346" cy="78175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Съемки в световом диапазоне</a:t>
            </a:r>
            <a:endParaRPr lang="ru-RU" sz="24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600893-2BBD-D926-96EF-E3A973055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7</a:t>
            </a:fld>
            <a:endParaRPr lang="ru-RU"/>
          </a:p>
        </p:txBody>
      </p:sp>
      <p:sp>
        <p:nvSpPr>
          <p:cNvPr id="6" name="Стрелка: шеврон 5">
            <a:extLst>
              <a:ext uri="{FF2B5EF4-FFF2-40B4-BE49-F238E27FC236}">
                <a16:creationId xmlns:a16="http://schemas.microsoft.com/office/drawing/2014/main" id="{6C6B6010-5FE5-C5CC-5F87-8785B3AFF7EA}"/>
              </a:ext>
            </a:extLst>
          </p:cNvPr>
          <p:cNvSpPr/>
          <p:nvPr/>
        </p:nvSpPr>
        <p:spPr>
          <a:xfrm>
            <a:off x="419746" y="216976"/>
            <a:ext cx="836908" cy="1038388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5931203"/>
              </p:ext>
            </p:extLst>
          </p:nvPr>
        </p:nvGraphicFramePr>
        <p:xfrm>
          <a:off x="838200" y="1655144"/>
          <a:ext cx="10515600" cy="4701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2540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01B847-3573-3977-2D04-76EF725F1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654" y="345295"/>
            <a:ext cx="4839346" cy="78175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Фотографические снимки </a:t>
            </a:r>
            <a:endParaRPr lang="ru-RU" sz="24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600893-2BBD-D926-96EF-E3A973055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8</a:t>
            </a:fld>
            <a:endParaRPr lang="ru-RU"/>
          </a:p>
        </p:txBody>
      </p:sp>
      <p:sp>
        <p:nvSpPr>
          <p:cNvPr id="6" name="Стрелка: шеврон 5">
            <a:extLst>
              <a:ext uri="{FF2B5EF4-FFF2-40B4-BE49-F238E27FC236}">
                <a16:creationId xmlns:a16="http://schemas.microsoft.com/office/drawing/2014/main" id="{6C6B6010-5FE5-C5CC-5F87-8785B3AFF7EA}"/>
              </a:ext>
            </a:extLst>
          </p:cNvPr>
          <p:cNvSpPr/>
          <p:nvPr/>
        </p:nvSpPr>
        <p:spPr>
          <a:xfrm>
            <a:off x="419746" y="216976"/>
            <a:ext cx="836908" cy="1038388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EBDF04C1-014C-14F1-D630-8F544A7CF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046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зависимо­сти от использования фотоматериалов фотоснимки подразделяются на: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черно-белые, 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цветные, 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спектрозональные, 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многозональные, 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синтезированные.</a:t>
            </a:r>
          </a:p>
          <a:p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6B6FDD-CFA5-28D5-8B6E-CEDFA4FFCF1C}"/>
              </a:ext>
            </a:extLst>
          </p:cNvPr>
          <p:cNvSpPr txBox="1"/>
          <p:nvPr/>
        </p:nvSpPr>
        <p:spPr>
          <a:xfrm>
            <a:off x="6096000" y="147263"/>
            <a:ext cx="60985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снимки, полученные с помощью фотоаппарата, находящегося на борту авиа­ционного или космического носителя и обработанные после приземления спускаемого аппарата. 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504B601-94F7-9A1E-4A1A-FCEA4E377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747" y="1825625"/>
            <a:ext cx="3669706" cy="405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4BB525-2714-8307-4F31-BB5A81DCEE22}"/>
              </a:ext>
            </a:extLst>
          </p:cNvPr>
          <p:cNvSpPr txBox="1"/>
          <p:nvPr/>
        </p:nvSpPr>
        <p:spPr>
          <a:xfrm>
            <a:off x="6571281" y="5853797"/>
            <a:ext cx="43950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Первое телевизионное изображение Земли из космоса было получено с погодного спутника TIROS-1 (апрель </a:t>
            </a:r>
            <a:r>
              <a:rPr lang="ru-RU" sz="12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1960 год"/>
              </a:rPr>
              <a:t>1960 года</a:t>
            </a:r>
            <a:r>
              <a:rPr lang="ru-RU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932788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CDB80A-9B25-692C-F5A8-819FC8260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9</a:t>
            </a:fld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4147DF-E3AA-992F-3B6E-09FC800FC746}"/>
              </a:ext>
            </a:extLst>
          </p:cNvPr>
          <p:cNvSpPr txBox="1"/>
          <p:nvPr/>
        </p:nvSpPr>
        <p:spPr>
          <a:xfrm>
            <a:off x="413934" y="232209"/>
            <a:ext cx="11364132" cy="3906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получения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цветных снимков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используют двух-и трехслойные фотоматериалы (синий, красный, зеле­ный).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58C647-4645-2136-52E4-34FB0538357F}"/>
              </a:ext>
            </a:extLst>
          </p:cNvPr>
          <p:cNvSpPr txBox="1"/>
          <p:nvPr/>
        </p:nvSpPr>
        <p:spPr>
          <a:xfrm>
            <a:off x="413934" y="728216"/>
            <a:ext cx="11364132" cy="166487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Спектрозональные снимки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также получают на двух-трехслойных фотоматериалах, но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таких пленках от­сутствует слой, чувствительный к синей зоне спектра, поскольку коротковолновые лучи сильно рассеивают­ся атмосферой, вместо него помещен слой, чувстви­тельный к ИК-лучам. Такие снимки позволяют подчер­кнуть различия предметов, которые отличаются по яркости в ближней ИК-области, обеспечивают хорошее цветовое разделение изучаемых объектов, но они дают изображение в преднамеренно искаженных (ложных) цветах.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391D542-6E74-BC37-0233-B57A82757482}"/>
              </a:ext>
            </a:extLst>
          </p:cNvPr>
          <p:cNvSpPr txBox="1"/>
          <p:nvPr/>
        </p:nvSpPr>
        <p:spPr>
          <a:xfrm>
            <a:off x="413934" y="2514135"/>
            <a:ext cx="11364132" cy="70923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Черно-белая фотография.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Эти снимки еще можно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назвать однозональными.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Излучение регистрируется в одной, но достаточно широкой зоне спектра. Обычно съемка ведется в видимой части спектра.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E9313C-1AA6-9E3E-6A13-BEA604E37CBD}"/>
              </a:ext>
            </a:extLst>
          </p:cNvPr>
          <p:cNvSpPr txBox="1"/>
          <p:nvPr/>
        </p:nvSpPr>
        <p:spPr>
          <a:xfrm>
            <a:off x="413934" y="3348905"/>
            <a:ext cx="11364132" cy="13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Многозональные снимки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получают с помощью спе­циальных фотоаппаратов, имеющих от 4-х до 6-ти объективов. Каждый объектив снабжен определен­ным светофильтром и ведет съемку в определенной зоне спектра. В результате на одну и ту же террито­рию приходится б зональных снимков, каждый из ко­торых содержит изображение в заданном спектраль­ном диапазоне, что облегчает анализ и интерпретацию фотоизображения.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EB23E4-51C9-60B1-C04C-3BD1F9F619D0}"/>
              </a:ext>
            </a:extLst>
          </p:cNvPr>
          <p:cNvSpPr txBox="1"/>
          <p:nvPr/>
        </p:nvSpPr>
        <p:spPr>
          <a:xfrm>
            <a:off x="413934" y="4884482"/>
            <a:ext cx="11364132" cy="10277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многозональных снимков можно получить цветные снимки, которые называют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синтезирован­ными.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этом каждому зональному снимку с по­мощью светофильтра придают определенный цвет а затем соединяют изображения. Цвета на снимке могут соответствовать реальности либо быть лож­ными.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3411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5872</TotalTime>
  <Words>1544</Words>
  <Application>Microsoft Office PowerPoint</Application>
  <PresentationFormat>Широкоэкранный</PresentationFormat>
  <Paragraphs>99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Осуществление космической съемки возможно благодаря способности объектов излучать или отражать электромагнитное излучение (рис. 1).</vt:lpstr>
      <vt:lpstr>По спектральному диапазону космические сним­ки подразделяются на три основные группы:</vt:lpstr>
      <vt:lpstr>Электромагнитные волны классифицируются по их длине. Участок оптических волн (0,001 — 1000 мкм) включает ультрафиолетовый (меньше 0,4 мкм), види­мый (0,4 — 0,8 мкм) и инфракрасный (ИК) диапазоны.  Видимый диапазон, в котором глаз различает цвето­вые оттенки, делят на зоны с обозначением цветов: фиолетовый (390 — 450 нм), синий (450 — 480 нм), го­лубой (480-510 им), зеленый (510 —550 нм), желто-зеленый (550 —575 нм). желтый (575— 585 нм), оранже­вый (585 — 620 нм) и красный (620 — 800 нм).  Диапазон ИК разделяется на поддиапазоны: ближний (меньше 1,5 мкм), средний (1,5 — 3 мкм) и дальний или тепло­вой (больше Змкм) ИК. Видимый, ближний и средний ИК-диапазоны объединяют в общий световой диапа­зон, для которого используется единая регистрирующая аппаратура.</vt:lpstr>
      <vt:lpstr>Вид съемки определяет и технологию формирова­ния изображения. По виду съемки снимки делятся на: </vt:lpstr>
      <vt:lpstr>Съемки в световом диапазоне</vt:lpstr>
      <vt:lpstr>Фотографические снимки </vt:lpstr>
      <vt:lpstr>Презентация PowerPoint</vt:lpstr>
      <vt:lpstr>Телевизионные снимки</vt:lpstr>
      <vt:lpstr>Сканерная съемка </vt:lpstr>
      <vt:lpstr>Презентация PowerPoint</vt:lpstr>
      <vt:lpstr>Многоэлементные ПЗС-снимки</vt:lpstr>
      <vt:lpstr>Съемки в тепловом диапазоне</vt:lpstr>
      <vt:lpstr>Презентация PowerPoint</vt:lpstr>
      <vt:lpstr>Съемки в радиодиапазоне</vt:lpstr>
      <vt:lpstr>Презентация PowerPoint</vt:lpstr>
      <vt:lpstr>Обзорные вопросы</vt:lpstr>
      <vt:lpstr>Список использованных источников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Anuar</cp:lastModifiedBy>
  <cp:revision>199</cp:revision>
  <dcterms:created xsi:type="dcterms:W3CDTF">2021-11-16T03:16:23Z</dcterms:created>
  <dcterms:modified xsi:type="dcterms:W3CDTF">2023-11-05T09:56:58Z</dcterms:modified>
</cp:coreProperties>
</file>