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012" r:id="rId1"/>
    <p:sldMasterId id="2147484042" r:id="rId2"/>
  </p:sldMasterIdLst>
  <p:notesMasterIdLst>
    <p:notesMasterId r:id="rId20"/>
  </p:notesMasterIdLst>
  <p:sldIdLst>
    <p:sldId id="425" r:id="rId3"/>
    <p:sldId id="421" r:id="rId4"/>
    <p:sldId id="420" r:id="rId5"/>
    <p:sldId id="449" r:id="rId6"/>
    <p:sldId id="450" r:id="rId7"/>
    <p:sldId id="404" r:id="rId8"/>
    <p:sldId id="258" r:id="rId9"/>
    <p:sldId id="259" r:id="rId10"/>
    <p:sldId id="260" r:id="rId11"/>
    <p:sldId id="261" r:id="rId12"/>
    <p:sldId id="262" r:id="rId13"/>
    <p:sldId id="263" r:id="rId14"/>
    <p:sldId id="264" r:id="rId15"/>
    <p:sldId id="265" r:id="rId16"/>
    <p:sldId id="451" r:id="rId17"/>
    <p:sldId id="435" r:id="rId18"/>
    <p:sldId id="426" r:id="rId19"/>
  </p:sldIdLst>
  <p:sldSz cx="12192000" cy="6858000"/>
  <p:notesSz cx="6858000" cy="99472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1BFC6A96-750C-4A7D-BF50-D27DBEBF20A2}">
          <p14:sldIdLst>
            <p14:sldId id="425"/>
            <p14:sldId id="421"/>
            <p14:sldId id="420"/>
            <p14:sldId id="449"/>
            <p14:sldId id="450"/>
            <p14:sldId id="404"/>
            <p14:sldId id="258"/>
            <p14:sldId id="259"/>
            <p14:sldId id="260"/>
            <p14:sldId id="261"/>
            <p14:sldId id="262"/>
            <p14:sldId id="263"/>
            <p14:sldId id="264"/>
            <p14:sldId id="265"/>
            <p14:sldId id="451"/>
            <p14:sldId id="435"/>
            <p14:sldId id="426"/>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ww" initials="w" lastIdx="1" clrIdx="0">
    <p:extLst>
      <p:ext uri="{19B8F6BF-5375-455C-9EA6-DF929625EA0E}">
        <p15:presenceInfo xmlns:p15="http://schemas.microsoft.com/office/powerpoint/2012/main" userId="www"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99B4"/>
    <a:srgbClr val="EEECC7"/>
    <a:srgbClr val="F8F8F8"/>
    <a:srgbClr val="DDDDDD"/>
    <a:srgbClr val="D3B98C"/>
    <a:srgbClr val="6BB0B1"/>
    <a:srgbClr val="9DD1CF"/>
    <a:srgbClr val="D7F5F1"/>
    <a:srgbClr val="3E898C"/>
    <a:srgbClr val="B2DF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27F97BB-C833-4FB7-BDE5-3F7075034690}" styleName="Стиль из темы 2 - акцент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FD0F851-EC5A-4D38-B0AD-8093EC10F338}" styleName="Светлый стиль 1 — акцент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Светлый стиль 2 — акцент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DBED569-4797-4DF1-A0F4-6AAB3CD982D8}" styleName="Светлы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92" autoAdjust="0"/>
    <p:restoredTop sz="93757" autoAdjust="0"/>
  </p:normalViewPr>
  <p:slideViewPr>
    <p:cSldViewPr snapToGrid="0">
      <p:cViewPr varScale="1">
        <p:scale>
          <a:sx n="55" d="100"/>
          <a:sy n="55" d="100"/>
        </p:scale>
        <p:origin x="90" y="114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29958E-AB73-4722-86E8-40773F0CACA0}" type="doc">
      <dgm:prSet loTypeId="urn:microsoft.com/office/officeart/2005/8/layout/list1" loCatId="list" qsTypeId="urn:microsoft.com/office/officeart/2005/8/quickstyle/3d3" qsCatId="3D" csTypeId="urn:microsoft.com/office/officeart/2005/8/colors/accent1_2" csCatId="accent1" phldr="1"/>
      <dgm:spPr/>
      <dgm:t>
        <a:bodyPr/>
        <a:lstStyle/>
        <a:p>
          <a:endParaRPr lang="ru-RU"/>
        </a:p>
      </dgm:t>
    </dgm:pt>
    <dgm:pt modelId="{266FA255-D9B2-4829-B0F1-2659E93E595E}">
      <dgm:prSet phldrT="[Текст]" custT="1"/>
      <dgm:spPr/>
      <dgm:t>
        <a:bodyPr/>
        <a:lstStyle/>
        <a:p>
          <a:r>
            <a:rPr lang="kk-KZ" sz="1600" dirty="0">
              <a:latin typeface="Arial" panose="020B0604020202020204" pitchFamily="34" charset="0"/>
              <a:cs typeface="Arial" panose="020B0604020202020204" pitchFamily="34" charset="0"/>
            </a:rPr>
            <a:t>Дара адам </a:t>
          </a:r>
          <a:endParaRPr lang="ru-RU" sz="1600" dirty="0">
            <a:latin typeface="Arial" panose="020B0604020202020204" pitchFamily="34" charset="0"/>
            <a:cs typeface="Arial" panose="020B0604020202020204" pitchFamily="34" charset="0"/>
          </a:endParaRPr>
        </a:p>
      </dgm:t>
    </dgm:pt>
    <dgm:pt modelId="{831E9B27-DA32-4884-A6F8-BC4EABB847E4}" type="parTrans" cxnId="{50AFC08F-BAF9-48A5-8A93-9971937EA69A}">
      <dgm:prSet/>
      <dgm:spPr/>
      <dgm:t>
        <a:bodyPr/>
        <a:lstStyle/>
        <a:p>
          <a:endParaRPr lang="ru-RU"/>
        </a:p>
      </dgm:t>
    </dgm:pt>
    <dgm:pt modelId="{BEF2740C-F453-46CD-8CC7-AB2C0E8835A3}" type="sibTrans" cxnId="{50AFC08F-BAF9-48A5-8A93-9971937EA69A}">
      <dgm:prSet/>
      <dgm:spPr/>
      <dgm:t>
        <a:bodyPr/>
        <a:lstStyle/>
        <a:p>
          <a:endParaRPr lang="ru-RU"/>
        </a:p>
      </dgm:t>
    </dgm:pt>
    <dgm:pt modelId="{2FBDBE7E-FCF8-4C17-87B1-8540F420EC23}">
      <dgm:prSet phldrT="[Текст]" custT="1"/>
      <dgm:spPr/>
      <dgm:t>
        <a:bodyPr/>
        <a:lstStyle/>
        <a:p>
          <a:r>
            <a:rPr lang="kk-KZ" sz="1600" dirty="0">
              <a:latin typeface="Arial" panose="020B0604020202020204" pitchFamily="34" charset="0"/>
              <a:cs typeface="Arial" panose="020B0604020202020204" pitchFamily="34" charset="0"/>
            </a:rPr>
            <a:t>Дара адам "homo sapiens" тектілердің өкілі, адамдық даму нышандарының иесі нақты адам.</a:t>
          </a:r>
          <a:endParaRPr lang="ru-RU" sz="1600" dirty="0">
            <a:latin typeface="Arial" panose="020B0604020202020204" pitchFamily="34" charset="0"/>
            <a:cs typeface="Arial" panose="020B0604020202020204" pitchFamily="34" charset="0"/>
          </a:endParaRPr>
        </a:p>
      </dgm:t>
    </dgm:pt>
    <dgm:pt modelId="{ADD1A215-DFD3-4705-AC01-C27BE53C3495}" type="parTrans" cxnId="{40435293-CA2E-4199-8E25-89C861BA0F62}">
      <dgm:prSet/>
      <dgm:spPr/>
      <dgm:t>
        <a:bodyPr/>
        <a:lstStyle/>
        <a:p>
          <a:endParaRPr lang="ru-RU"/>
        </a:p>
      </dgm:t>
    </dgm:pt>
    <dgm:pt modelId="{FCEBBF8F-59CA-428A-8A9E-AEEE207392B2}" type="sibTrans" cxnId="{40435293-CA2E-4199-8E25-89C861BA0F62}">
      <dgm:prSet/>
      <dgm:spPr/>
      <dgm:t>
        <a:bodyPr/>
        <a:lstStyle/>
        <a:p>
          <a:endParaRPr lang="ru-RU"/>
        </a:p>
      </dgm:t>
    </dgm:pt>
    <dgm:pt modelId="{BEDE2024-E1D3-426B-BBFC-219409B7C209}">
      <dgm:prSet phldrT="[Текст]" custT="1"/>
      <dgm:spPr/>
      <dgm:t>
        <a:bodyPr/>
        <a:lstStyle/>
        <a:p>
          <a:r>
            <a:rPr lang="kk-KZ" sz="1600" dirty="0">
              <a:latin typeface="Arial" panose="020B0604020202020204" pitchFamily="34" charset="0"/>
              <a:cs typeface="Arial" panose="020B0604020202020204" pitchFamily="34" charset="0"/>
            </a:rPr>
            <a:t>Жеке адам дамуы </a:t>
          </a:r>
          <a:endParaRPr lang="ru-RU" sz="1600" dirty="0">
            <a:latin typeface="Arial" panose="020B0604020202020204" pitchFamily="34" charset="0"/>
            <a:cs typeface="Arial" panose="020B0604020202020204" pitchFamily="34" charset="0"/>
          </a:endParaRPr>
        </a:p>
      </dgm:t>
    </dgm:pt>
    <dgm:pt modelId="{F9EB184F-BAF0-4228-AA51-68B7346B1ABF}" type="parTrans" cxnId="{7BF75275-82BA-46B5-96DF-33392EBBB34E}">
      <dgm:prSet/>
      <dgm:spPr/>
      <dgm:t>
        <a:bodyPr/>
        <a:lstStyle/>
        <a:p>
          <a:endParaRPr lang="ru-RU"/>
        </a:p>
      </dgm:t>
    </dgm:pt>
    <dgm:pt modelId="{885813D2-0C76-4739-A43A-73FF80AC1C0D}" type="sibTrans" cxnId="{7BF75275-82BA-46B5-96DF-33392EBBB34E}">
      <dgm:prSet/>
      <dgm:spPr/>
      <dgm:t>
        <a:bodyPr/>
        <a:lstStyle/>
        <a:p>
          <a:endParaRPr lang="ru-RU"/>
        </a:p>
      </dgm:t>
    </dgm:pt>
    <dgm:pt modelId="{26F743B1-CA74-4597-AADD-0BE7F0D5D52D}">
      <dgm:prSet phldrT="[Текст]" custT="1"/>
      <dgm:spPr/>
      <dgm:t>
        <a:bodyPr/>
        <a:lstStyle/>
        <a:p>
          <a:r>
            <a:rPr lang="kk-KZ" sz="1600" dirty="0">
              <a:latin typeface="Arial" panose="020B0604020202020204" pitchFamily="34" charset="0"/>
              <a:cs typeface="Arial" panose="020B0604020202020204" pitchFamily="34" charset="0"/>
            </a:rPr>
            <a:t>Жеке адам дамуы мүмкіндіктерін үздіксіз кеңітіп, даму қажеттіліктерін арттырып барумен байланысты. Осы деңгейі нақты адамға тән болған қарым - қатынастар аймағымен өлшенеді. Даму дәрежесі мардымсыз тұлғаның адам аралық қатынастары да өте жай, күнделікті тіршілік күйбеңінен аспайды. Ал даму деңгейі жоғары болған адам өзінің рухани мәртебелігімен, қоғамдық мәнді құндылықтарымен ерекшеленеді.</a:t>
          </a:r>
          <a:endParaRPr lang="ru-RU" sz="1600" dirty="0">
            <a:latin typeface="Arial" panose="020B0604020202020204" pitchFamily="34" charset="0"/>
            <a:cs typeface="Arial" panose="020B0604020202020204" pitchFamily="34" charset="0"/>
          </a:endParaRPr>
        </a:p>
      </dgm:t>
    </dgm:pt>
    <dgm:pt modelId="{A04F13EB-F176-4091-AC22-42C892223766}" type="parTrans" cxnId="{0FF6A241-9DDB-42BC-8227-B32D948FE6F8}">
      <dgm:prSet/>
      <dgm:spPr/>
      <dgm:t>
        <a:bodyPr/>
        <a:lstStyle/>
        <a:p>
          <a:endParaRPr lang="ru-RU"/>
        </a:p>
      </dgm:t>
    </dgm:pt>
    <dgm:pt modelId="{9E27E747-F82E-4BDC-8CAC-EE572039970C}" type="sibTrans" cxnId="{0FF6A241-9DDB-42BC-8227-B32D948FE6F8}">
      <dgm:prSet/>
      <dgm:spPr/>
      <dgm:t>
        <a:bodyPr/>
        <a:lstStyle/>
        <a:p>
          <a:endParaRPr lang="ru-RU"/>
        </a:p>
      </dgm:t>
    </dgm:pt>
    <dgm:pt modelId="{16F1C5E1-0893-4367-A817-FED95EF181F7}">
      <dgm:prSet phldrT="[Текст]" custT="1"/>
      <dgm:spPr/>
      <dgm:t>
        <a:bodyPr/>
        <a:lstStyle/>
        <a:p>
          <a:r>
            <a:rPr lang="kk-KZ" sz="1600" dirty="0">
              <a:latin typeface="Arial" panose="020B0604020202020204" pitchFamily="34" charset="0"/>
              <a:cs typeface="Arial" panose="020B0604020202020204" pitchFamily="34" charset="0"/>
            </a:rPr>
            <a:t>Даралық</a:t>
          </a:r>
          <a:endParaRPr lang="ru-RU" sz="1600" dirty="0">
            <a:latin typeface="Arial" panose="020B0604020202020204" pitchFamily="34" charset="0"/>
            <a:cs typeface="Arial" panose="020B0604020202020204" pitchFamily="34" charset="0"/>
          </a:endParaRPr>
        </a:p>
      </dgm:t>
    </dgm:pt>
    <dgm:pt modelId="{1C4432F5-0FF4-4886-B04C-8849DDEC3D13}" type="sibTrans" cxnId="{2A707D86-5A4A-4683-8CA3-E9540D4020E7}">
      <dgm:prSet/>
      <dgm:spPr/>
      <dgm:t>
        <a:bodyPr/>
        <a:lstStyle/>
        <a:p>
          <a:endParaRPr lang="ru-RU"/>
        </a:p>
      </dgm:t>
    </dgm:pt>
    <dgm:pt modelId="{58E1D3CB-E270-44D6-9C26-4CF3EB5F6A4A}" type="parTrans" cxnId="{2A707D86-5A4A-4683-8CA3-E9540D4020E7}">
      <dgm:prSet/>
      <dgm:spPr/>
      <dgm:t>
        <a:bodyPr/>
        <a:lstStyle/>
        <a:p>
          <a:endParaRPr lang="ru-RU"/>
        </a:p>
      </dgm:t>
    </dgm:pt>
    <dgm:pt modelId="{762991DC-13D9-4404-8371-0DD00137601D}">
      <dgm:prSet phldrT="[Текст]" custT="1"/>
      <dgm:spPr/>
      <dgm:t>
        <a:bodyPr/>
        <a:lstStyle/>
        <a:p>
          <a:r>
            <a:rPr lang="kk-KZ" sz="1600" dirty="0">
              <a:latin typeface="Arial" panose="020B0604020202020204" pitchFamily="34" charset="0"/>
              <a:cs typeface="Arial" panose="020B0604020202020204" pitchFamily="34" charset="0"/>
            </a:rPr>
            <a:t>Даралық нақты адамның табиғи және әлеуметтік қабылдаған қайталанбас ерекшеліктері мен қасиеттері. "Жеке адам" түсінігіне байланысты ең алдымен адамның қоғамдық мәнді сапалары еленеді. Адамның әлеуметтік мәні оның қоғаммен байланысында қалыптасады да көрініс береді.</a:t>
          </a:r>
          <a:endParaRPr lang="ru-RU" sz="1600" dirty="0">
            <a:latin typeface="Arial" panose="020B0604020202020204" pitchFamily="34" charset="0"/>
            <a:cs typeface="Arial" panose="020B0604020202020204" pitchFamily="34" charset="0"/>
          </a:endParaRPr>
        </a:p>
      </dgm:t>
    </dgm:pt>
    <dgm:pt modelId="{85975B9F-E2C2-4E89-8A47-FD8C0AE81320}" type="sibTrans" cxnId="{E6E55184-AD9C-4E4E-979C-97D32570B71F}">
      <dgm:prSet/>
      <dgm:spPr/>
      <dgm:t>
        <a:bodyPr/>
        <a:lstStyle/>
        <a:p>
          <a:endParaRPr lang="ru-RU"/>
        </a:p>
      </dgm:t>
    </dgm:pt>
    <dgm:pt modelId="{45B444D1-2E4C-4FE0-B22D-988729C47D05}" type="parTrans" cxnId="{E6E55184-AD9C-4E4E-979C-97D32570B71F}">
      <dgm:prSet/>
      <dgm:spPr/>
      <dgm:t>
        <a:bodyPr/>
        <a:lstStyle/>
        <a:p>
          <a:endParaRPr lang="ru-RU"/>
        </a:p>
      </dgm:t>
    </dgm:pt>
    <dgm:pt modelId="{2B263A39-0092-4206-B7C6-01250EFC4645}" type="pres">
      <dgm:prSet presAssocID="{5229958E-AB73-4722-86E8-40773F0CACA0}" presName="linear" presStyleCnt="0">
        <dgm:presLayoutVars>
          <dgm:dir/>
          <dgm:animLvl val="lvl"/>
          <dgm:resizeHandles val="exact"/>
        </dgm:presLayoutVars>
      </dgm:prSet>
      <dgm:spPr/>
    </dgm:pt>
    <dgm:pt modelId="{C9D96415-EC5A-4096-B8FB-65C7410F6AEE}" type="pres">
      <dgm:prSet presAssocID="{266FA255-D9B2-4829-B0F1-2659E93E595E}" presName="parentLin" presStyleCnt="0"/>
      <dgm:spPr/>
    </dgm:pt>
    <dgm:pt modelId="{610E131C-3E14-41A8-9174-8D5B565B410E}" type="pres">
      <dgm:prSet presAssocID="{266FA255-D9B2-4829-B0F1-2659E93E595E}" presName="parentLeftMargin" presStyleLbl="node1" presStyleIdx="0" presStyleCnt="3"/>
      <dgm:spPr/>
    </dgm:pt>
    <dgm:pt modelId="{99EFFF1C-CDD0-4B69-8F31-C9191695868C}" type="pres">
      <dgm:prSet presAssocID="{266FA255-D9B2-4829-B0F1-2659E93E595E}" presName="parentText" presStyleLbl="node1" presStyleIdx="0" presStyleCnt="3" custScaleX="138076" custScaleY="128515">
        <dgm:presLayoutVars>
          <dgm:chMax val="0"/>
          <dgm:bulletEnabled val="1"/>
        </dgm:presLayoutVars>
      </dgm:prSet>
      <dgm:spPr/>
    </dgm:pt>
    <dgm:pt modelId="{94CC9289-195E-4E4D-9B55-E40D2B18CC08}" type="pres">
      <dgm:prSet presAssocID="{266FA255-D9B2-4829-B0F1-2659E93E595E}" presName="negativeSpace" presStyleCnt="0"/>
      <dgm:spPr/>
    </dgm:pt>
    <dgm:pt modelId="{CBF79FA7-13DE-43F8-973B-50E3DB292595}" type="pres">
      <dgm:prSet presAssocID="{266FA255-D9B2-4829-B0F1-2659E93E595E}" presName="childText" presStyleLbl="conFgAcc1" presStyleIdx="0" presStyleCnt="3" custLinFactNeighborX="-2151" custLinFactNeighborY="-60346">
        <dgm:presLayoutVars>
          <dgm:bulletEnabled val="1"/>
        </dgm:presLayoutVars>
      </dgm:prSet>
      <dgm:spPr/>
    </dgm:pt>
    <dgm:pt modelId="{6E2DCC16-B312-44D6-8BEE-8053E2B57FF0}" type="pres">
      <dgm:prSet presAssocID="{BEF2740C-F453-46CD-8CC7-AB2C0E8835A3}" presName="spaceBetweenRectangles" presStyleCnt="0"/>
      <dgm:spPr/>
    </dgm:pt>
    <dgm:pt modelId="{EFE676EB-D07A-457C-92BD-C3B8F93C3FAC}" type="pres">
      <dgm:prSet presAssocID="{16F1C5E1-0893-4367-A817-FED95EF181F7}" presName="parentLin" presStyleCnt="0"/>
      <dgm:spPr/>
    </dgm:pt>
    <dgm:pt modelId="{6B517F0B-E41B-4ECC-BD4A-FC85B6D024FC}" type="pres">
      <dgm:prSet presAssocID="{16F1C5E1-0893-4367-A817-FED95EF181F7}" presName="parentLeftMargin" presStyleLbl="node1" presStyleIdx="0" presStyleCnt="3"/>
      <dgm:spPr/>
    </dgm:pt>
    <dgm:pt modelId="{E97DDF88-0616-4869-8488-BC15254D095E}" type="pres">
      <dgm:prSet presAssocID="{16F1C5E1-0893-4367-A817-FED95EF181F7}" presName="parentText" presStyleLbl="node1" presStyleIdx="1" presStyleCnt="3" custScaleX="142857" custScaleY="154284" custLinFactNeighborX="4931" custLinFactNeighborY="3408">
        <dgm:presLayoutVars>
          <dgm:chMax val="0"/>
          <dgm:bulletEnabled val="1"/>
        </dgm:presLayoutVars>
      </dgm:prSet>
      <dgm:spPr/>
    </dgm:pt>
    <dgm:pt modelId="{A7BEC08F-2A7C-4053-9C0E-2837BBE4E345}" type="pres">
      <dgm:prSet presAssocID="{16F1C5E1-0893-4367-A817-FED95EF181F7}" presName="negativeSpace" presStyleCnt="0"/>
      <dgm:spPr/>
    </dgm:pt>
    <dgm:pt modelId="{04B2F297-BBC4-42B1-82C1-D8D4EF6FC1BC}" type="pres">
      <dgm:prSet presAssocID="{16F1C5E1-0893-4367-A817-FED95EF181F7}" presName="childText" presStyleLbl="conFgAcc1" presStyleIdx="1" presStyleCnt="3" custScaleY="129420" custLinFactNeighborX="-435" custLinFactNeighborY="-9314">
        <dgm:presLayoutVars>
          <dgm:bulletEnabled val="1"/>
        </dgm:presLayoutVars>
      </dgm:prSet>
      <dgm:spPr/>
    </dgm:pt>
    <dgm:pt modelId="{4752226C-8679-4CD3-9287-CE07E85A19BE}" type="pres">
      <dgm:prSet presAssocID="{1C4432F5-0FF4-4886-B04C-8849DDEC3D13}" presName="spaceBetweenRectangles" presStyleCnt="0"/>
      <dgm:spPr/>
    </dgm:pt>
    <dgm:pt modelId="{EA379D61-EE9F-434B-850C-589F5368A28F}" type="pres">
      <dgm:prSet presAssocID="{BEDE2024-E1D3-426B-BBFC-219409B7C209}" presName="parentLin" presStyleCnt="0"/>
      <dgm:spPr/>
    </dgm:pt>
    <dgm:pt modelId="{D949A36B-C9CC-4529-A0A9-679528A03FA1}" type="pres">
      <dgm:prSet presAssocID="{BEDE2024-E1D3-426B-BBFC-219409B7C209}" presName="parentLeftMargin" presStyleLbl="node1" presStyleIdx="1" presStyleCnt="3"/>
      <dgm:spPr/>
    </dgm:pt>
    <dgm:pt modelId="{8089F1F9-40C9-4426-85D3-1BC0D68E75C5}" type="pres">
      <dgm:prSet presAssocID="{BEDE2024-E1D3-426B-BBFC-219409B7C209}" presName="parentText" presStyleLbl="node1" presStyleIdx="2" presStyleCnt="3" custScaleX="142857" custLinFactNeighborX="515">
        <dgm:presLayoutVars>
          <dgm:chMax val="0"/>
          <dgm:bulletEnabled val="1"/>
        </dgm:presLayoutVars>
      </dgm:prSet>
      <dgm:spPr/>
    </dgm:pt>
    <dgm:pt modelId="{B46EEC44-69B7-4382-BC26-5673969F3F95}" type="pres">
      <dgm:prSet presAssocID="{BEDE2024-E1D3-426B-BBFC-219409B7C209}" presName="negativeSpace" presStyleCnt="0"/>
      <dgm:spPr/>
    </dgm:pt>
    <dgm:pt modelId="{302874C5-07A3-4DB3-849C-AB27D4A25E91}" type="pres">
      <dgm:prSet presAssocID="{BEDE2024-E1D3-426B-BBFC-219409B7C209}" presName="childText" presStyleLbl="conFgAcc1" presStyleIdx="2" presStyleCnt="3">
        <dgm:presLayoutVars>
          <dgm:bulletEnabled val="1"/>
        </dgm:presLayoutVars>
      </dgm:prSet>
      <dgm:spPr/>
    </dgm:pt>
  </dgm:ptLst>
  <dgm:cxnLst>
    <dgm:cxn modelId="{AB76BF05-76FA-4B54-9D1C-13BE832FB247}" type="presOf" srcId="{BEDE2024-E1D3-426B-BBFC-219409B7C209}" destId="{8089F1F9-40C9-4426-85D3-1BC0D68E75C5}" srcOrd="1" destOrd="0" presId="urn:microsoft.com/office/officeart/2005/8/layout/list1"/>
    <dgm:cxn modelId="{BEAA292F-46D5-43A4-8B91-F9BDCA71BCCC}" type="presOf" srcId="{762991DC-13D9-4404-8371-0DD00137601D}" destId="{04B2F297-BBC4-42B1-82C1-D8D4EF6FC1BC}" srcOrd="0" destOrd="0" presId="urn:microsoft.com/office/officeart/2005/8/layout/list1"/>
    <dgm:cxn modelId="{3C9C0E30-4D89-472E-A6EA-340CCA893657}" type="presOf" srcId="{26F743B1-CA74-4597-AADD-0BE7F0D5D52D}" destId="{302874C5-07A3-4DB3-849C-AB27D4A25E91}" srcOrd="0" destOrd="0" presId="urn:microsoft.com/office/officeart/2005/8/layout/list1"/>
    <dgm:cxn modelId="{0FF6A241-9DDB-42BC-8227-B32D948FE6F8}" srcId="{BEDE2024-E1D3-426B-BBFC-219409B7C209}" destId="{26F743B1-CA74-4597-AADD-0BE7F0D5D52D}" srcOrd="0" destOrd="0" parTransId="{A04F13EB-F176-4091-AC22-42C892223766}" sibTransId="{9E27E747-F82E-4BDC-8CAC-EE572039970C}"/>
    <dgm:cxn modelId="{DB3B3B43-FEA8-4661-B20E-EE07DB4D0388}" type="presOf" srcId="{266FA255-D9B2-4829-B0F1-2659E93E595E}" destId="{99EFFF1C-CDD0-4B69-8F31-C9191695868C}" srcOrd="1" destOrd="0" presId="urn:microsoft.com/office/officeart/2005/8/layout/list1"/>
    <dgm:cxn modelId="{2B938E4A-E91F-4DCF-8C22-A9419AA0878F}" type="presOf" srcId="{16F1C5E1-0893-4367-A817-FED95EF181F7}" destId="{6B517F0B-E41B-4ECC-BD4A-FC85B6D024FC}" srcOrd="0" destOrd="0" presId="urn:microsoft.com/office/officeart/2005/8/layout/list1"/>
    <dgm:cxn modelId="{7BF75275-82BA-46B5-96DF-33392EBBB34E}" srcId="{5229958E-AB73-4722-86E8-40773F0CACA0}" destId="{BEDE2024-E1D3-426B-BBFC-219409B7C209}" srcOrd="2" destOrd="0" parTransId="{F9EB184F-BAF0-4228-AA51-68B7346B1ABF}" sibTransId="{885813D2-0C76-4739-A43A-73FF80AC1C0D}"/>
    <dgm:cxn modelId="{E6E55184-AD9C-4E4E-979C-97D32570B71F}" srcId="{16F1C5E1-0893-4367-A817-FED95EF181F7}" destId="{762991DC-13D9-4404-8371-0DD00137601D}" srcOrd="0" destOrd="0" parTransId="{45B444D1-2E4C-4FE0-B22D-988729C47D05}" sibTransId="{85975B9F-E2C2-4E89-8A47-FD8C0AE81320}"/>
    <dgm:cxn modelId="{2A707D86-5A4A-4683-8CA3-E9540D4020E7}" srcId="{5229958E-AB73-4722-86E8-40773F0CACA0}" destId="{16F1C5E1-0893-4367-A817-FED95EF181F7}" srcOrd="1" destOrd="0" parTransId="{58E1D3CB-E270-44D6-9C26-4CF3EB5F6A4A}" sibTransId="{1C4432F5-0FF4-4886-B04C-8849DDEC3D13}"/>
    <dgm:cxn modelId="{50AFC08F-BAF9-48A5-8A93-9971937EA69A}" srcId="{5229958E-AB73-4722-86E8-40773F0CACA0}" destId="{266FA255-D9B2-4829-B0F1-2659E93E595E}" srcOrd="0" destOrd="0" parTransId="{831E9B27-DA32-4884-A6F8-BC4EABB847E4}" sibTransId="{BEF2740C-F453-46CD-8CC7-AB2C0E8835A3}"/>
    <dgm:cxn modelId="{F7E68F92-D577-49BB-8346-588399F9AA6B}" type="presOf" srcId="{16F1C5E1-0893-4367-A817-FED95EF181F7}" destId="{E97DDF88-0616-4869-8488-BC15254D095E}" srcOrd="1" destOrd="0" presId="urn:microsoft.com/office/officeart/2005/8/layout/list1"/>
    <dgm:cxn modelId="{686EFE92-60C1-4BD0-BCB7-19EDAA89AA91}" type="presOf" srcId="{2FBDBE7E-FCF8-4C17-87B1-8540F420EC23}" destId="{CBF79FA7-13DE-43F8-973B-50E3DB292595}" srcOrd="0" destOrd="0" presId="urn:microsoft.com/office/officeart/2005/8/layout/list1"/>
    <dgm:cxn modelId="{40435293-CA2E-4199-8E25-89C861BA0F62}" srcId="{266FA255-D9B2-4829-B0F1-2659E93E595E}" destId="{2FBDBE7E-FCF8-4C17-87B1-8540F420EC23}" srcOrd="0" destOrd="0" parTransId="{ADD1A215-DFD3-4705-AC01-C27BE53C3495}" sibTransId="{FCEBBF8F-59CA-428A-8A9E-AEEE207392B2}"/>
    <dgm:cxn modelId="{790C34BB-30DD-4D9B-A7CD-A53C21AE29ED}" type="presOf" srcId="{BEDE2024-E1D3-426B-BBFC-219409B7C209}" destId="{D949A36B-C9CC-4529-A0A9-679528A03FA1}" srcOrd="0" destOrd="0" presId="urn:microsoft.com/office/officeart/2005/8/layout/list1"/>
    <dgm:cxn modelId="{714ECCC7-DEE0-4474-95CD-9381CFB8A851}" type="presOf" srcId="{5229958E-AB73-4722-86E8-40773F0CACA0}" destId="{2B263A39-0092-4206-B7C6-01250EFC4645}" srcOrd="0" destOrd="0" presId="urn:microsoft.com/office/officeart/2005/8/layout/list1"/>
    <dgm:cxn modelId="{DD3799D8-8B0B-4A09-A97A-7487CB014A28}" type="presOf" srcId="{266FA255-D9B2-4829-B0F1-2659E93E595E}" destId="{610E131C-3E14-41A8-9174-8D5B565B410E}" srcOrd="0" destOrd="0" presId="urn:microsoft.com/office/officeart/2005/8/layout/list1"/>
    <dgm:cxn modelId="{DB614F11-0DA2-463C-A299-353ECD45CD50}" type="presParOf" srcId="{2B263A39-0092-4206-B7C6-01250EFC4645}" destId="{C9D96415-EC5A-4096-B8FB-65C7410F6AEE}" srcOrd="0" destOrd="0" presId="urn:microsoft.com/office/officeart/2005/8/layout/list1"/>
    <dgm:cxn modelId="{68E032F5-C83D-4328-ADBD-753604091081}" type="presParOf" srcId="{C9D96415-EC5A-4096-B8FB-65C7410F6AEE}" destId="{610E131C-3E14-41A8-9174-8D5B565B410E}" srcOrd="0" destOrd="0" presId="urn:microsoft.com/office/officeart/2005/8/layout/list1"/>
    <dgm:cxn modelId="{745287EA-3571-49CF-811F-38613AD7B83B}" type="presParOf" srcId="{C9D96415-EC5A-4096-B8FB-65C7410F6AEE}" destId="{99EFFF1C-CDD0-4B69-8F31-C9191695868C}" srcOrd="1" destOrd="0" presId="urn:microsoft.com/office/officeart/2005/8/layout/list1"/>
    <dgm:cxn modelId="{4ADC8731-3723-4BF0-B10C-C92CF25C8432}" type="presParOf" srcId="{2B263A39-0092-4206-B7C6-01250EFC4645}" destId="{94CC9289-195E-4E4D-9B55-E40D2B18CC08}" srcOrd="1" destOrd="0" presId="urn:microsoft.com/office/officeart/2005/8/layout/list1"/>
    <dgm:cxn modelId="{693E08C2-0A87-437F-A04A-D819F4A7D4D6}" type="presParOf" srcId="{2B263A39-0092-4206-B7C6-01250EFC4645}" destId="{CBF79FA7-13DE-43F8-973B-50E3DB292595}" srcOrd="2" destOrd="0" presId="urn:microsoft.com/office/officeart/2005/8/layout/list1"/>
    <dgm:cxn modelId="{8CA5E08F-B4B9-4C07-96A5-AC2CB922F4ED}" type="presParOf" srcId="{2B263A39-0092-4206-B7C6-01250EFC4645}" destId="{6E2DCC16-B312-44D6-8BEE-8053E2B57FF0}" srcOrd="3" destOrd="0" presId="urn:microsoft.com/office/officeart/2005/8/layout/list1"/>
    <dgm:cxn modelId="{6324B7C9-5847-4A33-AD04-0251DB06E6CB}" type="presParOf" srcId="{2B263A39-0092-4206-B7C6-01250EFC4645}" destId="{EFE676EB-D07A-457C-92BD-C3B8F93C3FAC}" srcOrd="4" destOrd="0" presId="urn:microsoft.com/office/officeart/2005/8/layout/list1"/>
    <dgm:cxn modelId="{196162B8-A76A-4905-AE79-5641E6792537}" type="presParOf" srcId="{EFE676EB-D07A-457C-92BD-C3B8F93C3FAC}" destId="{6B517F0B-E41B-4ECC-BD4A-FC85B6D024FC}" srcOrd="0" destOrd="0" presId="urn:microsoft.com/office/officeart/2005/8/layout/list1"/>
    <dgm:cxn modelId="{4EDC2CD3-0003-4BB3-875B-4EC5A5041A95}" type="presParOf" srcId="{EFE676EB-D07A-457C-92BD-C3B8F93C3FAC}" destId="{E97DDF88-0616-4869-8488-BC15254D095E}" srcOrd="1" destOrd="0" presId="urn:microsoft.com/office/officeart/2005/8/layout/list1"/>
    <dgm:cxn modelId="{0CE56BA6-9875-4894-A9F3-3773FD3165A7}" type="presParOf" srcId="{2B263A39-0092-4206-B7C6-01250EFC4645}" destId="{A7BEC08F-2A7C-4053-9C0E-2837BBE4E345}" srcOrd="5" destOrd="0" presId="urn:microsoft.com/office/officeart/2005/8/layout/list1"/>
    <dgm:cxn modelId="{10D8D3B6-DFB1-4195-91B8-884C8BF473D4}" type="presParOf" srcId="{2B263A39-0092-4206-B7C6-01250EFC4645}" destId="{04B2F297-BBC4-42B1-82C1-D8D4EF6FC1BC}" srcOrd="6" destOrd="0" presId="urn:microsoft.com/office/officeart/2005/8/layout/list1"/>
    <dgm:cxn modelId="{6F5D8B17-F48A-4715-9EFA-D6ED0D0C805A}" type="presParOf" srcId="{2B263A39-0092-4206-B7C6-01250EFC4645}" destId="{4752226C-8679-4CD3-9287-CE07E85A19BE}" srcOrd="7" destOrd="0" presId="urn:microsoft.com/office/officeart/2005/8/layout/list1"/>
    <dgm:cxn modelId="{F17B8BB0-4D20-431F-9F91-1FA9FA10F3F9}" type="presParOf" srcId="{2B263A39-0092-4206-B7C6-01250EFC4645}" destId="{EA379D61-EE9F-434B-850C-589F5368A28F}" srcOrd="8" destOrd="0" presId="urn:microsoft.com/office/officeart/2005/8/layout/list1"/>
    <dgm:cxn modelId="{92B88415-2405-4E19-A1D2-3008445C19D2}" type="presParOf" srcId="{EA379D61-EE9F-434B-850C-589F5368A28F}" destId="{D949A36B-C9CC-4529-A0A9-679528A03FA1}" srcOrd="0" destOrd="0" presId="urn:microsoft.com/office/officeart/2005/8/layout/list1"/>
    <dgm:cxn modelId="{B20ECFB8-3CFD-4004-AFBE-FFD6B1C6E146}" type="presParOf" srcId="{EA379D61-EE9F-434B-850C-589F5368A28F}" destId="{8089F1F9-40C9-4426-85D3-1BC0D68E75C5}" srcOrd="1" destOrd="0" presId="urn:microsoft.com/office/officeart/2005/8/layout/list1"/>
    <dgm:cxn modelId="{CCE0C921-3A4A-4603-B4B7-509815764AF8}" type="presParOf" srcId="{2B263A39-0092-4206-B7C6-01250EFC4645}" destId="{B46EEC44-69B7-4382-BC26-5673969F3F95}" srcOrd="9" destOrd="0" presId="urn:microsoft.com/office/officeart/2005/8/layout/list1"/>
    <dgm:cxn modelId="{14BE672C-658C-4C9D-AC09-0E97523D6291}" type="presParOf" srcId="{2B263A39-0092-4206-B7C6-01250EFC4645}" destId="{302874C5-07A3-4DB3-849C-AB27D4A25E91}"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51F3DC-05F4-47E7-9834-6257E9E7196B}"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ru-RU"/>
        </a:p>
      </dgm:t>
    </dgm:pt>
    <dgm:pt modelId="{43D2D735-87A7-4A70-B348-BC06B07839C1}">
      <dgm:prSet phldrT="[Текст]"/>
      <dgm:spPr/>
      <dgm:t>
        <a:bodyPr/>
        <a:lstStyle/>
        <a:p>
          <a:r>
            <a:rPr lang="kk-KZ" dirty="0">
              <a:latin typeface="Arial" panose="020B0604020202020204" pitchFamily="34" charset="0"/>
              <a:cs typeface="Arial" panose="020B0604020202020204" pitchFamily="34" charset="0"/>
            </a:rPr>
            <a:t>Дара адамның жеке адам санатына көтерілуі үшін маңызды факторлар: </a:t>
          </a:r>
          <a:endParaRPr lang="ru-RU" dirty="0">
            <a:latin typeface="Arial" panose="020B0604020202020204" pitchFamily="34" charset="0"/>
            <a:cs typeface="Arial" panose="020B0604020202020204" pitchFamily="34" charset="0"/>
          </a:endParaRPr>
        </a:p>
      </dgm:t>
    </dgm:pt>
    <dgm:pt modelId="{13B63BFC-473B-404C-8094-CD132EDAC796}" type="parTrans" cxnId="{78F06A99-94D2-4944-9BBA-54803989FCF6}">
      <dgm:prSet/>
      <dgm:spPr/>
      <dgm:t>
        <a:bodyPr/>
        <a:lstStyle/>
        <a:p>
          <a:endParaRPr lang="ru-RU">
            <a:latin typeface="Arial" panose="020B0604020202020204" pitchFamily="34" charset="0"/>
            <a:cs typeface="Arial" panose="020B0604020202020204" pitchFamily="34" charset="0"/>
          </a:endParaRPr>
        </a:p>
      </dgm:t>
    </dgm:pt>
    <dgm:pt modelId="{5AF3A94F-6577-4755-AD34-51729535F0AC}" type="sibTrans" cxnId="{78F06A99-94D2-4944-9BBA-54803989FCF6}">
      <dgm:prSet/>
      <dgm:spPr/>
      <dgm:t>
        <a:bodyPr/>
        <a:lstStyle/>
        <a:p>
          <a:endParaRPr lang="ru-RU">
            <a:latin typeface="Arial" panose="020B0604020202020204" pitchFamily="34" charset="0"/>
            <a:cs typeface="Arial" panose="020B0604020202020204" pitchFamily="34" charset="0"/>
          </a:endParaRPr>
        </a:p>
      </dgm:t>
    </dgm:pt>
    <dgm:pt modelId="{0E7E1E03-753A-4C63-9329-67D637B938BD}">
      <dgm:prSet phldrT="[Текст]"/>
      <dgm:spPr/>
      <dgm:t>
        <a:bodyPr/>
        <a:lstStyle/>
        <a:p>
          <a:r>
            <a:rPr lang="kk-KZ" b="1" dirty="0">
              <a:latin typeface="Arial" panose="020B0604020202020204" pitchFamily="34" charset="0"/>
              <a:cs typeface="Arial" panose="020B0604020202020204" pitchFamily="34" charset="0"/>
            </a:rPr>
            <a:t>идентификация</a:t>
          </a:r>
          <a:r>
            <a:rPr lang="kk-KZ" dirty="0">
              <a:latin typeface="Arial" panose="020B0604020202020204" pitchFamily="34" charset="0"/>
              <a:cs typeface="Arial" panose="020B0604020202020204" pitchFamily="34" charset="0"/>
            </a:rPr>
            <a:t> яғни дара адамның өзін басқа адамдармен теңестіре, қоғам талабына сай болу ниетімен қалыптасып бару процесі</a:t>
          </a:r>
          <a:endParaRPr lang="ru-RU" dirty="0">
            <a:latin typeface="Arial" panose="020B0604020202020204" pitchFamily="34" charset="0"/>
            <a:cs typeface="Arial" panose="020B0604020202020204" pitchFamily="34" charset="0"/>
          </a:endParaRPr>
        </a:p>
      </dgm:t>
    </dgm:pt>
    <dgm:pt modelId="{05B08A99-7E8C-4D8E-A1C8-814A494ED4E3}" type="parTrans" cxnId="{9AE89927-2C3D-47C9-A1AA-46C293962C80}">
      <dgm:prSet/>
      <dgm:spPr/>
      <dgm:t>
        <a:bodyPr/>
        <a:lstStyle/>
        <a:p>
          <a:endParaRPr lang="ru-RU">
            <a:latin typeface="Arial" panose="020B0604020202020204" pitchFamily="34" charset="0"/>
            <a:cs typeface="Arial" panose="020B0604020202020204" pitchFamily="34" charset="0"/>
          </a:endParaRPr>
        </a:p>
      </dgm:t>
    </dgm:pt>
    <dgm:pt modelId="{B800F516-0C3E-4FA4-958E-37435DFA5D55}" type="sibTrans" cxnId="{9AE89927-2C3D-47C9-A1AA-46C293962C80}">
      <dgm:prSet/>
      <dgm:spPr/>
      <dgm:t>
        <a:bodyPr/>
        <a:lstStyle/>
        <a:p>
          <a:endParaRPr lang="ru-RU">
            <a:latin typeface="Arial" panose="020B0604020202020204" pitchFamily="34" charset="0"/>
            <a:cs typeface="Arial" panose="020B0604020202020204" pitchFamily="34" charset="0"/>
          </a:endParaRPr>
        </a:p>
      </dgm:t>
    </dgm:pt>
    <dgm:pt modelId="{9BCEC970-0FDC-42BF-84E7-13D2217B1209}">
      <dgm:prSet phldrT="[Текст]"/>
      <dgm:spPr/>
      <dgm:t>
        <a:bodyPr/>
        <a:lstStyle/>
        <a:p>
          <a:r>
            <a:rPr lang="kk-KZ" b="1" dirty="0">
              <a:latin typeface="Arial" panose="020B0604020202020204" pitchFamily="34" charset="0"/>
              <a:cs typeface="Arial" panose="020B0604020202020204" pitchFamily="34" charset="0"/>
            </a:rPr>
            <a:t>персонализация</a:t>
          </a:r>
          <a:r>
            <a:rPr lang="kk-KZ" dirty="0">
              <a:latin typeface="Arial" panose="020B0604020202020204" pitchFamily="34" charset="0"/>
              <a:cs typeface="Arial" panose="020B0604020202020204" pitchFamily="34" charset="0"/>
            </a:rPr>
            <a:t> дара адамның өз басының басқа адамдар өмірінде қадірі барын түсіне білуі, сонымен қатар, нақты әлеуметтік топка өзінің кісілік мүмкіндіктерін іске асыра алуы</a:t>
          </a:r>
          <a:endParaRPr lang="ru-RU" dirty="0">
            <a:latin typeface="Arial" panose="020B0604020202020204" pitchFamily="34" charset="0"/>
            <a:cs typeface="Arial" panose="020B0604020202020204" pitchFamily="34" charset="0"/>
          </a:endParaRPr>
        </a:p>
      </dgm:t>
    </dgm:pt>
    <dgm:pt modelId="{F99E907A-F02E-4D61-BB9A-F39EB45D5C37}" type="parTrans" cxnId="{79432F3F-3991-4492-A8B1-D2C5BD938A9D}">
      <dgm:prSet/>
      <dgm:spPr/>
      <dgm:t>
        <a:bodyPr/>
        <a:lstStyle/>
        <a:p>
          <a:endParaRPr lang="ru-RU">
            <a:latin typeface="Arial" panose="020B0604020202020204" pitchFamily="34" charset="0"/>
            <a:cs typeface="Arial" panose="020B0604020202020204" pitchFamily="34" charset="0"/>
          </a:endParaRPr>
        </a:p>
      </dgm:t>
    </dgm:pt>
    <dgm:pt modelId="{CFC55F94-7977-4F92-8D8D-AD70BA58366B}" type="sibTrans" cxnId="{79432F3F-3991-4492-A8B1-D2C5BD938A9D}">
      <dgm:prSet/>
      <dgm:spPr/>
      <dgm:t>
        <a:bodyPr/>
        <a:lstStyle/>
        <a:p>
          <a:endParaRPr lang="ru-RU">
            <a:latin typeface="Arial" panose="020B0604020202020204" pitchFamily="34" charset="0"/>
            <a:cs typeface="Arial" panose="020B0604020202020204" pitchFamily="34" charset="0"/>
          </a:endParaRPr>
        </a:p>
      </dgm:t>
    </dgm:pt>
    <dgm:pt modelId="{F59AF448-603E-472A-A482-C6E9BD27DC6E}" type="pres">
      <dgm:prSet presAssocID="{2551F3DC-05F4-47E7-9834-6257E9E7196B}" presName="cycle" presStyleCnt="0">
        <dgm:presLayoutVars>
          <dgm:chMax val="1"/>
          <dgm:dir/>
          <dgm:animLvl val="ctr"/>
          <dgm:resizeHandles val="exact"/>
        </dgm:presLayoutVars>
      </dgm:prSet>
      <dgm:spPr/>
    </dgm:pt>
    <dgm:pt modelId="{117F9177-BD30-49F2-ACED-B2A396C5117D}" type="pres">
      <dgm:prSet presAssocID="{43D2D735-87A7-4A70-B348-BC06B07839C1}" presName="centerShape" presStyleLbl="node0" presStyleIdx="0" presStyleCnt="1"/>
      <dgm:spPr/>
    </dgm:pt>
    <dgm:pt modelId="{DECB0A42-55AA-4321-95E6-D03BF7DD0279}" type="pres">
      <dgm:prSet presAssocID="{05B08A99-7E8C-4D8E-A1C8-814A494ED4E3}" presName="parTrans" presStyleLbl="bgSibTrans2D1" presStyleIdx="0" presStyleCnt="2"/>
      <dgm:spPr/>
    </dgm:pt>
    <dgm:pt modelId="{4AD367BD-A768-41EC-821A-6C789E328AAA}" type="pres">
      <dgm:prSet presAssocID="{0E7E1E03-753A-4C63-9329-67D637B938BD}" presName="node" presStyleLbl="node1" presStyleIdx="0" presStyleCnt="2">
        <dgm:presLayoutVars>
          <dgm:bulletEnabled val="1"/>
        </dgm:presLayoutVars>
      </dgm:prSet>
      <dgm:spPr/>
    </dgm:pt>
    <dgm:pt modelId="{386A690C-35B6-45D1-8BAA-B6F66FBA74F1}" type="pres">
      <dgm:prSet presAssocID="{F99E907A-F02E-4D61-BB9A-F39EB45D5C37}" presName="parTrans" presStyleLbl="bgSibTrans2D1" presStyleIdx="1" presStyleCnt="2"/>
      <dgm:spPr/>
    </dgm:pt>
    <dgm:pt modelId="{42238F6E-D12C-418B-B8CE-F915A21DD5D4}" type="pres">
      <dgm:prSet presAssocID="{9BCEC970-0FDC-42BF-84E7-13D2217B1209}" presName="node" presStyleLbl="node1" presStyleIdx="1" presStyleCnt="2">
        <dgm:presLayoutVars>
          <dgm:bulletEnabled val="1"/>
        </dgm:presLayoutVars>
      </dgm:prSet>
      <dgm:spPr/>
    </dgm:pt>
  </dgm:ptLst>
  <dgm:cxnLst>
    <dgm:cxn modelId="{41FFCB04-D628-4ABD-91ED-2D739290FA3D}" type="presOf" srcId="{2551F3DC-05F4-47E7-9834-6257E9E7196B}" destId="{F59AF448-603E-472A-A482-C6E9BD27DC6E}" srcOrd="0" destOrd="0" presId="urn:microsoft.com/office/officeart/2005/8/layout/radial4"/>
    <dgm:cxn modelId="{23AC2A1E-C631-4858-BE03-3EB6113DC1B4}" type="presOf" srcId="{F99E907A-F02E-4D61-BB9A-F39EB45D5C37}" destId="{386A690C-35B6-45D1-8BAA-B6F66FBA74F1}" srcOrd="0" destOrd="0" presId="urn:microsoft.com/office/officeart/2005/8/layout/radial4"/>
    <dgm:cxn modelId="{9AE89927-2C3D-47C9-A1AA-46C293962C80}" srcId="{43D2D735-87A7-4A70-B348-BC06B07839C1}" destId="{0E7E1E03-753A-4C63-9329-67D637B938BD}" srcOrd="0" destOrd="0" parTransId="{05B08A99-7E8C-4D8E-A1C8-814A494ED4E3}" sibTransId="{B800F516-0C3E-4FA4-958E-37435DFA5D55}"/>
    <dgm:cxn modelId="{79432F3F-3991-4492-A8B1-D2C5BD938A9D}" srcId="{43D2D735-87A7-4A70-B348-BC06B07839C1}" destId="{9BCEC970-0FDC-42BF-84E7-13D2217B1209}" srcOrd="1" destOrd="0" parTransId="{F99E907A-F02E-4D61-BB9A-F39EB45D5C37}" sibTransId="{CFC55F94-7977-4F92-8D8D-AD70BA58366B}"/>
    <dgm:cxn modelId="{17967F63-6B42-44BF-8D63-22F2671265F5}" type="presOf" srcId="{43D2D735-87A7-4A70-B348-BC06B07839C1}" destId="{117F9177-BD30-49F2-ACED-B2A396C5117D}" srcOrd="0" destOrd="0" presId="urn:microsoft.com/office/officeart/2005/8/layout/radial4"/>
    <dgm:cxn modelId="{C1A7F36F-D75A-4136-9B2A-C3D8C457BD21}" type="presOf" srcId="{0E7E1E03-753A-4C63-9329-67D637B938BD}" destId="{4AD367BD-A768-41EC-821A-6C789E328AAA}" srcOrd="0" destOrd="0" presId="urn:microsoft.com/office/officeart/2005/8/layout/radial4"/>
    <dgm:cxn modelId="{11BC5550-5C95-4C97-BD7B-27C18DF77AE3}" type="presOf" srcId="{05B08A99-7E8C-4D8E-A1C8-814A494ED4E3}" destId="{DECB0A42-55AA-4321-95E6-D03BF7DD0279}" srcOrd="0" destOrd="0" presId="urn:microsoft.com/office/officeart/2005/8/layout/radial4"/>
    <dgm:cxn modelId="{78F06A99-94D2-4944-9BBA-54803989FCF6}" srcId="{2551F3DC-05F4-47E7-9834-6257E9E7196B}" destId="{43D2D735-87A7-4A70-B348-BC06B07839C1}" srcOrd="0" destOrd="0" parTransId="{13B63BFC-473B-404C-8094-CD132EDAC796}" sibTransId="{5AF3A94F-6577-4755-AD34-51729535F0AC}"/>
    <dgm:cxn modelId="{C93A4FF5-0B9E-4DC2-AEF6-C7E78329DA5B}" type="presOf" srcId="{9BCEC970-0FDC-42BF-84E7-13D2217B1209}" destId="{42238F6E-D12C-418B-B8CE-F915A21DD5D4}" srcOrd="0" destOrd="0" presId="urn:microsoft.com/office/officeart/2005/8/layout/radial4"/>
    <dgm:cxn modelId="{5CD63F08-0972-43CB-AA73-D55B5D6FA86A}" type="presParOf" srcId="{F59AF448-603E-472A-A482-C6E9BD27DC6E}" destId="{117F9177-BD30-49F2-ACED-B2A396C5117D}" srcOrd="0" destOrd="0" presId="urn:microsoft.com/office/officeart/2005/8/layout/radial4"/>
    <dgm:cxn modelId="{9B32731F-6A16-4EC5-905B-A3C4CDAA0427}" type="presParOf" srcId="{F59AF448-603E-472A-A482-C6E9BD27DC6E}" destId="{DECB0A42-55AA-4321-95E6-D03BF7DD0279}" srcOrd="1" destOrd="0" presId="urn:microsoft.com/office/officeart/2005/8/layout/radial4"/>
    <dgm:cxn modelId="{71E1E0E0-285A-443A-9A4C-F66297E2EC9D}" type="presParOf" srcId="{F59AF448-603E-472A-A482-C6E9BD27DC6E}" destId="{4AD367BD-A768-41EC-821A-6C789E328AAA}" srcOrd="2" destOrd="0" presId="urn:microsoft.com/office/officeart/2005/8/layout/radial4"/>
    <dgm:cxn modelId="{274C9903-34B9-4210-A814-D35C6C822402}" type="presParOf" srcId="{F59AF448-603E-472A-A482-C6E9BD27DC6E}" destId="{386A690C-35B6-45D1-8BAA-B6F66FBA74F1}" srcOrd="3" destOrd="0" presId="urn:microsoft.com/office/officeart/2005/8/layout/radial4"/>
    <dgm:cxn modelId="{D4E5C3EF-18E3-4A55-B6F2-4B2FC1C2E97B}" type="presParOf" srcId="{F59AF448-603E-472A-A482-C6E9BD27DC6E}" destId="{42238F6E-D12C-418B-B8CE-F915A21DD5D4}" srcOrd="4"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F79FA7-13DE-43F8-973B-50E3DB292595}">
      <dsp:nvSpPr>
        <dsp:cNvPr id="0" name=""/>
        <dsp:cNvSpPr/>
      </dsp:nvSpPr>
      <dsp:spPr>
        <a:xfrm>
          <a:off x="0" y="468241"/>
          <a:ext cx="11787611" cy="7560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14850" tIns="416560" rIns="914850" bIns="113792" numCol="1" spcCol="1270" anchor="t" anchorCtr="0">
          <a:noAutofit/>
        </a:bodyPr>
        <a:lstStyle/>
        <a:p>
          <a:pPr marL="171450" lvl="1" indent="-171450" algn="l" defTabSz="711200">
            <a:lnSpc>
              <a:spcPct val="90000"/>
            </a:lnSpc>
            <a:spcBef>
              <a:spcPct val="0"/>
            </a:spcBef>
            <a:spcAft>
              <a:spcPct val="15000"/>
            </a:spcAft>
            <a:buChar char="•"/>
          </a:pPr>
          <a:r>
            <a:rPr lang="kk-KZ" sz="1600" kern="1200" dirty="0">
              <a:latin typeface="Arial" panose="020B0604020202020204" pitchFamily="34" charset="0"/>
              <a:cs typeface="Arial" panose="020B0604020202020204" pitchFamily="34" charset="0"/>
            </a:rPr>
            <a:t>Дара адам "homo sapiens" тектілердің өкілі, адамдық даму нышандарының иесі нақты адам.</a:t>
          </a:r>
          <a:endParaRPr lang="ru-RU" sz="1600" kern="1200" dirty="0">
            <a:latin typeface="Arial" panose="020B0604020202020204" pitchFamily="34" charset="0"/>
            <a:cs typeface="Arial" panose="020B0604020202020204" pitchFamily="34" charset="0"/>
          </a:endParaRPr>
        </a:p>
      </dsp:txBody>
      <dsp:txXfrm>
        <a:off x="0" y="468241"/>
        <a:ext cx="11787611" cy="756000"/>
      </dsp:txXfrm>
    </dsp:sp>
    <dsp:sp modelId="{99EFFF1C-CDD0-4B69-8F31-C9191695868C}">
      <dsp:nvSpPr>
        <dsp:cNvPr id="0" name=""/>
        <dsp:cNvSpPr/>
      </dsp:nvSpPr>
      <dsp:spPr>
        <a:xfrm>
          <a:off x="579595" y="69862"/>
          <a:ext cx="11203959" cy="758752"/>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11881" tIns="0" rIns="311881" bIns="0" numCol="1" spcCol="1270" anchor="ctr" anchorCtr="0">
          <a:noAutofit/>
        </a:bodyPr>
        <a:lstStyle/>
        <a:p>
          <a:pPr marL="0" lvl="0" indent="0" algn="l" defTabSz="711200">
            <a:lnSpc>
              <a:spcPct val="90000"/>
            </a:lnSpc>
            <a:spcBef>
              <a:spcPct val="0"/>
            </a:spcBef>
            <a:spcAft>
              <a:spcPct val="35000"/>
            </a:spcAft>
            <a:buNone/>
          </a:pPr>
          <a:r>
            <a:rPr lang="kk-KZ" sz="1600" kern="1200" dirty="0">
              <a:latin typeface="Arial" panose="020B0604020202020204" pitchFamily="34" charset="0"/>
              <a:cs typeface="Arial" panose="020B0604020202020204" pitchFamily="34" charset="0"/>
            </a:rPr>
            <a:t>Дара адам </a:t>
          </a:r>
          <a:endParaRPr lang="ru-RU" sz="1600" kern="1200" dirty="0">
            <a:latin typeface="Arial" panose="020B0604020202020204" pitchFamily="34" charset="0"/>
            <a:cs typeface="Arial" panose="020B0604020202020204" pitchFamily="34" charset="0"/>
          </a:endParaRPr>
        </a:p>
      </dsp:txBody>
      <dsp:txXfrm>
        <a:off x="616634" y="106901"/>
        <a:ext cx="11129881" cy="684674"/>
      </dsp:txXfrm>
    </dsp:sp>
    <dsp:sp modelId="{04B2F297-BBC4-42B1-82C1-D8D4EF6FC1BC}">
      <dsp:nvSpPr>
        <dsp:cNvPr id="0" name=""/>
        <dsp:cNvSpPr/>
      </dsp:nvSpPr>
      <dsp:spPr>
        <a:xfrm>
          <a:off x="0" y="2003048"/>
          <a:ext cx="11787611" cy="150839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14850" tIns="416560" rIns="914850" bIns="113792" numCol="1" spcCol="1270" anchor="t" anchorCtr="0">
          <a:noAutofit/>
        </a:bodyPr>
        <a:lstStyle/>
        <a:p>
          <a:pPr marL="171450" lvl="1" indent="-171450" algn="l" defTabSz="711200">
            <a:lnSpc>
              <a:spcPct val="90000"/>
            </a:lnSpc>
            <a:spcBef>
              <a:spcPct val="0"/>
            </a:spcBef>
            <a:spcAft>
              <a:spcPct val="15000"/>
            </a:spcAft>
            <a:buChar char="•"/>
          </a:pPr>
          <a:r>
            <a:rPr lang="kk-KZ" sz="1600" kern="1200" dirty="0">
              <a:latin typeface="Arial" panose="020B0604020202020204" pitchFamily="34" charset="0"/>
              <a:cs typeface="Arial" panose="020B0604020202020204" pitchFamily="34" charset="0"/>
            </a:rPr>
            <a:t>Даралық нақты адамның табиғи және әлеуметтік қабылдаған қайталанбас ерекшеліктері мен қасиеттері. "Жеке адам" түсінігіне байланысты ең алдымен адамның қоғамдық мәнді сапалары еленеді. Адамның әлеуметтік мәні оның қоғаммен байланысында қалыптасады да көрініс береді.</a:t>
          </a:r>
          <a:endParaRPr lang="ru-RU" sz="1600" kern="1200" dirty="0">
            <a:latin typeface="Arial" panose="020B0604020202020204" pitchFamily="34" charset="0"/>
            <a:cs typeface="Arial" panose="020B0604020202020204" pitchFamily="34" charset="0"/>
          </a:endParaRPr>
        </a:p>
      </dsp:txBody>
      <dsp:txXfrm>
        <a:off x="0" y="2003048"/>
        <a:ext cx="11787611" cy="1508390"/>
      </dsp:txXfrm>
    </dsp:sp>
    <dsp:sp modelId="{E97DDF88-0616-4869-8488-BC15254D095E}">
      <dsp:nvSpPr>
        <dsp:cNvPr id="0" name=""/>
        <dsp:cNvSpPr/>
      </dsp:nvSpPr>
      <dsp:spPr>
        <a:xfrm>
          <a:off x="564066" y="1417536"/>
          <a:ext cx="11223544" cy="910892"/>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11881" tIns="0" rIns="311881" bIns="0" numCol="1" spcCol="1270" anchor="ctr" anchorCtr="0">
          <a:noAutofit/>
        </a:bodyPr>
        <a:lstStyle/>
        <a:p>
          <a:pPr marL="0" lvl="0" indent="0" algn="l" defTabSz="711200">
            <a:lnSpc>
              <a:spcPct val="90000"/>
            </a:lnSpc>
            <a:spcBef>
              <a:spcPct val="0"/>
            </a:spcBef>
            <a:spcAft>
              <a:spcPct val="35000"/>
            </a:spcAft>
            <a:buNone/>
          </a:pPr>
          <a:r>
            <a:rPr lang="kk-KZ" sz="1600" kern="1200" dirty="0">
              <a:latin typeface="Arial" panose="020B0604020202020204" pitchFamily="34" charset="0"/>
              <a:cs typeface="Arial" panose="020B0604020202020204" pitchFamily="34" charset="0"/>
            </a:rPr>
            <a:t>Даралық</a:t>
          </a:r>
          <a:endParaRPr lang="ru-RU" sz="1600" kern="1200" dirty="0">
            <a:latin typeface="Arial" panose="020B0604020202020204" pitchFamily="34" charset="0"/>
            <a:cs typeface="Arial" panose="020B0604020202020204" pitchFamily="34" charset="0"/>
          </a:endParaRPr>
        </a:p>
      </dsp:txBody>
      <dsp:txXfrm>
        <a:off x="608532" y="1462002"/>
        <a:ext cx="11134612" cy="821960"/>
      </dsp:txXfrm>
    </dsp:sp>
    <dsp:sp modelId="{302874C5-07A3-4DB3-849C-AB27D4A25E91}">
      <dsp:nvSpPr>
        <dsp:cNvPr id="0" name=""/>
        <dsp:cNvSpPr/>
      </dsp:nvSpPr>
      <dsp:spPr>
        <a:xfrm>
          <a:off x="0" y="3924698"/>
          <a:ext cx="11787611" cy="16065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14850" tIns="416560" rIns="914850" bIns="113792" numCol="1" spcCol="1270" anchor="t" anchorCtr="0">
          <a:noAutofit/>
        </a:bodyPr>
        <a:lstStyle/>
        <a:p>
          <a:pPr marL="171450" lvl="1" indent="-171450" algn="l" defTabSz="711200">
            <a:lnSpc>
              <a:spcPct val="90000"/>
            </a:lnSpc>
            <a:spcBef>
              <a:spcPct val="0"/>
            </a:spcBef>
            <a:spcAft>
              <a:spcPct val="15000"/>
            </a:spcAft>
            <a:buChar char="•"/>
          </a:pPr>
          <a:r>
            <a:rPr lang="kk-KZ" sz="1600" kern="1200" dirty="0">
              <a:latin typeface="Arial" panose="020B0604020202020204" pitchFamily="34" charset="0"/>
              <a:cs typeface="Arial" panose="020B0604020202020204" pitchFamily="34" charset="0"/>
            </a:rPr>
            <a:t>Жеке адам дамуы мүмкіндіктерін үздіксіз кеңітіп, даму қажеттіліктерін арттырып барумен байланысты. Осы деңгейі нақты адамға тән болған қарым - қатынастар аймағымен өлшенеді. Даму дәрежесі мардымсыз тұлғаның адам аралық қатынастары да өте жай, күнделікті тіршілік күйбеңінен аспайды. Ал даму деңгейі жоғары болған адам өзінің рухани мәртебелігімен, қоғамдық мәнді құндылықтарымен ерекшеленеді.</a:t>
          </a:r>
          <a:endParaRPr lang="ru-RU" sz="1600" kern="1200" dirty="0">
            <a:latin typeface="Arial" panose="020B0604020202020204" pitchFamily="34" charset="0"/>
            <a:cs typeface="Arial" panose="020B0604020202020204" pitchFamily="34" charset="0"/>
          </a:endParaRPr>
        </a:p>
      </dsp:txBody>
      <dsp:txXfrm>
        <a:off x="0" y="3924698"/>
        <a:ext cx="11787611" cy="1606500"/>
      </dsp:txXfrm>
    </dsp:sp>
    <dsp:sp modelId="{8089F1F9-40C9-4426-85D3-1BC0D68E75C5}">
      <dsp:nvSpPr>
        <dsp:cNvPr id="0" name=""/>
        <dsp:cNvSpPr/>
      </dsp:nvSpPr>
      <dsp:spPr>
        <a:xfrm>
          <a:off x="564066" y="3629498"/>
          <a:ext cx="11223544" cy="59040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11881" tIns="0" rIns="311881" bIns="0" numCol="1" spcCol="1270" anchor="ctr" anchorCtr="0">
          <a:noAutofit/>
        </a:bodyPr>
        <a:lstStyle/>
        <a:p>
          <a:pPr marL="0" lvl="0" indent="0" algn="l" defTabSz="711200">
            <a:lnSpc>
              <a:spcPct val="90000"/>
            </a:lnSpc>
            <a:spcBef>
              <a:spcPct val="0"/>
            </a:spcBef>
            <a:spcAft>
              <a:spcPct val="35000"/>
            </a:spcAft>
            <a:buNone/>
          </a:pPr>
          <a:r>
            <a:rPr lang="kk-KZ" sz="1600" kern="1200" dirty="0">
              <a:latin typeface="Arial" panose="020B0604020202020204" pitchFamily="34" charset="0"/>
              <a:cs typeface="Arial" panose="020B0604020202020204" pitchFamily="34" charset="0"/>
            </a:rPr>
            <a:t>Жеке адам дамуы </a:t>
          </a:r>
          <a:endParaRPr lang="ru-RU" sz="1600" kern="1200" dirty="0">
            <a:latin typeface="Arial" panose="020B0604020202020204" pitchFamily="34" charset="0"/>
            <a:cs typeface="Arial" panose="020B0604020202020204" pitchFamily="34" charset="0"/>
          </a:endParaRPr>
        </a:p>
      </dsp:txBody>
      <dsp:txXfrm>
        <a:off x="592887" y="3658319"/>
        <a:ext cx="11165902" cy="5327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7F9177-BD30-49F2-ACED-B2A396C5117D}">
      <dsp:nvSpPr>
        <dsp:cNvPr id="0" name=""/>
        <dsp:cNvSpPr/>
      </dsp:nvSpPr>
      <dsp:spPr>
        <a:xfrm>
          <a:off x="2902981" y="2336742"/>
          <a:ext cx="2677636" cy="267763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kk-KZ" sz="2100" kern="1200" dirty="0">
              <a:latin typeface="Arial" panose="020B0604020202020204" pitchFamily="34" charset="0"/>
              <a:cs typeface="Arial" panose="020B0604020202020204" pitchFamily="34" charset="0"/>
            </a:rPr>
            <a:t>Дара адамның жеке адам санатына көтерілуі үшін маңызды факторлар: </a:t>
          </a:r>
          <a:endParaRPr lang="ru-RU" sz="2100" kern="1200" dirty="0">
            <a:latin typeface="Arial" panose="020B0604020202020204" pitchFamily="34" charset="0"/>
            <a:cs typeface="Arial" panose="020B0604020202020204" pitchFamily="34" charset="0"/>
          </a:endParaRPr>
        </a:p>
      </dsp:txBody>
      <dsp:txXfrm>
        <a:off x="3295112" y="2728873"/>
        <a:ext cx="1893374" cy="1893374"/>
      </dsp:txXfrm>
    </dsp:sp>
    <dsp:sp modelId="{DECB0A42-55AA-4321-95E6-D03BF7DD0279}">
      <dsp:nvSpPr>
        <dsp:cNvPr id="0" name=""/>
        <dsp:cNvSpPr/>
      </dsp:nvSpPr>
      <dsp:spPr>
        <a:xfrm rot="12900000">
          <a:off x="1084560" y="1836895"/>
          <a:ext cx="2152562" cy="76312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AD367BD-A768-41EC-821A-6C789E328AAA}">
      <dsp:nvSpPr>
        <dsp:cNvPr id="0" name=""/>
        <dsp:cNvSpPr/>
      </dsp:nvSpPr>
      <dsp:spPr>
        <a:xfrm>
          <a:off x="7326" y="583626"/>
          <a:ext cx="2543754" cy="203500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kk-KZ" sz="1600" b="1" kern="1200" dirty="0">
              <a:latin typeface="Arial" panose="020B0604020202020204" pitchFamily="34" charset="0"/>
              <a:cs typeface="Arial" panose="020B0604020202020204" pitchFamily="34" charset="0"/>
            </a:rPr>
            <a:t>идентификация</a:t>
          </a:r>
          <a:r>
            <a:rPr lang="kk-KZ" sz="1600" kern="1200" dirty="0">
              <a:latin typeface="Arial" panose="020B0604020202020204" pitchFamily="34" charset="0"/>
              <a:cs typeface="Arial" panose="020B0604020202020204" pitchFamily="34" charset="0"/>
            </a:rPr>
            <a:t> яғни дара адамның өзін басқа адамдармен теңестіре, қоғам талабына сай болу ниетімен қалыптасып бару процесі</a:t>
          </a:r>
          <a:endParaRPr lang="ru-RU" sz="1600" kern="1200" dirty="0">
            <a:latin typeface="Arial" panose="020B0604020202020204" pitchFamily="34" charset="0"/>
            <a:cs typeface="Arial" panose="020B0604020202020204" pitchFamily="34" charset="0"/>
          </a:endParaRPr>
        </a:p>
      </dsp:txBody>
      <dsp:txXfrm>
        <a:off x="66929" y="643229"/>
        <a:ext cx="2424548" cy="1915797"/>
      </dsp:txXfrm>
    </dsp:sp>
    <dsp:sp modelId="{386A690C-35B6-45D1-8BAA-B6F66FBA74F1}">
      <dsp:nvSpPr>
        <dsp:cNvPr id="0" name=""/>
        <dsp:cNvSpPr/>
      </dsp:nvSpPr>
      <dsp:spPr>
        <a:xfrm rot="19500000">
          <a:off x="5246476" y="1836895"/>
          <a:ext cx="2152562" cy="76312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2238F6E-D12C-418B-B8CE-F915A21DD5D4}">
      <dsp:nvSpPr>
        <dsp:cNvPr id="0" name=""/>
        <dsp:cNvSpPr/>
      </dsp:nvSpPr>
      <dsp:spPr>
        <a:xfrm>
          <a:off x="5932519" y="583626"/>
          <a:ext cx="2543754" cy="203500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kk-KZ" sz="1600" b="1" kern="1200" dirty="0">
              <a:latin typeface="Arial" panose="020B0604020202020204" pitchFamily="34" charset="0"/>
              <a:cs typeface="Arial" panose="020B0604020202020204" pitchFamily="34" charset="0"/>
            </a:rPr>
            <a:t>персонализация</a:t>
          </a:r>
          <a:r>
            <a:rPr lang="kk-KZ" sz="1600" kern="1200" dirty="0">
              <a:latin typeface="Arial" panose="020B0604020202020204" pitchFamily="34" charset="0"/>
              <a:cs typeface="Arial" panose="020B0604020202020204" pitchFamily="34" charset="0"/>
            </a:rPr>
            <a:t> дара адамның өз басының басқа адамдар өмірінде қадірі барын түсіне білуі, сонымен қатар, нақты әлеуметтік топка өзінің кісілік мүмкіндіктерін іске асыра алуы</a:t>
          </a:r>
          <a:endParaRPr lang="ru-RU" sz="1600" kern="1200" dirty="0">
            <a:latin typeface="Arial" panose="020B0604020202020204" pitchFamily="34" charset="0"/>
            <a:cs typeface="Arial" panose="020B0604020202020204" pitchFamily="34" charset="0"/>
          </a:endParaRPr>
        </a:p>
      </dsp:txBody>
      <dsp:txXfrm>
        <a:off x="5992122" y="643229"/>
        <a:ext cx="2424548" cy="1915797"/>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99091"/>
          </a:xfrm>
          <a:prstGeom prst="rect">
            <a:avLst/>
          </a:prstGeom>
        </p:spPr>
        <p:txBody>
          <a:bodyPr vert="horz" lIns="91440" tIns="45720" rIns="91440" bIns="45720" rtlCol="0"/>
          <a:lstStyle>
            <a:lvl1pPr algn="l">
              <a:defRPr sz="1200"/>
            </a:lvl1pPr>
          </a:lstStyle>
          <a:p>
            <a:endParaRPr lang="x-none"/>
          </a:p>
        </p:txBody>
      </p:sp>
      <p:sp>
        <p:nvSpPr>
          <p:cNvPr id="3" name="Дата 2"/>
          <p:cNvSpPr>
            <a:spLocks noGrp="1"/>
          </p:cNvSpPr>
          <p:nvPr>
            <p:ph type="dt" idx="1"/>
          </p:nvPr>
        </p:nvSpPr>
        <p:spPr>
          <a:xfrm>
            <a:off x="3884613" y="0"/>
            <a:ext cx="2971800" cy="499091"/>
          </a:xfrm>
          <a:prstGeom prst="rect">
            <a:avLst/>
          </a:prstGeom>
        </p:spPr>
        <p:txBody>
          <a:bodyPr vert="horz" lIns="91440" tIns="45720" rIns="91440" bIns="45720" rtlCol="0"/>
          <a:lstStyle>
            <a:lvl1pPr algn="r">
              <a:defRPr sz="1200"/>
            </a:lvl1pPr>
          </a:lstStyle>
          <a:p>
            <a:fld id="{FA1775DE-BF28-4919-A64A-0D4587F27FCF}" type="datetimeFigureOut">
              <a:rPr lang="x-none" smtClean="0"/>
              <a:pPr/>
              <a:t>04.09.2025</a:t>
            </a:fld>
            <a:endParaRPr lang="x-none"/>
          </a:p>
        </p:txBody>
      </p:sp>
      <p:sp>
        <p:nvSpPr>
          <p:cNvPr id="4" name="Образ слайда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x-none"/>
          </a:p>
        </p:txBody>
      </p:sp>
      <p:sp>
        <p:nvSpPr>
          <p:cNvPr id="5" name="Заметки 4"/>
          <p:cNvSpPr>
            <a:spLocks noGrp="1"/>
          </p:cNvSpPr>
          <p:nvPr>
            <p:ph type="body" sz="quarter" idx="3"/>
          </p:nvPr>
        </p:nvSpPr>
        <p:spPr>
          <a:xfrm>
            <a:off x="685800" y="4787126"/>
            <a:ext cx="5486400" cy="391674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x-none"/>
          </a:p>
        </p:txBody>
      </p:sp>
      <p:sp>
        <p:nvSpPr>
          <p:cNvPr id="6" name="Нижний колонтитул 5"/>
          <p:cNvSpPr>
            <a:spLocks noGrp="1"/>
          </p:cNvSpPr>
          <p:nvPr>
            <p:ph type="ftr" sz="quarter" idx="4"/>
          </p:nvPr>
        </p:nvSpPr>
        <p:spPr>
          <a:xfrm>
            <a:off x="0" y="9448185"/>
            <a:ext cx="2971800" cy="499090"/>
          </a:xfrm>
          <a:prstGeom prst="rect">
            <a:avLst/>
          </a:prstGeom>
        </p:spPr>
        <p:txBody>
          <a:bodyPr vert="horz" lIns="91440" tIns="45720" rIns="91440" bIns="45720" rtlCol="0" anchor="b"/>
          <a:lstStyle>
            <a:lvl1pPr algn="l">
              <a:defRPr sz="1200"/>
            </a:lvl1pPr>
          </a:lstStyle>
          <a:p>
            <a:endParaRPr lang="x-none"/>
          </a:p>
        </p:txBody>
      </p:sp>
      <p:sp>
        <p:nvSpPr>
          <p:cNvPr id="7" name="Номер слайда 6"/>
          <p:cNvSpPr>
            <a:spLocks noGrp="1"/>
          </p:cNvSpPr>
          <p:nvPr>
            <p:ph type="sldNum" sz="quarter" idx="5"/>
          </p:nvPr>
        </p:nvSpPr>
        <p:spPr>
          <a:xfrm>
            <a:off x="3884613" y="9448185"/>
            <a:ext cx="2971800" cy="499090"/>
          </a:xfrm>
          <a:prstGeom prst="rect">
            <a:avLst/>
          </a:prstGeom>
        </p:spPr>
        <p:txBody>
          <a:bodyPr vert="horz" lIns="91440" tIns="45720" rIns="91440" bIns="45720" rtlCol="0" anchor="b"/>
          <a:lstStyle>
            <a:lvl1pPr algn="r">
              <a:defRPr sz="1200"/>
            </a:lvl1pPr>
          </a:lstStyle>
          <a:p>
            <a:fld id="{8FDCBFA6-8D41-4064-8051-B94560DAC04D}" type="slidenum">
              <a:rPr lang="x-none" smtClean="0"/>
              <a:pPr/>
              <a:t>‹#›</a:t>
            </a:fld>
            <a:endParaRPr lang="x-none"/>
          </a:p>
        </p:txBody>
      </p:sp>
    </p:spTree>
    <p:extLst>
      <p:ext uri="{BB962C8B-B14F-4D97-AF65-F5344CB8AC3E}">
        <p14:creationId xmlns:p14="http://schemas.microsoft.com/office/powerpoint/2010/main" val="2527225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Образ слайда 1">
            <a:extLst>
              <a:ext uri="{FF2B5EF4-FFF2-40B4-BE49-F238E27FC236}">
                <a16:creationId xmlns:a16="http://schemas.microsoft.com/office/drawing/2014/main" id="{BDA82E41-E5AD-4DBE-8D3D-9205C6D547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Заметки 2">
            <a:extLst>
              <a:ext uri="{FF2B5EF4-FFF2-40B4-BE49-F238E27FC236}">
                <a16:creationId xmlns:a16="http://schemas.microsoft.com/office/drawing/2014/main" id="{1DBF42FD-2178-46F4-867C-B768F94F2C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dirty="0"/>
          </a:p>
        </p:txBody>
      </p:sp>
      <p:sp>
        <p:nvSpPr>
          <p:cNvPr id="5124" name="Номер слайда 3">
            <a:extLst>
              <a:ext uri="{FF2B5EF4-FFF2-40B4-BE49-F238E27FC236}">
                <a16:creationId xmlns:a16="http://schemas.microsoft.com/office/drawing/2014/main" id="{3E57BD28-4BB6-45B7-9B41-F228AB84D41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B8D0B8F-73B5-4E4A-99F3-9004156A2761}" type="slidenum">
              <a:rPr kumimoji="0" lang="ru-RU" altLang="ru-RU"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ru-RU" altLang="ru-RU"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7251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Образ слайда 1">
            <a:extLst>
              <a:ext uri="{FF2B5EF4-FFF2-40B4-BE49-F238E27FC236}">
                <a16:creationId xmlns:a16="http://schemas.microsoft.com/office/drawing/2014/main" id="{BDA82E41-E5AD-4DBE-8D3D-9205C6D547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Заметки 2">
            <a:extLst>
              <a:ext uri="{FF2B5EF4-FFF2-40B4-BE49-F238E27FC236}">
                <a16:creationId xmlns:a16="http://schemas.microsoft.com/office/drawing/2014/main" id="{1DBF42FD-2178-46F4-867C-B768F94F2C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dirty="0"/>
          </a:p>
        </p:txBody>
      </p:sp>
      <p:sp>
        <p:nvSpPr>
          <p:cNvPr id="5124" name="Номер слайда 3">
            <a:extLst>
              <a:ext uri="{FF2B5EF4-FFF2-40B4-BE49-F238E27FC236}">
                <a16:creationId xmlns:a16="http://schemas.microsoft.com/office/drawing/2014/main" id="{3E57BD28-4BB6-45B7-9B41-F228AB84D41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B8D0B8F-73B5-4E4A-99F3-9004156A2761}" type="slidenum">
              <a:rPr kumimoji="0" lang="ru-RU" altLang="ru-RU"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ru-RU" altLang="ru-RU"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92355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Образ слайда 1">
            <a:extLst>
              <a:ext uri="{FF2B5EF4-FFF2-40B4-BE49-F238E27FC236}">
                <a16:creationId xmlns:a16="http://schemas.microsoft.com/office/drawing/2014/main" id="{BDA82E41-E5AD-4DBE-8D3D-9205C6D547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Заметки 2">
            <a:extLst>
              <a:ext uri="{FF2B5EF4-FFF2-40B4-BE49-F238E27FC236}">
                <a16:creationId xmlns:a16="http://schemas.microsoft.com/office/drawing/2014/main" id="{1DBF42FD-2178-46F4-867C-B768F94F2C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dirty="0"/>
          </a:p>
        </p:txBody>
      </p:sp>
      <p:sp>
        <p:nvSpPr>
          <p:cNvPr id="5124" name="Номер слайда 3">
            <a:extLst>
              <a:ext uri="{FF2B5EF4-FFF2-40B4-BE49-F238E27FC236}">
                <a16:creationId xmlns:a16="http://schemas.microsoft.com/office/drawing/2014/main" id="{3E57BD28-4BB6-45B7-9B41-F228AB84D41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B8D0B8F-73B5-4E4A-99F3-9004156A2761}" type="slidenum">
              <a:rPr kumimoji="0" lang="ru-RU" altLang="ru-RU"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ru-RU" altLang="ru-RU"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55033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FDCBFA6-8D41-4064-8051-B94560DAC04D}" type="slidenum">
              <a:rPr lang="x-none" smtClean="0"/>
              <a:pPr/>
              <a:t>5</a:t>
            </a:fld>
            <a:endParaRPr lang="x-none"/>
          </a:p>
        </p:txBody>
      </p:sp>
    </p:spTree>
    <p:extLst>
      <p:ext uri="{BB962C8B-B14F-4D97-AF65-F5344CB8AC3E}">
        <p14:creationId xmlns:p14="http://schemas.microsoft.com/office/powerpoint/2010/main" val="560445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Образ слайда 1">
            <a:extLst>
              <a:ext uri="{FF2B5EF4-FFF2-40B4-BE49-F238E27FC236}">
                <a16:creationId xmlns:a16="http://schemas.microsoft.com/office/drawing/2014/main" id="{BDA82E41-E5AD-4DBE-8D3D-9205C6D547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Заметки 2">
            <a:extLst>
              <a:ext uri="{FF2B5EF4-FFF2-40B4-BE49-F238E27FC236}">
                <a16:creationId xmlns:a16="http://schemas.microsoft.com/office/drawing/2014/main" id="{1DBF42FD-2178-46F4-867C-B768F94F2C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a:p>
        </p:txBody>
      </p:sp>
      <p:sp>
        <p:nvSpPr>
          <p:cNvPr id="5124" name="Номер слайда 3">
            <a:extLst>
              <a:ext uri="{FF2B5EF4-FFF2-40B4-BE49-F238E27FC236}">
                <a16:creationId xmlns:a16="http://schemas.microsoft.com/office/drawing/2014/main" id="{3E57BD28-4BB6-45B7-9B41-F228AB84D41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B8D0B8F-73B5-4E4A-99F3-9004156A2761}" type="slidenum">
              <a:rPr kumimoji="0" lang="ru-RU" altLang="ru-RU"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ru-RU" altLang="ru-RU"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71385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ru-RU"/>
              <a:t>Образец заголовка</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pPr>
              <a:defRPr/>
            </a:pPr>
            <a:fld id="{83659B97-3305-4923-9777-286CB809D156}" type="datetimeFigureOut">
              <a:rPr lang="ru-RU" smtClean="0"/>
              <a:pPr>
                <a:defRPr/>
              </a:pPr>
              <a:t>04.09.2025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844289BC-5784-4C41-B87B-8B5118A788E1}" type="slidenum">
              <a:rPr lang="ru-RU" altLang="en-US" smtClean="0"/>
              <a:pPr>
                <a:defRPr/>
              </a:pPr>
              <a:t>‹#›</a:t>
            </a:fld>
            <a:endParaRPr lang="ru-RU" alt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63304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Date Placeholder 2"/>
          <p:cNvSpPr>
            <a:spLocks noGrp="1"/>
          </p:cNvSpPr>
          <p:nvPr>
            <p:ph type="dt" sz="half" idx="10"/>
          </p:nvPr>
        </p:nvSpPr>
        <p:spPr/>
        <p:txBody>
          <a:bodyPr/>
          <a:lstStyle/>
          <a:p>
            <a:pPr>
              <a:defRPr/>
            </a:pPr>
            <a:fld id="{9BD53F78-861B-41F6-9FC7-C41947B65FF2}" type="datetimeFigureOut">
              <a:rPr lang="ru-RU" smtClean="0"/>
              <a:pPr>
                <a:defRPr/>
              </a:pPr>
              <a:t>04.09.2025</a:t>
            </a:fld>
            <a:endParaRPr lang="ru-RU"/>
          </a:p>
        </p:txBody>
      </p:sp>
      <p:sp>
        <p:nvSpPr>
          <p:cNvPr id="4" name="Footer Placeholder 3"/>
          <p:cNvSpPr>
            <a:spLocks noGrp="1"/>
          </p:cNvSpPr>
          <p:nvPr>
            <p:ph type="ftr" sz="quarter" idx="11"/>
          </p:nvPr>
        </p:nvSpPr>
        <p:spPr/>
        <p:txBody>
          <a:bodyPr/>
          <a:lstStyle/>
          <a:p>
            <a:pPr>
              <a:defRPr/>
            </a:pPr>
            <a:endParaRPr lang="ru-RU"/>
          </a:p>
        </p:txBody>
      </p:sp>
      <p:sp>
        <p:nvSpPr>
          <p:cNvPr id="5" name="Slide Number Placeholder 4"/>
          <p:cNvSpPr>
            <a:spLocks noGrp="1"/>
          </p:cNvSpPr>
          <p:nvPr>
            <p:ph type="sldNum" sz="quarter" idx="12"/>
          </p:nvPr>
        </p:nvSpPr>
        <p:spPr/>
        <p:txBody>
          <a:bodyPr/>
          <a:lstStyle/>
          <a:p>
            <a:pPr>
              <a:defRPr/>
            </a:pPr>
            <a:fld id="{8C9A5B1D-5666-43FE-9310-AEE15254C9D6}" type="slidenum">
              <a:rPr lang="ru-RU" altLang="en-US" smtClean="0"/>
              <a:pPr>
                <a:defRPr/>
              </a:pPr>
              <a:t>‹#›</a:t>
            </a:fld>
            <a:endParaRPr lang="ru-RU" altLang="en-US"/>
          </a:p>
        </p:txBody>
      </p:sp>
    </p:spTree>
    <p:extLst>
      <p:ext uri="{BB962C8B-B14F-4D97-AF65-F5344CB8AC3E}">
        <p14:creationId xmlns:p14="http://schemas.microsoft.com/office/powerpoint/2010/main" val="3554093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ru-RU"/>
              <a:t>Образец заголовка</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9BD53F78-861B-41F6-9FC7-C41947B65FF2}" type="datetimeFigureOut">
              <a:rPr lang="ru-RU" smtClean="0"/>
              <a:pPr>
                <a:defRPr/>
              </a:pPr>
              <a:t>04.09.2025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8C9A5B1D-5666-43FE-9310-AEE15254C9D6}" type="slidenum">
              <a:rPr lang="ru-RU" altLang="en-US" smtClean="0"/>
              <a:pPr>
                <a:defRPr/>
              </a:pPr>
              <a:t>‹#›</a:t>
            </a:fld>
            <a:endParaRPr lang="ru-RU" altLang="en-US"/>
          </a:p>
        </p:txBody>
      </p:sp>
    </p:spTree>
    <p:extLst>
      <p:ext uri="{BB962C8B-B14F-4D97-AF65-F5344CB8AC3E}">
        <p14:creationId xmlns:p14="http://schemas.microsoft.com/office/powerpoint/2010/main" val="33989858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9BD53F78-861B-41F6-9FC7-C41947B65FF2}" type="datetimeFigureOut">
              <a:rPr lang="ru-RU" smtClean="0"/>
              <a:pPr>
                <a:defRPr/>
              </a:pPr>
              <a:t>04.09.2025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8C9A5B1D-5666-43FE-9310-AEE15254C9D6}" type="slidenum">
              <a:rPr lang="ru-RU" altLang="en-US" smtClean="0"/>
              <a:pPr>
                <a:defRPr/>
              </a:pPr>
              <a:t>‹#›</a:t>
            </a:fld>
            <a:endParaRPr lang="ru-RU" alt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0100035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ru-RU"/>
              <a:t>Образец заголовка</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9BD53F78-861B-41F6-9FC7-C41947B65FF2}" type="datetimeFigureOut">
              <a:rPr lang="ru-RU" smtClean="0"/>
              <a:pPr>
                <a:defRPr/>
              </a:pPr>
              <a:t>04.09.2025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8C9A5B1D-5666-43FE-9310-AEE15254C9D6}" type="slidenum">
              <a:rPr lang="ru-RU" altLang="en-US" smtClean="0"/>
              <a:pPr>
                <a:defRPr/>
              </a:pPr>
              <a:t>‹#›</a:t>
            </a:fld>
            <a:endParaRPr lang="ru-RU" altLang="en-US"/>
          </a:p>
        </p:txBody>
      </p:sp>
    </p:spTree>
    <p:extLst>
      <p:ext uri="{BB962C8B-B14F-4D97-AF65-F5344CB8AC3E}">
        <p14:creationId xmlns:p14="http://schemas.microsoft.com/office/powerpoint/2010/main" val="33641512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a:t>Образец текста</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9BD53F78-861B-41F6-9FC7-C41947B65FF2}" type="datetimeFigureOut">
              <a:rPr lang="ru-RU" smtClean="0"/>
              <a:pPr>
                <a:defRPr/>
              </a:pPr>
              <a:t>04.09.2025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8C9A5B1D-5666-43FE-9310-AEE15254C9D6}" type="slidenum">
              <a:rPr lang="ru-RU" altLang="en-US" smtClean="0"/>
              <a:pPr>
                <a:defRPr/>
              </a:pPr>
              <a:t>‹#›</a:t>
            </a:fld>
            <a:endParaRPr lang="ru-RU" alt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9279040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ru-RU"/>
              <a:t>Образец заголовка</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a:t>Образец текста</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9BD53F78-861B-41F6-9FC7-C41947B65FF2}" type="datetimeFigureOut">
              <a:rPr lang="ru-RU" smtClean="0"/>
              <a:pPr>
                <a:defRPr/>
              </a:pPr>
              <a:t>04.09.2025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8C9A5B1D-5666-43FE-9310-AEE15254C9D6}" type="slidenum">
              <a:rPr lang="ru-RU" altLang="en-US" smtClean="0"/>
              <a:pPr>
                <a:defRPr/>
              </a:pPr>
              <a:t>‹#›</a:t>
            </a:fld>
            <a:endParaRPr lang="ru-RU" altLang="en-US"/>
          </a:p>
        </p:txBody>
      </p:sp>
    </p:spTree>
    <p:extLst>
      <p:ext uri="{BB962C8B-B14F-4D97-AF65-F5344CB8AC3E}">
        <p14:creationId xmlns:p14="http://schemas.microsoft.com/office/powerpoint/2010/main" val="12339782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fld id="{CEC81EC1-9F65-4BF5-9406-3BE5645BC7FC}" type="datetimeFigureOut">
              <a:rPr lang="ru-RU" smtClean="0"/>
              <a:pPr>
                <a:defRPr/>
              </a:pPr>
              <a:t>04.09.2025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EEB89F70-FD80-4361-96FE-C6302297952C}" type="slidenum">
              <a:rPr lang="ru-RU" altLang="en-US" smtClean="0"/>
              <a:pPr>
                <a:defRPr/>
              </a:pPr>
              <a:t>‹#›</a:t>
            </a:fld>
            <a:endParaRPr lang="ru-RU" altLang="en-US"/>
          </a:p>
        </p:txBody>
      </p:sp>
    </p:spTree>
    <p:extLst>
      <p:ext uri="{BB962C8B-B14F-4D97-AF65-F5344CB8AC3E}">
        <p14:creationId xmlns:p14="http://schemas.microsoft.com/office/powerpoint/2010/main" val="1311989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fld id="{9F1EF411-DABA-4A58-BB81-151D403241D3}" type="datetimeFigureOut">
              <a:rPr lang="ru-RU" smtClean="0"/>
              <a:pPr>
                <a:defRPr/>
              </a:pPr>
              <a:t>04.09.2025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511D4C18-3A9E-4BF8-A94F-6BA9621454F8}" type="slidenum">
              <a:rPr lang="ru-RU" altLang="en-US" smtClean="0"/>
              <a:pPr>
                <a:defRPr/>
              </a:pPr>
              <a:t>‹#›</a:t>
            </a:fld>
            <a:endParaRPr lang="ru-RU" altLang="en-US"/>
          </a:p>
        </p:txBody>
      </p:sp>
    </p:spTree>
    <p:extLst>
      <p:ext uri="{BB962C8B-B14F-4D97-AF65-F5344CB8AC3E}">
        <p14:creationId xmlns:p14="http://schemas.microsoft.com/office/powerpoint/2010/main" val="39037753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a:extLst>
              <a:ext uri="{FF2B5EF4-FFF2-40B4-BE49-F238E27FC236}">
                <a16:creationId xmlns:a16="http://schemas.microsoft.com/office/drawing/2014/main" id="{748C643F-DB16-456A-BA0E-CE58C2038575}"/>
              </a:ext>
            </a:extLst>
          </p:cNvPr>
          <p:cNvSpPr>
            <a:spLocks noGrp="1"/>
          </p:cNvSpPr>
          <p:nvPr>
            <p:ph type="dt" sz="half" idx="10"/>
          </p:nvPr>
        </p:nvSpPr>
        <p:spPr/>
        <p:txBody>
          <a:bodyPr/>
          <a:lstStyle>
            <a:lvl1pPr>
              <a:defRPr/>
            </a:lvl1pPr>
          </a:lstStyle>
          <a:p>
            <a:pPr>
              <a:defRPr/>
            </a:pPr>
            <a:fld id="{0503DAF4-A44C-4E73-A9D8-E81EC8449F90}" type="datetimeFigureOut">
              <a:rPr lang="ru-RU"/>
              <a:pPr>
                <a:defRPr/>
              </a:pPr>
              <a:t>04.09.2025</a:t>
            </a:fld>
            <a:endParaRPr lang="ru-RU" dirty="0"/>
          </a:p>
        </p:txBody>
      </p:sp>
      <p:sp>
        <p:nvSpPr>
          <p:cNvPr id="5" name="Нижний колонтитул 4">
            <a:extLst>
              <a:ext uri="{FF2B5EF4-FFF2-40B4-BE49-F238E27FC236}">
                <a16:creationId xmlns:a16="http://schemas.microsoft.com/office/drawing/2014/main" id="{B3EF0BEB-BD8D-4B13-B785-B5A2E3C056D2}"/>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C9EC9375-601F-4373-9427-2CC6C94F6790}"/>
              </a:ext>
            </a:extLst>
          </p:cNvPr>
          <p:cNvSpPr>
            <a:spLocks noGrp="1"/>
          </p:cNvSpPr>
          <p:nvPr>
            <p:ph type="sldNum" sz="quarter" idx="12"/>
          </p:nvPr>
        </p:nvSpPr>
        <p:spPr/>
        <p:txBody>
          <a:bodyPr/>
          <a:lstStyle>
            <a:lvl1pPr>
              <a:defRPr/>
            </a:lvl1pPr>
          </a:lstStyle>
          <a:p>
            <a:pPr>
              <a:defRPr/>
            </a:pPr>
            <a:fld id="{4DD51E33-2FD2-413E-9884-3519C6CF4693}" type="slidenum">
              <a:rPr lang="ru-RU" altLang="en-US"/>
              <a:pPr>
                <a:defRPr/>
              </a:pPr>
              <a:t>‹#›</a:t>
            </a:fld>
            <a:endParaRPr lang="ru-RU" altLang="en-US" dirty="0"/>
          </a:p>
        </p:txBody>
      </p:sp>
    </p:spTree>
    <p:extLst>
      <p:ext uri="{BB962C8B-B14F-4D97-AF65-F5344CB8AC3E}">
        <p14:creationId xmlns:p14="http://schemas.microsoft.com/office/powerpoint/2010/main" val="33064744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986252C-9D53-4A97-8A26-FA1807522F54}"/>
              </a:ext>
            </a:extLst>
          </p:cNvPr>
          <p:cNvSpPr>
            <a:spLocks noGrp="1"/>
          </p:cNvSpPr>
          <p:nvPr>
            <p:ph type="dt" sz="half" idx="10"/>
          </p:nvPr>
        </p:nvSpPr>
        <p:spPr/>
        <p:txBody>
          <a:bodyPr/>
          <a:lstStyle>
            <a:lvl1pPr>
              <a:defRPr/>
            </a:lvl1pPr>
          </a:lstStyle>
          <a:p>
            <a:pPr>
              <a:defRPr/>
            </a:pPr>
            <a:fld id="{3C166482-C91D-4FD3-9E60-0C33BB2C3451}" type="datetimeFigureOut">
              <a:rPr lang="ru-RU"/>
              <a:pPr>
                <a:defRPr/>
              </a:pPr>
              <a:t>04.09.2025</a:t>
            </a:fld>
            <a:endParaRPr lang="ru-RU" dirty="0"/>
          </a:p>
        </p:txBody>
      </p:sp>
      <p:sp>
        <p:nvSpPr>
          <p:cNvPr id="5" name="Нижний колонтитул 4">
            <a:extLst>
              <a:ext uri="{FF2B5EF4-FFF2-40B4-BE49-F238E27FC236}">
                <a16:creationId xmlns:a16="http://schemas.microsoft.com/office/drawing/2014/main" id="{984E34A1-4BA2-4020-B79D-98732406EDBC}"/>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212D070A-FC09-43B2-9172-9587A4B24516}"/>
              </a:ext>
            </a:extLst>
          </p:cNvPr>
          <p:cNvSpPr>
            <a:spLocks noGrp="1"/>
          </p:cNvSpPr>
          <p:nvPr>
            <p:ph type="sldNum" sz="quarter" idx="12"/>
          </p:nvPr>
        </p:nvSpPr>
        <p:spPr/>
        <p:txBody>
          <a:bodyPr/>
          <a:lstStyle>
            <a:lvl1pPr>
              <a:defRPr/>
            </a:lvl1pPr>
          </a:lstStyle>
          <a:p>
            <a:pPr>
              <a:defRPr/>
            </a:pPr>
            <a:fld id="{EFE07FCE-4A50-448B-A55F-6C5BACF59F09}" type="slidenum">
              <a:rPr lang="ru-RU" altLang="en-US"/>
              <a:pPr>
                <a:defRPr/>
              </a:pPr>
              <a:t>‹#›</a:t>
            </a:fld>
            <a:endParaRPr lang="ru-RU" altLang="en-US" dirty="0"/>
          </a:p>
        </p:txBody>
      </p:sp>
    </p:spTree>
    <p:extLst>
      <p:ext uri="{BB962C8B-B14F-4D97-AF65-F5344CB8AC3E}">
        <p14:creationId xmlns:p14="http://schemas.microsoft.com/office/powerpoint/2010/main" val="3909421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nchor="ct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fld id="{21487DBB-1F1E-4F72-B829-6C9988CC79E5}" type="datetimeFigureOut">
              <a:rPr lang="ru-RU" smtClean="0"/>
              <a:pPr>
                <a:defRPr/>
              </a:pPr>
              <a:t>04.09.2025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4C3FFF8C-91DD-463A-AEA1-4FC0140120AF}" type="slidenum">
              <a:rPr lang="ru-RU" altLang="en-US" smtClean="0"/>
              <a:pPr>
                <a:defRPr/>
              </a:pPr>
              <a:t>‹#›</a:t>
            </a:fld>
            <a:endParaRPr lang="ru-RU" altLang="en-US"/>
          </a:p>
        </p:txBody>
      </p:sp>
    </p:spTree>
    <p:extLst>
      <p:ext uri="{BB962C8B-B14F-4D97-AF65-F5344CB8AC3E}">
        <p14:creationId xmlns:p14="http://schemas.microsoft.com/office/powerpoint/2010/main" val="42902705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BEE8475E-1D14-4363-886D-57E126004832}"/>
              </a:ext>
            </a:extLst>
          </p:cNvPr>
          <p:cNvSpPr>
            <a:spLocks noGrp="1"/>
          </p:cNvSpPr>
          <p:nvPr>
            <p:ph type="dt" sz="half" idx="10"/>
          </p:nvPr>
        </p:nvSpPr>
        <p:spPr/>
        <p:txBody>
          <a:bodyPr/>
          <a:lstStyle>
            <a:lvl1pPr>
              <a:defRPr/>
            </a:lvl1pPr>
          </a:lstStyle>
          <a:p>
            <a:pPr>
              <a:defRPr/>
            </a:pPr>
            <a:fld id="{890E098B-4F6B-4CB7-BB2F-61ADD1800412}" type="datetimeFigureOut">
              <a:rPr lang="ru-RU"/>
              <a:pPr>
                <a:defRPr/>
              </a:pPr>
              <a:t>04.09.2025</a:t>
            </a:fld>
            <a:endParaRPr lang="ru-RU" dirty="0"/>
          </a:p>
        </p:txBody>
      </p:sp>
      <p:sp>
        <p:nvSpPr>
          <p:cNvPr id="5" name="Нижний колонтитул 4">
            <a:extLst>
              <a:ext uri="{FF2B5EF4-FFF2-40B4-BE49-F238E27FC236}">
                <a16:creationId xmlns:a16="http://schemas.microsoft.com/office/drawing/2014/main" id="{4D1810E9-4FB8-4B5A-8EB7-5AB7165266DA}"/>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3F5C1EA0-732C-4573-8C3D-7ABC2C8A4F2A}"/>
              </a:ext>
            </a:extLst>
          </p:cNvPr>
          <p:cNvSpPr>
            <a:spLocks noGrp="1"/>
          </p:cNvSpPr>
          <p:nvPr>
            <p:ph type="sldNum" sz="quarter" idx="12"/>
          </p:nvPr>
        </p:nvSpPr>
        <p:spPr/>
        <p:txBody>
          <a:bodyPr/>
          <a:lstStyle>
            <a:lvl1pPr>
              <a:defRPr/>
            </a:lvl1pPr>
          </a:lstStyle>
          <a:p>
            <a:pPr>
              <a:defRPr/>
            </a:pPr>
            <a:fld id="{DF989DDC-8892-4458-BE8B-2CF757E11C5B}" type="slidenum">
              <a:rPr lang="ru-RU" altLang="en-US"/>
              <a:pPr>
                <a:defRPr/>
              </a:pPr>
              <a:t>‹#›</a:t>
            </a:fld>
            <a:endParaRPr lang="ru-RU" altLang="en-US" dirty="0"/>
          </a:p>
        </p:txBody>
      </p:sp>
    </p:spTree>
    <p:extLst>
      <p:ext uri="{BB962C8B-B14F-4D97-AF65-F5344CB8AC3E}">
        <p14:creationId xmlns:p14="http://schemas.microsoft.com/office/powerpoint/2010/main" val="447914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a:extLst>
              <a:ext uri="{FF2B5EF4-FFF2-40B4-BE49-F238E27FC236}">
                <a16:creationId xmlns:a16="http://schemas.microsoft.com/office/drawing/2014/main" id="{CE5CCEE5-EE36-453D-A6B3-FB0E94CDE30F}"/>
              </a:ext>
            </a:extLst>
          </p:cNvPr>
          <p:cNvSpPr>
            <a:spLocks noGrp="1"/>
          </p:cNvSpPr>
          <p:nvPr>
            <p:ph type="dt" sz="half" idx="10"/>
          </p:nvPr>
        </p:nvSpPr>
        <p:spPr/>
        <p:txBody>
          <a:bodyPr/>
          <a:lstStyle>
            <a:lvl1pPr>
              <a:defRPr/>
            </a:lvl1pPr>
          </a:lstStyle>
          <a:p>
            <a:pPr>
              <a:defRPr/>
            </a:pPr>
            <a:fld id="{BD007218-1F84-4701-A577-50AFFBE5781C}" type="datetimeFigureOut">
              <a:rPr lang="ru-RU"/>
              <a:pPr>
                <a:defRPr/>
              </a:pPr>
              <a:t>04.09.2025</a:t>
            </a:fld>
            <a:endParaRPr lang="ru-RU" dirty="0"/>
          </a:p>
        </p:txBody>
      </p:sp>
      <p:sp>
        <p:nvSpPr>
          <p:cNvPr id="6" name="Нижний колонтитул 4">
            <a:extLst>
              <a:ext uri="{FF2B5EF4-FFF2-40B4-BE49-F238E27FC236}">
                <a16:creationId xmlns:a16="http://schemas.microsoft.com/office/drawing/2014/main" id="{A981798D-CEA8-457B-A32D-C0914022BDC5}"/>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7F2000BA-F309-4F8E-B35A-A3F3C6C7F080}"/>
              </a:ext>
            </a:extLst>
          </p:cNvPr>
          <p:cNvSpPr>
            <a:spLocks noGrp="1"/>
          </p:cNvSpPr>
          <p:nvPr>
            <p:ph type="sldNum" sz="quarter" idx="12"/>
          </p:nvPr>
        </p:nvSpPr>
        <p:spPr/>
        <p:txBody>
          <a:bodyPr/>
          <a:lstStyle>
            <a:lvl1pPr>
              <a:defRPr/>
            </a:lvl1pPr>
          </a:lstStyle>
          <a:p>
            <a:pPr>
              <a:defRPr/>
            </a:pPr>
            <a:fld id="{6683BB18-7D7E-4343-A439-87BADB7BF5A8}" type="slidenum">
              <a:rPr lang="ru-RU" altLang="en-US"/>
              <a:pPr>
                <a:defRPr/>
              </a:pPr>
              <a:t>‹#›</a:t>
            </a:fld>
            <a:endParaRPr lang="ru-RU" altLang="en-US" dirty="0"/>
          </a:p>
        </p:txBody>
      </p:sp>
    </p:spTree>
    <p:extLst>
      <p:ext uri="{BB962C8B-B14F-4D97-AF65-F5344CB8AC3E}">
        <p14:creationId xmlns:p14="http://schemas.microsoft.com/office/powerpoint/2010/main" val="23167030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a:extLst>
              <a:ext uri="{FF2B5EF4-FFF2-40B4-BE49-F238E27FC236}">
                <a16:creationId xmlns:a16="http://schemas.microsoft.com/office/drawing/2014/main" id="{24C6B363-2A2E-48B3-80FD-191F2780F671}"/>
              </a:ext>
            </a:extLst>
          </p:cNvPr>
          <p:cNvSpPr>
            <a:spLocks noGrp="1"/>
          </p:cNvSpPr>
          <p:nvPr>
            <p:ph type="dt" sz="half" idx="10"/>
          </p:nvPr>
        </p:nvSpPr>
        <p:spPr/>
        <p:txBody>
          <a:bodyPr/>
          <a:lstStyle>
            <a:lvl1pPr>
              <a:defRPr/>
            </a:lvl1pPr>
          </a:lstStyle>
          <a:p>
            <a:pPr>
              <a:defRPr/>
            </a:pPr>
            <a:fld id="{8A0F68B8-3FB1-44F4-9D91-F61028D400A4}" type="datetimeFigureOut">
              <a:rPr lang="ru-RU"/>
              <a:pPr>
                <a:defRPr/>
              </a:pPr>
              <a:t>04.09.2025</a:t>
            </a:fld>
            <a:endParaRPr lang="ru-RU" dirty="0"/>
          </a:p>
        </p:txBody>
      </p:sp>
      <p:sp>
        <p:nvSpPr>
          <p:cNvPr id="8" name="Нижний колонтитул 4">
            <a:extLst>
              <a:ext uri="{FF2B5EF4-FFF2-40B4-BE49-F238E27FC236}">
                <a16:creationId xmlns:a16="http://schemas.microsoft.com/office/drawing/2014/main" id="{9F91486A-DC23-4595-9274-9421D057DAC3}"/>
              </a:ext>
            </a:extLst>
          </p:cNvPr>
          <p:cNvSpPr>
            <a:spLocks noGrp="1"/>
          </p:cNvSpPr>
          <p:nvPr>
            <p:ph type="ftr" sz="quarter" idx="11"/>
          </p:nvPr>
        </p:nvSpPr>
        <p:spPr/>
        <p:txBody>
          <a:bodyPr/>
          <a:lstStyle>
            <a:lvl1pPr>
              <a:defRPr/>
            </a:lvl1pPr>
          </a:lstStyle>
          <a:p>
            <a:pPr>
              <a:defRPr/>
            </a:pPr>
            <a:endParaRPr lang="ru-RU"/>
          </a:p>
        </p:txBody>
      </p:sp>
      <p:sp>
        <p:nvSpPr>
          <p:cNvPr id="9" name="Номер слайда 5">
            <a:extLst>
              <a:ext uri="{FF2B5EF4-FFF2-40B4-BE49-F238E27FC236}">
                <a16:creationId xmlns:a16="http://schemas.microsoft.com/office/drawing/2014/main" id="{614EBEE8-A268-4FF4-8CAB-B28356E39EFC}"/>
              </a:ext>
            </a:extLst>
          </p:cNvPr>
          <p:cNvSpPr>
            <a:spLocks noGrp="1"/>
          </p:cNvSpPr>
          <p:nvPr>
            <p:ph type="sldNum" sz="quarter" idx="12"/>
          </p:nvPr>
        </p:nvSpPr>
        <p:spPr/>
        <p:txBody>
          <a:bodyPr/>
          <a:lstStyle>
            <a:lvl1pPr>
              <a:defRPr/>
            </a:lvl1pPr>
          </a:lstStyle>
          <a:p>
            <a:pPr>
              <a:defRPr/>
            </a:pPr>
            <a:fld id="{12A0F9B0-1A62-4C83-8EB4-BD57DACD4CD3}" type="slidenum">
              <a:rPr lang="ru-RU" altLang="en-US"/>
              <a:pPr>
                <a:defRPr/>
              </a:pPr>
              <a:t>‹#›</a:t>
            </a:fld>
            <a:endParaRPr lang="ru-RU" altLang="en-US" dirty="0"/>
          </a:p>
        </p:txBody>
      </p:sp>
    </p:spTree>
    <p:extLst>
      <p:ext uri="{BB962C8B-B14F-4D97-AF65-F5344CB8AC3E}">
        <p14:creationId xmlns:p14="http://schemas.microsoft.com/office/powerpoint/2010/main" val="17199250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a:extLst>
              <a:ext uri="{FF2B5EF4-FFF2-40B4-BE49-F238E27FC236}">
                <a16:creationId xmlns:a16="http://schemas.microsoft.com/office/drawing/2014/main" id="{97CA6551-1070-41B5-AACA-DE99C9E75FF4}"/>
              </a:ext>
            </a:extLst>
          </p:cNvPr>
          <p:cNvSpPr>
            <a:spLocks noGrp="1"/>
          </p:cNvSpPr>
          <p:nvPr>
            <p:ph type="dt" sz="half" idx="10"/>
          </p:nvPr>
        </p:nvSpPr>
        <p:spPr/>
        <p:txBody>
          <a:bodyPr/>
          <a:lstStyle>
            <a:lvl1pPr>
              <a:defRPr/>
            </a:lvl1pPr>
          </a:lstStyle>
          <a:p>
            <a:pPr>
              <a:defRPr/>
            </a:pPr>
            <a:fld id="{6AA22D3A-FCAC-49DA-8316-542AE5E49397}" type="datetimeFigureOut">
              <a:rPr lang="ru-RU"/>
              <a:pPr>
                <a:defRPr/>
              </a:pPr>
              <a:t>04.09.2025</a:t>
            </a:fld>
            <a:endParaRPr lang="ru-RU" dirty="0"/>
          </a:p>
        </p:txBody>
      </p:sp>
      <p:sp>
        <p:nvSpPr>
          <p:cNvPr id="4" name="Нижний колонтитул 4">
            <a:extLst>
              <a:ext uri="{FF2B5EF4-FFF2-40B4-BE49-F238E27FC236}">
                <a16:creationId xmlns:a16="http://schemas.microsoft.com/office/drawing/2014/main" id="{464A4501-4817-4020-955C-CC27B8B14F24}"/>
              </a:ext>
            </a:extLst>
          </p:cNvPr>
          <p:cNvSpPr>
            <a:spLocks noGrp="1"/>
          </p:cNvSpPr>
          <p:nvPr>
            <p:ph type="ftr" sz="quarter" idx="11"/>
          </p:nvPr>
        </p:nvSpPr>
        <p:spPr/>
        <p:txBody>
          <a:bodyPr/>
          <a:lstStyle>
            <a:lvl1pPr>
              <a:defRPr/>
            </a:lvl1pPr>
          </a:lstStyle>
          <a:p>
            <a:pPr>
              <a:defRPr/>
            </a:pPr>
            <a:endParaRPr lang="ru-RU"/>
          </a:p>
        </p:txBody>
      </p:sp>
      <p:sp>
        <p:nvSpPr>
          <p:cNvPr id="5" name="Номер слайда 5">
            <a:extLst>
              <a:ext uri="{FF2B5EF4-FFF2-40B4-BE49-F238E27FC236}">
                <a16:creationId xmlns:a16="http://schemas.microsoft.com/office/drawing/2014/main" id="{0E03F7B8-4B3E-4E7B-B36D-FCA252BD3A13}"/>
              </a:ext>
            </a:extLst>
          </p:cNvPr>
          <p:cNvSpPr>
            <a:spLocks noGrp="1"/>
          </p:cNvSpPr>
          <p:nvPr>
            <p:ph type="sldNum" sz="quarter" idx="12"/>
          </p:nvPr>
        </p:nvSpPr>
        <p:spPr/>
        <p:txBody>
          <a:bodyPr/>
          <a:lstStyle>
            <a:lvl1pPr>
              <a:defRPr/>
            </a:lvl1pPr>
          </a:lstStyle>
          <a:p>
            <a:pPr>
              <a:defRPr/>
            </a:pPr>
            <a:fld id="{9FF356DB-F2C9-4CDD-B19D-624D0CBA7460}" type="slidenum">
              <a:rPr lang="ru-RU" altLang="en-US"/>
              <a:pPr>
                <a:defRPr/>
              </a:pPr>
              <a:t>‹#›</a:t>
            </a:fld>
            <a:endParaRPr lang="ru-RU" altLang="en-US" dirty="0"/>
          </a:p>
        </p:txBody>
      </p:sp>
    </p:spTree>
    <p:extLst>
      <p:ext uri="{BB962C8B-B14F-4D97-AF65-F5344CB8AC3E}">
        <p14:creationId xmlns:p14="http://schemas.microsoft.com/office/powerpoint/2010/main" val="2990251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a:extLst>
              <a:ext uri="{FF2B5EF4-FFF2-40B4-BE49-F238E27FC236}">
                <a16:creationId xmlns:a16="http://schemas.microsoft.com/office/drawing/2014/main" id="{F71E7584-35DF-4386-A724-998EB6C48CD5}"/>
              </a:ext>
            </a:extLst>
          </p:cNvPr>
          <p:cNvSpPr>
            <a:spLocks noGrp="1"/>
          </p:cNvSpPr>
          <p:nvPr>
            <p:ph type="dt" sz="half" idx="10"/>
          </p:nvPr>
        </p:nvSpPr>
        <p:spPr/>
        <p:txBody>
          <a:bodyPr/>
          <a:lstStyle>
            <a:lvl1pPr>
              <a:defRPr/>
            </a:lvl1pPr>
          </a:lstStyle>
          <a:p>
            <a:pPr>
              <a:defRPr/>
            </a:pPr>
            <a:fld id="{DF6F34B3-E121-4C87-A3BC-F9DF3FDCCF5A}" type="datetimeFigureOut">
              <a:rPr lang="ru-RU"/>
              <a:pPr>
                <a:defRPr/>
              </a:pPr>
              <a:t>04.09.2025</a:t>
            </a:fld>
            <a:endParaRPr lang="ru-RU" dirty="0"/>
          </a:p>
        </p:txBody>
      </p:sp>
      <p:sp>
        <p:nvSpPr>
          <p:cNvPr id="3" name="Нижний колонтитул 4">
            <a:extLst>
              <a:ext uri="{FF2B5EF4-FFF2-40B4-BE49-F238E27FC236}">
                <a16:creationId xmlns:a16="http://schemas.microsoft.com/office/drawing/2014/main" id="{955C094F-790F-41F4-AE1C-4EB4DD24F66C}"/>
              </a:ext>
            </a:extLst>
          </p:cNvPr>
          <p:cNvSpPr>
            <a:spLocks noGrp="1"/>
          </p:cNvSpPr>
          <p:nvPr>
            <p:ph type="ftr" sz="quarter" idx="11"/>
          </p:nvPr>
        </p:nvSpPr>
        <p:spPr/>
        <p:txBody>
          <a:bodyPr/>
          <a:lstStyle>
            <a:lvl1pPr>
              <a:defRPr/>
            </a:lvl1pPr>
          </a:lstStyle>
          <a:p>
            <a:pPr>
              <a:defRPr/>
            </a:pPr>
            <a:endParaRPr lang="ru-RU"/>
          </a:p>
        </p:txBody>
      </p:sp>
      <p:sp>
        <p:nvSpPr>
          <p:cNvPr id="4" name="Номер слайда 5">
            <a:extLst>
              <a:ext uri="{FF2B5EF4-FFF2-40B4-BE49-F238E27FC236}">
                <a16:creationId xmlns:a16="http://schemas.microsoft.com/office/drawing/2014/main" id="{707B777B-615D-4D36-A643-ED13F43683F6}"/>
              </a:ext>
            </a:extLst>
          </p:cNvPr>
          <p:cNvSpPr>
            <a:spLocks noGrp="1"/>
          </p:cNvSpPr>
          <p:nvPr>
            <p:ph type="sldNum" sz="quarter" idx="12"/>
          </p:nvPr>
        </p:nvSpPr>
        <p:spPr/>
        <p:txBody>
          <a:bodyPr/>
          <a:lstStyle>
            <a:lvl1pPr>
              <a:defRPr/>
            </a:lvl1pPr>
          </a:lstStyle>
          <a:p>
            <a:pPr>
              <a:defRPr/>
            </a:pPr>
            <a:fld id="{E487DF5C-5458-4177-B5B1-13F5DF19D3D0}" type="slidenum">
              <a:rPr lang="ru-RU" altLang="en-US"/>
              <a:pPr>
                <a:defRPr/>
              </a:pPr>
              <a:t>‹#›</a:t>
            </a:fld>
            <a:endParaRPr lang="ru-RU" altLang="en-US" dirty="0"/>
          </a:p>
        </p:txBody>
      </p:sp>
    </p:spTree>
    <p:extLst>
      <p:ext uri="{BB962C8B-B14F-4D97-AF65-F5344CB8AC3E}">
        <p14:creationId xmlns:p14="http://schemas.microsoft.com/office/powerpoint/2010/main" val="41013523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a:extLst>
              <a:ext uri="{FF2B5EF4-FFF2-40B4-BE49-F238E27FC236}">
                <a16:creationId xmlns:a16="http://schemas.microsoft.com/office/drawing/2014/main" id="{FAAAAA74-6249-4543-8CD1-28A254A62E2B}"/>
              </a:ext>
            </a:extLst>
          </p:cNvPr>
          <p:cNvSpPr>
            <a:spLocks noGrp="1"/>
          </p:cNvSpPr>
          <p:nvPr>
            <p:ph type="dt" sz="half" idx="10"/>
          </p:nvPr>
        </p:nvSpPr>
        <p:spPr/>
        <p:txBody>
          <a:bodyPr/>
          <a:lstStyle>
            <a:lvl1pPr>
              <a:defRPr/>
            </a:lvl1pPr>
          </a:lstStyle>
          <a:p>
            <a:pPr>
              <a:defRPr/>
            </a:pPr>
            <a:fld id="{4DF3C59B-7FDE-42ED-83A3-096719D877AF}" type="datetimeFigureOut">
              <a:rPr lang="ru-RU"/>
              <a:pPr>
                <a:defRPr/>
              </a:pPr>
              <a:t>04.09.2025</a:t>
            </a:fld>
            <a:endParaRPr lang="ru-RU" dirty="0"/>
          </a:p>
        </p:txBody>
      </p:sp>
      <p:sp>
        <p:nvSpPr>
          <p:cNvPr id="6" name="Нижний колонтитул 4">
            <a:extLst>
              <a:ext uri="{FF2B5EF4-FFF2-40B4-BE49-F238E27FC236}">
                <a16:creationId xmlns:a16="http://schemas.microsoft.com/office/drawing/2014/main" id="{FFD1BFA7-7103-4221-B385-BDACC9683A85}"/>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C6D05FD7-4AC4-4E8C-9A2F-229C4C5CE6D0}"/>
              </a:ext>
            </a:extLst>
          </p:cNvPr>
          <p:cNvSpPr>
            <a:spLocks noGrp="1"/>
          </p:cNvSpPr>
          <p:nvPr>
            <p:ph type="sldNum" sz="quarter" idx="12"/>
          </p:nvPr>
        </p:nvSpPr>
        <p:spPr/>
        <p:txBody>
          <a:bodyPr/>
          <a:lstStyle>
            <a:lvl1pPr>
              <a:defRPr/>
            </a:lvl1pPr>
          </a:lstStyle>
          <a:p>
            <a:pPr>
              <a:defRPr/>
            </a:pPr>
            <a:fld id="{41211CF4-FED1-47C6-A7D8-0A8BFB2C08D1}" type="slidenum">
              <a:rPr lang="ru-RU" altLang="en-US"/>
              <a:pPr>
                <a:defRPr/>
              </a:pPr>
              <a:t>‹#›</a:t>
            </a:fld>
            <a:endParaRPr lang="ru-RU" altLang="en-US" dirty="0"/>
          </a:p>
        </p:txBody>
      </p:sp>
    </p:spTree>
    <p:extLst>
      <p:ext uri="{BB962C8B-B14F-4D97-AF65-F5344CB8AC3E}">
        <p14:creationId xmlns:p14="http://schemas.microsoft.com/office/powerpoint/2010/main" val="38608766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dirty="0"/>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a:extLst>
              <a:ext uri="{FF2B5EF4-FFF2-40B4-BE49-F238E27FC236}">
                <a16:creationId xmlns:a16="http://schemas.microsoft.com/office/drawing/2014/main" id="{2897E807-EF02-4DD5-96D1-57D5D01C7EE9}"/>
              </a:ext>
            </a:extLst>
          </p:cNvPr>
          <p:cNvSpPr>
            <a:spLocks noGrp="1"/>
          </p:cNvSpPr>
          <p:nvPr>
            <p:ph type="dt" sz="half" idx="10"/>
          </p:nvPr>
        </p:nvSpPr>
        <p:spPr/>
        <p:txBody>
          <a:bodyPr/>
          <a:lstStyle>
            <a:lvl1pPr>
              <a:defRPr/>
            </a:lvl1pPr>
          </a:lstStyle>
          <a:p>
            <a:pPr>
              <a:defRPr/>
            </a:pPr>
            <a:fld id="{3BB4D80A-7CF4-4C8A-946A-6EFA20563696}" type="datetimeFigureOut">
              <a:rPr lang="ru-RU"/>
              <a:pPr>
                <a:defRPr/>
              </a:pPr>
              <a:t>04.09.2025</a:t>
            </a:fld>
            <a:endParaRPr lang="ru-RU" dirty="0"/>
          </a:p>
        </p:txBody>
      </p:sp>
      <p:sp>
        <p:nvSpPr>
          <p:cNvPr id="6" name="Нижний колонтитул 4">
            <a:extLst>
              <a:ext uri="{FF2B5EF4-FFF2-40B4-BE49-F238E27FC236}">
                <a16:creationId xmlns:a16="http://schemas.microsoft.com/office/drawing/2014/main" id="{94F6920B-D8FB-461E-B6C5-5F76A4633149}"/>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8610C3F7-09CA-40A9-A8E7-12406EC95B1B}"/>
              </a:ext>
            </a:extLst>
          </p:cNvPr>
          <p:cNvSpPr>
            <a:spLocks noGrp="1"/>
          </p:cNvSpPr>
          <p:nvPr>
            <p:ph type="sldNum" sz="quarter" idx="12"/>
          </p:nvPr>
        </p:nvSpPr>
        <p:spPr/>
        <p:txBody>
          <a:bodyPr/>
          <a:lstStyle>
            <a:lvl1pPr>
              <a:defRPr/>
            </a:lvl1pPr>
          </a:lstStyle>
          <a:p>
            <a:pPr>
              <a:defRPr/>
            </a:pPr>
            <a:fld id="{5CC1EA99-C7FE-4EA6-958A-CA3AE5450302}" type="slidenum">
              <a:rPr lang="ru-RU" altLang="en-US"/>
              <a:pPr>
                <a:defRPr/>
              </a:pPr>
              <a:t>‹#›</a:t>
            </a:fld>
            <a:endParaRPr lang="ru-RU" altLang="en-US" dirty="0"/>
          </a:p>
        </p:txBody>
      </p:sp>
    </p:spTree>
    <p:extLst>
      <p:ext uri="{BB962C8B-B14F-4D97-AF65-F5344CB8AC3E}">
        <p14:creationId xmlns:p14="http://schemas.microsoft.com/office/powerpoint/2010/main" val="33644231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B0B723D-0DE7-4E4A-AB45-69F029B3202D}"/>
              </a:ext>
            </a:extLst>
          </p:cNvPr>
          <p:cNvSpPr>
            <a:spLocks noGrp="1"/>
          </p:cNvSpPr>
          <p:nvPr>
            <p:ph type="dt" sz="half" idx="10"/>
          </p:nvPr>
        </p:nvSpPr>
        <p:spPr/>
        <p:txBody>
          <a:bodyPr/>
          <a:lstStyle>
            <a:lvl1pPr>
              <a:defRPr/>
            </a:lvl1pPr>
          </a:lstStyle>
          <a:p>
            <a:pPr>
              <a:defRPr/>
            </a:pPr>
            <a:fld id="{F8D140EB-CA87-4C20-85E3-1515B5008AE3}" type="datetimeFigureOut">
              <a:rPr lang="ru-RU"/>
              <a:pPr>
                <a:defRPr/>
              </a:pPr>
              <a:t>04.09.2025</a:t>
            </a:fld>
            <a:endParaRPr lang="ru-RU" dirty="0"/>
          </a:p>
        </p:txBody>
      </p:sp>
      <p:sp>
        <p:nvSpPr>
          <p:cNvPr id="5" name="Нижний колонтитул 4">
            <a:extLst>
              <a:ext uri="{FF2B5EF4-FFF2-40B4-BE49-F238E27FC236}">
                <a16:creationId xmlns:a16="http://schemas.microsoft.com/office/drawing/2014/main" id="{E2675B1F-23B7-438A-A460-D2D9E8696E83}"/>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4EFD25FF-8163-40D0-B37A-3FD26E99973D}"/>
              </a:ext>
            </a:extLst>
          </p:cNvPr>
          <p:cNvSpPr>
            <a:spLocks noGrp="1"/>
          </p:cNvSpPr>
          <p:nvPr>
            <p:ph type="sldNum" sz="quarter" idx="12"/>
          </p:nvPr>
        </p:nvSpPr>
        <p:spPr/>
        <p:txBody>
          <a:bodyPr/>
          <a:lstStyle>
            <a:lvl1pPr>
              <a:defRPr/>
            </a:lvl1pPr>
          </a:lstStyle>
          <a:p>
            <a:pPr>
              <a:defRPr/>
            </a:pPr>
            <a:fld id="{63115823-7F57-459F-BB4F-D11A70B687CA}" type="slidenum">
              <a:rPr lang="ru-RU" altLang="en-US"/>
              <a:pPr>
                <a:defRPr/>
              </a:pPr>
              <a:t>‹#›</a:t>
            </a:fld>
            <a:endParaRPr lang="ru-RU" altLang="en-US" dirty="0"/>
          </a:p>
        </p:txBody>
      </p:sp>
    </p:spTree>
    <p:extLst>
      <p:ext uri="{BB962C8B-B14F-4D97-AF65-F5344CB8AC3E}">
        <p14:creationId xmlns:p14="http://schemas.microsoft.com/office/powerpoint/2010/main" val="38998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60DA200-4B5A-4DBF-AA22-E9C86059A043}"/>
              </a:ext>
            </a:extLst>
          </p:cNvPr>
          <p:cNvSpPr>
            <a:spLocks noGrp="1"/>
          </p:cNvSpPr>
          <p:nvPr>
            <p:ph type="dt" sz="half" idx="10"/>
          </p:nvPr>
        </p:nvSpPr>
        <p:spPr/>
        <p:txBody>
          <a:bodyPr/>
          <a:lstStyle>
            <a:lvl1pPr>
              <a:defRPr/>
            </a:lvl1pPr>
          </a:lstStyle>
          <a:p>
            <a:pPr>
              <a:defRPr/>
            </a:pPr>
            <a:fld id="{1C3DB9CD-E903-4A77-B971-34B862709165}" type="datetimeFigureOut">
              <a:rPr lang="ru-RU"/>
              <a:pPr>
                <a:defRPr/>
              </a:pPr>
              <a:t>04.09.2025</a:t>
            </a:fld>
            <a:endParaRPr lang="ru-RU" dirty="0"/>
          </a:p>
        </p:txBody>
      </p:sp>
      <p:sp>
        <p:nvSpPr>
          <p:cNvPr id="5" name="Нижний колонтитул 4">
            <a:extLst>
              <a:ext uri="{FF2B5EF4-FFF2-40B4-BE49-F238E27FC236}">
                <a16:creationId xmlns:a16="http://schemas.microsoft.com/office/drawing/2014/main" id="{DE60EF14-B191-4937-BE90-F1CB1BB7AE40}"/>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5B973928-034A-4388-8138-C518DFD8D55D}"/>
              </a:ext>
            </a:extLst>
          </p:cNvPr>
          <p:cNvSpPr>
            <a:spLocks noGrp="1"/>
          </p:cNvSpPr>
          <p:nvPr>
            <p:ph type="sldNum" sz="quarter" idx="12"/>
          </p:nvPr>
        </p:nvSpPr>
        <p:spPr/>
        <p:txBody>
          <a:bodyPr/>
          <a:lstStyle>
            <a:lvl1pPr>
              <a:defRPr/>
            </a:lvl1pPr>
          </a:lstStyle>
          <a:p>
            <a:pPr>
              <a:defRPr/>
            </a:pPr>
            <a:fld id="{B82DB85D-3140-4621-92D3-7DD12E99ECAE}" type="slidenum">
              <a:rPr lang="ru-RU" altLang="en-US"/>
              <a:pPr>
                <a:defRPr/>
              </a:pPr>
              <a:t>‹#›</a:t>
            </a:fld>
            <a:endParaRPr lang="ru-RU" altLang="en-US" dirty="0"/>
          </a:p>
        </p:txBody>
      </p:sp>
    </p:spTree>
    <p:extLst>
      <p:ext uri="{BB962C8B-B14F-4D97-AF65-F5344CB8AC3E}">
        <p14:creationId xmlns:p14="http://schemas.microsoft.com/office/powerpoint/2010/main" val="22325246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13946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ru-RU"/>
              <a:t>Образец заголовка</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fld id="{E4FDBAC1-C478-4EA0-834E-513F687FE90C}" type="datetimeFigureOut">
              <a:rPr lang="ru-RU" smtClean="0"/>
              <a:pPr>
                <a:defRPr/>
              </a:pPr>
              <a:t>04.09.2025</a:t>
            </a:fld>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12ACE3FC-4B9D-401A-9561-FCB8EBCCD6FD}" type="slidenum">
              <a:rPr lang="ru-RU" altLang="en-US" smtClean="0"/>
              <a:pPr>
                <a:defRPr/>
              </a:pPr>
              <a:t>‹#›</a:t>
            </a:fld>
            <a:endParaRPr lang="ru-RU" altLang="en-US"/>
          </a:p>
        </p:txBody>
      </p:sp>
    </p:spTree>
    <p:extLst>
      <p:ext uri="{BB962C8B-B14F-4D97-AF65-F5344CB8AC3E}">
        <p14:creationId xmlns:p14="http://schemas.microsoft.com/office/powerpoint/2010/main" val="33438823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2282089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9406175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8203489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5137731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3039963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9960420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662500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pPr>
              <a:defRPr/>
            </a:pPr>
            <a:fld id="{E1267CD2-4717-48D7-8229-070336EE03BD}" type="datetimeFigureOut">
              <a:rPr lang="ru-RU" smtClean="0"/>
              <a:pPr>
                <a:defRPr/>
              </a:pPr>
              <a:t>04.09.2025</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AFC434B0-C596-489C-A5B8-5242E3E2B0BA}" type="slidenum">
              <a:rPr lang="ru-RU" altLang="en-US" smtClean="0"/>
              <a:pPr>
                <a:defRPr/>
              </a:pPr>
              <a:t>‹#›</a:t>
            </a:fld>
            <a:endParaRPr lang="ru-RU" altLang="en-US"/>
          </a:p>
        </p:txBody>
      </p:sp>
    </p:spTree>
    <p:extLst>
      <p:ext uri="{BB962C8B-B14F-4D97-AF65-F5344CB8AC3E}">
        <p14:creationId xmlns:p14="http://schemas.microsoft.com/office/powerpoint/2010/main" val="271714980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pPr>
              <a:defRPr/>
            </a:pPr>
            <a:fld id="{1C185AD5-276A-4B2A-89A9-B8106AAD2411}" type="datetimeFigureOut">
              <a:rPr lang="ru-RU" smtClean="0"/>
              <a:pPr>
                <a:defRPr/>
              </a:pPr>
              <a:t>04.09.2025</a:t>
            </a:fld>
            <a:endParaRPr lang="ru-RU"/>
          </a:p>
        </p:txBody>
      </p:sp>
      <p:sp>
        <p:nvSpPr>
          <p:cNvPr id="8" name="Footer Placeholder 7"/>
          <p:cNvSpPr>
            <a:spLocks noGrp="1"/>
          </p:cNvSpPr>
          <p:nvPr>
            <p:ph type="ftr" sz="quarter" idx="11"/>
          </p:nvPr>
        </p:nvSpPr>
        <p:spPr/>
        <p:txBody>
          <a:bodyPr/>
          <a:lstStyle/>
          <a:p>
            <a:pPr>
              <a:defRPr/>
            </a:pPr>
            <a:endParaRPr lang="ru-RU"/>
          </a:p>
        </p:txBody>
      </p:sp>
      <p:sp>
        <p:nvSpPr>
          <p:cNvPr id="9" name="Slide Number Placeholder 8"/>
          <p:cNvSpPr>
            <a:spLocks noGrp="1"/>
          </p:cNvSpPr>
          <p:nvPr>
            <p:ph type="sldNum" sz="quarter" idx="12"/>
          </p:nvPr>
        </p:nvSpPr>
        <p:spPr/>
        <p:txBody>
          <a:bodyPr/>
          <a:lstStyle/>
          <a:p>
            <a:pPr>
              <a:defRPr/>
            </a:pPr>
            <a:fld id="{795BF049-96B5-46B1-A555-95633716FCDF}" type="slidenum">
              <a:rPr lang="ru-RU" altLang="en-US" smtClean="0"/>
              <a:pPr>
                <a:defRPr/>
              </a:pPr>
              <a:t>‹#›</a:t>
            </a:fld>
            <a:endParaRPr lang="ru-RU" altLang="en-US"/>
          </a:p>
        </p:txBody>
      </p:sp>
    </p:spTree>
    <p:extLst>
      <p:ext uri="{BB962C8B-B14F-4D97-AF65-F5344CB8AC3E}">
        <p14:creationId xmlns:p14="http://schemas.microsoft.com/office/powerpoint/2010/main" val="317137512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pPr>
              <a:defRPr/>
            </a:pPr>
            <a:fld id="{D554DA3C-8F05-4BE0-8B4E-CB5EAE6BDF01}" type="datetimeFigureOut">
              <a:rPr lang="ru-RU" smtClean="0"/>
              <a:pPr>
                <a:defRPr/>
              </a:pPr>
              <a:t>04.09.2025</a:t>
            </a:fld>
            <a:endParaRPr lang="ru-RU"/>
          </a:p>
        </p:txBody>
      </p:sp>
      <p:sp>
        <p:nvSpPr>
          <p:cNvPr id="4" name="Footer Placeholder 3"/>
          <p:cNvSpPr>
            <a:spLocks noGrp="1"/>
          </p:cNvSpPr>
          <p:nvPr>
            <p:ph type="ftr" sz="quarter" idx="11"/>
          </p:nvPr>
        </p:nvSpPr>
        <p:spPr/>
        <p:txBody>
          <a:bodyPr/>
          <a:lstStyle/>
          <a:p>
            <a:pPr>
              <a:defRPr/>
            </a:pPr>
            <a:endParaRPr lang="ru-RU"/>
          </a:p>
        </p:txBody>
      </p:sp>
      <p:sp>
        <p:nvSpPr>
          <p:cNvPr id="5" name="Slide Number Placeholder 4"/>
          <p:cNvSpPr>
            <a:spLocks noGrp="1"/>
          </p:cNvSpPr>
          <p:nvPr>
            <p:ph type="sldNum" sz="quarter" idx="12"/>
          </p:nvPr>
        </p:nvSpPr>
        <p:spPr/>
        <p:txBody>
          <a:bodyPr/>
          <a:lstStyle/>
          <a:p>
            <a:pPr>
              <a:defRPr/>
            </a:pPr>
            <a:fld id="{B1F90CC1-5621-462C-9C7F-8828A83EF2FA}" type="slidenum">
              <a:rPr lang="ru-RU" altLang="en-US" smtClean="0"/>
              <a:pPr>
                <a:defRPr/>
              </a:pPr>
              <a:t>‹#›</a:t>
            </a:fld>
            <a:endParaRPr lang="ru-RU" altLang="en-US"/>
          </a:p>
        </p:txBody>
      </p:sp>
    </p:spTree>
    <p:extLst>
      <p:ext uri="{BB962C8B-B14F-4D97-AF65-F5344CB8AC3E}">
        <p14:creationId xmlns:p14="http://schemas.microsoft.com/office/powerpoint/2010/main" val="939405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CE86EB8F-1354-4AA3-A5EF-46474EFF7900}" type="datetimeFigureOut">
              <a:rPr lang="ru-RU" smtClean="0"/>
              <a:pPr>
                <a:defRPr/>
              </a:pPr>
              <a:t>04.09.2025</a:t>
            </a:fld>
            <a:endParaRPr lang="ru-RU"/>
          </a:p>
        </p:txBody>
      </p:sp>
      <p:sp>
        <p:nvSpPr>
          <p:cNvPr id="3" name="Footer Placeholder 2"/>
          <p:cNvSpPr>
            <a:spLocks noGrp="1"/>
          </p:cNvSpPr>
          <p:nvPr>
            <p:ph type="ftr" sz="quarter" idx="11"/>
          </p:nvPr>
        </p:nvSpPr>
        <p:spPr/>
        <p:txBody>
          <a:bodyPr/>
          <a:lstStyle/>
          <a:p>
            <a:pPr>
              <a:defRPr/>
            </a:pPr>
            <a:endParaRPr lang="ru-RU"/>
          </a:p>
        </p:txBody>
      </p:sp>
      <p:sp>
        <p:nvSpPr>
          <p:cNvPr id="4" name="Slide Number Placeholder 3"/>
          <p:cNvSpPr>
            <a:spLocks noGrp="1"/>
          </p:cNvSpPr>
          <p:nvPr>
            <p:ph type="sldNum" sz="quarter" idx="12"/>
          </p:nvPr>
        </p:nvSpPr>
        <p:spPr/>
        <p:txBody>
          <a:bodyPr/>
          <a:lstStyle/>
          <a:p>
            <a:pPr>
              <a:defRPr/>
            </a:pPr>
            <a:fld id="{74E26A0B-B47E-4FE9-8C09-9161A2FF5B47}" type="slidenum">
              <a:rPr lang="ru-RU" altLang="en-US" smtClean="0"/>
              <a:pPr>
                <a:defRPr/>
              </a:pPr>
              <a:t>‹#›</a:t>
            </a:fld>
            <a:endParaRPr lang="ru-RU" altLang="en-US"/>
          </a:p>
        </p:txBody>
      </p:sp>
    </p:spTree>
    <p:extLst>
      <p:ext uri="{BB962C8B-B14F-4D97-AF65-F5344CB8AC3E}">
        <p14:creationId xmlns:p14="http://schemas.microsoft.com/office/powerpoint/2010/main" val="2022968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ru-RU"/>
              <a:t>Образец заголовка</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a:defRPr/>
            </a:pPr>
            <a:fld id="{5791431E-82F9-430D-874A-6D84596E1210}" type="datetimeFigureOut">
              <a:rPr lang="ru-RU" smtClean="0"/>
              <a:pPr>
                <a:defRPr/>
              </a:pPr>
              <a:t>04.09.2025</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CAF23B7D-9C2D-4816-8474-B16C5EE9A276}" type="slidenum">
              <a:rPr lang="ru-RU" altLang="en-US" smtClean="0"/>
              <a:pPr>
                <a:defRPr/>
              </a:pPr>
              <a:t>‹#›</a:t>
            </a:fld>
            <a:endParaRPr lang="ru-RU" altLang="en-US"/>
          </a:p>
        </p:txBody>
      </p:sp>
    </p:spTree>
    <p:extLst>
      <p:ext uri="{BB962C8B-B14F-4D97-AF65-F5344CB8AC3E}">
        <p14:creationId xmlns:p14="http://schemas.microsoft.com/office/powerpoint/2010/main" val="136674972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ru-RU"/>
              <a:t>Образец заголовка</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a:defRPr/>
            </a:pPr>
            <a:fld id="{9BD53F78-861B-41F6-9FC7-C41947B65FF2}" type="datetimeFigureOut">
              <a:rPr lang="ru-RU" smtClean="0"/>
              <a:pPr>
                <a:defRPr/>
              </a:pPr>
              <a:t>04.09.2025</a:t>
            </a:fld>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8C9A5B1D-5666-43FE-9310-AEE15254C9D6}" type="slidenum">
              <a:rPr lang="ru-RU" altLang="en-US" smtClean="0"/>
              <a:pPr>
                <a:defRPr/>
              </a:pPr>
              <a:t>‹#›</a:t>
            </a:fld>
            <a:endParaRPr lang="ru-RU" altLang="en-US"/>
          </a:p>
        </p:txBody>
      </p:sp>
    </p:spTree>
    <p:extLst>
      <p:ext uri="{BB962C8B-B14F-4D97-AF65-F5344CB8AC3E}">
        <p14:creationId xmlns:p14="http://schemas.microsoft.com/office/powerpoint/2010/main" val="4100849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a:defRPr/>
            </a:pPr>
            <a:fld id="{9BD53F78-861B-41F6-9FC7-C41947B65FF2}" type="datetimeFigureOut">
              <a:rPr lang="ru-RU" smtClean="0"/>
              <a:pPr>
                <a:defRPr/>
              </a:pPr>
              <a:t>04.09.2025</a:t>
            </a:fld>
            <a:endParaRPr lang="ru-RU"/>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a:defRPr/>
            </a:pPr>
            <a:endParaRPr lang="ru-RU"/>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a:defRPr/>
            </a:pPr>
            <a:fld id="{8C9A5B1D-5666-43FE-9310-AEE15254C9D6}" type="slidenum">
              <a:rPr lang="ru-RU" altLang="en-US" smtClean="0"/>
              <a:pPr>
                <a:defRPr/>
              </a:pPr>
              <a:t>‹#›</a:t>
            </a:fld>
            <a:endParaRPr lang="ru-RU" altLang="en-US"/>
          </a:p>
        </p:txBody>
      </p:sp>
    </p:spTree>
    <p:extLst>
      <p:ext uri="{BB962C8B-B14F-4D97-AF65-F5344CB8AC3E}">
        <p14:creationId xmlns:p14="http://schemas.microsoft.com/office/powerpoint/2010/main" val="2923842429"/>
      </p:ext>
    </p:extLst>
  </p:cSld>
  <p:clrMap bg1="dk1" tx1="lt1" bg2="dk2" tx2="lt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 id="2147484024" r:id="rId12"/>
    <p:sldLayoutId id="2147484025" r:id="rId13"/>
    <p:sldLayoutId id="2147484026" r:id="rId14"/>
    <p:sldLayoutId id="2147484027" r:id="rId15"/>
    <p:sldLayoutId id="2147484028" r:id="rId16"/>
    <p:sldLayoutId id="214748402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a:extLst>
              <a:ext uri="{FF2B5EF4-FFF2-40B4-BE49-F238E27FC236}">
                <a16:creationId xmlns:a16="http://schemas.microsoft.com/office/drawing/2014/main" id="{4FFCFCFB-992E-471A-88D7-66F7D90B27BD}"/>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en-US"/>
              <a:t>Образец заголовка</a:t>
            </a:r>
          </a:p>
        </p:txBody>
      </p:sp>
      <p:sp>
        <p:nvSpPr>
          <p:cNvPr id="1027" name="Текст 2">
            <a:extLst>
              <a:ext uri="{FF2B5EF4-FFF2-40B4-BE49-F238E27FC236}">
                <a16:creationId xmlns:a16="http://schemas.microsoft.com/office/drawing/2014/main" id="{AA231E27-35E9-4991-9B89-269858206EC4}"/>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a:t>Образец текста</a:t>
            </a:r>
          </a:p>
          <a:p>
            <a:pPr lvl="1"/>
            <a:r>
              <a:rPr lang="ru-RU" altLang="en-US"/>
              <a:t>Второй уровень</a:t>
            </a:r>
          </a:p>
          <a:p>
            <a:pPr lvl="2"/>
            <a:r>
              <a:rPr lang="ru-RU" altLang="en-US"/>
              <a:t>Третий уровень</a:t>
            </a:r>
          </a:p>
          <a:p>
            <a:pPr lvl="3"/>
            <a:r>
              <a:rPr lang="ru-RU" altLang="en-US"/>
              <a:t>Четвертый уровень</a:t>
            </a:r>
          </a:p>
          <a:p>
            <a:pPr lvl="4"/>
            <a:r>
              <a:rPr lang="ru-RU" altLang="en-US"/>
              <a:t>Пятый уровень</a:t>
            </a:r>
          </a:p>
        </p:txBody>
      </p:sp>
      <p:sp>
        <p:nvSpPr>
          <p:cNvPr id="4" name="Дата 3">
            <a:extLst>
              <a:ext uri="{FF2B5EF4-FFF2-40B4-BE49-F238E27FC236}">
                <a16:creationId xmlns:a16="http://schemas.microsoft.com/office/drawing/2014/main" id="{547436B5-9C42-4861-ABF6-F3201779CCBB}"/>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0E33796E-2374-4D89-BF8D-D64FA62AA071}" type="datetimeFigureOut">
              <a:rPr lang="ru-RU"/>
              <a:pPr>
                <a:defRPr/>
              </a:pPr>
              <a:t>04.09.2025</a:t>
            </a:fld>
            <a:endParaRPr lang="ru-RU" dirty="0"/>
          </a:p>
        </p:txBody>
      </p:sp>
      <p:sp>
        <p:nvSpPr>
          <p:cNvPr id="5" name="Нижний колонтитул 4">
            <a:extLst>
              <a:ext uri="{FF2B5EF4-FFF2-40B4-BE49-F238E27FC236}">
                <a16:creationId xmlns:a16="http://schemas.microsoft.com/office/drawing/2014/main" id="{6357788D-475B-4D49-99FB-62A12700BB50}"/>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Номер слайда 5">
            <a:extLst>
              <a:ext uri="{FF2B5EF4-FFF2-40B4-BE49-F238E27FC236}">
                <a16:creationId xmlns:a16="http://schemas.microsoft.com/office/drawing/2014/main" id="{32F61D4A-6AB5-43A6-90F1-9D72E535B783}"/>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AD1F074B-E049-49A6-865B-A340D4B64F2A}" type="slidenum">
              <a:rPr lang="ru-RU" altLang="en-US"/>
              <a:pPr>
                <a:defRPr/>
              </a:pPr>
              <a:t>‹#›</a:t>
            </a:fld>
            <a:endParaRPr lang="ru-RU" altLang="en-US" dirty="0"/>
          </a:p>
        </p:txBody>
      </p:sp>
    </p:spTree>
    <p:extLst>
      <p:ext uri="{BB962C8B-B14F-4D97-AF65-F5344CB8AC3E}">
        <p14:creationId xmlns:p14="http://schemas.microsoft.com/office/powerpoint/2010/main" val="1474320463"/>
      </p:ext>
    </p:extLst>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 id="2147484054" r:id="rId12"/>
    <p:sldLayoutId id="2147484055" r:id="rId13"/>
    <p:sldLayoutId id="2147484056" r:id="rId14"/>
    <p:sldLayoutId id="2147484057" r:id="rId15"/>
    <p:sldLayoutId id="2147484058" r:id="rId16"/>
    <p:sldLayoutId id="2147484059" r:id="rId17"/>
    <p:sldLayoutId id="2147484060" r:id="rId18"/>
    <p:sldLayoutId id="2147484061" r:id="rId19"/>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33.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3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3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36.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jpeg"/><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hyperlink" Target="https://biblioclub.ru/index.php?page=book&amp;id=70386"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4.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5.jpeg"/><Relationship Id="rId7" Type="http://schemas.openxmlformats.org/officeDocument/2006/relationships/diagramQuickStyle" Target="../diagrams/quickStyle2.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3.jpeg"/><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6" name="Рисунок 5" descr="фон.jpg">
            <a:extLst>
              <a:ext uri="{FF2B5EF4-FFF2-40B4-BE49-F238E27FC236}">
                <a16:creationId xmlns:a16="http://schemas.microsoft.com/office/drawing/2014/main" id="{1059DEF4-67EB-4FA2-B83A-0D5A2CBDDACE}"/>
              </a:ext>
            </a:extLst>
          </p:cNvPr>
          <p:cNvPicPr>
            <a:picLocks noChangeAspect="1"/>
          </p:cNvPicPr>
          <p:nvPr/>
        </p:nvPicPr>
        <p:blipFill>
          <a:blip r:embed="rId2">
            <a:duotone>
              <a:schemeClr val="bg2">
                <a:shade val="45000"/>
                <a:satMod val="135000"/>
              </a:schemeClr>
              <a:prstClr val="white"/>
            </a:duotone>
          </a:blip>
          <a:stretch>
            <a:fillRect/>
          </a:stretch>
        </p:blipFill>
        <p:spPr>
          <a:xfrm>
            <a:off x="0" y="0"/>
            <a:ext cx="12192000" cy="6858000"/>
          </a:xfrm>
          <a:prstGeom prst="rect">
            <a:avLst/>
          </a:prstGeom>
          <a:solidFill>
            <a:srgbClr val="92D050"/>
          </a:solidFill>
        </p:spPr>
      </p:pic>
      <p:sp>
        <p:nvSpPr>
          <p:cNvPr id="4100" name="TextBox 6">
            <a:extLst>
              <a:ext uri="{FF2B5EF4-FFF2-40B4-BE49-F238E27FC236}">
                <a16:creationId xmlns:a16="http://schemas.microsoft.com/office/drawing/2014/main" id="{B40FC791-94D1-4D53-95F1-D425A21CBC75}"/>
              </a:ext>
            </a:extLst>
          </p:cNvPr>
          <p:cNvSpPr txBox="1">
            <a:spLocks noChangeArrowheads="1"/>
          </p:cNvSpPr>
          <p:nvPr/>
        </p:nvSpPr>
        <p:spPr bwMode="auto">
          <a:xfrm>
            <a:off x="333949" y="5799195"/>
            <a:ext cx="1095648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ts val="0"/>
              </a:spcBef>
              <a:buNone/>
            </a:pPr>
            <a:r>
              <a:rPr lang="ru-RU" sz="2400" b="1" i="1" dirty="0" err="1">
                <a:solidFill>
                  <a:schemeClr val="accent1"/>
                </a:solidFill>
                <a:latin typeface="Arial" pitchFamily="34" charset="0"/>
                <a:ea typeface="Calibri" panose="020F0502020204030204" pitchFamily="34" charset="0"/>
                <a:cs typeface="Arial" pitchFamily="34" charset="0"/>
              </a:rPr>
              <a:t>Мандыкаева</a:t>
            </a:r>
            <a:r>
              <a:rPr lang="ru-RU" sz="2400" b="1" i="1" dirty="0">
                <a:solidFill>
                  <a:schemeClr val="accent1"/>
                </a:solidFill>
                <a:latin typeface="Arial" pitchFamily="34" charset="0"/>
                <a:ea typeface="Calibri" panose="020F0502020204030204" pitchFamily="34" charset="0"/>
                <a:cs typeface="Arial" pitchFamily="34" charset="0"/>
              </a:rPr>
              <a:t> </a:t>
            </a:r>
            <a:r>
              <a:rPr lang="ru-RU" sz="2400" b="1" i="1" dirty="0" err="1">
                <a:solidFill>
                  <a:schemeClr val="accent1"/>
                </a:solidFill>
                <a:latin typeface="Arial" pitchFamily="34" charset="0"/>
                <a:ea typeface="Calibri" panose="020F0502020204030204" pitchFamily="34" charset="0"/>
                <a:cs typeface="Arial" pitchFamily="34" charset="0"/>
              </a:rPr>
              <a:t>Алмагуль</a:t>
            </a:r>
            <a:r>
              <a:rPr lang="ru-RU" sz="2400" b="1" i="1" dirty="0">
                <a:solidFill>
                  <a:schemeClr val="accent1"/>
                </a:solidFill>
                <a:latin typeface="Arial" pitchFamily="34" charset="0"/>
                <a:ea typeface="Calibri" panose="020F0502020204030204" pitchFamily="34" charset="0"/>
                <a:cs typeface="Arial" pitchFamily="34" charset="0"/>
              </a:rPr>
              <a:t> </a:t>
            </a:r>
            <a:r>
              <a:rPr lang="ru-RU" sz="2400" b="1" i="1" dirty="0" err="1">
                <a:solidFill>
                  <a:schemeClr val="accent1"/>
                </a:solidFill>
                <a:latin typeface="Arial" pitchFamily="34" charset="0"/>
                <a:ea typeface="Calibri" panose="020F0502020204030204" pitchFamily="34" charset="0"/>
                <a:cs typeface="Arial" pitchFamily="34" charset="0"/>
              </a:rPr>
              <a:t>Рамазановна</a:t>
            </a:r>
            <a:endParaRPr lang="en-US" sz="2400" b="1" i="1" dirty="0">
              <a:solidFill>
                <a:schemeClr val="accent1"/>
              </a:solidFill>
              <a:latin typeface="Arial" pitchFamily="34" charset="0"/>
              <a:ea typeface="Calibri" panose="020F0502020204030204" pitchFamily="34" charset="0"/>
              <a:cs typeface="Arial" pitchFamily="34" charset="0"/>
            </a:endParaRPr>
          </a:p>
          <a:p>
            <a:pPr algn="ctr">
              <a:spcBef>
                <a:spcPts val="0"/>
              </a:spcBef>
              <a:buNone/>
            </a:pPr>
            <a:r>
              <a:rPr lang="kk-KZ" sz="1600" i="1" dirty="0">
                <a:solidFill>
                  <a:schemeClr val="accent1"/>
                </a:solidFill>
                <a:latin typeface="Arial" pitchFamily="34" charset="0"/>
                <a:ea typeface="Calibri" panose="020F0502020204030204" pitchFamily="34" charset="0"/>
                <a:cs typeface="Arial" pitchFamily="34" charset="0"/>
              </a:rPr>
              <a:t>Л</a:t>
            </a:r>
            <a:r>
              <a:rPr lang="ru-RU" sz="1600" i="1" dirty="0">
                <a:solidFill>
                  <a:schemeClr val="accent1"/>
                </a:solidFill>
                <a:latin typeface="Arial" pitchFamily="34" charset="0"/>
                <a:ea typeface="Calibri" panose="020F0502020204030204" pitchFamily="34" charset="0"/>
                <a:cs typeface="Arial" pitchFamily="34" charset="0"/>
              </a:rPr>
              <a:t>.</a:t>
            </a:r>
            <a:r>
              <a:rPr lang="ru-RU" sz="1600" i="1" dirty="0" err="1">
                <a:solidFill>
                  <a:schemeClr val="accent1"/>
                </a:solidFill>
                <a:latin typeface="Arial" pitchFamily="34" charset="0"/>
                <a:ea typeface="Calibri" panose="020F0502020204030204" pitchFamily="34" charset="0"/>
                <a:cs typeface="Arial" pitchFamily="34" charset="0"/>
              </a:rPr>
              <a:t>Н.Гумилев</a:t>
            </a:r>
            <a:r>
              <a:rPr lang="ru-RU" sz="1600" i="1" dirty="0">
                <a:solidFill>
                  <a:schemeClr val="accent1"/>
                </a:solidFill>
                <a:latin typeface="Arial" pitchFamily="34" charset="0"/>
                <a:ea typeface="Calibri" panose="020F0502020204030204" pitchFamily="34" charset="0"/>
                <a:cs typeface="Arial" pitchFamily="34" charset="0"/>
              </a:rPr>
              <a:t> </a:t>
            </a:r>
            <a:r>
              <a:rPr lang="ru-RU" sz="1600" i="1" dirty="0" err="1">
                <a:solidFill>
                  <a:schemeClr val="accent1"/>
                </a:solidFill>
                <a:latin typeface="Arial" pitchFamily="34" charset="0"/>
                <a:ea typeface="Calibri" panose="020F0502020204030204" pitchFamily="34" charset="0"/>
                <a:cs typeface="Arial" pitchFamily="34" charset="0"/>
              </a:rPr>
              <a:t>атындағы</a:t>
            </a:r>
            <a:r>
              <a:rPr lang="ru-RU" sz="1600" i="1" dirty="0">
                <a:solidFill>
                  <a:schemeClr val="accent1"/>
                </a:solidFill>
                <a:latin typeface="Arial" pitchFamily="34" charset="0"/>
                <a:ea typeface="Calibri" panose="020F0502020204030204" pitchFamily="34" charset="0"/>
                <a:cs typeface="Arial" pitchFamily="34" charset="0"/>
              </a:rPr>
              <a:t> </a:t>
            </a:r>
            <a:r>
              <a:rPr lang="ru-RU" sz="1600" i="1" dirty="0" err="1">
                <a:solidFill>
                  <a:schemeClr val="accent1"/>
                </a:solidFill>
                <a:latin typeface="Arial" pitchFamily="34" charset="0"/>
                <a:ea typeface="Calibri" panose="020F0502020204030204" pitchFamily="34" charset="0"/>
                <a:cs typeface="Arial" pitchFamily="34" charset="0"/>
              </a:rPr>
              <a:t>Еуразия</a:t>
            </a:r>
            <a:r>
              <a:rPr lang="ru-RU" sz="1600" i="1" dirty="0">
                <a:solidFill>
                  <a:schemeClr val="accent1"/>
                </a:solidFill>
                <a:latin typeface="Arial" pitchFamily="34" charset="0"/>
                <a:ea typeface="Calibri" panose="020F0502020204030204" pitchFamily="34" charset="0"/>
                <a:cs typeface="Arial" pitchFamily="34" charset="0"/>
              </a:rPr>
              <a:t> </a:t>
            </a:r>
            <a:r>
              <a:rPr lang="ru-RU" sz="1600" i="1" dirty="0" err="1">
                <a:solidFill>
                  <a:schemeClr val="accent1"/>
                </a:solidFill>
                <a:latin typeface="Arial" pitchFamily="34" charset="0"/>
                <a:ea typeface="Calibri" panose="020F0502020204030204" pitchFamily="34" charset="0"/>
                <a:cs typeface="Arial" pitchFamily="34" charset="0"/>
              </a:rPr>
              <a:t>ұлттық</a:t>
            </a:r>
            <a:r>
              <a:rPr lang="ru-RU" sz="1600" i="1" dirty="0">
                <a:solidFill>
                  <a:schemeClr val="accent1"/>
                </a:solidFill>
                <a:latin typeface="Arial" pitchFamily="34" charset="0"/>
                <a:ea typeface="Calibri" panose="020F0502020204030204" pitchFamily="34" charset="0"/>
                <a:cs typeface="Arial" pitchFamily="34" charset="0"/>
              </a:rPr>
              <a:t> </a:t>
            </a:r>
            <a:r>
              <a:rPr lang="ru-RU" sz="1600" i="1" dirty="0" err="1">
                <a:solidFill>
                  <a:schemeClr val="accent1"/>
                </a:solidFill>
                <a:latin typeface="Arial" pitchFamily="34" charset="0"/>
                <a:ea typeface="Calibri" panose="020F0502020204030204" pitchFamily="34" charset="0"/>
                <a:cs typeface="Arial" pitchFamily="34" charset="0"/>
              </a:rPr>
              <a:t>университеті</a:t>
            </a:r>
            <a:r>
              <a:rPr lang="ru-RU" sz="1600" i="1" dirty="0">
                <a:solidFill>
                  <a:schemeClr val="accent1"/>
                </a:solidFill>
                <a:latin typeface="Arial" pitchFamily="34" charset="0"/>
                <a:ea typeface="Calibri" panose="020F0502020204030204" pitchFamily="34" charset="0"/>
                <a:cs typeface="Arial" pitchFamily="34" charset="0"/>
              </a:rPr>
              <a:t>, психология </a:t>
            </a:r>
            <a:r>
              <a:rPr lang="ru-RU" sz="1600" i="1" dirty="0" err="1">
                <a:solidFill>
                  <a:schemeClr val="accent1"/>
                </a:solidFill>
                <a:latin typeface="Arial" pitchFamily="34" charset="0"/>
                <a:ea typeface="Calibri" panose="020F0502020204030204" pitchFamily="34" charset="0"/>
                <a:cs typeface="Arial" pitchFamily="34" charset="0"/>
              </a:rPr>
              <a:t>ғылымының</a:t>
            </a:r>
            <a:r>
              <a:rPr lang="ru-RU" sz="1600" i="1" dirty="0">
                <a:solidFill>
                  <a:schemeClr val="accent1"/>
                </a:solidFill>
                <a:latin typeface="Arial" pitchFamily="34" charset="0"/>
                <a:ea typeface="Calibri" panose="020F0502020204030204" pitchFamily="34" charset="0"/>
                <a:cs typeface="Arial" pitchFamily="34" charset="0"/>
              </a:rPr>
              <a:t> кандидаты, доцент</a:t>
            </a:r>
          </a:p>
        </p:txBody>
      </p:sp>
      <p:sp>
        <p:nvSpPr>
          <p:cNvPr id="4" name="Прямоугольник 3"/>
          <p:cNvSpPr/>
          <p:nvPr/>
        </p:nvSpPr>
        <p:spPr>
          <a:xfrm>
            <a:off x="671901" y="2501564"/>
            <a:ext cx="6554709" cy="1569660"/>
          </a:xfrm>
          <a:prstGeom prst="rect">
            <a:avLst/>
          </a:prstGeom>
        </p:spPr>
        <p:txBody>
          <a:bodyPr wrap="square">
            <a:spAutoFit/>
          </a:bodyPr>
          <a:lstStyle/>
          <a:p>
            <a:pPr algn="ctr">
              <a:spcBef>
                <a:spcPts val="0"/>
              </a:spcBef>
              <a:buNone/>
            </a:pPr>
            <a:r>
              <a:rPr lang="kk-KZ" sz="4800" b="1" dirty="0">
                <a:solidFill>
                  <a:schemeClr val="accent1"/>
                </a:solidFill>
                <a:latin typeface="Arial" pitchFamily="34" charset="0"/>
                <a:ea typeface="Calibri" panose="020F0502020204030204" pitchFamily="34" charset="0"/>
                <a:cs typeface="Arial" pitchFamily="34" charset="0"/>
              </a:rPr>
              <a:t>ДИФФЕРЕНЦИАЛДЫ</a:t>
            </a:r>
          </a:p>
          <a:p>
            <a:pPr algn="ctr">
              <a:spcBef>
                <a:spcPts val="0"/>
              </a:spcBef>
              <a:buNone/>
            </a:pPr>
            <a:r>
              <a:rPr lang="kk-KZ" sz="4800" b="1" dirty="0">
                <a:solidFill>
                  <a:schemeClr val="accent1"/>
                </a:solidFill>
                <a:latin typeface="Arial" pitchFamily="34" charset="0"/>
                <a:ea typeface="Calibri" panose="020F0502020204030204" pitchFamily="34" charset="0"/>
                <a:cs typeface="Arial" pitchFamily="34" charset="0"/>
              </a:rPr>
              <a:t> ПСИХОЛОГИЯ</a:t>
            </a:r>
          </a:p>
        </p:txBody>
      </p:sp>
      <p:pic>
        <p:nvPicPr>
          <p:cNvPr id="1028" name="Picture 4" descr="Picture background">
            <a:extLst>
              <a:ext uri="{FF2B5EF4-FFF2-40B4-BE49-F238E27FC236}">
                <a16:creationId xmlns:a16="http://schemas.microsoft.com/office/drawing/2014/main" id="{F20842D9-59F7-4D9C-9D8A-4FF1A1D452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0203" y="3506164"/>
            <a:ext cx="1831758" cy="26421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Picture background">
            <a:extLst>
              <a:ext uri="{FF2B5EF4-FFF2-40B4-BE49-F238E27FC236}">
                <a16:creationId xmlns:a16="http://schemas.microsoft.com/office/drawing/2014/main" id="{02D0DF62-5A00-4B21-9DFE-2D791133F8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97407" y="1021347"/>
            <a:ext cx="1384554" cy="21031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Picture background">
            <a:extLst>
              <a:ext uri="{FF2B5EF4-FFF2-40B4-BE49-F238E27FC236}">
                <a16:creationId xmlns:a16="http://schemas.microsoft.com/office/drawing/2014/main" id="{D9B928ED-289F-4F2B-8EB9-2E84B2EC3C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6949" y="2963420"/>
            <a:ext cx="1183215" cy="17662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Picture background">
            <a:extLst>
              <a:ext uri="{FF2B5EF4-FFF2-40B4-BE49-F238E27FC236}">
                <a16:creationId xmlns:a16="http://schemas.microsoft.com/office/drawing/2014/main" id="{F58BFC81-EDA6-44BA-9190-52570377EE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3695" y="4247375"/>
            <a:ext cx="1183215" cy="1628381"/>
          </a:xfrm>
          <a:prstGeom prst="rect">
            <a:avLst/>
          </a:prstGeom>
          <a:noFill/>
          <a:extLst>
            <a:ext uri="{909E8E84-426E-40DD-AFC4-6F175D3DCCD1}">
              <a14:hiddenFill xmlns:a14="http://schemas.microsoft.com/office/drawing/2010/main">
                <a:solidFill>
                  <a:srgbClr val="FFFFFF"/>
                </a:solidFill>
              </a14:hiddenFill>
            </a:ext>
          </a:extLst>
        </p:spPr>
      </p:pic>
      <p:pic>
        <p:nvPicPr>
          <p:cNvPr id="10" name="Рисунок 9">
            <a:extLst>
              <a:ext uri="{FF2B5EF4-FFF2-40B4-BE49-F238E27FC236}">
                <a16:creationId xmlns:a16="http://schemas.microsoft.com/office/drawing/2014/main" id="{779FDCC6-CE17-4B22-AA7D-5E32B9CE1E0A}"/>
              </a:ext>
            </a:extLst>
          </p:cNvPr>
          <p:cNvPicPr>
            <a:picLocks noChangeAspect="1"/>
          </p:cNvPicPr>
          <p:nvPr/>
        </p:nvPicPr>
        <p:blipFill>
          <a:blip r:embed="rId7"/>
          <a:stretch>
            <a:fillRect/>
          </a:stretch>
        </p:blipFill>
        <p:spPr>
          <a:xfrm>
            <a:off x="9466577" y="1303696"/>
            <a:ext cx="1230830" cy="1641107"/>
          </a:xfrm>
          <a:prstGeom prst="rect">
            <a:avLst/>
          </a:prstGeom>
        </p:spPr>
      </p:pic>
      <p:pic>
        <p:nvPicPr>
          <p:cNvPr id="1038" name="Picture 14" descr="Picture background">
            <a:extLst>
              <a:ext uri="{FF2B5EF4-FFF2-40B4-BE49-F238E27FC236}">
                <a16:creationId xmlns:a16="http://schemas.microsoft.com/office/drawing/2014/main" id="{CC9625F0-447D-4154-8DB9-F9644E4A55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82023" y="2929488"/>
            <a:ext cx="764218" cy="1062539"/>
          </a:xfrm>
          <a:prstGeom prst="rect">
            <a:avLst/>
          </a:prstGeom>
          <a:noFill/>
          <a:extLst>
            <a:ext uri="{909E8E84-426E-40DD-AFC4-6F175D3DCCD1}">
              <a14:hiddenFill xmlns:a14="http://schemas.microsoft.com/office/drawing/2010/main">
                <a:solidFill>
                  <a:srgbClr val="FFFFFF"/>
                </a:solidFill>
              </a14:hiddenFill>
            </a:ext>
          </a:extLst>
        </p:spPr>
      </p:pic>
      <p:pic>
        <p:nvPicPr>
          <p:cNvPr id="16" name="Рисунок 15">
            <a:extLst>
              <a:ext uri="{FF2B5EF4-FFF2-40B4-BE49-F238E27FC236}">
                <a16:creationId xmlns:a16="http://schemas.microsoft.com/office/drawing/2014/main" id="{774886D9-15E4-41B1-9073-901318295C4B}"/>
              </a:ext>
            </a:extLst>
          </p:cNvPr>
          <p:cNvPicPr>
            <a:picLocks noChangeAspect="1"/>
          </p:cNvPicPr>
          <p:nvPr/>
        </p:nvPicPr>
        <p:blipFill>
          <a:blip r:embed="rId9"/>
          <a:stretch>
            <a:fillRect/>
          </a:stretch>
        </p:blipFill>
        <p:spPr>
          <a:xfrm>
            <a:off x="8992199" y="2290284"/>
            <a:ext cx="393510" cy="600269"/>
          </a:xfrm>
          <a:prstGeom prst="rect">
            <a:avLst/>
          </a:prstGeom>
        </p:spPr>
      </p:pic>
      <p:pic>
        <p:nvPicPr>
          <p:cNvPr id="1042" name="Picture 18" descr="Picture background">
            <a:extLst>
              <a:ext uri="{FF2B5EF4-FFF2-40B4-BE49-F238E27FC236}">
                <a16:creationId xmlns:a16="http://schemas.microsoft.com/office/drawing/2014/main" id="{E8DD5E28-C314-4E51-AF99-A181EA8A286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36271"/>
          <a:stretch/>
        </p:blipFill>
        <p:spPr bwMode="auto">
          <a:xfrm>
            <a:off x="8956948" y="4842283"/>
            <a:ext cx="1183216" cy="106594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icture background">
            <a:extLst>
              <a:ext uri="{FF2B5EF4-FFF2-40B4-BE49-F238E27FC236}">
                <a16:creationId xmlns:a16="http://schemas.microsoft.com/office/drawing/2014/main" id="{12A6E642-6C53-4090-A869-BE8FFE46EBA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90232" y="4839832"/>
            <a:ext cx="718305" cy="1047528"/>
          </a:xfrm>
          <a:prstGeom prst="rect">
            <a:avLst/>
          </a:prstGeom>
          <a:noFill/>
          <a:extLst>
            <a:ext uri="{909E8E84-426E-40DD-AFC4-6F175D3DCCD1}">
              <a14:hiddenFill xmlns:a14="http://schemas.microsoft.com/office/drawing/2010/main">
                <a:solidFill>
                  <a:srgbClr val="FFFFFF"/>
                </a:solidFill>
              </a14:hiddenFill>
            </a:ext>
          </a:extLst>
        </p:spPr>
      </p:pic>
      <p:sp>
        <p:nvSpPr>
          <p:cNvPr id="26" name="Прямоугольник 25">
            <a:extLst>
              <a:ext uri="{FF2B5EF4-FFF2-40B4-BE49-F238E27FC236}">
                <a16:creationId xmlns:a16="http://schemas.microsoft.com/office/drawing/2014/main" id="{20B22823-1B7A-4BBE-96E4-B681194634D4}"/>
              </a:ext>
            </a:extLst>
          </p:cNvPr>
          <p:cNvSpPr/>
          <p:nvPr/>
        </p:nvSpPr>
        <p:spPr>
          <a:xfrm>
            <a:off x="1549666" y="262083"/>
            <a:ext cx="10282037" cy="461665"/>
          </a:xfrm>
          <a:prstGeom prst="rect">
            <a:avLst/>
          </a:prstGeom>
        </p:spPr>
        <p:txBody>
          <a:bodyPr wrap="square">
            <a:spAutoFit/>
          </a:bodyPr>
          <a:lstStyle/>
          <a:p>
            <a:pPr algn="ctr">
              <a:spcBef>
                <a:spcPts val="0"/>
              </a:spcBef>
              <a:buNone/>
            </a:pPr>
            <a:r>
              <a:rPr lang="ru-RU" sz="2400" b="1" dirty="0">
                <a:solidFill>
                  <a:srgbClr val="7499B4"/>
                </a:solidFill>
                <a:latin typeface="Arial" pitchFamily="34" charset="0"/>
                <a:ea typeface="Calibri" panose="020F0502020204030204" pitchFamily="34" charset="0"/>
                <a:cs typeface="Arial" pitchFamily="34" charset="0"/>
              </a:rPr>
              <a:t>Л.Н.ГУМИЛЕВ АТЫНДАҒЫ ЕУРАЗИЯ ҰЛТТЫҚ УНИВЕРСИТЕТІ</a:t>
            </a:r>
            <a:endParaRPr lang="kk-KZ" sz="2400" b="1" dirty="0">
              <a:solidFill>
                <a:srgbClr val="7499B4"/>
              </a:solidFill>
              <a:latin typeface="Arial" pitchFamily="34" charset="0"/>
              <a:ea typeface="Calibri" panose="020F0502020204030204" pitchFamily="34" charset="0"/>
              <a:cs typeface="Arial" pitchFamily="34" charset="0"/>
            </a:endParaRPr>
          </a:p>
        </p:txBody>
      </p:sp>
    </p:spTree>
    <p:extLst>
      <p:ext uri="{BB962C8B-B14F-4D97-AF65-F5344CB8AC3E}">
        <p14:creationId xmlns:p14="http://schemas.microsoft.com/office/powerpoint/2010/main" val="30923513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Рисунок 19" descr="фон.jpg">
            <a:extLst>
              <a:ext uri="{FF2B5EF4-FFF2-40B4-BE49-F238E27FC236}">
                <a16:creationId xmlns:a16="http://schemas.microsoft.com/office/drawing/2014/main" id="{D96DF1EA-C1FC-4B2F-837B-0C3DD137D1E6}"/>
              </a:ext>
            </a:extLst>
          </p:cNvPr>
          <p:cNvPicPr>
            <a:picLocks noChangeAspect="1"/>
          </p:cNvPicPr>
          <p:nvPr/>
        </p:nvPicPr>
        <p:blipFill>
          <a:blip r:embed="rId3"/>
          <a:stretch>
            <a:fillRect/>
          </a:stretch>
        </p:blipFill>
        <p:spPr>
          <a:xfrm>
            <a:off x="0" y="-2061"/>
            <a:ext cx="12192000" cy="6858000"/>
          </a:xfrm>
          <a:prstGeom prst="rect">
            <a:avLst/>
          </a:prstGeom>
        </p:spPr>
      </p:pic>
      <p:sp>
        <p:nvSpPr>
          <p:cNvPr id="2" name="Text 0"/>
          <p:cNvSpPr/>
          <p:nvPr/>
        </p:nvSpPr>
        <p:spPr>
          <a:xfrm>
            <a:off x="2002581" y="329307"/>
            <a:ext cx="8718848" cy="387945"/>
          </a:xfrm>
          <a:prstGeom prst="rect">
            <a:avLst/>
          </a:prstGeom>
          <a:noFill/>
          <a:ln/>
        </p:spPr>
        <p:txBody>
          <a:bodyPr wrap="none" lIns="0" tIns="0" rIns="0" bIns="0" rtlCol="0" anchor="t"/>
          <a:lstStyle/>
          <a:p>
            <a:pPr>
              <a:lnSpc>
                <a:spcPts val="3042"/>
              </a:lnSpc>
            </a:pPr>
            <a:r>
              <a:rPr lang="en-US" sz="2417" dirty="0">
                <a:solidFill>
                  <a:srgbClr val="2C2926"/>
                </a:solidFill>
                <a:latin typeface="Arial" panose="020B0604020202020204" pitchFamily="34" charset="0"/>
                <a:ea typeface="Bricolage Grotesque Semi Bold" pitchFamily="34" charset="-122"/>
                <a:cs typeface="Arial" panose="020B0604020202020204" pitchFamily="34" charset="0"/>
              </a:rPr>
              <a:t>ОЛПОРТТЫҢ ЕРЕКШЕЛІКТЕРДІҢ ДЕҢГЕЙЛІК КЛАССИФИКАЦИЯСЫ</a:t>
            </a:r>
            <a:endParaRPr lang="en-US" sz="2417" dirty="0">
              <a:latin typeface="Arial" panose="020B0604020202020204" pitchFamily="34" charset="0"/>
              <a:cs typeface="Arial" panose="020B0604020202020204" pitchFamily="34" charset="0"/>
            </a:endParaRPr>
          </a:p>
        </p:txBody>
      </p:sp>
      <p:pic>
        <p:nvPicPr>
          <p:cNvPr id="3" name="Image 0" descr="preencoded.png"/>
          <p:cNvPicPr>
            <a:picLocks noChangeAspect="1"/>
          </p:cNvPicPr>
          <p:nvPr/>
        </p:nvPicPr>
        <p:blipFill>
          <a:blip r:embed="rId4"/>
          <a:stretch>
            <a:fillRect/>
          </a:stretch>
        </p:blipFill>
        <p:spPr>
          <a:xfrm>
            <a:off x="2403277" y="1154262"/>
            <a:ext cx="1847751" cy="1509316"/>
          </a:xfrm>
          <a:prstGeom prst="rect">
            <a:avLst/>
          </a:prstGeom>
        </p:spPr>
      </p:pic>
      <p:sp>
        <p:nvSpPr>
          <p:cNvPr id="4" name="Text 1"/>
          <p:cNvSpPr/>
          <p:nvPr/>
        </p:nvSpPr>
        <p:spPr>
          <a:xfrm>
            <a:off x="3208933" y="2037060"/>
            <a:ext cx="174526" cy="218182"/>
          </a:xfrm>
          <a:prstGeom prst="rect">
            <a:avLst/>
          </a:prstGeom>
          <a:noFill/>
          <a:ln/>
        </p:spPr>
        <p:txBody>
          <a:bodyPr wrap="none" lIns="0" tIns="0" rIns="0" bIns="0" rtlCol="0" anchor="t"/>
          <a:lstStyle/>
          <a:p>
            <a:pPr algn="ctr">
              <a:lnSpc>
                <a:spcPts val="2167"/>
              </a:lnSpc>
            </a:pPr>
            <a:r>
              <a:rPr lang="en-US" sz="1333" dirty="0">
                <a:solidFill>
                  <a:srgbClr val="2C2926"/>
                </a:solidFill>
                <a:latin typeface="Arial" panose="020B0604020202020204" pitchFamily="34" charset="0"/>
                <a:ea typeface="Bricolage Grotesque Semi Bold" pitchFamily="34" charset="-122"/>
                <a:cs typeface="Arial" panose="020B0604020202020204" pitchFamily="34" charset="0"/>
              </a:rPr>
              <a:t>1</a:t>
            </a:r>
            <a:endParaRPr lang="en-US" sz="1333" dirty="0">
              <a:latin typeface="Arial" panose="020B0604020202020204" pitchFamily="34" charset="0"/>
              <a:cs typeface="Arial" panose="020B0604020202020204" pitchFamily="34" charset="0"/>
            </a:endParaRPr>
          </a:p>
        </p:txBody>
      </p:sp>
      <p:sp>
        <p:nvSpPr>
          <p:cNvPr id="5" name="Text 2"/>
          <p:cNvSpPr/>
          <p:nvPr/>
        </p:nvSpPr>
        <p:spPr>
          <a:xfrm>
            <a:off x="4344193" y="1420366"/>
            <a:ext cx="2017812" cy="193973"/>
          </a:xfrm>
          <a:prstGeom prst="rect">
            <a:avLst/>
          </a:prstGeom>
          <a:noFill/>
          <a:ln/>
        </p:spPr>
        <p:txBody>
          <a:bodyPr wrap="none" lIns="0" tIns="0" rIns="0" bIns="0" rtlCol="0" anchor="t"/>
          <a:lstStyle/>
          <a:p>
            <a:pPr>
              <a:lnSpc>
                <a:spcPts val="1500"/>
              </a:lnSpc>
            </a:pPr>
            <a:r>
              <a:rPr lang="en-US" sz="1208" dirty="0">
                <a:solidFill>
                  <a:srgbClr val="2C2926"/>
                </a:solidFill>
                <a:latin typeface="Arial" panose="020B0604020202020204" pitchFamily="34" charset="0"/>
                <a:ea typeface="Bricolage Grotesque Semi Bold" pitchFamily="34" charset="-122"/>
                <a:cs typeface="Arial" panose="020B0604020202020204" pitchFamily="34" charset="0"/>
              </a:rPr>
              <a:t>Кардиналды Ерекшеліктер</a:t>
            </a:r>
            <a:endParaRPr lang="en-US" sz="1208" dirty="0">
              <a:latin typeface="Arial" panose="020B0604020202020204" pitchFamily="34" charset="0"/>
              <a:cs typeface="Arial" panose="020B0604020202020204" pitchFamily="34" charset="0"/>
            </a:endParaRPr>
          </a:p>
        </p:txBody>
      </p:sp>
      <p:sp>
        <p:nvSpPr>
          <p:cNvPr id="6" name="Text 3"/>
          <p:cNvSpPr/>
          <p:nvPr/>
        </p:nvSpPr>
        <p:spPr>
          <a:xfrm>
            <a:off x="4344194" y="1675507"/>
            <a:ext cx="7227193" cy="794147"/>
          </a:xfrm>
          <a:prstGeom prst="rect">
            <a:avLst/>
          </a:prstGeom>
          <a:noFill/>
          <a:ln/>
        </p:spPr>
        <p:txBody>
          <a:bodyPr wrap="square" lIns="0" tIns="0" rIns="0" bIns="0" rtlCol="0" anchor="t"/>
          <a:lstStyle/>
          <a:p>
            <a:pPr>
              <a:lnSpc>
                <a:spcPts val="1542"/>
              </a:lnSpc>
            </a:pPr>
            <a:r>
              <a:rPr lang="en-US" sz="958" dirty="0">
                <a:solidFill>
                  <a:srgbClr val="E7BF6A"/>
                </a:solidFill>
                <a:latin typeface="Arial" panose="020B0604020202020204" pitchFamily="34" charset="0"/>
                <a:ea typeface="Inter" pitchFamily="34" charset="-122"/>
                <a:cs typeface="Arial" panose="020B0604020202020204" pitchFamily="34" charset="0"/>
              </a:rPr>
              <a:t>Адамның мінез-құлқын толықтай анықтаушы</a:t>
            </a:r>
            <a:r>
              <a:rPr lang="en-US" sz="958" dirty="0">
                <a:solidFill>
                  <a:srgbClr val="2C2926"/>
                </a:solidFill>
                <a:latin typeface="Arial" panose="020B0604020202020204" pitchFamily="34" charset="0"/>
                <a:ea typeface="Inter" pitchFamily="34" charset="-122"/>
                <a:cs typeface="Arial" panose="020B0604020202020204" pitchFamily="34" charset="0"/>
              </a:rPr>
              <a:t> және оның бүкіл өміріне әсер ететін ең терең, басым ерекшеліктер. Бұл ерекшеліктер адамның белгілі бір іс-әрекетке кішкене кезінен бастап туындайтын және өмір бойы бірге жүретін қасиеттер жатады. Бұл ерекшелік барлық адамда бірдей кездесе бермейді, өте сирек кездеседі және адамның өмірлік кредосын, басым мотивациясын көрсетеді. Мысалы, анағұрлым альтруистік немесе билікке құмар тұлғалар.</a:t>
            </a:r>
            <a:endParaRPr lang="en-US" sz="958" dirty="0">
              <a:latin typeface="Arial" panose="020B0604020202020204" pitchFamily="34" charset="0"/>
              <a:cs typeface="Arial" panose="020B0604020202020204" pitchFamily="34" charset="0"/>
            </a:endParaRPr>
          </a:p>
        </p:txBody>
      </p:sp>
      <p:sp>
        <p:nvSpPr>
          <p:cNvPr id="7" name="Shape 4"/>
          <p:cNvSpPr/>
          <p:nvPr/>
        </p:nvSpPr>
        <p:spPr>
          <a:xfrm>
            <a:off x="4251028" y="2705398"/>
            <a:ext cx="7413526" cy="6350"/>
          </a:xfrm>
          <a:prstGeom prst="roundRect">
            <a:avLst>
              <a:gd name="adj" fmla="val 820993"/>
            </a:avLst>
          </a:prstGeom>
          <a:solidFill>
            <a:srgbClr val="F8ECD3"/>
          </a:solidFill>
          <a:ln/>
        </p:spPr>
      </p:sp>
      <p:pic>
        <p:nvPicPr>
          <p:cNvPr id="8" name="Image 1" descr="preencoded.png"/>
          <p:cNvPicPr>
            <a:picLocks noChangeAspect="1"/>
          </p:cNvPicPr>
          <p:nvPr/>
        </p:nvPicPr>
        <p:blipFill>
          <a:blip r:embed="rId5"/>
          <a:stretch>
            <a:fillRect/>
          </a:stretch>
        </p:blipFill>
        <p:spPr>
          <a:xfrm>
            <a:off x="1448395" y="2724051"/>
            <a:ext cx="3695601" cy="1509316"/>
          </a:xfrm>
          <a:prstGeom prst="rect">
            <a:avLst/>
          </a:prstGeom>
        </p:spPr>
      </p:pic>
      <p:sp>
        <p:nvSpPr>
          <p:cNvPr id="9" name="Text 5"/>
          <p:cNvSpPr/>
          <p:nvPr/>
        </p:nvSpPr>
        <p:spPr>
          <a:xfrm>
            <a:off x="3208933" y="3369568"/>
            <a:ext cx="174526" cy="218182"/>
          </a:xfrm>
          <a:prstGeom prst="rect">
            <a:avLst/>
          </a:prstGeom>
          <a:noFill/>
          <a:ln/>
        </p:spPr>
        <p:txBody>
          <a:bodyPr wrap="none" lIns="0" tIns="0" rIns="0" bIns="0" rtlCol="0" anchor="t"/>
          <a:lstStyle/>
          <a:p>
            <a:pPr algn="ctr">
              <a:lnSpc>
                <a:spcPts val="2167"/>
              </a:lnSpc>
            </a:pPr>
            <a:r>
              <a:rPr lang="en-US" sz="1333" dirty="0">
                <a:solidFill>
                  <a:srgbClr val="2C2926"/>
                </a:solidFill>
                <a:latin typeface="Arial" panose="020B0604020202020204" pitchFamily="34" charset="0"/>
                <a:ea typeface="Bricolage Grotesque Semi Bold" pitchFamily="34" charset="-122"/>
                <a:cs typeface="Arial" panose="020B0604020202020204" pitchFamily="34" charset="0"/>
              </a:rPr>
              <a:t>2</a:t>
            </a:r>
            <a:endParaRPr lang="en-US" sz="1333" dirty="0">
              <a:latin typeface="Arial" panose="020B0604020202020204" pitchFamily="34" charset="0"/>
              <a:cs typeface="Arial" panose="020B0604020202020204" pitchFamily="34" charset="0"/>
            </a:endParaRPr>
          </a:p>
        </p:txBody>
      </p:sp>
      <p:sp>
        <p:nvSpPr>
          <p:cNvPr id="10" name="Text 6"/>
          <p:cNvSpPr/>
          <p:nvPr/>
        </p:nvSpPr>
        <p:spPr>
          <a:xfrm>
            <a:off x="5268119" y="2848174"/>
            <a:ext cx="1740198" cy="193973"/>
          </a:xfrm>
          <a:prstGeom prst="rect">
            <a:avLst/>
          </a:prstGeom>
          <a:noFill/>
          <a:ln/>
        </p:spPr>
        <p:txBody>
          <a:bodyPr wrap="none" lIns="0" tIns="0" rIns="0" bIns="0" rtlCol="0" anchor="t"/>
          <a:lstStyle/>
          <a:p>
            <a:pPr>
              <a:lnSpc>
                <a:spcPts val="1500"/>
              </a:lnSpc>
            </a:pPr>
            <a:r>
              <a:rPr lang="en-US" sz="1208" dirty="0">
                <a:solidFill>
                  <a:srgbClr val="2C2926"/>
                </a:solidFill>
                <a:latin typeface="Arial" panose="020B0604020202020204" pitchFamily="34" charset="0"/>
                <a:ea typeface="Bricolage Grotesque Semi Bold" pitchFamily="34" charset="-122"/>
                <a:cs typeface="Arial" panose="020B0604020202020204" pitchFamily="34" charset="0"/>
              </a:rPr>
              <a:t>Орталық Ерекшеліктер</a:t>
            </a:r>
            <a:endParaRPr lang="en-US" sz="1208" dirty="0">
              <a:latin typeface="Arial" panose="020B0604020202020204" pitchFamily="34" charset="0"/>
              <a:cs typeface="Arial" panose="020B0604020202020204" pitchFamily="34" charset="0"/>
            </a:endParaRPr>
          </a:p>
        </p:txBody>
      </p:sp>
      <p:sp>
        <p:nvSpPr>
          <p:cNvPr id="11" name="Text 7"/>
          <p:cNvSpPr/>
          <p:nvPr/>
        </p:nvSpPr>
        <p:spPr>
          <a:xfrm>
            <a:off x="5268119" y="3116560"/>
            <a:ext cx="6303268" cy="992683"/>
          </a:xfrm>
          <a:prstGeom prst="rect">
            <a:avLst/>
          </a:prstGeom>
          <a:noFill/>
          <a:ln/>
        </p:spPr>
        <p:txBody>
          <a:bodyPr wrap="square" lIns="0" tIns="0" rIns="0" bIns="0" rtlCol="0" anchor="t"/>
          <a:lstStyle/>
          <a:p>
            <a:pPr>
              <a:lnSpc>
                <a:spcPts val="1542"/>
              </a:lnSpc>
            </a:pPr>
            <a:r>
              <a:rPr lang="en-US" sz="958" dirty="0">
                <a:solidFill>
                  <a:srgbClr val="2C2926"/>
                </a:solidFill>
                <a:latin typeface="Arial" panose="020B0604020202020204" pitchFamily="34" charset="0"/>
                <a:ea typeface="Inter" pitchFamily="34" charset="-122"/>
                <a:cs typeface="Arial" panose="020B0604020202020204" pitchFamily="34" charset="0"/>
              </a:rPr>
              <a:t>Адамның әр түрлі жағдайларында байқалатын мінез-құлық ерекшеліктері. Олар тұлғаның негізгі сипаттамаларын құрайды және </a:t>
            </a:r>
            <a:r>
              <a:rPr lang="en-US" sz="958" dirty="0">
                <a:solidFill>
                  <a:srgbClr val="E7BF6A"/>
                </a:solidFill>
                <a:latin typeface="Arial" panose="020B0604020202020204" pitchFamily="34" charset="0"/>
                <a:ea typeface="Inter" pitchFamily="34" charset="-122"/>
                <a:cs typeface="Arial" panose="020B0604020202020204" pitchFamily="34" charset="0"/>
              </a:rPr>
              <a:t>барлық адамда кездеседі</a:t>
            </a:r>
            <a:r>
              <a:rPr lang="en-US" sz="958" dirty="0">
                <a:solidFill>
                  <a:srgbClr val="2C2926"/>
                </a:solidFill>
                <a:latin typeface="Arial" panose="020B0604020202020204" pitchFamily="34" charset="0"/>
                <a:ea typeface="Inter" pitchFamily="34" charset="-122"/>
                <a:cs typeface="Arial" panose="020B0604020202020204" pitchFamily="34" charset="0"/>
              </a:rPr>
              <a:t> және тұрақты болып келеді. Орталық ерекшеліктер тұлғаның мінез-құлқындағы жиі кездесетін, айқын көрінетін қасиеттер, мысалы, адалдық, жауапкершілік, шыдамдылық, батылдық. Олар адамды сипаттауда ең маңызды болып саналады.</a:t>
            </a:r>
            <a:endParaRPr lang="en-US" sz="958" dirty="0">
              <a:latin typeface="Arial" panose="020B0604020202020204" pitchFamily="34" charset="0"/>
              <a:cs typeface="Arial" panose="020B0604020202020204" pitchFamily="34" charset="0"/>
            </a:endParaRPr>
          </a:p>
        </p:txBody>
      </p:sp>
      <p:sp>
        <p:nvSpPr>
          <p:cNvPr id="12" name="Shape 8"/>
          <p:cNvSpPr/>
          <p:nvPr/>
        </p:nvSpPr>
        <p:spPr>
          <a:xfrm>
            <a:off x="5174953" y="4245669"/>
            <a:ext cx="6489601" cy="6350"/>
          </a:xfrm>
          <a:prstGeom prst="roundRect">
            <a:avLst>
              <a:gd name="adj" fmla="val 820993"/>
            </a:avLst>
          </a:prstGeom>
          <a:solidFill>
            <a:srgbClr val="F8ECD3"/>
          </a:solidFill>
          <a:ln/>
        </p:spPr>
      </p:sp>
      <p:pic>
        <p:nvPicPr>
          <p:cNvPr id="13" name="Image 2" descr="preencoded.png"/>
          <p:cNvPicPr>
            <a:picLocks noChangeAspect="1"/>
          </p:cNvPicPr>
          <p:nvPr/>
        </p:nvPicPr>
        <p:blipFill>
          <a:blip r:embed="rId6"/>
          <a:stretch>
            <a:fillRect/>
          </a:stretch>
        </p:blipFill>
        <p:spPr>
          <a:xfrm>
            <a:off x="524470" y="4264323"/>
            <a:ext cx="5543451" cy="1509316"/>
          </a:xfrm>
          <a:prstGeom prst="rect">
            <a:avLst/>
          </a:prstGeom>
        </p:spPr>
      </p:pic>
      <p:sp>
        <p:nvSpPr>
          <p:cNvPr id="14" name="Text 9"/>
          <p:cNvSpPr/>
          <p:nvPr/>
        </p:nvSpPr>
        <p:spPr>
          <a:xfrm>
            <a:off x="3208933" y="4909840"/>
            <a:ext cx="174526" cy="218182"/>
          </a:xfrm>
          <a:prstGeom prst="rect">
            <a:avLst/>
          </a:prstGeom>
          <a:noFill/>
          <a:ln/>
        </p:spPr>
        <p:txBody>
          <a:bodyPr wrap="none" lIns="0" tIns="0" rIns="0" bIns="0" rtlCol="0" anchor="t"/>
          <a:lstStyle/>
          <a:p>
            <a:pPr algn="ctr">
              <a:lnSpc>
                <a:spcPts val="2167"/>
              </a:lnSpc>
            </a:pPr>
            <a:r>
              <a:rPr lang="en-US" sz="1333" dirty="0">
                <a:solidFill>
                  <a:srgbClr val="2C2926"/>
                </a:solidFill>
                <a:latin typeface="Arial" panose="020B0604020202020204" pitchFamily="34" charset="0"/>
                <a:ea typeface="Bricolage Grotesque Semi Bold" pitchFamily="34" charset="-122"/>
                <a:cs typeface="Arial" panose="020B0604020202020204" pitchFamily="34" charset="0"/>
              </a:rPr>
              <a:t>3</a:t>
            </a:r>
            <a:endParaRPr lang="en-US" sz="1333" dirty="0">
              <a:latin typeface="Arial" panose="020B0604020202020204" pitchFamily="34" charset="0"/>
              <a:cs typeface="Arial" panose="020B0604020202020204" pitchFamily="34" charset="0"/>
            </a:endParaRPr>
          </a:p>
        </p:txBody>
      </p:sp>
      <p:sp>
        <p:nvSpPr>
          <p:cNvPr id="15" name="Text 10"/>
          <p:cNvSpPr/>
          <p:nvPr/>
        </p:nvSpPr>
        <p:spPr>
          <a:xfrm>
            <a:off x="6192043" y="4388445"/>
            <a:ext cx="1761927" cy="193973"/>
          </a:xfrm>
          <a:prstGeom prst="rect">
            <a:avLst/>
          </a:prstGeom>
          <a:noFill/>
          <a:ln/>
        </p:spPr>
        <p:txBody>
          <a:bodyPr wrap="none" lIns="0" tIns="0" rIns="0" bIns="0" rtlCol="0" anchor="t"/>
          <a:lstStyle/>
          <a:p>
            <a:pPr>
              <a:lnSpc>
                <a:spcPts val="1500"/>
              </a:lnSpc>
            </a:pPr>
            <a:r>
              <a:rPr lang="en-US" sz="1208" dirty="0">
                <a:solidFill>
                  <a:srgbClr val="2C2926"/>
                </a:solidFill>
                <a:latin typeface="Arial" panose="020B0604020202020204" pitchFamily="34" charset="0"/>
                <a:ea typeface="Bricolage Grotesque Semi Bold" pitchFamily="34" charset="-122"/>
                <a:cs typeface="Arial" panose="020B0604020202020204" pitchFamily="34" charset="0"/>
              </a:rPr>
              <a:t>Екіншілік Ерекшеліктер</a:t>
            </a:r>
            <a:endParaRPr lang="en-US" sz="1208" dirty="0">
              <a:latin typeface="Arial" panose="020B0604020202020204" pitchFamily="34" charset="0"/>
              <a:cs typeface="Arial" panose="020B0604020202020204" pitchFamily="34" charset="0"/>
            </a:endParaRPr>
          </a:p>
        </p:txBody>
      </p:sp>
      <p:sp>
        <p:nvSpPr>
          <p:cNvPr id="16" name="Text 11"/>
          <p:cNvSpPr/>
          <p:nvPr/>
        </p:nvSpPr>
        <p:spPr>
          <a:xfrm>
            <a:off x="6192044" y="4656832"/>
            <a:ext cx="5379343" cy="992683"/>
          </a:xfrm>
          <a:prstGeom prst="rect">
            <a:avLst/>
          </a:prstGeom>
          <a:noFill/>
          <a:ln/>
        </p:spPr>
        <p:txBody>
          <a:bodyPr wrap="square" lIns="0" tIns="0" rIns="0" bIns="0" rtlCol="0" anchor="t"/>
          <a:lstStyle/>
          <a:p>
            <a:pPr>
              <a:lnSpc>
                <a:spcPts val="1542"/>
              </a:lnSpc>
            </a:pPr>
            <a:r>
              <a:rPr lang="en-US" sz="958" dirty="0">
                <a:solidFill>
                  <a:srgbClr val="2C2926"/>
                </a:solidFill>
                <a:latin typeface="Arial" panose="020B0604020202020204" pitchFamily="34" charset="0"/>
                <a:ea typeface="Inter" pitchFamily="34" charset="-122"/>
                <a:cs typeface="Arial" panose="020B0604020202020204" pitchFamily="34" charset="0"/>
              </a:rPr>
              <a:t>Олар тек </a:t>
            </a:r>
            <a:r>
              <a:rPr lang="en-US" sz="958" dirty="0">
                <a:solidFill>
                  <a:srgbClr val="E7BF6A"/>
                </a:solidFill>
                <a:latin typeface="Arial" panose="020B0604020202020204" pitchFamily="34" charset="0"/>
                <a:ea typeface="Inter" pitchFamily="34" charset="-122"/>
                <a:cs typeface="Arial" panose="020B0604020202020204" pitchFamily="34" charset="0"/>
              </a:rPr>
              <a:t>кейбір адамдарға ғана тән</a:t>
            </a:r>
            <a:r>
              <a:rPr lang="en-US" sz="958" dirty="0">
                <a:solidFill>
                  <a:srgbClr val="2C2926"/>
                </a:solidFill>
                <a:latin typeface="Arial" panose="020B0604020202020204" pitchFamily="34" charset="0"/>
                <a:ea typeface="Inter" pitchFamily="34" charset="-122"/>
                <a:cs typeface="Arial" panose="020B0604020202020204" pitchFamily="34" charset="0"/>
              </a:rPr>
              <a:t> және әр түрлі жағдайларда кездеседі. Бұл адамның жеке қайталанбас ерекшелігі болып табылады. Екіншілік ерекшеліктер тұлғаның аз байқалатын, белгілі бір жағдайларда ғана көрінетін қасиеттері. Мысалы, белгілі бір хоббиге деген құштарлық, белгілі бір тағамға артықшылық беру немесе белгілі бір әлеуметтік жағдайда ғана көрінетін мінез-құлық үлгілері.</a:t>
            </a:r>
            <a:endParaRPr lang="en-US" sz="958" dirty="0">
              <a:latin typeface="Arial" panose="020B0604020202020204" pitchFamily="34" charset="0"/>
              <a:cs typeface="Arial" panose="020B0604020202020204" pitchFamily="34" charset="0"/>
            </a:endParaRPr>
          </a:p>
        </p:txBody>
      </p:sp>
      <p:sp>
        <p:nvSpPr>
          <p:cNvPr id="17" name="Text 12"/>
          <p:cNvSpPr/>
          <p:nvPr/>
        </p:nvSpPr>
        <p:spPr>
          <a:xfrm>
            <a:off x="496491" y="5913239"/>
            <a:ext cx="11199019" cy="397073"/>
          </a:xfrm>
          <a:prstGeom prst="rect">
            <a:avLst/>
          </a:prstGeom>
          <a:noFill/>
          <a:ln/>
        </p:spPr>
        <p:txBody>
          <a:bodyPr wrap="square" lIns="0" tIns="0" rIns="0" bIns="0" rtlCol="0" anchor="t"/>
          <a:lstStyle/>
          <a:p>
            <a:pPr>
              <a:lnSpc>
                <a:spcPts val="1542"/>
              </a:lnSpc>
            </a:pPr>
            <a:r>
              <a:rPr lang="en-US" sz="958" dirty="0">
                <a:solidFill>
                  <a:srgbClr val="2C2926"/>
                </a:solidFill>
                <a:latin typeface="Arial" panose="020B0604020202020204" pitchFamily="34" charset="0"/>
                <a:ea typeface="Inter" pitchFamily="34" charset="-122"/>
                <a:cs typeface="Arial" panose="020B0604020202020204" pitchFamily="34" charset="0"/>
              </a:rPr>
              <a:t>Бұл классификация тұлғаның күрделі құрылымын түсінуге және оның мінез-құлқындағы әртүрлі деңгейдегі ерекшеліктерді ажыратуға мүмкіндік береді. Олпорттың бұл жұмысын кейіннен </a:t>
            </a:r>
            <a:r>
              <a:rPr lang="en-US" sz="958" b="1" dirty="0">
                <a:solidFill>
                  <a:srgbClr val="2C2926"/>
                </a:solidFill>
                <a:latin typeface="Arial" panose="020B0604020202020204" pitchFamily="34" charset="0"/>
                <a:ea typeface="Inter" pitchFamily="34" charset="-122"/>
                <a:cs typeface="Arial" panose="020B0604020202020204" pitchFamily="34" charset="0"/>
              </a:rPr>
              <a:t>Рэймонд Кеттелл</a:t>
            </a:r>
            <a:r>
              <a:rPr lang="en-US" sz="958" dirty="0">
                <a:solidFill>
                  <a:srgbClr val="2C2926"/>
                </a:solidFill>
                <a:latin typeface="Arial" panose="020B0604020202020204" pitchFamily="34" charset="0"/>
                <a:ea typeface="Inter" pitchFamily="34" charset="-122"/>
                <a:cs typeface="Arial" panose="020B0604020202020204" pitchFamily="34" charset="0"/>
              </a:rPr>
              <a:t> жалғастырып, тұлғалық ерекшеліктерді факторлық талдау арқылы 16 факторға бөліп қарастырған, бұл тұлғалық зерттеулерде үлкен серпіліс жасады.</a:t>
            </a:r>
            <a:endParaRPr lang="en-US" sz="958" dirty="0">
              <a:latin typeface="Arial" panose="020B0604020202020204" pitchFamily="34" charset="0"/>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descr="фон.jpg">
            <a:extLst>
              <a:ext uri="{FF2B5EF4-FFF2-40B4-BE49-F238E27FC236}">
                <a16:creationId xmlns:a16="http://schemas.microsoft.com/office/drawing/2014/main" id="{5C7E59F0-29C7-46BB-AF2F-2940EA036710}"/>
              </a:ext>
            </a:extLst>
          </p:cNvPr>
          <p:cNvPicPr>
            <a:picLocks noChangeAspect="1"/>
          </p:cNvPicPr>
          <p:nvPr/>
        </p:nvPicPr>
        <p:blipFill>
          <a:blip r:embed="rId3"/>
          <a:stretch>
            <a:fillRect/>
          </a:stretch>
        </p:blipFill>
        <p:spPr>
          <a:xfrm>
            <a:off x="0" y="67668"/>
            <a:ext cx="12192000" cy="6858000"/>
          </a:xfrm>
          <a:prstGeom prst="rect">
            <a:avLst/>
          </a:prstGeom>
        </p:spPr>
      </p:pic>
      <p:sp>
        <p:nvSpPr>
          <p:cNvPr id="2" name="Text 0"/>
          <p:cNvSpPr/>
          <p:nvPr/>
        </p:nvSpPr>
        <p:spPr>
          <a:xfrm>
            <a:off x="2305372" y="357038"/>
            <a:ext cx="8213229" cy="515938"/>
          </a:xfrm>
          <a:prstGeom prst="rect">
            <a:avLst/>
          </a:prstGeom>
          <a:noFill/>
          <a:ln/>
        </p:spPr>
        <p:txBody>
          <a:bodyPr wrap="none" lIns="0" tIns="0" rIns="0" bIns="0" rtlCol="0" anchor="t"/>
          <a:lstStyle/>
          <a:p>
            <a:pPr>
              <a:lnSpc>
                <a:spcPts val="4042"/>
              </a:lnSpc>
            </a:pPr>
            <a:r>
              <a:rPr lang="en-US" sz="3208" dirty="0">
                <a:solidFill>
                  <a:srgbClr val="2C2926"/>
                </a:solidFill>
                <a:latin typeface="Arial" panose="020B0604020202020204" pitchFamily="34" charset="0"/>
                <a:ea typeface="Bricolage Grotesque Semi Bold" pitchFamily="34" charset="-122"/>
                <a:cs typeface="Arial" panose="020B0604020202020204" pitchFamily="34" charset="0"/>
              </a:rPr>
              <a:t>ИНТЕЛЛЕКТ: ФУНКЦИЯЛАРЫ ЖӘНЕ ЗЕРТТЕЛУІ</a:t>
            </a:r>
            <a:endParaRPr lang="en-US" sz="3208" dirty="0">
              <a:latin typeface="Arial" panose="020B0604020202020204" pitchFamily="34" charset="0"/>
              <a:cs typeface="Arial" panose="020B0604020202020204" pitchFamily="34" charset="0"/>
            </a:endParaRPr>
          </a:p>
        </p:txBody>
      </p:sp>
      <p:sp>
        <p:nvSpPr>
          <p:cNvPr id="3" name="Text 1"/>
          <p:cNvSpPr/>
          <p:nvPr/>
        </p:nvSpPr>
        <p:spPr>
          <a:xfrm>
            <a:off x="907852" y="1487190"/>
            <a:ext cx="10623848" cy="528241"/>
          </a:xfrm>
          <a:prstGeom prst="rect">
            <a:avLst/>
          </a:prstGeom>
          <a:noFill/>
          <a:ln/>
        </p:spPr>
        <p:txBody>
          <a:bodyPr wrap="square" lIns="0" tIns="0" rIns="0" bIns="0" rtlCol="0" anchor="t"/>
          <a:lstStyle/>
          <a:p>
            <a:pPr>
              <a:lnSpc>
                <a:spcPts val="2042"/>
              </a:lnSpc>
            </a:pPr>
            <a:r>
              <a:rPr lang="en-US" sz="1292" dirty="0">
                <a:solidFill>
                  <a:srgbClr val="2C2926"/>
                </a:solidFill>
                <a:latin typeface="Arial" panose="020B0604020202020204" pitchFamily="34" charset="0"/>
                <a:ea typeface="Inter" pitchFamily="34" charset="-122"/>
                <a:cs typeface="Arial" panose="020B0604020202020204" pitchFamily="34" charset="0"/>
              </a:rPr>
              <a:t>Интеллект — бұл ақпаратты қабылдау, өңдеу, талдау және қолдану қабілеті, сондай-ақ мәселелерді шешу, жаңа жағдайларға бейімделу және оқу қабілеті.</a:t>
            </a:r>
            <a:endParaRPr lang="en-US" sz="1292" dirty="0">
              <a:latin typeface="Arial" panose="020B0604020202020204" pitchFamily="34" charset="0"/>
              <a:cs typeface="Arial" panose="020B0604020202020204" pitchFamily="34" charset="0"/>
            </a:endParaRPr>
          </a:p>
        </p:txBody>
      </p:sp>
      <p:sp>
        <p:nvSpPr>
          <p:cNvPr id="4" name="Shape 2"/>
          <p:cNvSpPr/>
          <p:nvPr/>
        </p:nvSpPr>
        <p:spPr>
          <a:xfrm>
            <a:off x="660301" y="1301552"/>
            <a:ext cx="19050" cy="899518"/>
          </a:xfrm>
          <a:prstGeom prst="rect">
            <a:avLst/>
          </a:prstGeom>
          <a:solidFill>
            <a:srgbClr val="E7BF6A"/>
          </a:solidFill>
          <a:ln/>
        </p:spPr>
      </p:sp>
      <p:sp>
        <p:nvSpPr>
          <p:cNvPr id="5" name="Text 3"/>
          <p:cNvSpPr/>
          <p:nvPr/>
        </p:nvSpPr>
        <p:spPr>
          <a:xfrm>
            <a:off x="660301" y="2386707"/>
            <a:ext cx="10871398" cy="264120"/>
          </a:xfrm>
          <a:prstGeom prst="rect">
            <a:avLst/>
          </a:prstGeom>
          <a:noFill/>
          <a:ln/>
        </p:spPr>
        <p:txBody>
          <a:bodyPr wrap="none" lIns="0" tIns="0" rIns="0" bIns="0" rtlCol="0" anchor="t"/>
          <a:lstStyle/>
          <a:p>
            <a:pPr>
              <a:lnSpc>
                <a:spcPts val="2042"/>
              </a:lnSpc>
            </a:pPr>
            <a:r>
              <a:rPr lang="en-US" sz="1292" dirty="0">
                <a:solidFill>
                  <a:srgbClr val="2C2926"/>
                </a:solidFill>
                <a:latin typeface="Arial" panose="020B0604020202020204" pitchFamily="34" charset="0"/>
                <a:ea typeface="Inter" pitchFamily="34" charset="-122"/>
                <a:cs typeface="Arial" panose="020B0604020202020204" pitchFamily="34" charset="0"/>
              </a:rPr>
              <a:t>Интеллект функциясының үш негізгі түрі бар, олар адамның танымдық әрекетінің негізін құрайды:</a:t>
            </a:r>
            <a:endParaRPr lang="en-US" sz="1292" dirty="0">
              <a:latin typeface="Arial" panose="020B0604020202020204" pitchFamily="34" charset="0"/>
              <a:cs typeface="Arial" panose="020B0604020202020204" pitchFamily="34" charset="0"/>
            </a:endParaRPr>
          </a:p>
        </p:txBody>
      </p:sp>
      <p:sp>
        <p:nvSpPr>
          <p:cNvPr id="6" name="Shape 4"/>
          <p:cNvSpPr/>
          <p:nvPr/>
        </p:nvSpPr>
        <p:spPr>
          <a:xfrm>
            <a:off x="660301" y="3084017"/>
            <a:ext cx="3513733" cy="3318470"/>
          </a:xfrm>
          <a:prstGeom prst="roundRect">
            <a:avLst>
              <a:gd name="adj" fmla="val 2755"/>
            </a:avLst>
          </a:prstGeom>
          <a:solidFill>
            <a:srgbClr val="FFFFFF">
              <a:alpha val="95000"/>
            </a:srgbClr>
          </a:solidFill>
          <a:ln/>
        </p:spPr>
      </p:sp>
      <p:pic>
        <p:nvPicPr>
          <p:cNvPr id="7" name="Image 0" descr="preencoded.png"/>
          <p:cNvPicPr>
            <a:picLocks noChangeAspect="1"/>
          </p:cNvPicPr>
          <p:nvPr/>
        </p:nvPicPr>
        <p:blipFill>
          <a:blip r:embed="rId4"/>
          <a:stretch>
            <a:fillRect/>
          </a:stretch>
        </p:blipFill>
        <p:spPr>
          <a:xfrm>
            <a:off x="660301" y="3064967"/>
            <a:ext cx="3513733" cy="76200"/>
          </a:xfrm>
          <a:prstGeom prst="rect">
            <a:avLst/>
          </a:prstGeom>
        </p:spPr>
      </p:pic>
      <p:pic>
        <p:nvPicPr>
          <p:cNvPr id="8" name="Image 1" descr="preencoded.png"/>
          <p:cNvPicPr>
            <a:picLocks noChangeAspect="1"/>
          </p:cNvPicPr>
          <p:nvPr/>
        </p:nvPicPr>
        <p:blipFill>
          <a:blip r:embed="rId5"/>
          <a:stretch>
            <a:fillRect/>
          </a:stretch>
        </p:blipFill>
        <p:spPr>
          <a:xfrm>
            <a:off x="2169567" y="2836466"/>
            <a:ext cx="495201" cy="495201"/>
          </a:xfrm>
          <a:prstGeom prst="rect">
            <a:avLst/>
          </a:prstGeom>
        </p:spPr>
      </p:pic>
      <p:sp>
        <p:nvSpPr>
          <p:cNvPr id="9" name="Text 5"/>
          <p:cNvSpPr/>
          <p:nvPr/>
        </p:nvSpPr>
        <p:spPr>
          <a:xfrm>
            <a:off x="2318098" y="2960291"/>
            <a:ext cx="198041" cy="247551"/>
          </a:xfrm>
          <a:prstGeom prst="rect">
            <a:avLst/>
          </a:prstGeom>
          <a:noFill/>
          <a:ln/>
        </p:spPr>
        <p:txBody>
          <a:bodyPr wrap="none" lIns="0" tIns="0" rIns="0" bIns="0" rtlCol="0" anchor="t"/>
          <a:lstStyle/>
          <a:p>
            <a:pPr>
              <a:lnSpc>
                <a:spcPts val="2458"/>
              </a:lnSpc>
            </a:pPr>
            <a:r>
              <a:rPr lang="en-US" sz="1542" dirty="0">
                <a:solidFill>
                  <a:srgbClr val="000000"/>
                </a:solidFill>
                <a:latin typeface="Bricolage Grotesque Semi Bold" pitchFamily="34" charset="0"/>
                <a:ea typeface="Bricolage Grotesque Semi Bold" pitchFamily="34" charset="-122"/>
                <a:cs typeface="Bricolage Grotesque Semi Bold" pitchFamily="34" charset="-120"/>
              </a:rPr>
              <a:t>1</a:t>
            </a:r>
            <a:endParaRPr lang="en-US" sz="1542" dirty="0"/>
          </a:p>
        </p:txBody>
      </p:sp>
      <p:sp>
        <p:nvSpPr>
          <p:cNvPr id="10" name="Text 6"/>
          <p:cNvSpPr/>
          <p:nvPr/>
        </p:nvSpPr>
        <p:spPr>
          <a:xfrm>
            <a:off x="844352" y="3496668"/>
            <a:ext cx="2063552" cy="257969"/>
          </a:xfrm>
          <a:prstGeom prst="rect">
            <a:avLst/>
          </a:prstGeom>
          <a:noFill/>
          <a:ln/>
        </p:spPr>
        <p:txBody>
          <a:bodyPr wrap="none" lIns="0" tIns="0" rIns="0" bIns="0" rtlCol="0" anchor="t"/>
          <a:lstStyle/>
          <a:p>
            <a:pPr>
              <a:lnSpc>
                <a:spcPts val="2000"/>
              </a:lnSpc>
            </a:pPr>
            <a:r>
              <a:rPr lang="en-US" sz="1583" dirty="0">
                <a:solidFill>
                  <a:srgbClr val="2C2926"/>
                </a:solidFill>
                <a:latin typeface="Bricolage Grotesque Semi Bold" pitchFamily="34" charset="0"/>
                <a:ea typeface="Bricolage Grotesque Semi Bold" pitchFamily="34" charset="-122"/>
                <a:cs typeface="Bricolage Grotesque Semi Bold" pitchFamily="34" charset="-120"/>
              </a:rPr>
              <a:t>Оқуға деген қабілет</a:t>
            </a:r>
            <a:endParaRPr lang="en-US" sz="1583" dirty="0"/>
          </a:p>
        </p:txBody>
      </p:sp>
      <p:sp>
        <p:nvSpPr>
          <p:cNvPr id="11" name="Text 7"/>
          <p:cNvSpPr/>
          <p:nvPr/>
        </p:nvSpPr>
        <p:spPr>
          <a:xfrm>
            <a:off x="844352" y="3853657"/>
            <a:ext cx="3145632" cy="2112963"/>
          </a:xfrm>
          <a:prstGeom prst="rect">
            <a:avLst/>
          </a:prstGeom>
          <a:noFill/>
          <a:ln/>
        </p:spPr>
        <p:txBody>
          <a:bodyPr wrap="square" lIns="0" tIns="0" rIns="0" bIns="0" rtlCol="0" anchor="t"/>
          <a:lstStyle/>
          <a:p>
            <a:pPr>
              <a:lnSpc>
                <a:spcPts val="2042"/>
              </a:lnSpc>
            </a:pPr>
            <a:r>
              <a:rPr lang="en-US" sz="1292" dirty="0">
                <a:solidFill>
                  <a:srgbClr val="2C2926"/>
                </a:solidFill>
                <a:latin typeface="Arial" panose="020B0604020202020204" pitchFamily="34" charset="0"/>
                <a:ea typeface="Inter" pitchFamily="34" charset="-122"/>
                <a:cs typeface="Arial" panose="020B0604020202020204" pitchFamily="34" charset="0"/>
              </a:rPr>
              <a:t>Жаңа білімді, дағдыларды және тәжірибені меңгеру қабілеті. Бұл интеллектің негізгі функциясы болып табылады, өйткені адам өмір бойына үйреніп, дамиды. Оқу қабілеті жаңа ақпаратты жүйелеу, есінде сақтау және қажет болған жағдайда қолдануды қамтиды.</a:t>
            </a:r>
            <a:endParaRPr lang="en-US" sz="1292" dirty="0">
              <a:latin typeface="Arial" panose="020B0604020202020204" pitchFamily="34" charset="0"/>
              <a:cs typeface="Arial" panose="020B0604020202020204" pitchFamily="34" charset="0"/>
            </a:endParaRPr>
          </a:p>
        </p:txBody>
      </p:sp>
      <p:sp>
        <p:nvSpPr>
          <p:cNvPr id="12" name="Shape 8"/>
          <p:cNvSpPr/>
          <p:nvPr/>
        </p:nvSpPr>
        <p:spPr>
          <a:xfrm>
            <a:off x="4339034" y="3084017"/>
            <a:ext cx="3513832" cy="3318470"/>
          </a:xfrm>
          <a:prstGeom prst="roundRect">
            <a:avLst>
              <a:gd name="adj" fmla="val 2755"/>
            </a:avLst>
          </a:prstGeom>
          <a:solidFill>
            <a:srgbClr val="FFFFFF">
              <a:alpha val="95000"/>
            </a:srgbClr>
          </a:solidFill>
          <a:ln/>
        </p:spPr>
      </p:sp>
      <p:pic>
        <p:nvPicPr>
          <p:cNvPr id="13" name="Image 2" descr="preencoded.png"/>
          <p:cNvPicPr>
            <a:picLocks noChangeAspect="1"/>
          </p:cNvPicPr>
          <p:nvPr/>
        </p:nvPicPr>
        <p:blipFill>
          <a:blip r:embed="rId4"/>
          <a:stretch>
            <a:fillRect/>
          </a:stretch>
        </p:blipFill>
        <p:spPr>
          <a:xfrm>
            <a:off x="4339034" y="3064967"/>
            <a:ext cx="3513832" cy="76200"/>
          </a:xfrm>
          <a:prstGeom prst="rect">
            <a:avLst/>
          </a:prstGeom>
        </p:spPr>
      </p:pic>
      <p:pic>
        <p:nvPicPr>
          <p:cNvPr id="14" name="Image 3" descr="preencoded.png"/>
          <p:cNvPicPr>
            <a:picLocks noChangeAspect="1"/>
          </p:cNvPicPr>
          <p:nvPr/>
        </p:nvPicPr>
        <p:blipFill>
          <a:blip r:embed="rId5"/>
          <a:stretch>
            <a:fillRect/>
          </a:stretch>
        </p:blipFill>
        <p:spPr>
          <a:xfrm>
            <a:off x="5848300" y="2836466"/>
            <a:ext cx="495201" cy="495201"/>
          </a:xfrm>
          <a:prstGeom prst="rect">
            <a:avLst/>
          </a:prstGeom>
        </p:spPr>
      </p:pic>
      <p:sp>
        <p:nvSpPr>
          <p:cNvPr id="15" name="Text 9"/>
          <p:cNvSpPr/>
          <p:nvPr/>
        </p:nvSpPr>
        <p:spPr>
          <a:xfrm>
            <a:off x="5996831" y="2960291"/>
            <a:ext cx="198041" cy="247551"/>
          </a:xfrm>
          <a:prstGeom prst="rect">
            <a:avLst/>
          </a:prstGeom>
          <a:noFill/>
          <a:ln/>
        </p:spPr>
        <p:txBody>
          <a:bodyPr wrap="none" lIns="0" tIns="0" rIns="0" bIns="0" rtlCol="0" anchor="t"/>
          <a:lstStyle/>
          <a:p>
            <a:pPr>
              <a:lnSpc>
                <a:spcPts val="2458"/>
              </a:lnSpc>
            </a:pPr>
            <a:r>
              <a:rPr lang="en-US" sz="1542" dirty="0">
                <a:solidFill>
                  <a:srgbClr val="000000"/>
                </a:solidFill>
                <a:latin typeface="Bricolage Grotesque Semi Bold" pitchFamily="34" charset="0"/>
                <a:ea typeface="Bricolage Grotesque Semi Bold" pitchFamily="34" charset="-122"/>
                <a:cs typeface="Bricolage Grotesque Semi Bold" pitchFamily="34" charset="-120"/>
              </a:rPr>
              <a:t>2</a:t>
            </a:r>
            <a:endParaRPr lang="en-US" sz="1542" dirty="0"/>
          </a:p>
        </p:txBody>
      </p:sp>
      <p:sp>
        <p:nvSpPr>
          <p:cNvPr id="16" name="Text 10"/>
          <p:cNvSpPr/>
          <p:nvPr/>
        </p:nvSpPr>
        <p:spPr>
          <a:xfrm>
            <a:off x="4523085" y="3496668"/>
            <a:ext cx="2413893" cy="257969"/>
          </a:xfrm>
          <a:prstGeom prst="rect">
            <a:avLst/>
          </a:prstGeom>
          <a:noFill/>
          <a:ln/>
        </p:spPr>
        <p:txBody>
          <a:bodyPr wrap="none" lIns="0" tIns="0" rIns="0" bIns="0" rtlCol="0" anchor="t"/>
          <a:lstStyle/>
          <a:p>
            <a:pPr>
              <a:lnSpc>
                <a:spcPts val="2000"/>
              </a:lnSpc>
            </a:pPr>
            <a:r>
              <a:rPr lang="en-US" sz="1583" dirty="0">
                <a:solidFill>
                  <a:srgbClr val="2C2926"/>
                </a:solidFill>
                <a:latin typeface="Bricolage Grotesque Semi Bold" pitchFamily="34" charset="0"/>
                <a:ea typeface="Bricolage Grotesque Semi Bold" pitchFamily="34" charset="-122"/>
                <a:cs typeface="Bricolage Grotesque Semi Bold" pitchFamily="34" charset="-120"/>
              </a:rPr>
              <a:t>Символдармен белгілеу</a:t>
            </a:r>
            <a:endParaRPr lang="en-US" sz="1583" dirty="0"/>
          </a:p>
        </p:txBody>
      </p:sp>
      <p:sp>
        <p:nvSpPr>
          <p:cNvPr id="17" name="Text 11"/>
          <p:cNvSpPr/>
          <p:nvPr/>
        </p:nvSpPr>
        <p:spPr>
          <a:xfrm>
            <a:off x="4523085" y="3853657"/>
            <a:ext cx="3145731" cy="2112963"/>
          </a:xfrm>
          <a:prstGeom prst="rect">
            <a:avLst/>
          </a:prstGeom>
          <a:noFill/>
          <a:ln/>
        </p:spPr>
        <p:txBody>
          <a:bodyPr wrap="square" lIns="0" tIns="0" rIns="0" bIns="0" rtlCol="0" anchor="t"/>
          <a:lstStyle/>
          <a:p>
            <a:pPr>
              <a:lnSpc>
                <a:spcPts val="2042"/>
              </a:lnSpc>
            </a:pPr>
            <a:r>
              <a:rPr lang="en-US" sz="1292" dirty="0">
                <a:solidFill>
                  <a:srgbClr val="2C2926"/>
                </a:solidFill>
                <a:latin typeface="Arial" panose="020B0604020202020204" pitchFamily="34" charset="0"/>
                <a:ea typeface="Inter" pitchFamily="34" charset="-122"/>
                <a:cs typeface="Arial" panose="020B0604020202020204" pitchFamily="34" charset="0"/>
              </a:rPr>
              <a:t>Ақпаратты абстрактті түрде өңдеу және символдар арқылы ойлау қабілеті. Бұл математикалық, логикалық және тілдік ойлауда маңызды рөл атқарады. Символдарды қолдану адамға күрделі идеяларды ұйымдастыруға және жеткізуге мүмкіндік береді.</a:t>
            </a:r>
            <a:endParaRPr lang="en-US" sz="1292" dirty="0">
              <a:latin typeface="Arial" panose="020B0604020202020204" pitchFamily="34" charset="0"/>
              <a:cs typeface="Arial" panose="020B0604020202020204" pitchFamily="34" charset="0"/>
            </a:endParaRPr>
          </a:p>
        </p:txBody>
      </p:sp>
      <p:sp>
        <p:nvSpPr>
          <p:cNvPr id="18" name="Shape 12"/>
          <p:cNvSpPr/>
          <p:nvPr/>
        </p:nvSpPr>
        <p:spPr>
          <a:xfrm>
            <a:off x="8017867" y="3084017"/>
            <a:ext cx="3513832" cy="3318470"/>
          </a:xfrm>
          <a:prstGeom prst="roundRect">
            <a:avLst>
              <a:gd name="adj" fmla="val 2755"/>
            </a:avLst>
          </a:prstGeom>
          <a:solidFill>
            <a:srgbClr val="FFFFFF">
              <a:alpha val="95000"/>
            </a:srgbClr>
          </a:solidFill>
          <a:ln/>
        </p:spPr>
      </p:sp>
      <p:pic>
        <p:nvPicPr>
          <p:cNvPr id="19" name="Image 4" descr="preencoded.png"/>
          <p:cNvPicPr>
            <a:picLocks noChangeAspect="1"/>
          </p:cNvPicPr>
          <p:nvPr/>
        </p:nvPicPr>
        <p:blipFill>
          <a:blip r:embed="rId4"/>
          <a:stretch>
            <a:fillRect/>
          </a:stretch>
        </p:blipFill>
        <p:spPr>
          <a:xfrm>
            <a:off x="8017867" y="3064967"/>
            <a:ext cx="3513832" cy="76200"/>
          </a:xfrm>
          <a:prstGeom prst="rect">
            <a:avLst/>
          </a:prstGeom>
        </p:spPr>
      </p:pic>
      <p:pic>
        <p:nvPicPr>
          <p:cNvPr id="20" name="Image 5" descr="preencoded.png"/>
          <p:cNvPicPr>
            <a:picLocks noChangeAspect="1"/>
          </p:cNvPicPr>
          <p:nvPr/>
        </p:nvPicPr>
        <p:blipFill>
          <a:blip r:embed="rId5"/>
          <a:stretch>
            <a:fillRect/>
          </a:stretch>
        </p:blipFill>
        <p:spPr>
          <a:xfrm>
            <a:off x="9527134" y="2836466"/>
            <a:ext cx="495201" cy="495201"/>
          </a:xfrm>
          <a:prstGeom prst="rect">
            <a:avLst/>
          </a:prstGeom>
        </p:spPr>
      </p:pic>
      <p:sp>
        <p:nvSpPr>
          <p:cNvPr id="21" name="Text 13"/>
          <p:cNvSpPr/>
          <p:nvPr/>
        </p:nvSpPr>
        <p:spPr>
          <a:xfrm>
            <a:off x="9675664" y="2960291"/>
            <a:ext cx="198041" cy="247551"/>
          </a:xfrm>
          <a:prstGeom prst="rect">
            <a:avLst/>
          </a:prstGeom>
          <a:noFill/>
          <a:ln/>
        </p:spPr>
        <p:txBody>
          <a:bodyPr wrap="none" lIns="0" tIns="0" rIns="0" bIns="0" rtlCol="0" anchor="t"/>
          <a:lstStyle/>
          <a:p>
            <a:pPr>
              <a:lnSpc>
                <a:spcPts val="2458"/>
              </a:lnSpc>
            </a:pPr>
            <a:r>
              <a:rPr lang="en-US" sz="1542" dirty="0">
                <a:solidFill>
                  <a:srgbClr val="000000"/>
                </a:solidFill>
                <a:latin typeface="Bricolage Grotesque Semi Bold" pitchFamily="34" charset="0"/>
                <a:ea typeface="Bricolage Grotesque Semi Bold" pitchFamily="34" charset="-122"/>
                <a:cs typeface="Bricolage Grotesque Semi Bold" pitchFamily="34" charset="-120"/>
              </a:rPr>
              <a:t>3</a:t>
            </a:r>
            <a:endParaRPr lang="en-US" sz="1542" dirty="0"/>
          </a:p>
        </p:txBody>
      </p:sp>
      <p:sp>
        <p:nvSpPr>
          <p:cNvPr id="22" name="Text 14"/>
          <p:cNvSpPr/>
          <p:nvPr/>
        </p:nvSpPr>
        <p:spPr>
          <a:xfrm>
            <a:off x="8201919" y="3496668"/>
            <a:ext cx="3145731" cy="773906"/>
          </a:xfrm>
          <a:prstGeom prst="rect">
            <a:avLst/>
          </a:prstGeom>
          <a:noFill/>
          <a:ln/>
        </p:spPr>
        <p:txBody>
          <a:bodyPr wrap="square" lIns="0" tIns="0" rIns="0" bIns="0" rtlCol="0" anchor="t"/>
          <a:lstStyle/>
          <a:p>
            <a:pPr>
              <a:lnSpc>
                <a:spcPts val="2000"/>
              </a:lnSpc>
            </a:pPr>
            <a:r>
              <a:rPr lang="en-US" sz="1583" dirty="0">
                <a:solidFill>
                  <a:srgbClr val="2C2926"/>
                </a:solidFill>
                <a:latin typeface="Bricolage Grotesque Semi Bold" pitchFamily="34" charset="0"/>
                <a:ea typeface="Bricolage Grotesque Semi Bold" pitchFamily="34" charset="-122"/>
                <a:cs typeface="Bricolage Grotesque Semi Bold" pitchFamily="34" charset="-120"/>
              </a:rPr>
              <a:t>Қоршаған орта заңдылықтарын белсенді қабылдау</a:t>
            </a:r>
            <a:endParaRPr lang="en-US" sz="1583" dirty="0"/>
          </a:p>
        </p:txBody>
      </p:sp>
      <p:sp>
        <p:nvSpPr>
          <p:cNvPr id="23" name="Text 15"/>
          <p:cNvSpPr/>
          <p:nvPr/>
        </p:nvSpPr>
        <p:spPr>
          <a:xfrm>
            <a:off x="8201919" y="4369594"/>
            <a:ext cx="3145731" cy="1848843"/>
          </a:xfrm>
          <a:prstGeom prst="rect">
            <a:avLst/>
          </a:prstGeom>
          <a:noFill/>
          <a:ln/>
        </p:spPr>
        <p:txBody>
          <a:bodyPr wrap="square" lIns="0" tIns="0" rIns="0" bIns="0" rtlCol="0" anchor="t"/>
          <a:lstStyle/>
          <a:p>
            <a:pPr>
              <a:lnSpc>
                <a:spcPts val="2042"/>
              </a:lnSpc>
            </a:pPr>
            <a:r>
              <a:rPr lang="en-US" sz="1292" dirty="0">
                <a:solidFill>
                  <a:srgbClr val="2C2926"/>
                </a:solidFill>
                <a:latin typeface="Arial" panose="020B0604020202020204" pitchFamily="34" charset="0"/>
                <a:ea typeface="Inter" pitchFamily="34" charset="-122"/>
                <a:cs typeface="Arial" panose="020B0604020202020204" pitchFamily="34" charset="0"/>
              </a:rPr>
              <a:t>Әлемді талдау, заңдылықтарды анықтау және оларға сәйкес әрекет ету қабілеті. Бұл интеллектуалды процестердің нәтижесінде адам қоршаған ортамен тиімді әрекеттеседі және мәселелерді шешуде нәтижелі болады.</a:t>
            </a:r>
            <a:endParaRPr lang="en-US" sz="1292" dirty="0">
              <a:latin typeface="Arial" panose="020B0604020202020204" pitchFamily="34" charset="0"/>
              <a:cs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descr="фон.jpg">
            <a:extLst>
              <a:ext uri="{FF2B5EF4-FFF2-40B4-BE49-F238E27FC236}">
                <a16:creationId xmlns:a16="http://schemas.microsoft.com/office/drawing/2014/main" id="{FEA92829-7AF6-4676-AB2E-7653AC42439F}"/>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 0"/>
          <p:cNvSpPr/>
          <p:nvPr/>
        </p:nvSpPr>
        <p:spPr>
          <a:xfrm>
            <a:off x="1870967" y="304900"/>
            <a:ext cx="10215761" cy="476746"/>
          </a:xfrm>
          <a:prstGeom prst="rect">
            <a:avLst/>
          </a:prstGeom>
          <a:noFill/>
          <a:ln/>
        </p:spPr>
        <p:txBody>
          <a:bodyPr wrap="none" lIns="0" tIns="0" rIns="0" bIns="0" rtlCol="0" anchor="t"/>
          <a:lstStyle/>
          <a:p>
            <a:pPr>
              <a:lnSpc>
                <a:spcPts val="3750"/>
              </a:lnSpc>
            </a:pPr>
            <a:r>
              <a:rPr lang="en-US" sz="2400" dirty="0">
                <a:solidFill>
                  <a:srgbClr val="2C2926"/>
                </a:solidFill>
                <a:latin typeface="Arial" panose="020B0604020202020204" pitchFamily="34" charset="0"/>
                <a:ea typeface="Bricolage Grotesque Semi Bold" pitchFamily="34" charset="-122"/>
                <a:cs typeface="Arial" panose="020B0604020202020204" pitchFamily="34" charset="0"/>
              </a:rPr>
              <a:t>РОБЕРТ СТЕРНБЕРГТІҢ ИНТЕЛЛЕКТІНІҢ ҮШБІРЛІК ТЕОРИЯСЫ</a:t>
            </a:r>
            <a:endParaRPr lang="en-US" sz="2400" dirty="0">
              <a:latin typeface="Arial" panose="020B0604020202020204" pitchFamily="34" charset="0"/>
              <a:cs typeface="Arial" panose="020B0604020202020204" pitchFamily="34" charset="0"/>
            </a:endParaRPr>
          </a:p>
        </p:txBody>
      </p:sp>
      <p:sp>
        <p:nvSpPr>
          <p:cNvPr id="3" name="Text 1"/>
          <p:cNvSpPr/>
          <p:nvPr/>
        </p:nvSpPr>
        <p:spPr>
          <a:xfrm>
            <a:off x="610096" y="1439962"/>
            <a:ext cx="10971808" cy="487958"/>
          </a:xfrm>
          <a:prstGeom prst="rect">
            <a:avLst/>
          </a:prstGeom>
          <a:noFill/>
          <a:ln/>
        </p:spPr>
        <p:txBody>
          <a:bodyPr wrap="square" lIns="0" tIns="0" rIns="0" bIns="0" rtlCol="0" anchor="t"/>
          <a:lstStyle/>
          <a:p>
            <a:pPr>
              <a:lnSpc>
                <a:spcPts val="1917"/>
              </a:lnSpc>
            </a:pPr>
            <a:r>
              <a:rPr lang="en-US" sz="1167" b="1" dirty="0">
                <a:solidFill>
                  <a:srgbClr val="2C2926"/>
                </a:solidFill>
                <a:latin typeface="Arial" panose="020B0604020202020204" pitchFamily="34" charset="0"/>
                <a:ea typeface="Inter" pitchFamily="34" charset="-122"/>
                <a:cs typeface="Arial" panose="020B0604020202020204" pitchFamily="34" charset="0"/>
              </a:rPr>
              <a:t>Роберт Стернберг</a:t>
            </a:r>
            <a:r>
              <a:rPr lang="en-US" sz="1167" dirty="0">
                <a:solidFill>
                  <a:srgbClr val="2C2926"/>
                </a:solidFill>
                <a:latin typeface="Arial" panose="020B0604020202020204" pitchFamily="34" charset="0"/>
                <a:ea typeface="Inter" pitchFamily="34" charset="-122"/>
                <a:cs typeface="Arial" panose="020B0604020202020204" pitchFamily="34" charset="0"/>
              </a:rPr>
              <a:t> ұсынған интеллектінің үшбірлік теориясы психиканың үш түрлі процесінің компонентінен тұрады, олар интеллектің әртүрлі аспектілерін сипаттайды.</a:t>
            </a:r>
            <a:endParaRPr lang="en-US" sz="1167" dirty="0">
              <a:latin typeface="Arial" panose="020B0604020202020204" pitchFamily="34" charset="0"/>
              <a:cs typeface="Arial" panose="020B0604020202020204" pitchFamily="34" charset="0"/>
            </a:endParaRPr>
          </a:p>
        </p:txBody>
      </p:sp>
      <p:pic>
        <p:nvPicPr>
          <p:cNvPr id="4" name="Image 0" descr="preencoded.png"/>
          <p:cNvPicPr>
            <a:picLocks noChangeAspect="1"/>
          </p:cNvPicPr>
          <p:nvPr/>
        </p:nvPicPr>
        <p:blipFill>
          <a:blip r:embed="rId4"/>
          <a:stretch>
            <a:fillRect/>
          </a:stretch>
        </p:blipFill>
        <p:spPr>
          <a:xfrm>
            <a:off x="610096" y="2099470"/>
            <a:ext cx="3657203" cy="610096"/>
          </a:xfrm>
          <a:prstGeom prst="rect">
            <a:avLst/>
          </a:prstGeom>
        </p:spPr>
      </p:pic>
      <p:sp>
        <p:nvSpPr>
          <p:cNvPr id="5" name="Text 2"/>
          <p:cNvSpPr/>
          <p:nvPr/>
        </p:nvSpPr>
        <p:spPr>
          <a:xfrm>
            <a:off x="762694" y="2862064"/>
            <a:ext cx="1906687" cy="238323"/>
          </a:xfrm>
          <a:prstGeom prst="rect">
            <a:avLst/>
          </a:prstGeom>
          <a:ln/>
        </p:spPr>
        <p:style>
          <a:lnRef idx="2">
            <a:schemeClr val="accent1"/>
          </a:lnRef>
          <a:fillRef idx="1">
            <a:schemeClr val="lt1"/>
          </a:fillRef>
          <a:effectRef idx="0">
            <a:schemeClr val="accent1"/>
          </a:effectRef>
          <a:fontRef idx="minor">
            <a:schemeClr val="dk1"/>
          </a:fontRef>
        </p:style>
        <p:txBody>
          <a:bodyPr wrap="none" lIns="0" tIns="0" rIns="0" bIns="0" rtlCol="0" anchor="t"/>
          <a:lstStyle/>
          <a:p>
            <a:pPr>
              <a:lnSpc>
                <a:spcPts val="1875"/>
              </a:lnSpc>
            </a:pPr>
            <a:r>
              <a:rPr lang="en-US" sz="1500" dirty="0">
                <a:solidFill>
                  <a:srgbClr val="2C2926"/>
                </a:solidFill>
                <a:latin typeface="Arial" panose="020B0604020202020204" pitchFamily="34" charset="0"/>
                <a:ea typeface="Bricolage Grotesque Semi Bold" pitchFamily="34" charset="-122"/>
                <a:cs typeface="Arial" panose="020B0604020202020204" pitchFamily="34" charset="0"/>
              </a:rPr>
              <a:t>Метакомпоненттер</a:t>
            </a:r>
            <a:endParaRPr lang="en-US" sz="1500" dirty="0">
              <a:latin typeface="Arial" panose="020B0604020202020204" pitchFamily="34" charset="0"/>
              <a:cs typeface="Arial" panose="020B0604020202020204" pitchFamily="34" charset="0"/>
            </a:endParaRPr>
          </a:p>
        </p:txBody>
      </p:sp>
      <p:sp>
        <p:nvSpPr>
          <p:cNvPr id="6" name="Text 3"/>
          <p:cNvSpPr/>
          <p:nvPr/>
        </p:nvSpPr>
        <p:spPr>
          <a:xfrm>
            <a:off x="762694" y="3191868"/>
            <a:ext cx="3352205" cy="2195810"/>
          </a:xfrm>
          <a:prstGeom prst="rect">
            <a:avLst/>
          </a:prstGeom>
          <a:ln/>
        </p:spPr>
        <p:style>
          <a:lnRef idx="2">
            <a:schemeClr val="accent1"/>
          </a:lnRef>
          <a:fillRef idx="1">
            <a:schemeClr val="lt1"/>
          </a:fillRef>
          <a:effectRef idx="0">
            <a:schemeClr val="accent1"/>
          </a:effectRef>
          <a:fontRef idx="minor">
            <a:schemeClr val="dk1"/>
          </a:fontRef>
        </p:style>
        <p:txBody>
          <a:bodyPr wrap="square" lIns="0" tIns="0" rIns="0" bIns="0" rtlCol="0" anchor="t"/>
          <a:lstStyle/>
          <a:p>
            <a:pPr>
              <a:lnSpc>
                <a:spcPts val="1917"/>
              </a:lnSpc>
            </a:pPr>
            <a:r>
              <a:rPr lang="en-US" sz="1167" dirty="0">
                <a:solidFill>
                  <a:srgbClr val="2C2926"/>
                </a:solidFill>
                <a:latin typeface="Arial" panose="020B0604020202020204" pitchFamily="34" charset="0"/>
                <a:ea typeface="Inter" pitchFamily="34" charset="-122"/>
                <a:cs typeface="Arial" panose="020B0604020202020204" pitchFamily="34" charset="0"/>
              </a:rPr>
              <a:t>Бұл </a:t>
            </a:r>
            <a:r>
              <a:rPr lang="en-US" sz="1167" dirty="0">
                <a:solidFill>
                  <a:srgbClr val="000000"/>
                </a:solidFill>
                <a:latin typeface="Arial" panose="020B0604020202020204" pitchFamily="34" charset="0"/>
                <a:ea typeface="Inter" pitchFamily="34" charset="-122"/>
                <a:cs typeface="Arial" panose="020B0604020202020204" pitchFamily="34" charset="0"/>
              </a:rPr>
              <a:t>мәселелерді шешуді айқындау және бақылауды этап бойынша шешу, ақырғы шешім қабылдауға</a:t>
            </a:r>
            <a:r>
              <a:rPr lang="en-US" sz="1167" dirty="0">
                <a:solidFill>
                  <a:srgbClr val="2C2926"/>
                </a:solidFill>
                <a:latin typeface="Arial" panose="020B0604020202020204" pitchFamily="34" charset="0"/>
                <a:ea typeface="Inter" pitchFamily="34" charset="-122"/>
                <a:cs typeface="Arial" panose="020B0604020202020204" pitchFamily="34" charset="0"/>
              </a:rPr>
              <a:t> жауапты жоғары деңгейлі процестер. Оларға мәселені анықтау, стратегияны таңдау, орындауды бақылау және нәтижелерді бағалау кіреді. Метакомпоненттер адамның ойлауын басқарады және оның тиімділігін арттырады.</a:t>
            </a:r>
            <a:endParaRPr lang="en-US" sz="1167" dirty="0">
              <a:latin typeface="Arial" panose="020B0604020202020204" pitchFamily="34" charset="0"/>
              <a:cs typeface="Arial" panose="020B0604020202020204" pitchFamily="34" charset="0"/>
            </a:endParaRPr>
          </a:p>
        </p:txBody>
      </p:sp>
      <p:pic>
        <p:nvPicPr>
          <p:cNvPr id="7" name="Image 1" descr="preencoded.png"/>
          <p:cNvPicPr>
            <a:picLocks noChangeAspect="1"/>
          </p:cNvPicPr>
          <p:nvPr/>
        </p:nvPicPr>
        <p:blipFill>
          <a:blip r:embed="rId5"/>
          <a:stretch>
            <a:fillRect/>
          </a:stretch>
        </p:blipFill>
        <p:spPr>
          <a:xfrm>
            <a:off x="4267299" y="2099470"/>
            <a:ext cx="3657303" cy="610096"/>
          </a:xfrm>
          <a:prstGeom prst="rect">
            <a:avLst/>
          </a:prstGeom>
        </p:spPr>
      </p:pic>
      <p:sp>
        <p:nvSpPr>
          <p:cNvPr id="8" name="Text 4"/>
          <p:cNvSpPr/>
          <p:nvPr/>
        </p:nvSpPr>
        <p:spPr>
          <a:xfrm>
            <a:off x="4419897" y="2862064"/>
            <a:ext cx="2559050" cy="238323"/>
          </a:xfrm>
          <a:prstGeom prst="rect">
            <a:avLst/>
          </a:prstGeom>
          <a:ln/>
        </p:spPr>
        <p:style>
          <a:lnRef idx="2">
            <a:schemeClr val="accent1"/>
          </a:lnRef>
          <a:fillRef idx="1">
            <a:schemeClr val="lt1"/>
          </a:fillRef>
          <a:effectRef idx="0">
            <a:schemeClr val="accent1"/>
          </a:effectRef>
          <a:fontRef idx="minor">
            <a:schemeClr val="dk1"/>
          </a:fontRef>
        </p:style>
        <p:txBody>
          <a:bodyPr wrap="none" lIns="0" tIns="0" rIns="0" bIns="0" rtlCol="0" anchor="t"/>
          <a:lstStyle/>
          <a:p>
            <a:pPr>
              <a:lnSpc>
                <a:spcPts val="1875"/>
              </a:lnSpc>
            </a:pPr>
            <a:r>
              <a:rPr lang="en-US" sz="1500" dirty="0">
                <a:solidFill>
                  <a:srgbClr val="2C2926"/>
                </a:solidFill>
                <a:latin typeface="Arial" panose="020B0604020202020204" pitchFamily="34" charset="0"/>
                <a:ea typeface="Bricolage Grotesque Semi Bold" pitchFamily="34" charset="-122"/>
                <a:cs typeface="Arial" panose="020B0604020202020204" pitchFamily="34" charset="0"/>
              </a:rPr>
              <a:t>Орындаушы Компоненттер</a:t>
            </a:r>
            <a:endParaRPr lang="en-US" sz="1500" dirty="0">
              <a:latin typeface="Arial" panose="020B0604020202020204" pitchFamily="34" charset="0"/>
              <a:cs typeface="Arial" panose="020B0604020202020204" pitchFamily="34" charset="0"/>
            </a:endParaRPr>
          </a:p>
        </p:txBody>
      </p:sp>
      <p:sp>
        <p:nvSpPr>
          <p:cNvPr id="9" name="Text 5"/>
          <p:cNvSpPr/>
          <p:nvPr/>
        </p:nvSpPr>
        <p:spPr>
          <a:xfrm>
            <a:off x="4419898" y="3191868"/>
            <a:ext cx="3352304" cy="2195810"/>
          </a:xfrm>
          <a:prstGeom prst="rect">
            <a:avLst/>
          </a:prstGeom>
          <a:ln/>
        </p:spPr>
        <p:style>
          <a:lnRef idx="2">
            <a:schemeClr val="accent1"/>
          </a:lnRef>
          <a:fillRef idx="1">
            <a:schemeClr val="lt1"/>
          </a:fillRef>
          <a:effectRef idx="0">
            <a:schemeClr val="accent1"/>
          </a:effectRef>
          <a:fontRef idx="minor">
            <a:schemeClr val="dk1"/>
          </a:fontRef>
        </p:style>
        <p:txBody>
          <a:bodyPr wrap="square" lIns="0" tIns="0" rIns="0" bIns="0" rtlCol="0" anchor="t"/>
          <a:lstStyle/>
          <a:p>
            <a:pPr>
              <a:lnSpc>
                <a:spcPts val="1917"/>
              </a:lnSpc>
            </a:pPr>
            <a:r>
              <a:rPr lang="en-US" sz="1167" dirty="0">
                <a:solidFill>
                  <a:srgbClr val="000000"/>
                </a:solidFill>
                <a:latin typeface="Arial" panose="020B0604020202020204" pitchFamily="34" charset="0"/>
                <a:ea typeface="Inter" pitchFamily="34" charset="-122"/>
                <a:cs typeface="Arial" panose="020B0604020202020204" pitchFamily="34" charset="0"/>
              </a:rPr>
              <a:t>Трансформация жолдары арқылы өзекті мәселелерді шешу процестері</a:t>
            </a:r>
            <a:r>
              <a:rPr lang="en-US" sz="1167" dirty="0">
                <a:solidFill>
                  <a:srgbClr val="2C2926"/>
                </a:solidFill>
                <a:latin typeface="Arial" panose="020B0604020202020204" pitchFamily="34" charset="0"/>
                <a:ea typeface="Inter" pitchFamily="34" charset="-122"/>
                <a:cs typeface="Arial" panose="020B0604020202020204" pitchFamily="34" charset="0"/>
              </a:rPr>
              <a:t>. Бұл метакомпоненттермен анықталған стратегияларды іс жүзінде қолдануды қамтиды. Олар ақпаратты кодтау, комбинациялау, салыстыру және мәселелерді шешуде қажетті операцияларды орындауды қамтамасыз етеді.</a:t>
            </a:r>
            <a:endParaRPr lang="en-US" sz="1167" dirty="0">
              <a:latin typeface="Arial" panose="020B0604020202020204" pitchFamily="34" charset="0"/>
              <a:cs typeface="Arial" panose="020B0604020202020204" pitchFamily="34" charset="0"/>
            </a:endParaRPr>
          </a:p>
        </p:txBody>
      </p:sp>
      <p:pic>
        <p:nvPicPr>
          <p:cNvPr id="10" name="Image 2" descr="preencoded.png"/>
          <p:cNvPicPr>
            <a:picLocks noChangeAspect="1"/>
          </p:cNvPicPr>
          <p:nvPr/>
        </p:nvPicPr>
        <p:blipFill>
          <a:blip r:embed="rId6"/>
          <a:stretch>
            <a:fillRect/>
          </a:stretch>
        </p:blipFill>
        <p:spPr>
          <a:xfrm>
            <a:off x="7924602" y="2099470"/>
            <a:ext cx="3657203" cy="610096"/>
          </a:xfrm>
          <a:prstGeom prst="rect">
            <a:avLst/>
          </a:prstGeom>
        </p:spPr>
      </p:pic>
      <p:sp>
        <p:nvSpPr>
          <p:cNvPr id="11" name="Text 6"/>
          <p:cNvSpPr/>
          <p:nvPr/>
        </p:nvSpPr>
        <p:spPr>
          <a:xfrm>
            <a:off x="8077101" y="2862064"/>
            <a:ext cx="2323406" cy="238323"/>
          </a:xfrm>
          <a:prstGeom prst="rect">
            <a:avLst/>
          </a:prstGeom>
          <a:ln/>
        </p:spPr>
        <p:style>
          <a:lnRef idx="2">
            <a:schemeClr val="accent1"/>
          </a:lnRef>
          <a:fillRef idx="1">
            <a:schemeClr val="lt1"/>
          </a:fillRef>
          <a:effectRef idx="0">
            <a:schemeClr val="accent1"/>
          </a:effectRef>
          <a:fontRef idx="minor">
            <a:schemeClr val="dk1"/>
          </a:fontRef>
        </p:style>
        <p:txBody>
          <a:bodyPr wrap="none" lIns="0" tIns="0" rIns="0" bIns="0" rtlCol="0" anchor="t"/>
          <a:lstStyle/>
          <a:p>
            <a:pPr>
              <a:lnSpc>
                <a:spcPts val="1875"/>
              </a:lnSpc>
            </a:pPr>
            <a:r>
              <a:rPr lang="en-US" sz="1500" dirty="0">
                <a:solidFill>
                  <a:srgbClr val="2C2926"/>
                </a:solidFill>
                <a:latin typeface="Arial" panose="020B0604020202020204" pitchFamily="34" charset="0"/>
                <a:ea typeface="Bricolage Grotesque Semi Bold" pitchFamily="34" charset="-122"/>
                <a:cs typeface="Arial" panose="020B0604020202020204" pitchFamily="34" charset="0"/>
              </a:rPr>
              <a:t>Білімділік Компоненттері</a:t>
            </a:r>
            <a:endParaRPr lang="en-US" sz="1500" dirty="0">
              <a:latin typeface="Arial" panose="020B0604020202020204" pitchFamily="34" charset="0"/>
              <a:cs typeface="Arial" panose="020B0604020202020204" pitchFamily="34" charset="0"/>
            </a:endParaRPr>
          </a:p>
        </p:txBody>
      </p:sp>
      <p:sp>
        <p:nvSpPr>
          <p:cNvPr id="12" name="Text 7"/>
          <p:cNvSpPr/>
          <p:nvPr/>
        </p:nvSpPr>
        <p:spPr>
          <a:xfrm>
            <a:off x="8077101" y="3191868"/>
            <a:ext cx="3352205" cy="2195810"/>
          </a:xfrm>
          <a:prstGeom prst="rect">
            <a:avLst/>
          </a:prstGeom>
          <a:ln/>
        </p:spPr>
        <p:style>
          <a:lnRef idx="2">
            <a:schemeClr val="accent1"/>
          </a:lnRef>
          <a:fillRef idx="1">
            <a:schemeClr val="lt1"/>
          </a:fillRef>
          <a:effectRef idx="0">
            <a:schemeClr val="accent1"/>
          </a:effectRef>
          <a:fontRef idx="minor">
            <a:schemeClr val="dk1"/>
          </a:fontRef>
        </p:style>
        <p:txBody>
          <a:bodyPr wrap="square" lIns="0" tIns="0" rIns="0" bIns="0" rtlCol="0" anchor="t"/>
          <a:lstStyle/>
          <a:p>
            <a:pPr>
              <a:lnSpc>
                <a:spcPts val="1917"/>
              </a:lnSpc>
            </a:pPr>
            <a:r>
              <a:rPr lang="en-US" sz="1167" dirty="0">
                <a:solidFill>
                  <a:srgbClr val="000000"/>
                </a:solidFill>
                <a:latin typeface="Arial" panose="020B0604020202020204" pitchFamily="34" charset="0"/>
                <a:ea typeface="Inter" pitchFamily="34" charset="-122"/>
                <a:cs typeface="Arial" panose="020B0604020202020204" pitchFamily="34" charset="0"/>
              </a:rPr>
              <a:t>Арнайы алған біліммен болашақта пайда әкелуге қабілеттілік</a:t>
            </a:r>
            <a:r>
              <a:rPr lang="en-US" sz="1167" dirty="0">
                <a:solidFill>
                  <a:srgbClr val="2C2926"/>
                </a:solidFill>
                <a:latin typeface="Arial" panose="020B0604020202020204" pitchFamily="34" charset="0"/>
                <a:ea typeface="Inter" pitchFamily="34" charset="-122"/>
                <a:cs typeface="Arial" panose="020B0604020202020204" pitchFamily="34" charset="0"/>
              </a:rPr>
              <a:t>. Бұл жаңа ақпаратты меңгеруге, оны бұрынғы біліммен байланыстыруға және ұзақ мерзімді жадыда сақтауға жауапты процестер. Білімділік компоненттері адамның қоршаған ортадан үйрену және білімін қолдану арқылы жаңа білімді алу мүмкіндігін анықтайды.</a:t>
            </a:r>
            <a:endParaRPr lang="en-US" sz="1167" dirty="0">
              <a:latin typeface="Arial" panose="020B0604020202020204" pitchFamily="34" charset="0"/>
              <a:cs typeface="Arial" panose="020B0604020202020204" pitchFamily="34" charset="0"/>
            </a:endParaRPr>
          </a:p>
        </p:txBody>
      </p:sp>
      <p:sp>
        <p:nvSpPr>
          <p:cNvPr id="13" name="Text 8"/>
          <p:cNvSpPr/>
          <p:nvPr/>
        </p:nvSpPr>
        <p:spPr>
          <a:xfrm>
            <a:off x="610096" y="5711726"/>
            <a:ext cx="10971808" cy="487958"/>
          </a:xfrm>
          <a:prstGeom prst="rect">
            <a:avLst/>
          </a:prstGeom>
          <a:noFill/>
          <a:ln/>
        </p:spPr>
        <p:txBody>
          <a:bodyPr wrap="square" lIns="0" tIns="0" rIns="0" bIns="0" rtlCol="0" anchor="t"/>
          <a:lstStyle/>
          <a:p>
            <a:pPr>
              <a:lnSpc>
                <a:spcPts val="1917"/>
              </a:lnSpc>
            </a:pPr>
            <a:r>
              <a:rPr lang="en-US" sz="1167" dirty="0">
                <a:solidFill>
                  <a:srgbClr val="2C2926"/>
                </a:solidFill>
                <a:latin typeface="Arial" panose="020B0604020202020204" pitchFamily="34" charset="0"/>
                <a:ea typeface="Inter" pitchFamily="34" charset="-122"/>
                <a:cs typeface="Arial" panose="020B0604020202020204" pitchFamily="34" charset="0"/>
              </a:rPr>
              <a:t>Стернбергтің теориясы интеллектіні тек академиялық қабілет ретінде ғана емес, сонымен қатар өмірлік жағдайларда мәселелерді шешу қабілеті ретінде де қарастырады.</a:t>
            </a:r>
            <a:endParaRPr lang="en-US" sz="1167" dirty="0">
              <a:latin typeface="Arial" panose="020B0604020202020204" pitchFamily="34" charset="0"/>
              <a:cs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Рисунок 19" descr="фон.jpg">
            <a:extLst>
              <a:ext uri="{FF2B5EF4-FFF2-40B4-BE49-F238E27FC236}">
                <a16:creationId xmlns:a16="http://schemas.microsoft.com/office/drawing/2014/main" id="{C35CF4C9-B589-4252-908E-8D6DC133C29C}"/>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 0"/>
          <p:cNvSpPr/>
          <p:nvPr/>
        </p:nvSpPr>
        <p:spPr>
          <a:xfrm>
            <a:off x="2189116" y="232767"/>
            <a:ext cx="8022928" cy="449560"/>
          </a:xfrm>
          <a:prstGeom prst="rect">
            <a:avLst/>
          </a:prstGeom>
          <a:noFill/>
          <a:ln/>
        </p:spPr>
        <p:txBody>
          <a:bodyPr wrap="none" lIns="0" tIns="0" rIns="0" bIns="0" rtlCol="0" anchor="t"/>
          <a:lstStyle/>
          <a:p>
            <a:pPr>
              <a:lnSpc>
                <a:spcPts val="3500"/>
              </a:lnSpc>
            </a:pPr>
            <a:r>
              <a:rPr lang="en-US" sz="2792" dirty="0">
                <a:solidFill>
                  <a:srgbClr val="2C2926"/>
                </a:solidFill>
                <a:latin typeface="Arial" panose="020B0604020202020204" pitchFamily="34" charset="0"/>
                <a:ea typeface="Bricolage Grotesque Semi Bold" pitchFamily="34" charset="-122"/>
                <a:cs typeface="Arial" panose="020B0604020202020204" pitchFamily="34" charset="0"/>
              </a:rPr>
              <a:t>ИНТЕЛЛЕКТІНІ ПСИХОЛОГИЯЛЫҚ ЗЕРТТЕУ ӘДІСТЕРІ</a:t>
            </a:r>
            <a:endParaRPr lang="en-US" sz="2792" dirty="0">
              <a:latin typeface="Arial" panose="020B0604020202020204" pitchFamily="34" charset="0"/>
              <a:cs typeface="Arial" panose="020B0604020202020204" pitchFamily="34" charset="0"/>
            </a:endParaRPr>
          </a:p>
        </p:txBody>
      </p:sp>
      <p:sp>
        <p:nvSpPr>
          <p:cNvPr id="3" name="Text 1"/>
          <p:cNvSpPr/>
          <p:nvPr/>
        </p:nvSpPr>
        <p:spPr>
          <a:xfrm>
            <a:off x="575469" y="1200745"/>
            <a:ext cx="11041063" cy="460375"/>
          </a:xfrm>
          <a:prstGeom prst="rect">
            <a:avLst/>
          </a:prstGeom>
          <a:noFill/>
          <a:ln/>
        </p:spPr>
        <p:txBody>
          <a:bodyPr wrap="square" lIns="0" tIns="0" rIns="0" bIns="0" rtlCol="0" anchor="t"/>
          <a:lstStyle/>
          <a:p>
            <a:pPr>
              <a:lnSpc>
                <a:spcPts val="1792"/>
              </a:lnSpc>
            </a:pPr>
            <a:r>
              <a:rPr lang="en-US" sz="1125" dirty="0">
                <a:solidFill>
                  <a:srgbClr val="2C2926"/>
                </a:solidFill>
                <a:latin typeface="Arial" panose="020B0604020202020204" pitchFamily="34" charset="0"/>
                <a:ea typeface="Inter" pitchFamily="34" charset="-122"/>
                <a:cs typeface="Arial" panose="020B0604020202020204" pitchFamily="34" charset="0"/>
              </a:rPr>
              <a:t>Интеллектіні зерттеу үшін психологияда әртүрлі әдістер қолданылады, олар оның әртүрлі аспектілерін өлшеуге және талдауға мүмкіндік береді. Үш негізгі әдіс түрі бар:</a:t>
            </a:r>
            <a:endParaRPr lang="en-US" sz="1125" dirty="0">
              <a:latin typeface="Arial" panose="020B0604020202020204" pitchFamily="34" charset="0"/>
              <a:cs typeface="Arial" panose="020B0604020202020204" pitchFamily="34" charset="0"/>
            </a:endParaRPr>
          </a:p>
        </p:txBody>
      </p:sp>
      <p:sp>
        <p:nvSpPr>
          <p:cNvPr id="4" name="Shape 2"/>
          <p:cNvSpPr/>
          <p:nvPr/>
        </p:nvSpPr>
        <p:spPr>
          <a:xfrm>
            <a:off x="575468" y="1822946"/>
            <a:ext cx="3584377" cy="3949303"/>
          </a:xfrm>
          <a:prstGeom prst="roundRect">
            <a:avLst>
              <a:gd name="adj" fmla="val 1686"/>
            </a:avLst>
          </a:prstGeom>
          <a:solidFill>
            <a:srgbClr val="FFFFFF"/>
          </a:solidFill>
          <a:ln w="7620">
            <a:solidFill>
              <a:srgbClr val="E7BF6A"/>
            </a:solidFill>
            <a:prstDash val="solid"/>
          </a:ln>
        </p:spPr>
      </p:sp>
      <p:sp>
        <p:nvSpPr>
          <p:cNvPr id="5" name="Shape 3"/>
          <p:cNvSpPr/>
          <p:nvPr/>
        </p:nvSpPr>
        <p:spPr>
          <a:xfrm>
            <a:off x="725686" y="1973163"/>
            <a:ext cx="431602" cy="431602"/>
          </a:xfrm>
          <a:prstGeom prst="roundRect">
            <a:avLst>
              <a:gd name="adj" fmla="val 17653403"/>
            </a:avLst>
          </a:prstGeom>
          <a:solidFill>
            <a:srgbClr val="E7BF6A"/>
          </a:solidFill>
          <a:ln/>
        </p:spPr>
      </p:sp>
      <p:pic>
        <p:nvPicPr>
          <p:cNvPr id="6" name="Image 0" descr="preencoded.png"/>
          <p:cNvPicPr>
            <a:picLocks noChangeAspect="1"/>
          </p:cNvPicPr>
          <p:nvPr/>
        </p:nvPicPr>
        <p:blipFill>
          <a:blip r:embed="rId4"/>
          <a:stretch>
            <a:fillRect/>
          </a:stretch>
        </p:blipFill>
        <p:spPr>
          <a:xfrm>
            <a:off x="844352" y="2067620"/>
            <a:ext cx="194171" cy="242689"/>
          </a:xfrm>
          <a:prstGeom prst="rect">
            <a:avLst/>
          </a:prstGeom>
        </p:spPr>
      </p:pic>
      <p:sp>
        <p:nvSpPr>
          <p:cNvPr id="7" name="Text 4"/>
          <p:cNvSpPr/>
          <p:nvPr/>
        </p:nvSpPr>
        <p:spPr>
          <a:xfrm>
            <a:off x="725686" y="2548632"/>
            <a:ext cx="2013843" cy="224830"/>
          </a:xfrm>
          <a:prstGeom prst="rect">
            <a:avLst/>
          </a:prstGeom>
          <a:noFill/>
          <a:ln/>
        </p:spPr>
        <p:txBody>
          <a:bodyPr wrap="none" lIns="0" tIns="0" rIns="0" bIns="0" rtlCol="0" anchor="t"/>
          <a:lstStyle/>
          <a:p>
            <a:pPr>
              <a:lnSpc>
                <a:spcPts val="1750"/>
              </a:lnSpc>
            </a:pPr>
            <a:r>
              <a:rPr lang="en-US" sz="1375" dirty="0">
                <a:solidFill>
                  <a:srgbClr val="2C2926"/>
                </a:solidFill>
                <a:latin typeface="Bricolage Grotesque Semi Bold" pitchFamily="34" charset="0"/>
                <a:ea typeface="Bricolage Grotesque Semi Bold" pitchFamily="34" charset="-122"/>
                <a:cs typeface="Bricolage Grotesque Semi Bold" pitchFamily="34" charset="-120"/>
              </a:rPr>
              <a:t>Эксперименталды Әдіс</a:t>
            </a:r>
            <a:endParaRPr lang="en-US" sz="1375" dirty="0"/>
          </a:p>
        </p:txBody>
      </p:sp>
      <p:sp>
        <p:nvSpPr>
          <p:cNvPr id="8" name="Text 5"/>
          <p:cNvSpPr/>
          <p:nvPr/>
        </p:nvSpPr>
        <p:spPr>
          <a:xfrm>
            <a:off x="725686" y="2859782"/>
            <a:ext cx="3283943" cy="2532063"/>
          </a:xfrm>
          <a:prstGeom prst="rect">
            <a:avLst/>
          </a:prstGeom>
          <a:noFill/>
          <a:ln/>
        </p:spPr>
        <p:txBody>
          <a:bodyPr wrap="square" lIns="0" tIns="0" rIns="0" bIns="0" rtlCol="0" anchor="t"/>
          <a:lstStyle/>
          <a:p>
            <a:pPr>
              <a:lnSpc>
                <a:spcPts val="1792"/>
              </a:lnSpc>
            </a:pPr>
            <a:r>
              <a:rPr lang="en-US" sz="1125" dirty="0">
                <a:solidFill>
                  <a:srgbClr val="2C2926"/>
                </a:solidFill>
                <a:latin typeface="Arial" panose="020B0604020202020204" pitchFamily="34" charset="0"/>
                <a:ea typeface="Inter" pitchFamily="34" charset="-122"/>
                <a:cs typeface="Arial" panose="020B0604020202020204" pitchFamily="34" charset="0"/>
              </a:rPr>
              <a:t>Бұл әдіс интеллектінің әртүрлі компоненттерін бақылау және өлшеу үшін арнайы бақыланатын жағдайларды құруды қамтиды. Эксперименттер арқылы зерттеушілер танымдық процестердің жылдамдығын, дәлдігін және тиімділігін бағалайды. Мысалы, реакция уақытын өлшеу, есте сақтау қабілетін тексеру немесе логикалық есептерді шешу тапсырмаларын беру арқылы интеллектінің жекелеген аспектілері зерттеледі.</a:t>
            </a:r>
            <a:endParaRPr lang="en-US" sz="1125" dirty="0">
              <a:latin typeface="Arial" panose="020B0604020202020204" pitchFamily="34" charset="0"/>
              <a:cs typeface="Arial" panose="020B0604020202020204" pitchFamily="34" charset="0"/>
            </a:endParaRPr>
          </a:p>
        </p:txBody>
      </p:sp>
      <p:sp>
        <p:nvSpPr>
          <p:cNvPr id="9" name="Shape 6"/>
          <p:cNvSpPr/>
          <p:nvPr/>
        </p:nvSpPr>
        <p:spPr>
          <a:xfrm>
            <a:off x="4303713" y="1822946"/>
            <a:ext cx="3584476" cy="3949303"/>
          </a:xfrm>
          <a:prstGeom prst="roundRect">
            <a:avLst>
              <a:gd name="adj" fmla="val 1686"/>
            </a:avLst>
          </a:prstGeom>
          <a:solidFill>
            <a:srgbClr val="FFFFFF"/>
          </a:solidFill>
          <a:ln w="7620">
            <a:solidFill>
              <a:srgbClr val="DFAB58"/>
            </a:solidFill>
            <a:prstDash val="solid"/>
          </a:ln>
        </p:spPr>
      </p:sp>
      <p:sp>
        <p:nvSpPr>
          <p:cNvPr id="10" name="Shape 7"/>
          <p:cNvSpPr/>
          <p:nvPr/>
        </p:nvSpPr>
        <p:spPr>
          <a:xfrm>
            <a:off x="4453930" y="1973163"/>
            <a:ext cx="431602" cy="431602"/>
          </a:xfrm>
          <a:prstGeom prst="roundRect">
            <a:avLst>
              <a:gd name="adj" fmla="val 17653403"/>
            </a:avLst>
          </a:prstGeom>
          <a:solidFill>
            <a:srgbClr val="DFAB58"/>
          </a:solidFill>
          <a:ln/>
        </p:spPr>
      </p:sp>
      <p:pic>
        <p:nvPicPr>
          <p:cNvPr id="11" name="Image 1" descr="preencoded.png"/>
          <p:cNvPicPr>
            <a:picLocks noChangeAspect="1"/>
          </p:cNvPicPr>
          <p:nvPr/>
        </p:nvPicPr>
        <p:blipFill>
          <a:blip r:embed="rId5"/>
          <a:stretch>
            <a:fillRect/>
          </a:stretch>
        </p:blipFill>
        <p:spPr>
          <a:xfrm>
            <a:off x="4572595" y="2067620"/>
            <a:ext cx="194171" cy="242689"/>
          </a:xfrm>
          <a:prstGeom prst="rect">
            <a:avLst/>
          </a:prstGeom>
        </p:spPr>
      </p:pic>
      <p:sp>
        <p:nvSpPr>
          <p:cNvPr id="12" name="Text 8"/>
          <p:cNvSpPr/>
          <p:nvPr/>
        </p:nvSpPr>
        <p:spPr>
          <a:xfrm>
            <a:off x="4453931" y="2548632"/>
            <a:ext cx="2245419" cy="224830"/>
          </a:xfrm>
          <a:prstGeom prst="rect">
            <a:avLst/>
          </a:prstGeom>
          <a:noFill/>
          <a:ln/>
        </p:spPr>
        <p:txBody>
          <a:bodyPr wrap="none" lIns="0" tIns="0" rIns="0" bIns="0" rtlCol="0" anchor="t"/>
          <a:lstStyle/>
          <a:p>
            <a:pPr>
              <a:lnSpc>
                <a:spcPts val="1750"/>
              </a:lnSpc>
            </a:pPr>
            <a:r>
              <a:rPr lang="en-US" sz="1375" dirty="0">
                <a:solidFill>
                  <a:srgbClr val="2C2926"/>
                </a:solidFill>
                <a:latin typeface="Bricolage Grotesque Semi Bold" pitchFamily="34" charset="0"/>
                <a:ea typeface="Bricolage Grotesque Semi Bold" pitchFamily="34" charset="-122"/>
                <a:cs typeface="Bricolage Grotesque Semi Bold" pitchFamily="34" charset="-120"/>
              </a:rPr>
              <a:t>Сұрақтама (Тестілеу) Әдісі</a:t>
            </a:r>
            <a:endParaRPr lang="en-US" sz="1375" dirty="0"/>
          </a:p>
        </p:txBody>
      </p:sp>
      <p:sp>
        <p:nvSpPr>
          <p:cNvPr id="13" name="Text 9"/>
          <p:cNvSpPr/>
          <p:nvPr/>
        </p:nvSpPr>
        <p:spPr>
          <a:xfrm>
            <a:off x="4453930" y="2859782"/>
            <a:ext cx="3284042" cy="2762250"/>
          </a:xfrm>
          <a:prstGeom prst="rect">
            <a:avLst/>
          </a:prstGeom>
          <a:noFill/>
          <a:ln/>
        </p:spPr>
        <p:txBody>
          <a:bodyPr wrap="square" lIns="0" tIns="0" rIns="0" bIns="0" rtlCol="0" anchor="t"/>
          <a:lstStyle/>
          <a:p>
            <a:pPr>
              <a:lnSpc>
                <a:spcPts val="1792"/>
              </a:lnSpc>
            </a:pPr>
            <a:r>
              <a:rPr lang="en-US" sz="1125" dirty="0">
                <a:solidFill>
                  <a:srgbClr val="2C2926"/>
                </a:solidFill>
                <a:latin typeface="Arial" panose="020B0604020202020204" pitchFamily="34" charset="0"/>
                <a:ea typeface="Inter" pitchFamily="34" charset="-122"/>
                <a:cs typeface="Arial" panose="020B0604020202020204" pitchFamily="34" charset="0"/>
              </a:rPr>
              <a:t>Бұл ең кең таралған әдістердің бірі. Ол интеллектінің жалпы деңгейін немесе оның жекелеген қабілеттерін (мысалы, вербалды, логикалық, кеңістіктік ойлау) бағалауға арналған стандартталған тесттерді қолдануды білдіреді. Атақты интеллект тесттеріне Векслер шкаласы (WAIS, WISC), Стэнфорд-Бине тесттері жатады. Сұрақтамалар адамның білім деңгейін, мәселелерді шешу қабілетін және жаңа ақпаратты игеру жылдамдығын өлшеуге бағытталған.</a:t>
            </a:r>
            <a:endParaRPr lang="en-US" sz="1125" dirty="0">
              <a:latin typeface="Arial" panose="020B0604020202020204" pitchFamily="34" charset="0"/>
              <a:cs typeface="Arial" panose="020B0604020202020204" pitchFamily="34" charset="0"/>
            </a:endParaRPr>
          </a:p>
        </p:txBody>
      </p:sp>
      <p:sp>
        <p:nvSpPr>
          <p:cNvPr id="14" name="Shape 10"/>
          <p:cNvSpPr/>
          <p:nvPr/>
        </p:nvSpPr>
        <p:spPr>
          <a:xfrm>
            <a:off x="8032056" y="1822946"/>
            <a:ext cx="3584476" cy="3949303"/>
          </a:xfrm>
          <a:prstGeom prst="roundRect">
            <a:avLst>
              <a:gd name="adj" fmla="val 1686"/>
            </a:avLst>
          </a:prstGeom>
          <a:solidFill>
            <a:srgbClr val="FFFFFF"/>
          </a:solidFill>
          <a:ln w="7620">
            <a:solidFill>
              <a:srgbClr val="EBCC75"/>
            </a:solidFill>
            <a:prstDash val="solid"/>
          </a:ln>
        </p:spPr>
      </p:sp>
      <p:sp>
        <p:nvSpPr>
          <p:cNvPr id="15" name="Shape 11"/>
          <p:cNvSpPr/>
          <p:nvPr/>
        </p:nvSpPr>
        <p:spPr>
          <a:xfrm>
            <a:off x="8182272" y="1973163"/>
            <a:ext cx="431602" cy="431602"/>
          </a:xfrm>
          <a:prstGeom prst="roundRect">
            <a:avLst>
              <a:gd name="adj" fmla="val 17653403"/>
            </a:avLst>
          </a:prstGeom>
          <a:solidFill>
            <a:srgbClr val="EBCC75"/>
          </a:solidFill>
          <a:ln/>
        </p:spPr>
      </p:sp>
      <p:pic>
        <p:nvPicPr>
          <p:cNvPr id="16" name="Image 2" descr="preencoded.png"/>
          <p:cNvPicPr>
            <a:picLocks noChangeAspect="1"/>
          </p:cNvPicPr>
          <p:nvPr/>
        </p:nvPicPr>
        <p:blipFill>
          <a:blip r:embed="rId6"/>
          <a:stretch>
            <a:fillRect/>
          </a:stretch>
        </p:blipFill>
        <p:spPr>
          <a:xfrm>
            <a:off x="8300939" y="2067620"/>
            <a:ext cx="194171" cy="242689"/>
          </a:xfrm>
          <a:prstGeom prst="rect">
            <a:avLst/>
          </a:prstGeom>
        </p:spPr>
      </p:pic>
      <p:sp>
        <p:nvSpPr>
          <p:cNvPr id="17" name="Text 12"/>
          <p:cNvSpPr/>
          <p:nvPr/>
        </p:nvSpPr>
        <p:spPr>
          <a:xfrm>
            <a:off x="8182273" y="2548632"/>
            <a:ext cx="1798340" cy="224830"/>
          </a:xfrm>
          <a:prstGeom prst="rect">
            <a:avLst/>
          </a:prstGeom>
          <a:noFill/>
          <a:ln/>
        </p:spPr>
        <p:txBody>
          <a:bodyPr wrap="none" lIns="0" tIns="0" rIns="0" bIns="0" rtlCol="0" anchor="t"/>
          <a:lstStyle/>
          <a:p>
            <a:pPr>
              <a:lnSpc>
                <a:spcPts val="1750"/>
              </a:lnSpc>
            </a:pPr>
            <a:r>
              <a:rPr lang="en-US" sz="1375" dirty="0">
                <a:solidFill>
                  <a:srgbClr val="2C2926"/>
                </a:solidFill>
                <a:latin typeface="Bricolage Grotesque Semi Bold" pitchFamily="34" charset="0"/>
                <a:ea typeface="Bricolage Grotesque Semi Bold" pitchFamily="34" charset="-122"/>
                <a:cs typeface="Bricolage Grotesque Semi Bold" pitchFamily="34" charset="-120"/>
              </a:rPr>
              <a:t>Креативті Әдіс</a:t>
            </a:r>
            <a:endParaRPr lang="en-US" sz="1375" dirty="0"/>
          </a:p>
        </p:txBody>
      </p:sp>
      <p:sp>
        <p:nvSpPr>
          <p:cNvPr id="18" name="Text 13"/>
          <p:cNvSpPr/>
          <p:nvPr/>
        </p:nvSpPr>
        <p:spPr>
          <a:xfrm>
            <a:off x="8182272" y="2859782"/>
            <a:ext cx="3284042" cy="2762250"/>
          </a:xfrm>
          <a:prstGeom prst="rect">
            <a:avLst/>
          </a:prstGeom>
          <a:noFill/>
          <a:ln/>
        </p:spPr>
        <p:txBody>
          <a:bodyPr wrap="square" lIns="0" tIns="0" rIns="0" bIns="0" rtlCol="0" anchor="t"/>
          <a:lstStyle/>
          <a:p>
            <a:pPr>
              <a:lnSpc>
                <a:spcPts val="1792"/>
              </a:lnSpc>
            </a:pPr>
            <a:r>
              <a:rPr lang="en-US" sz="1125" dirty="0">
                <a:solidFill>
                  <a:srgbClr val="2C2926"/>
                </a:solidFill>
                <a:latin typeface="Arial" panose="020B0604020202020204" pitchFamily="34" charset="0"/>
                <a:ea typeface="Inter" pitchFamily="34" charset="-122"/>
                <a:cs typeface="Arial" panose="020B0604020202020204" pitchFamily="34" charset="0"/>
              </a:rPr>
              <a:t>Интеллектінің креативті аспектісін, яғни жаңашыл идеялар мен шешімдерді табу қабілетін зерттеуге бағытталған. Бұл әдіс дивергентті ойлауды, мәселелерді шешудің балама жолдарын іздеуді және стандартты емес ойлауды бағалайды. Мысалы, "Торранс креативті ойлау тесттері" сияқты әдістер қолданылады, олар адамнан белгілі бір тапсырмаға мүмкіндігінше көп және әртүрлі шешімдер ұсынуды талап етеді. Бұл әдіс интеллектінің шығармашылық потенциалын ашуға көмектеседі.</a:t>
            </a:r>
            <a:endParaRPr lang="en-US" sz="1125" dirty="0">
              <a:latin typeface="Arial" panose="020B0604020202020204" pitchFamily="34" charset="0"/>
              <a:cs typeface="Arial" panose="020B0604020202020204" pitchFamily="34" charset="0"/>
            </a:endParaRPr>
          </a:p>
        </p:txBody>
      </p:sp>
      <p:sp>
        <p:nvSpPr>
          <p:cNvPr id="19" name="Text 14"/>
          <p:cNvSpPr/>
          <p:nvPr/>
        </p:nvSpPr>
        <p:spPr>
          <a:xfrm>
            <a:off x="575469" y="5934075"/>
            <a:ext cx="11041063" cy="460375"/>
          </a:xfrm>
          <a:prstGeom prst="rect">
            <a:avLst/>
          </a:prstGeom>
          <a:noFill/>
          <a:ln/>
        </p:spPr>
        <p:txBody>
          <a:bodyPr wrap="square" lIns="0" tIns="0" rIns="0" bIns="0" rtlCol="0" anchor="t"/>
          <a:lstStyle/>
          <a:p>
            <a:pPr>
              <a:lnSpc>
                <a:spcPts val="1792"/>
              </a:lnSpc>
            </a:pPr>
            <a:r>
              <a:rPr lang="en-US" sz="1125" dirty="0">
                <a:solidFill>
                  <a:srgbClr val="2C2926"/>
                </a:solidFill>
                <a:latin typeface="Inter" pitchFamily="34" charset="0"/>
                <a:ea typeface="Inter" pitchFamily="34" charset="-122"/>
                <a:cs typeface="Inter" pitchFamily="34" charset="-120"/>
              </a:rPr>
              <a:t>Бұл әдістердің әрқайсысы интеллектінің әртүрлі қырларын ашуға мүмкіндік береді, осылайша оның күрделі және көпқырлы табиғатын тереңірек түсінуге жол ашады.</a:t>
            </a:r>
            <a:endParaRPr lang="en-US" sz="1125"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descr="фон.jpg">
            <a:extLst>
              <a:ext uri="{FF2B5EF4-FFF2-40B4-BE49-F238E27FC236}">
                <a16:creationId xmlns:a16="http://schemas.microsoft.com/office/drawing/2014/main" id="{8686F6D2-10F3-447B-920D-ECEC6224677B}"/>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 0"/>
          <p:cNvSpPr/>
          <p:nvPr/>
        </p:nvSpPr>
        <p:spPr>
          <a:xfrm>
            <a:off x="2783532" y="174278"/>
            <a:ext cx="6255643" cy="473075"/>
          </a:xfrm>
          <a:prstGeom prst="rect">
            <a:avLst/>
          </a:prstGeom>
          <a:noFill/>
          <a:ln/>
        </p:spPr>
        <p:txBody>
          <a:bodyPr wrap="none" lIns="0" tIns="0" rIns="0" bIns="0" rtlCol="0" anchor="t"/>
          <a:lstStyle/>
          <a:p>
            <a:pPr>
              <a:lnSpc>
                <a:spcPts val="3708"/>
              </a:lnSpc>
            </a:pPr>
            <a:r>
              <a:rPr lang="en-US" sz="2958" dirty="0">
                <a:solidFill>
                  <a:srgbClr val="2C2926"/>
                </a:solidFill>
                <a:latin typeface="Arial" panose="020B0604020202020204" pitchFamily="34" charset="0"/>
                <a:ea typeface="Bricolage Grotesque Semi Bold" pitchFamily="34" charset="-122"/>
                <a:cs typeface="Arial" panose="020B0604020202020204" pitchFamily="34" charset="0"/>
              </a:rPr>
              <a:t>ҚОРЫТЫНДЫ ЖӘНЕ НЕГІЗГІ ТҮЙІНДЕР</a:t>
            </a:r>
            <a:endParaRPr lang="en-US" sz="2958" dirty="0">
              <a:latin typeface="Arial" panose="020B0604020202020204" pitchFamily="34" charset="0"/>
              <a:cs typeface="Arial" panose="020B0604020202020204" pitchFamily="34" charset="0"/>
            </a:endParaRPr>
          </a:p>
        </p:txBody>
      </p:sp>
      <p:sp>
        <p:nvSpPr>
          <p:cNvPr id="3" name="Text 1"/>
          <p:cNvSpPr/>
          <p:nvPr/>
        </p:nvSpPr>
        <p:spPr>
          <a:xfrm>
            <a:off x="605532" y="1328738"/>
            <a:ext cx="5305822" cy="1453158"/>
          </a:xfrm>
          <a:prstGeom prst="rect">
            <a:avLst/>
          </a:prstGeom>
          <a:noFill/>
          <a:ln/>
        </p:spPr>
        <p:txBody>
          <a:bodyPr wrap="square" lIns="0" tIns="0" rIns="0" bIns="0" rtlCol="0" anchor="t"/>
          <a:lstStyle/>
          <a:p>
            <a:pPr>
              <a:lnSpc>
                <a:spcPts val="1875"/>
              </a:lnSpc>
            </a:pPr>
            <a:r>
              <a:rPr lang="en-US" sz="1167" dirty="0">
                <a:solidFill>
                  <a:srgbClr val="2C2926"/>
                </a:solidFill>
                <a:latin typeface="Arial" panose="020B0604020202020204" pitchFamily="34" charset="0"/>
                <a:ea typeface="Inter" pitchFamily="34" charset="-122"/>
                <a:cs typeface="Arial" panose="020B0604020202020204" pitchFamily="34" charset="0"/>
              </a:rPr>
              <a:t>Бұл дәріс барысында біз жеке адамның психологиялық ерекшеліктерінің генетикалық және биохимиялық негіздерін жан-жақты қарастырдық. Адамның </a:t>
            </a:r>
            <a:r>
              <a:rPr lang="en-US" sz="1167" dirty="0">
                <a:solidFill>
                  <a:srgbClr val="E7BF6A"/>
                </a:solidFill>
                <a:latin typeface="Arial" panose="020B0604020202020204" pitchFamily="34" charset="0"/>
                <a:ea typeface="Inter" pitchFamily="34" charset="-122"/>
                <a:cs typeface="Arial" panose="020B0604020202020204" pitchFamily="34" charset="0"/>
              </a:rPr>
              <a:t>индивид, даралық және тұлға ретінде қалыптасуы</a:t>
            </a:r>
            <a:r>
              <a:rPr lang="en-US" sz="1167" dirty="0">
                <a:solidFill>
                  <a:srgbClr val="2C2926"/>
                </a:solidFill>
                <a:latin typeface="Arial" panose="020B0604020202020204" pitchFamily="34" charset="0"/>
                <a:ea typeface="Inter" pitchFamily="34" charset="-122"/>
                <a:cs typeface="Arial" panose="020B0604020202020204" pitchFamily="34" charset="0"/>
              </a:rPr>
              <a:t> оның биологиялық бейімділіктері, әлеуметтік ортасы және өзіндік дамуға деген ұмтылысының күрделі өзара әрекеттесуінің нәтижесі екенін түсіндік.</a:t>
            </a:r>
            <a:endParaRPr lang="en-US" sz="1167" dirty="0">
              <a:latin typeface="Arial" panose="020B0604020202020204" pitchFamily="34" charset="0"/>
              <a:cs typeface="Arial" panose="020B0604020202020204" pitchFamily="34" charset="0"/>
            </a:endParaRPr>
          </a:p>
        </p:txBody>
      </p:sp>
      <p:sp>
        <p:nvSpPr>
          <p:cNvPr id="4" name="Text 2"/>
          <p:cNvSpPr/>
          <p:nvPr/>
        </p:nvSpPr>
        <p:spPr>
          <a:xfrm>
            <a:off x="605532" y="2918122"/>
            <a:ext cx="5305822" cy="968772"/>
          </a:xfrm>
          <a:prstGeom prst="rect">
            <a:avLst/>
          </a:prstGeom>
          <a:noFill/>
          <a:ln/>
        </p:spPr>
        <p:txBody>
          <a:bodyPr wrap="square" lIns="0" tIns="0" rIns="0" bIns="0" rtlCol="0" anchor="t"/>
          <a:lstStyle/>
          <a:p>
            <a:pPr>
              <a:lnSpc>
                <a:spcPts val="1875"/>
              </a:lnSpc>
            </a:pPr>
            <a:r>
              <a:rPr lang="en-US" sz="1167" b="1" dirty="0">
                <a:solidFill>
                  <a:srgbClr val="2C2926"/>
                </a:solidFill>
                <a:latin typeface="Arial" panose="020B0604020202020204" pitchFamily="34" charset="0"/>
                <a:ea typeface="Inter" pitchFamily="34" charset="-122"/>
                <a:cs typeface="Arial" panose="020B0604020202020204" pitchFamily="34" charset="0"/>
              </a:rPr>
              <a:t>Дифференциалды психология</a:t>
            </a:r>
            <a:r>
              <a:rPr lang="en-US" sz="1167" dirty="0">
                <a:solidFill>
                  <a:srgbClr val="2C2926"/>
                </a:solidFill>
                <a:latin typeface="Arial" panose="020B0604020202020204" pitchFamily="34" charset="0"/>
                <a:ea typeface="Inter" pitchFamily="34" charset="-122"/>
                <a:cs typeface="Arial" panose="020B0604020202020204" pitchFamily="34" charset="0"/>
              </a:rPr>
              <a:t> әрбір адамның қайталанбас бірегейлігін зерттейді, бұл бірегейліктің генетикалық факторлармен қатар, идентификация және персонализация сияқты әлеуметтік-психологиялық процестер арқылы қалыптасатынын көрсетеді.</a:t>
            </a:r>
            <a:endParaRPr lang="en-US" sz="1167" dirty="0">
              <a:latin typeface="Arial" panose="020B0604020202020204" pitchFamily="34" charset="0"/>
              <a:cs typeface="Arial" panose="020B0604020202020204" pitchFamily="34" charset="0"/>
            </a:endParaRPr>
          </a:p>
        </p:txBody>
      </p:sp>
      <p:sp>
        <p:nvSpPr>
          <p:cNvPr id="5" name="Text 3"/>
          <p:cNvSpPr/>
          <p:nvPr/>
        </p:nvSpPr>
        <p:spPr>
          <a:xfrm>
            <a:off x="605532" y="4023122"/>
            <a:ext cx="5305822" cy="1210965"/>
          </a:xfrm>
          <a:prstGeom prst="rect">
            <a:avLst/>
          </a:prstGeom>
          <a:noFill/>
          <a:ln/>
        </p:spPr>
        <p:txBody>
          <a:bodyPr wrap="square" lIns="0" tIns="0" rIns="0" bIns="0" rtlCol="0" anchor="t"/>
          <a:lstStyle/>
          <a:p>
            <a:pPr>
              <a:lnSpc>
                <a:spcPts val="1875"/>
              </a:lnSpc>
            </a:pPr>
            <a:r>
              <a:rPr lang="en-US" sz="1167" dirty="0">
                <a:solidFill>
                  <a:srgbClr val="2C2926"/>
                </a:solidFill>
                <a:latin typeface="Arial" panose="020B0604020202020204" pitchFamily="34" charset="0"/>
                <a:ea typeface="Inter" pitchFamily="34" charset="-122"/>
                <a:cs typeface="Arial" panose="020B0604020202020204" pitchFamily="34" charset="0"/>
              </a:rPr>
              <a:t>Сонымен қатар, интеллектінің көпқырлы табиғатын, оның функцияларын (оқу, символдармен жұмыс істеу, қоршаған ортаны қабылдау) және </a:t>
            </a:r>
            <a:r>
              <a:rPr lang="en-US" sz="1167" b="1" dirty="0">
                <a:solidFill>
                  <a:srgbClr val="2C2926"/>
                </a:solidFill>
                <a:latin typeface="Arial" panose="020B0604020202020204" pitchFamily="34" charset="0"/>
                <a:ea typeface="Inter" pitchFamily="34" charset="-122"/>
                <a:cs typeface="Arial" panose="020B0604020202020204" pitchFamily="34" charset="0"/>
              </a:rPr>
              <a:t>Роберт Стернбергтің үшбірлік теориясын</a:t>
            </a:r>
            <a:r>
              <a:rPr lang="en-US" sz="1167" dirty="0">
                <a:solidFill>
                  <a:srgbClr val="2C2926"/>
                </a:solidFill>
                <a:latin typeface="Arial" panose="020B0604020202020204" pitchFamily="34" charset="0"/>
                <a:ea typeface="Inter" pitchFamily="34" charset="-122"/>
                <a:cs typeface="Arial" panose="020B0604020202020204" pitchFamily="34" charset="0"/>
              </a:rPr>
              <a:t> талдадық. Бұл теория интеллектіні метакомпоненттер, орындаушы компоненттер және білімділік компоненттері арқылы түсінуге мүмкіндік береді.</a:t>
            </a:r>
            <a:endParaRPr lang="en-US" sz="1167" dirty="0">
              <a:latin typeface="Arial" panose="020B0604020202020204" pitchFamily="34" charset="0"/>
              <a:cs typeface="Arial" panose="020B0604020202020204" pitchFamily="34" charset="0"/>
            </a:endParaRPr>
          </a:p>
        </p:txBody>
      </p:sp>
      <p:pic>
        <p:nvPicPr>
          <p:cNvPr id="6" name="Image 0" descr="preencoded.png"/>
          <p:cNvPicPr>
            <a:picLocks noChangeAspect="1"/>
          </p:cNvPicPr>
          <p:nvPr/>
        </p:nvPicPr>
        <p:blipFill>
          <a:blip r:embed="rId4"/>
          <a:stretch>
            <a:fillRect/>
          </a:stretch>
        </p:blipFill>
        <p:spPr>
          <a:xfrm>
            <a:off x="6286996" y="1362770"/>
            <a:ext cx="2725143" cy="1513979"/>
          </a:xfrm>
          <a:prstGeom prst="rect">
            <a:avLst/>
          </a:prstGeom>
        </p:spPr>
      </p:pic>
      <p:sp>
        <p:nvSpPr>
          <p:cNvPr id="7" name="Text 4"/>
          <p:cNvSpPr/>
          <p:nvPr/>
        </p:nvSpPr>
        <p:spPr>
          <a:xfrm>
            <a:off x="6286996" y="3047008"/>
            <a:ext cx="5305822" cy="484386"/>
          </a:xfrm>
          <a:prstGeom prst="rect">
            <a:avLst/>
          </a:prstGeom>
          <a:noFill/>
          <a:ln/>
        </p:spPr>
        <p:txBody>
          <a:bodyPr wrap="square" lIns="0" tIns="0" rIns="0" bIns="0" rtlCol="0" anchor="t"/>
          <a:lstStyle/>
          <a:p>
            <a:pPr marL="285739" indent="-285739">
              <a:lnSpc>
                <a:spcPts val="1875"/>
              </a:lnSpc>
              <a:buSzPct val="100000"/>
              <a:buChar char="•"/>
            </a:pPr>
            <a:r>
              <a:rPr lang="en-US" sz="1167" dirty="0">
                <a:solidFill>
                  <a:srgbClr val="2C2926"/>
                </a:solidFill>
                <a:latin typeface="Arial" panose="020B0604020202020204" pitchFamily="34" charset="0"/>
                <a:ea typeface="Inter" pitchFamily="34" charset="-122"/>
                <a:cs typeface="Arial" panose="020B0604020202020204" pitchFamily="34" charset="0"/>
              </a:rPr>
              <a:t>Жеке адамның психологиясының негіздері генетикалық бейімділіктер мен биохимиялық процестерге тіреледі.</a:t>
            </a:r>
            <a:endParaRPr lang="en-US" sz="1167" dirty="0">
              <a:latin typeface="Arial" panose="020B0604020202020204" pitchFamily="34" charset="0"/>
              <a:cs typeface="Arial" panose="020B0604020202020204" pitchFamily="34" charset="0"/>
            </a:endParaRPr>
          </a:p>
        </p:txBody>
      </p:sp>
      <p:sp>
        <p:nvSpPr>
          <p:cNvPr id="8" name="Text 5"/>
          <p:cNvSpPr/>
          <p:nvPr/>
        </p:nvSpPr>
        <p:spPr>
          <a:xfrm>
            <a:off x="6286996" y="3584377"/>
            <a:ext cx="5305822" cy="484386"/>
          </a:xfrm>
          <a:prstGeom prst="rect">
            <a:avLst/>
          </a:prstGeom>
          <a:noFill/>
          <a:ln/>
        </p:spPr>
        <p:txBody>
          <a:bodyPr wrap="square" lIns="0" tIns="0" rIns="0" bIns="0" rtlCol="0" anchor="t"/>
          <a:lstStyle/>
          <a:p>
            <a:pPr marL="285739" indent="-285739">
              <a:lnSpc>
                <a:spcPts val="1875"/>
              </a:lnSpc>
              <a:buSzPct val="100000"/>
              <a:buChar char="•"/>
            </a:pPr>
            <a:r>
              <a:rPr lang="en-US" sz="1167" dirty="0">
                <a:solidFill>
                  <a:srgbClr val="2C2926"/>
                </a:solidFill>
                <a:latin typeface="Inter" pitchFamily="34" charset="0"/>
                <a:ea typeface="Inter" pitchFamily="34" charset="-122"/>
                <a:cs typeface="Inter" pitchFamily="34" charset="-120"/>
              </a:rPr>
              <a:t>Тұлға қалыптасуында идентификация мен персонализация маңызды рөл атқарады.</a:t>
            </a:r>
            <a:endParaRPr lang="en-US" sz="1167" dirty="0"/>
          </a:p>
        </p:txBody>
      </p:sp>
      <p:sp>
        <p:nvSpPr>
          <p:cNvPr id="9" name="Text 6"/>
          <p:cNvSpPr/>
          <p:nvPr/>
        </p:nvSpPr>
        <p:spPr>
          <a:xfrm>
            <a:off x="6286996" y="4121745"/>
            <a:ext cx="5305822" cy="484386"/>
          </a:xfrm>
          <a:prstGeom prst="rect">
            <a:avLst/>
          </a:prstGeom>
          <a:noFill/>
          <a:ln/>
        </p:spPr>
        <p:txBody>
          <a:bodyPr wrap="square" lIns="0" tIns="0" rIns="0" bIns="0" rtlCol="0" anchor="t"/>
          <a:lstStyle/>
          <a:p>
            <a:pPr marL="285739" indent="-285739">
              <a:lnSpc>
                <a:spcPts val="1875"/>
              </a:lnSpc>
              <a:buSzPct val="100000"/>
              <a:buChar char="•"/>
            </a:pPr>
            <a:r>
              <a:rPr lang="en-US" sz="1167" dirty="0">
                <a:solidFill>
                  <a:srgbClr val="2C2926"/>
                </a:solidFill>
                <a:latin typeface="Arial" panose="020B0604020202020204" pitchFamily="34" charset="0"/>
                <a:ea typeface="Inter" pitchFamily="34" charset="-122"/>
                <a:cs typeface="Arial" panose="020B0604020202020204" pitchFamily="34" charset="0"/>
              </a:rPr>
              <a:t>Интеллект — тек білім жинау емес, сонымен қатар мәселелерді шешу және жаңа жағдайларға бейімделу қабілеті.</a:t>
            </a:r>
            <a:endParaRPr lang="en-US" sz="1167" dirty="0">
              <a:latin typeface="Arial" panose="020B0604020202020204" pitchFamily="34" charset="0"/>
              <a:cs typeface="Arial" panose="020B0604020202020204" pitchFamily="34" charset="0"/>
            </a:endParaRPr>
          </a:p>
        </p:txBody>
      </p:sp>
      <p:sp>
        <p:nvSpPr>
          <p:cNvPr id="10" name="Text 7"/>
          <p:cNvSpPr/>
          <p:nvPr/>
        </p:nvSpPr>
        <p:spPr>
          <a:xfrm>
            <a:off x="6286996" y="4659115"/>
            <a:ext cx="5305822" cy="484386"/>
          </a:xfrm>
          <a:prstGeom prst="rect">
            <a:avLst/>
          </a:prstGeom>
          <a:noFill/>
          <a:ln/>
        </p:spPr>
        <p:txBody>
          <a:bodyPr wrap="square" lIns="0" tIns="0" rIns="0" bIns="0" rtlCol="0" anchor="t"/>
          <a:lstStyle/>
          <a:p>
            <a:pPr marL="285739" indent="-285739">
              <a:lnSpc>
                <a:spcPts val="1875"/>
              </a:lnSpc>
              <a:buSzPct val="100000"/>
              <a:buChar char="•"/>
            </a:pPr>
            <a:r>
              <a:rPr lang="en-US" sz="1167" dirty="0">
                <a:solidFill>
                  <a:srgbClr val="2C2926"/>
                </a:solidFill>
                <a:latin typeface="Arial" panose="020B0604020202020204" pitchFamily="34" charset="0"/>
                <a:ea typeface="Inter" pitchFamily="34" charset="-122"/>
                <a:cs typeface="Arial" panose="020B0604020202020204" pitchFamily="34" charset="0"/>
              </a:rPr>
              <a:t>Интеллектіні зерттеуде эксперименталды, сұрақтама және креативті әдістер кешенді қолданылады.</a:t>
            </a:r>
            <a:endParaRPr lang="en-US" sz="1167" dirty="0">
              <a:latin typeface="Arial" panose="020B0604020202020204" pitchFamily="34" charset="0"/>
              <a:cs typeface="Arial" panose="020B0604020202020204" pitchFamily="34" charset="0"/>
            </a:endParaRPr>
          </a:p>
        </p:txBody>
      </p:sp>
      <p:sp>
        <p:nvSpPr>
          <p:cNvPr id="11" name="Text 8"/>
          <p:cNvSpPr/>
          <p:nvPr/>
        </p:nvSpPr>
        <p:spPr>
          <a:xfrm>
            <a:off x="832544" y="5710833"/>
            <a:ext cx="10753923" cy="484386"/>
          </a:xfrm>
          <a:prstGeom prst="rect">
            <a:avLst/>
          </a:prstGeom>
          <a:ln/>
        </p:spPr>
        <p:style>
          <a:lnRef idx="2">
            <a:schemeClr val="accent1"/>
          </a:lnRef>
          <a:fillRef idx="1">
            <a:schemeClr val="lt1"/>
          </a:fillRef>
          <a:effectRef idx="0">
            <a:schemeClr val="accent1"/>
          </a:effectRef>
          <a:fontRef idx="minor">
            <a:schemeClr val="dk1"/>
          </a:fontRef>
        </p:style>
        <p:txBody>
          <a:bodyPr wrap="square" lIns="0" tIns="0" rIns="0" bIns="0" rtlCol="0" anchor="t"/>
          <a:lstStyle/>
          <a:p>
            <a:pPr>
              <a:lnSpc>
                <a:spcPts val="1875"/>
              </a:lnSpc>
            </a:pPr>
            <a:r>
              <a:rPr lang="en-US" sz="1167" dirty="0">
                <a:solidFill>
                  <a:srgbClr val="E7BF6A"/>
                </a:solidFill>
                <a:latin typeface="Arial" panose="020B0604020202020204" pitchFamily="34" charset="0"/>
                <a:ea typeface="Inter" pitchFamily="34" charset="-122"/>
                <a:cs typeface="Arial" panose="020B0604020202020204" pitchFamily="34" charset="0"/>
              </a:rPr>
              <a:t>Психология мен биологияның тоғысы адамның күрделі табиғатын тереңірек түсінуге мүмкіндік береді,</a:t>
            </a:r>
            <a:r>
              <a:rPr lang="en-US" sz="1167" dirty="0">
                <a:solidFill>
                  <a:srgbClr val="2C2926"/>
                </a:solidFill>
                <a:latin typeface="Arial" panose="020B0604020202020204" pitchFamily="34" charset="0"/>
                <a:ea typeface="Inter" pitchFamily="34" charset="-122"/>
                <a:cs typeface="Arial" panose="020B0604020202020204" pitchFamily="34" charset="0"/>
              </a:rPr>
              <a:t> бұл болашақ зерттеулер үшін үлкен әлеуетке ие.</a:t>
            </a:r>
            <a:endParaRPr lang="en-US" sz="1167" dirty="0">
              <a:latin typeface="Arial" panose="020B0604020202020204" pitchFamily="34" charset="0"/>
              <a:cs typeface="Arial" panose="020B0604020202020204" pitchFamily="34" charset="0"/>
            </a:endParaRPr>
          </a:p>
        </p:txBody>
      </p:sp>
      <p:sp>
        <p:nvSpPr>
          <p:cNvPr id="12" name="Shape 9"/>
          <p:cNvSpPr/>
          <p:nvPr/>
        </p:nvSpPr>
        <p:spPr>
          <a:xfrm>
            <a:off x="605532" y="5540573"/>
            <a:ext cx="19050" cy="824905"/>
          </a:xfrm>
          <a:prstGeom prst="rect">
            <a:avLst/>
          </a:prstGeom>
          <a:solidFill>
            <a:srgbClr val="E7BF6A"/>
          </a:solidFill>
          <a:ln/>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фон.jpg">
            <a:extLst>
              <a:ext uri="{FF2B5EF4-FFF2-40B4-BE49-F238E27FC236}">
                <a16:creationId xmlns:a16="http://schemas.microsoft.com/office/drawing/2014/main" id="{7D0D124B-DC86-4694-BC2B-8E8D54FB34DC}"/>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 0">
            <a:extLst>
              <a:ext uri="{FF2B5EF4-FFF2-40B4-BE49-F238E27FC236}">
                <a16:creationId xmlns:a16="http://schemas.microsoft.com/office/drawing/2014/main" id="{328D7EE7-4EAA-4D52-A022-4370CBFAB50D}"/>
              </a:ext>
            </a:extLst>
          </p:cNvPr>
          <p:cNvSpPr/>
          <p:nvPr/>
        </p:nvSpPr>
        <p:spPr>
          <a:xfrm>
            <a:off x="2626816" y="361454"/>
            <a:ext cx="3266083" cy="408285"/>
          </a:xfrm>
          <a:prstGeom prst="rect">
            <a:avLst/>
          </a:prstGeom>
          <a:noFill/>
          <a:ln/>
        </p:spPr>
        <p:txBody>
          <a:bodyPr wrap="none" lIns="0" tIns="0" rIns="0" bIns="0" rtlCol="0" anchor="t"/>
          <a:lstStyle/>
          <a:p>
            <a:pPr>
              <a:lnSpc>
                <a:spcPts val="3208"/>
              </a:lnSpc>
            </a:pPr>
            <a:r>
              <a:rPr lang="en-US" sz="2542" b="1" dirty="0">
                <a:solidFill>
                  <a:srgbClr val="0070C0"/>
                </a:solidFill>
                <a:latin typeface="Arial" panose="020B0604020202020204" pitchFamily="34" charset="0"/>
                <a:ea typeface="Bricolage Grotesque Semi Bold" pitchFamily="34" charset="-122"/>
                <a:cs typeface="Arial" panose="020B0604020202020204" pitchFamily="34" charset="0"/>
              </a:rPr>
              <a:t>Бақылау сұрақтары</a:t>
            </a:r>
            <a:endParaRPr lang="en-US" sz="2542" b="1" dirty="0">
              <a:solidFill>
                <a:srgbClr val="0070C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190E49C-53E3-4441-95C7-92FB8A9D8952}"/>
              </a:ext>
            </a:extLst>
          </p:cNvPr>
          <p:cNvSpPr txBox="1"/>
          <p:nvPr/>
        </p:nvSpPr>
        <p:spPr>
          <a:xfrm>
            <a:off x="1120589" y="1597729"/>
            <a:ext cx="7969624" cy="4524315"/>
          </a:xfrm>
          <a:prstGeom prst="rect">
            <a:avLst/>
          </a:prstGeom>
          <a:noFill/>
        </p:spPr>
        <p:txBody>
          <a:bodyPr wrap="square">
            <a:spAutoFit/>
          </a:bodyPr>
          <a:lstStyle/>
          <a:p>
            <a:r>
              <a:rPr lang="kk-KZ" sz="2800" kern="100" dirty="0">
                <a:solidFill>
                  <a:srgbClr val="002060"/>
                </a:solidFill>
                <a:latin typeface="Arial" panose="020B0604020202020204" pitchFamily="34" charset="0"/>
                <a:ea typeface="Calibri" panose="020F0502020204030204" pitchFamily="34" charset="0"/>
                <a:cs typeface="Arial" panose="020B0604020202020204" pitchFamily="34" charset="0"/>
              </a:rPr>
              <a:t>1. </a:t>
            </a:r>
            <a:r>
              <a:rPr lang="kk-KZ" sz="2800" dirty="0">
                <a:solidFill>
                  <a:srgbClr val="002060"/>
                </a:solidFill>
                <a:effectLst/>
                <a:latin typeface="Arial" panose="020B0604020202020204" pitchFamily="34" charset="0"/>
                <a:ea typeface="Calibri" panose="020F0502020204030204" pitchFamily="34" charset="0"/>
                <a:cs typeface="Arial" panose="020B0604020202020204" pitchFamily="34" charset="0"/>
              </a:rPr>
              <a:t>Даралық дегеніміз не?</a:t>
            </a:r>
            <a:endParaRPr lang="kk-KZ" sz="2800" kern="100" dirty="0">
              <a:solidFill>
                <a:srgbClr val="002060"/>
              </a:solidFill>
              <a:latin typeface="Arial" panose="020B0604020202020204" pitchFamily="34" charset="0"/>
              <a:ea typeface="Calibri" panose="020F0502020204030204" pitchFamily="34" charset="0"/>
              <a:cs typeface="Arial" panose="020B0604020202020204" pitchFamily="34" charset="0"/>
            </a:endParaRPr>
          </a:p>
          <a:p>
            <a:r>
              <a:rPr lang="kk-KZ" sz="2800" kern="100" dirty="0">
                <a:solidFill>
                  <a:srgbClr val="002060"/>
                </a:solidFill>
                <a:effectLst/>
                <a:latin typeface="Arial" panose="020B0604020202020204" pitchFamily="34" charset="0"/>
                <a:ea typeface="Tahoma" panose="020B0604030504040204" pitchFamily="34" charset="0"/>
                <a:cs typeface="Arial" panose="020B0604020202020204" pitchFamily="34" charset="0"/>
              </a:rPr>
              <a:t>2. </a:t>
            </a:r>
            <a:r>
              <a:rPr lang="kk-KZ" sz="2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Дара адамның жеке адам санатына көтерілуіне әсер ететін негізгі факторлар қайсы?</a:t>
            </a:r>
            <a:endParaRPr lang="ru-RU" sz="2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r>
              <a:rPr lang="kk-KZ" sz="2800" kern="100" dirty="0">
                <a:solidFill>
                  <a:srgbClr val="002060"/>
                </a:solidFill>
                <a:effectLst/>
                <a:latin typeface="Arial" panose="020B0604020202020204" pitchFamily="34" charset="0"/>
                <a:ea typeface="Tahoma" panose="020B0604030504040204" pitchFamily="34" charset="0"/>
                <a:cs typeface="Arial" panose="020B0604020202020204" pitchFamily="34" charset="0"/>
              </a:rPr>
              <a:t>3. </a:t>
            </a:r>
            <a:r>
              <a:rPr lang="kk-KZ" sz="2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Персонализация дегеніміз не?</a:t>
            </a:r>
            <a:br>
              <a:rPr lang="kk-KZ" sz="2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br>
            <a:r>
              <a:rPr lang="kk-KZ" sz="2800" kern="1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4. </a:t>
            </a:r>
            <a:r>
              <a:rPr lang="kk-KZ" sz="2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Идентификация ұғымы нені білдіреді?</a:t>
            </a:r>
            <a:br>
              <a:rPr lang="kk-KZ" sz="2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br>
            <a:r>
              <a:rPr lang="kk-KZ" sz="2800" kern="1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5. </a:t>
            </a:r>
            <a:r>
              <a:rPr lang="kk-KZ" sz="2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У. Бронфенбреннер «Адам дамуының экологиясы» еңбегінде экологиялық ортаны қалай сипаттайды?</a:t>
            </a:r>
            <a:endParaRPr lang="ru-RU" sz="2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endParaRPr lang="ru-RU" sz="3200" dirty="0">
              <a:solidFill>
                <a:srgbClr val="002060"/>
              </a:solidFill>
              <a:effectLst/>
              <a:latin typeface="Arial" panose="020B0604020202020204" pitchFamily="34" charset="0"/>
              <a:ea typeface="Tahoma" panose="020B0604030504040204" pitchFamily="34" charset="0"/>
              <a:cs typeface="Arial" pitchFamily="34" charset="0"/>
            </a:endParaRPr>
          </a:p>
        </p:txBody>
      </p:sp>
      <p:pic>
        <p:nvPicPr>
          <p:cNvPr id="1026" name="Picture 2" descr="Ашық сабақ М.Әуезовтің &quot;Көксерек&quot; әңгімесі 7 сынып">
            <a:extLst>
              <a:ext uri="{FF2B5EF4-FFF2-40B4-BE49-F238E27FC236}">
                <a16:creationId xmlns:a16="http://schemas.microsoft.com/office/drawing/2014/main" id="{B16BCCA4-A67E-4CA9-B6B3-11386AC481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8261" y="1905000"/>
            <a:ext cx="31623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1430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фон.jpg">
            <a:extLst>
              <a:ext uri="{FF2B5EF4-FFF2-40B4-BE49-F238E27FC236}">
                <a16:creationId xmlns:a16="http://schemas.microsoft.com/office/drawing/2014/main" id="{78A9BF57-8846-475C-9915-AB354322D6C3}"/>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C405AC48-6B2D-48DE-BB62-810C1E636391}"/>
              </a:ext>
            </a:extLst>
          </p:cNvPr>
          <p:cNvSpPr txBox="1"/>
          <p:nvPr/>
        </p:nvSpPr>
        <p:spPr>
          <a:xfrm>
            <a:off x="385969" y="1037538"/>
            <a:ext cx="11420061" cy="5653664"/>
          </a:xfrm>
          <a:prstGeom prst="rect">
            <a:avLst/>
          </a:prstGeom>
          <a:noFill/>
        </p:spPr>
        <p:txBody>
          <a:bodyPr wrap="square">
            <a:spAutoFit/>
          </a:bodyPr>
          <a:lstStyle/>
          <a:p>
            <a:r>
              <a:rPr lang="kk-KZ"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ru-RU"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Нартова-</a:t>
            </a:r>
            <a:r>
              <a:rPr lang="ru-RU" sz="1400" kern="1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Бочавер</a:t>
            </a:r>
            <a:r>
              <a:rPr lang="ru-RU"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С. К. Дифференциальная психология : учебное пособие / С. К. Нартова-</a:t>
            </a:r>
            <a:r>
              <a:rPr lang="ru-RU" sz="1400" kern="1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Бочавер</a:t>
            </a:r>
            <a:r>
              <a:rPr lang="ru-RU"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 6-е изд., стер. – Москва : ФЛИНТА, 2021. – 281 с. : ил. – (Библиотека психолога). – Режим доступа: по подписке. – URL: </a:t>
            </a:r>
            <a:r>
              <a:rPr lang="ru-RU" sz="1400" u="sng" kern="100" dirty="0">
                <a:solidFill>
                  <a:srgbClr val="002060"/>
                </a:solidFill>
                <a:effectLst/>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https://biblioclub.ru/index.php?page=book&amp;id=70386</a:t>
            </a:r>
            <a:r>
              <a:rPr lang="ru-RU"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(дата обращения: 17.06.2025). – </a:t>
            </a:r>
            <a:r>
              <a:rPr lang="ru-RU" sz="1400" kern="1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Библиогр</a:t>
            </a:r>
            <a:r>
              <a:rPr lang="ru-RU"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с. 263-269. – ISBN 978-5-9765-2052-3. – Текст : электронный.</a:t>
            </a:r>
          </a:p>
          <a:p>
            <a:r>
              <a:rPr lang="kk-KZ"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endParaRPr lang="ru-RU"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r>
              <a:rPr lang="kk-KZ"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ru-RU"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Кондрашихина, О. А. Дифференциальная психология : О. А. Кондрашихина. — 2-е изд., </a:t>
            </a:r>
            <a:r>
              <a:rPr lang="ru-RU" sz="1400" kern="1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перераб</a:t>
            </a:r>
            <a:r>
              <a:rPr lang="ru-RU"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и доп. — Севастополь : </a:t>
            </a:r>
            <a:r>
              <a:rPr lang="ru-RU" sz="1400" kern="1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СевГУ</a:t>
            </a:r>
            <a:r>
              <a:rPr lang="ru-RU"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2022. — 305 с. — Текст : электронный // Лань : электронно-библиотечная система. — URL: https://e.lanbook.com/book/261881 (дата обращения: 17.06.2025). — Режим доступа: для </a:t>
            </a:r>
            <a:r>
              <a:rPr lang="ru-RU" sz="1400" kern="1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авториз</a:t>
            </a:r>
            <a:r>
              <a:rPr lang="ru-RU"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пользователей.</a:t>
            </a:r>
          </a:p>
          <a:p>
            <a:r>
              <a:rPr lang="kk-KZ"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endParaRPr lang="ru-RU"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r>
              <a:rPr lang="ru-RU" sz="1400" kern="1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Базылевич</a:t>
            </a:r>
            <a:r>
              <a:rPr lang="ru-RU"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Т. Ф. Дифференциальная психология : учебник / Т.Ф. </a:t>
            </a:r>
            <a:r>
              <a:rPr lang="ru-RU" sz="1400" kern="1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Базылевич</a:t>
            </a:r>
            <a:r>
              <a:rPr lang="ru-RU"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 — Москва : ИНФРА-М, 2024. — 224 с. + Доп. материалы [Электронный ресурс]. — (Высшее образование: Бакалавриат). — DOI 10.12737/5258. - ISBN 978-5-16-009399-4. - Текст : электронный. - URL: (дата обращения: 17.06.2025). – Режим доступа: по подписке.</a:t>
            </a:r>
          </a:p>
          <a:p>
            <a:endParaRPr lang="ru-RU" sz="1400" dirty="0">
              <a:solidFill>
                <a:srgbClr val="002060"/>
              </a:solidFill>
              <a:effectLst/>
              <a:latin typeface="Arial" panose="020B0604020202020204" pitchFamily="34" charset="0"/>
              <a:ea typeface="Tahoma" panose="020B0604030504040204" pitchFamily="34" charset="0"/>
              <a:cs typeface="Arial" pitchFamily="34" charset="0"/>
            </a:endParaRPr>
          </a:p>
          <a:p>
            <a:r>
              <a:rPr lang="ru-RU" sz="1400" dirty="0" err="1">
                <a:solidFill>
                  <a:srgbClr val="002060"/>
                </a:solidFill>
                <a:latin typeface="Arial" panose="020B0604020202020204" pitchFamily="34" charset="0"/>
                <a:ea typeface="Tahoma" panose="020B0604030504040204" pitchFamily="34" charset="0"/>
                <a:cs typeface="Arial" pitchFamily="34" charset="0"/>
              </a:rPr>
              <a:t>Орманова</a:t>
            </a:r>
            <a:r>
              <a:rPr lang="ru-RU" sz="1400" dirty="0">
                <a:solidFill>
                  <a:srgbClr val="002060"/>
                </a:solidFill>
                <a:latin typeface="Arial" panose="020B0604020202020204" pitchFamily="34" charset="0"/>
                <a:ea typeface="Tahoma" panose="020B0604030504040204" pitchFamily="34" charset="0"/>
                <a:cs typeface="Arial" pitchFamily="34" charset="0"/>
              </a:rPr>
              <a:t> З.Қ. </a:t>
            </a:r>
            <a:r>
              <a:rPr lang="ru-RU" sz="1400" dirty="0" err="1">
                <a:solidFill>
                  <a:srgbClr val="002060"/>
                </a:solidFill>
                <a:latin typeface="Arial" panose="020B0604020202020204" pitchFamily="34" charset="0"/>
                <a:ea typeface="Tahoma" panose="020B0604030504040204" pitchFamily="34" charset="0"/>
                <a:cs typeface="Arial" pitchFamily="34" charset="0"/>
              </a:rPr>
              <a:t>Дифференциалды</a:t>
            </a:r>
            <a:r>
              <a:rPr lang="ru-RU" sz="1400" dirty="0">
                <a:solidFill>
                  <a:srgbClr val="002060"/>
                </a:solidFill>
                <a:latin typeface="Arial" panose="020B0604020202020204" pitchFamily="34" charset="0"/>
                <a:ea typeface="Tahoma" panose="020B0604030504040204" pitchFamily="34" charset="0"/>
                <a:cs typeface="Arial" pitchFamily="34" charset="0"/>
              </a:rPr>
              <a:t> психология: </a:t>
            </a:r>
            <a:r>
              <a:rPr lang="ru-RU" sz="1400" dirty="0" err="1">
                <a:solidFill>
                  <a:srgbClr val="002060"/>
                </a:solidFill>
                <a:latin typeface="Arial" panose="020B0604020202020204" pitchFamily="34" charset="0"/>
                <a:ea typeface="Tahoma" panose="020B0604030504040204" pitchFamily="34" charset="0"/>
                <a:cs typeface="Arial" pitchFamily="34" charset="0"/>
              </a:rPr>
              <a:t>оқулық</a:t>
            </a:r>
            <a:r>
              <a:rPr lang="ru-RU" sz="1400" dirty="0">
                <a:solidFill>
                  <a:srgbClr val="002060"/>
                </a:solidFill>
                <a:latin typeface="Arial" panose="020B0604020202020204" pitchFamily="34" charset="0"/>
                <a:ea typeface="Tahoma" panose="020B0604030504040204" pitchFamily="34" charset="0"/>
                <a:cs typeface="Arial" pitchFamily="34" charset="0"/>
              </a:rPr>
              <a:t> / З. Қ. </a:t>
            </a:r>
            <a:r>
              <a:rPr lang="ru-RU" sz="1400" dirty="0" err="1">
                <a:solidFill>
                  <a:srgbClr val="002060"/>
                </a:solidFill>
                <a:latin typeface="Arial" panose="020B0604020202020204" pitchFamily="34" charset="0"/>
                <a:ea typeface="Tahoma" panose="020B0604030504040204" pitchFamily="34" charset="0"/>
                <a:cs typeface="Arial" pitchFamily="34" charset="0"/>
              </a:rPr>
              <a:t>Орманова</a:t>
            </a:r>
            <a:r>
              <a:rPr lang="ru-RU" sz="1400" dirty="0">
                <a:solidFill>
                  <a:srgbClr val="002060"/>
                </a:solidFill>
                <a:latin typeface="Arial" panose="020B0604020202020204" pitchFamily="34" charset="0"/>
                <a:ea typeface="Tahoma" panose="020B0604030504040204" pitchFamily="34" charset="0"/>
                <a:cs typeface="Arial" pitchFamily="34" charset="0"/>
              </a:rPr>
              <a:t>. – Алматы:</a:t>
            </a:r>
            <a:r>
              <a:rPr lang="en-US" sz="1400" dirty="0">
                <a:solidFill>
                  <a:srgbClr val="002060"/>
                </a:solidFill>
                <a:latin typeface="Arial" panose="020B0604020202020204" pitchFamily="34" charset="0"/>
                <a:ea typeface="Tahoma" panose="020B0604030504040204" pitchFamily="34" charset="0"/>
                <a:cs typeface="Arial" pitchFamily="34" charset="0"/>
              </a:rPr>
              <a:t> TechSmith</a:t>
            </a:r>
            <a:r>
              <a:rPr lang="kk-KZ" sz="1400" dirty="0">
                <a:solidFill>
                  <a:srgbClr val="002060"/>
                </a:solidFill>
                <a:latin typeface="Arial" panose="020B0604020202020204" pitchFamily="34" charset="0"/>
                <a:ea typeface="Tahoma" panose="020B0604030504040204" pitchFamily="34" charset="0"/>
                <a:cs typeface="Arial" pitchFamily="34" charset="0"/>
              </a:rPr>
              <a:t>, 2023. -216 бет. – </a:t>
            </a:r>
            <a:r>
              <a:rPr lang="ru-RU" sz="14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ISBN978-601-352-153-4.</a:t>
            </a:r>
          </a:p>
          <a:p>
            <a:r>
              <a:rPr lang="kk-KZ" sz="1400" dirty="0">
                <a:solidFill>
                  <a:srgbClr val="002060"/>
                </a:solidFill>
                <a:latin typeface="Arial" panose="020B0604020202020204" pitchFamily="34" charset="0"/>
                <a:ea typeface="Tahoma" panose="020B0604030504040204" pitchFamily="34" charset="0"/>
                <a:cs typeface="Arial" pitchFamily="34" charset="0"/>
              </a:rPr>
              <a:t> </a:t>
            </a:r>
            <a:r>
              <a:rPr lang="ru-RU" sz="1400" dirty="0">
                <a:solidFill>
                  <a:srgbClr val="002060"/>
                </a:solidFill>
                <a:latin typeface="Arial" panose="020B0604020202020204" pitchFamily="34" charset="0"/>
                <a:ea typeface="Tahoma" panose="020B0604030504040204" pitchFamily="34" charset="0"/>
                <a:cs typeface="Arial" pitchFamily="34" charset="0"/>
              </a:rPr>
              <a:t> </a:t>
            </a:r>
          </a:p>
          <a:p>
            <a:pPr marL="69850" marR="55880">
              <a:lnSpc>
                <a:spcPct val="98000"/>
              </a:lnSpc>
              <a:spcAft>
                <a:spcPts val="0"/>
              </a:spcAft>
            </a:pPr>
            <a:r>
              <a:rPr lang="kk-KZ" sz="1400"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Марютина,Т.</a:t>
            </a:r>
            <a:r>
              <a:rPr lang="kk-KZ" sz="1400" i="1" spc="-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i="1" spc="-2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М. </a:t>
            </a:r>
            <a:r>
              <a:rPr lang="kk-KZ" sz="1400" spc="-1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Дифферен</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циальная</a:t>
            </a:r>
            <a:r>
              <a:rPr lang="kk-KZ" sz="1400" spc="-7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психология</a:t>
            </a:r>
            <a:r>
              <a:rPr lang="kk-KZ" sz="1400" spc="-7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r>
              <a:rPr lang="kk-KZ" sz="1400" spc="-1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психология</a:t>
            </a:r>
            <a:r>
              <a:rPr lang="kk-KZ" sz="1400" spc="-7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учебник для вузов /</a:t>
            </a:r>
            <a:endParaRPr lang="ru-RU"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marL="69850" marR="291465">
              <a:spcAft>
                <a:spcPts val="0"/>
              </a:spcAft>
            </a:pP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Т. М. Марютина. — Москва : Издательство Юрайт,</a:t>
            </a:r>
            <a:r>
              <a:rPr lang="kk-KZ" sz="1400" spc="1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2025. —</a:t>
            </a:r>
            <a:r>
              <a:rPr lang="kk-KZ" sz="1400" spc="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515</a:t>
            </a:r>
            <a:r>
              <a:rPr lang="kk-KZ" sz="1400" spc="-2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с. </a:t>
            </a:r>
            <a:r>
              <a:rPr lang="kk-KZ" sz="1400" spc="-5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endParaRPr lang="ru-RU"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marL="69850" marR="55880">
              <a:lnSpc>
                <a:spcPct val="100000"/>
              </a:lnSpc>
              <a:spcAft>
                <a:spcPts val="0"/>
              </a:spcAft>
            </a:pP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(Высшее образование). — ISBN</a:t>
            </a:r>
            <a:r>
              <a:rPr lang="kk-KZ" sz="1400" spc="-7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978-5-534-17908-8.</a:t>
            </a:r>
            <a:r>
              <a:rPr lang="kk-KZ" sz="1400" spc="-7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endParaRPr lang="ru-RU"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marL="69850" marR="101600">
              <a:spcAft>
                <a:spcPts val="0"/>
              </a:spcAft>
            </a:pP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Текст : электронный // Образовательная</a:t>
            </a:r>
            <a:r>
              <a:rPr lang="kk-KZ" sz="1400" spc="-7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платформа Юрайт [сайт]. — (дата</a:t>
            </a:r>
            <a:endParaRPr lang="ru-RU"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обращения:</a:t>
            </a:r>
            <a:r>
              <a:rPr lang="kk-KZ" sz="1400" spc="-1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18.06.2025).</a:t>
            </a:r>
            <a:endPar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marL="69850" marR="86995">
              <a:spcAft>
                <a:spcPts val="0"/>
              </a:spcAft>
            </a:pPr>
            <a:endParaRPr lang="kk-KZ" sz="14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pPr marL="69850" marR="86995">
              <a:spcAft>
                <a:spcPts val="0"/>
              </a:spcAft>
            </a:pP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Мандель, Б. Р. </a:t>
            </a:r>
            <a:r>
              <a:rPr lang="kk-KZ" sz="1400" spc="-1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Дифференциальная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психология. Модульный курс</a:t>
            </a:r>
            <a:r>
              <a:rPr lang="kk-KZ" sz="1400" spc="-4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r>
              <a:rPr lang="kk-KZ" sz="1400" spc="-2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учебное</a:t>
            </a:r>
            <a:r>
              <a:rPr lang="kk-KZ" sz="1400" spc="-4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пособие</a:t>
            </a:r>
            <a:r>
              <a:rPr lang="kk-KZ" sz="1400" spc="-4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r>
              <a:rPr lang="kk-KZ" sz="1400" spc="-5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Б.Р. Мандель. — Москва : Вузовский учебник : ИНФРА-М, 2022. —</a:t>
            </a:r>
            <a:r>
              <a:rPr lang="kk-KZ" sz="1400" spc="-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315 с. -</a:t>
            </a:r>
            <a:endParaRPr lang="ru-RU"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marL="69850">
              <a:lnSpc>
                <a:spcPts val="1375"/>
              </a:lnSpc>
            </a:pP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ISBN</a:t>
            </a:r>
            <a:r>
              <a:rPr lang="kk-KZ" sz="1400" spc="-1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978-5-9558-0205-3.</a:t>
            </a:r>
            <a:r>
              <a:rPr lang="kk-KZ" sz="1400" spc="1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spc="-5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endParaRPr lang="ru-RU"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marL="69850" marR="55880">
              <a:spcAft>
                <a:spcPts val="0"/>
              </a:spcAft>
            </a:pP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Текст</a:t>
            </a:r>
            <a:r>
              <a:rPr lang="kk-KZ" sz="1400" spc="-4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r>
              <a:rPr lang="kk-KZ" sz="1400" spc="-4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электронный.</a:t>
            </a:r>
            <a:r>
              <a:rPr lang="kk-KZ" sz="1400" spc="-5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r>
              <a:rPr lang="kk-KZ" sz="1400" spc="-55"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kk-KZ"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(дата обращения: 18.06.2025). – Режим доступа: по</a:t>
            </a:r>
            <a:endParaRPr lang="ru-RU"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r>
              <a:rPr lang="kk-KZ" sz="1400" spc="-1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подписке.</a:t>
            </a:r>
            <a:endParaRPr lang="ru-RU" sz="1400" dirty="0">
              <a:solidFill>
                <a:srgbClr val="002060"/>
              </a:solidFill>
              <a:effectLst/>
              <a:latin typeface="Arial" panose="020B0604020202020204" pitchFamily="34" charset="0"/>
              <a:ea typeface="Tahoma" panose="020B0604030504040204" pitchFamily="34" charset="0"/>
              <a:cs typeface="Arial" pitchFamily="34" charset="0"/>
            </a:endParaRPr>
          </a:p>
        </p:txBody>
      </p:sp>
      <p:sp>
        <p:nvSpPr>
          <p:cNvPr id="12" name="TextBox 11">
            <a:extLst>
              <a:ext uri="{FF2B5EF4-FFF2-40B4-BE49-F238E27FC236}">
                <a16:creationId xmlns:a16="http://schemas.microsoft.com/office/drawing/2014/main" id="{1506C61F-5682-4B1C-9FFE-D1B61EE508C7}"/>
              </a:ext>
            </a:extLst>
          </p:cNvPr>
          <p:cNvSpPr txBox="1"/>
          <p:nvPr/>
        </p:nvSpPr>
        <p:spPr>
          <a:xfrm>
            <a:off x="4009248" y="159303"/>
            <a:ext cx="6097656" cy="577850"/>
          </a:xfrm>
          <a:prstGeom prst="rect">
            <a:avLst/>
          </a:prstGeom>
          <a:noFill/>
        </p:spPr>
        <p:txBody>
          <a:bodyPr wrap="square">
            <a:spAutoFit/>
          </a:bodyPr>
          <a:lstStyle/>
          <a:p>
            <a:pPr>
              <a:lnSpc>
                <a:spcPct val="150000"/>
              </a:lnSpc>
            </a:pPr>
            <a:r>
              <a:rPr lang="ru-RU" sz="2400" b="1" dirty="0" err="1">
                <a:solidFill>
                  <a:srgbClr val="002060"/>
                </a:solidFill>
                <a:effectLst/>
                <a:latin typeface="Arial" pitchFamily="34" charset="0"/>
                <a:ea typeface="Tahoma" panose="020B0604030504040204" pitchFamily="34" charset="0"/>
                <a:cs typeface="Arial" pitchFamily="34" charset="0"/>
              </a:rPr>
              <a:t>Әдебиеттер</a:t>
            </a:r>
            <a:r>
              <a:rPr lang="ru-RU" sz="2400" b="1" dirty="0">
                <a:solidFill>
                  <a:srgbClr val="002060"/>
                </a:solidFill>
                <a:effectLst/>
                <a:latin typeface="Arial" pitchFamily="34" charset="0"/>
                <a:ea typeface="Tahoma" panose="020B0604030504040204" pitchFamily="34" charset="0"/>
                <a:cs typeface="Arial" pitchFamily="34" charset="0"/>
              </a:rPr>
              <a:t>:</a:t>
            </a:r>
          </a:p>
        </p:txBody>
      </p:sp>
    </p:spTree>
    <p:extLst>
      <p:ext uri="{BB962C8B-B14F-4D97-AF65-F5344CB8AC3E}">
        <p14:creationId xmlns:p14="http://schemas.microsoft.com/office/powerpoint/2010/main" val="12741218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фон.jpg"/>
          <p:cNvPicPr>
            <a:picLocks noChangeAspect="1"/>
          </p:cNvPicPr>
          <p:nvPr/>
        </p:nvPicPr>
        <p:blipFill>
          <a:blip r:embed="rId2"/>
          <a:stretch>
            <a:fillRect/>
          </a:stretch>
        </p:blipFill>
        <p:spPr>
          <a:xfrm>
            <a:off x="0" y="0"/>
            <a:ext cx="12192000" cy="6858000"/>
          </a:xfrm>
          <a:prstGeom prst="rect">
            <a:avLst/>
          </a:prstGeom>
        </p:spPr>
      </p:pic>
      <p:sp>
        <p:nvSpPr>
          <p:cNvPr id="13314" name="Заголовок 1">
            <a:extLst>
              <a:ext uri="{FF2B5EF4-FFF2-40B4-BE49-F238E27FC236}">
                <a16:creationId xmlns:a16="http://schemas.microsoft.com/office/drawing/2014/main" id="{4836029E-A24D-4144-A4E8-ECBC5785967F}"/>
              </a:ext>
            </a:extLst>
          </p:cNvPr>
          <p:cNvSpPr txBox="1">
            <a:spLocks/>
          </p:cNvSpPr>
          <p:nvPr/>
        </p:nvSpPr>
        <p:spPr bwMode="auto">
          <a:xfrm>
            <a:off x="2566989" y="3127375"/>
            <a:ext cx="7273925"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400" eaLnBrk="0" fontAlgn="base" hangingPunct="0">
              <a:spcBef>
                <a:spcPct val="0"/>
              </a:spcBef>
              <a:spcAft>
                <a:spcPct val="0"/>
              </a:spcAft>
              <a:buNone/>
            </a:pPr>
            <a:r>
              <a:rPr lang="ru-RU" altLang="ru-RU" sz="4400" b="1" dirty="0" err="1">
                <a:solidFill>
                  <a:srgbClr val="03517A"/>
                </a:solidFill>
                <a:latin typeface="Arial" pitchFamily="34" charset="0"/>
                <a:cs typeface="Arial" pitchFamily="34" charset="0"/>
              </a:rPr>
              <a:t>Назарларыңызға</a:t>
            </a:r>
            <a:r>
              <a:rPr lang="ru-RU" altLang="ru-RU" sz="4400" b="1" dirty="0">
                <a:solidFill>
                  <a:srgbClr val="03517A"/>
                </a:solidFill>
                <a:latin typeface="Arial" pitchFamily="34" charset="0"/>
                <a:cs typeface="Arial" pitchFamily="34" charset="0"/>
              </a:rPr>
              <a:t> </a:t>
            </a:r>
            <a:r>
              <a:rPr lang="ru-RU" altLang="ru-RU" sz="4400" b="1" dirty="0" err="1">
                <a:solidFill>
                  <a:srgbClr val="03517A"/>
                </a:solidFill>
                <a:latin typeface="Arial" pitchFamily="34" charset="0"/>
                <a:cs typeface="Arial" pitchFamily="34" charset="0"/>
              </a:rPr>
              <a:t>рахмет</a:t>
            </a:r>
            <a:r>
              <a:rPr lang="ru-RU" altLang="ru-RU" sz="4400" b="1" dirty="0">
                <a:solidFill>
                  <a:srgbClr val="03517A"/>
                </a:solidFill>
                <a:latin typeface="Arial" pitchFamily="34" charset="0"/>
                <a:cs typeface="Arial" pitchFamily="34" charset="0"/>
              </a:rPr>
              <a:t>!</a:t>
            </a:r>
          </a:p>
        </p:txBody>
      </p:sp>
      <p:pic>
        <p:nvPicPr>
          <p:cNvPr id="14" name="Рисунок 12295">
            <a:extLst>
              <a:ext uri="{FF2B5EF4-FFF2-40B4-BE49-F238E27FC236}">
                <a16:creationId xmlns:a16="http://schemas.microsoft.com/office/drawing/2014/main" id="{F5351ADE-FD22-4D54-81B4-4E18D06B5A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6589" y="1150939"/>
            <a:ext cx="490537"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22609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descr="фон.jpg"/>
          <p:cNvPicPr>
            <a:picLocks noChangeAspect="1"/>
          </p:cNvPicPr>
          <p:nvPr/>
        </p:nvPicPr>
        <p:blipFill>
          <a:blip r:embed="rId3"/>
          <a:stretch>
            <a:fillRect/>
          </a:stretch>
        </p:blipFill>
        <p:spPr>
          <a:xfrm>
            <a:off x="0" y="0"/>
            <a:ext cx="12192000" cy="6858000"/>
          </a:xfrm>
          <a:prstGeom prst="rect">
            <a:avLst/>
          </a:prstGeom>
        </p:spPr>
      </p:pic>
      <p:sp>
        <p:nvSpPr>
          <p:cNvPr id="7" name="Прямоугольник 6">
            <a:extLst>
              <a:ext uri="{FF2B5EF4-FFF2-40B4-BE49-F238E27FC236}">
                <a16:creationId xmlns:a16="http://schemas.microsoft.com/office/drawing/2014/main" id="{27B0486A-5950-4D27-BE2C-5898448A7E19}"/>
              </a:ext>
            </a:extLst>
          </p:cNvPr>
          <p:cNvSpPr/>
          <p:nvPr/>
        </p:nvSpPr>
        <p:spPr>
          <a:xfrm>
            <a:off x="148960" y="933668"/>
            <a:ext cx="11894082" cy="5586022"/>
          </a:xfrm>
          <a:prstGeom prst="rect">
            <a:avLst/>
          </a:prstGeom>
          <a:solidFill>
            <a:srgbClr val="EEEC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Picture 8" descr="Picture background">
            <a:extLst>
              <a:ext uri="{FF2B5EF4-FFF2-40B4-BE49-F238E27FC236}">
                <a16:creationId xmlns:a16="http://schemas.microsoft.com/office/drawing/2014/main" id="{023E7CB9-E644-4E96-9AA4-A2AD30E4B9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862" t="2412" r="1363" b="3507"/>
          <a:stretch/>
        </p:blipFill>
        <p:spPr bwMode="auto">
          <a:xfrm>
            <a:off x="148959" y="1395333"/>
            <a:ext cx="6290463" cy="49906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CF28E9A-4073-4F1E-84BC-4EFA528B1463}"/>
              </a:ext>
            </a:extLst>
          </p:cNvPr>
          <p:cNvSpPr txBox="1"/>
          <p:nvPr/>
        </p:nvSpPr>
        <p:spPr>
          <a:xfrm>
            <a:off x="5085058" y="2305777"/>
            <a:ext cx="6871356" cy="3857466"/>
          </a:xfrm>
          <a:prstGeom prst="rect">
            <a:avLst/>
          </a:prstGeom>
          <a:noFill/>
        </p:spPr>
        <p:txBody>
          <a:bodyPr wrap="square">
            <a:spAutoFit/>
          </a:bodyPr>
          <a:lstStyle/>
          <a:p>
            <a:pPr algn="ctr">
              <a:spcAft>
                <a:spcPts val="1000"/>
              </a:spcAft>
            </a:pPr>
            <a:r>
              <a:rPr lang="kk-KZ" sz="2400" i="1"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Тақырыбы: </a:t>
            </a:r>
          </a:p>
          <a:p>
            <a:pPr algn="ctr">
              <a:spcAft>
                <a:spcPts val="1000"/>
              </a:spcAft>
            </a:pPr>
            <a:endParaRPr lang="kk-KZ" sz="2400" b="1" i="1" dirty="0">
              <a:solidFill>
                <a:schemeClr val="tx2"/>
              </a:solidFill>
              <a:latin typeface="Arial" panose="020B0604020202020204" pitchFamily="34" charset="0"/>
              <a:ea typeface="Times New Roman" panose="02020603050405020304" pitchFamily="18" charset="0"/>
              <a:cs typeface="Arial" panose="020B0604020202020204" pitchFamily="34" charset="0"/>
            </a:endParaRPr>
          </a:p>
          <a:p>
            <a:pPr algn="ctr">
              <a:spcAft>
                <a:spcPts val="1000"/>
              </a:spcAft>
            </a:pPr>
            <a:r>
              <a:rPr lang="kk-KZ" sz="36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Жеке адамның психологиялық ерекшеліктерінің генетикалық және биохимиялық негіздері</a:t>
            </a:r>
            <a:endParaRPr lang="ru-RU" sz="2800" b="1" dirty="0">
              <a:solidFill>
                <a:schemeClr val="tx2"/>
              </a:solidFill>
              <a:latin typeface="Arial" panose="020B0604020202020204" pitchFamily="34" charset="0"/>
              <a:ea typeface="Calibri" panose="020F0502020204030204" pitchFamily="34" charset="0"/>
              <a:cs typeface="Arial" pitchFamily="34" charset="0"/>
            </a:endParaRPr>
          </a:p>
        </p:txBody>
      </p:sp>
      <p:sp>
        <p:nvSpPr>
          <p:cNvPr id="15" name="TextBox 14">
            <a:extLst>
              <a:ext uri="{FF2B5EF4-FFF2-40B4-BE49-F238E27FC236}">
                <a16:creationId xmlns:a16="http://schemas.microsoft.com/office/drawing/2014/main" id="{13164AFD-8BC0-46A6-95E3-48F8DAE434B9}"/>
              </a:ext>
            </a:extLst>
          </p:cNvPr>
          <p:cNvSpPr txBox="1"/>
          <p:nvPr/>
        </p:nvSpPr>
        <p:spPr>
          <a:xfrm>
            <a:off x="7419480" y="1531877"/>
            <a:ext cx="2186533" cy="461665"/>
          </a:xfrm>
          <a:prstGeom prst="rect">
            <a:avLst/>
          </a:prstGeom>
          <a:noFill/>
          <a:ln w="22225" cap="rnd">
            <a:solidFill>
              <a:schemeClr val="accent1">
                <a:shade val="50000"/>
              </a:schemeClr>
            </a:solidFill>
            <a:round/>
          </a:ln>
        </p:spPr>
        <p:txBody>
          <a:bodyPr wrap="square">
            <a:spAutoFit/>
          </a:bodyPr>
          <a:lstStyle/>
          <a:p>
            <a:pPr algn="ctr"/>
            <a:r>
              <a:rPr lang="kk-KZ" sz="24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№3 дәріс </a:t>
            </a:r>
            <a:endParaRPr lang="ru-RU" sz="2400" dirty="0"/>
          </a:p>
        </p:txBody>
      </p:sp>
    </p:spTree>
    <p:extLst>
      <p:ext uri="{BB962C8B-B14F-4D97-AF65-F5344CB8AC3E}">
        <p14:creationId xmlns:p14="http://schemas.microsoft.com/office/powerpoint/2010/main" val="4179899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Рисунок 71" descr="фон.jpg"/>
          <p:cNvPicPr>
            <a:picLocks noChangeAspect="1"/>
          </p:cNvPicPr>
          <p:nvPr/>
        </p:nvPicPr>
        <p:blipFill>
          <a:blip r:embed="rId3"/>
          <a:stretch>
            <a:fillRect/>
          </a:stretch>
        </p:blipFill>
        <p:spPr>
          <a:xfrm>
            <a:off x="-89647" y="0"/>
            <a:ext cx="12192000" cy="6858000"/>
          </a:xfrm>
          <a:prstGeom prst="rect">
            <a:avLst/>
          </a:prstGeom>
        </p:spPr>
      </p:pic>
      <p:sp>
        <p:nvSpPr>
          <p:cNvPr id="8" name="TextBox 7">
            <a:extLst>
              <a:ext uri="{FF2B5EF4-FFF2-40B4-BE49-F238E27FC236}">
                <a16:creationId xmlns:a16="http://schemas.microsoft.com/office/drawing/2014/main" id="{4414C933-E78C-4591-9ED2-E2C5D8BE6C71}"/>
              </a:ext>
            </a:extLst>
          </p:cNvPr>
          <p:cNvSpPr txBox="1"/>
          <p:nvPr/>
        </p:nvSpPr>
        <p:spPr>
          <a:xfrm>
            <a:off x="881041" y="1648275"/>
            <a:ext cx="10978999" cy="286232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lvl="1" algn="l">
              <a:spcAft>
                <a:spcPts val="2400"/>
              </a:spcAft>
              <a:buSzPts val="1100"/>
            </a:pPr>
            <a:r>
              <a:rPr lang="kk-KZ" sz="24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1. Дифференциалды психологиядағы жеке адам ерекшелігі</a:t>
            </a:r>
          </a:p>
          <a:p>
            <a:pPr lvl="1" algn="l">
              <a:spcAft>
                <a:spcPts val="2400"/>
              </a:spcAft>
              <a:buSzPts val="1100"/>
            </a:pPr>
            <a:r>
              <a:rPr lang="kk-KZ" sz="24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2. Жеке адам мәселесін қарастыратын зерттеулерге сипаттама</a:t>
            </a:r>
          </a:p>
          <a:p>
            <a:pPr lvl="1" algn="l">
              <a:spcAft>
                <a:spcPts val="2400"/>
              </a:spcAft>
              <a:buSzPts val="1100"/>
            </a:pPr>
            <a:r>
              <a:rPr lang="kk-KZ" sz="24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3. Дифференциалды психологиядағы тұлға ұғымының құрылымы</a:t>
            </a:r>
          </a:p>
          <a:p>
            <a:pPr lvl="1">
              <a:spcAft>
                <a:spcPts val="2400"/>
              </a:spcAft>
              <a:buSzPts val="1100"/>
            </a:pPr>
            <a:r>
              <a:rPr lang="kk-KZ" sz="24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4. </a:t>
            </a:r>
            <a:r>
              <a:rPr lang="kk-KZ" sz="2400" b="1" dirty="0">
                <a:solidFill>
                  <a:schemeClr val="tx2"/>
                </a:solidFill>
                <a:latin typeface="Arial" panose="020B0604020202020204" pitchFamily="34" charset="0"/>
                <a:ea typeface="Times New Roman" panose="02020603050405020304" pitchFamily="18" charset="0"/>
                <a:cs typeface="Arial" panose="020B0604020202020204" pitchFamily="34" charset="0"/>
              </a:rPr>
              <a:t>Дифференциалдыпсихологиядағы индивидуалды </a:t>
            </a:r>
            <a:r>
              <a:rPr lang="kk-KZ" sz="24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қасиеттер мәселесі. </a:t>
            </a:r>
          </a:p>
        </p:txBody>
      </p:sp>
      <p:sp>
        <p:nvSpPr>
          <p:cNvPr id="27650" name="AutoShape 2" descr="blob:https://web.whatsapp.com/bee0a836-ec9a-4c3b-b907-1788ca8ebc43"/>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4" name="TextBox 23">
            <a:extLst>
              <a:ext uri="{FF2B5EF4-FFF2-40B4-BE49-F238E27FC236}">
                <a16:creationId xmlns:a16="http://schemas.microsoft.com/office/drawing/2014/main" id="{FE53FB67-E392-400A-8D68-000CB1CD463A}"/>
              </a:ext>
            </a:extLst>
          </p:cNvPr>
          <p:cNvSpPr txBox="1"/>
          <p:nvPr/>
        </p:nvSpPr>
        <p:spPr>
          <a:xfrm>
            <a:off x="-649376" y="160338"/>
            <a:ext cx="12509416" cy="675249"/>
          </a:xfrm>
          <a:prstGeom prst="rect">
            <a:avLst/>
          </a:prstGeom>
          <a:noFill/>
        </p:spPr>
        <p:txBody>
          <a:bodyPr wrap="square">
            <a:spAutoFit/>
          </a:bodyPr>
          <a:lstStyle/>
          <a:p>
            <a:pPr algn="ctr">
              <a:lnSpc>
                <a:spcPct val="115000"/>
              </a:lnSpc>
              <a:spcAft>
                <a:spcPts val="1000"/>
              </a:spcAft>
            </a:pPr>
            <a:r>
              <a:rPr lang="ru-RU" sz="3600" b="1" dirty="0" err="1">
                <a:solidFill>
                  <a:srgbClr val="002060"/>
                </a:solidFill>
                <a:latin typeface="Arial" pitchFamily="34" charset="0"/>
                <a:ea typeface="Calibri" panose="020F0502020204030204" pitchFamily="34" charset="0"/>
                <a:cs typeface="Arial" pitchFamily="34" charset="0"/>
              </a:rPr>
              <a:t>Жоспары</a:t>
            </a:r>
            <a:r>
              <a:rPr lang="ru-RU" sz="3600" b="1" dirty="0">
                <a:solidFill>
                  <a:schemeClr val="tx2"/>
                </a:solidFill>
                <a:latin typeface="Arial" pitchFamily="34" charset="0"/>
                <a:ea typeface="Calibri" panose="020F0502020204030204" pitchFamily="34" charset="0"/>
                <a:cs typeface="Arial" pitchFamily="34" charset="0"/>
              </a:rPr>
              <a:t>:</a:t>
            </a:r>
          </a:p>
        </p:txBody>
      </p:sp>
    </p:spTree>
    <p:extLst>
      <p:ext uri="{BB962C8B-B14F-4D97-AF65-F5344CB8AC3E}">
        <p14:creationId xmlns:p14="http://schemas.microsoft.com/office/powerpoint/2010/main" val="361294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фон.jpg">
            <a:extLst>
              <a:ext uri="{FF2B5EF4-FFF2-40B4-BE49-F238E27FC236}">
                <a16:creationId xmlns:a16="http://schemas.microsoft.com/office/drawing/2014/main" id="{6507A8B6-C2B0-4C3E-9D51-870312BC3740}"/>
              </a:ext>
            </a:extLst>
          </p:cNvPr>
          <p:cNvPicPr>
            <a:picLocks noChangeAspect="1"/>
          </p:cNvPicPr>
          <p:nvPr/>
        </p:nvPicPr>
        <p:blipFill>
          <a:blip r:embed="rId2"/>
          <a:stretch>
            <a:fillRect/>
          </a:stretch>
        </p:blipFill>
        <p:spPr>
          <a:xfrm>
            <a:off x="0" y="0"/>
            <a:ext cx="12192000" cy="6858000"/>
          </a:xfrm>
          <a:prstGeom prst="rect">
            <a:avLst/>
          </a:prstGeom>
        </p:spPr>
      </p:pic>
      <p:sp>
        <p:nvSpPr>
          <p:cNvPr id="3" name="Объект 2">
            <a:extLst>
              <a:ext uri="{FF2B5EF4-FFF2-40B4-BE49-F238E27FC236}">
                <a16:creationId xmlns:a16="http://schemas.microsoft.com/office/drawing/2014/main" id="{EAFABB40-902D-48CC-AA31-7F0DAC4A2748}"/>
              </a:ext>
            </a:extLst>
          </p:cNvPr>
          <p:cNvSpPr>
            <a:spLocks noGrp="1"/>
          </p:cNvSpPr>
          <p:nvPr>
            <p:ph idx="1"/>
          </p:nvPr>
        </p:nvSpPr>
        <p:spPr/>
        <p:style>
          <a:lnRef idx="2">
            <a:schemeClr val="accent1"/>
          </a:lnRef>
          <a:fillRef idx="1">
            <a:schemeClr val="lt1"/>
          </a:fillRef>
          <a:effectRef idx="0">
            <a:schemeClr val="accent1"/>
          </a:effectRef>
          <a:fontRef idx="minor">
            <a:schemeClr val="dk1"/>
          </a:fontRef>
        </p:style>
        <p:txBody>
          <a:bodyPr/>
          <a:lstStyle/>
          <a:p>
            <a:pPr marL="0" indent="0">
              <a:buNone/>
            </a:pPr>
            <a:r>
              <a:rPr lang="en-US" sz="1800" spc="-10" dirty="0">
                <a:effectLst/>
                <a:latin typeface="Times New Roman" panose="02020603050405020304" pitchFamily="18" charset="0"/>
                <a:ea typeface="Calibri" panose="020F0502020204030204" pitchFamily="34" charset="0"/>
                <a:cs typeface="Times New Roman" panose="02020603050405020304" pitchFamily="18" charset="0"/>
              </a:rPr>
              <a:t>	</a:t>
            </a:r>
            <a:r>
              <a:rPr lang="kk-KZ" sz="2400" spc="-10" dirty="0">
                <a:solidFill>
                  <a:schemeClr val="tx2"/>
                </a:solidFill>
                <a:effectLst/>
                <a:latin typeface="Arial" panose="020B0604020202020204" pitchFamily="34" charset="0"/>
                <a:ea typeface="Calibri" panose="020F0502020204030204" pitchFamily="34" charset="0"/>
                <a:cs typeface="Arial" panose="020B0604020202020204" pitchFamily="34" charset="0"/>
              </a:rPr>
              <a:t>Әлеуметтік қатынастар субъект әрі әлеуметтік мәнді қасиеттердің иегері ретінде әрбір адам жеке адам болып сипатталады. "Жеке адам" түсінігімен қатар біздің қолданымымызда "адам", "дара адам", "даралық" терминдері бірге жүр. Бұл түсініктердің әрқайсысы өз ерекшеліктерімен ажыратылады, бірақ бір-бірімен тығыз байланысты. Олардың ішінде ең жалпыланған, көп қасиеттердің бірігуін "адам" түсінігі қамтиды. Адам өмір дамуының ең жоғары денгейінің көрінісі, қоғамдық еңбек барысының жемісі әрі табиғат пен әлеуметтік болмыс тұтастығын аңдататын тіршілік иесі. Алайда, адам әлеуметтік тетіктік мәнге ие болғанмен, ол жалпы табиғат туындысы ретінде дара адамдық сипаты жағынан жанды мақұлық дүниесінен бөлектенбейді.</a:t>
            </a:r>
            <a:endParaRPr lang="ru-RU" sz="24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p>
            <a:endParaRPr lang="ru-RU" dirty="0"/>
          </a:p>
        </p:txBody>
      </p:sp>
      <p:sp>
        <p:nvSpPr>
          <p:cNvPr id="5" name="TextBox 4">
            <a:extLst>
              <a:ext uri="{FF2B5EF4-FFF2-40B4-BE49-F238E27FC236}">
                <a16:creationId xmlns:a16="http://schemas.microsoft.com/office/drawing/2014/main" id="{E3199857-707B-4FD7-8BA4-199E82EDCFD7}"/>
              </a:ext>
            </a:extLst>
          </p:cNvPr>
          <p:cNvSpPr txBox="1"/>
          <p:nvPr/>
        </p:nvSpPr>
        <p:spPr>
          <a:xfrm>
            <a:off x="1759227" y="350948"/>
            <a:ext cx="10279646" cy="936795"/>
          </a:xfrm>
          <a:prstGeom prst="rect">
            <a:avLst/>
          </a:prstGeom>
          <a:noFill/>
        </p:spPr>
        <p:txBody>
          <a:bodyPr wrap="square">
            <a:spAutoFit/>
          </a:bodyPr>
          <a:lstStyle/>
          <a:p>
            <a:pPr algn="ctr">
              <a:lnSpc>
                <a:spcPct val="115000"/>
              </a:lnSpc>
              <a:spcAft>
                <a:spcPts val="1000"/>
              </a:spcAft>
            </a:pPr>
            <a:r>
              <a:rPr lang="ru-RU" sz="24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1. </a:t>
            </a:r>
            <a:r>
              <a:rPr lang="ru-RU" sz="2400" b="1" spc="0"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Дифференциалды</a:t>
            </a:r>
            <a:r>
              <a:rPr lang="ru-RU" sz="24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a:t>
            </a:r>
            <a:r>
              <a:rPr lang="ru-RU" sz="2400" b="1" spc="0"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психологиядағы</a:t>
            </a:r>
            <a:r>
              <a:rPr lang="ru-RU" sz="24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a:t>
            </a:r>
            <a:r>
              <a:rPr lang="ru-RU" sz="2400" b="1" spc="0"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жеке</a:t>
            </a:r>
            <a:r>
              <a:rPr lang="ru-RU" sz="24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a:t>
            </a:r>
            <a:r>
              <a:rPr lang="ru-RU" sz="2400" b="1" spc="0"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адам</a:t>
            </a:r>
            <a:r>
              <a:rPr lang="ru-RU" sz="24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a:t>
            </a:r>
            <a:r>
              <a:rPr lang="ru-RU" sz="2400" b="1" spc="0" dirty="0" err="1">
                <a:solidFill>
                  <a:schemeClr val="tx2"/>
                </a:solidFill>
                <a:effectLst/>
                <a:latin typeface="Arial" panose="020B0604020202020204" pitchFamily="34" charset="0"/>
                <a:ea typeface="Times New Roman" panose="02020603050405020304" pitchFamily="18" charset="0"/>
                <a:cs typeface="Arial" panose="020B0604020202020204" pitchFamily="34" charset="0"/>
              </a:rPr>
              <a:t>ерекшелігі</a:t>
            </a:r>
            <a:endParaRPr lang="ru-RU" sz="2400" b="1" spc="0"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spcAft>
                <a:spcPts val="1000"/>
              </a:spcAft>
            </a:pPr>
            <a:endParaRPr lang="ru-RU" sz="1600" b="1" dirty="0">
              <a:solidFill>
                <a:schemeClr val="tx2"/>
              </a:solidFill>
              <a:latin typeface="Arial" pitchFamily="34" charset="0"/>
              <a:ea typeface="Calibri" panose="020F0502020204030204" pitchFamily="34" charset="0"/>
              <a:cs typeface="Arial" pitchFamily="34" charset="0"/>
            </a:endParaRPr>
          </a:p>
        </p:txBody>
      </p:sp>
    </p:spTree>
    <p:extLst>
      <p:ext uri="{BB962C8B-B14F-4D97-AF65-F5344CB8AC3E}">
        <p14:creationId xmlns:p14="http://schemas.microsoft.com/office/powerpoint/2010/main" val="3076710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09F9720B-C057-4415-AE07-49473BFB8408}"/>
              </a:ext>
            </a:extLst>
          </p:cNvPr>
          <p:cNvPicPr>
            <a:picLocks noChangeAspect="1"/>
          </p:cNvPicPr>
          <p:nvPr/>
        </p:nvPicPr>
        <p:blipFill>
          <a:blip r:embed="rId3"/>
          <a:stretch>
            <a:fillRect/>
          </a:stretch>
        </p:blipFill>
        <p:spPr>
          <a:xfrm>
            <a:off x="-253497" y="0"/>
            <a:ext cx="12192000" cy="6857999"/>
          </a:xfrm>
          <a:prstGeom prst="rect">
            <a:avLst/>
          </a:prstGeom>
        </p:spPr>
      </p:pic>
      <p:sp>
        <p:nvSpPr>
          <p:cNvPr id="2" name="Заголовок 1">
            <a:extLst>
              <a:ext uri="{FF2B5EF4-FFF2-40B4-BE49-F238E27FC236}">
                <a16:creationId xmlns:a16="http://schemas.microsoft.com/office/drawing/2014/main" id="{69886530-20AF-4C0E-8844-D5C5D325EE84}"/>
              </a:ext>
            </a:extLst>
          </p:cNvPr>
          <p:cNvSpPr>
            <a:spLocks noGrp="1"/>
          </p:cNvSpPr>
          <p:nvPr>
            <p:ph type="title"/>
          </p:nvPr>
        </p:nvSpPr>
        <p:spPr>
          <a:xfrm>
            <a:off x="1557196" y="274638"/>
            <a:ext cx="10483912" cy="522067"/>
          </a:xfrm>
        </p:spPr>
        <p:txBody>
          <a:bodyPr/>
          <a:lstStyle/>
          <a:p>
            <a:r>
              <a:rPr lang="ru-RU" sz="18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Дифференциалдық</a:t>
            </a:r>
            <a:r>
              <a:rPr lang="ru-RU" sz="1800" b="1" spc="2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ru-RU" sz="1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психология</a:t>
            </a:r>
            <a:r>
              <a:rPr lang="ru-RU" sz="1800" b="1" spc="2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ru-RU" sz="1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мен</a:t>
            </a:r>
            <a:r>
              <a:rPr lang="ru-RU" sz="1800" b="1" spc="2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ru-RU" sz="18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психофизиология</a:t>
            </a:r>
            <a:r>
              <a:rPr lang="ru-RU" sz="1800" b="1" spc="2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kk-KZ" sz="18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ғылымдарының тоғысуы адамды тұтас тұлға ретінде қарастыруға мүмкіндік береді</a:t>
            </a:r>
            <a:endParaRPr lang="ru-RU" b="1" dirty="0">
              <a:solidFill>
                <a:srgbClr val="002060"/>
              </a:solidFill>
              <a:latin typeface="Arial" panose="020B0604020202020204" pitchFamily="34" charset="0"/>
              <a:cs typeface="Arial" panose="020B0604020202020204" pitchFamily="34" charset="0"/>
            </a:endParaRPr>
          </a:p>
        </p:txBody>
      </p:sp>
      <p:graphicFrame>
        <p:nvGraphicFramePr>
          <p:cNvPr id="26" name="Схема 25">
            <a:extLst>
              <a:ext uri="{FF2B5EF4-FFF2-40B4-BE49-F238E27FC236}">
                <a16:creationId xmlns:a16="http://schemas.microsoft.com/office/drawing/2014/main" id="{2EAA10BE-CE97-4594-AC04-B6CDA83BF4AF}"/>
              </a:ext>
            </a:extLst>
          </p:cNvPr>
          <p:cNvGraphicFramePr/>
          <p:nvPr>
            <p:extLst>
              <p:ext uri="{D42A27DB-BD31-4B8C-83A1-F6EECF244321}">
                <p14:modId xmlns:p14="http://schemas.microsoft.com/office/powerpoint/2010/main" val="4206899637"/>
              </p:ext>
            </p:extLst>
          </p:nvPr>
        </p:nvGraphicFramePr>
        <p:xfrm>
          <a:off x="253497" y="982301"/>
          <a:ext cx="11787611" cy="56010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59381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2" name="Рисунок 21" descr="фон.jpg"/>
          <p:cNvPicPr>
            <a:picLocks noChangeAspect="1"/>
          </p:cNvPicPr>
          <p:nvPr/>
        </p:nvPicPr>
        <p:blipFill>
          <a:blip r:embed="rId4"/>
          <a:stretch>
            <a:fillRect/>
          </a:stretch>
        </p:blipFill>
        <p:spPr>
          <a:xfrm>
            <a:off x="0" y="0"/>
            <a:ext cx="12192000" cy="6858000"/>
          </a:xfrm>
          <a:prstGeom prst="rect">
            <a:avLst/>
          </a:prstGeom>
        </p:spPr>
      </p:pic>
      <p:graphicFrame>
        <p:nvGraphicFramePr>
          <p:cNvPr id="3" name="Схема 2">
            <a:extLst>
              <a:ext uri="{FF2B5EF4-FFF2-40B4-BE49-F238E27FC236}">
                <a16:creationId xmlns:a16="http://schemas.microsoft.com/office/drawing/2014/main" id="{02BD45DE-E7C9-471A-9ECE-0D6019B61C04}"/>
              </a:ext>
            </a:extLst>
          </p:cNvPr>
          <p:cNvGraphicFramePr/>
          <p:nvPr>
            <p:extLst>
              <p:ext uri="{D42A27DB-BD31-4B8C-83A1-F6EECF244321}">
                <p14:modId xmlns:p14="http://schemas.microsoft.com/office/powerpoint/2010/main" val="2529874089"/>
              </p:ext>
            </p:extLst>
          </p:nvPr>
        </p:nvGraphicFramePr>
        <p:xfrm>
          <a:off x="2032000" y="719666"/>
          <a:ext cx="8483600" cy="559800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080079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фон.jpg">
            <a:extLst>
              <a:ext uri="{FF2B5EF4-FFF2-40B4-BE49-F238E27FC236}">
                <a16:creationId xmlns:a16="http://schemas.microsoft.com/office/drawing/2014/main" id="{627541AF-C9F2-47C1-857A-4EEF53F4DF24}"/>
              </a:ext>
            </a:extLst>
          </p:cNvPr>
          <p:cNvPicPr>
            <a:picLocks noChangeAspect="1"/>
          </p:cNvPicPr>
          <p:nvPr/>
        </p:nvPicPr>
        <p:blipFill>
          <a:blip r:embed="rId3"/>
          <a:stretch>
            <a:fillRect/>
          </a:stretch>
        </p:blipFill>
        <p:spPr>
          <a:xfrm>
            <a:off x="0" y="0"/>
            <a:ext cx="12192000" cy="6858000"/>
          </a:xfrm>
          <a:prstGeom prst="rect">
            <a:avLst/>
          </a:prstGeom>
        </p:spPr>
        <p:style>
          <a:lnRef idx="2">
            <a:schemeClr val="accent5"/>
          </a:lnRef>
          <a:fillRef idx="1">
            <a:schemeClr val="lt1"/>
          </a:fillRef>
          <a:effectRef idx="0">
            <a:schemeClr val="accent5"/>
          </a:effectRef>
          <a:fontRef idx="minor">
            <a:schemeClr val="dk1"/>
          </a:fontRef>
        </p:style>
      </p:pic>
      <p:sp>
        <p:nvSpPr>
          <p:cNvPr id="2" name="Text 0"/>
          <p:cNvSpPr/>
          <p:nvPr/>
        </p:nvSpPr>
        <p:spPr>
          <a:xfrm>
            <a:off x="1734443" y="306486"/>
            <a:ext cx="10869018" cy="1033463"/>
          </a:xfrm>
          <a:prstGeom prst="rect">
            <a:avLst/>
          </a:prstGeom>
          <a:noFill/>
          <a:ln/>
        </p:spPr>
        <p:txBody>
          <a:bodyPr wrap="square" lIns="0" tIns="0" rIns="0" bIns="0" rtlCol="0" anchor="t"/>
          <a:lstStyle/>
          <a:p>
            <a:pPr>
              <a:lnSpc>
                <a:spcPts val="4042"/>
              </a:lnSpc>
            </a:pPr>
            <a:r>
              <a:rPr lang="en-US" sz="3250" dirty="0">
                <a:solidFill>
                  <a:srgbClr val="2C2926"/>
                </a:solidFill>
                <a:latin typeface="Arial" panose="020B0604020202020204" pitchFamily="34" charset="0"/>
                <a:ea typeface="Bricolage Grotesque Semi Bold" pitchFamily="34" charset="-122"/>
                <a:cs typeface="Arial" panose="020B0604020202020204" pitchFamily="34" charset="0"/>
              </a:rPr>
              <a:t>Дифференциалды Психологиядағы Жеке Адам Ерекшелігі</a:t>
            </a:r>
            <a:endParaRPr lang="en-US" sz="3250" dirty="0">
              <a:latin typeface="Arial" panose="020B0604020202020204" pitchFamily="34" charset="0"/>
              <a:cs typeface="Arial" panose="020B0604020202020204" pitchFamily="34" charset="0"/>
            </a:endParaRPr>
          </a:p>
        </p:txBody>
      </p:sp>
      <p:sp>
        <p:nvSpPr>
          <p:cNvPr id="3" name="Text 1"/>
          <p:cNvSpPr/>
          <p:nvPr/>
        </p:nvSpPr>
        <p:spPr>
          <a:xfrm>
            <a:off x="661492" y="1939330"/>
            <a:ext cx="2145903" cy="258465"/>
          </a:xfrm>
          <a:prstGeom prst="rect">
            <a:avLst/>
          </a:prstGeom>
          <a:ln/>
        </p:spPr>
        <p:style>
          <a:lnRef idx="2">
            <a:schemeClr val="accent5"/>
          </a:lnRef>
          <a:fillRef idx="1">
            <a:schemeClr val="lt1"/>
          </a:fillRef>
          <a:effectRef idx="0">
            <a:schemeClr val="accent5"/>
          </a:effectRef>
          <a:fontRef idx="minor">
            <a:schemeClr val="dk1"/>
          </a:fontRef>
        </p:style>
        <p:txBody>
          <a:bodyPr wrap="none" lIns="0" tIns="0" rIns="0" bIns="0" rtlCol="0" anchor="t"/>
          <a:lstStyle/>
          <a:p>
            <a:pPr>
              <a:lnSpc>
                <a:spcPts val="2000"/>
              </a:lnSpc>
            </a:pPr>
            <a:r>
              <a:rPr lang="en-US" sz="1625" dirty="0">
                <a:solidFill>
                  <a:srgbClr val="2C2926"/>
                </a:solidFill>
                <a:latin typeface="Arial" panose="020B0604020202020204" pitchFamily="34" charset="0"/>
                <a:ea typeface="Bricolage Grotesque Semi Bold" pitchFamily="34" charset="-122"/>
                <a:cs typeface="Arial" panose="020B0604020202020204" pitchFamily="34" charset="0"/>
              </a:rPr>
              <a:t>Дара Адам (Индивид)</a:t>
            </a:r>
            <a:endParaRPr lang="en-US" sz="1625" dirty="0">
              <a:latin typeface="Arial" panose="020B0604020202020204" pitchFamily="34" charset="0"/>
              <a:cs typeface="Arial" panose="020B0604020202020204" pitchFamily="34" charset="0"/>
            </a:endParaRPr>
          </a:p>
        </p:txBody>
      </p:sp>
      <p:sp>
        <p:nvSpPr>
          <p:cNvPr id="4" name="Text 2"/>
          <p:cNvSpPr/>
          <p:nvPr/>
        </p:nvSpPr>
        <p:spPr>
          <a:xfrm>
            <a:off x="661492" y="2363093"/>
            <a:ext cx="5232797" cy="2116932"/>
          </a:xfrm>
          <a:prstGeom prst="rect">
            <a:avLst/>
          </a:prstGeom>
          <a:ln/>
        </p:spPr>
        <p:style>
          <a:lnRef idx="2">
            <a:schemeClr val="accent5"/>
          </a:lnRef>
          <a:fillRef idx="1">
            <a:schemeClr val="lt1"/>
          </a:fillRef>
          <a:effectRef idx="0">
            <a:schemeClr val="accent5"/>
          </a:effectRef>
          <a:fontRef idx="minor">
            <a:schemeClr val="dk1"/>
          </a:fontRef>
        </p:style>
        <p:txBody>
          <a:bodyPr wrap="square" lIns="0" tIns="0" rIns="0" bIns="0" rtlCol="0" anchor="t"/>
          <a:lstStyle/>
          <a:p>
            <a:pPr>
              <a:lnSpc>
                <a:spcPts val="2083"/>
              </a:lnSpc>
            </a:pPr>
            <a:r>
              <a:rPr lang="en-US" sz="1292" dirty="0">
                <a:solidFill>
                  <a:srgbClr val="E7BF6A"/>
                </a:solidFill>
                <a:latin typeface="Arial" panose="020B0604020202020204" pitchFamily="34" charset="0"/>
                <a:ea typeface="Inter" pitchFamily="34" charset="-122"/>
                <a:cs typeface="Arial" panose="020B0604020202020204" pitchFamily="34" charset="0"/>
              </a:rPr>
              <a:t>"Homo sapiens" тектілердің өкілі</a:t>
            </a:r>
            <a:r>
              <a:rPr lang="en-US" sz="1292" dirty="0">
                <a:solidFill>
                  <a:srgbClr val="2C2926"/>
                </a:solidFill>
                <a:latin typeface="Arial" panose="020B0604020202020204" pitchFamily="34" charset="0"/>
                <a:ea typeface="Inter" pitchFamily="34" charset="-122"/>
                <a:cs typeface="Arial" panose="020B0604020202020204" pitchFamily="34" charset="0"/>
              </a:rPr>
              <a:t>, адамдық даму нышандарының иесі нақты адам. Бұл ұғым адамның </a:t>
            </a:r>
            <a:r>
              <a:rPr lang="en-US" sz="1292" b="1" dirty="0">
                <a:solidFill>
                  <a:srgbClr val="2C2926"/>
                </a:solidFill>
                <a:latin typeface="Arial" panose="020B0604020202020204" pitchFamily="34" charset="0"/>
                <a:ea typeface="Inter" pitchFamily="34" charset="-122"/>
                <a:cs typeface="Arial" panose="020B0604020202020204" pitchFamily="34" charset="0"/>
              </a:rPr>
              <a:t>биологиялық және физиологиялық ерекшеліктерін</a:t>
            </a:r>
            <a:r>
              <a:rPr lang="en-US" sz="1292" dirty="0">
                <a:solidFill>
                  <a:srgbClr val="2C2926"/>
                </a:solidFill>
                <a:latin typeface="Arial" panose="020B0604020202020204" pitchFamily="34" charset="0"/>
                <a:ea typeface="Inter" pitchFamily="34" charset="-122"/>
                <a:cs typeface="Arial" panose="020B0604020202020204" pitchFamily="34" charset="0"/>
              </a:rPr>
              <a:t>, оның тұқымқуалаушылықпен берілетін генетикалық сипаттамаларын және организмнің табиғи дамуын қамтиды. Дара адам — бірегей биологиялық жүйе ретінде қарастырылады, ол басқа адамдардан өзінің физиологиялық, анатомиялық және нейродинамикалық ерекшеліктерімен ерекшеленеді.</a:t>
            </a:r>
            <a:endParaRPr lang="en-US" sz="1292" dirty="0">
              <a:latin typeface="Arial" panose="020B0604020202020204" pitchFamily="34" charset="0"/>
              <a:cs typeface="Arial" panose="020B0604020202020204" pitchFamily="34" charset="0"/>
            </a:endParaRPr>
          </a:p>
        </p:txBody>
      </p:sp>
      <p:sp>
        <p:nvSpPr>
          <p:cNvPr id="5" name="Text 3"/>
          <p:cNvSpPr/>
          <p:nvPr/>
        </p:nvSpPr>
        <p:spPr>
          <a:xfrm>
            <a:off x="661492" y="4628852"/>
            <a:ext cx="5232797" cy="1323082"/>
          </a:xfrm>
          <a:prstGeom prst="rect">
            <a:avLst/>
          </a:prstGeom>
          <a:ln/>
        </p:spPr>
        <p:style>
          <a:lnRef idx="2">
            <a:schemeClr val="accent5"/>
          </a:lnRef>
          <a:fillRef idx="1">
            <a:schemeClr val="lt1"/>
          </a:fillRef>
          <a:effectRef idx="0">
            <a:schemeClr val="accent5"/>
          </a:effectRef>
          <a:fontRef idx="minor">
            <a:schemeClr val="dk1"/>
          </a:fontRef>
        </p:style>
        <p:txBody>
          <a:bodyPr wrap="square" lIns="0" tIns="0" rIns="0" bIns="0" rtlCol="0" anchor="t"/>
          <a:lstStyle/>
          <a:p>
            <a:pPr>
              <a:lnSpc>
                <a:spcPts val="2083"/>
              </a:lnSpc>
            </a:pPr>
            <a:r>
              <a:rPr lang="en-US" sz="1292" dirty="0">
                <a:solidFill>
                  <a:srgbClr val="2C2926"/>
                </a:solidFill>
                <a:latin typeface="Arial" panose="020B0604020202020204" pitchFamily="34" charset="0"/>
                <a:ea typeface="Inter" pitchFamily="34" charset="-122"/>
                <a:cs typeface="Arial" panose="020B0604020202020204" pitchFamily="34" charset="0"/>
              </a:rPr>
              <a:t>Индивид ұғымы </a:t>
            </a:r>
            <a:r>
              <a:rPr lang="en-US" sz="1292" b="1" dirty="0">
                <a:solidFill>
                  <a:srgbClr val="2C2926"/>
                </a:solidFill>
                <a:latin typeface="Arial" panose="020B0604020202020204" pitchFamily="34" charset="0"/>
                <a:ea typeface="Inter" pitchFamily="34" charset="-122"/>
                <a:cs typeface="Arial" panose="020B0604020202020204" pitchFamily="34" charset="0"/>
              </a:rPr>
              <a:t>Леонтьев</a:t>
            </a:r>
            <a:r>
              <a:rPr lang="en-US" sz="1292" dirty="0">
                <a:solidFill>
                  <a:srgbClr val="2C2926"/>
                </a:solidFill>
                <a:latin typeface="Arial" panose="020B0604020202020204" pitchFamily="34" charset="0"/>
                <a:ea typeface="Inter" pitchFamily="34" charset="-122"/>
                <a:cs typeface="Arial" panose="020B0604020202020204" pitchFamily="34" charset="0"/>
              </a:rPr>
              <a:t> бойынша ең алдымен </a:t>
            </a:r>
            <a:r>
              <a:rPr lang="en-US" sz="1292" dirty="0">
                <a:solidFill>
                  <a:srgbClr val="E7BF6A"/>
                </a:solidFill>
                <a:latin typeface="Arial" panose="020B0604020202020204" pitchFamily="34" charset="0"/>
                <a:ea typeface="Inter" pitchFamily="34" charset="-122"/>
                <a:cs typeface="Arial" panose="020B0604020202020204" pitchFamily="34" charset="0"/>
              </a:rPr>
              <a:t>генотиптік құрылым</a:t>
            </a:r>
            <a:r>
              <a:rPr lang="en-US" sz="1292" dirty="0">
                <a:solidFill>
                  <a:srgbClr val="2C2926"/>
                </a:solidFill>
                <a:latin typeface="Arial" panose="020B0604020202020204" pitchFamily="34" charset="0"/>
                <a:ea typeface="Inter" pitchFamily="34" charset="-122"/>
                <a:cs typeface="Arial" panose="020B0604020202020204" pitchFamily="34" charset="0"/>
              </a:rPr>
              <a:t> болып табылады. Ол тұтас, бөлінбес және нақты субъект өмірінің алғашқы сатысында қалыптасатын ерекшелік. Яғни, адам дүниеге келген сәттен бастап өзіне тән дара қасиеттермен ерекшеленеді.</a:t>
            </a:r>
            <a:endParaRPr lang="en-US" sz="1292" dirty="0">
              <a:latin typeface="Arial" panose="020B0604020202020204" pitchFamily="34" charset="0"/>
              <a:cs typeface="Arial" panose="020B0604020202020204" pitchFamily="34" charset="0"/>
            </a:endParaRPr>
          </a:p>
        </p:txBody>
      </p:sp>
      <p:sp>
        <p:nvSpPr>
          <p:cNvPr id="6" name="Text 4"/>
          <p:cNvSpPr/>
          <p:nvPr/>
        </p:nvSpPr>
        <p:spPr>
          <a:xfrm>
            <a:off x="6304062" y="1939330"/>
            <a:ext cx="2974082" cy="258465"/>
          </a:xfrm>
          <a:prstGeom prst="rect">
            <a:avLst/>
          </a:prstGeom>
          <a:ln/>
        </p:spPr>
        <p:style>
          <a:lnRef idx="2">
            <a:schemeClr val="accent5"/>
          </a:lnRef>
          <a:fillRef idx="1">
            <a:schemeClr val="lt1"/>
          </a:fillRef>
          <a:effectRef idx="0">
            <a:schemeClr val="accent5"/>
          </a:effectRef>
          <a:fontRef idx="minor">
            <a:schemeClr val="dk1"/>
          </a:fontRef>
        </p:style>
        <p:txBody>
          <a:bodyPr wrap="none" lIns="0" tIns="0" rIns="0" bIns="0" rtlCol="0" anchor="t"/>
          <a:lstStyle/>
          <a:p>
            <a:pPr>
              <a:lnSpc>
                <a:spcPts val="2000"/>
              </a:lnSpc>
            </a:pPr>
            <a:r>
              <a:rPr lang="en-US" sz="1625" dirty="0">
                <a:solidFill>
                  <a:srgbClr val="2C2926"/>
                </a:solidFill>
                <a:latin typeface="Arial" panose="020B0604020202020204" pitchFamily="34" charset="0"/>
                <a:ea typeface="Bricolage Grotesque Semi Bold" pitchFamily="34" charset="-122"/>
                <a:cs typeface="Arial" panose="020B0604020202020204" pitchFamily="34" charset="0"/>
              </a:rPr>
              <a:t>Даралық (Индивидуалдылық)</a:t>
            </a:r>
            <a:endParaRPr lang="en-US" sz="1625" dirty="0">
              <a:latin typeface="Arial" panose="020B0604020202020204" pitchFamily="34" charset="0"/>
              <a:cs typeface="Arial" panose="020B0604020202020204" pitchFamily="34" charset="0"/>
            </a:endParaRPr>
          </a:p>
        </p:txBody>
      </p:sp>
      <p:sp>
        <p:nvSpPr>
          <p:cNvPr id="7" name="Text 5"/>
          <p:cNvSpPr/>
          <p:nvPr/>
        </p:nvSpPr>
        <p:spPr>
          <a:xfrm>
            <a:off x="6304062" y="2363094"/>
            <a:ext cx="5232797" cy="2381548"/>
          </a:xfrm>
          <a:prstGeom prst="rect">
            <a:avLst/>
          </a:prstGeom>
          <a:ln/>
        </p:spPr>
        <p:style>
          <a:lnRef idx="2">
            <a:schemeClr val="accent5"/>
          </a:lnRef>
          <a:fillRef idx="1">
            <a:schemeClr val="lt1"/>
          </a:fillRef>
          <a:effectRef idx="0">
            <a:schemeClr val="accent5"/>
          </a:effectRef>
          <a:fontRef idx="minor">
            <a:schemeClr val="dk1"/>
          </a:fontRef>
        </p:style>
        <p:txBody>
          <a:bodyPr wrap="square" lIns="0" tIns="0" rIns="0" bIns="0" rtlCol="0" anchor="t"/>
          <a:lstStyle/>
          <a:p>
            <a:pPr>
              <a:lnSpc>
                <a:spcPts val="2083"/>
              </a:lnSpc>
            </a:pPr>
            <a:r>
              <a:rPr lang="en-US" sz="1292" dirty="0">
                <a:solidFill>
                  <a:srgbClr val="E7BF6A"/>
                </a:solidFill>
                <a:latin typeface="Arial" panose="020B0604020202020204" pitchFamily="34" charset="0"/>
                <a:ea typeface="Inter" pitchFamily="34" charset="-122"/>
                <a:cs typeface="Arial" panose="020B0604020202020204" pitchFamily="34" charset="0"/>
              </a:rPr>
              <a:t>Нақты адамның табиғи және әлеуметтік қабылдаған қайталанбас ерекшеліктері мен қасиеттерінің жиынтығы</a:t>
            </a:r>
            <a:r>
              <a:rPr lang="en-US" sz="1292" dirty="0">
                <a:solidFill>
                  <a:srgbClr val="2C2926"/>
                </a:solidFill>
                <a:latin typeface="Arial" panose="020B0604020202020204" pitchFamily="34" charset="0"/>
                <a:ea typeface="Inter" pitchFamily="34" charset="-122"/>
                <a:cs typeface="Arial" panose="020B0604020202020204" pitchFamily="34" charset="0"/>
              </a:rPr>
              <a:t>. Даралық индивидтің бірегейлігін, оның жеке тәжірибесі, мінез-құлқы, қабілеттері және қызығушылықтары арқылы қалыптасатын ерекшеліктерін білдіреді. Бұл тек биологиялық факторлармен ғана емес, сонымен қатар әлеуметтік ортамен, тәрбиемен, мәдениетпен және жеке тұлғалық өсумен де анықталады. Даралық — бұл адамның </a:t>
            </a:r>
            <a:r>
              <a:rPr lang="en-US" sz="1292" b="1" dirty="0">
                <a:solidFill>
                  <a:srgbClr val="2C2926"/>
                </a:solidFill>
                <a:latin typeface="Arial" panose="020B0604020202020204" pitchFamily="34" charset="0"/>
                <a:ea typeface="Inter" pitchFamily="34" charset="-122"/>
                <a:cs typeface="Arial" panose="020B0604020202020204" pitchFamily="34" charset="0"/>
              </a:rPr>
              <a:t>қайталанбас феномені</a:t>
            </a:r>
            <a:r>
              <a:rPr lang="en-US" sz="1292" dirty="0">
                <a:solidFill>
                  <a:srgbClr val="2C2926"/>
                </a:solidFill>
                <a:latin typeface="Arial" panose="020B0604020202020204" pitchFamily="34" charset="0"/>
                <a:ea typeface="Inter" pitchFamily="34" charset="-122"/>
                <a:cs typeface="Arial" panose="020B0604020202020204" pitchFamily="34" charset="0"/>
              </a:rPr>
              <a:t>, оны басқалардан ерекшелеп тұратын қасиеттердің үйлесімі.</a:t>
            </a:r>
            <a:endParaRPr lang="en-US" sz="1292" dirty="0">
              <a:latin typeface="Arial" panose="020B0604020202020204" pitchFamily="34" charset="0"/>
              <a:cs typeface="Arial" panose="020B0604020202020204" pitchFamily="34" charset="0"/>
            </a:endParaRPr>
          </a:p>
        </p:txBody>
      </p:sp>
      <p:sp>
        <p:nvSpPr>
          <p:cNvPr id="8" name="Text 6"/>
          <p:cNvSpPr/>
          <p:nvPr/>
        </p:nvSpPr>
        <p:spPr>
          <a:xfrm>
            <a:off x="6304062" y="4893469"/>
            <a:ext cx="5232797" cy="1323082"/>
          </a:xfrm>
          <a:prstGeom prst="rect">
            <a:avLst/>
          </a:prstGeom>
          <a:ln/>
        </p:spPr>
        <p:style>
          <a:lnRef idx="2">
            <a:schemeClr val="accent5"/>
          </a:lnRef>
          <a:fillRef idx="1">
            <a:schemeClr val="lt1"/>
          </a:fillRef>
          <a:effectRef idx="0">
            <a:schemeClr val="accent5"/>
          </a:effectRef>
          <a:fontRef idx="minor">
            <a:schemeClr val="dk1"/>
          </a:fontRef>
        </p:style>
        <p:txBody>
          <a:bodyPr wrap="square" lIns="0" tIns="0" rIns="0" bIns="0" rtlCol="0" anchor="t"/>
          <a:lstStyle/>
          <a:p>
            <a:pPr>
              <a:lnSpc>
                <a:spcPts val="2083"/>
              </a:lnSpc>
            </a:pPr>
            <a:r>
              <a:rPr lang="en-US" sz="1292" dirty="0">
                <a:solidFill>
                  <a:srgbClr val="2C2926"/>
                </a:solidFill>
                <a:latin typeface="Arial" panose="020B0604020202020204" pitchFamily="34" charset="0"/>
                <a:ea typeface="Inter" pitchFamily="34" charset="-122"/>
                <a:cs typeface="Arial" panose="020B0604020202020204" pitchFamily="34" charset="0"/>
              </a:rPr>
              <a:t>Даралықтың қалыптасуына адамның генетикалық бейімділіктері, жүйке жүйесінің типтік ерекшеліктері, темперамент, сондай-ақ оның өмірлік тәжірибесі, әлеуметтік ортасы, тәрбиесі және өзін-өзі дамытуға деген ұмтылысы әсер етеді.</a:t>
            </a:r>
            <a:endParaRPr lang="en-US" sz="1292" dirty="0">
              <a:latin typeface="Arial" panose="020B0604020202020204" pitchFamily="34" charset="0"/>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descr="фон.jpg">
            <a:extLst>
              <a:ext uri="{FF2B5EF4-FFF2-40B4-BE49-F238E27FC236}">
                <a16:creationId xmlns:a16="http://schemas.microsoft.com/office/drawing/2014/main" id="{780C4D26-4B30-4FB1-8C01-AD2F0700BE0B}"/>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 0"/>
          <p:cNvSpPr/>
          <p:nvPr/>
        </p:nvSpPr>
        <p:spPr>
          <a:xfrm>
            <a:off x="2455466" y="326988"/>
            <a:ext cx="7979668" cy="421482"/>
          </a:xfrm>
          <a:prstGeom prst="rect">
            <a:avLst/>
          </a:prstGeom>
          <a:noFill/>
          <a:ln/>
        </p:spPr>
        <p:txBody>
          <a:bodyPr wrap="none" lIns="0" tIns="0" rIns="0" bIns="0" rtlCol="0" anchor="t"/>
          <a:lstStyle/>
          <a:p>
            <a:pPr>
              <a:lnSpc>
                <a:spcPts val="3292"/>
              </a:lnSpc>
            </a:pPr>
            <a:r>
              <a:rPr lang="en-US" sz="2625" dirty="0">
                <a:solidFill>
                  <a:srgbClr val="2C2926"/>
                </a:solidFill>
                <a:latin typeface="Arial" panose="020B0604020202020204" pitchFamily="34" charset="0"/>
                <a:ea typeface="Bricolage Grotesque Semi Bold" pitchFamily="34" charset="-122"/>
                <a:cs typeface="Arial" panose="020B0604020202020204" pitchFamily="34" charset="0"/>
              </a:rPr>
              <a:t>Тұлға (Личность) Ұғымы және Оның Қалыптасуы</a:t>
            </a:r>
            <a:endParaRPr lang="en-US" sz="2625" dirty="0">
              <a:latin typeface="Arial" panose="020B0604020202020204" pitchFamily="34" charset="0"/>
              <a:cs typeface="Arial" panose="020B0604020202020204" pitchFamily="34" charset="0"/>
            </a:endParaRPr>
          </a:p>
        </p:txBody>
      </p:sp>
      <p:sp>
        <p:nvSpPr>
          <p:cNvPr id="3" name="Text 1"/>
          <p:cNvSpPr/>
          <p:nvPr/>
        </p:nvSpPr>
        <p:spPr>
          <a:xfrm>
            <a:off x="741759" y="1321395"/>
            <a:ext cx="10910788" cy="431403"/>
          </a:xfrm>
          <a:prstGeom prst="rect">
            <a:avLst/>
          </a:prstGeom>
          <a:noFill/>
          <a:ln/>
        </p:spPr>
        <p:txBody>
          <a:bodyPr wrap="square" lIns="0" tIns="0" rIns="0" bIns="0" rtlCol="0" anchor="t"/>
          <a:lstStyle/>
          <a:p>
            <a:pPr>
              <a:lnSpc>
                <a:spcPts val="1667"/>
              </a:lnSpc>
            </a:pPr>
            <a:r>
              <a:rPr lang="en-US" sz="1042" dirty="0">
                <a:solidFill>
                  <a:srgbClr val="E7BF6A"/>
                </a:solidFill>
                <a:latin typeface="Arial" panose="020B0604020202020204" pitchFamily="34" charset="0"/>
                <a:ea typeface="Inter" pitchFamily="34" charset="-122"/>
                <a:cs typeface="Arial" panose="020B0604020202020204" pitchFamily="34" charset="0"/>
              </a:rPr>
              <a:t>"Жеке адам" түсінігіне байланысты ең алдымен адамның қоғамдық мәнді сапалары еленеді.</a:t>
            </a:r>
            <a:r>
              <a:rPr lang="en-US" sz="1042" dirty="0">
                <a:solidFill>
                  <a:srgbClr val="2C2926"/>
                </a:solidFill>
                <a:latin typeface="Arial" panose="020B0604020202020204" pitchFamily="34" charset="0"/>
                <a:ea typeface="Inter" pitchFamily="34" charset="-122"/>
                <a:cs typeface="Arial" panose="020B0604020202020204" pitchFamily="34" charset="0"/>
              </a:rPr>
              <a:t> Адамның әлеуметтік мәні оның қоғаммен байланысында қалыптасады да көрініс береді. Тұлға — бұл әлеуметтік қатынастардың субъектісі ретіндегі адам.</a:t>
            </a:r>
            <a:endParaRPr lang="en-US" sz="1042" dirty="0">
              <a:latin typeface="Arial" panose="020B0604020202020204" pitchFamily="34" charset="0"/>
              <a:cs typeface="Arial" panose="020B0604020202020204" pitchFamily="34" charset="0"/>
            </a:endParaRPr>
          </a:p>
        </p:txBody>
      </p:sp>
      <p:sp>
        <p:nvSpPr>
          <p:cNvPr id="4" name="Shape 2"/>
          <p:cNvSpPr/>
          <p:nvPr/>
        </p:nvSpPr>
        <p:spPr>
          <a:xfrm>
            <a:off x="539453" y="1169691"/>
            <a:ext cx="19050" cy="734814"/>
          </a:xfrm>
          <a:prstGeom prst="rect">
            <a:avLst/>
          </a:prstGeom>
          <a:solidFill>
            <a:srgbClr val="E7BF6A"/>
          </a:solidFill>
          <a:ln/>
        </p:spPr>
      </p:sp>
      <p:sp>
        <p:nvSpPr>
          <p:cNvPr id="5" name="Text 3"/>
          <p:cNvSpPr/>
          <p:nvPr/>
        </p:nvSpPr>
        <p:spPr>
          <a:xfrm>
            <a:off x="539453" y="2056209"/>
            <a:ext cx="11113095" cy="431403"/>
          </a:xfrm>
          <a:prstGeom prst="rect">
            <a:avLst/>
          </a:prstGeom>
          <a:noFill/>
          <a:ln/>
        </p:spPr>
        <p:txBody>
          <a:bodyPr wrap="square" lIns="0" tIns="0" rIns="0" bIns="0" rtlCol="0" anchor="t"/>
          <a:lstStyle/>
          <a:p>
            <a:pPr>
              <a:lnSpc>
                <a:spcPts val="1667"/>
              </a:lnSpc>
            </a:pPr>
            <a:r>
              <a:rPr lang="en-US" sz="1042" dirty="0">
                <a:solidFill>
                  <a:srgbClr val="2C2926"/>
                </a:solidFill>
                <a:latin typeface="Arial" panose="020B0604020202020204" pitchFamily="34" charset="0"/>
                <a:ea typeface="Inter" pitchFamily="34" charset="-122"/>
                <a:cs typeface="Arial" panose="020B0604020202020204" pitchFamily="34" charset="0"/>
              </a:rPr>
              <a:t>Тұлға дамуы мүмкіндіктерін үздіксіз кеңейтіп, даму қажеттіліктерін арттырып барумен байланысты. Бұл — динамикалық процесс, онда адам өзінің әлеуметтік рөлдерін меңгеріп, нормалар мен құндылықтарды интернализациялап, өзін-өзі жетілдіруге ұмтылады.</a:t>
            </a:r>
            <a:endParaRPr lang="en-US" sz="1042" dirty="0">
              <a:latin typeface="Arial" panose="020B0604020202020204" pitchFamily="34" charset="0"/>
              <a:cs typeface="Arial" panose="020B0604020202020204" pitchFamily="34" charset="0"/>
            </a:endParaRPr>
          </a:p>
        </p:txBody>
      </p:sp>
      <p:sp>
        <p:nvSpPr>
          <p:cNvPr id="6" name="Shape 4"/>
          <p:cNvSpPr/>
          <p:nvPr/>
        </p:nvSpPr>
        <p:spPr>
          <a:xfrm>
            <a:off x="539453" y="2706674"/>
            <a:ext cx="11113095" cy="23118"/>
          </a:xfrm>
          <a:prstGeom prst="rect">
            <a:avLst/>
          </a:prstGeom>
          <a:solidFill>
            <a:srgbClr val="2C2926">
              <a:alpha val="50000"/>
            </a:srgbClr>
          </a:solidFill>
          <a:ln/>
        </p:spPr>
      </p:sp>
      <p:sp>
        <p:nvSpPr>
          <p:cNvPr id="7" name="Text 5"/>
          <p:cNvSpPr/>
          <p:nvPr/>
        </p:nvSpPr>
        <p:spPr>
          <a:xfrm>
            <a:off x="539453" y="2932013"/>
            <a:ext cx="6629301" cy="337145"/>
          </a:xfrm>
          <a:prstGeom prst="rect">
            <a:avLst/>
          </a:prstGeom>
          <a:noFill/>
          <a:ln/>
        </p:spPr>
        <p:txBody>
          <a:bodyPr wrap="none" lIns="0" tIns="0" rIns="0" bIns="0" rtlCol="0" anchor="t"/>
          <a:lstStyle/>
          <a:p>
            <a:pPr>
              <a:lnSpc>
                <a:spcPts val="2625"/>
              </a:lnSpc>
            </a:pPr>
            <a:r>
              <a:rPr lang="en-US" sz="2083" dirty="0">
                <a:solidFill>
                  <a:srgbClr val="2C2926"/>
                </a:solidFill>
                <a:latin typeface="Arial" panose="020B0604020202020204" pitchFamily="34" charset="0"/>
                <a:ea typeface="Bricolage Grotesque Semi Bold" pitchFamily="34" charset="-122"/>
                <a:cs typeface="Arial" panose="020B0604020202020204" pitchFamily="34" charset="0"/>
              </a:rPr>
              <a:t>Тұлға Санатына Көтерілудегі Маңызды Факторлар:</a:t>
            </a:r>
            <a:endParaRPr lang="en-US" sz="2083" dirty="0">
              <a:latin typeface="Arial" panose="020B0604020202020204" pitchFamily="34" charset="0"/>
              <a:cs typeface="Arial" panose="020B0604020202020204" pitchFamily="34" charset="0"/>
            </a:endParaRPr>
          </a:p>
        </p:txBody>
      </p:sp>
      <p:sp>
        <p:nvSpPr>
          <p:cNvPr id="8" name="Shape 6"/>
          <p:cNvSpPr/>
          <p:nvPr/>
        </p:nvSpPr>
        <p:spPr>
          <a:xfrm>
            <a:off x="539453" y="3471466"/>
            <a:ext cx="5489079" cy="2324894"/>
          </a:xfrm>
          <a:prstGeom prst="roundRect">
            <a:avLst>
              <a:gd name="adj" fmla="val 2437"/>
            </a:avLst>
          </a:prstGeom>
          <a:solidFill>
            <a:srgbClr val="FFFFFF">
              <a:alpha val="95000"/>
            </a:srgbClr>
          </a:solidFill>
          <a:ln w="22860">
            <a:solidFill>
              <a:srgbClr val="DFAB58"/>
            </a:solidFill>
            <a:prstDash val="solid"/>
          </a:ln>
        </p:spPr>
      </p:sp>
      <p:sp>
        <p:nvSpPr>
          <p:cNvPr id="9" name="Shape 7"/>
          <p:cNvSpPr/>
          <p:nvPr/>
        </p:nvSpPr>
        <p:spPr>
          <a:xfrm>
            <a:off x="539453" y="3471466"/>
            <a:ext cx="76200" cy="2324894"/>
          </a:xfrm>
          <a:prstGeom prst="roundRect">
            <a:avLst>
              <a:gd name="adj" fmla="val 74343"/>
            </a:avLst>
          </a:prstGeom>
          <a:solidFill>
            <a:srgbClr val="DFAB58"/>
          </a:solidFill>
          <a:ln/>
        </p:spPr>
      </p:sp>
      <p:sp>
        <p:nvSpPr>
          <p:cNvPr id="10" name="Text 8"/>
          <p:cNvSpPr/>
          <p:nvPr/>
        </p:nvSpPr>
        <p:spPr>
          <a:xfrm>
            <a:off x="769541" y="3625354"/>
            <a:ext cx="1685925" cy="210642"/>
          </a:xfrm>
          <a:prstGeom prst="rect">
            <a:avLst/>
          </a:prstGeom>
          <a:noFill/>
          <a:ln/>
        </p:spPr>
        <p:txBody>
          <a:bodyPr wrap="none" lIns="0" tIns="0" rIns="0" bIns="0" rtlCol="0" anchor="t"/>
          <a:lstStyle/>
          <a:p>
            <a:pPr>
              <a:lnSpc>
                <a:spcPts val="1625"/>
              </a:lnSpc>
            </a:pPr>
            <a:r>
              <a:rPr lang="en-US" sz="1292" dirty="0">
                <a:solidFill>
                  <a:srgbClr val="2C2926"/>
                </a:solidFill>
                <a:latin typeface="Bricolage Grotesque Semi Bold" pitchFamily="34" charset="0"/>
                <a:ea typeface="Bricolage Grotesque Semi Bold" pitchFamily="34" charset="-122"/>
                <a:cs typeface="Bricolage Grotesque Semi Bold" pitchFamily="34" charset="-120"/>
              </a:rPr>
              <a:t>Идентификация</a:t>
            </a:r>
            <a:endParaRPr lang="en-US" sz="1292" dirty="0"/>
          </a:p>
        </p:txBody>
      </p:sp>
      <p:sp>
        <p:nvSpPr>
          <p:cNvPr id="11" name="Text 9"/>
          <p:cNvSpPr/>
          <p:nvPr/>
        </p:nvSpPr>
        <p:spPr>
          <a:xfrm>
            <a:off x="769541" y="3916859"/>
            <a:ext cx="5105103" cy="1294209"/>
          </a:xfrm>
          <a:prstGeom prst="rect">
            <a:avLst/>
          </a:prstGeom>
          <a:noFill/>
          <a:ln/>
        </p:spPr>
        <p:txBody>
          <a:bodyPr wrap="square" lIns="0" tIns="0" rIns="0" bIns="0" rtlCol="0" anchor="t"/>
          <a:lstStyle/>
          <a:p>
            <a:pPr>
              <a:lnSpc>
                <a:spcPts val="1667"/>
              </a:lnSpc>
            </a:pPr>
            <a:r>
              <a:rPr lang="en-US" sz="1042" dirty="0">
                <a:solidFill>
                  <a:srgbClr val="2C2926"/>
                </a:solidFill>
                <a:latin typeface="Inter" pitchFamily="34" charset="0"/>
                <a:ea typeface="Inter" pitchFamily="34" charset="-122"/>
                <a:cs typeface="Inter" pitchFamily="34" charset="-120"/>
              </a:rPr>
              <a:t>Дара адамның </a:t>
            </a:r>
            <a:r>
              <a:rPr lang="en-US" sz="1042" b="1" dirty="0">
                <a:solidFill>
                  <a:srgbClr val="2C2926"/>
                </a:solidFill>
                <a:latin typeface="Inter" pitchFamily="34" charset="0"/>
                <a:ea typeface="Inter" pitchFamily="34" charset="-122"/>
                <a:cs typeface="Inter" pitchFamily="34" charset="-120"/>
              </a:rPr>
              <a:t>өзін басқа адамдармен теңестіре</a:t>
            </a:r>
            <a:r>
              <a:rPr lang="en-US" sz="1042" dirty="0">
                <a:solidFill>
                  <a:srgbClr val="2C2926"/>
                </a:solidFill>
                <a:latin typeface="Inter" pitchFamily="34" charset="0"/>
                <a:ea typeface="Inter" pitchFamily="34" charset="-122"/>
                <a:cs typeface="Inter" pitchFamily="34" charset="-120"/>
              </a:rPr>
              <a:t>, қоғам талабына сай болу ниетімен қалыптасып бару процесі. Бұл әлеуметтік ортаға бейімделудің және қоғамдағы өз орнын табудың негізгі механизмі. Идентификация арқылы адам әлеуметтік нормаларды, құндылықтарды, мәдени үлгілерді меңгереді. Мысалы, бала ата-анасымен, мұғалімімен, топ жетекшісімен идентификацияланып, олардың мінез-құлық үлгілерін бойына сіңіреді.</a:t>
            </a:r>
            <a:endParaRPr lang="en-US" sz="1042" dirty="0"/>
          </a:p>
        </p:txBody>
      </p:sp>
      <p:sp>
        <p:nvSpPr>
          <p:cNvPr id="12" name="Shape 10"/>
          <p:cNvSpPr/>
          <p:nvPr/>
        </p:nvSpPr>
        <p:spPr>
          <a:xfrm>
            <a:off x="6163369" y="3471466"/>
            <a:ext cx="5489178" cy="2324894"/>
          </a:xfrm>
          <a:prstGeom prst="roundRect">
            <a:avLst>
              <a:gd name="adj" fmla="val 2437"/>
            </a:avLst>
          </a:prstGeom>
          <a:solidFill>
            <a:srgbClr val="FFFFFF">
              <a:alpha val="95000"/>
            </a:srgbClr>
          </a:solidFill>
          <a:ln w="22860">
            <a:solidFill>
              <a:srgbClr val="EBCC75"/>
            </a:solidFill>
            <a:prstDash val="solid"/>
          </a:ln>
        </p:spPr>
      </p:sp>
      <p:sp>
        <p:nvSpPr>
          <p:cNvPr id="13" name="Shape 11"/>
          <p:cNvSpPr/>
          <p:nvPr/>
        </p:nvSpPr>
        <p:spPr>
          <a:xfrm>
            <a:off x="6163369" y="3471466"/>
            <a:ext cx="76200" cy="2324894"/>
          </a:xfrm>
          <a:prstGeom prst="roundRect">
            <a:avLst>
              <a:gd name="adj" fmla="val 74343"/>
            </a:avLst>
          </a:prstGeom>
          <a:solidFill>
            <a:srgbClr val="EBCC75"/>
          </a:solidFill>
          <a:ln/>
        </p:spPr>
      </p:sp>
      <p:sp>
        <p:nvSpPr>
          <p:cNvPr id="14" name="Text 12"/>
          <p:cNvSpPr/>
          <p:nvPr/>
        </p:nvSpPr>
        <p:spPr>
          <a:xfrm>
            <a:off x="6393458" y="3625354"/>
            <a:ext cx="1685925" cy="210642"/>
          </a:xfrm>
          <a:prstGeom prst="rect">
            <a:avLst/>
          </a:prstGeom>
          <a:noFill/>
          <a:ln/>
        </p:spPr>
        <p:txBody>
          <a:bodyPr wrap="none" lIns="0" tIns="0" rIns="0" bIns="0" rtlCol="0" anchor="t"/>
          <a:lstStyle/>
          <a:p>
            <a:pPr>
              <a:lnSpc>
                <a:spcPts val="1625"/>
              </a:lnSpc>
            </a:pPr>
            <a:r>
              <a:rPr lang="en-US" sz="1292" dirty="0">
                <a:solidFill>
                  <a:srgbClr val="2C2926"/>
                </a:solidFill>
                <a:latin typeface="Bricolage Grotesque Semi Bold" pitchFamily="34" charset="0"/>
                <a:ea typeface="Bricolage Grotesque Semi Bold" pitchFamily="34" charset="-122"/>
                <a:cs typeface="Bricolage Grotesque Semi Bold" pitchFamily="34" charset="-120"/>
              </a:rPr>
              <a:t>Персонализация</a:t>
            </a:r>
            <a:endParaRPr lang="en-US" sz="1292" dirty="0"/>
          </a:p>
        </p:txBody>
      </p:sp>
      <p:sp>
        <p:nvSpPr>
          <p:cNvPr id="15" name="Text 13"/>
          <p:cNvSpPr/>
          <p:nvPr/>
        </p:nvSpPr>
        <p:spPr>
          <a:xfrm>
            <a:off x="6393457" y="3916859"/>
            <a:ext cx="5105202" cy="1725613"/>
          </a:xfrm>
          <a:prstGeom prst="rect">
            <a:avLst/>
          </a:prstGeom>
          <a:noFill/>
          <a:ln/>
        </p:spPr>
        <p:txBody>
          <a:bodyPr wrap="square" lIns="0" tIns="0" rIns="0" bIns="0" rtlCol="0" anchor="t"/>
          <a:lstStyle/>
          <a:p>
            <a:pPr>
              <a:lnSpc>
                <a:spcPts val="1667"/>
              </a:lnSpc>
            </a:pPr>
            <a:r>
              <a:rPr lang="en-US" sz="1042" dirty="0">
                <a:solidFill>
                  <a:srgbClr val="2C2926"/>
                </a:solidFill>
                <a:latin typeface="Arial" panose="020B0604020202020204" pitchFamily="34" charset="0"/>
                <a:ea typeface="Inter" pitchFamily="34" charset="-122"/>
                <a:cs typeface="Arial" panose="020B0604020202020204" pitchFamily="34" charset="0"/>
              </a:rPr>
              <a:t>Дара адамның </a:t>
            </a:r>
            <a:r>
              <a:rPr lang="en-US" sz="1042" b="1" dirty="0">
                <a:solidFill>
                  <a:srgbClr val="2C2926"/>
                </a:solidFill>
                <a:latin typeface="Arial" panose="020B0604020202020204" pitchFamily="34" charset="0"/>
                <a:ea typeface="Inter" pitchFamily="34" charset="-122"/>
                <a:cs typeface="Arial" panose="020B0604020202020204" pitchFamily="34" charset="0"/>
              </a:rPr>
              <a:t>өз басының басқа адамдар өмірінде қадірі барын түсіне білуі</a:t>
            </a:r>
            <a:r>
              <a:rPr lang="en-US" sz="1042" dirty="0">
                <a:solidFill>
                  <a:srgbClr val="2C2926"/>
                </a:solidFill>
                <a:latin typeface="Arial" panose="020B0604020202020204" pitchFamily="34" charset="0"/>
                <a:ea typeface="Inter" pitchFamily="34" charset="-122"/>
                <a:cs typeface="Arial" panose="020B0604020202020204" pitchFamily="34" charset="0"/>
              </a:rPr>
              <a:t>, сонымен қатар, нақты әлеуметтік топқа өзінің кісілік мүмкіндіктерін іске асыра алуы. Бұл процесс адамның өзіндік ерекшелігін тануға және оны қоғамға танытуға бағытталған. Персонализация адамның өзін-өзі жүзеге асыруымен, өзінің жеке құндылығын сезінуімен және әлеуметтік қатынастарда өзіндік із қалдыруымен байланысты. Мысалы, ғылыми жаңалық ашқан ғалым, өнер туындысын жасаған суретші немесе спортта жетістікке жеткен спортшы өзін-өзі персонализациялайды.</a:t>
            </a:r>
            <a:endParaRPr lang="en-US" sz="1042" dirty="0">
              <a:latin typeface="Arial" panose="020B0604020202020204" pitchFamily="34" charset="0"/>
              <a:cs typeface="Arial" panose="020B0604020202020204" pitchFamily="34" charset="0"/>
            </a:endParaRPr>
          </a:p>
        </p:txBody>
      </p:sp>
      <p:sp>
        <p:nvSpPr>
          <p:cNvPr id="16" name="Text 14"/>
          <p:cNvSpPr/>
          <p:nvPr/>
        </p:nvSpPr>
        <p:spPr>
          <a:xfrm>
            <a:off x="539453" y="5948065"/>
            <a:ext cx="11113095" cy="431403"/>
          </a:xfrm>
          <a:prstGeom prst="rect">
            <a:avLst/>
          </a:prstGeom>
          <a:noFill/>
          <a:ln/>
        </p:spPr>
        <p:txBody>
          <a:bodyPr wrap="square" lIns="0" tIns="0" rIns="0" bIns="0" rtlCol="0" anchor="t"/>
          <a:lstStyle/>
          <a:p>
            <a:pPr>
              <a:lnSpc>
                <a:spcPts val="1667"/>
              </a:lnSpc>
            </a:pPr>
            <a:r>
              <a:rPr lang="en-US" sz="1042" dirty="0">
                <a:solidFill>
                  <a:srgbClr val="2C2926"/>
                </a:solidFill>
                <a:latin typeface="Arial" panose="020B0604020202020204" pitchFamily="34" charset="0"/>
                <a:ea typeface="Inter" pitchFamily="34" charset="-122"/>
                <a:cs typeface="Arial" panose="020B0604020202020204" pitchFamily="34" charset="0"/>
              </a:rPr>
              <a:t>Бұл екі процесс өзара тығыз байланысты және адамның тұлға ретінде қалыптасуында шешуші рөл атқарады, әлеуметтік әлеммен интеграциялануға және өзіндік бірегейлігін дамытуға мүмкіндік береді.</a:t>
            </a:r>
            <a:endParaRPr lang="en-US" sz="1042" dirty="0">
              <a:latin typeface="Arial" panose="020B0604020202020204" pitchFamily="34" charset="0"/>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descr="фон.jpg">
            <a:extLst>
              <a:ext uri="{FF2B5EF4-FFF2-40B4-BE49-F238E27FC236}">
                <a16:creationId xmlns:a16="http://schemas.microsoft.com/office/drawing/2014/main" id="{E979BBD9-138F-4BD2-AD99-55FD7636DFE0}"/>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 0"/>
          <p:cNvSpPr/>
          <p:nvPr/>
        </p:nvSpPr>
        <p:spPr>
          <a:xfrm>
            <a:off x="2745575" y="317499"/>
            <a:ext cx="7413030" cy="380107"/>
          </a:xfrm>
          <a:prstGeom prst="rect">
            <a:avLst/>
          </a:prstGeom>
          <a:noFill/>
          <a:ln/>
        </p:spPr>
        <p:txBody>
          <a:bodyPr wrap="none" lIns="0" tIns="0" rIns="0" bIns="0" rtlCol="0" anchor="t"/>
          <a:lstStyle/>
          <a:p>
            <a:pPr>
              <a:lnSpc>
                <a:spcPts val="2958"/>
              </a:lnSpc>
            </a:pPr>
            <a:r>
              <a:rPr lang="en-US" sz="2375" dirty="0">
                <a:solidFill>
                  <a:srgbClr val="2C2926"/>
                </a:solidFill>
                <a:latin typeface="Arial" panose="020B0604020202020204" pitchFamily="34" charset="0"/>
                <a:ea typeface="Bricolage Grotesque Semi Bold" pitchFamily="34" charset="-122"/>
                <a:cs typeface="Arial" panose="020B0604020202020204" pitchFamily="34" charset="0"/>
              </a:rPr>
              <a:t>ЖЕКЕ АДАМ МӘСЕЛЕСІН ЗЕРТТЕУДІҢ ТАРИХИ НЕГІЗДЕРІ</a:t>
            </a:r>
            <a:endParaRPr lang="en-US" sz="2375" dirty="0">
              <a:latin typeface="Arial" panose="020B0604020202020204" pitchFamily="34" charset="0"/>
              <a:cs typeface="Arial" panose="020B0604020202020204" pitchFamily="34" charset="0"/>
            </a:endParaRPr>
          </a:p>
        </p:txBody>
      </p:sp>
      <p:sp>
        <p:nvSpPr>
          <p:cNvPr id="3" name="Text 1"/>
          <p:cNvSpPr/>
          <p:nvPr/>
        </p:nvSpPr>
        <p:spPr>
          <a:xfrm>
            <a:off x="486469" y="1115418"/>
            <a:ext cx="3269853" cy="228005"/>
          </a:xfrm>
          <a:prstGeom prst="rect">
            <a:avLst/>
          </a:prstGeom>
          <a:noFill/>
          <a:ln/>
        </p:spPr>
        <p:txBody>
          <a:bodyPr wrap="none" lIns="0" tIns="0" rIns="0" bIns="0" rtlCol="0" anchor="t"/>
          <a:lstStyle/>
          <a:p>
            <a:pPr>
              <a:lnSpc>
                <a:spcPts val="1792"/>
              </a:lnSpc>
            </a:pPr>
            <a:r>
              <a:rPr lang="en-US" sz="1417" dirty="0">
                <a:solidFill>
                  <a:srgbClr val="2C2926"/>
                </a:solidFill>
                <a:latin typeface="Arial" panose="020B0604020202020204" pitchFamily="34" charset="0"/>
                <a:ea typeface="Bricolage Grotesque Semi Bold" pitchFamily="34" charset="-122"/>
                <a:cs typeface="Arial" panose="020B0604020202020204" pitchFamily="34" charset="0"/>
              </a:rPr>
              <a:t>Биологиялық Зерттеулердің Бастауы</a:t>
            </a:r>
            <a:endParaRPr lang="en-US" sz="1417" dirty="0">
              <a:latin typeface="Arial" panose="020B0604020202020204" pitchFamily="34" charset="0"/>
              <a:cs typeface="Arial" panose="020B0604020202020204" pitchFamily="34" charset="0"/>
            </a:endParaRPr>
          </a:p>
        </p:txBody>
      </p:sp>
      <p:sp>
        <p:nvSpPr>
          <p:cNvPr id="4" name="Text 2"/>
          <p:cNvSpPr/>
          <p:nvPr/>
        </p:nvSpPr>
        <p:spPr>
          <a:xfrm>
            <a:off x="486469" y="1464965"/>
            <a:ext cx="5461198" cy="972840"/>
          </a:xfrm>
          <a:prstGeom prst="rect">
            <a:avLst/>
          </a:prstGeom>
          <a:noFill/>
          <a:ln/>
        </p:spPr>
        <p:txBody>
          <a:bodyPr wrap="square" lIns="0" tIns="0" rIns="0" bIns="0" rtlCol="0" anchor="t"/>
          <a:lstStyle/>
          <a:p>
            <a:pPr>
              <a:lnSpc>
                <a:spcPts val="1500"/>
              </a:lnSpc>
            </a:pPr>
            <a:r>
              <a:rPr lang="en-US" sz="917" dirty="0">
                <a:solidFill>
                  <a:srgbClr val="2C2926"/>
                </a:solidFill>
                <a:latin typeface="Arial" panose="020B0604020202020204" pitchFamily="34" charset="0"/>
                <a:ea typeface="Inter" pitchFamily="34" charset="-122"/>
                <a:cs typeface="Arial" panose="020B0604020202020204" pitchFamily="34" charset="0"/>
              </a:rPr>
              <a:t>Адамды биологиялық түр ретінде бағытты түрде зерттеу </a:t>
            </a:r>
            <a:r>
              <a:rPr lang="en-US" sz="917" b="1" dirty="0">
                <a:solidFill>
                  <a:srgbClr val="2C2926"/>
                </a:solidFill>
                <a:latin typeface="Arial" panose="020B0604020202020204" pitchFamily="34" charset="0"/>
                <a:ea typeface="Inter" pitchFamily="34" charset="-122"/>
                <a:cs typeface="Arial" panose="020B0604020202020204" pitchFamily="34" charset="0"/>
              </a:rPr>
              <a:t>Карл Линнейдің</a:t>
            </a:r>
            <a:r>
              <a:rPr lang="en-US" sz="917" dirty="0">
                <a:solidFill>
                  <a:srgbClr val="2C2926"/>
                </a:solidFill>
                <a:latin typeface="Arial" panose="020B0604020202020204" pitchFamily="34" charset="0"/>
                <a:ea typeface="Inter" pitchFamily="34" charset="-122"/>
                <a:cs typeface="Arial" panose="020B0604020202020204" pitchFamily="34" charset="0"/>
              </a:rPr>
              <a:t> еңбектерінен басталады. Ол 18 ғасырдағы танымал швед ботанигі, дәрігері және зоологы болған. Линней өзінің "Systema Naturae" (Табиғат жүйесі) атты іргелі еңбегінде тірі организмдерді классификациялаудың биномды номенклатура жүйесін енгізді. Бұл жүйеде әрбір түрге екі латын атауы беріледі: біріншісі — туыс, екіншісі — түр.</a:t>
            </a:r>
            <a:endParaRPr lang="en-US" sz="917" dirty="0">
              <a:latin typeface="Arial" panose="020B0604020202020204" pitchFamily="34" charset="0"/>
              <a:cs typeface="Arial" panose="020B0604020202020204" pitchFamily="34" charset="0"/>
            </a:endParaRPr>
          </a:p>
        </p:txBody>
      </p:sp>
      <p:sp>
        <p:nvSpPr>
          <p:cNvPr id="5" name="Text 3"/>
          <p:cNvSpPr/>
          <p:nvPr/>
        </p:nvSpPr>
        <p:spPr>
          <a:xfrm>
            <a:off x="486469" y="2547243"/>
            <a:ext cx="5461198" cy="778272"/>
          </a:xfrm>
          <a:prstGeom prst="rect">
            <a:avLst/>
          </a:prstGeom>
          <a:noFill/>
          <a:ln/>
        </p:spPr>
        <p:txBody>
          <a:bodyPr wrap="square" lIns="0" tIns="0" rIns="0" bIns="0" rtlCol="0" anchor="t"/>
          <a:lstStyle/>
          <a:p>
            <a:pPr>
              <a:lnSpc>
                <a:spcPts val="1500"/>
              </a:lnSpc>
            </a:pPr>
            <a:r>
              <a:rPr lang="en-US" sz="917" dirty="0">
                <a:solidFill>
                  <a:srgbClr val="2C2926"/>
                </a:solidFill>
                <a:latin typeface="Arial" panose="020B0604020202020204" pitchFamily="34" charset="0"/>
                <a:ea typeface="Inter" pitchFamily="34" charset="-122"/>
                <a:cs typeface="Arial" panose="020B0604020202020204" pitchFamily="34" charset="0"/>
              </a:rPr>
              <a:t>Ол адамды приматтар отрядындағы </a:t>
            </a:r>
            <a:r>
              <a:rPr lang="en-US" sz="917" i="1" dirty="0">
                <a:solidFill>
                  <a:srgbClr val="E7BF6A"/>
                </a:solidFill>
                <a:latin typeface="Arial" panose="020B0604020202020204" pitchFamily="34" charset="0"/>
                <a:ea typeface="Inter" pitchFamily="34" charset="-122"/>
                <a:cs typeface="Arial" panose="020B0604020202020204" pitchFamily="34" charset="0"/>
              </a:rPr>
              <a:t>Homo sapiens</a:t>
            </a:r>
            <a:r>
              <a:rPr lang="en-US" sz="917" dirty="0">
                <a:solidFill>
                  <a:srgbClr val="2C2926"/>
                </a:solidFill>
                <a:latin typeface="Arial" panose="020B0604020202020204" pitchFamily="34" charset="0"/>
                <a:ea typeface="Inter" pitchFamily="34" charset="-122"/>
                <a:cs typeface="Arial" panose="020B0604020202020204" pitchFamily="34" charset="0"/>
              </a:rPr>
              <a:t> жеке түрі ретінде бөліп көрсетеді. Бұл адамды табиғаттың бір бөлігі ретінде, биологиялық заңдылықтарға бағынатын тірі организм ретінде қарастыруға негіз болды. Линнейдің классификациясы эволюциялық теорияның дамуына үлкен әсер етті.</a:t>
            </a:r>
            <a:endParaRPr lang="en-US" sz="917" dirty="0">
              <a:latin typeface="Arial" panose="020B0604020202020204" pitchFamily="34" charset="0"/>
              <a:cs typeface="Arial" panose="020B0604020202020204" pitchFamily="34" charset="0"/>
            </a:endParaRPr>
          </a:p>
        </p:txBody>
      </p:sp>
      <p:sp>
        <p:nvSpPr>
          <p:cNvPr id="7" name="Shape 4"/>
          <p:cNvSpPr/>
          <p:nvPr/>
        </p:nvSpPr>
        <p:spPr>
          <a:xfrm>
            <a:off x="486470" y="3632546"/>
            <a:ext cx="11219061" cy="21531"/>
          </a:xfrm>
          <a:prstGeom prst="rect">
            <a:avLst/>
          </a:prstGeom>
          <a:solidFill>
            <a:srgbClr val="2C2926">
              <a:alpha val="50000"/>
            </a:srgbClr>
          </a:solidFill>
          <a:ln/>
        </p:spPr>
      </p:sp>
      <p:sp>
        <p:nvSpPr>
          <p:cNvPr id="9" name="Text 5"/>
          <p:cNvSpPr/>
          <p:nvPr/>
        </p:nvSpPr>
        <p:spPr>
          <a:xfrm>
            <a:off x="6250682" y="3912394"/>
            <a:ext cx="3346252" cy="228005"/>
          </a:xfrm>
          <a:prstGeom prst="rect">
            <a:avLst/>
          </a:prstGeom>
          <a:noFill/>
          <a:ln/>
        </p:spPr>
        <p:txBody>
          <a:bodyPr wrap="none" lIns="0" tIns="0" rIns="0" bIns="0" rtlCol="0" anchor="t"/>
          <a:lstStyle/>
          <a:p>
            <a:pPr>
              <a:lnSpc>
                <a:spcPts val="1792"/>
              </a:lnSpc>
            </a:pPr>
            <a:r>
              <a:rPr lang="en-US" sz="1417" dirty="0">
                <a:solidFill>
                  <a:srgbClr val="2C2926"/>
                </a:solidFill>
                <a:latin typeface="Arial" panose="020B0604020202020204" pitchFamily="34" charset="0"/>
                <a:ea typeface="Bricolage Grotesque Semi Bold" pitchFamily="34" charset="-122"/>
                <a:cs typeface="Arial" panose="020B0604020202020204" pitchFamily="34" charset="0"/>
              </a:rPr>
              <a:t>Психологиялық Зерттеулердің Дамуы</a:t>
            </a:r>
            <a:endParaRPr lang="en-US" sz="1417" dirty="0">
              <a:latin typeface="Arial" panose="020B0604020202020204" pitchFamily="34" charset="0"/>
              <a:cs typeface="Arial" panose="020B0604020202020204" pitchFamily="34" charset="0"/>
            </a:endParaRPr>
          </a:p>
        </p:txBody>
      </p:sp>
      <p:sp>
        <p:nvSpPr>
          <p:cNvPr id="10" name="Text 6"/>
          <p:cNvSpPr/>
          <p:nvPr/>
        </p:nvSpPr>
        <p:spPr>
          <a:xfrm>
            <a:off x="6250682" y="4261942"/>
            <a:ext cx="5461198" cy="972840"/>
          </a:xfrm>
          <a:prstGeom prst="rect">
            <a:avLst/>
          </a:prstGeom>
          <a:noFill/>
          <a:ln/>
        </p:spPr>
        <p:txBody>
          <a:bodyPr wrap="square" lIns="0" tIns="0" rIns="0" bIns="0" rtlCol="0" anchor="t"/>
          <a:lstStyle/>
          <a:p>
            <a:pPr>
              <a:lnSpc>
                <a:spcPts val="1500"/>
              </a:lnSpc>
            </a:pPr>
            <a:r>
              <a:rPr lang="en-US" sz="917" dirty="0">
                <a:solidFill>
                  <a:srgbClr val="2C2926"/>
                </a:solidFill>
                <a:latin typeface="Arial" panose="020B0604020202020204" pitchFamily="34" charset="0"/>
                <a:ea typeface="Inter" pitchFamily="34" charset="-122"/>
                <a:cs typeface="Arial" panose="020B0604020202020204" pitchFamily="34" charset="0"/>
              </a:rPr>
              <a:t>Жеке адам мәселесін психологиялық тұрғыдан зерттеудің негізін </a:t>
            </a:r>
            <a:r>
              <a:rPr lang="en-US" sz="917" b="1" dirty="0">
                <a:solidFill>
                  <a:srgbClr val="2C2926"/>
                </a:solidFill>
                <a:latin typeface="Arial" panose="020B0604020202020204" pitchFamily="34" charset="0"/>
                <a:ea typeface="Inter" pitchFamily="34" charset="-122"/>
                <a:cs typeface="Arial" panose="020B0604020202020204" pitchFamily="34" charset="0"/>
              </a:rPr>
              <a:t>Гордон Олпорт</a:t>
            </a:r>
            <a:r>
              <a:rPr lang="en-US" sz="917" dirty="0">
                <a:solidFill>
                  <a:srgbClr val="2C2926"/>
                </a:solidFill>
                <a:latin typeface="Arial" panose="020B0604020202020204" pitchFamily="34" charset="0"/>
                <a:ea typeface="Inter" pitchFamily="34" charset="-122"/>
                <a:cs typeface="Arial" panose="020B0604020202020204" pitchFamily="34" charset="0"/>
              </a:rPr>
              <a:t> қалады. Ол американдық психолог, ерекшеліктер теориясының негізін салушы болып табылады. Олпорт тұлғаны динамикалық ұйымдасқан психофизикалық жүйе ретінде анықтады, ол адамның мінез-құлқын анықтайды және оны қоршаған ортаға бірегей бейімделуін қамтамасыз етеді.</a:t>
            </a:r>
            <a:endParaRPr lang="en-US" sz="917" dirty="0">
              <a:latin typeface="Arial" panose="020B0604020202020204" pitchFamily="34" charset="0"/>
              <a:cs typeface="Arial" panose="020B0604020202020204" pitchFamily="34" charset="0"/>
            </a:endParaRPr>
          </a:p>
        </p:txBody>
      </p:sp>
      <p:sp>
        <p:nvSpPr>
          <p:cNvPr id="11" name="Text 7"/>
          <p:cNvSpPr/>
          <p:nvPr/>
        </p:nvSpPr>
        <p:spPr>
          <a:xfrm>
            <a:off x="6250682" y="5344219"/>
            <a:ext cx="5461198" cy="972840"/>
          </a:xfrm>
          <a:prstGeom prst="rect">
            <a:avLst/>
          </a:prstGeom>
          <a:noFill/>
          <a:ln/>
        </p:spPr>
        <p:txBody>
          <a:bodyPr wrap="square" lIns="0" tIns="0" rIns="0" bIns="0" rtlCol="0" anchor="t"/>
          <a:lstStyle/>
          <a:p>
            <a:pPr>
              <a:lnSpc>
                <a:spcPts val="1500"/>
              </a:lnSpc>
            </a:pPr>
            <a:r>
              <a:rPr lang="en-US" sz="917" dirty="0">
                <a:solidFill>
                  <a:srgbClr val="2C2926"/>
                </a:solidFill>
                <a:latin typeface="Arial" panose="020B0604020202020204" pitchFamily="34" charset="0"/>
                <a:ea typeface="Inter" pitchFamily="34" charset="-122"/>
                <a:cs typeface="Arial" panose="020B0604020202020204" pitchFamily="34" charset="0"/>
              </a:rPr>
              <a:t>Олпорт өзінің зерттеу жұмысын сөздерден каталог құру арқылы жасаған. Ол ағылшын тіліндегі сөздіктен адамның мінез-құлқын сипаттайтын 18 000-нан астам сөзді тауып, оларды әртүрлі категорияларға бөлді. Осылайша, ол тұлғалық ерекшеліктердің лексикалық тәсілін ұсынды, бұл келешектегі тұлғалық модельдердің дамуына үлкен әсер етті.</a:t>
            </a:r>
            <a:endParaRPr lang="en-US" sz="917" dirty="0">
              <a:latin typeface="Arial" panose="020B0604020202020204" pitchFamily="34" charset="0"/>
              <a:cs typeface="Arial" panose="020B0604020202020204" pitchFamily="34" charset="0"/>
            </a:endParaRPr>
          </a:p>
        </p:txBody>
      </p:sp>
    </p:spTree>
  </p:cSld>
  <p:clrMapOvr>
    <a:masterClrMapping/>
  </p:clrMapOvr>
</p:sld>
</file>

<file path=ppt/theme/theme1.xml><?xml version="1.0" encoding="utf-8"?>
<a:theme xmlns:a="http://schemas.openxmlformats.org/drawingml/2006/main" name="Сектор">
  <a:themeElements>
    <a:clrScheme name="Сектор">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Сектор">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ектор">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6224</TotalTime>
  <Words>2431</Words>
  <Application>Microsoft Office PowerPoint</Application>
  <PresentationFormat>Широкоэкранный</PresentationFormat>
  <Paragraphs>136</Paragraphs>
  <Slides>17</Slides>
  <Notes>13</Notes>
  <HiddenSlides>0</HiddenSlides>
  <MMClips>0</MMClips>
  <ScaleCrop>false</ScaleCrop>
  <HeadingPairs>
    <vt:vector size="6" baseType="variant">
      <vt:variant>
        <vt:lpstr>Использованные шрифты</vt:lpstr>
      </vt:variant>
      <vt:variant>
        <vt:i4>7</vt:i4>
      </vt:variant>
      <vt:variant>
        <vt:lpstr>Тема</vt:lpstr>
      </vt:variant>
      <vt:variant>
        <vt:i4>2</vt:i4>
      </vt:variant>
      <vt:variant>
        <vt:lpstr>Заголовки слайдов</vt:lpstr>
      </vt:variant>
      <vt:variant>
        <vt:i4>17</vt:i4>
      </vt:variant>
    </vt:vector>
  </HeadingPairs>
  <TitlesOfParts>
    <vt:vector size="26" baseType="lpstr">
      <vt:lpstr>Arial</vt:lpstr>
      <vt:lpstr>Bricolage Grotesque Semi Bold</vt:lpstr>
      <vt:lpstr>Calibri</vt:lpstr>
      <vt:lpstr>Century Gothic</vt:lpstr>
      <vt:lpstr>Inter</vt:lpstr>
      <vt:lpstr>Times New Roman</vt:lpstr>
      <vt:lpstr>Wingdings 3</vt:lpstr>
      <vt:lpstr>Сектор</vt:lpstr>
      <vt:lpstr>1_Тема Office</vt:lpstr>
      <vt:lpstr>Презентация PowerPoint</vt:lpstr>
      <vt:lpstr>Презентация PowerPoint</vt:lpstr>
      <vt:lpstr>Презентация PowerPoint</vt:lpstr>
      <vt:lpstr>Презентация PowerPoint</vt:lpstr>
      <vt:lpstr>Дифференциалдық психология мен психофизиология ғылымдарының тоғысуы адамды тұтас тұлға ретінде қарастыруға мүмкіндік береді</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Абдылманап Айдос Абдылманапұлы</dc:creator>
  <cp:lastModifiedBy>www</cp:lastModifiedBy>
  <cp:revision>620</cp:revision>
  <cp:lastPrinted>2021-11-08T04:39:27Z</cp:lastPrinted>
  <dcterms:created xsi:type="dcterms:W3CDTF">2021-10-20T07:07:45Z</dcterms:created>
  <dcterms:modified xsi:type="dcterms:W3CDTF">2025-09-04T06:29:33Z</dcterms:modified>
</cp:coreProperties>
</file>