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306" r:id="rId3"/>
    <p:sldId id="257" r:id="rId4"/>
    <p:sldId id="275" r:id="rId5"/>
    <p:sldId id="276" r:id="rId6"/>
    <p:sldId id="277" r:id="rId7"/>
    <p:sldId id="278" r:id="rId8"/>
    <p:sldId id="279" r:id="rId9"/>
    <p:sldId id="292" r:id="rId10"/>
    <p:sldId id="300" r:id="rId11"/>
    <p:sldId id="301" r:id="rId12"/>
    <p:sldId id="302" r:id="rId13"/>
    <p:sldId id="303" r:id="rId14"/>
    <p:sldId id="304" r:id="rId15"/>
    <p:sldId id="305" r:id="rId16"/>
    <p:sldId id="291" r:id="rId17"/>
    <p:sldId id="280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74" autoAdjust="0"/>
    <p:restoredTop sz="94660"/>
  </p:normalViewPr>
  <p:slideViewPr>
    <p:cSldViewPr snapToGrid="0">
      <p:cViewPr>
        <p:scale>
          <a:sx n="80" d="100"/>
          <a:sy n="80" d="100"/>
        </p:scale>
        <p:origin x="-398" y="-1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06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96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963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375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42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46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711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178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545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54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03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ECCE6-9DE5-46EF-B66D-4B5E81B5C3B9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4152A-F314-48CE-A221-1AD0864E7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135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elenkapatsa.ru/trienirovochnyie-dannyi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yakonov.org/2019/04/19/%D0%B0%D0%BD%D1%81%D0%B0%D0%BC%D0%B1%D0%BB%D0%B8-%D0%B2-%D0%BC%D0%B0%D1%88%D0%B8%D0%BD%D0%BD%D0%BE%D0%BC-%D0%BE%D0%B1%D1%83%D1%87%D0%B5%D0%BD%D0%B8%D0%B8/" TargetMode="External"/><Relationship Id="rId2" Type="http://schemas.openxmlformats.org/officeDocument/2006/relationships/hyperlink" Target="https://ranalytics.github.io/data-mining/044-Ensembles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eb.stanford.edu/~hastie/CASI_files/PDF/casi.pdf" TargetMode="External"/><Relationship Id="rId5" Type="http://schemas.openxmlformats.org/officeDocument/2006/relationships/hyperlink" Target="https://russianblogs.com/article/92681643486/" TargetMode="External"/><Relationship Id="rId4" Type="http://schemas.openxmlformats.org/officeDocument/2006/relationships/hyperlink" Target="https://pythonru.com/uroki/sklearn-random-forest?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elenkapatsa.ru/sriednieie-znachieniie/#-" TargetMode="External"/><Relationship Id="rId3" Type="http://schemas.openxmlformats.org/officeDocument/2006/relationships/hyperlink" Target="https://www.helenkapatsa.ru/klassifikatsiia/" TargetMode="External"/><Relationship Id="rId7" Type="http://schemas.openxmlformats.org/officeDocument/2006/relationships/hyperlink" Target="https://www.helenkapatsa.ru/vyborka/" TargetMode="External"/><Relationship Id="rId2" Type="http://schemas.openxmlformats.org/officeDocument/2006/relationships/hyperlink" Target="https://www.helenkapatsa.ru/mashinnoie-obuchienii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elenkapatsa.ru/priznak/" TargetMode="External"/><Relationship Id="rId5" Type="http://schemas.openxmlformats.org/officeDocument/2006/relationships/hyperlink" Target="https://www.helenkapatsa.ru/nauka-o-dannykh/" TargetMode="External"/><Relationship Id="rId4" Type="http://schemas.openxmlformats.org/officeDocument/2006/relationships/hyperlink" Target="https://www.helenkapatsa.ru/rieghriessiia/" TargetMode="External"/><Relationship Id="rId9" Type="http://schemas.openxmlformats.org/officeDocument/2006/relationships/hyperlink" Target="https://www.helenkapatsa.ru/standartnoie-otklonieniie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elenkapatsa.ru/gienieralnaia-sovokupnos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3425" y="4835526"/>
            <a:ext cx="10363200" cy="1470025"/>
          </a:xfrm>
        </p:spPr>
        <p:txBody>
          <a:bodyPr>
            <a:normAutofit/>
          </a:bodyPr>
          <a:lstStyle/>
          <a:p>
            <a:r>
              <a:rPr lang="ru-RU" altLang="ru-RU" sz="2000" dirty="0">
                <a:solidFill>
                  <a:srgbClr val="0070C0"/>
                </a:solidFill>
              </a:rPr>
              <a:t>Дисциплина: «Разработка алгоритмов для реализации методов машинного обучения(лек)»</a:t>
            </a:r>
            <a:br>
              <a:rPr lang="ru-RU" altLang="ru-RU" sz="2000" dirty="0">
                <a:solidFill>
                  <a:srgbClr val="0070C0"/>
                </a:solidFill>
              </a:rPr>
            </a:br>
            <a:r>
              <a:rPr lang="ru-RU" altLang="ru-RU" sz="2000" dirty="0">
                <a:solidFill>
                  <a:srgbClr val="0070C0"/>
                </a:solidFill>
              </a:rPr>
              <a:t> гр:М094-6112-21-ауд:404</a:t>
            </a:r>
            <a:br>
              <a:rPr lang="ru-RU" altLang="ru-RU" sz="2000" dirty="0">
                <a:solidFill>
                  <a:srgbClr val="0070C0"/>
                </a:solidFill>
              </a:rPr>
            </a:br>
            <a:r>
              <a:rPr lang="ru-RU" altLang="ru-RU" sz="2000" dirty="0" err="1">
                <a:solidFill>
                  <a:srgbClr val="0070C0"/>
                </a:solidFill>
              </a:rPr>
              <a:t>Кинтонова</a:t>
            </a:r>
            <a:r>
              <a:rPr lang="ru-RU" altLang="ru-RU" sz="2000" dirty="0">
                <a:solidFill>
                  <a:srgbClr val="0070C0"/>
                </a:solidFill>
              </a:rPr>
              <a:t> </a:t>
            </a:r>
            <a:r>
              <a:rPr lang="ru-RU" altLang="ru-RU" sz="1800" dirty="0">
                <a:solidFill>
                  <a:srgbClr val="0070C0"/>
                </a:solidFill>
              </a:rPr>
              <a:t>А.Ж.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25" y="447675"/>
            <a:ext cx="8534400" cy="1752600"/>
          </a:xfrm>
        </p:spPr>
        <p:txBody>
          <a:bodyPr/>
          <a:lstStyle/>
          <a:p>
            <a:r>
              <a:rPr lang="ru-RU" b="1" smtClean="0">
                <a:solidFill>
                  <a:srgbClr val="0070C0"/>
                </a:solidFill>
              </a:rPr>
              <a:t>Лекция </a:t>
            </a:r>
            <a:r>
              <a:rPr lang="ru-RU" b="1" smtClean="0">
                <a:solidFill>
                  <a:srgbClr val="0070C0"/>
                </a:solidFill>
              </a:rPr>
              <a:t>12 </a:t>
            </a:r>
            <a:r>
              <a:rPr lang="ru-RU" b="1" smtClean="0">
                <a:solidFill>
                  <a:srgbClr val="0070C0"/>
                </a:solidFill>
              </a:rPr>
              <a:t>Бэггинг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и случайный лес</a:t>
            </a:r>
          </a:p>
          <a:p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75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12" y="465138"/>
            <a:ext cx="11697419" cy="602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182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07" y="284671"/>
            <a:ext cx="11593006" cy="4882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4803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838" y="38100"/>
            <a:ext cx="11119449" cy="681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4583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0" y="-1"/>
            <a:ext cx="11962061" cy="6600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5297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66675"/>
            <a:ext cx="6934200" cy="6696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0031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7" y="314325"/>
            <a:ext cx="11877474" cy="612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2965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Бэггинг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/>
              <a:t>Бутстрэп</a:t>
            </a:r>
            <a:r>
              <a:rPr lang="ru-RU" b="1" dirty="0"/>
              <a:t>-агрегирование или </a:t>
            </a:r>
            <a:r>
              <a:rPr lang="ru-RU" b="1" dirty="0" err="1"/>
              <a:t>бэггинг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Бэггинг</a:t>
            </a:r>
            <a:r>
              <a:rPr lang="ru-RU" dirty="0"/>
              <a:t> – это простой и очень мощный ансамблевый метод, который объединяет прогнозы из нескольких методов Машинного обучения вместе, чтобы предсказывать более точно, чем любая отдельная модель.</a:t>
            </a:r>
          </a:p>
          <a:p>
            <a:pPr marL="0" indent="0">
              <a:buNone/>
            </a:pPr>
            <a:r>
              <a:rPr lang="ru-RU" dirty="0" err="1"/>
              <a:t>Бутстрэп</a:t>
            </a:r>
            <a:r>
              <a:rPr lang="ru-RU" dirty="0"/>
              <a:t>-агрегирование – это процедура, которая используется для сокращения чрезмерной дисперсии (</a:t>
            </a:r>
            <a:r>
              <a:rPr lang="ru-RU" dirty="0" err="1"/>
              <a:t>Variance</a:t>
            </a:r>
            <a:r>
              <a:rPr lang="ru-RU" dirty="0"/>
              <a:t>) алгоритмов – Деревьев решений (</a:t>
            </a:r>
            <a:r>
              <a:rPr lang="ru-RU" dirty="0" err="1"/>
              <a:t>Decision</a:t>
            </a:r>
            <a:r>
              <a:rPr lang="ru-RU" dirty="0"/>
              <a:t> </a:t>
            </a:r>
            <a:r>
              <a:rPr lang="ru-RU" dirty="0" err="1"/>
              <a:t>Tree</a:t>
            </a:r>
            <a:r>
              <a:rPr lang="ru-RU" dirty="0"/>
              <a:t>), таких как Алгоритм классификации и регрессии (CART).</a:t>
            </a:r>
          </a:p>
        </p:txBody>
      </p:sp>
    </p:spTree>
    <p:extLst>
      <p:ext uri="{BB962C8B-B14F-4D97-AF65-F5344CB8AC3E}">
        <p14:creationId xmlns:p14="http://schemas.microsoft.com/office/powerpoint/2010/main" val="381049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Бэггинг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Деревья решений чувствительны к конкретным данным, на которых обучаются. Если </a:t>
            </a:r>
            <a:r>
              <a:rPr lang="ru-RU" dirty="0">
                <a:hlinkClick r:id="rId2"/>
              </a:rPr>
              <a:t>Тренировочные данные (</a:t>
            </a:r>
            <a:r>
              <a:rPr lang="ru-RU" dirty="0" err="1">
                <a:hlinkClick r:id="rId2"/>
              </a:rPr>
              <a:t>Train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Data</a:t>
            </a:r>
            <a:r>
              <a:rPr lang="ru-RU" dirty="0">
                <a:hlinkClick r:id="rId2"/>
              </a:rPr>
              <a:t>)</a:t>
            </a:r>
            <a:r>
              <a:rPr lang="ru-RU" dirty="0"/>
              <a:t> изменены (например, обучение производится на подмножестве), результирующее дерево может быть совершенно другим, и прогнозы могут быть совершенно разными для каждого такого подмножества.</a:t>
            </a:r>
          </a:p>
        </p:txBody>
      </p:sp>
    </p:spTree>
    <p:extLst>
      <p:ext uri="{BB962C8B-B14F-4D97-AF65-F5344CB8AC3E}">
        <p14:creationId xmlns:p14="http://schemas.microsoft.com/office/powerpoint/2010/main" val="231809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Источники:</a:t>
            </a:r>
            <a:br>
              <a:rPr lang="ru-RU" sz="2400" dirty="0" smtClean="0"/>
            </a:br>
            <a:r>
              <a:rPr lang="ru-RU" sz="2400" dirty="0" smtClean="0">
                <a:hlinkClick r:id="rId2"/>
              </a:rPr>
              <a:t>Классификация, регрессия и другие алгоритмы </a:t>
            </a:r>
            <a:r>
              <a:rPr lang="ru-RU" sz="2400" dirty="0" err="1" smtClean="0">
                <a:hlinkClick r:id="rId2"/>
              </a:rPr>
              <a:t>Data</a:t>
            </a:r>
            <a:r>
              <a:rPr lang="ru-RU" sz="2400" dirty="0" smtClean="0">
                <a:hlinkClick r:id="rId2"/>
              </a:rPr>
              <a:t> </a:t>
            </a:r>
            <a:r>
              <a:rPr lang="ru-RU" sz="2400" dirty="0" err="1" smtClean="0">
                <a:hlinkClick r:id="rId2"/>
              </a:rPr>
              <a:t>Mining</a:t>
            </a:r>
            <a:r>
              <a:rPr lang="ru-RU" sz="2400" dirty="0" smtClean="0">
                <a:hlinkClick r:id="rId2"/>
              </a:rPr>
              <a:t> с использованием R (ranalytics.github.io)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dirty="0" smtClean="0">
                <a:hlinkClick r:id="rId3"/>
              </a:rPr>
              <a:t>Ансамбли в машинном обучении | Анализ малых данных (dyakonov.org)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hlinkClick r:id="rId4"/>
              </a:rPr>
              <a:t>Урок по </a:t>
            </a:r>
            <a:r>
              <a:rPr lang="en-US" sz="2000" dirty="0" smtClean="0">
                <a:hlinkClick r:id="rId4"/>
              </a:rPr>
              <a:t>Random Forest </a:t>
            </a:r>
            <a:r>
              <a:rPr lang="ru-RU" sz="2000" dirty="0" smtClean="0">
                <a:hlinkClick r:id="rId4"/>
              </a:rPr>
              <a:t>на </a:t>
            </a:r>
            <a:r>
              <a:rPr lang="en-US" sz="2000" dirty="0" smtClean="0">
                <a:hlinkClick r:id="rId4"/>
              </a:rPr>
              <a:t>Python: </a:t>
            </a:r>
            <a:r>
              <a:rPr lang="ru-RU" sz="2000" dirty="0" smtClean="0">
                <a:hlinkClick r:id="rId4"/>
              </a:rPr>
              <a:t>разбор алгоритма с примером на </a:t>
            </a:r>
            <a:r>
              <a:rPr lang="en-US" sz="2000" dirty="0" err="1" smtClean="0">
                <a:hlinkClick r:id="rId4"/>
              </a:rPr>
              <a:t>SkLearn</a:t>
            </a:r>
            <a:r>
              <a:rPr lang="en-US" sz="2000" dirty="0" smtClean="0">
                <a:hlinkClick r:id="rId4"/>
              </a:rPr>
              <a:t> (pythonru.com)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hlinkClick r:id="rId5"/>
              </a:rPr>
              <a:t>Интегрированное обучение и метод случайного леса - Русские Блоги (russianblogs.com)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https://web.stanford.edu/~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hastie/CASI_files/PDF/casi.pdf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800" dirty="0">
                <a:hlinkClick r:id="rId4"/>
              </a:rPr>
              <a:t>Урок по </a:t>
            </a:r>
            <a:r>
              <a:rPr lang="en-US" sz="1800" dirty="0">
                <a:hlinkClick r:id="rId4"/>
              </a:rPr>
              <a:t>Random Forest </a:t>
            </a:r>
            <a:r>
              <a:rPr lang="ru-RU" sz="1800" dirty="0">
                <a:hlinkClick r:id="rId4"/>
              </a:rPr>
              <a:t>на </a:t>
            </a:r>
            <a:r>
              <a:rPr lang="en-US" sz="1800" dirty="0">
                <a:hlinkClick r:id="rId4"/>
              </a:rPr>
              <a:t>Python: </a:t>
            </a:r>
            <a:r>
              <a:rPr lang="ru-RU" sz="1800" dirty="0">
                <a:hlinkClick r:id="rId4"/>
              </a:rPr>
              <a:t>разбор алгоритма с примером на </a:t>
            </a:r>
            <a:r>
              <a:rPr lang="en-US" sz="1800" dirty="0" err="1">
                <a:hlinkClick r:id="rId4"/>
              </a:rPr>
              <a:t>SkLearn</a:t>
            </a:r>
            <a:r>
              <a:rPr lang="en-US" sz="1800">
                <a:hlinkClick r:id="rId4"/>
              </a:rPr>
              <a:t> (pythonru.com)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1395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Бэггинг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ru-RU" dirty="0" err="1"/>
              <a:t>Бэггинг</a:t>
            </a:r>
            <a:r>
              <a:rPr lang="ru-RU" dirty="0"/>
              <a:t> (</a:t>
            </a:r>
            <a:r>
              <a:rPr lang="ru-RU" dirty="0" err="1"/>
              <a:t>Бутстрэп</a:t>
            </a:r>
            <a:r>
              <a:rPr lang="ru-RU" dirty="0"/>
              <a:t>-агрегирование) – это алгоритм, предназначенный для улучшения стабильности и точности алгоритмов </a:t>
            </a:r>
            <a:r>
              <a:rPr lang="ru-RU" dirty="0">
                <a:hlinkClick r:id="rId2"/>
              </a:rPr>
              <a:t>Машинного обучения (ML)</a:t>
            </a:r>
            <a:r>
              <a:rPr lang="ru-RU" dirty="0"/>
              <a:t>, используемых для задач </a:t>
            </a:r>
            <a:r>
              <a:rPr lang="ru-RU" dirty="0">
                <a:hlinkClick r:id="rId3"/>
              </a:rPr>
              <a:t>Классификации (</a:t>
            </a:r>
            <a:r>
              <a:rPr lang="ru-RU" dirty="0" err="1">
                <a:hlinkClick r:id="rId3"/>
              </a:rPr>
              <a:t>Classification</a:t>
            </a:r>
            <a:r>
              <a:rPr lang="ru-RU" dirty="0">
                <a:hlinkClick r:id="rId3"/>
              </a:rPr>
              <a:t>)</a:t>
            </a:r>
            <a:r>
              <a:rPr lang="ru-RU" dirty="0"/>
              <a:t> и </a:t>
            </a:r>
            <a:r>
              <a:rPr lang="ru-RU" dirty="0">
                <a:hlinkClick r:id="rId4"/>
              </a:rPr>
              <a:t>Регрессии (</a:t>
            </a:r>
            <a:r>
              <a:rPr lang="ru-RU" dirty="0" err="1">
                <a:hlinkClick r:id="rId4"/>
              </a:rPr>
              <a:t>Regression</a:t>
            </a:r>
            <a:r>
              <a:rPr lang="ru-RU" dirty="0" smtClean="0">
                <a:hlinkClick r:id="rId4"/>
              </a:rPr>
              <a:t>)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Рассмотрим </a:t>
            </a:r>
            <a:r>
              <a:rPr lang="ru-RU" dirty="0"/>
              <a:t>важный базовый прием </a:t>
            </a:r>
            <a:r>
              <a:rPr lang="ru-RU" dirty="0">
                <a:hlinkClick r:id="rId5"/>
              </a:rPr>
              <a:t>Науки о данных (</a:t>
            </a:r>
            <a:r>
              <a:rPr lang="ru-RU" dirty="0" err="1">
                <a:hlinkClick r:id="rId5"/>
              </a:rPr>
              <a:t>Data</a:t>
            </a:r>
            <a:r>
              <a:rPr lang="ru-RU" dirty="0">
                <a:hlinkClick r:id="rId5"/>
              </a:rPr>
              <a:t> </a:t>
            </a:r>
            <a:r>
              <a:rPr lang="ru-RU" dirty="0" err="1">
                <a:hlinkClick r:id="rId5"/>
              </a:rPr>
              <a:t>Science</a:t>
            </a:r>
            <a:r>
              <a:rPr lang="ru-RU" dirty="0">
                <a:hlinkClick r:id="rId5"/>
              </a:rPr>
              <a:t>)</a:t>
            </a:r>
            <a:r>
              <a:rPr lang="ru-RU" dirty="0"/>
              <a:t> – </a:t>
            </a:r>
            <a:r>
              <a:rPr lang="ru-RU" dirty="0" err="1"/>
              <a:t>Бутстрап</a:t>
            </a:r>
            <a:r>
              <a:rPr lang="ru-RU" dirty="0"/>
              <a:t> (</a:t>
            </a:r>
            <a:r>
              <a:rPr lang="ru-RU" dirty="0" err="1"/>
              <a:t>Bootstrap</a:t>
            </a:r>
            <a:r>
              <a:rPr lang="ru-RU" dirty="0"/>
              <a:t>).</a:t>
            </a:r>
          </a:p>
          <a:p>
            <a:r>
              <a:rPr lang="ru-RU" dirty="0" err="1"/>
              <a:t>Бутстрап</a:t>
            </a:r>
            <a:r>
              <a:rPr lang="ru-RU" dirty="0"/>
              <a:t> – это мощный статистический метод оценки характеристик </a:t>
            </a:r>
            <a:r>
              <a:rPr lang="ru-RU" dirty="0">
                <a:hlinkClick r:id="rId6"/>
              </a:rPr>
              <a:t>Признака (</a:t>
            </a:r>
            <a:r>
              <a:rPr lang="ru-RU" dirty="0" err="1">
                <a:hlinkClick r:id="rId6"/>
              </a:rPr>
              <a:t>Feature</a:t>
            </a:r>
            <a:r>
              <a:rPr lang="ru-RU" dirty="0">
                <a:hlinkClick r:id="rId6"/>
              </a:rPr>
              <a:t>)</a:t>
            </a:r>
            <a:r>
              <a:rPr lang="ru-RU" dirty="0"/>
              <a:t> на основе </a:t>
            </a:r>
            <a:r>
              <a:rPr lang="ru-RU" dirty="0">
                <a:hlinkClick r:id="rId7"/>
              </a:rPr>
              <a:t>Выборки (</a:t>
            </a:r>
            <a:r>
              <a:rPr lang="ru-RU" dirty="0" err="1">
                <a:hlinkClick r:id="rId7"/>
              </a:rPr>
              <a:t>Sample</a:t>
            </a:r>
            <a:r>
              <a:rPr lang="ru-RU" dirty="0">
                <a:hlinkClick r:id="rId7"/>
              </a:rPr>
              <a:t>)</a:t>
            </a:r>
            <a:r>
              <a:rPr lang="ru-RU" dirty="0"/>
              <a:t>. Мы поймем понятие, определив, является ли вычисленное </a:t>
            </a:r>
            <a:r>
              <a:rPr lang="ru-RU" dirty="0">
                <a:hlinkClick r:id="rId8"/>
              </a:rPr>
              <a:t>Среднее арифметическое (</a:t>
            </a:r>
            <a:r>
              <a:rPr lang="ru-RU" dirty="0" err="1">
                <a:hlinkClick r:id="rId8"/>
              </a:rPr>
              <a:t>Mean</a:t>
            </a:r>
            <a:r>
              <a:rPr lang="ru-RU" dirty="0">
                <a:hlinkClick r:id="rId8"/>
              </a:rPr>
              <a:t>)</a:t>
            </a:r>
            <a:r>
              <a:rPr lang="ru-RU" dirty="0"/>
              <a:t> или </a:t>
            </a:r>
            <a:r>
              <a:rPr lang="ru-RU" dirty="0">
                <a:hlinkClick r:id="rId9"/>
              </a:rPr>
              <a:t>Стандартное отклонение (</a:t>
            </a:r>
            <a:r>
              <a:rPr lang="ru-RU" dirty="0" err="1">
                <a:hlinkClick r:id="rId9"/>
              </a:rPr>
              <a:t>Standard</a:t>
            </a:r>
            <a:r>
              <a:rPr lang="ru-RU" dirty="0">
                <a:hlinkClick r:id="rId9"/>
              </a:rPr>
              <a:t> </a:t>
            </a:r>
            <a:r>
              <a:rPr lang="ru-RU" dirty="0" err="1">
                <a:hlinkClick r:id="rId9"/>
              </a:rPr>
              <a:t>Deviation</a:t>
            </a:r>
            <a:r>
              <a:rPr lang="ru-RU" dirty="0">
                <a:hlinkClick r:id="rId9"/>
              </a:rPr>
              <a:t>)</a:t>
            </a:r>
            <a:r>
              <a:rPr lang="ru-RU" dirty="0"/>
              <a:t> показательным с помощью этого метода.</a:t>
            </a:r>
          </a:p>
          <a:p>
            <a:pPr marL="457200" lvl="1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349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Бэггинг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Предположим, у нас есть выборка из массива данных на 100 значений, и мы хотим оценить, показательно ли среднее значение ее относительно </a:t>
            </a:r>
            <a:r>
              <a:rPr lang="ru-RU" dirty="0">
                <a:hlinkClick r:id="rId2"/>
              </a:rPr>
              <a:t>Популяции (</a:t>
            </a:r>
            <a:r>
              <a:rPr lang="ru-RU" dirty="0" err="1">
                <a:hlinkClick r:id="rId2"/>
              </a:rPr>
              <a:t>Population</a:t>
            </a:r>
            <a:r>
              <a:rPr lang="ru-RU" dirty="0">
                <a:hlinkClick r:id="rId2"/>
              </a:rPr>
              <a:t>)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Мы можем вычислить среднее непосредственно классическим способом, разделив сумму значений на их количество:</a:t>
            </a:r>
          </a:p>
        </p:txBody>
      </p:sp>
    </p:spTree>
    <p:extLst>
      <p:ext uri="{BB962C8B-B14F-4D97-AF65-F5344CB8AC3E}">
        <p14:creationId xmlns:p14="http://schemas.microsoft.com/office/powerpoint/2010/main" val="212346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9118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Бэггинг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63" y="983412"/>
            <a:ext cx="11274724" cy="5771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637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Бэггинг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Мы знаем, что наша выборка мала и среднее значение непоказательно. Улучшим оценку нашего среднего, используя </a:t>
            </a:r>
            <a:r>
              <a:rPr lang="ru-RU" dirty="0" err="1"/>
              <a:t>бутстрэп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Создадим множество (например, 1000) случайных выборок нашего набора данных (мы можем выбрать одно и то же значение несколько раз)</a:t>
            </a:r>
          </a:p>
          <a:p>
            <a:pPr marL="0" indent="0">
              <a:buNone/>
            </a:pPr>
            <a:r>
              <a:rPr lang="ru-RU" dirty="0"/>
              <a:t>Рассчитаем среднее значение каждой выборки</a:t>
            </a:r>
          </a:p>
          <a:p>
            <a:pPr marL="0" indent="0">
              <a:buNone/>
            </a:pPr>
            <a:r>
              <a:rPr lang="ru-RU" dirty="0"/>
              <a:t>Вычислим среднее значение всех собранных нами средних значений и используем его в качестве наиболее показательного среднего.</a:t>
            </a:r>
          </a:p>
        </p:txBody>
      </p:sp>
    </p:spTree>
    <p:extLst>
      <p:ext uri="{BB962C8B-B14F-4D97-AF65-F5344CB8AC3E}">
        <p14:creationId xmlns:p14="http://schemas.microsoft.com/office/powerpoint/2010/main" val="13787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Бэггинг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Например, мы сформировали три выборки из популяции и получили средние значения 2.3, 4.5 и 3.3. Взяв среднее от этой троицы, получим наиболее правдивое значение 3,367. Этот прием можно использовать для оценки других величин, таких как стандартное отклонение, и даже величин, используемых в алгоритмах Машинного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334410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Бэггинг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/>
              <a:t>Бутстреп</a:t>
            </a:r>
            <a:r>
              <a:rPr lang="ru-RU" b="1" dirty="0"/>
              <a:t> </a:t>
            </a:r>
            <a:r>
              <a:rPr lang="ru-RU" dirty="0"/>
              <a:t>при формировании ансамбля моделей оказался особенно полезен в сочетании с древовидными структурами, которые очень чувствительны к небольшому изменению обучающих данных. Описанные в предыдущем разделе деревья решений обычно имеют низкое смещение, но страдают от высокой дисперсии. Это означает, что если мы случайным образом разобьем обучающие данные на две части и построим дерево решений на основе каждой из них, то полученные результаты могут оказаться довольно разными.</a:t>
            </a:r>
          </a:p>
        </p:txBody>
      </p:sp>
    </p:spTree>
    <p:extLst>
      <p:ext uri="{BB962C8B-B14F-4D97-AF65-F5344CB8AC3E}">
        <p14:creationId xmlns:p14="http://schemas.microsoft.com/office/powerpoint/2010/main" val="33442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46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Бэггинг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2951" y="780692"/>
            <a:ext cx="10972800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Подобно тому, как усреднение нескольких наблюдений снижает оценку дисперсии данных, так и разумным способом снижения дисперсии прогноза является извлечение большого количества порций данных из генеральной совокупности, построение предсказательной модели по каждой обучающей выборке и усреднение полученных предсказаний. Если вместо отдельных обучающих выборок (которых нам, как правило, всегда не хватает) выполнить </a:t>
            </a:r>
            <a:r>
              <a:rPr lang="ru-RU" dirty="0" err="1"/>
              <a:t>бутстреп</a:t>
            </a:r>
            <a:r>
              <a:rPr lang="ru-RU" dirty="0"/>
              <a:t> и на основе сгенерированных псевдо-выборок построить В деревьев регрессии, то средний коллективный прогноз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21" y="5037407"/>
            <a:ext cx="9718075" cy="967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666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</TotalTime>
  <Words>409</Words>
  <Application>Microsoft Office PowerPoint</Application>
  <PresentationFormat>Произвольный</PresentationFormat>
  <Paragraphs>28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Дисциплина: «Разработка алгоритмов для реализации методов машинного обучения(лек)»  гр:М094-6112-21-ауд:404 Кинтонова А.Ж.</vt:lpstr>
      <vt:lpstr>Источники: Классификация, регрессия и другие алгоритмы Data Mining с использованием R (ranalytics.github.io) Ансамбли в машинном обучении | Анализ малых данных (dyakonov.org) Урок по Random Forest на Python: разбор алгоритма с примером на SkLearn (pythonru.com) Интегрированное обучение и метод случайного леса - Русские Блоги (russianblogs.com) https://web.stanford.edu/~hastie/CASI_files/PDF/casi.pdf Урок по Random Forest на Python: разбор алгоритма с примером на SkLearn (pythonru.com) </vt:lpstr>
      <vt:lpstr>Бэггинг</vt:lpstr>
      <vt:lpstr>Бэггинг</vt:lpstr>
      <vt:lpstr>Бэггинг</vt:lpstr>
      <vt:lpstr>Бэггинг</vt:lpstr>
      <vt:lpstr>Бэггинг</vt:lpstr>
      <vt:lpstr>Бэггинг</vt:lpstr>
      <vt:lpstr>Бэггинг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Бэггинг</vt:lpstr>
      <vt:lpstr>Бэггинг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Кружок по искусственному интеллекту</dc:title>
  <dc:creator>Asus</dc:creator>
  <cp:lastModifiedBy>Windows User</cp:lastModifiedBy>
  <cp:revision>35</cp:revision>
  <dcterms:created xsi:type="dcterms:W3CDTF">2018-12-02T09:47:29Z</dcterms:created>
  <dcterms:modified xsi:type="dcterms:W3CDTF">2022-11-06T11:46:17Z</dcterms:modified>
</cp:coreProperties>
</file>