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58" r:id="rId6"/>
    <p:sldId id="261" r:id="rId7"/>
    <p:sldId id="264" r:id="rId8"/>
    <p:sldId id="260" r:id="rId9"/>
  </p:sldIdLst>
  <p:sldSz cx="18288000" cy="10287000"/>
  <p:notesSz cx="6858000" cy="9144000"/>
  <p:embeddedFontLst>
    <p:embeddedFont>
      <p:font typeface="Garet" panose="020B0604020202020204" charset="-52"/>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6.sv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sv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3.jpeg"/><Relationship Id="rId5" Type="http://schemas.openxmlformats.org/officeDocument/2006/relationships/image" Target="../media/image13.svg"/><Relationship Id="rId10"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42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817170"/>
            <a:ext cx="16230600" cy="7242639"/>
            <a:chOff x="0" y="0"/>
            <a:chExt cx="4274726" cy="1907526"/>
          </a:xfrm>
        </p:grpSpPr>
        <p:sp>
          <p:nvSpPr>
            <p:cNvPr id="3" name="Freeform 3"/>
            <p:cNvSpPr/>
            <p:nvPr/>
          </p:nvSpPr>
          <p:spPr>
            <a:xfrm>
              <a:off x="0" y="0"/>
              <a:ext cx="4274726" cy="1907526"/>
            </a:xfrm>
            <a:custGeom>
              <a:avLst/>
              <a:gdLst/>
              <a:ahLst/>
              <a:cxnLst/>
              <a:rect l="l" t="t" r="r" b="b"/>
              <a:pathLst>
                <a:path w="4274726" h="1907526">
                  <a:moveTo>
                    <a:pt x="31005" y="0"/>
                  </a:moveTo>
                  <a:lnTo>
                    <a:pt x="4243721" y="0"/>
                  </a:lnTo>
                  <a:cubicBezTo>
                    <a:pt x="4251944" y="0"/>
                    <a:pt x="4259830" y="3267"/>
                    <a:pt x="4265645" y="9081"/>
                  </a:cubicBezTo>
                  <a:cubicBezTo>
                    <a:pt x="4271459" y="14896"/>
                    <a:pt x="4274726" y="22782"/>
                    <a:pt x="4274726" y="31005"/>
                  </a:cubicBezTo>
                  <a:lnTo>
                    <a:pt x="4274726" y="1876522"/>
                  </a:lnTo>
                  <a:cubicBezTo>
                    <a:pt x="4274726" y="1884745"/>
                    <a:pt x="4271459" y="1892631"/>
                    <a:pt x="4265645" y="1898445"/>
                  </a:cubicBezTo>
                  <a:cubicBezTo>
                    <a:pt x="4259830" y="1904260"/>
                    <a:pt x="4251944" y="1907526"/>
                    <a:pt x="4243721" y="1907526"/>
                  </a:cubicBezTo>
                  <a:lnTo>
                    <a:pt x="31005" y="1907526"/>
                  </a:lnTo>
                  <a:cubicBezTo>
                    <a:pt x="22782" y="1907526"/>
                    <a:pt x="14896" y="1904260"/>
                    <a:pt x="9081" y="1898445"/>
                  </a:cubicBezTo>
                  <a:cubicBezTo>
                    <a:pt x="3267" y="1892631"/>
                    <a:pt x="0" y="1884745"/>
                    <a:pt x="0" y="1876522"/>
                  </a:cubicBezTo>
                  <a:lnTo>
                    <a:pt x="0" y="31005"/>
                  </a:lnTo>
                  <a:cubicBezTo>
                    <a:pt x="0" y="22782"/>
                    <a:pt x="3267" y="14896"/>
                    <a:pt x="9081" y="9081"/>
                  </a:cubicBezTo>
                  <a:cubicBezTo>
                    <a:pt x="14896" y="3267"/>
                    <a:pt x="22782" y="0"/>
                    <a:pt x="31005" y="0"/>
                  </a:cubicBezTo>
                  <a:close/>
                </a:path>
              </a:pathLst>
            </a:custGeom>
            <a:solidFill>
              <a:srgbClr val="FFFFFF"/>
            </a:solidFill>
          </p:spPr>
          <p:txBody>
            <a:bodyPr/>
            <a:lstStyle/>
            <a:p>
              <a:endParaRPr lang="ru-RU"/>
            </a:p>
          </p:txBody>
        </p:sp>
        <p:sp>
          <p:nvSpPr>
            <p:cNvPr id="4" name="TextBox 4"/>
            <p:cNvSpPr txBox="1"/>
            <p:nvPr/>
          </p:nvSpPr>
          <p:spPr>
            <a:xfrm>
              <a:off x="0" y="-28575"/>
              <a:ext cx="4274726" cy="1936101"/>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083285" y="6883054"/>
            <a:ext cx="6121430" cy="1188485"/>
          </a:xfrm>
          <a:prstGeom prst="rect">
            <a:avLst/>
          </a:prstGeom>
        </p:spPr>
        <p:txBody>
          <a:bodyPr lIns="50800" tIns="50800" rIns="50800" bIns="50800" rtlCol="0" anchor="ctr"/>
          <a:lstStyle/>
          <a:p>
            <a:pPr algn="ctr">
              <a:lnSpc>
                <a:spcPts val="3919"/>
              </a:lnSpc>
              <a:spcBef>
                <a:spcPct val="0"/>
              </a:spcBef>
            </a:pPr>
            <a:r>
              <a:rPr lang="en-US" sz="2799" dirty="0">
                <a:solidFill>
                  <a:srgbClr val="FFFFFF"/>
                </a:solidFill>
                <a:latin typeface="Garet"/>
                <a:ea typeface="Garet"/>
                <a:cs typeface="Garet"/>
                <a:sym typeface="Garet"/>
              </a:rPr>
              <a:t>by Harumi Kobayashi</a:t>
            </a:r>
          </a:p>
        </p:txBody>
      </p:sp>
      <p:grpSp>
        <p:nvGrpSpPr>
          <p:cNvPr id="8" name="Group 8"/>
          <p:cNvGrpSpPr/>
          <p:nvPr/>
        </p:nvGrpSpPr>
        <p:grpSpPr>
          <a:xfrm>
            <a:off x="4863959" y="555748"/>
            <a:ext cx="2592466" cy="780221"/>
            <a:chOff x="-44213" y="-47625"/>
            <a:chExt cx="745199" cy="224272"/>
          </a:xfrm>
        </p:grpSpPr>
        <p:sp>
          <p:nvSpPr>
            <p:cNvPr id="9" name="Freeform 9"/>
            <p:cNvSpPr/>
            <p:nvPr/>
          </p:nvSpPr>
          <p:spPr>
            <a:xfrm>
              <a:off x="-44213" y="-14283"/>
              <a:ext cx="700986" cy="176647"/>
            </a:xfrm>
            <a:custGeom>
              <a:avLst/>
              <a:gdLst/>
              <a:ahLst/>
              <a:cxnLst/>
              <a:rect l="l" t="t" r="r" b="b"/>
              <a:pathLst>
                <a:path w="700986" h="176647">
                  <a:moveTo>
                    <a:pt x="88324" y="0"/>
                  </a:moveTo>
                  <a:lnTo>
                    <a:pt x="612662" y="0"/>
                  </a:lnTo>
                  <a:cubicBezTo>
                    <a:pt x="661442" y="0"/>
                    <a:pt x="700986" y="39544"/>
                    <a:pt x="700986" y="88324"/>
                  </a:cubicBezTo>
                  <a:lnTo>
                    <a:pt x="700986" y="88324"/>
                  </a:lnTo>
                  <a:cubicBezTo>
                    <a:pt x="700986" y="111749"/>
                    <a:pt x="691680" y="134214"/>
                    <a:pt x="675116" y="150778"/>
                  </a:cubicBezTo>
                  <a:cubicBezTo>
                    <a:pt x="658552" y="167342"/>
                    <a:pt x="636087" y="176647"/>
                    <a:pt x="612662"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0" name="TextBox 10"/>
            <p:cNvSpPr txBox="1"/>
            <p:nvPr/>
          </p:nvSpPr>
          <p:spPr>
            <a:xfrm>
              <a:off x="0" y="-47625"/>
              <a:ext cx="700986"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grpSp>
        <p:nvGrpSpPr>
          <p:cNvPr id="11" name="Group 11"/>
          <p:cNvGrpSpPr/>
          <p:nvPr/>
        </p:nvGrpSpPr>
        <p:grpSpPr>
          <a:xfrm>
            <a:off x="1028700" y="9745261"/>
            <a:ext cx="16230600" cy="2373026"/>
            <a:chOff x="0" y="0"/>
            <a:chExt cx="4274726" cy="624994"/>
          </a:xfrm>
        </p:grpSpPr>
        <p:sp>
          <p:nvSpPr>
            <p:cNvPr id="12" name="Freeform 12"/>
            <p:cNvSpPr/>
            <p:nvPr/>
          </p:nvSpPr>
          <p:spPr>
            <a:xfrm>
              <a:off x="0" y="0"/>
              <a:ext cx="4274726" cy="624994"/>
            </a:xfrm>
            <a:custGeom>
              <a:avLst/>
              <a:gdLst/>
              <a:ahLst/>
              <a:cxnLst/>
              <a:rect l="l" t="t" r="r" b="b"/>
              <a:pathLst>
                <a:path w="4274726" h="624994">
                  <a:moveTo>
                    <a:pt x="28620" y="0"/>
                  </a:moveTo>
                  <a:lnTo>
                    <a:pt x="4246106" y="0"/>
                  </a:lnTo>
                  <a:cubicBezTo>
                    <a:pt x="4261912" y="0"/>
                    <a:pt x="4274726" y="12813"/>
                    <a:pt x="4274726" y="28620"/>
                  </a:cubicBezTo>
                  <a:lnTo>
                    <a:pt x="4274726" y="596375"/>
                  </a:lnTo>
                  <a:cubicBezTo>
                    <a:pt x="4274726" y="612181"/>
                    <a:pt x="4261912" y="624994"/>
                    <a:pt x="4246106" y="624994"/>
                  </a:cubicBezTo>
                  <a:lnTo>
                    <a:pt x="28620" y="624994"/>
                  </a:lnTo>
                  <a:cubicBezTo>
                    <a:pt x="12813" y="624994"/>
                    <a:pt x="0" y="612181"/>
                    <a:pt x="0" y="596375"/>
                  </a:cubicBezTo>
                  <a:lnTo>
                    <a:pt x="0" y="28620"/>
                  </a:lnTo>
                  <a:cubicBezTo>
                    <a:pt x="0" y="12813"/>
                    <a:pt x="12813" y="0"/>
                    <a:pt x="28620" y="0"/>
                  </a:cubicBezTo>
                  <a:close/>
                </a:path>
              </a:pathLst>
            </a:custGeom>
            <a:solidFill>
              <a:srgbClr val="FFFFFF"/>
            </a:solidFill>
          </p:spPr>
          <p:txBody>
            <a:bodyPr/>
            <a:lstStyle/>
            <a:p>
              <a:endParaRPr lang="ru-RU"/>
            </a:p>
          </p:txBody>
        </p:sp>
        <p:sp>
          <p:nvSpPr>
            <p:cNvPr id="13" name="TextBox 13"/>
            <p:cNvSpPr txBox="1"/>
            <p:nvPr/>
          </p:nvSpPr>
          <p:spPr>
            <a:xfrm>
              <a:off x="0" y="-28575"/>
              <a:ext cx="4274726" cy="65356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38202" y="3060035"/>
            <a:ext cx="3875794" cy="4756910"/>
            <a:chOff x="0" y="0"/>
            <a:chExt cx="5167725" cy="6342546"/>
          </a:xfrm>
        </p:grpSpPr>
        <p:pic>
          <p:nvPicPr>
            <p:cNvPr id="15" name="Picture 15"/>
            <p:cNvPicPr>
              <a:picLocks noChangeAspect="1"/>
            </p:cNvPicPr>
            <p:nvPr/>
          </p:nvPicPr>
          <p:blipFill>
            <a:blip r:embed="rId2"/>
            <a:srcRect l="15551" r="38651"/>
            <a:stretch>
              <a:fillRect/>
            </a:stretch>
          </p:blipFill>
          <p:spPr>
            <a:xfrm>
              <a:off x="0" y="0"/>
              <a:ext cx="5167725" cy="6342546"/>
            </a:xfrm>
            <a:prstGeom prst="rect">
              <a:avLst/>
            </a:prstGeom>
          </p:spPr>
        </p:pic>
      </p:grpSp>
      <p:grpSp>
        <p:nvGrpSpPr>
          <p:cNvPr id="16" name="Group 16"/>
          <p:cNvGrpSpPr/>
          <p:nvPr/>
        </p:nvGrpSpPr>
        <p:grpSpPr>
          <a:xfrm>
            <a:off x="15950509" y="3060035"/>
            <a:ext cx="3875794" cy="4756910"/>
            <a:chOff x="0" y="0"/>
            <a:chExt cx="5167725" cy="6342546"/>
          </a:xfrm>
        </p:grpSpPr>
        <p:pic>
          <p:nvPicPr>
            <p:cNvPr id="17" name="Picture 17"/>
            <p:cNvPicPr>
              <a:picLocks noChangeAspect="1"/>
            </p:cNvPicPr>
            <p:nvPr/>
          </p:nvPicPr>
          <p:blipFill>
            <a:blip r:embed="rId3"/>
            <a:srcRect l="3692" t="32720" r="33497" b="5608"/>
            <a:stretch>
              <a:fillRect/>
            </a:stretch>
          </p:blipFill>
          <p:spPr>
            <a:xfrm>
              <a:off x="0" y="0"/>
              <a:ext cx="5167725" cy="6342546"/>
            </a:xfrm>
            <a:prstGeom prst="rect">
              <a:avLst/>
            </a:prstGeom>
          </p:spPr>
        </p:pic>
      </p:grpSp>
      <p:grpSp>
        <p:nvGrpSpPr>
          <p:cNvPr id="18" name="Group 18"/>
          <p:cNvGrpSpPr/>
          <p:nvPr/>
        </p:nvGrpSpPr>
        <p:grpSpPr>
          <a:xfrm>
            <a:off x="7665848" y="721431"/>
            <a:ext cx="2956050" cy="614538"/>
            <a:chOff x="0" y="0"/>
            <a:chExt cx="849710" cy="176647"/>
          </a:xfrm>
        </p:grpSpPr>
        <p:sp>
          <p:nvSpPr>
            <p:cNvPr id="19" name="Freeform 19"/>
            <p:cNvSpPr/>
            <p:nvPr/>
          </p:nvSpPr>
          <p:spPr>
            <a:xfrm>
              <a:off x="0" y="0"/>
              <a:ext cx="849710" cy="176647"/>
            </a:xfrm>
            <a:custGeom>
              <a:avLst/>
              <a:gdLst/>
              <a:ahLst/>
              <a:cxnLst/>
              <a:rect l="l" t="t" r="r" b="b"/>
              <a:pathLst>
                <a:path w="849710" h="176647">
                  <a:moveTo>
                    <a:pt x="88324" y="0"/>
                  </a:moveTo>
                  <a:lnTo>
                    <a:pt x="761386" y="0"/>
                  </a:lnTo>
                  <a:cubicBezTo>
                    <a:pt x="784811" y="0"/>
                    <a:pt x="807277" y="9306"/>
                    <a:pt x="823841" y="25869"/>
                  </a:cubicBezTo>
                  <a:cubicBezTo>
                    <a:pt x="840405" y="42433"/>
                    <a:pt x="849710" y="64899"/>
                    <a:pt x="849710" y="88324"/>
                  </a:cubicBezTo>
                  <a:lnTo>
                    <a:pt x="849710" y="88324"/>
                  </a:lnTo>
                  <a:cubicBezTo>
                    <a:pt x="849710" y="111749"/>
                    <a:pt x="840405" y="134214"/>
                    <a:pt x="823841" y="150778"/>
                  </a:cubicBezTo>
                  <a:cubicBezTo>
                    <a:pt x="807277" y="167342"/>
                    <a:pt x="784811" y="176647"/>
                    <a:pt x="761386"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20" name="TextBox 20"/>
            <p:cNvSpPr txBox="1"/>
            <p:nvPr/>
          </p:nvSpPr>
          <p:spPr>
            <a:xfrm>
              <a:off x="0" y="-47625"/>
              <a:ext cx="849710"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grpSp>
        <p:nvGrpSpPr>
          <p:cNvPr id="21" name="Group 21"/>
          <p:cNvGrpSpPr/>
          <p:nvPr/>
        </p:nvGrpSpPr>
        <p:grpSpPr>
          <a:xfrm>
            <a:off x="10831449" y="721431"/>
            <a:ext cx="2438654" cy="614538"/>
            <a:chOff x="0" y="0"/>
            <a:chExt cx="700986" cy="176647"/>
          </a:xfrm>
        </p:grpSpPr>
        <p:sp>
          <p:nvSpPr>
            <p:cNvPr id="22" name="Freeform 22"/>
            <p:cNvSpPr/>
            <p:nvPr/>
          </p:nvSpPr>
          <p:spPr>
            <a:xfrm>
              <a:off x="0" y="0"/>
              <a:ext cx="700986" cy="176647"/>
            </a:xfrm>
            <a:custGeom>
              <a:avLst/>
              <a:gdLst/>
              <a:ahLst/>
              <a:cxnLst/>
              <a:rect l="l" t="t" r="r" b="b"/>
              <a:pathLst>
                <a:path w="700986" h="176647">
                  <a:moveTo>
                    <a:pt x="88324" y="0"/>
                  </a:moveTo>
                  <a:lnTo>
                    <a:pt x="612662" y="0"/>
                  </a:lnTo>
                  <a:cubicBezTo>
                    <a:pt x="661442" y="0"/>
                    <a:pt x="700986" y="39544"/>
                    <a:pt x="700986" y="88324"/>
                  </a:cubicBezTo>
                  <a:lnTo>
                    <a:pt x="700986" y="88324"/>
                  </a:lnTo>
                  <a:cubicBezTo>
                    <a:pt x="700986" y="111749"/>
                    <a:pt x="691680" y="134214"/>
                    <a:pt x="675116" y="150778"/>
                  </a:cubicBezTo>
                  <a:cubicBezTo>
                    <a:pt x="658552" y="167342"/>
                    <a:pt x="636087" y="176647"/>
                    <a:pt x="612662"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23" name="TextBox 23"/>
            <p:cNvSpPr txBox="1"/>
            <p:nvPr/>
          </p:nvSpPr>
          <p:spPr>
            <a:xfrm>
              <a:off x="0" y="-47625"/>
              <a:ext cx="700986"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sp>
        <p:nvSpPr>
          <p:cNvPr id="24" name="Freeform 24"/>
          <p:cNvSpPr/>
          <p:nvPr/>
        </p:nvSpPr>
        <p:spPr>
          <a:xfrm>
            <a:off x="1819972" y="4920984"/>
            <a:ext cx="1035013" cy="1035013"/>
          </a:xfrm>
          <a:custGeom>
            <a:avLst/>
            <a:gdLst/>
            <a:ahLst/>
            <a:cxnLst/>
            <a:rect l="l" t="t" r="r" b="b"/>
            <a:pathLst>
              <a:path w="1035013" h="1035013">
                <a:moveTo>
                  <a:pt x="0" y="0"/>
                </a:moveTo>
                <a:lnTo>
                  <a:pt x="1035012" y="0"/>
                </a:lnTo>
                <a:lnTo>
                  <a:pt x="1035012" y="1035013"/>
                </a:lnTo>
                <a:lnTo>
                  <a:pt x="0" y="10350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25" name="Freeform 25"/>
          <p:cNvSpPr/>
          <p:nvPr/>
        </p:nvSpPr>
        <p:spPr>
          <a:xfrm>
            <a:off x="15432889" y="4920984"/>
            <a:ext cx="1035013" cy="1035013"/>
          </a:xfrm>
          <a:custGeom>
            <a:avLst/>
            <a:gdLst/>
            <a:ahLst/>
            <a:cxnLst/>
            <a:rect l="l" t="t" r="r" b="b"/>
            <a:pathLst>
              <a:path w="1035013" h="1035013">
                <a:moveTo>
                  <a:pt x="0" y="0"/>
                </a:moveTo>
                <a:lnTo>
                  <a:pt x="1035013" y="0"/>
                </a:lnTo>
                <a:lnTo>
                  <a:pt x="1035013" y="1035013"/>
                </a:lnTo>
                <a:lnTo>
                  <a:pt x="0" y="10350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u-RU"/>
          </a:p>
        </p:txBody>
      </p:sp>
      <p:sp>
        <p:nvSpPr>
          <p:cNvPr id="26" name="TextBox 26"/>
          <p:cNvSpPr txBox="1"/>
          <p:nvPr/>
        </p:nvSpPr>
        <p:spPr>
          <a:xfrm>
            <a:off x="3499528" y="2961352"/>
            <a:ext cx="11288818" cy="3672838"/>
          </a:xfrm>
          <a:prstGeom prst="rect">
            <a:avLst/>
          </a:prstGeom>
        </p:spPr>
        <p:txBody>
          <a:bodyPr lIns="0" tIns="0" rIns="0" bIns="0" rtlCol="0" anchor="t">
            <a:spAutoFit/>
          </a:bodyPr>
          <a:lstStyle/>
          <a:p>
            <a:pPr algn="ctr">
              <a:lnSpc>
                <a:spcPts val="9359"/>
              </a:lnSpc>
            </a:pPr>
            <a:r>
              <a:rPr lang="kk-KZ" sz="9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Аудиттің мәні, мақсаттары және түрлері</a:t>
            </a:r>
            <a:endParaRPr lang="en-US" sz="10399" spc="-51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endParaRPr>
          </a:p>
        </p:txBody>
      </p:sp>
      <p:sp>
        <p:nvSpPr>
          <p:cNvPr id="27" name="Freeform 27"/>
          <p:cNvSpPr/>
          <p:nvPr/>
        </p:nvSpPr>
        <p:spPr>
          <a:xfrm>
            <a:off x="16391702" y="2327999"/>
            <a:ext cx="347013" cy="344490"/>
          </a:xfrm>
          <a:custGeom>
            <a:avLst/>
            <a:gdLst/>
            <a:ahLst/>
            <a:cxnLst/>
            <a:rect l="l" t="t" r="r" b="b"/>
            <a:pathLst>
              <a:path w="347013" h="344490">
                <a:moveTo>
                  <a:pt x="0" y="0"/>
                </a:moveTo>
                <a:lnTo>
                  <a:pt x="347013" y="0"/>
                </a:lnTo>
                <a:lnTo>
                  <a:pt x="347013" y="344490"/>
                </a:lnTo>
                <a:lnTo>
                  <a:pt x="0" y="3444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456506"/>
            <a:ext cx="9687056" cy="6230294"/>
            <a:chOff x="0" y="0"/>
            <a:chExt cx="2551324" cy="1640900"/>
          </a:xfrm>
        </p:grpSpPr>
        <p:sp>
          <p:nvSpPr>
            <p:cNvPr id="3" name="Freeform 3"/>
            <p:cNvSpPr/>
            <p:nvPr/>
          </p:nvSpPr>
          <p:spPr>
            <a:xfrm>
              <a:off x="0" y="0"/>
              <a:ext cx="2551324" cy="1640900"/>
            </a:xfrm>
            <a:custGeom>
              <a:avLst/>
              <a:gdLst/>
              <a:ahLst/>
              <a:cxnLst/>
              <a:rect l="l" t="t" r="r" b="b"/>
              <a:pathLst>
                <a:path w="2551324" h="1640900">
                  <a:moveTo>
                    <a:pt x="51948" y="0"/>
                  </a:moveTo>
                  <a:lnTo>
                    <a:pt x="2499375" y="0"/>
                  </a:lnTo>
                  <a:cubicBezTo>
                    <a:pt x="2528066" y="0"/>
                    <a:pt x="2551324" y="23258"/>
                    <a:pt x="2551324" y="51948"/>
                  </a:cubicBezTo>
                  <a:lnTo>
                    <a:pt x="2551324" y="1588952"/>
                  </a:lnTo>
                  <a:cubicBezTo>
                    <a:pt x="2551324" y="1602730"/>
                    <a:pt x="2545850" y="1615943"/>
                    <a:pt x="2536108" y="1625685"/>
                  </a:cubicBezTo>
                  <a:cubicBezTo>
                    <a:pt x="2526366" y="1635427"/>
                    <a:pt x="2513153" y="1640900"/>
                    <a:pt x="2499375" y="1640900"/>
                  </a:cubicBezTo>
                  <a:lnTo>
                    <a:pt x="51948" y="1640900"/>
                  </a:lnTo>
                  <a:cubicBezTo>
                    <a:pt x="23258" y="1640900"/>
                    <a:pt x="0" y="1617642"/>
                    <a:pt x="0" y="1588952"/>
                  </a:cubicBezTo>
                  <a:lnTo>
                    <a:pt x="0" y="51948"/>
                  </a:lnTo>
                  <a:cubicBezTo>
                    <a:pt x="0" y="23258"/>
                    <a:pt x="23258" y="0"/>
                    <a:pt x="51948" y="0"/>
                  </a:cubicBezTo>
                  <a:close/>
                </a:path>
              </a:pathLst>
            </a:custGeom>
            <a:solidFill>
              <a:srgbClr val="E2DFCF"/>
            </a:solidFill>
          </p:spPr>
          <p:txBody>
            <a:bodyPr/>
            <a:lstStyle/>
            <a:p>
              <a:endParaRPr lang="ru-RU"/>
            </a:p>
          </p:txBody>
        </p:sp>
        <p:sp>
          <p:nvSpPr>
            <p:cNvPr id="4" name="TextBox 4"/>
            <p:cNvSpPr txBox="1"/>
            <p:nvPr/>
          </p:nvSpPr>
          <p:spPr>
            <a:xfrm>
              <a:off x="0" y="-28575"/>
              <a:ext cx="2551324" cy="16694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800689" y="3916324"/>
            <a:ext cx="5458611" cy="4770476"/>
            <a:chOff x="0" y="0"/>
            <a:chExt cx="7278148" cy="6360635"/>
          </a:xfrm>
        </p:grpSpPr>
        <p:pic>
          <p:nvPicPr>
            <p:cNvPr id="6" name="Picture 6"/>
            <p:cNvPicPr>
              <a:picLocks noChangeAspect="1"/>
            </p:cNvPicPr>
            <p:nvPr/>
          </p:nvPicPr>
          <p:blipFill>
            <a:blip r:embed="rId2"/>
            <a:srcRect l="11810" r="11810"/>
            <a:stretch>
              <a:fillRect/>
            </a:stretch>
          </p:blipFill>
          <p:spPr>
            <a:xfrm>
              <a:off x="0" y="0"/>
              <a:ext cx="7278148" cy="6360635"/>
            </a:xfrm>
            <a:prstGeom prst="rect">
              <a:avLst/>
            </a:prstGeom>
          </p:spPr>
        </p:pic>
      </p:grpSp>
      <p:sp>
        <p:nvSpPr>
          <p:cNvPr id="7" name="Freeform 7"/>
          <p:cNvSpPr/>
          <p:nvPr/>
        </p:nvSpPr>
        <p:spPr>
          <a:xfrm>
            <a:off x="11283182" y="5784056"/>
            <a:ext cx="1035013" cy="1035013"/>
          </a:xfrm>
          <a:custGeom>
            <a:avLst/>
            <a:gdLst/>
            <a:ahLst/>
            <a:cxnLst/>
            <a:rect l="l" t="t" r="r" b="b"/>
            <a:pathLst>
              <a:path w="1035013" h="1035013">
                <a:moveTo>
                  <a:pt x="0" y="0"/>
                </a:moveTo>
                <a:lnTo>
                  <a:pt x="1035013" y="0"/>
                </a:lnTo>
                <a:lnTo>
                  <a:pt x="1035013" y="1035012"/>
                </a:lnTo>
                <a:lnTo>
                  <a:pt x="0" y="1035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8" name="Freeform 8"/>
          <p:cNvSpPr/>
          <p:nvPr/>
        </p:nvSpPr>
        <p:spPr>
          <a:xfrm>
            <a:off x="9909029" y="2906002"/>
            <a:ext cx="347013" cy="344490"/>
          </a:xfrm>
          <a:custGeom>
            <a:avLst/>
            <a:gdLst/>
            <a:ahLst/>
            <a:cxnLst/>
            <a:rect l="l" t="t" r="r" b="b"/>
            <a:pathLst>
              <a:path w="347013" h="344490">
                <a:moveTo>
                  <a:pt x="0" y="0"/>
                </a:moveTo>
                <a:lnTo>
                  <a:pt x="347013" y="0"/>
                </a:lnTo>
                <a:lnTo>
                  <a:pt x="347013" y="344490"/>
                </a:lnTo>
                <a:lnTo>
                  <a:pt x="0" y="344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RU"/>
          </a:p>
        </p:txBody>
      </p:sp>
      <p:grpSp>
        <p:nvGrpSpPr>
          <p:cNvPr id="9" name="Group 9"/>
          <p:cNvGrpSpPr/>
          <p:nvPr/>
        </p:nvGrpSpPr>
        <p:grpSpPr>
          <a:xfrm>
            <a:off x="1028700" y="1028700"/>
            <a:ext cx="16230600" cy="889871"/>
            <a:chOff x="0" y="0"/>
            <a:chExt cx="4274726" cy="234369"/>
          </a:xfrm>
        </p:grpSpPr>
        <p:sp>
          <p:nvSpPr>
            <p:cNvPr id="10" name="Freeform 10"/>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11" name="TextBox 11"/>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12" name="Group 12"/>
          <p:cNvGrpSpPr/>
          <p:nvPr/>
        </p:nvGrpSpPr>
        <p:grpSpPr>
          <a:xfrm>
            <a:off x="13753691" y="1176773"/>
            <a:ext cx="3321969" cy="593724"/>
            <a:chOff x="0" y="0"/>
            <a:chExt cx="874922" cy="156372"/>
          </a:xfrm>
        </p:grpSpPr>
        <p:sp>
          <p:nvSpPr>
            <p:cNvPr id="13" name="Freeform 13"/>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4" name="TextBox 14"/>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5" name="Freeform 15"/>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16" name="Freeform 16"/>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ru-RU"/>
          </a:p>
        </p:txBody>
      </p:sp>
      <p:grpSp>
        <p:nvGrpSpPr>
          <p:cNvPr id="17" name="Group 17"/>
          <p:cNvGrpSpPr/>
          <p:nvPr/>
        </p:nvGrpSpPr>
        <p:grpSpPr>
          <a:xfrm>
            <a:off x="2241904" y="1088761"/>
            <a:ext cx="5964726" cy="790210"/>
            <a:chOff x="0" y="0"/>
            <a:chExt cx="729247" cy="176647"/>
          </a:xfrm>
        </p:grpSpPr>
        <p:sp>
          <p:nvSpPr>
            <p:cNvPr id="18" name="Freeform 18"/>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9" name="TextBox 19"/>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sp>
        <p:nvSpPr>
          <p:cNvPr id="20" name="Freeform 20"/>
          <p:cNvSpPr/>
          <p:nvPr/>
        </p:nvSpPr>
        <p:spPr>
          <a:xfrm>
            <a:off x="11800689" y="2456506"/>
            <a:ext cx="3613987" cy="1031629"/>
          </a:xfrm>
          <a:custGeom>
            <a:avLst/>
            <a:gdLst/>
            <a:ahLst/>
            <a:cxnLst/>
            <a:rect l="l" t="t" r="r" b="b"/>
            <a:pathLst>
              <a:path w="3613987" h="1031629">
                <a:moveTo>
                  <a:pt x="0" y="0"/>
                </a:moveTo>
                <a:lnTo>
                  <a:pt x="3613987" y="0"/>
                </a:lnTo>
                <a:lnTo>
                  <a:pt x="3613987" y="1031629"/>
                </a:lnTo>
                <a:lnTo>
                  <a:pt x="0" y="10316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ru-RU"/>
          </a:p>
        </p:txBody>
      </p:sp>
      <p:sp>
        <p:nvSpPr>
          <p:cNvPr id="22" name="TextBox 22"/>
          <p:cNvSpPr txBox="1"/>
          <p:nvPr/>
        </p:nvSpPr>
        <p:spPr>
          <a:xfrm>
            <a:off x="1453962" y="2906002"/>
            <a:ext cx="8793115" cy="5295104"/>
          </a:xfrm>
          <a:prstGeom prst="rect">
            <a:avLst/>
          </a:prstGeom>
        </p:spPr>
        <p:txBody>
          <a:bodyPr wrap="square" lIns="0" tIns="0" rIns="0" bIns="0" rtlCol="0" anchor="t">
            <a:spAutoFit/>
          </a:bodyPr>
          <a:lstStyle/>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3600" b="1" dirty="0" err="1">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Аудиттің</a:t>
            </a:r>
            <a: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мәні</a:t>
            </a:r>
            <a: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мақсаты</a:t>
            </a:r>
            <a: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маңызы</a:t>
            </a:r>
            <a: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Аудиттің пайда болуы және дамуы. </a:t>
            </a:r>
            <a:b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Қазақстанда аудиттің қалыптасуы және дамуы.</a:t>
            </a:r>
            <a:b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Аудиттің түрлері және аудитке ілеспе қызметтер.</a:t>
            </a:r>
            <a:endParaRPr lang="ru-RU" sz="3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Freeform 23"/>
          <p:cNvSpPr/>
          <p:nvPr/>
        </p:nvSpPr>
        <p:spPr>
          <a:xfrm>
            <a:off x="13607682" y="2456506"/>
            <a:ext cx="3613987" cy="1031629"/>
          </a:xfrm>
          <a:custGeom>
            <a:avLst/>
            <a:gdLst/>
            <a:ahLst/>
            <a:cxnLst/>
            <a:rect l="l" t="t" r="r" b="b"/>
            <a:pathLst>
              <a:path w="3613987" h="1031629">
                <a:moveTo>
                  <a:pt x="0" y="0"/>
                </a:moveTo>
                <a:lnTo>
                  <a:pt x="3613988" y="0"/>
                </a:lnTo>
                <a:lnTo>
                  <a:pt x="3613988" y="1031629"/>
                </a:lnTo>
                <a:lnTo>
                  <a:pt x="0" y="103162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ru-RU"/>
          </a:p>
        </p:txBody>
      </p:sp>
      <p:grpSp>
        <p:nvGrpSpPr>
          <p:cNvPr id="24" name="Group 24"/>
          <p:cNvGrpSpPr/>
          <p:nvPr/>
        </p:nvGrpSpPr>
        <p:grpSpPr>
          <a:xfrm>
            <a:off x="1028700" y="9258300"/>
            <a:ext cx="16230600" cy="2373026"/>
            <a:chOff x="0" y="0"/>
            <a:chExt cx="4274726" cy="624994"/>
          </a:xfrm>
        </p:grpSpPr>
        <p:sp>
          <p:nvSpPr>
            <p:cNvPr id="25" name="Freeform 25"/>
            <p:cNvSpPr/>
            <p:nvPr/>
          </p:nvSpPr>
          <p:spPr>
            <a:xfrm>
              <a:off x="0" y="0"/>
              <a:ext cx="4274726" cy="624994"/>
            </a:xfrm>
            <a:custGeom>
              <a:avLst/>
              <a:gdLst/>
              <a:ahLst/>
              <a:cxnLst/>
              <a:rect l="l" t="t" r="r" b="b"/>
              <a:pathLst>
                <a:path w="4274726" h="624994">
                  <a:moveTo>
                    <a:pt x="28620" y="0"/>
                  </a:moveTo>
                  <a:lnTo>
                    <a:pt x="4246106" y="0"/>
                  </a:lnTo>
                  <a:cubicBezTo>
                    <a:pt x="4261912" y="0"/>
                    <a:pt x="4274726" y="12813"/>
                    <a:pt x="4274726" y="28620"/>
                  </a:cubicBezTo>
                  <a:lnTo>
                    <a:pt x="4274726" y="596375"/>
                  </a:lnTo>
                  <a:cubicBezTo>
                    <a:pt x="4274726" y="612181"/>
                    <a:pt x="4261912" y="624994"/>
                    <a:pt x="4246106" y="624994"/>
                  </a:cubicBezTo>
                  <a:lnTo>
                    <a:pt x="28620" y="624994"/>
                  </a:lnTo>
                  <a:cubicBezTo>
                    <a:pt x="12813" y="624994"/>
                    <a:pt x="0" y="612181"/>
                    <a:pt x="0" y="596375"/>
                  </a:cubicBezTo>
                  <a:lnTo>
                    <a:pt x="0" y="28620"/>
                  </a:lnTo>
                  <a:cubicBezTo>
                    <a:pt x="0" y="12813"/>
                    <a:pt x="12813" y="0"/>
                    <a:pt x="28620" y="0"/>
                  </a:cubicBezTo>
                  <a:close/>
                </a:path>
              </a:pathLst>
            </a:custGeom>
            <a:solidFill>
              <a:srgbClr val="424236"/>
            </a:solidFill>
          </p:spPr>
          <p:txBody>
            <a:bodyPr/>
            <a:lstStyle/>
            <a:p>
              <a:endParaRPr lang="ru-RU"/>
            </a:p>
          </p:txBody>
        </p:sp>
        <p:sp>
          <p:nvSpPr>
            <p:cNvPr id="26" name="TextBox 26"/>
            <p:cNvSpPr txBox="1"/>
            <p:nvPr/>
          </p:nvSpPr>
          <p:spPr>
            <a:xfrm>
              <a:off x="0" y="-28575"/>
              <a:ext cx="4274726" cy="653569"/>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7">
            <a:extLst>
              <a:ext uri="{FF2B5EF4-FFF2-40B4-BE49-F238E27FC236}">
                <a16:creationId xmlns:a16="http://schemas.microsoft.com/office/drawing/2014/main" id="{92944C26-2F16-47C9-89D7-42CBC84D6F9A}"/>
              </a:ext>
            </a:extLst>
          </p:cNvPr>
          <p:cNvSpPr txBox="1"/>
          <p:nvPr/>
        </p:nvSpPr>
        <p:spPr>
          <a:xfrm>
            <a:off x="2967835" y="897298"/>
            <a:ext cx="9144000" cy="1009828"/>
          </a:xfrm>
          <a:prstGeom prst="rect">
            <a:avLst/>
          </a:prstGeom>
          <a:noFill/>
        </p:spPr>
        <p:txBody>
          <a:bodyPr wrap="square">
            <a:spAutoFit/>
          </a:bodyPr>
          <a:lstStyle/>
          <a:p>
            <a:pPr algn="l">
              <a:lnSpc>
                <a:spcPts val="7919"/>
              </a:lnSpc>
            </a:pPr>
            <a:r>
              <a:rPr lang="kk-KZ" sz="5400" b="1" spc="-175"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rPr>
              <a:t>Дәріс жоспары</a:t>
            </a:r>
            <a:endParaRPr lang="en-US" sz="5400" b="1" spc="-175"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4236"/>
        </a:solidFill>
        <a:effectLst/>
      </p:bgPr>
    </p:bg>
    <p:spTree>
      <p:nvGrpSpPr>
        <p:cNvPr id="1" name=""/>
        <p:cNvGrpSpPr/>
        <p:nvPr/>
      </p:nvGrpSpPr>
      <p:grpSpPr>
        <a:xfrm>
          <a:off x="0" y="0"/>
          <a:ext cx="0" cy="0"/>
          <a:chOff x="0" y="0"/>
          <a:chExt cx="0" cy="0"/>
        </a:xfrm>
      </p:grpSpPr>
      <p:grpSp>
        <p:nvGrpSpPr>
          <p:cNvPr id="2" name="Group 2"/>
          <p:cNvGrpSpPr/>
          <p:nvPr/>
        </p:nvGrpSpPr>
        <p:grpSpPr>
          <a:xfrm>
            <a:off x="1299988" y="6084706"/>
            <a:ext cx="7737987" cy="3173594"/>
            <a:chOff x="0" y="0"/>
            <a:chExt cx="2037988" cy="835844"/>
          </a:xfrm>
        </p:grpSpPr>
        <p:sp>
          <p:nvSpPr>
            <p:cNvPr id="3" name="Freeform 3"/>
            <p:cNvSpPr/>
            <p:nvPr/>
          </p:nvSpPr>
          <p:spPr>
            <a:xfrm>
              <a:off x="0" y="0"/>
              <a:ext cx="2037988" cy="835844"/>
            </a:xfrm>
            <a:custGeom>
              <a:avLst/>
              <a:gdLst/>
              <a:ahLst/>
              <a:cxnLst/>
              <a:rect l="l" t="t" r="r" b="b"/>
              <a:pathLst>
                <a:path w="2037988" h="835844">
                  <a:moveTo>
                    <a:pt x="65033" y="0"/>
                  </a:moveTo>
                  <a:lnTo>
                    <a:pt x="1972955" y="0"/>
                  </a:lnTo>
                  <a:cubicBezTo>
                    <a:pt x="2008872" y="0"/>
                    <a:pt x="2037988" y="29116"/>
                    <a:pt x="2037988" y="65033"/>
                  </a:cubicBezTo>
                  <a:lnTo>
                    <a:pt x="2037988" y="770811"/>
                  </a:lnTo>
                  <a:cubicBezTo>
                    <a:pt x="2037988" y="806727"/>
                    <a:pt x="2008872" y="835844"/>
                    <a:pt x="1972955" y="835844"/>
                  </a:cubicBezTo>
                  <a:lnTo>
                    <a:pt x="65033" y="835844"/>
                  </a:lnTo>
                  <a:cubicBezTo>
                    <a:pt x="29116" y="835844"/>
                    <a:pt x="0" y="806727"/>
                    <a:pt x="0" y="770811"/>
                  </a:cubicBezTo>
                  <a:lnTo>
                    <a:pt x="0" y="65033"/>
                  </a:lnTo>
                  <a:cubicBezTo>
                    <a:pt x="0" y="29116"/>
                    <a:pt x="29116" y="0"/>
                    <a:pt x="65033" y="0"/>
                  </a:cubicBezTo>
                  <a:close/>
                </a:path>
              </a:pathLst>
            </a:custGeom>
            <a:solidFill>
              <a:srgbClr val="FFFFFF"/>
            </a:solidFill>
          </p:spPr>
          <p:txBody>
            <a:bodyPr/>
            <a:lstStyle/>
            <a:p>
              <a:endParaRPr lang="ru-RU"/>
            </a:p>
          </p:txBody>
        </p:sp>
        <p:sp>
          <p:nvSpPr>
            <p:cNvPr id="4" name="TextBox 4"/>
            <p:cNvSpPr txBox="1"/>
            <p:nvPr/>
          </p:nvSpPr>
          <p:spPr>
            <a:xfrm>
              <a:off x="0" y="-28575"/>
              <a:ext cx="2037988" cy="86441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16230600" cy="889871"/>
            <a:chOff x="0" y="0"/>
            <a:chExt cx="4274726" cy="234369"/>
          </a:xfrm>
        </p:grpSpPr>
        <p:sp>
          <p:nvSpPr>
            <p:cNvPr id="6" name="Freeform 6"/>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7" name="TextBox 7"/>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8" name="Group 8"/>
          <p:cNvGrpSpPr/>
          <p:nvPr/>
        </p:nvGrpSpPr>
        <p:grpSpPr>
          <a:xfrm>
            <a:off x="13753691" y="1176773"/>
            <a:ext cx="3321969" cy="593724"/>
            <a:chOff x="0" y="0"/>
            <a:chExt cx="874922" cy="156372"/>
          </a:xfrm>
        </p:grpSpPr>
        <p:sp>
          <p:nvSpPr>
            <p:cNvPr id="9" name="Freeform 9"/>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0" name="TextBox 10"/>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1" name="Freeform 11"/>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2" name="Freeform 12"/>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grpSp>
        <p:nvGrpSpPr>
          <p:cNvPr id="13" name="Group 13"/>
          <p:cNvGrpSpPr/>
          <p:nvPr/>
        </p:nvGrpSpPr>
        <p:grpSpPr>
          <a:xfrm>
            <a:off x="2341074" y="1155960"/>
            <a:ext cx="9317526" cy="614538"/>
            <a:chOff x="0" y="0"/>
            <a:chExt cx="729247" cy="176647"/>
          </a:xfrm>
        </p:grpSpPr>
        <p:sp>
          <p:nvSpPr>
            <p:cNvPr id="14" name="Freeform 14"/>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5" name="TextBox 15"/>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br>
                <a:rPr lang="ru-RU"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Аудиттің</a:t>
              </a:r>
              <a:r>
                <a:rPr lang="ru-RU"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мәні</a:t>
              </a:r>
              <a:r>
                <a:rPr lang="ru-RU"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мақсаты</a:t>
              </a:r>
              <a:r>
                <a:rPr lang="ru-RU"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маңызы</a:t>
              </a:r>
              <a:endParaRPr lang="en-US" sz="3600" b="1" dirty="0">
                <a:solidFill>
                  <a:srgbClr val="C00000"/>
                </a:solidFill>
                <a:latin typeface="Garet"/>
                <a:ea typeface="Garet"/>
                <a:cs typeface="Garet"/>
                <a:sym typeface="Garet"/>
              </a:endParaRPr>
            </a:p>
          </p:txBody>
        </p:sp>
      </p:grpSp>
      <p:grpSp>
        <p:nvGrpSpPr>
          <p:cNvPr id="17" name="Group 17"/>
          <p:cNvGrpSpPr/>
          <p:nvPr/>
        </p:nvGrpSpPr>
        <p:grpSpPr>
          <a:xfrm>
            <a:off x="9250026" y="6084706"/>
            <a:ext cx="7737987" cy="3173594"/>
            <a:chOff x="0" y="0"/>
            <a:chExt cx="2037988" cy="835844"/>
          </a:xfrm>
        </p:grpSpPr>
        <p:sp>
          <p:nvSpPr>
            <p:cNvPr id="18" name="Freeform 18"/>
            <p:cNvSpPr/>
            <p:nvPr/>
          </p:nvSpPr>
          <p:spPr>
            <a:xfrm>
              <a:off x="0" y="0"/>
              <a:ext cx="2037988" cy="835844"/>
            </a:xfrm>
            <a:custGeom>
              <a:avLst/>
              <a:gdLst/>
              <a:ahLst/>
              <a:cxnLst/>
              <a:rect l="l" t="t" r="r" b="b"/>
              <a:pathLst>
                <a:path w="2037988" h="835844">
                  <a:moveTo>
                    <a:pt x="65033" y="0"/>
                  </a:moveTo>
                  <a:lnTo>
                    <a:pt x="1972955" y="0"/>
                  </a:lnTo>
                  <a:cubicBezTo>
                    <a:pt x="2008872" y="0"/>
                    <a:pt x="2037988" y="29116"/>
                    <a:pt x="2037988" y="65033"/>
                  </a:cubicBezTo>
                  <a:lnTo>
                    <a:pt x="2037988" y="770811"/>
                  </a:lnTo>
                  <a:cubicBezTo>
                    <a:pt x="2037988" y="806727"/>
                    <a:pt x="2008872" y="835844"/>
                    <a:pt x="1972955" y="835844"/>
                  </a:cubicBezTo>
                  <a:lnTo>
                    <a:pt x="65033" y="835844"/>
                  </a:lnTo>
                  <a:cubicBezTo>
                    <a:pt x="29116" y="835844"/>
                    <a:pt x="0" y="806727"/>
                    <a:pt x="0" y="770811"/>
                  </a:cubicBezTo>
                  <a:lnTo>
                    <a:pt x="0" y="65033"/>
                  </a:lnTo>
                  <a:cubicBezTo>
                    <a:pt x="0" y="29116"/>
                    <a:pt x="29116" y="0"/>
                    <a:pt x="65033" y="0"/>
                  </a:cubicBezTo>
                  <a:close/>
                </a:path>
              </a:pathLst>
            </a:custGeom>
            <a:solidFill>
              <a:srgbClr val="FFFFFF"/>
            </a:solidFill>
          </p:spPr>
          <p:txBody>
            <a:bodyPr/>
            <a:lstStyle/>
            <a:p>
              <a:endParaRPr lang="ru-RU"/>
            </a:p>
          </p:txBody>
        </p:sp>
        <p:sp>
          <p:nvSpPr>
            <p:cNvPr id="19" name="TextBox 19"/>
            <p:cNvSpPr txBox="1"/>
            <p:nvPr/>
          </p:nvSpPr>
          <p:spPr>
            <a:xfrm>
              <a:off x="0" y="-28575"/>
              <a:ext cx="2037988" cy="864419"/>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250026" y="2473272"/>
            <a:ext cx="7737987" cy="2670228"/>
            <a:chOff x="0" y="0"/>
            <a:chExt cx="10317316" cy="3560304"/>
          </a:xfrm>
        </p:grpSpPr>
        <p:pic>
          <p:nvPicPr>
            <p:cNvPr id="21" name="Picture 21"/>
            <p:cNvPicPr>
              <a:picLocks noChangeAspect="1"/>
            </p:cNvPicPr>
            <p:nvPr/>
          </p:nvPicPr>
          <p:blipFill>
            <a:blip r:embed="rId6"/>
            <a:srcRect t="48205"/>
            <a:stretch>
              <a:fillRect/>
            </a:stretch>
          </p:blipFill>
          <p:spPr>
            <a:xfrm>
              <a:off x="0" y="0"/>
              <a:ext cx="10317316" cy="3560304"/>
            </a:xfrm>
            <a:prstGeom prst="rect">
              <a:avLst/>
            </a:prstGeom>
          </p:spPr>
        </p:pic>
      </p:grpSp>
      <p:sp>
        <p:nvSpPr>
          <p:cNvPr id="22" name="TextBox 22"/>
          <p:cNvSpPr txBox="1"/>
          <p:nvPr/>
        </p:nvSpPr>
        <p:spPr>
          <a:xfrm>
            <a:off x="2108009" y="6734382"/>
            <a:ext cx="6197791" cy="2215991"/>
          </a:xfrm>
          <a:prstGeom prst="rect">
            <a:avLst/>
          </a:prstGeom>
        </p:spPr>
        <p:txBody>
          <a:bodyPr wrap="square" lIns="0" tIns="0" rIns="0" bIns="0" rtlCol="0" anchor="t">
            <a:spAutoFit/>
          </a:bodyPr>
          <a:lstStyle/>
          <a:p>
            <a:pPr algn="just"/>
            <a:r>
              <a:rPr lang="kk-KZ" sz="2400" b="1" dirty="0">
                <a:solidFill>
                  <a:schemeClr val="accent1">
                    <a:lumMod val="50000"/>
                  </a:schemeClr>
                </a:solidFill>
                <a:latin typeface="Times New Roman" panose="02020603050405020304" pitchFamily="18" charset="0"/>
                <a:cs typeface="Times New Roman" panose="02020603050405020304" pitchFamily="18" charset="0"/>
              </a:rPr>
              <a:t>Аудиторға қаржылық  қорытынды есепті құрудың белгіленген концептуалдық негізіне сәйкес барлық елеулі аспектілер бойынша  қаржылық қорытынды есептің дайындалғаны жөнінде қорытынды беру мүмкіндігі. </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3" name="TextBox 23"/>
          <p:cNvSpPr txBox="1"/>
          <p:nvPr/>
        </p:nvSpPr>
        <p:spPr>
          <a:xfrm>
            <a:off x="10087488" y="7138680"/>
            <a:ext cx="6092503" cy="982961"/>
          </a:xfrm>
          <a:prstGeom prst="rect">
            <a:avLst/>
          </a:prstGeom>
        </p:spPr>
        <p:txBody>
          <a:bodyPr lIns="0" tIns="0" rIns="0" bIns="0" rtlCol="0" anchor="t">
            <a:spAutoFit/>
          </a:bodyPr>
          <a:lstStyle/>
          <a:p>
            <a:pPr algn="ctr">
              <a:lnSpc>
                <a:spcPts val="3919"/>
              </a:lnSpc>
              <a:spcBef>
                <a:spcPct val="0"/>
              </a:spcBef>
            </a:pPr>
            <a:r>
              <a:rPr lang="kk-KZ" sz="3200" b="1" dirty="0">
                <a:solidFill>
                  <a:schemeClr val="accent1">
                    <a:lumMod val="50000"/>
                  </a:schemeClr>
                </a:solidFill>
                <a:latin typeface="Times New Roman" panose="02020603050405020304" pitchFamily="18" charset="0"/>
                <a:cs typeface="Times New Roman" panose="02020603050405020304" pitchFamily="18" charset="0"/>
              </a:rPr>
              <a:t>Тиісті жақтардың мүдделеріне қол жеткізуде болып табылады.</a:t>
            </a:r>
            <a:endParaRPr lang="en-US" sz="2800" b="1" dirty="0">
              <a:solidFill>
                <a:schemeClr val="accent1">
                  <a:lumMod val="50000"/>
                </a:schemeClr>
              </a:solidFill>
              <a:latin typeface="Times New Roman" panose="02020603050405020304" pitchFamily="18" charset="0"/>
              <a:ea typeface="Garet"/>
              <a:cs typeface="Times New Roman" panose="02020603050405020304" pitchFamily="18" charset="0"/>
              <a:sym typeface="Garet"/>
            </a:endParaRPr>
          </a:p>
        </p:txBody>
      </p:sp>
      <p:grpSp>
        <p:nvGrpSpPr>
          <p:cNvPr id="24" name="Group 24"/>
          <p:cNvGrpSpPr/>
          <p:nvPr/>
        </p:nvGrpSpPr>
        <p:grpSpPr>
          <a:xfrm>
            <a:off x="2016704" y="5526032"/>
            <a:ext cx="6092503" cy="1117348"/>
            <a:chOff x="0" y="0"/>
            <a:chExt cx="1604610" cy="294281"/>
          </a:xfrm>
        </p:grpSpPr>
        <p:sp>
          <p:nvSpPr>
            <p:cNvPr id="25" name="Freeform 25"/>
            <p:cNvSpPr/>
            <p:nvPr/>
          </p:nvSpPr>
          <p:spPr>
            <a:xfrm>
              <a:off x="0" y="0"/>
              <a:ext cx="1604610" cy="294281"/>
            </a:xfrm>
            <a:custGeom>
              <a:avLst/>
              <a:gdLst/>
              <a:ahLst/>
              <a:cxnLst/>
              <a:rect l="l" t="t" r="r" b="b"/>
              <a:pathLst>
                <a:path w="1604610" h="294281">
                  <a:moveTo>
                    <a:pt x="64807" y="0"/>
                  </a:moveTo>
                  <a:lnTo>
                    <a:pt x="1539803" y="0"/>
                  </a:lnTo>
                  <a:cubicBezTo>
                    <a:pt x="1575595" y="0"/>
                    <a:pt x="1604610" y="29015"/>
                    <a:pt x="1604610" y="64807"/>
                  </a:cubicBezTo>
                  <a:lnTo>
                    <a:pt x="1604610" y="229474"/>
                  </a:lnTo>
                  <a:cubicBezTo>
                    <a:pt x="1604610" y="246662"/>
                    <a:pt x="1597782" y="263146"/>
                    <a:pt x="1585628" y="275299"/>
                  </a:cubicBezTo>
                  <a:cubicBezTo>
                    <a:pt x="1573475" y="287453"/>
                    <a:pt x="1556991" y="294281"/>
                    <a:pt x="1539803" y="294281"/>
                  </a:cubicBezTo>
                  <a:lnTo>
                    <a:pt x="64807" y="294281"/>
                  </a:lnTo>
                  <a:cubicBezTo>
                    <a:pt x="29015" y="294281"/>
                    <a:pt x="0" y="265266"/>
                    <a:pt x="0" y="229474"/>
                  </a:cubicBezTo>
                  <a:lnTo>
                    <a:pt x="0" y="64807"/>
                  </a:lnTo>
                  <a:cubicBezTo>
                    <a:pt x="0" y="29015"/>
                    <a:pt x="29015" y="0"/>
                    <a:pt x="64807" y="0"/>
                  </a:cubicBezTo>
                  <a:close/>
                </a:path>
              </a:pathLst>
            </a:custGeom>
            <a:solidFill>
              <a:srgbClr val="E2DFCF"/>
            </a:solidFill>
          </p:spPr>
          <p:txBody>
            <a:bodyPr/>
            <a:lstStyle/>
            <a:p>
              <a:endParaRPr lang="ru-RU"/>
            </a:p>
          </p:txBody>
        </p:sp>
        <p:sp>
          <p:nvSpPr>
            <p:cNvPr id="26" name="TextBox 26"/>
            <p:cNvSpPr txBox="1"/>
            <p:nvPr/>
          </p:nvSpPr>
          <p:spPr>
            <a:xfrm>
              <a:off x="0" y="-66675"/>
              <a:ext cx="1604610" cy="360956"/>
            </a:xfrm>
            <a:prstGeom prst="rect">
              <a:avLst/>
            </a:prstGeom>
          </p:spPr>
          <p:txBody>
            <a:bodyPr lIns="50800" tIns="50800" rIns="50800" bIns="50800" rtlCol="0" anchor="ctr"/>
            <a:lstStyle/>
            <a:p>
              <a:pPr algn="ctr">
                <a:lnSpc>
                  <a:spcPts val="4199"/>
                </a:lnSpc>
                <a:spcBef>
                  <a:spcPct val="0"/>
                </a:spcBef>
              </a:pPr>
              <a:r>
                <a:rPr lang="kk-KZ"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rPr>
                <a:t>Мақсаты</a:t>
              </a:r>
              <a:endPar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endParaRPr>
            </a:p>
          </p:txBody>
        </p:sp>
      </p:grpSp>
      <p:grpSp>
        <p:nvGrpSpPr>
          <p:cNvPr id="27" name="Group 27"/>
          <p:cNvGrpSpPr/>
          <p:nvPr/>
        </p:nvGrpSpPr>
        <p:grpSpPr>
          <a:xfrm>
            <a:off x="9966742" y="5526032"/>
            <a:ext cx="6092503" cy="1117348"/>
            <a:chOff x="0" y="0"/>
            <a:chExt cx="1604610" cy="294281"/>
          </a:xfrm>
        </p:grpSpPr>
        <p:sp>
          <p:nvSpPr>
            <p:cNvPr id="28" name="Freeform 28"/>
            <p:cNvSpPr/>
            <p:nvPr/>
          </p:nvSpPr>
          <p:spPr>
            <a:xfrm>
              <a:off x="0" y="0"/>
              <a:ext cx="1604610" cy="294281"/>
            </a:xfrm>
            <a:custGeom>
              <a:avLst/>
              <a:gdLst/>
              <a:ahLst/>
              <a:cxnLst/>
              <a:rect l="l" t="t" r="r" b="b"/>
              <a:pathLst>
                <a:path w="1604610" h="294281">
                  <a:moveTo>
                    <a:pt x="64807" y="0"/>
                  </a:moveTo>
                  <a:lnTo>
                    <a:pt x="1539803" y="0"/>
                  </a:lnTo>
                  <a:cubicBezTo>
                    <a:pt x="1575595" y="0"/>
                    <a:pt x="1604610" y="29015"/>
                    <a:pt x="1604610" y="64807"/>
                  </a:cubicBezTo>
                  <a:lnTo>
                    <a:pt x="1604610" y="229474"/>
                  </a:lnTo>
                  <a:cubicBezTo>
                    <a:pt x="1604610" y="246662"/>
                    <a:pt x="1597782" y="263146"/>
                    <a:pt x="1585628" y="275299"/>
                  </a:cubicBezTo>
                  <a:cubicBezTo>
                    <a:pt x="1573475" y="287453"/>
                    <a:pt x="1556991" y="294281"/>
                    <a:pt x="1539803" y="294281"/>
                  </a:cubicBezTo>
                  <a:lnTo>
                    <a:pt x="64807" y="294281"/>
                  </a:lnTo>
                  <a:cubicBezTo>
                    <a:pt x="29015" y="294281"/>
                    <a:pt x="0" y="265266"/>
                    <a:pt x="0" y="229474"/>
                  </a:cubicBezTo>
                  <a:lnTo>
                    <a:pt x="0" y="64807"/>
                  </a:lnTo>
                  <a:cubicBezTo>
                    <a:pt x="0" y="29015"/>
                    <a:pt x="29015" y="0"/>
                    <a:pt x="64807" y="0"/>
                  </a:cubicBezTo>
                  <a:close/>
                </a:path>
              </a:pathLst>
            </a:custGeom>
            <a:solidFill>
              <a:srgbClr val="E2DFCF"/>
            </a:solidFill>
          </p:spPr>
          <p:txBody>
            <a:bodyPr/>
            <a:lstStyle/>
            <a:p>
              <a:endParaRPr lang="ru-RU"/>
            </a:p>
          </p:txBody>
        </p:sp>
        <p:sp>
          <p:nvSpPr>
            <p:cNvPr id="29" name="TextBox 29"/>
            <p:cNvSpPr txBox="1"/>
            <p:nvPr/>
          </p:nvSpPr>
          <p:spPr>
            <a:xfrm>
              <a:off x="0" y="-66675"/>
              <a:ext cx="1604610" cy="360956"/>
            </a:xfrm>
            <a:prstGeom prst="rect">
              <a:avLst/>
            </a:prstGeom>
          </p:spPr>
          <p:txBody>
            <a:bodyPr lIns="50800" tIns="50800" rIns="50800" bIns="50800" rtlCol="0" anchor="ctr"/>
            <a:lstStyle/>
            <a:p>
              <a:pPr algn="ctr">
                <a:lnSpc>
                  <a:spcPts val="4199"/>
                </a:lnSpc>
                <a:spcBef>
                  <a:spcPct val="0"/>
                </a:spcBef>
              </a:pPr>
              <a:r>
                <a:rPr lang="kk-KZ" sz="4400" b="1"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rPr>
                <a:t>Маңызы</a:t>
              </a:r>
              <a:endPar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endParaRPr>
            </a:p>
          </p:txBody>
        </p:sp>
      </p:grpSp>
      <p:sp>
        <p:nvSpPr>
          <p:cNvPr id="30" name="Freeform 30"/>
          <p:cNvSpPr/>
          <p:nvPr/>
        </p:nvSpPr>
        <p:spPr>
          <a:xfrm>
            <a:off x="8732519" y="3253026"/>
            <a:ext cx="1035013" cy="1035013"/>
          </a:xfrm>
          <a:custGeom>
            <a:avLst/>
            <a:gdLst/>
            <a:ahLst/>
            <a:cxnLst/>
            <a:rect l="l" t="t" r="r" b="b"/>
            <a:pathLst>
              <a:path w="1035013" h="1035013">
                <a:moveTo>
                  <a:pt x="0" y="0"/>
                </a:moveTo>
                <a:lnTo>
                  <a:pt x="1035013" y="0"/>
                </a:lnTo>
                <a:lnTo>
                  <a:pt x="1035013" y="1035012"/>
                </a:lnTo>
                <a:lnTo>
                  <a:pt x="0" y="10350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32" name="TextBox 31">
            <a:extLst>
              <a:ext uri="{FF2B5EF4-FFF2-40B4-BE49-F238E27FC236}">
                <a16:creationId xmlns:a16="http://schemas.microsoft.com/office/drawing/2014/main" id="{C770D73E-F438-4C8A-8E62-270E25BD3098}"/>
              </a:ext>
            </a:extLst>
          </p:cNvPr>
          <p:cNvSpPr txBox="1"/>
          <p:nvPr/>
        </p:nvSpPr>
        <p:spPr>
          <a:xfrm>
            <a:off x="769946" y="2257515"/>
            <a:ext cx="7962573" cy="3323987"/>
          </a:xfrm>
          <a:prstGeom prst="rect">
            <a:avLst/>
          </a:prstGeom>
          <a:noFill/>
        </p:spPr>
        <p:txBody>
          <a:bodyPr wrap="square" rtlCol="0">
            <a:spAutoFit/>
          </a:bodyPr>
          <a:lstStyle/>
          <a:p>
            <a:pPr algn="ctr"/>
            <a:r>
              <a:rPr lang="ru-RU" sz="2400" b="1" dirty="0" err="1">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Аудиттің</a:t>
            </a:r>
            <a:r>
              <a:rPr lang="ru-RU" sz="2400" b="1" dirty="0">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err="1">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мәні</a:t>
            </a:r>
            <a:r>
              <a:rPr lang="kk-KZ" sz="2400" dirty="0">
                <a:solidFill>
                  <a:schemeClr val="bg1"/>
                </a:solidFill>
                <a:latin typeface="Times New Roman" panose="02020603050405020304" pitchFamily="18" charset="0"/>
                <a:cs typeface="Times New Roman" panose="02020603050405020304" pitchFamily="18" charset="0"/>
              </a:rPr>
              <a:t>- қаржылық есеп беруді, төлем есептеу құжаттамасын тәуелсіз тексеру, түрлі қызметтер мен кеңес беру, бухгалтерлік есеп жүргізу мен қалпына келтру, ұйымның активтері мен міндеттемелерін бағалау, салық декларациясын толтыру, қаржы шаруашылық қызметке экономикалық талдау жүргізу бойынша тұтынушыларға қызметтер ұсынытын аудиторлық фирмалардың кәсіпкерлік қызметі болып табылуында.</a:t>
            </a:r>
            <a:endParaRPr lang="ru-RU" sz="2400" dirty="0">
              <a:solidFill>
                <a:schemeClr val="bg1"/>
              </a:solidFill>
              <a:latin typeface="Times New Roman" panose="02020603050405020304" pitchFamily="18" charset="0"/>
              <a:cs typeface="Times New Roman" panose="02020603050405020304" pitchFamily="18" charset="0"/>
            </a:endParaRPr>
          </a:p>
          <a:p>
            <a:pPr algn="ctr"/>
            <a:endParaRPr lang="ru-KZ"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9988" y="3133926"/>
            <a:ext cx="7737987" cy="3173594"/>
            <a:chOff x="0" y="0"/>
            <a:chExt cx="2037988" cy="835844"/>
          </a:xfrm>
        </p:grpSpPr>
        <p:sp>
          <p:nvSpPr>
            <p:cNvPr id="3" name="Freeform 3"/>
            <p:cNvSpPr/>
            <p:nvPr/>
          </p:nvSpPr>
          <p:spPr>
            <a:xfrm>
              <a:off x="0" y="0"/>
              <a:ext cx="2037988" cy="835844"/>
            </a:xfrm>
            <a:custGeom>
              <a:avLst/>
              <a:gdLst/>
              <a:ahLst/>
              <a:cxnLst/>
              <a:rect l="l" t="t" r="r" b="b"/>
              <a:pathLst>
                <a:path w="2037988" h="835844">
                  <a:moveTo>
                    <a:pt x="65033" y="0"/>
                  </a:moveTo>
                  <a:lnTo>
                    <a:pt x="1972955" y="0"/>
                  </a:lnTo>
                  <a:cubicBezTo>
                    <a:pt x="2008872" y="0"/>
                    <a:pt x="2037988" y="29116"/>
                    <a:pt x="2037988" y="65033"/>
                  </a:cubicBezTo>
                  <a:lnTo>
                    <a:pt x="2037988" y="770811"/>
                  </a:lnTo>
                  <a:cubicBezTo>
                    <a:pt x="2037988" y="806727"/>
                    <a:pt x="2008872" y="835844"/>
                    <a:pt x="1972955" y="835844"/>
                  </a:cubicBezTo>
                  <a:lnTo>
                    <a:pt x="65033" y="835844"/>
                  </a:lnTo>
                  <a:cubicBezTo>
                    <a:pt x="29116" y="835844"/>
                    <a:pt x="0" y="806727"/>
                    <a:pt x="0" y="770811"/>
                  </a:cubicBezTo>
                  <a:lnTo>
                    <a:pt x="0" y="65033"/>
                  </a:lnTo>
                  <a:cubicBezTo>
                    <a:pt x="0" y="29116"/>
                    <a:pt x="29116" y="0"/>
                    <a:pt x="65033" y="0"/>
                  </a:cubicBezTo>
                  <a:close/>
                </a:path>
              </a:pathLst>
            </a:custGeom>
            <a:solidFill>
              <a:srgbClr val="E2DFCF"/>
            </a:solidFill>
          </p:spPr>
          <p:txBody>
            <a:bodyPr/>
            <a:lstStyle/>
            <a:p>
              <a:endParaRPr lang="ru-RU"/>
            </a:p>
          </p:txBody>
        </p:sp>
        <p:sp>
          <p:nvSpPr>
            <p:cNvPr id="4" name="TextBox 4"/>
            <p:cNvSpPr txBox="1"/>
            <p:nvPr/>
          </p:nvSpPr>
          <p:spPr>
            <a:xfrm>
              <a:off x="0" y="-28575"/>
              <a:ext cx="2037988" cy="86441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16230600" cy="889871"/>
            <a:chOff x="0" y="0"/>
            <a:chExt cx="4274726" cy="234369"/>
          </a:xfrm>
        </p:grpSpPr>
        <p:sp>
          <p:nvSpPr>
            <p:cNvPr id="6" name="Freeform 6"/>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7" name="TextBox 7"/>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8" name="Group 8"/>
          <p:cNvGrpSpPr/>
          <p:nvPr/>
        </p:nvGrpSpPr>
        <p:grpSpPr>
          <a:xfrm>
            <a:off x="13753691" y="1176773"/>
            <a:ext cx="3321969" cy="593724"/>
            <a:chOff x="0" y="0"/>
            <a:chExt cx="874922" cy="156372"/>
          </a:xfrm>
        </p:grpSpPr>
        <p:sp>
          <p:nvSpPr>
            <p:cNvPr id="9" name="Freeform 9"/>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0" name="TextBox 10"/>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1" name="Freeform 11"/>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2" name="Freeform 12"/>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grpSp>
        <p:nvGrpSpPr>
          <p:cNvPr id="13" name="Group 13"/>
          <p:cNvGrpSpPr/>
          <p:nvPr/>
        </p:nvGrpSpPr>
        <p:grpSpPr>
          <a:xfrm>
            <a:off x="2341074" y="990277"/>
            <a:ext cx="8326926" cy="780221"/>
            <a:chOff x="0" y="-47625"/>
            <a:chExt cx="729247" cy="224272"/>
          </a:xfrm>
        </p:grpSpPr>
        <p:sp>
          <p:nvSpPr>
            <p:cNvPr id="14" name="Freeform 14"/>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5" name="TextBox 15"/>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br>
                <a:rPr lang="kk-KZ"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Аудиттің пайда болуы және дамуы</a:t>
              </a:r>
              <a:endPar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endParaRPr>
            </a:p>
          </p:txBody>
        </p:sp>
      </p:grpSp>
      <p:grpSp>
        <p:nvGrpSpPr>
          <p:cNvPr id="16" name="Group 16"/>
          <p:cNvGrpSpPr/>
          <p:nvPr/>
        </p:nvGrpSpPr>
        <p:grpSpPr>
          <a:xfrm>
            <a:off x="9250026" y="3133926"/>
            <a:ext cx="7737987" cy="3173594"/>
            <a:chOff x="0" y="0"/>
            <a:chExt cx="2037988" cy="835844"/>
          </a:xfrm>
        </p:grpSpPr>
        <p:sp>
          <p:nvSpPr>
            <p:cNvPr id="17" name="Freeform 17"/>
            <p:cNvSpPr/>
            <p:nvPr/>
          </p:nvSpPr>
          <p:spPr>
            <a:xfrm>
              <a:off x="0" y="0"/>
              <a:ext cx="2037988" cy="835844"/>
            </a:xfrm>
            <a:custGeom>
              <a:avLst/>
              <a:gdLst/>
              <a:ahLst/>
              <a:cxnLst/>
              <a:rect l="l" t="t" r="r" b="b"/>
              <a:pathLst>
                <a:path w="2037988" h="835844">
                  <a:moveTo>
                    <a:pt x="65033" y="0"/>
                  </a:moveTo>
                  <a:lnTo>
                    <a:pt x="1972955" y="0"/>
                  </a:lnTo>
                  <a:cubicBezTo>
                    <a:pt x="2008872" y="0"/>
                    <a:pt x="2037988" y="29116"/>
                    <a:pt x="2037988" y="65033"/>
                  </a:cubicBezTo>
                  <a:lnTo>
                    <a:pt x="2037988" y="770811"/>
                  </a:lnTo>
                  <a:cubicBezTo>
                    <a:pt x="2037988" y="806727"/>
                    <a:pt x="2008872" y="835844"/>
                    <a:pt x="1972955" y="835844"/>
                  </a:cubicBezTo>
                  <a:lnTo>
                    <a:pt x="65033" y="835844"/>
                  </a:lnTo>
                  <a:cubicBezTo>
                    <a:pt x="29116" y="835844"/>
                    <a:pt x="0" y="806727"/>
                    <a:pt x="0" y="770811"/>
                  </a:cubicBezTo>
                  <a:lnTo>
                    <a:pt x="0" y="65033"/>
                  </a:lnTo>
                  <a:cubicBezTo>
                    <a:pt x="0" y="29116"/>
                    <a:pt x="29116" y="0"/>
                    <a:pt x="65033" y="0"/>
                  </a:cubicBezTo>
                  <a:close/>
                </a:path>
              </a:pathLst>
            </a:custGeom>
            <a:solidFill>
              <a:srgbClr val="E2DFCF"/>
            </a:solidFill>
          </p:spPr>
          <p:txBody>
            <a:bodyPr/>
            <a:lstStyle/>
            <a:p>
              <a:endParaRPr lang="ru-RU"/>
            </a:p>
          </p:txBody>
        </p:sp>
        <p:sp>
          <p:nvSpPr>
            <p:cNvPr id="18" name="TextBox 18"/>
            <p:cNvSpPr txBox="1"/>
            <p:nvPr/>
          </p:nvSpPr>
          <p:spPr>
            <a:xfrm>
              <a:off x="0" y="-28575"/>
              <a:ext cx="2037988" cy="864419"/>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171562" y="3951373"/>
            <a:ext cx="7994838" cy="2044791"/>
          </a:xfrm>
          <a:prstGeom prst="rect">
            <a:avLst/>
          </a:prstGeom>
        </p:spPr>
        <p:txBody>
          <a:bodyPr wrap="square" lIns="0" tIns="0" rIns="0" bIns="0" rtlCol="0" anchor="t">
            <a:spAutoFit/>
          </a:bodyPr>
          <a:lstStyle/>
          <a:p>
            <a:pPr algn="ctr">
              <a:lnSpc>
                <a:spcPts val="3919"/>
              </a:lnSpc>
              <a:spcBef>
                <a:spcPct val="0"/>
              </a:spcBef>
            </a:pPr>
            <a:r>
              <a:rPr lang="kk-KZ" sz="3600" dirty="0">
                <a:latin typeface="Times New Roman" panose="02020603050405020304" pitchFamily="18" charset="0"/>
                <a:cs typeface="Times New Roman" panose="02020603050405020304" pitchFamily="18" charset="0"/>
              </a:rPr>
              <a:t>Аудит термині осыдан екі мың жыл бұрын </a:t>
            </a:r>
            <a:r>
              <a:rPr lang="kk-KZ" sz="3600" b="1" dirty="0">
                <a:solidFill>
                  <a:srgbClr val="C00000"/>
                </a:solidFill>
                <a:latin typeface="Times New Roman" panose="02020603050405020304" pitchFamily="18" charset="0"/>
                <a:cs typeface="Times New Roman" panose="02020603050405020304" pitchFamily="18" charset="0"/>
              </a:rPr>
              <a:t>«аudio» </a:t>
            </a:r>
            <a:r>
              <a:rPr lang="kk-KZ" sz="3600" dirty="0">
                <a:latin typeface="Times New Roman" panose="02020603050405020304" pitchFamily="18" charset="0"/>
                <a:cs typeface="Times New Roman" panose="02020603050405020304" pitchFamily="18" charset="0"/>
              </a:rPr>
              <a:t>деген латын сөзінен шыққан, яғни ол "</a:t>
            </a:r>
            <a:r>
              <a:rPr lang="kk-KZ" sz="3600" b="1" dirty="0">
                <a:solidFill>
                  <a:srgbClr val="C00000"/>
                </a:solidFill>
                <a:latin typeface="Times New Roman" panose="02020603050405020304" pitchFamily="18" charset="0"/>
                <a:cs typeface="Times New Roman" panose="02020603050405020304" pitchFamily="18" charset="0"/>
              </a:rPr>
              <a:t>тыңдап тұр" </a:t>
            </a:r>
            <a:r>
              <a:rPr lang="kk-KZ" sz="3600" dirty="0">
                <a:latin typeface="Times New Roman" panose="02020603050405020304" pitchFamily="18" charset="0"/>
                <a:cs typeface="Times New Roman" panose="02020603050405020304" pitchFamily="18" charset="0"/>
              </a:rPr>
              <a:t>деген мағынаны білдіреді.</a:t>
            </a:r>
            <a:endParaRPr lang="en-US" sz="2000" dirty="0">
              <a:solidFill>
                <a:srgbClr val="191919"/>
              </a:solidFill>
              <a:latin typeface="Times New Roman" panose="02020603050405020304" pitchFamily="18" charset="0"/>
              <a:ea typeface="Garet"/>
              <a:cs typeface="Times New Roman" panose="02020603050405020304" pitchFamily="18" charset="0"/>
              <a:sym typeface="Garet"/>
            </a:endParaRPr>
          </a:p>
        </p:txBody>
      </p:sp>
      <p:sp>
        <p:nvSpPr>
          <p:cNvPr id="20" name="TextBox 20"/>
          <p:cNvSpPr txBox="1"/>
          <p:nvPr/>
        </p:nvSpPr>
        <p:spPr>
          <a:xfrm>
            <a:off x="9700534" y="3791152"/>
            <a:ext cx="6989829" cy="2462213"/>
          </a:xfrm>
          <a:prstGeom prst="rect">
            <a:avLst/>
          </a:prstGeom>
        </p:spPr>
        <p:txBody>
          <a:bodyPr wrap="square" lIns="0" tIns="0" rIns="0" bIns="0" rtlCol="0" anchor="t">
            <a:spAutoFit/>
          </a:bodyPr>
          <a:lstStyle/>
          <a:p>
            <a:pPr algn="just"/>
            <a:r>
              <a:rPr lang="kk-KZ" sz="3200" dirty="0">
                <a:latin typeface="Times New Roman" panose="02020603050405020304" pitchFamily="18" charset="0"/>
                <a:cs typeface="Times New Roman" panose="02020603050405020304" pitchFamily="18" charset="0"/>
              </a:rPr>
              <a:t>Сондықтан ерте заманда </a:t>
            </a:r>
            <a:r>
              <a:rPr lang="kk-KZ" sz="3200" b="1" dirty="0">
                <a:solidFill>
                  <a:srgbClr val="C00000"/>
                </a:solidFill>
                <a:latin typeface="Times New Roman" panose="02020603050405020304" pitchFamily="18" charset="0"/>
                <a:cs typeface="Times New Roman" panose="02020603050405020304" pitchFamily="18" charset="0"/>
              </a:rPr>
              <a:t>"аудитор"- "тыңдаушы" </a:t>
            </a:r>
            <a:r>
              <a:rPr lang="kk-KZ" sz="3200" dirty="0">
                <a:latin typeface="Times New Roman" panose="02020603050405020304" pitchFamily="18" charset="0"/>
                <a:cs typeface="Times New Roman" panose="02020603050405020304" pitchFamily="18" charset="0"/>
              </a:rPr>
              <a:t>дегенді білдіретін, яғни қандай да бір нәрсені тыңдайтын адам. Ол адам қызмет барысында </a:t>
            </a:r>
            <a:r>
              <a:rPr lang="kk-KZ" sz="3200" b="1" dirty="0">
                <a:latin typeface="Times New Roman" panose="02020603050405020304" pitchFamily="18" charset="0"/>
                <a:cs typeface="Times New Roman" panose="02020603050405020304" pitchFamily="18" charset="0"/>
              </a:rPr>
              <a:t>аудитор </a:t>
            </a:r>
            <a:r>
              <a:rPr lang="kk-KZ" sz="3200" dirty="0">
                <a:latin typeface="Times New Roman" panose="02020603050405020304" pitchFamily="18" charset="0"/>
                <a:cs typeface="Times New Roman" panose="02020603050405020304" pitchFamily="18" charset="0"/>
              </a:rPr>
              <a:t>деп аталынған.</a:t>
            </a:r>
            <a:endParaRPr lang="ru-RU" sz="3200" dirty="0">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1600200" y="2575252"/>
            <a:ext cx="7239000" cy="1117348"/>
            <a:chOff x="0" y="0"/>
            <a:chExt cx="1604610" cy="294281"/>
          </a:xfrm>
        </p:grpSpPr>
        <p:sp>
          <p:nvSpPr>
            <p:cNvPr id="22" name="Freeform 22"/>
            <p:cNvSpPr/>
            <p:nvPr/>
          </p:nvSpPr>
          <p:spPr>
            <a:xfrm>
              <a:off x="0" y="0"/>
              <a:ext cx="1604610" cy="294281"/>
            </a:xfrm>
            <a:custGeom>
              <a:avLst/>
              <a:gdLst/>
              <a:ahLst/>
              <a:cxnLst/>
              <a:rect l="l" t="t" r="r" b="b"/>
              <a:pathLst>
                <a:path w="1604610" h="294281">
                  <a:moveTo>
                    <a:pt x="64807" y="0"/>
                  </a:moveTo>
                  <a:lnTo>
                    <a:pt x="1539803" y="0"/>
                  </a:lnTo>
                  <a:cubicBezTo>
                    <a:pt x="1575595" y="0"/>
                    <a:pt x="1604610" y="29015"/>
                    <a:pt x="1604610" y="64807"/>
                  </a:cubicBezTo>
                  <a:lnTo>
                    <a:pt x="1604610" y="229474"/>
                  </a:lnTo>
                  <a:cubicBezTo>
                    <a:pt x="1604610" y="246662"/>
                    <a:pt x="1597782" y="263146"/>
                    <a:pt x="1585628" y="275299"/>
                  </a:cubicBezTo>
                  <a:cubicBezTo>
                    <a:pt x="1573475" y="287453"/>
                    <a:pt x="1556991" y="294281"/>
                    <a:pt x="1539803" y="294281"/>
                  </a:cubicBezTo>
                  <a:lnTo>
                    <a:pt x="64807" y="294281"/>
                  </a:lnTo>
                  <a:cubicBezTo>
                    <a:pt x="29015" y="294281"/>
                    <a:pt x="0" y="265266"/>
                    <a:pt x="0" y="229474"/>
                  </a:cubicBezTo>
                  <a:lnTo>
                    <a:pt x="0" y="64807"/>
                  </a:lnTo>
                  <a:cubicBezTo>
                    <a:pt x="0" y="29015"/>
                    <a:pt x="29015" y="0"/>
                    <a:pt x="64807" y="0"/>
                  </a:cubicBezTo>
                  <a:close/>
                </a:path>
              </a:pathLst>
            </a:custGeom>
            <a:solidFill>
              <a:srgbClr val="424236"/>
            </a:solidFill>
          </p:spPr>
          <p:txBody>
            <a:bodyPr/>
            <a:lstStyle/>
            <a:p>
              <a:endParaRPr lang="ru-RU"/>
            </a:p>
          </p:txBody>
        </p:sp>
        <p:sp>
          <p:nvSpPr>
            <p:cNvPr id="23" name="TextBox 23"/>
            <p:cNvSpPr txBox="1"/>
            <p:nvPr/>
          </p:nvSpPr>
          <p:spPr>
            <a:xfrm>
              <a:off x="0" y="-66675"/>
              <a:ext cx="1604610" cy="360956"/>
            </a:xfrm>
            <a:prstGeom prst="rect">
              <a:avLst/>
            </a:prstGeom>
          </p:spPr>
          <p:txBody>
            <a:bodyPr lIns="50800" tIns="50800" rIns="50800" bIns="50800" rtlCol="0" anchor="ctr"/>
            <a:lstStyle/>
            <a:p>
              <a:pPr algn="ctr">
                <a:lnSpc>
                  <a:spcPts val="4199"/>
                </a:lnSpc>
                <a:spcBef>
                  <a:spcPct val="0"/>
                </a:spcBef>
              </a:pPr>
              <a:r>
                <a:rPr lang="kk-KZ" sz="3000" b="1" dirty="0">
                  <a:solidFill>
                    <a:schemeClr val="bg1"/>
                  </a:solidFill>
                  <a:latin typeface="Times New Roman" panose="02020603050405020304" pitchFamily="18" charset="0"/>
                  <a:cs typeface="Times New Roman" panose="02020603050405020304" pitchFamily="18" charset="0"/>
                </a:rPr>
                <a:t>ол алғашқыда </a:t>
              </a:r>
              <a:r>
                <a:rPr lang="kk-KZ" sz="3000" b="1" u="sng" dirty="0">
                  <a:solidFill>
                    <a:schemeClr val="bg1"/>
                  </a:solidFill>
                  <a:latin typeface="Times New Roman" panose="02020603050405020304" pitchFamily="18" charset="0"/>
                  <a:cs typeface="Times New Roman" panose="02020603050405020304" pitchFamily="18" charset="0"/>
                </a:rPr>
                <a:t>"тыңдаушы" </a:t>
              </a:r>
              <a:r>
                <a:rPr lang="kk-KZ" sz="3000" b="1" dirty="0">
                  <a:solidFill>
                    <a:schemeClr val="bg1"/>
                  </a:solidFill>
                  <a:latin typeface="Times New Roman" panose="02020603050405020304" pitchFamily="18" charset="0"/>
                  <a:cs typeface="Times New Roman" panose="02020603050405020304" pitchFamily="18" charset="0"/>
                </a:rPr>
                <a:t>деген мағынада қолданылған</a:t>
              </a:r>
              <a:endParaRPr lang="en-US" sz="2999" b="1" dirty="0">
                <a:solidFill>
                  <a:schemeClr val="bg1"/>
                </a:solidFill>
                <a:latin typeface="Times New Roman" panose="02020603050405020304" pitchFamily="18" charset="0"/>
                <a:ea typeface="Arimo"/>
                <a:cs typeface="Times New Roman" panose="02020603050405020304" pitchFamily="18" charset="0"/>
                <a:sym typeface="Arimo"/>
              </a:endParaRPr>
            </a:p>
          </p:txBody>
        </p:sp>
      </p:grpSp>
      <p:grpSp>
        <p:nvGrpSpPr>
          <p:cNvPr id="24" name="Group 24"/>
          <p:cNvGrpSpPr/>
          <p:nvPr/>
        </p:nvGrpSpPr>
        <p:grpSpPr>
          <a:xfrm>
            <a:off x="9966742" y="2476700"/>
            <a:ext cx="6092503" cy="1215900"/>
            <a:chOff x="0" y="-25956"/>
            <a:chExt cx="1604610" cy="320237"/>
          </a:xfrm>
        </p:grpSpPr>
        <p:sp>
          <p:nvSpPr>
            <p:cNvPr id="25" name="Freeform 25"/>
            <p:cNvSpPr/>
            <p:nvPr/>
          </p:nvSpPr>
          <p:spPr>
            <a:xfrm>
              <a:off x="0" y="0"/>
              <a:ext cx="1604610" cy="294281"/>
            </a:xfrm>
            <a:custGeom>
              <a:avLst/>
              <a:gdLst/>
              <a:ahLst/>
              <a:cxnLst/>
              <a:rect l="l" t="t" r="r" b="b"/>
              <a:pathLst>
                <a:path w="1604610" h="294281">
                  <a:moveTo>
                    <a:pt x="64807" y="0"/>
                  </a:moveTo>
                  <a:lnTo>
                    <a:pt x="1539803" y="0"/>
                  </a:lnTo>
                  <a:cubicBezTo>
                    <a:pt x="1575595" y="0"/>
                    <a:pt x="1604610" y="29015"/>
                    <a:pt x="1604610" y="64807"/>
                  </a:cubicBezTo>
                  <a:lnTo>
                    <a:pt x="1604610" y="229474"/>
                  </a:lnTo>
                  <a:cubicBezTo>
                    <a:pt x="1604610" y="246662"/>
                    <a:pt x="1597782" y="263146"/>
                    <a:pt x="1585628" y="275299"/>
                  </a:cubicBezTo>
                  <a:cubicBezTo>
                    <a:pt x="1573475" y="287453"/>
                    <a:pt x="1556991" y="294281"/>
                    <a:pt x="1539803" y="294281"/>
                  </a:cubicBezTo>
                  <a:lnTo>
                    <a:pt x="64807" y="294281"/>
                  </a:lnTo>
                  <a:cubicBezTo>
                    <a:pt x="29015" y="294281"/>
                    <a:pt x="0" y="265266"/>
                    <a:pt x="0" y="229474"/>
                  </a:cubicBezTo>
                  <a:lnTo>
                    <a:pt x="0" y="64807"/>
                  </a:lnTo>
                  <a:cubicBezTo>
                    <a:pt x="0" y="29015"/>
                    <a:pt x="29015" y="0"/>
                    <a:pt x="64807" y="0"/>
                  </a:cubicBezTo>
                  <a:close/>
                </a:path>
              </a:pathLst>
            </a:custGeom>
            <a:solidFill>
              <a:srgbClr val="424236"/>
            </a:solidFill>
          </p:spPr>
          <p:txBody>
            <a:bodyPr/>
            <a:lstStyle/>
            <a:p>
              <a:endParaRPr lang="ru-RU"/>
            </a:p>
          </p:txBody>
        </p:sp>
        <p:sp>
          <p:nvSpPr>
            <p:cNvPr id="26" name="TextBox 26"/>
            <p:cNvSpPr txBox="1"/>
            <p:nvPr/>
          </p:nvSpPr>
          <p:spPr>
            <a:xfrm>
              <a:off x="0" y="-25956"/>
              <a:ext cx="1604610" cy="320237"/>
            </a:xfrm>
            <a:prstGeom prst="rect">
              <a:avLst/>
            </a:prstGeom>
          </p:spPr>
          <p:txBody>
            <a:bodyPr lIns="50800" tIns="50800" rIns="50800" bIns="50800" rtlCol="0" anchor="ctr"/>
            <a:lstStyle/>
            <a:p>
              <a:pPr algn="ctr">
                <a:spcBef>
                  <a:spcPct val="0"/>
                </a:spcBef>
              </a:pPr>
              <a:r>
                <a:rPr lang="kk-KZ" sz="2400" b="1" dirty="0">
                  <a:solidFill>
                    <a:schemeClr val="bg1"/>
                  </a:solidFill>
                  <a:latin typeface="Times New Roman" panose="02020603050405020304" pitchFamily="18" charset="0"/>
                  <a:cs typeface="Times New Roman" panose="02020603050405020304" pitchFamily="18" charset="0"/>
                </a:rPr>
                <a:t>Шаруашылық жұмыс барысында тиісті мәліметті тексеруші немесе бақылап-басқарушы тыңдаушы болған.</a:t>
              </a:r>
              <a:endParaRPr lang="en-US" sz="2400" b="1" dirty="0">
                <a:solidFill>
                  <a:schemeClr val="bg1"/>
                </a:solidFill>
                <a:latin typeface="Times New Roman" panose="02020603050405020304" pitchFamily="18" charset="0"/>
                <a:cs typeface="Times New Roman" panose="02020603050405020304" pitchFamily="18" charset="0"/>
                <a:sym typeface="Arimo"/>
              </a:endParaRPr>
            </a:p>
          </p:txBody>
        </p:sp>
      </p:grpSp>
      <p:grpSp>
        <p:nvGrpSpPr>
          <p:cNvPr id="27" name="Group 27"/>
          <p:cNvGrpSpPr/>
          <p:nvPr/>
        </p:nvGrpSpPr>
        <p:grpSpPr>
          <a:xfrm>
            <a:off x="-50609" y="6964745"/>
            <a:ext cx="18338609" cy="4083132"/>
            <a:chOff x="0" y="0"/>
            <a:chExt cx="24451479" cy="5444176"/>
          </a:xfrm>
        </p:grpSpPr>
        <p:pic>
          <p:nvPicPr>
            <p:cNvPr id="28" name="Picture 28"/>
            <p:cNvPicPr>
              <a:picLocks noChangeAspect="1"/>
            </p:cNvPicPr>
            <p:nvPr/>
          </p:nvPicPr>
          <p:blipFill>
            <a:blip r:embed="rId6"/>
            <a:srcRect t="61487" b="5094"/>
            <a:stretch>
              <a:fillRect/>
            </a:stretch>
          </p:blipFill>
          <p:spPr>
            <a:xfrm>
              <a:off x="0" y="0"/>
              <a:ext cx="24451479" cy="5444176"/>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86925"/>
            <a:ext cx="18288000" cy="1944401"/>
            <a:chOff x="0" y="0"/>
            <a:chExt cx="4816593" cy="512106"/>
          </a:xfrm>
        </p:grpSpPr>
        <p:sp>
          <p:nvSpPr>
            <p:cNvPr id="3" name="Freeform 3"/>
            <p:cNvSpPr/>
            <p:nvPr/>
          </p:nvSpPr>
          <p:spPr>
            <a:xfrm>
              <a:off x="0" y="0"/>
              <a:ext cx="4816592" cy="512106"/>
            </a:xfrm>
            <a:custGeom>
              <a:avLst/>
              <a:gdLst/>
              <a:ahLst/>
              <a:cxnLst/>
              <a:rect l="l" t="t" r="r" b="b"/>
              <a:pathLst>
                <a:path w="4816592" h="512106">
                  <a:moveTo>
                    <a:pt x="25400" y="0"/>
                  </a:moveTo>
                  <a:lnTo>
                    <a:pt x="4791192" y="0"/>
                  </a:lnTo>
                  <a:cubicBezTo>
                    <a:pt x="4797929" y="0"/>
                    <a:pt x="4804390" y="2676"/>
                    <a:pt x="4809153" y="7439"/>
                  </a:cubicBezTo>
                  <a:cubicBezTo>
                    <a:pt x="4813916" y="12203"/>
                    <a:pt x="4816592" y="18664"/>
                    <a:pt x="4816592" y="25400"/>
                  </a:cubicBezTo>
                  <a:lnTo>
                    <a:pt x="4816592" y="486706"/>
                  </a:lnTo>
                  <a:cubicBezTo>
                    <a:pt x="4816592" y="500734"/>
                    <a:pt x="4805221" y="512106"/>
                    <a:pt x="4791192" y="512106"/>
                  </a:cubicBezTo>
                  <a:lnTo>
                    <a:pt x="25400" y="512106"/>
                  </a:lnTo>
                  <a:cubicBezTo>
                    <a:pt x="18664" y="512106"/>
                    <a:pt x="12203" y="509429"/>
                    <a:pt x="7439" y="504666"/>
                  </a:cubicBezTo>
                  <a:cubicBezTo>
                    <a:pt x="2676" y="499903"/>
                    <a:pt x="0" y="493442"/>
                    <a:pt x="0" y="486706"/>
                  </a:cubicBezTo>
                  <a:lnTo>
                    <a:pt x="0" y="25400"/>
                  </a:lnTo>
                  <a:cubicBezTo>
                    <a:pt x="0" y="11372"/>
                    <a:pt x="11372" y="0"/>
                    <a:pt x="25400" y="0"/>
                  </a:cubicBezTo>
                  <a:close/>
                </a:path>
              </a:pathLst>
            </a:custGeom>
            <a:solidFill>
              <a:srgbClr val="424236"/>
            </a:solidFill>
          </p:spPr>
          <p:txBody>
            <a:bodyPr/>
            <a:lstStyle/>
            <a:p>
              <a:endParaRPr lang="ru-RU"/>
            </a:p>
          </p:txBody>
        </p:sp>
        <p:sp>
          <p:nvSpPr>
            <p:cNvPr id="4" name="TextBox 4"/>
            <p:cNvSpPr txBox="1"/>
            <p:nvPr/>
          </p:nvSpPr>
          <p:spPr>
            <a:xfrm>
              <a:off x="0" y="-28575"/>
              <a:ext cx="4816593" cy="54068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8700" y="1028700"/>
            <a:ext cx="16230600" cy="889871"/>
            <a:chOff x="0" y="0"/>
            <a:chExt cx="4274726" cy="234369"/>
          </a:xfrm>
        </p:grpSpPr>
        <p:sp>
          <p:nvSpPr>
            <p:cNvPr id="9" name="Freeform 9"/>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10" name="TextBox 10"/>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11" name="Group 11"/>
          <p:cNvGrpSpPr/>
          <p:nvPr/>
        </p:nvGrpSpPr>
        <p:grpSpPr>
          <a:xfrm>
            <a:off x="13753691" y="1176773"/>
            <a:ext cx="3321969" cy="593724"/>
            <a:chOff x="0" y="0"/>
            <a:chExt cx="874922" cy="156372"/>
          </a:xfrm>
        </p:grpSpPr>
        <p:sp>
          <p:nvSpPr>
            <p:cNvPr id="12" name="Freeform 12"/>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3" name="TextBox 13"/>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4" name="Freeform 14"/>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5" name="Freeform 15"/>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grpSp>
        <p:nvGrpSpPr>
          <p:cNvPr id="16" name="Group 16"/>
          <p:cNvGrpSpPr/>
          <p:nvPr/>
        </p:nvGrpSpPr>
        <p:grpSpPr>
          <a:xfrm>
            <a:off x="2341074" y="1155960"/>
            <a:ext cx="10689126" cy="614538"/>
            <a:chOff x="0" y="0"/>
            <a:chExt cx="729247" cy="176647"/>
          </a:xfrm>
        </p:grpSpPr>
        <p:sp>
          <p:nvSpPr>
            <p:cNvPr id="17" name="Freeform 17"/>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8" name="TextBox 18"/>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br>
                <a:rPr lang="kk-KZ" sz="3600" b="1" dirty="0">
                  <a:solidFill>
                    <a:srgbClr val="C00000"/>
                  </a:solidFill>
                  <a:latin typeface="Times New Roman" panose="02020603050405020304" pitchFamily="18" charset="0"/>
                  <a:cs typeface="Times New Roman" panose="02020603050405020304" pitchFamily="18" charset="0"/>
                </a:rPr>
              </a:br>
              <a:r>
                <a:rPr lang="kk-KZ" sz="3600" b="1" dirty="0">
                  <a:solidFill>
                    <a:srgbClr val="C00000"/>
                  </a:solidFill>
                  <a:latin typeface="Times New Roman" panose="02020603050405020304" pitchFamily="18" charset="0"/>
                  <a:cs typeface="Times New Roman" panose="02020603050405020304" pitchFamily="18" charset="0"/>
                </a:rPr>
                <a:t>Қазақстанда аудиттің қалыптасуы және дамуы</a:t>
              </a:r>
              <a:endParaRPr lang="en-US" sz="3200" dirty="0">
                <a:solidFill>
                  <a:srgbClr val="C00000"/>
                </a:solidFill>
                <a:latin typeface="Times New Roman" panose="02020603050405020304" pitchFamily="18" charset="0"/>
                <a:ea typeface="Garet"/>
                <a:cs typeface="Times New Roman" panose="02020603050405020304" pitchFamily="18" charset="0"/>
                <a:sym typeface="Garet"/>
              </a:endParaRPr>
            </a:p>
          </p:txBody>
        </p:sp>
      </p:grpSp>
      <p:grpSp>
        <p:nvGrpSpPr>
          <p:cNvPr id="19" name="Group 19"/>
          <p:cNvGrpSpPr/>
          <p:nvPr/>
        </p:nvGrpSpPr>
        <p:grpSpPr>
          <a:xfrm>
            <a:off x="887617" y="2456506"/>
            <a:ext cx="8408783" cy="6801794"/>
            <a:chOff x="0" y="0"/>
            <a:chExt cx="2214659" cy="1791419"/>
          </a:xfrm>
        </p:grpSpPr>
        <p:sp>
          <p:nvSpPr>
            <p:cNvPr id="20" name="Freeform 20"/>
            <p:cNvSpPr/>
            <p:nvPr/>
          </p:nvSpPr>
          <p:spPr>
            <a:xfrm>
              <a:off x="0" y="0"/>
              <a:ext cx="2214659" cy="1791419"/>
            </a:xfrm>
            <a:custGeom>
              <a:avLst/>
              <a:gdLst/>
              <a:ahLst/>
              <a:cxnLst/>
              <a:rect l="l" t="t" r="r" b="b"/>
              <a:pathLst>
                <a:path w="2214659" h="1791419">
                  <a:moveTo>
                    <a:pt x="59845" y="0"/>
                  </a:moveTo>
                  <a:lnTo>
                    <a:pt x="2154814" y="0"/>
                  </a:lnTo>
                  <a:cubicBezTo>
                    <a:pt x="2187865" y="0"/>
                    <a:pt x="2214659" y="26794"/>
                    <a:pt x="2214659" y="59845"/>
                  </a:cubicBezTo>
                  <a:lnTo>
                    <a:pt x="2214659" y="1731574"/>
                  </a:lnTo>
                  <a:cubicBezTo>
                    <a:pt x="2214659" y="1764625"/>
                    <a:pt x="2187865" y="1791419"/>
                    <a:pt x="2154814" y="1791419"/>
                  </a:cubicBezTo>
                  <a:lnTo>
                    <a:pt x="59845" y="1791419"/>
                  </a:lnTo>
                  <a:cubicBezTo>
                    <a:pt x="26794" y="1791419"/>
                    <a:pt x="0" y="1764625"/>
                    <a:pt x="0" y="1731574"/>
                  </a:cubicBezTo>
                  <a:lnTo>
                    <a:pt x="0" y="59845"/>
                  </a:lnTo>
                  <a:cubicBezTo>
                    <a:pt x="0" y="26794"/>
                    <a:pt x="26794" y="0"/>
                    <a:pt x="59845" y="0"/>
                  </a:cubicBezTo>
                  <a:close/>
                </a:path>
              </a:pathLst>
            </a:custGeom>
            <a:solidFill>
              <a:srgbClr val="424236"/>
            </a:solidFill>
          </p:spPr>
          <p:txBody>
            <a:bodyPr/>
            <a:lstStyle/>
            <a:p>
              <a:endParaRPr lang="ru-RU"/>
            </a:p>
          </p:txBody>
        </p:sp>
        <p:sp>
          <p:nvSpPr>
            <p:cNvPr id="21" name="TextBox 21"/>
            <p:cNvSpPr txBox="1"/>
            <p:nvPr/>
          </p:nvSpPr>
          <p:spPr>
            <a:xfrm>
              <a:off x="0" y="-28575"/>
              <a:ext cx="2214659" cy="1819994"/>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1245702" y="2786944"/>
            <a:ext cx="7924800" cy="6032421"/>
          </a:xfrm>
          <a:prstGeom prst="rect">
            <a:avLst/>
          </a:prstGeom>
        </p:spPr>
        <p:txBody>
          <a:bodyPr wrap="square" lIns="0" tIns="0" rIns="0" bIns="0" rtlCol="0" anchor="t">
            <a:spAutoFit/>
          </a:bodyPr>
          <a:lstStyle/>
          <a:p>
            <a:r>
              <a:rPr lang="kk-KZ" sz="2800" b="1" dirty="0">
                <a:solidFill>
                  <a:srgbClr val="FFFF00"/>
                </a:solidFill>
                <a:latin typeface="Times New Roman" panose="02020603050405020304" pitchFamily="18" charset="0"/>
                <a:cs typeface="Times New Roman" panose="02020603050405020304" pitchFamily="18" charset="0"/>
              </a:rPr>
              <a:t>Отандық және әлемдік тәжірибе көрсеткендей, аудиторлық қызметтерге мұқтаждық мынадай жағдайларға байланысты туындады:</a:t>
            </a:r>
            <a:endParaRPr lang="ru-RU" sz="2800" b="1" dirty="0">
              <a:solidFill>
                <a:srgbClr val="FFFF00"/>
              </a:solidFill>
              <a:latin typeface="Times New Roman" panose="02020603050405020304" pitchFamily="18" charset="0"/>
              <a:cs typeface="Times New Roman" panose="02020603050405020304" pitchFamily="18" charset="0"/>
            </a:endParaRPr>
          </a:p>
          <a:p>
            <a:r>
              <a:rPr lang="kk-KZ" sz="2800" dirty="0">
                <a:solidFill>
                  <a:schemeClr val="bg1"/>
                </a:solidFill>
                <a:latin typeface="Times New Roman" panose="02020603050405020304" pitchFamily="18" charset="0"/>
                <a:cs typeface="Times New Roman" panose="02020603050405020304" pitchFamily="18" charset="0"/>
              </a:rPr>
              <a:t>- осы ақпаратты пайдаланушылармен (меншік иелерімен, инвесторлармен, кредит берушілермен) жанжал болған жағдайда әкімшілік тарапынан дәйексіз ақпарат беру мүмкіндігімен;</a:t>
            </a:r>
            <a:endParaRPr lang="ru-RU" sz="2800" dirty="0">
              <a:solidFill>
                <a:schemeClr val="bg1"/>
              </a:solidFill>
              <a:latin typeface="Times New Roman" panose="02020603050405020304" pitchFamily="18" charset="0"/>
              <a:cs typeface="Times New Roman" panose="02020603050405020304" pitchFamily="18" charset="0"/>
            </a:endParaRPr>
          </a:p>
          <a:p>
            <a:r>
              <a:rPr lang="kk-KZ" sz="2800" dirty="0">
                <a:solidFill>
                  <a:schemeClr val="bg1"/>
                </a:solidFill>
                <a:latin typeface="Times New Roman" panose="02020603050405020304" pitchFamily="18" charset="0"/>
                <a:cs typeface="Times New Roman" panose="02020603050405020304" pitchFamily="18" charset="0"/>
              </a:rPr>
              <a:t>- қабылданған шешімдер салдарларының ақпарат сапасына байланыстылығымен;</a:t>
            </a:r>
            <a:endParaRPr lang="ru-RU" sz="2800" dirty="0">
              <a:solidFill>
                <a:schemeClr val="bg1"/>
              </a:solidFill>
              <a:latin typeface="Times New Roman" panose="02020603050405020304" pitchFamily="18" charset="0"/>
              <a:cs typeface="Times New Roman" panose="02020603050405020304" pitchFamily="18" charset="0"/>
            </a:endParaRPr>
          </a:p>
          <a:p>
            <a:r>
              <a:rPr lang="kk-KZ" sz="2800" dirty="0">
                <a:solidFill>
                  <a:schemeClr val="bg1"/>
                </a:solidFill>
                <a:latin typeface="Times New Roman" panose="02020603050405020304" pitchFamily="18" charset="0"/>
                <a:cs typeface="Times New Roman" panose="02020603050405020304" pitchFamily="18" charset="0"/>
              </a:rPr>
              <a:t>- ақпаратты тексеру үшін арнайы білімнің болуы қажеттілігімен;</a:t>
            </a:r>
            <a:endParaRPr lang="ru-RU" sz="2800" dirty="0">
              <a:solidFill>
                <a:schemeClr val="bg1"/>
              </a:solidFill>
              <a:latin typeface="Times New Roman" panose="02020603050405020304" pitchFamily="18" charset="0"/>
              <a:cs typeface="Times New Roman" panose="02020603050405020304" pitchFamily="18" charset="0"/>
            </a:endParaRPr>
          </a:p>
          <a:p>
            <a:r>
              <a:rPr lang="kk-KZ" sz="2800" dirty="0">
                <a:solidFill>
                  <a:schemeClr val="bg1"/>
                </a:solidFill>
                <a:latin typeface="Times New Roman" panose="02020603050405020304" pitchFamily="18" charset="0"/>
                <a:cs typeface="Times New Roman" panose="02020603050405020304" pitchFamily="18" charset="0"/>
              </a:rPr>
              <a:t>- ақпаратты пайдаланушылардың ақпарат сапасын бағалау үшін оның көздеріне қол жетімділігінің ішінара болмауымен.</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4" name="TextBox 34"/>
          <p:cNvSpPr txBox="1"/>
          <p:nvPr/>
        </p:nvSpPr>
        <p:spPr>
          <a:xfrm>
            <a:off x="10259049" y="6020674"/>
            <a:ext cx="647870" cy="708608"/>
          </a:xfrm>
          <a:prstGeom prst="rect">
            <a:avLst/>
          </a:prstGeom>
        </p:spPr>
        <p:txBody>
          <a:bodyPr lIns="50800" tIns="50800" rIns="50800" bIns="50800" rtlCol="0" anchor="ctr"/>
          <a:lstStyle/>
          <a:p>
            <a:pPr algn="ctr">
              <a:lnSpc>
                <a:spcPts val="3359"/>
              </a:lnSpc>
            </a:pPr>
            <a:endParaRPr lang="en-US" sz="2400" dirty="0">
              <a:solidFill>
                <a:srgbClr val="FFFFFF"/>
              </a:solidFill>
              <a:latin typeface="Garet"/>
              <a:ea typeface="Garet"/>
              <a:cs typeface="Garet"/>
              <a:sym typeface="Garet"/>
            </a:endParaRPr>
          </a:p>
        </p:txBody>
      </p:sp>
      <p:graphicFrame>
        <p:nvGraphicFramePr>
          <p:cNvPr id="44" name="Таблица 44">
            <a:extLst>
              <a:ext uri="{FF2B5EF4-FFF2-40B4-BE49-F238E27FC236}">
                <a16:creationId xmlns:a16="http://schemas.microsoft.com/office/drawing/2014/main" id="{BA258040-734E-4050-B4AE-B7343FFB25AD}"/>
              </a:ext>
            </a:extLst>
          </p:cNvPr>
          <p:cNvGraphicFramePr>
            <a:graphicFrameLocks noGrp="1"/>
          </p:cNvGraphicFramePr>
          <p:nvPr>
            <p:extLst>
              <p:ext uri="{D42A27DB-BD31-4B8C-83A1-F6EECF244321}">
                <p14:modId xmlns:p14="http://schemas.microsoft.com/office/powerpoint/2010/main" val="194358494"/>
              </p:ext>
            </p:extLst>
          </p:nvPr>
        </p:nvGraphicFramePr>
        <p:xfrm>
          <a:off x="9473099" y="2525292"/>
          <a:ext cx="8561184" cy="6605747"/>
        </p:xfrm>
        <a:graphic>
          <a:graphicData uri="http://schemas.openxmlformats.org/drawingml/2006/table">
            <a:tbl>
              <a:tblPr firstRow="1" bandRow="1">
                <a:tableStyleId>{5940675A-B579-460E-94D1-54222C63F5DA}</a:tableStyleId>
              </a:tblPr>
              <a:tblGrid>
                <a:gridCol w="1656471">
                  <a:extLst>
                    <a:ext uri="{9D8B030D-6E8A-4147-A177-3AD203B41FA5}">
                      <a16:colId xmlns:a16="http://schemas.microsoft.com/office/drawing/2014/main" val="2626667402"/>
                    </a:ext>
                  </a:extLst>
                </a:gridCol>
                <a:gridCol w="6904713">
                  <a:extLst>
                    <a:ext uri="{9D8B030D-6E8A-4147-A177-3AD203B41FA5}">
                      <a16:colId xmlns:a16="http://schemas.microsoft.com/office/drawing/2014/main" val="3180418862"/>
                    </a:ext>
                  </a:extLst>
                </a:gridCol>
              </a:tblGrid>
              <a:tr h="959680">
                <a:tc>
                  <a:txBody>
                    <a:bodyPr/>
                    <a:lstStyle/>
                    <a:p>
                      <a:r>
                        <a:rPr lang="kk-KZ" sz="1800" b="1" u="sng" dirty="0">
                          <a:solidFill>
                            <a:srgbClr val="C00000"/>
                          </a:solidFill>
                          <a:latin typeface="Times New Roman" panose="02020603050405020304" pitchFamily="18" charset="0"/>
                          <a:cs typeface="Times New Roman" panose="02020603050405020304" pitchFamily="18" charset="0"/>
                        </a:rPr>
                        <a:t>1987 жылы</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u="sng" dirty="0">
                          <a:latin typeface="Times New Roman" panose="02020603050405020304" pitchFamily="18" charset="0"/>
                          <a:cs typeface="Times New Roman" panose="02020603050405020304" pitchFamily="18" charset="0"/>
                        </a:rPr>
                        <a:t>Елімізде аудит дамуы «Инаудит» акционерлік қоғамы пайда болуынан басталады.</a:t>
                      </a:r>
                      <a:r>
                        <a:rPr lang="kk-KZ" sz="1800" b="1" dirty="0">
                          <a:latin typeface="Times New Roman" panose="02020603050405020304" pitchFamily="18" charset="0"/>
                          <a:cs typeface="Times New Roman" panose="02020603050405020304" pitchFamily="18" charset="0"/>
                        </a:rPr>
                        <a:t> Ол КСРО Министрлер Кеңесінің арнайы қаулысына сай құрылған. </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110888"/>
                  </a:ext>
                </a:extLst>
              </a:tr>
              <a:tr h="698417">
                <a:tc>
                  <a:txBody>
                    <a:bodyPr/>
                    <a:lstStyle/>
                    <a:p>
                      <a:r>
                        <a:rPr lang="kk-KZ" sz="1800" b="1" u="sng" dirty="0">
                          <a:solidFill>
                            <a:srgbClr val="C00000"/>
                          </a:solidFill>
                          <a:latin typeface="Times New Roman" panose="02020603050405020304" pitchFamily="18" charset="0"/>
                          <a:cs typeface="Times New Roman" panose="02020603050405020304" pitchFamily="18" charset="0"/>
                        </a:rPr>
                        <a:t>1989-1993 жылдары</a:t>
                      </a:r>
                      <a:r>
                        <a:rPr lang="kk-KZ" sz="1800" b="1" dirty="0">
                          <a:solidFill>
                            <a:srgbClr val="C00000"/>
                          </a:solidFill>
                          <a:latin typeface="Times New Roman" panose="02020603050405020304" pitchFamily="18" charset="0"/>
                          <a:cs typeface="Times New Roman" panose="02020603050405020304" pitchFamily="18" charset="0"/>
                        </a:rPr>
                        <a:t> </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dirty="0">
                          <a:latin typeface="Times New Roman" panose="02020603050405020304" pitchFamily="18" charset="0"/>
                          <a:cs typeface="Times New Roman" panose="02020603050405020304" pitchFamily="18" charset="0"/>
                        </a:rPr>
                        <a:t>КСРО-дағы аудиторлық қызмет туралы заң актілерін қабылдауға ұмтылыс жасалды. </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095116"/>
                  </a:ext>
                </a:extLst>
              </a:tr>
              <a:tr h="959680">
                <a:tc>
                  <a:txBody>
                    <a:bodyPr/>
                    <a:lstStyle/>
                    <a:p>
                      <a:r>
                        <a:rPr lang="kk-KZ" sz="1800" b="1" dirty="0">
                          <a:solidFill>
                            <a:srgbClr val="C00000"/>
                          </a:solidFill>
                          <a:latin typeface="Times New Roman" panose="02020603050405020304" pitchFamily="18" charset="0"/>
                          <a:cs typeface="Times New Roman" panose="02020603050405020304" pitchFamily="18" charset="0"/>
                        </a:rPr>
                        <a:t>1989 жылы</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dirty="0">
                          <a:latin typeface="Times New Roman" panose="02020603050405020304" pitchFamily="18" charset="0"/>
                          <a:cs typeface="Times New Roman" panose="02020603050405020304" pitchFamily="18" charset="0"/>
                        </a:rPr>
                        <a:t>ҚазССР-ының Қаржы министрлігінің бақылау-ревизиялық басқармасы жанында шаруашылық есептегі ревизиялық топ құрылды.</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44172"/>
                  </a:ext>
                </a:extLst>
              </a:tr>
              <a:tr h="959680">
                <a:tc>
                  <a:txBody>
                    <a:bodyPr/>
                    <a:lstStyle/>
                    <a:p>
                      <a:r>
                        <a:rPr lang="kk-KZ" sz="1800" b="1" dirty="0">
                          <a:solidFill>
                            <a:srgbClr val="C00000"/>
                          </a:solidFill>
                          <a:latin typeface="Times New Roman" panose="02020603050405020304" pitchFamily="18" charset="0"/>
                          <a:cs typeface="Times New Roman" panose="02020603050405020304" pitchFamily="18" charset="0"/>
                        </a:rPr>
                        <a:t>1990 жылы</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dirty="0">
                          <a:latin typeface="Times New Roman" panose="02020603050405020304" pitchFamily="18" charset="0"/>
                          <a:cs typeface="Times New Roman" panose="02020603050405020304" pitchFamily="18" charset="0"/>
                        </a:rPr>
                        <a:t>Үкімет шешімімен алғашқы «Шаруашылық есептегі аудиторлық орталық» аудиторлық фирмасы мен оның аумақтық бөлімшелері ұйымдастырылды. </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666108"/>
                  </a:ext>
                </a:extLst>
              </a:tr>
              <a:tr h="671776">
                <a:tc>
                  <a:txBody>
                    <a:bodyPr/>
                    <a:lstStyle/>
                    <a:p>
                      <a:r>
                        <a:rPr lang="kk-KZ" sz="1800" b="1" u="sng" dirty="0">
                          <a:solidFill>
                            <a:srgbClr val="C00000"/>
                          </a:solidFill>
                          <a:latin typeface="Times New Roman" panose="02020603050405020304" pitchFamily="18" charset="0"/>
                          <a:cs typeface="Times New Roman" panose="02020603050405020304" pitchFamily="18" charset="0"/>
                        </a:rPr>
                        <a:t>1990 жылдан бастап </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u="sng" dirty="0">
                          <a:latin typeface="Times New Roman" panose="02020603050405020304" pitchFamily="18" charset="0"/>
                          <a:cs typeface="Times New Roman" panose="02020603050405020304" pitchFamily="18" charset="0"/>
                        </a:rPr>
                        <a:t>Нарықта</a:t>
                      </a:r>
                      <a:r>
                        <a:rPr lang="kk-KZ" sz="1800" b="1" dirty="0">
                          <a:latin typeface="Times New Roman" panose="02020603050405020304" pitchFamily="18" charset="0"/>
                          <a:cs typeface="Times New Roman" panose="02020603050405020304" pitchFamily="18" charset="0"/>
                        </a:rPr>
                        <a:t> «Эрнест энд Янг Сыртқы аудит»  пайда болды. </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099839"/>
                  </a:ext>
                </a:extLst>
              </a:tr>
              <a:tr h="959680">
                <a:tc>
                  <a:txBody>
                    <a:bodyPr/>
                    <a:lstStyle/>
                    <a:p>
                      <a:r>
                        <a:rPr lang="kk-KZ" sz="1800" b="1" dirty="0">
                          <a:solidFill>
                            <a:srgbClr val="C00000"/>
                          </a:solidFill>
                          <a:latin typeface="Times New Roman" panose="02020603050405020304" pitchFamily="18" charset="0"/>
                          <a:cs typeface="Times New Roman" panose="02020603050405020304" pitchFamily="18" charset="0"/>
                        </a:rPr>
                        <a:t>1992 жылы</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dirty="0">
                          <a:latin typeface="Times New Roman" panose="02020603050405020304" pitchFamily="18" charset="0"/>
                          <a:cs typeface="Times New Roman" panose="02020603050405020304" pitchFamily="18" charset="0"/>
                        </a:rPr>
                        <a:t>Әлемдік аудиторлық практика ұсынымы шаруашылық есептегі орталықты «Қазақстан-аудит» тәуелсіз акционерлік аудиторлық компаниясына айналдыруға мүмкіндік берді. </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525113"/>
                  </a:ext>
                </a:extLst>
              </a:tr>
              <a:tr h="698417">
                <a:tc>
                  <a:txBody>
                    <a:bodyPr/>
                    <a:lstStyle/>
                    <a:p>
                      <a:r>
                        <a:rPr lang="kk-KZ" sz="1800" b="1" u="sng" dirty="0">
                          <a:solidFill>
                            <a:srgbClr val="C00000"/>
                          </a:solidFill>
                          <a:latin typeface="Times New Roman" panose="02020603050405020304" pitchFamily="18" charset="0"/>
                          <a:cs typeface="Times New Roman" panose="02020603050405020304" pitchFamily="18" charset="0"/>
                        </a:rPr>
                        <a:t>1993 жылы</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kk-KZ" sz="1800" b="1" u="sng" dirty="0">
                          <a:latin typeface="Times New Roman" panose="02020603050405020304" pitchFamily="18" charset="0"/>
                          <a:cs typeface="Times New Roman" panose="02020603050405020304" pitchFamily="18" charset="0"/>
                        </a:rPr>
                        <a:t>Аудит «Аудиторлық қызмет туралы» бірінші Заңның қабылдануымен аудит өзінің дүниеге келуін ресми түрде бекітті</a:t>
                      </a:r>
                      <a:r>
                        <a:rPr lang="kk-KZ" sz="1800" b="1" dirty="0">
                          <a:latin typeface="Times New Roman" panose="02020603050405020304" pitchFamily="18" charset="0"/>
                          <a:cs typeface="Times New Roman" panose="02020603050405020304" pitchFamily="18" charset="0"/>
                        </a:rPr>
                        <a:t>.</a:t>
                      </a:r>
                      <a:endParaRPr lang="ru-KZ"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70895"/>
                  </a:ext>
                </a:extLst>
              </a:tr>
              <a:tr h="698417">
                <a:tc>
                  <a:txBody>
                    <a:bodyPr/>
                    <a:lstStyle/>
                    <a:p>
                      <a:r>
                        <a:rPr lang="kk-KZ" sz="1800" b="1" u="sng" dirty="0">
                          <a:solidFill>
                            <a:srgbClr val="C00000"/>
                          </a:solidFill>
                          <a:latin typeface="Times New Roman" panose="02020603050405020304" pitchFamily="18" charset="0"/>
                          <a:cs typeface="Times New Roman" panose="02020603050405020304" pitchFamily="18" charset="0"/>
                        </a:rPr>
                        <a:t>1998 жылы 20 қарашада</a:t>
                      </a:r>
                      <a:endParaRPr lang="ru-KZ" sz="1800" b="1" dirty="0">
                        <a:solidFill>
                          <a:srgbClr val="C0000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1800" b="1" u="sng" dirty="0">
                          <a:latin typeface="Times New Roman" panose="02020603050405020304" pitchFamily="18" charset="0"/>
                          <a:cs typeface="Times New Roman" panose="02020603050405020304" pitchFamily="18" charset="0"/>
                        </a:rPr>
                        <a:t>Жаңа заң қабылданды.</a:t>
                      </a:r>
                      <a:endParaRPr lang="ru-RU"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07815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89871"/>
            <a:chOff x="0" y="0"/>
            <a:chExt cx="4274726" cy="234369"/>
          </a:xfrm>
        </p:grpSpPr>
        <p:sp>
          <p:nvSpPr>
            <p:cNvPr id="3" name="Freeform 3"/>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4" name="TextBox 4"/>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5" name="Group 5"/>
          <p:cNvGrpSpPr/>
          <p:nvPr/>
        </p:nvGrpSpPr>
        <p:grpSpPr>
          <a:xfrm>
            <a:off x="13753691" y="1176773"/>
            <a:ext cx="3321969" cy="593724"/>
            <a:chOff x="0" y="0"/>
            <a:chExt cx="874922" cy="156372"/>
          </a:xfrm>
        </p:grpSpPr>
        <p:sp>
          <p:nvSpPr>
            <p:cNvPr id="6" name="Freeform 6"/>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7" name="TextBox 7"/>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8" name="Freeform 8"/>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9" name="Freeform 9"/>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grpSp>
        <p:nvGrpSpPr>
          <p:cNvPr id="10" name="Group 10"/>
          <p:cNvGrpSpPr/>
          <p:nvPr/>
        </p:nvGrpSpPr>
        <p:grpSpPr>
          <a:xfrm>
            <a:off x="2341074" y="1155960"/>
            <a:ext cx="10003326" cy="614538"/>
            <a:chOff x="0" y="0"/>
            <a:chExt cx="729247" cy="176647"/>
          </a:xfrm>
        </p:grpSpPr>
        <p:sp>
          <p:nvSpPr>
            <p:cNvPr id="11" name="Freeform 11"/>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12" name="TextBox 12"/>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grpSp>
        <p:nvGrpSpPr>
          <p:cNvPr id="13" name="Group 13"/>
          <p:cNvGrpSpPr/>
          <p:nvPr/>
        </p:nvGrpSpPr>
        <p:grpSpPr>
          <a:xfrm>
            <a:off x="1226092" y="2396398"/>
            <a:ext cx="7789412" cy="6801794"/>
            <a:chOff x="0" y="0"/>
            <a:chExt cx="2051532" cy="1791419"/>
          </a:xfrm>
        </p:grpSpPr>
        <p:sp>
          <p:nvSpPr>
            <p:cNvPr id="14" name="Freeform 14"/>
            <p:cNvSpPr/>
            <p:nvPr/>
          </p:nvSpPr>
          <p:spPr>
            <a:xfrm>
              <a:off x="0" y="0"/>
              <a:ext cx="2051532" cy="1791419"/>
            </a:xfrm>
            <a:custGeom>
              <a:avLst/>
              <a:gdLst/>
              <a:ahLst/>
              <a:cxnLst/>
              <a:rect l="l" t="t" r="r" b="b"/>
              <a:pathLst>
                <a:path w="2051532" h="1791419">
                  <a:moveTo>
                    <a:pt x="64604" y="0"/>
                  </a:moveTo>
                  <a:lnTo>
                    <a:pt x="1986929" y="0"/>
                  </a:lnTo>
                  <a:cubicBezTo>
                    <a:pt x="2004063" y="0"/>
                    <a:pt x="2020495" y="6806"/>
                    <a:pt x="2032610" y="18922"/>
                  </a:cubicBezTo>
                  <a:cubicBezTo>
                    <a:pt x="2044726" y="31038"/>
                    <a:pt x="2051532" y="47470"/>
                    <a:pt x="2051532" y="64604"/>
                  </a:cubicBezTo>
                  <a:lnTo>
                    <a:pt x="2051532" y="1726815"/>
                  </a:lnTo>
                  <a:cubicBezTo>
                    <a:pt x="2051532" y="1743949"/>
                    <a:pt x="2044726" y="1760382"/>
                    <a:pt x="2032610" y="1772497"/>
                  </a:cubicBezTo>
                  <a:cubicBezTo>
                    <a:pt x="2020495" y="1784613"/>
                    <a:pt x="2004063" y="1791419"/>
                    <a:pt x="1986929" y="1791419"/>
                  </a:cubicBezTo>
                  <a:lnTo>
                    <a:pt x="64604" y="1791419"/>
                  </a:lnTo>
                  <a:cubicBezTo>
                    <a:pt x="47470" y="1791419"/>
                    <a:pt x="31038" y="1784613"/>
                    <a:pt x="18922" y="1772497"/>
                  </a:cubicBezTo>
                  <a:cubicBezTo>
                    <a:pt x="6806" y="1760382"/>
                    <a:pt x="0" y="1743949"/>
                    <a:pt x="0" y="1726815"/>
                  </a:cubicBezTo>
                  <a:lnTo>
                    <a:pt x="0" y="64604"/>
                  </a:lnTo>
                  <a:cubicBezTo>
                    <a:pt x="0" y="47470"/>
                    <a:pt x="6806" y="31038"/>
                    <a:pt x="18922" y="18922"/>
                  </a:cubicBezTo>
                  <a:cubicBezTo>
                    <a:pt x="31038" y="6806"/>
                    <a:pt x="47470" y="0"/>
                    <a:pt x="64604" y="0"/>
                  </a:cubicBezTo>
                  <a:close/>
                </a:path>
              </a:pathLst>
            </a:custGeom>
            <a:solidFill>
              <a:srgbClr val="E2DFCF"/>
            </a:solidFill>
          </p:spPr>
          <p:txBody>
            <a:bodyPr/>
            <a:lstStyle/>
            <a:p>
              <a:endParaRPr lang="ru-RU"/>
            </a:p>
          </p:txBody>
        </p:sp>
        <p:sp>
          <p:nvSpPr>
            <p:cNvPr id="15" name="TextBox 15"/>
            <p:cNvSpPr txBox="1"/>
            <p:nvPr/>
          </p:nvSpPr>
          <p:spPr>
            <a:xfrm>
              <a:off x="0" y="-28575"/>
              <a:ext cx="2051532" cy="181999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875035" y="2588146"/>
            <a:ext cx="6372229" cy="3047029"/>
            <a:chOff x="0" y="0"/>
            <a:chExt cx="8496305" cy="4068068"/>
          </a:xfrm>
        </p:grpSpPr>
        <p:pic>
          <p:nvPicPr>
            <p:cNvPr id="17" name="Picture 17"/>
            <p:cNvPicPr>
              <a:picLocks noChangeAspect="1"/>
            </p:cNvPicPr>
            <p:nvPr/>
          </p:nvPicPr>
          <p:blipFill>
            <a:blip r:embed="rId6"/>
            <a:srcRect t="3677"/>
            <a:stretch>
              <a:fillRect/>
            </a:stretch>
          </p:blipFill>
          <p:spPr>
            <a:xfrm>
              <a:off x="0" y="0"/>
              <a:ext cx="8496305" cy="4068068"/>
            </a:xfrm>
            <a:prstGeom prst="rect">
              <a:avLst/>
            </a:prstGeom>
          </p:spPr>
        </p:pic>
      </p:grpSp>
      <p:sp>
        <p:nvSpPr>
          <p:cNvPr id="19" name="TextBox 19"/>
          <p:cNvSpPr txBox="1"/>
          <p:nvPr/>
        </p:nvSpPr>
        <p:spPr>
          <a:xfrm>
            <a:off x="1573457" y="6410354"/>
            <a:ext cx="7206058" cy="2154436"/>
          </a:xfrm>
          <a:prstGeom prst="rect">
            <a:avLst/>
          </a:prstGeom>
        </p:spPr>
        <p:txBody>
          <a:bodyPr wrap="square" lIns="0" tIns="0" rIns="0" bIns="0" rtlCol="0" anchor="t">
            <a:spAutoFit/>
          </a:bodyPr>
          <a:lstStyle/>
          <a:p>
            <a:pPr marL="457200" indent="-457200">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Субъектілер бойынша – </a:t>
            </a:r>
            <a:r>
              <a:rPr lang="kk-KZ" sz="2800" b="1" dirty="0">
                <a:solidFill>
                  <a:srgbClr val="C00000"/>
                </a:solidFill>
                <a:latin typeface="Times New Roman" panose="02020603050405020304" pitchFamily="18" charset="0"/>
                <a:cs typeface="Times New Roman" panose="02020603050405020304" pitchFamily="18" charset="0"/>
              </a:rPr>
              <a:t>ішкі және сыртқы</a:t>
            </a:r>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Зандылығы бойынша – </a:t>
            </a:r>
            <a:r>
              <a:rPr lang="kk-KZ" sz="2800" b="1" dirty="0">
                <a:solidFill>
                  <a:srgbClr val="C00000"/>
                </a:solidFill>
                <a:latin typeface="Times New Roman" panose="02020603050405020304" pitchFamily="18" charset="0"/>
                <a:cs typeface="Times New Roman" panose="02020603050405020304" pitchFamily="18" charset="0"/>
              </a:rPr>
              <a:t>міндетті және бастамашылық</a:t>
            </a:r>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Объектіні аудиторлық жұмыспен қамту бойынша – </a:t>
            </a:r>
            <a:r>
              <a:rPr lang="kk-KZ" sz="2800" b="1" dirty="0">
                <a:solidFill>
                  <a:srgbClr val="C00000"/>
                </a:solidFill>
                <a:latin typeface="Times New Roman" panose="02020603050405020304" pitchFamily="18" charset="0"/>
                <a:cs typeface="Times New Roman" panose="02020603050405020304" pitchFamily="18" charset="0"/>
              </a:rPr>
              <a:t>толық және ішінара</a:t>
            </a:r>
            <a:r>
              <a:rPr lang="kk-KZ" sz="2800" dirty="0">
                <a:solidFill>
                  <a:srgbClr val="C00000"/>
                </a:solidFill>
                <a:latin typeface="Times New Roman" panose="02020603050405020304" pitchFamily="18" charset="0"/>
                <a:cs typeface="Times New Roman" panose="02020603050405020304" pitchFamily="18" charset="0"/>
              </a:rPr>
              <a:t>.</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20" name="Freeform 20"/>
          <p:cNvSpPr/>
          <p:nvPr/>
        </p:nvSpPr>
        <p:spPr>
          <a:xfrm>
            <a:off x="1934683" y="4899802"/>
            <a:ext cx="3613987" cy="1031629"/>
          </a:xfrm>
          <a:custGeom>
            <a:avLst/>
            <a:gdLst/>
            <a:ahLst/>
            <a:cxnLst/>
            <a:rect l="l" t="t" r="r" b="b"/>
            <a:pathLst>
              <a:path w="3613987" h="1031629">
                <a:moveTo>
                  <a:pt x="0" y="0"/>
                </a:moveTo>
                <a:lnTo>
                  <a:pt x="3613988" y="0"/>
                </a:lnTo>
                <a:lnTo>
                  <a:pt x="3613988" y="1031629"/>
                </a:lnTo>
                <a:lnTo>
                  <a:pt x="0" y="10316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21" name="Freeform 21"/>
          <p:cNvSpPr/>
          <p:nvPr/>
        </p:nvSpPr>
        <p:spPr>
          <a:xfrm>
            <a:off x="4692925" y="4899802"/>
            <a:ext cx="3613987" cy="1031629"/>
          </a:xfrm>
          <a:custGeom>
            <a:avLst/>
            <a:gdLst/>
            <a:ahLst/>
            <a:cxnLst/>
            <a:rect l="l" t="t" r="r" b="b"/>
            <a:pathLst>
              <a:path w="3613987" h="1031629">
                <a:moveTo>
                  <a:pt x="0" y="0"/>
                </a:moveTo>
                <a:lnTo>
                  <a:pt x="3613987" y="0"/>
                </a:lnTo>
                <a:lnTo>
                  <a:pt x="3613987" y="1031629"/>
                </a:lnTo>
                <a:lnTo>
                  <a:pt x="0" y="10316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ru-RU"/>
          </a:p>
        </p:txBody>
      </p:sp>
      <p:sp>
        <p:nvSpPr>
          <p:cNvPr id="22" name="TextBox 22"/>
          <p:cNvSpPr txBox="1"/>
          <p:nvPr/>
        </p:nvSpPr>
        <p:spPr>
          <a:xfrm>
            <a:off x="2386693" y="5202257"/>
            <a:ext cx="4968971" cy="487313"/>
          </a:xfrm>
          <a:prstGeom prst="rect">
            <a:avLst/>
          </a:prstGeom>
        </p:spPr>
        <p:txBody>
          <a:bodyPr lIns="0" tIns="0" rIns="0" bIns="0" rtlCol="0" anchor="t">
            <a:spAutoFit/>
          </a:bodyPr>
          <a:lstStyle/>
          <a:p>
            <a:pPr algn="l">
              <a:lnSpc>
                <a:spcPts val="3780"/>
              </a:lnSpc>
            </a:pPr>
            <a:r>
              <a:rPr lang="kk-KZ" sz="3600" b="1" spc="-84" dirty="0">
                <a:solidFill>
                  <a:srgbClr val="FFFFFF"/>
                </a:solidFill>
                <a:latin typeface="Times New Roman" panose="02020603050405020304" pitchFamily="18" charset="0"/>
                <a:ea typeface="Arimo"/>
                <a:cs typeface="Times New Roman" panose="02020603050405020304" pitchFamily="18" charset="0"/>
                <a:sym typeface="Arimo"/>
              </a:rPr>
              <a:t>Аудит түрлері бойынша</a:t>
            </a:r>
            <a:endParaRPr lang="en-US" sz="3600" b="1" spc="-84" dirty="0">
              <a:solidFill>
                <a:srgbClr val="FFFFFF"/>
              </a:solidFill>
              <a:latin typeface="Times New Roman" panose="02020603050405020304" pitchFamily="18" charset="0"/>
              <a:ea typeface="Arimo"/>
              <a:cs typeface="Times New Roman" panose="02020603050405020304" pitchFamily="18" charset="0"/>
              <a:sym typeface="Arimo"/>
            </a:endParaRPr>
          </a:p>
        </p:txBody>
      </p:sp>
      <p:grpSp>
        <p:nvGrpSpPr>
          <p:cNvPr id="23" name="Group 23"/>
          <p:cNvGrpSpPr/>
          <p:nvPr/>
        </p:nvGrpSpPr>
        <p:grpSpPr>
          <a:xfrm>
            <a:off x="9286249" y="2396398"/>
            <a:ext cx="7789412" cy="6801794"/>
            <a:chOff x="0" y="0"/>
            <a:chExt cx="2051532" cy="1791419"/>
          </a:xfrm>
        </p:grpSpPr>
        <p:sp>
          <p:nvSpPr>
            <p:cNvPr id="24" name="Freeform 24"/>
            <p:cNvSpPr/>
            <p:nvPr/>
          </p:nvSpPr>
          <p:spPr>
            <a:xfrm>
              <a:off x="0" y="0"/>
              <a:ext cx="2051532" cy="1791419"/>
            </a:xfrm>
            <a:custGeom>
              <a:avLst/>
              <a:gdLst/>
              <a:ahLst/>
              <a:cxnLst/>
              <a:rect l="l" t="t" r="r" b="b"/>
              <a:pathLst>
                <a:path w="2051532" h="1791419">
                  <a:moveTo>
                    <a:pt x="64604" y="0"/>
                  </a:moveTo>
                  <a:lnTo>
                    <a:pt x="1986929" y="0"/>
                  </a:lnTo>
                  <a:cubicBezTo>
                    <a:pt x="2004063" y="0"/>
                    <a:pt x="2020495" y="6806"/>
                    <a:pt x="2032610" y="18922"/>
                  </a:cubicBezTo>
                  <a:cubicBezTo>
                    <a:pt x="2044726" y="31038"/>
                    <a:pt x="2051532" y="47470"/>
                    <a:pt x="2051532" y="64604"/>
                  </a:cubicBezTo>
                  <a:lnTo>
                    <a:pt x="2051532" y="1726815"/>
                  </a:lnTo>
                  <a:cubicBezTo>
                    <a:pt x="2051532" y="1743949"/>
                    <a:pt x="2044726" y="1760382"/>
                    <a:pt x="2032610" y="1772497"/>
                  </a:cubicBezTo>
                  <a:cubicBezTo>
                    <a:pt x="2020495" y="1784613"/>
                    <a:pt x="2004063" y="1791419"/>
                    <a:pt x="1986929" y="1791419"/>
                  </a:cubicBezTo>
                  <a:lnTo>
                    <a:pt x="64604" y="1791419"/>
                  </a:lnTo>
                  <a:cubicBezTo>
                    <a:pt x="47470" y="1791419"/>
                    <a:pt x="31038" y="1784613"/>
                    <a:pt x="18922" y="1772497"/>
                  </a:cubicBezTo>
                  <a:cubicBezTo>
                    <a:pt x="6806" y="1760382"/>
                    <a:pt x="0" y="1743949"/>
                    <a:pt x="0" y="1726815"/>
                  </a:cubicBezTo>
                  <a:lnTo>
                    <a:pt x="0" y="64604"/>
                  </a:lnTo>
                  <a:cubicBezTo>
                    <a:pt x="0" y="47470"/>
                    <a:pt x="6806" y="31038"/>
                    <a:pt x="18922" y="18922"/>
                  </a:cubicBezTo>
                  <a:cubicBezTo>
                    <a:pt x="31038" y="6806"/>
                    <a:pt x="47470" y="0"/>
                    <a:pt x="64604" y="0"/>
                  </a:cubicBezTo>
                  <a:close/>
                </a:path>
              </a:pathLst>
            </a:custGeom>
            <a:solidFill>
              <a:srgbClr val="E2DFCF"/>
            </a:solidFill>
          </p:spPr>
          <p:txBody>
            <a:bodyPr/>
            <a:lstStyle/>
            <a:p>
              <a:endParaRPr lang="ru-RU"/>
            </a:p>
          </p:txBody>
        </p:sp>
        <p:sp>
          <p:nvSpPr>
            <p:cNvPr id="25" name="TextBox 25"/>
            <p:cNvSpPr txBox="1"/>
            <p:nvPr/>
          </p:nvSpPr>
          <p:spPr>
            <a:xfrm>
              <a:off x="0" y="-28575"/>
              <a:ext cx="2051532" cy="1819994"/>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9994841" y="2880380"/>
            <a:ext cx="6372229" cy="3051051"/>
            <a:chOff x="0" y="0"/>
            <a:chExt cx="8496305" cy="4068068"/>
          </a:xfrm>
        </p:grpSpPr>
        <p:pic>
          <p:nvPicPr>
            <p:cNvPr id="27" name="Picture 27"/>
            <p:cNvPicPr>
              <a:picLocks noChangeAspect="1"/>
            </p:cNvPicPr>
            <p:nvPr/>
          </p:nvPicPr>
          <p:blipFill>
            <a:blip r:embed="rId11"/>
            <a:srcRect t="18721" r="4514"/>
            <a:stretch>
              <a:fillRect/>
            </a:stretch>
          </p:blipFill>
          <p:spPr>
            <a:xfrm>
              <a:off x="0" y="0"/>
              <a:ext cx="8496305" cy="4068068"/>
            </a:xfrm>
            <a:prstGeom prst="rect">
              <a:avLst/>
            </a:prstGeom>
          </p:spPr>
        </p:pic>
      </p:grpSp>
      <p:sp>
        <p:nvSpPr>
          <p:cNvPr id="29" name="TextBox 29"/>
          <p:cNvSpPr txBox="1"/>
          <p:nvPr/>
        </p:nvSpPr>
        <p:spPr>
          <a:xfrm>
            <a:off x="9448800" y="5992794"/>
            <a:ext cx="7443467" cy="276998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kk-KZ" sz="2000" b="1" u="sng" dirty="0">
                <a:solidFill>
                  <a:srgbClr val="C00000"/>
                </a:solidFill>
                <a:latin typeface="Times New Roman" panose="02020603050405020304" pitchFamily="18" charset="0"/>
                <a:cs typeface="Times New Roman" panose="02020603050405020304" pitchFamily="18" charset="0"/>
              </a:rPr>
              <a:t>Келісілген процедураларды</a:t>
            </a:r>
            <a:r>
              <a:rPr lang="kk-KZ" sz="2000" b="1" dirty="0">
                <a:solidFill>
                  <a:srgbClr val="C00000"/>
                </a:solidFill>
                <a:latin typeface="Times New Roman" panose="02020603050405020304" pitchFamily="18" charset="0"/>
                <a:cs typeface="Times New Roman" panose="02020603050405020304" pitchFamily="18" charset="0"/>
              </a:rPr>
              <a:t> жүргізудің мәні </a:t>
            </a:r>
            <a:r>
              <a:rPr lang="kk-KZ" sz="2000" dirty="0">
                <a:latin typeface="Times New Roman" panose="02020603050405020304" pitchFamily="18" charset="0"/>
                <a:cs typeface="Times New Roman" panose="02020603050405020304" pitchFamily="18" charset="0"/>
              </a:rPr>
              <a:t>аудитор мен ілеспе қызметтер көрсету шартын жасасқан тапсырыс беруші арасында келісілген аудиторлық сипаттағы процедуралардың жүргізілуінде.</a:t>
            </a:r>
            <a:r>
              <a:rPr lang="ru-RU" sz="2000" dirty="0">
                <a:latin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cs typeface="Times New Roman" panose="02020603050405020304" pitchFamily="18" charset="0"/>
              </a:rPr>
              <a:t>Мақсат — </a:t>
            </a:r>
            <a:r>
              <a:rPr lang="kk-KZ" sz="2000" dirty="0">
                <a:latin typeface="Times New Roman" panose="02020603050405020304" pitchFamily="18" charset="0"/>
                <a:cs typeface="Times New Roman" panose="02020603050405020304" pitchFamily="18" charset="0"/>
              </a:rPr>
              <a:t>Тапсырыс берушіге Тапсырыс берушіні қызықтыратын, келісілген процедураларды жүзеге асыру барысында айқындалған мәліметтер мен деректер қамтылған есепті ұсыну.</a:t>
            </a:r>
          </a:p>
          <a:p>
            <a:pPr marL="342900" indent="-342900">
              <a:buFont typeface="Arial" panose="020B0604020202020204" pitchFamily="34" charset="0"/>
              <a:buChar char="•"/>
            </a:pPr>
            <a:r>
              <a:rPr lang="kk-KZ" sz="2000" b="1" u="sng" dirty="0">
                <a:solidFill>
                  <a:srgbClr val="C00000"/>
                </a:solidFill>
                <a:latin typeface="Times New Roman" panose="02020603050405020304" pitchFamily="18" charset="0"/>
                <a:cs typeface="Times New Roman" panose="02020603050405020304" pitchFamily="18" charset="0"/>
              </a:rPr>
              <a:t>Компиляция</a:t>
            </a:r>
            <a:r>
              <a:rPr lang="kk-KZ" sz="2000" dirty="0">
                <a:solidFill>
                  <a:srgbClr val="C00000"/>
                </a:solidFill>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бойынша келісім жасасу кезінде аудитор кәсіби бухгалтер ретінде тартылады.</a:t>
            </a:r>
            <a:endParaRPr lang="ru-RU" sz="2000" dirty="0">
              <a:latin typeface="Times New Roman" panose="02020603050405020304" pitchFamily="18" charset="0"/>
              <a:cs typeface="Times New Roman" panose="02020603050405020304" pitchFamily="18" charset="0"/>
            </a:endParaRPr>
          </a:p>
        </p:txBody>
      </p:sp>
      <p:sp>
        <p:nvSpPr>
          <p:cNvPr id="30" name="Freeform 30"/>
          <p:cNvSpPr/>
          <p:nvPr/>
        </p:nvSpPr>
        <p:spPr>
          <a:xfrm>
            <a:off x="9994841" y="4899802"/>
            <a:ext cx="3613987" cy="1031629"/>
          </a:xfrm>
          <a:custGeom>
            <a:avLst/>
            <a:gdLst/>
            <a:ahLst/>
            <a:cxnLst/>
            <a:rect l="l" t="t" r="r" b="b"/>
            <a:pathLst>
              <a:path w="3613987" h="1031629">
                <a:moveTo>
                  <a:pt x="0" y="0"/>
                </a:moveTo>
                <a:lnTo>
                  <a:pt x="3613987" y="0"/>
                </a:lnTo>
                <a:lnTo>
                  <a:pt x="3613987" y="1031629"/>
                </a:lnTo>
                <a:lnTo>
                  <a:pt x="0" y="10316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sp>
        <p:nvSpPr>
          <p:cNvPr id="31" name="Freeform 31"/>
          <p:cNvSpPr/>
          <p:nvPr/>
        </p:nvSpPr>
        <p:spPr>
          <a:xfrm>
            <a:off x="12753082" y="4899802"/>
            <a:ext cx="3613987" cy="1031629"/>
          </a:xfrm>
          <a:custGeom>
            <a:avLst/>
            <a:gdLst/>
            <a:ahLst/>
            <a:cxnLst/>
            <a:rect l="l" t="t" r="r" b="b"/>
            <a:pathLst>
              <a:path w="3613987" h="1031629">
                <a:moveTo>
                  <a:pt x="0" y="0"/>
                </a:moveTo>
                <a:lnTo>
                  <a:pt x="3613987" y="0"/>
                </a:lnTo>
                <a:lnTo>
                  <a:pt x="3613987" y="1031629"/>
                </a:lnTo>
                <a:lnTo>
                  <a:pt x="0" y="10316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ru-RU"/>
          </a:p>
        </p:txBody>
      </p:sp>
      <p:sp>
        <p:nvSpPr>
          <p:cNvPr id="32" name="TextBox 32"/>
          <p:cNvSpPr txBox="1"/>
          <p:nvPr/>
        </p:nvSpPr>
        <p:spPr>
          <a:xfrm>
            <a:off x="10446850" y="5202257"/>
            <a:ext cx="4968971" cy="488082"/>
          </a:xfrm>
          <a:prstGeom prst="rect">
            <a:avLst/>
          </a:prstGeom>
        </p:spPr>
        <p:txBody>
          <a:bodyPr lIns="0" tIns="0" rIns="0" bIns="0" rtlCol="0" anchor="t">
            <a:spAutoFit/>
          </a:bodyPr>
          <a:lstStyle/>
          <a:p>
            <a:pPr algn="l">
              <a:lnSpc>
                <a:spcPts val="3780"/>
              </a:lnSpc>
            </a:pPr>
            <a:r>
              <a:rPr lang="kk-KZ" sz="4200" b="1" spc="-84" dirty="0">
                <a:solidFill>
                  <a:srgbClr val="FFFFFF"/>
                </a:solidFill>
                <a:latin typeface="Times New Roman" panose="02020603050405020304" pitchFamily="18" charset="0"/>
                <a:ea typeface="Arimo"/>
                <a:cs typeface="Times New Roman" panose="02020603050405020304" pitchFamily="18" charset="0"/>
                <a:sym typeface="Arimo"/>
              </a:rPr>
              <a:t>Ілеспелі қызметтер</a:t>
            </a:r>
            <a:endParaRPr lang="en-US" sz="4200" b="1" spc="-84" dirty="0">
              <a:solidFill>
                <a:srgbClr val="FFFFFF"/>
              </a:solidFill>
              <a:latin typeface="Times New Roman" panose="02020603050405020304" pitchFamily="18" charset="0"/>
              <a:ea typeface="Arimo"/>
              <a:cs typeface="Times New Roman" panose="02020603050405020304" pitchFamily="18" charset="0"/>
              <a:sym typeface="Arimo"/>
            </a:endParaRPr>
          </a:p>
        </p:txBody>
      </p:sp>
      <p:sp>
        <p:nvSpPr>
          <p:cNvPr id="33" name="AutoShape 33"/>
          <p:cNvSpPr/>
          <p:nvPr/>
        </p:nvSpPr>
        <p:spPr>
          <a:xfrm flipV="1">
            <a:off x="1682650" y="9782175"/>
            <a:ext cx="15007713" cy="0"/>
          </a:xfrm>
          <a:prstGeom prst="line">
            <a:avLst/>
          </a:prstGeom>
          <a:ln w="38100" cap="rnd">
            <a:solidFill>
              <a:srgbClr val="424236"/>
            </a:solidFill>
            <a:prstDash val="solid"/>
            <a:headEnd type="none" w="sm" len="sm"/>
            <a:tailEnd type="none" w="sm" len="sm"/>
          </a:ln>
        </p:spPr>
        <p:txBody>
          <a:bodyPr/>
          <a:lstStyle/>
          <a:p>
            <a:endParaRPr lang="ru-RU"/>
          </a:p>
        </p:txBody>
      </p:sp>
      <p:sp>
        <p:nvSpPr>
          <p:cNvPr id="35" name="TextBox 34">
            <a:extLst>
              <a:ext uri="{FF2B5EF4-FFF2-40B4-BE49-F238E27FC236}">
                <a16:creationId xmlns:a16="http://schemas.microsoft.com/office/drawing/2014/main" id="{9E3E03D2-ED36-4F0F-9B3C-A8CE814E723F}"/>
              </a:ext>
            </a:extLst>
          </p:cNvPr>
          <p:cNvSpPr txBox="1"/>
          <p:nvPr/>
        </p:nvSpPr>
        <p:spPr>
          <a:xfrm>
            <a:off x="2657834" y="1243698"/>
            <a:ext cx="9144000" cy="584775"/>
          </a:xfrm>
          <a:prstGeom prst="rect">
            <a:avLst/>
          </a:prstGeom>
          <a:noFill/>
        </p:spPr>
        <p:txBody>
          <a:bodyPr wrap="square">
            <a:spAutoFit/>
          </a:bodyPr>
          <a:lstStyle/>
          <a:p>
            <a:r>
              <a:rPr lang="kk-KZ"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Аудиттің түрлері және аудитке ілеспе қызметтер</a:t>
            </a:r>
            <a:endParaRPr lang="ru-KZ"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77025"/>
            <a:ext cx="18288000" cy="5288862"/>
            <a:chOff x="0" y="0"/>
            <a:chExt cx="4816593" cy="1392951"/>
          </a:xfrm>
        </p:grpSpPr>
        <p:sp>
          <p:nvSpPr>
            <p:cNvPr id="3" name="Freeform 3"/>
            <p:cNvSpPr/>
            <p:nvPr/>
          </p:nvSpPr>
          <p:spPr>
            <a:xfrm>
              <a:off x="0" y="0"/>
              <a:ext cx="4816592" cy="1392951"/>
            </a:xfrm>
            <a:custGeom>
              <a:avLst/>
              <a:gdLst/>
              <a:ahLst/>
              <a:cxnLst/>
              <a:rect l="l" t="t" r="r" b="b"/>
              <a:pathLst>
                <a:path w="4816592" h="1392951">
                  <a:moveTo>
                    <a:pt x="25400" y="0"/>
                  </a:moveTo>
                  <a:lnTo>
                    <a:pt x="4791192" y="0"/>
                  </a:lnTo>
                  <a:cubicBezTo>
                    <a:pt x="4797929" y="0"/>
                    <a:pt x="4804390" y="2676"/>
                    <a:pt x="4809153" y="7439"/>
                  </a:cubicBezTo>
                  <a:cubicBezTo>
                    <a:pt x="4813916" y="12203"/>
                    <a:pt x="4816592" y="18664"/>
                    <a:pt x="4816592" y="25400"/>
                  </a:cubicBezTo>
                  <a:lnTo>
                    <a:pt x="4816592" y="1367551"/>
                  </a:lnTo>
                  <a:cubicBezTo>
                    <a:pt x="4816592" y="1381579"/>
                    <a:pt x="4805221" y="1392951"/>
                    <a:pt x="4791192" y="1392951"/>
                  </a:cubicBezTo>
                  <a:lnTo>
                    <a:pt x="25400" y="1392951"/>
                  </a:lnTo>
                  <a:cubicBezTo>
                    <a:pt x="11372" y="1392951"/>
                    <a:pt x="0" y="1381579"/>
                    <a:pt x="0" y="1367551"/>
                  </a:cubicBezTo>
                  <a:lnTo>
                    <a:pt x="0" y="25400"/>
                  </a:lnTo>
                  <a:cubicBezTo>
                    <a:pt x="0" y="11372"/>
                    <a:pt x="11372" y="0"/>
                    <a:pt x="25400" y="0"/>
                  </a:cubicBezTo>
                  <a:close/>
                </a:path>
              </a:pathLst>
            </a:custGeom>
            <a:solidFill>
              <a:srgbClr val="E2DFCF"/>
            </a:solidFill>
          </p:spPr>
          <p:txBody>
            <a:bodyPr/>
            <a:lstStyle/>
            <a:p>
              <a:endParaRPr lang="ru-RU"/>
            </a:p>
          </p:txBody>
        </p:sp>
        <p:sp>
          <p:nvSpPr>
            <p:cNvPr id="4" name="TextBox 4"/>
            <p:cNvSpPr txBox="1"/>
            <p:nvPr/>
          </p:nvSpPr>
          <p:spPr>
            <a:xfrm>
              <a:off x="0" y="-28575"/>
              <a:ext cx="4816593" cy="142152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489304"/>
            <a:ext cx="16230600" cy="3768996"/>
            <a:chOff x="0" y="0"/>
            <a:chExt cx="4274726" cy="992657"/>
          </a:xfrm>
        </p:grpSpPr>
        <p:sp>
          <p:nvSpPr>
            <p:cNvPr id="6" name="Freeform 6"/>
            <p:cNvSpPr/>
            <p:nvPr/>
          </p:nvSpPr>
          <p:spPr>
            <a:xfrm>
              <a:off x="0" y="0"/>
              <a:ext cx="4274726" cy="992657"/>
            </a:xfrm>
            <a:custGeom>
              <a:avLst/>
              <a:gdLst/>
              <a:ahLst/>
              <a:cxnLst/>
              <a:rect l="l" t="t" r="r" b="b"/>
              <a:pathLst>
                <a:path w="4274726" h="992657">
                  <a:moveTo>
                    <a:pt x="33390" y="0"/>
                  </a:moveTo>
                  <a:lnTo>
                    <a:pt x="4241336" y="0"/>
                  </a:lnTo>
                  <a:cubicBezTo>
                    <a:pt x="4259777" y="0"/>
                    <a:pt x="4274726" y="14949"/>
                    <a:pt x="4274726" y="33390"/>
                  </a:cubicBezTo>
                  <a:lnTo>
                    <a:pt x="4274726" y="959268"/>
                  </a:lnTo>
                  <a:cubicBezTo>
                    <a:pt x="4274726" y="977708"/>
                    <a:pt x="4259777" y="992657"/>
                    <a:pt x="4241336" y="992657"/>
                  </a:cubicBezTo>
                  <a:lnTo>
                    <a:pt x="33390" y="992657"/>
                  </a:lnTo>
                  <a:cubicBezTo>
                    <a:pt x="24534" y="992657"/>
                    <a:pt x="16041" y="989140"/>
                    <a:pt x="9780" y="982878"/>
                  </a:cubicBezTo>
                  <a:cubicBezTo>
                    <a:pt x="3518" y="976616"/>
                    <a:pt x="0" y="968123"/>
                    <a:pt x="0" y="959268"/>
                  </a:cubicBezTo>
                  <a:lnTo>
                    <a:pt x="0" y="33390"/>
                  </a:lnTo>
                  <a:cubicBezTo>
                    <a:pt x="0" y="24534"/>
                    <a:pt x="3518" y="16041"/>
                    <a:pt x="9780" y="9780"/>
                  </a:cubicBezTo>
                  <a:cubicBezTo>
                    <a:pt x="16041" y="3518"/>
                    <a:pt x="24534" y="0"/>
                    <a:pt x="33390" y="0"/>
                  </a:cubicBezTo>
                  <a:close/>
                </a:path>
              </a:pathLst>
            </a:custGeom>
            <a:solidFill>
              <a:srgbClr val="424236"/>
            </a:solidFill>
          </p:spPr>
          <p:txBody>
            <a:bodyPr/>
            <a:lstStyle/>
            <a:p>
              <a:endParaRPr lang="ru-RU"/>
            </a:p>
          </p:txBody>
        </p:sp>
        <p:sp>
          <p:nvSpPr>
            <p:cNvPr id="7" name="TextBox 7"/>
            <p:cNvSpPr txBox="1"/>
            <p:nvPr/>
          </p:nvSpPr>
          <p:spPr>
            <a:xfrm>
              <a:off x="0" y="-28575"/>
              <a:ext cx="4274726" cy="102123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439285" y="2533382"/>
            <a:ext cx="6302508" cy="2486293"/>
            <a:chOff x="0" y="0"/>
            <a:chExt cx="8403345" cy="3315057"/>
          </a:xfrm>
        </p:grpSpPr>
        <p:pic>
          <p:nvPicPr>
            <p:cNvPr id="9" name="Picture 9"/>
            <p:cNvPicPr>
              <a:picLocks noChangeAspect="1"/>
            </p:cNvPicPr>
            <p:nvPr/>
          </p:nvPicPr>
          <p:blipFill>
            <a:blip r:embed="rId2"/>
            <a:srcRect t="20413" b="20413"/>
            <a:stretch>
              <a:fillRect/>
            </a:stretch>
          </p:blipFill>
          <p:spPr>
            <a:xfrm>
              <a:off x="0" y="0"/>
              <a:ext cx="8403345" cy="3315057"/>
            </a:xfrm>
            <a:prstGeom prst="rect">
              <a:avLst/>
            </a:prstGeom>
          </p:spPr>
        </p:pic>
      </p:grpSp>
      <p:grpSp>
        <p:nvGrpSpPr>
          <p:cNvPr id="10" name="Group 10"/>
          <p:cNvGrpSpPr/>
          <p:nvPr/>
        </p:nvGrpSpPr>
        <p:grpSpPr>
          <a:xfrm>
            <a:off x="1028700" y="1028700"/>
            <a:ext cx="16230600" cy="889871"/>
            <a:chOff x="0" y="0"/>
            <a:chExt cx="4274726" cy="234369"/>
          </a:xfrm>
        </p:grpSpPr>
        <p:sp>
          <p:nvSpPr>
            <p:cNvPr id="11" name="Freeform 11"/>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12" name="TextBox 12"/>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13" name="Group 13"/>
          <p:cNvGrpSpPr/>
          <p:nvPr/>
        </p:nvGrpSpPr>
        <p:grpSpPr>
          <a:xfrm>
            <a:off x="13753691" y="1176773"/>
            <a:ext cx="3321969" cy="593724"/>
            <a:chOff x="0" y="0"/>
            <a:chExt cx="874922" cy="156372"/>
          </a:xfrm>
        </p:grpSpPr>
        <p:sp>
          <p:nvSpPr>
            <p:cNvPr id="14" name="Freeform 14"/>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5" name="TextBox 15"/>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6" name="Freeform 16"/>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17" name="Freeform 17"/>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RU"/>
          </a:p>
        </p:txBody>
      </p:sp>
      <p:grpSp>
        <p:nvGrpSpPr>
          <p:cNvPr id="18" name="Group 18"/>
          <p:cNvGrpSpPr/>
          <p:nvPr/>
        </p:nvGrpSpPr>
        <p:grpSpPr>
          <a:xfrm>
            <a:off x="2341074" y="1155960"/>
            <a:ext cx="2536972" cy="614538"/>
            <a:chOff x="0" y="0"/>
            <a:chExt cx="729247" cy="176647"/>
          </a:xfrm>
        </p:grpSpPr>
        <p:sp>
          <p:nvSpPr>
            <p:cNvPr id="19" name="Freeform 19"/>
            <p:cNvSpPr/>
            <p:nvPr/>
          </p:nvSpPr>
          <p:spPr>
            <a:xfrm>
              <a:off x="0" y="0"/>
              <a:ext cx="729247" cy="176647"/>
            </a:xfrm>
            <a:custGeom>
              <a:avLst/>
              <a:gdLst/>
              <a:ahLst/>
              <a:cxnLst/>
              <a:rect l="l" t="t" r="r" b="b"/>
              <a:pathLst>
                <a:path w="729247" h="176647">
                  <a:moveTo>
                    <a:pt x="88324" y="0"/>
                  </a:moveTo>
                  <a:lnTo>
                    <a:pt x="640923" y="0"/>
                  </a:lnTo>
                  <a:cubicBezTo>
                    <a:pt x="689703" y="0"/>
                    <a:pt x="729247" y="39544"/>
                    <a:pt x="729247" y="88324"/>
                  </a:cubicBezTo>
                  <a:lnTo>
                    <a:pt x="729247" y="88324"/>
                  </a:lnTo>
                  <a:cubicBezTo>
                    <a:pt x="729247" y="111749"/>
                    <a:pt x="719941" y="134214"/>
                    <a:pt x="703378" y="150778"/>
                  </a:cubicBezTo>
                  <a:cubicBezTo>
                    <a:pt x="686814" y="167342"/>
                    <a:pt x="664348" y="176647"/>
                    <a:pt x="640923" y="176647"/>
                  </a:cubicBezTo>
                  <a:lnTo>
                    <a:pt x="88324" y="176647"/>
                  </a:lnTo>
                  <a:cubicBezTo>
                    <a:pt x="64899" y="176647"/>
                    <a:pt x="42433" y="167342"/>
                    <a:pt x="25869" y="150778"/>
                  </a:cubicBezTo>
                  <a:cubicBezTo>
                    <a:pt x="9306" y="134214"/>
                    <a:pt x="0" y="111749"/>
                    <a:pt x="0" y="88324"/>
                  </a:cubicBezTo>
                  <a:lnTo>
                    <a:pt x="0" y="88324"/>
                  </a:lnTo>
                  <a:cubicBezTo>
                    <a:pt x="0" y="64899"/>
                    <a:pt x="9306" y="42433"/>
                    <a:pt x="25869" y="25869"/>
                  </a:cubicBezTo>
                  <a:cubicBezTo>
                    <a:pt x="42433" y="9306"/>
                    <a:pt x="64899" y="0"/>
                    <a:pt x="88324" y="0"/>
                  </a:cubicBezTo>
                  <a:close/>
                </a:path>
              </a:pathLst>
            </a:custGeom>
            <a:solidFill>
              <a:srgbClr val="FFFFFF"/>
            </a:solidFill>
            <a:ln cap="rnd">
              <a:noFill/>
              <a:prstDash val="solid"/>
              <a:round/>
            </a:ln>
          </p:spPr>
          <p:txBody>
            <a:bodyPr/>
            <a:lstStyle/>
            <a:p>
              <a:endParaRPr lang="ru-RU"/>
            </a:p>
          </p:txBody>
        </p:sp>
        <p:sp>
          <p:nvSpPr>
            <p:cNvPr id="20" name="TextBox 20"/>
            <p:cNvSpPr txBox="1"/>
            <p:nvPr/>
          </p:nvSpPr>
          <p:spPr>
            <a:xfrm>
              <a:off x="0" y="-47625"/>
              <a:ext cx="729247" cy="224272"/>
            </a:xfrm>
            <a:prstGeom prst="rect">
              <a:avLst/>
            </a:prstGeom>
          </p:spPr>
          <p:txBody>
            <a:bodyPr lIns="50800" tIns="50800" rIns="50800" bIns="50800" rtlCol="0" anchor="ctr"/>
            <a:lstStyle/>
            <a:p>
              <a:pPr algn="ctr">
                <a:lnSpc>
                  <a:spcPts val="2940"/>
                </a:lnSpc>
                <a:spcBef>
                  <a:spcPct val="0"/>
                </a:spcBef>
              </a:pPr>
              <a:endParaRPr lang="en-US" sz="2100" dirty="0">
                <a:solidFill>
                  <a:srgbClr val="191919"/>
                </a:solidFill>
                <a:latin typeface="Garet"/>
                <a:ea typeface="Garet"/>
                <a:cs typeface="Garet"/>
                <a:sym typeface="Garet"/>
              </a:endParaRPr>
            </a:p>
          </p:txBody>
        </p:sp>
      </p:grpSp>
      <p:sp>
        <p:nvSpPr>
          <p:cNvPr id="21" name="TextBox 21"/>
          <p:cNvSpPr txBox="1"/>
          <p:nvPr/>
        </p:nvSpPr>
        <p:spPr>
          <a:xfrm>
            <a:off x="1028700" y="2742932"/>
            <a:ext cx="9134233" cy="1013098"/>
          </a:xfrm>
          <a:prstGeom prst="rect">
            <a:avLst/>
          </a:prstGeom>
        </p:spPr>
        <p:txBody>
          <a:bodyPr wrap="square" lIns="0" tIns="0" rIns="0" bIns="0" rtlCol="0" anchor="t">
            <a:spAutoFit/>
          </a:bodyPr>
          <a:lstStyle/>
          <a:p>
            <a:pPr algn="l">
              <a:lnSpc>
                <a:spcPts val="7919"/>
              </a:lnSpc>
            </a:pPr>
            <a:r>
              <a:rPr lang="kk-KZ" sz="7200" b="1" spc="-175"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rPr>
              <a:t>Бақылау сұрақтары</a:t>
            </a:r>
            <a:r>
              <a:rPr lang="en-US" sz="7200" b="1" spc="-175" dirty="0">
                <a:solidFill>
                  <a:srgbClr val="C00000"/>
                </a:solidFill>
                <a:effectLst>
                  <a:outerShdw blurRad="38100" dist="38100" dir="2700000" algn="tl">
                    <a:srgbClr val="000000">
                      <a:alpha val="43137"/>
                    </a:srgbClr>
                  </a:outerShdw>
                </a:effectLst>
                <a:latin typeface="Times New Roman" panose="02020603050405020304" pitchFamily="18" charset="0"/>
                <a:ea typeface="Arimo"/>
                <a:cs typeface="Times New Roman" panose="02020603050405020304" pitchFamily="18" charset="0"/>
                <a:sym typeface="Arimo"/>
              </a:rPr>
              <a:t>:</a:t>
            </a:r>
          </a:p>
        </p:txBody>
      </p:sp>
      <p:grpSp>
        <p:nvGrpSpPr>
          <p:cNvPr id="22" name="Group 22"/>
          <p:cNvGrpSpPr/>
          <p:nvPr/>
        </p:nvGrpSpPr>
        <p:grpSpPr>
          <a:xfrm>
            <a:off x="1889229" y="6209512"/>
            <a:ext cx="647870" cy="647870"/>
            <a:chOff x="0" y="0"/>
            <a:chExt cx="406400" cy="406400"/>
          </a:xfrm>
        </p:grpSpPr>
        <p:sp>
          <p:nvSpPr>
            <p:cNvPr id="23" name="Freeform 23"/>
            <p:cNvSpPr/>
            <p:nvPr/>
          </p:nvSpPr>
          <p:spPr>
            <a:xfrm>
              <a:off x="0" y="0"/>
              <a:ext cx="406400" cy="406400"/>
            </a:xfrm>
            <a:custGeom>
              <a:avLst/>
              <a:gdLst/>
              <a:ahLst/>
              <a:cxnLst/>
              <a:rect l="l" t="t" r="r" b="b"/>
              <a:pathLst>
                <a:path w="406400" h="406400">
                  <a:moveTo>
                    <a:pt x="203200" y="0"/>
                  </a:moveTo>
                  <a:cubicBezTo>
                    <a:pt x="315424" y="0"/>
                    <a:pt x="406400" y="90976"/>
                    <a:pt x="406400" y="203200"/>
                  </a:cubicBezTo>
                  <a:cubicBezTo>
                    <a:pt x="406400" y="315424"/>
                    <a:pt x="315424" y="406400"/>
                    <a:pt x="203200" y="406400"/>
                  </a:cubicBezTo>
                  <a:lnTo>
                    <a:pt x="203200" y="406400"/>
                  </a:lnTo>
                  <a:cubicBezTo>
                    <a:pt x="90976" y="406400"/>
                    <a:pt x="0" y="315424"/>
                    <a:pt x="0" y="203200"/>
                  </a:cubicBezTo>
                  <a:cubicBezTo>
                    <a:pt x="0" y="90976"/>
                    <a:pt x="90976" y="0"/>
                    <a:pt x="203200" y="0"/>
                  </a:cubicBezTo>
                  <a:close/>
                </a:path>
              </a:pathLst>
            </a:custGeom>
            <a:solidFill>
              <a:srgbClr val="FFFFFF"/>
            </a:solidFill>
            <a:ln cap="sq">
              <a:noFill/>
              <a:prstDash val="solid"/>
              <a:miter/>
            </a:ln>
          </p:spPr>
          <p:txBody>
            <a:bodyPr/>
            <a:lstStyle/>
            <a:p>
              <a:endParaRPr lang="ru-RU"/>
            </a:p>
          </p:txBody>
        </p:sp>
        <p:sp>
          <p:nvSpPr>
            <p:cNvPr id="24" name="TextBox 24"/>
            <p:cNvSpPr txBox="1"/>
            <p:nvPr/>
          </p:nvSpPr>
          <p:spPr>
            <a:xfrm>
              <a:off x="0" y="-38100"/>
              <a:ext cx="406400" cy="444500"/>
            </a:xfrm>
            <a:prstGeom prst="rect">
              <a:avLst/>
            </a:prstGeom>
          </p:spPr>
          <p:txBody>
            <a:bodyPr lIns="50800" tIns="50800" rIns="50800" bIns="50800" rtlCol="0" anchor="ctr"/>
            <a:lstStyle/>
            <a:p>
              <a:pPr algn="ctr">
                <a:lnSpc>
                  <a:spcPts val="3359"/>
                </a:lnSpc>
              </a:pPr>
              <a:r>
                <a:rPr lang="en-US" sz="2400">
                  <a:solidFill>
                    <a:srgbClr val="191919"/>
                  </a:solidFill>
                  <a:latin typeface="Garet"/>
                  <a:ea typeface="Garet"/>
                  <a:cs typeface="Garet"/>
                  <a:sym typeface="Garet"/>
                </a:rPr>
                <a:t>1</a:t>
              </a:r>
            </a:p>
          </p:txBody>
        </p:sp>
      </p:grpSp>
      <p:sp>
        <p:nvSpPr>
          <p:cNvPr id="25" name="TextBox 25"/>
          <p:cNvSpPr txBox="1"/>
          <p:nvPr/>
        </p:nvSpPr>
        <p:spPr>
          <a:xfrm>
            <a:off x="2832090" y="7326177"/>
            <a:ext cx="6692910" cy="984885"/>
          </a:xfrm>
          <a:prstGeom prst="rect">
            <a:avLst/>
          </a:prstGeom>
        </p:spPr>
        <p:txBody>
          <a:bodyPr wrap="square" lIns="0" tIns="0" rIns="0" bIns="0" rtlCol="0" anchor="t">
            <a:spAutoFit/>
          </a:bodyPr>
          <a:lstStyle/>
          <a:p>
            <a:pPr algn="l">
              <a:spcBef>
                <a:spcPct val="0"/>
              </a:spcBef>
            </a:pPr>
            <a:r>
              <a:rPr lang="kk-KZ" sz="3200" b="1" dirty="0">
                <a:solidFill>
                  <a:srgbClr val="FFFFFF"/>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rPr>
              <a:t>Аудиттің мақсаты мен міндеттері қандай?</a:t>
            </a:r>
            <a:endPar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endParaRPr>
          </a:p>
        </p:txBody>
      </p:sp>
      <p:grpSp>
        <p:nvGrpSpPr>
          <p:cNvPr id="26" name="Group 26"/>
          <p:cNvGrpSpPr/>
          <p:nvPr/>
        </p:nvGrpSpPr>
        <p:grpSpPr>
          <a:xfrm>
            <a:off x="1889229" y="7362823"/>
            <a:ext cx="647870" cy="647870"/>
            <a:chOff x="0" y="0"/>
            <a:chExt cx="406400" cy="406400"/>
          </a:xfrm>
        </p:grpSpPr>
        <p:sp>
          <p:nvSpPr>
            <p:cNvPr id="27" name="Freeform 27"/>
            <p:cNvSpPr/>
            <p:nvPr/>
          </p:nvSpPr>
          <p:spPr>
            <a:xfrm>
              <a:off x="0" y="0"/>
              <a:ext cx="406400" cy="406400"/>
            </a:xfrm>
            <a:custGeom>
              <a:avLst/>
              <a:gdLst/>
              <a:ahLst/>
              <a:cxnLst/>
              <a:rect l="l" t="t" r="r" b="b"/>
              <a:pathLst>
                <a:path w="406400" h="406400">
                  <a:moveTo>
                    <a:pt x="203200" y="0"/>
                  </a:moveTo>
                  <a:cubicBezTo>
                    <a:pt x="315424" y="0"/>
                    <a:pt x="406400" y="90976"/>
                    <a:pt x="406400" y="203200"/>
                  </a:cubicBezTo>
                  <a:cubicBezTo>
                    <a:pt x="406400" y="315424"/>
                    <a:pt x="315424" y="406400"/>
                    <a:pt x="203200" y="406400"/>
                  </a:cubicBezTo>
                  <a:lnTo>
                    <a:pt x="203200" y="406400"/>
                  </a:lnTo>
                  <a:cubicBezTo>
                    <a:pt x="90976" y="406400"/>
                    <a:pt x="0" y="315424"/>
                    <a:pt x="0" y="203200"/>
                  </a:cubicBezTo>
                  <a:cubicBezTo>
                    <a:pt x="0" y="90976"/>
                    <a:pt x="90976" y="0"/>
                    <a:pt x="203200" y="0"/>
                  </a:cubicBezTo>
                  <a:close/>
                </a:path>
              </a:pathLst>
            </a:custGeom>
            <a:solidFill>
              <a:srgbClr val="FFFFFF"/>
            </a:solidFill>
            <a:ln cap="sq">
              <a:noFill/>
              <a:prstDash val="solid"/>
              <a:miter/>
            </a:ln>
          </p:spPr>
          <p:txBody>
            <a:bodyPr/>
            <a:lstStyle/>
            <a:p>
              <a:endParaRPr lang="ru-RU"/>
            </a:p>
          </p:txBody>
        </p:sp>
        <p:sp>
          <p:nvSpPr>
            <p:cNvPr id="28" name="TextBox 28"/>
            <p:cNvSpPr txBox="1"/>
            <p:nvPr/>
          </p:nvSpPr>
          <p:spPr>
            <a:xfrm>
              <a:off x="0" y="-38100"/>
              <a:ext cx="406400" cy="444500"/>
            </a:xfrm>
            <a:prstGeom prst="rect">
              <a:avLst/>
            </a:prstGeom>
          </p:spPr>
          <p:txBody>
            <a:bodyPr lIns="50800" tIns="50800" rIns="50800" bIns="50800" rtlCol="0" anchor="ctr"/>
            <a:lstStyle/>
            <a:p>
              <a:pPr algn="ctr">
                <a:lnSpc>
                  <a:spcPts val="3359"/>
                </a:lnSpc>
              </a:pPr>
              <a:r>
                <a:rPr lang="en-US" sz="2400">
                  <a:solidFill>
                    <a:srgbClr val="191919"/>
                  </a:solidFill>
                  <a:latin typeface="Garet"/>
                  <a:ea typeface="Garet"/>
                  <a:cs typeface="Garet"/>
                  <a:sym typeface="Garet"/>
                </a:rPr>
                <a:t>2</a:t>
              </a:r>
            </a:p>
          </p:txBody>
        </p:sp>
      </p:grpSp>
      <p:sp>
        <p:nvSpPr>
          <p:cNvPr id="29" name="TextBox 29"/>
          <p:cNvSpPr txBox="1"/>
          <p:nvPr/>
        </p:nvSpPr>
        <p:spPr>
          <a:xfrm>
            <a:off x="2828692" y="6109094"/>
            <a:ext cx="6251078" cy="984885"/>
          </a:xfrm>
          <a:prstGeom prst="rect">
            <a:avLst/>
          </a:prstGeom>
        </p:spPr>
        <p:txBody>
          <a:bodyPr lIns="0" tIns="0" rIns="0" bIns="0" rtlCol="0" anchor="t">
            <a:spAutoFit/>
          </a:bodyPr>
          <a:lstStyle/>
          <a:p>
            <a:pPr algn="l">
              <a:spcBef>
                <a:spcPct val="0"/>
              </a:spcBef>
            </a:pPr>
            <a:r>
              <a:rPr lang="kk-KZ" sz="3200" b="1" dirty="0">
                <a:solidFill>
                  <a:srgbClr val="FFFFFF"/>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rPr>
              <a:t>Аудиттің мәні мен маңызы қандай?</a:t>
            </a:r>
            <a:endPar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endParaRPr>
          </a:p>
        </p:txBody>
      </p:sp>
      <p:grpSp>
        <p:nvGrpSpPr>
          <p:cNvPr id="30" name="Group 30"/>
          <p:cNvGrpSpPr/>
          <p:nvPr/>
        </p:nvGrpSpPr>
        <p:grpSpPr>
          <a:xfrm>
            <a:off x="9394143" y="6184370"/>
            <a:ext cx="647870" cy="647870"/>
            <a:chOff x="0" y="0"/>
            <a:chExt cx="406400" cy="406400"/>
          </a:xfrm>
        </p:grpSpPr>
        <p:sp>
          <p:nvSpPr>
            <p:cNvPr id="31" name="Freeform 31"/>
            <p:cNvSpPr/>
            <p:nvPr/>
          </p:nvSpPr>
          <p:spPr>
            <a:xfrm>
              <a:off x="0" y="0"/>
              <a:ext cx="406400" cy="406400"/>
            </a:xfrm>
            <a:custGeom>
              <a:avLst/>
              <a:gdLst/>
              <a:ahLst/>
              <a:cxnLst/>
              <a:rect l="l" t="t" r="r" b="b"/>
              <a:pathLst>
                <a:path w="406400" h="406400">
                  <a:moveTo>
                    <a:pt x="203200" y="0"/>
                  </a:moveTo>
                  <a:cubicBezTo>
                    <a:pt x="315424" y="0"/>
                    <a:pt x="406400" y="90976"/>
                    <a:pt x="406400" y="203200"/>
                  </a:cubicBezTo>
                  <a:cubicBezTo>
                    <a:pt x="406400" y="315424"/>
                    <a:pt x="315424" y="406400"/>
                    <a:pt x="203200" y="406400"/>
                  </a:cubicBezTo>
                  <a:lnTo>
                    <a:pt x="203200" y="406400"/>
                  </a:lnTo>
                  <a:cubicBezTo>
                    <a:pt x="90976" y="406400"/>
                    <a:pt x="0" y="315424"/>
                    <a:pt x="0" y="203200"/>
                  </a:cubicBezTo>
                  <a:cubicBezTo>
                    <a:pt x="0" y="90976"/>
                    <a:pt x="90976" y="0"/>
                    <a:pt x="203200" y="0"/>
                  </a:cubicBezTo>
                  <a:close/>
                </a:path>
              </a:pathLst>
            </a:custGeom>
            <a:solidFill>
              <a:srgbClr val="FFFFFF"/>
            </a:solidFill>
            <a:ln cap="sq">
              <a:noFill/>
              <a:prstDash val="solid"/>
              <a:miter/>
            </a:ln>
          </p:spPr>
          <p:txBody>
            <a:bodyPr/>
            <a:lstStyle/>
            <a:p>
              <a:endParaRPr lang="ru-RU"/>
            </a:p>
          </p:txBody>
        </p:sp>
        <p:sp>
          <p:nvSpPr>
            <p:cNvPr id="32" name="TextBox 32"/>
            <p:cNvSpPr txBox="1"/>
            <p:nvPr/>
          </p:nvSpPr>
          <p:spPr>
            <a:xfrm>
              <a:off x="0" y="-38100"/>
              <a:ext cx="406400" cy="444500"/>
            </a:xfrm>
            <a:prstGeom prst="rect">
              <a:avLst/>
            </a:prstGeom>
          </p:spPr>
          <p:txBody>
            <a:bodyPr lIns="50800" tIns="50800" rIns="50800" bIns="50800" rtlCol="0" anchor="ctr"/>
            <a:lstStyle/>
            <a:p>
              <a:pPr algn="ctr">
                <a:lnSpc>
                  <a:spcPts val="3359"/>
                </a:lnSpc>
              </a:pPr>
              <a:r>
                <a:rPr lang="en-US" sz="2400">
                  <a:solidFill>
                    <a:srgbClr val="191919"/>
                  </a:solidFill>
                  <a:latin typeface="Garet"/>
                  <a:ea typeface="Garet"/>
                  <a:cs typeface="Garet"/>
                  <a:sym typeface="Garet"/>
                </a:rPr>
                <a:t>3</a:t>
              </a:r>
            </a:p>
          </p:txBody>
        </p:sp>
      </p:grpSp>
      <p:sp>
        <p:nvSpPr>
          <p:cNvPr id="33" name="TextBox 33"/>
          <p:cNvSpPr txBox="1"/>
          <p:nvPr/>
        </p:nvSpPr>
        <p:spPr>
          <a:xfrm>
            <a:off x="10235532" y="6220450"/>
            <a:ext cx="7010515" cy="528991"/>
          </a:xfrm>
          <a:prstGeom prst="rect">
            <a:avLst/>
          </a:prstGeom>
        </p:spPr>
        <p:txBody>
          <a:bodyPr wrap="square" lIns="0" tIns="0" rIns="0" bIns="0" rtlCol="0" anchor="t">
            <a:spAutoFit/>
          </a:bodyPr>
          <a:lstStyle/>
          <a:p>
            <a:pPr algn="l">
              <a:lnSpc>
                <a:spcPts val="4479"/>
              </a:lnSpc>
              <a:spcBef>
                <a:spcPct val="0"/>
              </a:spcBef>
            </a:pPr>
            <a:r>
              <a:rPr lang="kk-KZ" sz="3200" b="1" dirty="0">
                <a:solidFill>
                  <a:schemeClr val="bg1"/>
                </a:solidFill>
                <a:latin typeface="Times New Roman" panose="02020603050405020304" pitchFamily="18" charset="0"/>
                <a:cs typeface="Times New Roman" panose="02020603050405020304" pitchFamily="18" charset="0"/>
              </a:rPr>
              <a:t>Аудит қандай түрлерге жіктеледі?</a:t>
            </a:r>
            <a:endParaRPr lang="en-US" sz="3199" dirty="0">
              <a:solidFill>
                <a:schemeClr val="bg1"/>
              </a:solidFill>
              <a:latin typeface="Times New Roman" panose="02020603050405020304" pitchFamily="18" charset="0"/>
              <a:ea typeface="Garet"/>
              <a:cs typeface="Times New Roman" panose="02020603050405020304" pitchFamily="18" charset="0"/>
              <a:sym typeface="Garet"/>
            </a:endParaRPr>
          </a:p>
        </p:txBody>
      </p:sp>
      <p:grpSp>
        <p:nvGrpSpPr>
          <p:cNvPr id="34" name="Group 34"/>
          <p:cNvGrpSpPr/>
          <p:nvPr/>
        </p:nvGrpSpPr>
        <p:grpSpPr>
          <a:xfrm>
            <a:off x="9435592" y="7362823"/>
            <a:ext cx="647870" cy="647870"/>
            <a:chOff x="0" y="0"/>
            <a:chExt cx="406400" cy="406400"/>
          </a:xfrm>
        </p:grpSpPr>
        <p:sp>
          <p:nvSpPr>
            <p:cNvPr id="35" name="Freeform 35"/>
            <p:cNvSpPr/>
            <p:nvPr/>
          </p:nvSpPr>
          <p:spPr>
            <a:xfrm>
              <a:off x="0" y="0"/>
              <a:ext cx="406400" cy="406400"/>
            </a:xfrm>
            <a:custGeom>
              <a:avLst/>
              <a:gdLst/>
              <a:ahLst/>
              <a:cxnLst/>
              <a:rect l="l" t="t" r="r" b="b"/>
              <a:pathLst>
                <a:path w="406400" h="406400">
                  <a:moveTo>
                    <a:pt x="203200" y="0"/>
                  </a:moveTo>
                  <a:cubicBezTo>
                    <a:pt x="315424" y="0"/>
                    <a:pt x="406400" y="90976"/>
                    <a:pt x="406400" y="203200"/>
                  </a:cubicBezTo>
                  <a:cubicBezTo>
                    <a:pt x="406400" y="315424"/>
                    <a:pt x="315424" y="406400"/>
                    <a:pt x="203200" y="406400"/>
                  </a:cubicBezTo>
                  <a:lnTo>
                    <a:pt x="203200" y="406400"/>
                  </a:lnTo>
                  <a:cubicBezTo>
                    <a:pt x="90976" y="406400"/>
                    <a:pt x="0" y="315424"/>
                    <a:pt x="0" y="203200"/>
                  </a:cubicBezTo>
                  <a:cubicBezTo>
                    <a:pt x="0" y="90976"/>
                    <a:pt x="90976" y="0"/>
                    <a:pt x="203200" y="0"/>
                  </a:cubicBezTo>
                  <a:close/>
                </a:path>
              </a:pathLst>
            </a:custGeom>
            <a:solidFill>
              <a:srgbClr val="FFFFFF"/>
            </a:solidFill>
            <a:ln cap="sq">
              <a:noFill/>
              <a:prstDash val="solid"/>
              <a:miter/>
            </a:ln>
          </p:spPr>
          <p:txBody>
            <a:bodyPr/>
            <a:lstStyle/>
            <a:p>
              <a:endParaRPr lang="ru-RU"/>
            </a:p>
          </p:txBody>
        </p:sp>
        <p:sp>
          <p:nvSpPr>
            <p:cNvPr id="36" name="TextBox 36"/>
            <p:cNvSpPr txBox="1"/>
            <p:nvPr/>
          </p:nvSpPr>
          <p:spPr>
            <a:xfrm>
              <a:off x="0" y="-38100"/>
              <a:ext cx="406400" cy="444500"/>
            </a:xfrm>
            <a:prstGeom prst="rect">
              <a:avLst/>
            </a:prstGeom>
          </p:spPr>
          <p:txBody>
            <a:bodyPr lIns="50800" tIns="50800" rIns="50800" bIns="50800" rtlCol="0" anchor="ctr"/>
            <a:lstStyle/>
            <a:p>
              <a:pPr algn="ctr">
                <a:lnSpc>
                  <a:spcPts val="3359"/>
                </a:lnSpc>
              </a:pPr>
              <a:r>
                <a:rPr lang="en-US" sz="2400" dirty="0">
                  <a:solidFill>
                    <a:srgbClr val="191919"/>
                  </a:solidFill>
                  <a:latin typeface="Garet"/>
                  <a:ea typeface="Garet"/>
                  <a:cs typeface="Garet"/>
                  <a:sym typeface="Garet"/>
                </a:rPr>
                <a:t>4</a:t>
              </a:r>
            </a:p>
          </p:txBody>
        </p:sp>
      </p:grpSp>
      <p:sp>
        <p:nvSpPr>
          <p:cNvPr id="37" name="TextBox 37"/>
          <p:cNvSpPr txBox="1"/>
          <p:nvPr/>
        </p:nvSpPr>
        <p:spPr>
          <a:xfrm>
            <a:off x="10330781" y="7391893"/>
            <a:ext cx="6820015" cy="528991"/>
          </a:xfrm>
          <a:prstGeom prst="rect">
            <a:avLst/>
          </a:prstGeom>
        </p:spPr>
        <p:txBody>
          <a:bodyPr wrap="square" lIns="0" tIns="0" rIns="0" bIns="0" rtlCol="0" anchor="t">
            <a:spAutoFit/>
          </a:bodyPr>
          <a:lstStyle/>
          <a:p>
            <a:pPr algn="l">
              <a:lnSpc>
                <a:spcPts val="4479"/>
              </a:lnSpc>
              <a:spcBef>
                <a:spcPct val="0"/>
              </a:spcBef>
            </a:pPr>
            <a:r>
              <a:rPr lang="kk-KZ" sz="3199" b="1" dirty="0">
                <a:solidFill>
                  <a:schemeClr val="bg1"/>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rPr>
              <a:t>Ілеспелі қызметтер қалай бөлінеді?</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a typeface="Garet"/>
              <a:cs typeface="Times New Roman" panose="02020603050405020304" pitchFamily="18" charset="0"/>
              <a:sym typeface="Garet"/>
            </a:endParaRPr>
          </a:p>
        </p:txBody>
      </p:sp>
      <p:sp>
        <p:nvSpPr>
          <p:cNvPr id="38" name="Freeform 38"/>
          <p:cNvSpPr/>
          <p:nvPr/>
        </p:nvSpPr>
        <p:spPr>
          <a:xfrm flipH="1">
            <a:off x="16224287" y="3259022"/>
            <a:ext cx="1035013" cy="1035013"/>
          </a:xfrm>
          <a:custGeom>
            <a:avLst/>
            <a:gdLst/>
            <a:ahLst/>
            <a:cxnLst/>
            <a:rect l="l" t="t" r="r" b="b"/>
            <a:pathLst>
              <a:path w="1035013" h="1035013">
                <a:moveTo>
                  <a:pt x="1035013" y="0"/>
                </a:moveTo>
                <a:lnTo>
                  <a:pt x="0" y="0"/>
                </a:lnTo>
                <a:lnTo>
                  <a:pt x="0" y="1035013"/>
                </a:lnTo>
                <a:lnTo>
                  <a:pt x="1035013" y="1035013"/>
                </a:lnTo>
                <a:lnTo>
                  <a:pt x="103501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RU"/>
          </a:p>
        </p:txBody>
      </p:sp>
      <p:grpSp>
        <p:nvGrpSpPr>
          <p:cNvPr id="40" name="Group 30">
            <a:extLst>
              <a:ext uri="{FF2B5EF4-FFF2-40B4-BE49-F238E27FC236}">
                <a16:creationId xmlns:a16="http://schemas.microsoft.com/office/drawing/2014/main" id="{57495490-606B-401A-986F-3C2F9BF32C4D}"/>
              </a:ext>
            </a:extLst>
          </p:cNvPr>
          <p:cNvGrpSpPr/>
          <p:nvPr/>
        </p:nvGrpSpPr>
        <p:grpSpPr>
          <a:xfrm>
            <a:off x="4648200" y="8402868"/>
            <a:ext cx="647870" cy="647870"/>
            <a:chOff x="0" y="0"/>
            <a:chExt cx="406400" cy="406400"/>
          </a:xfrm>
        </p:grpSpPr>
        <p:sp>
          <p:nvSpPr>
            <p:cNvPr id="41" name="Freeform 31">
              <a:extLst>
                <a:ext uri="{FF2B5EF4-FFF2-40B4-BE49-F238E27FC236}">
                  <a16:creationId xmlns:a16="http://schemas.microsoft.com/office/drawing/2014/main" id="{64CBE235-B789-4CEB-B197-4341C8D3CA6F}"/>
                </a:ext>
              </a:extLst>
            </p:cNvPr>
            <p:cNvSpPr/>
            <p:nvPr/>
          </p:nvSpPr>
          <p:spPr>
            <a:xfrm>
              <a:off x="0" y="0"/>
              <a:ext cx="406400" cy="406400"/>
            </a:xfrm>
            <a:custGeom>
              <a:avLst/>
              <a:gdLst/>
              <a:ahLst/>
              <a:cxnLst/>
              <a:rect l="l" t="t" r="r" b="b"/>
              <a:pathLst>
                <a:path w="406400" h="406400">
                  <a:moveTo>
                    <a:pt x="203200" y="0"/>
                  </a:moveTo>
                  <a:cubicBezTo>
                    <a:pt x="315424" y="0"/>
                    <a:pt x="406400" y="90976"/>
                    <a:pt x="406400" y="203200"/>
                  </a:cubicBezTo>
                  <a:cubicBezTo>
                    <a:pt x="406400" y="315424"/>
                    <a:pt x="315424" y="406400"/>
                    <a:pt x="203200" y="406400"/>
                  </a:cubicBezTo>
                  <a:lnTo>
                    <a:pt x="203200" y="406400"/>
                  </a:lnTo>
                  <a:cubicBezTo>
                    <a:pt x="90976" y="406400"/>
                    <a:pt x="0" y="315424"/>
                    <a:pt x="0" y="203200"/>
                  </a:cubicBezTo>
                  <a:cubicBezTo>
                    <a:pt x="0" y="90976"/>
                    <a:pt x="90976" y="0"/>
                    <a:pt x="203200" y="0"/>
                  </a:cubicBezTo>
                  <a:close/>
                </a:path>
              </a:pathLst>
            </a:custGeom>
            <a:solidFill>
              <a:srgbClr val="FFFFFF"/>
            </a:solidFill>
            <a:ln cap="sq">
              <a:noFill/>
              <a:prstDash val="solid"/>
              <a:miter/>
            </a:ln>
          </p:spPr>
          <p:txBody>
            <a:bodyPr/>
            <a:lstStyle/>
            <a:p>
              <a:endParaRPr lang="ru-RU"/>
            </a:p>
          </p:txBody>
        </p:sp>
        <p:sp>
          <p:nvSpPr>
            <p:cNvPr id="42" name="TextBox 32">
              <a:extLst>
                <a:ext uri="{FF2B5EF4-FFF2-40B4-BE49-F238E27FC236}">
                  <a16:creationId xmlns:a16="http://schemas.microsoft.com/office/drawing/2014/main" id="{CBA34E28-83A4-4F87-BBF6-4CE44BC108A3}"/>
                </a:ext>
              </a:extLst>
            </p:cNvPr>
            <p:cNvSpPr txBox="1"/>
            <p:nvPr/>
          </p:nvSpPr>
          <p:spPr>
            <a:xfrm>
              <a:off x="0" y="-38100"/>
              <a:ext cx="406400" cy="444500"/>
            </a:xfrm>
            <a:prstGeom prst="rect">
              <a:avLst/>
            </a:prstGeom>
          </p:spPr>
          <p:txBody>
            <a:bodyPr lIns="50800" tIns="50800" rIns="50800" bIns="50800" rtlCol="0" anchor="ctr"/>
            <a:lstStyle/>
            <a:p>
              <a:pPr algn="ctr">
                <a:lnSpc>
                  <a:spcPts val="3359"/>
                </a:lnSpc>
              </a:pPr>
              <a:r>
                <a:rPr lang="kk-KZ" sz="2400" dirty="0">
                  <a:solidFill>
                    <a:srgbClr val="191919"/>
                  </a:solidFill>
                  <a:latin typeface="Garet"/>
                  <a:ea typeface="Garet"/>
                  <a:cs typeface="Garet"/>
                  <a:sym typeface="Garet"/>
                </a:rPr>
                <a:t>5</a:t>
              </a:r>
              <a:endParaRPr lang="en-US" sz="2400" dirty="0">
                <a:solidFill>
                  <a:srgbClr val="191919"/>
                </a:solidFill>
                <a:latin typeface="Garet"/>
                <a:ea typeface="Garet"/>
                <a:cs typeface="Garet"/>
                <a:sym typeface="Garet"/>
              </a:endParaRPr>
            </a:p>
          </p:txBody>
        </p:sp>
      </p:grpSp>
      <p:sp>
        <p:nvSpPr>
          <p:cNvPr id="43" name="TextBox 42">
            <a:extLst>
              <a:ext uri="{FF2B5EF4-FFF2-40B4-BE49-F238E27FC236}">
                <a16:creationId xmlns:a16="http://schemas.microsoft.com/office/drawing/2014/main" id="{E56A5BA9-D9A4-492C-909B-C2FAF7F246F1}"/>
              </a:ext>
            </a:extLst>
          </p:cNvPr>
          <p:cNvSpPr txBox="1"/>
          <p:nvPr/>
        </p:nvSpPr>
        <p:spPr>
          <a:xfrm>
            <a:off x="5524501" y="8441344"/>
            <a:ext cx="8382000" cy="584775"/>
          </a:xfrm>
          <a:prstGeom prst="rect">
            <a:avLst/>
          </a:prstGeom>
          <a:noFill/>
        </p:spPr>
        <p:txBody>
          <a:bodyPr wrap="square" rtlCol="0">
            <a:spAutoFit/>
          </a:bodyPr>
          <a:lstStyle/>
          <a:p>
            <a:r>
              <a:rPr lang="kk-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 қалай қалыптасып дамыды?</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6328" y="2933543"/>
            <a:ext cx="16995871" cy="6801794"/>
            <a:chOff x="0" y="0"/>
            <a:chExt cx="2316055" cy="1791419"/>
          </a:xfrm>
        </p:grpSpPr>
        <p:sp>
          <p:nvSpPr>
            <p:cNvPr id="3" name="Freeform 3"/>
            <p:cNvSpPr/>
            <p:nvPr/>
          </p:nvSpPr>
          <p:spPr>
            <a:xfrm>
              <a:off x="0" y="0"/>
              <a:ext cx="2316055" cy="1791419"/>
            </a:xfrm>
            <a:custGeom>
              <a:avLst/>
              <a:gdLst/>
              <a:ahLst/>
              <a:cxnLst/>
              <a:rect l="l" t="t" r="r" b="b"/>
              <a:pathLst>
                <a:path w="2316055" h="1791419">
                  <a:moveTo>
                    <a:pt x="57225" y="0"/>
                  </a:moveTo>
                  <a:lnTo>
                    <a:pt x="2258829" y="0"/>
                  </a:lnTo>
                  <a:cubicBezTo>
                    <a:pt x="2290434" y="0"/>
                    <a:pt x="2316055" y="25621"/>
                    <a:pt x="2316055" y="57225"/>
                  </a:cubicBezTo>
                  <a:lnTo>
                    <a:pt x="2316055" y="1734194"/>
                  </a:lnTo>
                  <a:cubicBezTo>
                    <a:pt x="2316055" y="1765798"/>
                    <a:pt x="2290434" y="1791419"/>
                    <a:pt x="2258829" y="1791419"/>
                  </a:cubicBezTo>
                  <a:lnTo>
                    <a:pt x="57225" y="1791419"/>
                  </a:lnTo>
                  <a:cubicBezTo>
                    <a:pt x="25621" y="1791419"/>
                    <a:pt x="0" y="1765798"/>
                    <a:pt x="0" y="1734194"/>
                  </a:cubicBezTo>
                  <a:lnTo>
                    <a:pt x="0" y="57225"/>
                  </a:lnTo>
                  <a:cubicBezTo>
                    <a:pt x="0" y="25621"/>
                    <a:pt x="25621" y="0"/>
                    <a:pt x="57225" y="0"/>
                  </a:cubicBezTo>
                  <a:close/>
                </a:path>
              </a:pathLst>
            </a:custGeom>
            <a:solidFill>
              <a:srgbClr val="E2DFCF"/>
            </a:solidFill>
          </p:spPr>
          <p:txBody>
            <a:bodyPr/>
            <a:lstStyle/>
            <a:p>
              <a:endParaRPr lang="ru-RU"/>
            </a:p>
          </p:txBody>
        </p:sp>
        <p:sp>
          <p:nvSpPr>
            <p:cNvPr id="4" name="TextBox 4"/>
            <p:cNvSpPr txBox="1"/>
            <p:nvPr/>
          </p:nvSpPr>
          <p:spPr>
            <a:xfrm>
              <a:off x="0" y="-28575"/>
              <a:ext cx="2316055" cy="18199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16230600" cy="889871"/>
            <a:chOff x="0" y="0"/>
            <a:chExt cx="4274726" cy="234369"/>
          </a:xfrm>
        </p:grpSpPr>
        <p:sp>
          <p:nvSpPr>
            <p:cNvPr id="6" name="Freeform 6"/>
            <p:cNvSpPr/>
            <p:nvPr/>
          </p:nvSpPr>
          <p:spPr>
            <a:xfrm>
              <a:off x="0" y="0"/>
              <a:ext cx="4274726" cy="234369"/>
            </a:xfrm>
            <a:custGeom>
              <a:avLst/>
              <a:gdLst/>
              <a:ahLst/>
              <a:cxnLst/>
              <a:rect l="l" t="t" r="r" b="b"/>
              <a:pathLst>
                <a:path w="4274726" h="234369">
                  <a:moveTo>
                    <a:pt x="24327" y="0"/>
                  </a:moveTo>
                  <a:lnTo>
                    <a:pt x="4250399" y="0"/>
                  </a:lnTo>
                  <a:cubicBezTo>
                    <a:pt x="4263834" y="0"/>
                    <a:pt x="4274726" y="10891"/>
                    <a:pt x="4274726" y="24327"/>
                  </a:cubicBezTo>
                  <a:lnTo>
                    <a:pt x="4274726" y="210043"/>
                  </a:lnTo>
                  <a:cubicBezTo>
                    <a:pt x="4274726" y="223478"/>
                    <a:pt x="4263834" y="234369"/>
                    <a:pt x="4250399" y="234369"/>
                  </a:cubicBezTo>
                  <a:lnTo>
                    <a:pt x="24327" y="234369"/>
                  </a:lnTo>
                  <a:cubicBezTo>
                    <a:pt x="10891" y="234369"/>
                    <a:pt x="0" y="223478"/>
                    <a:pt x="0" y="210043"/>
                  </a:cubicBezTo>
                  <a:lnTo>
                    <a:pt x="0" y="24327"/>
                  </a:lnTo>
                  <a:cubicBezTo>
                    <a:pt x="0" y="10891"/>
                    <a:pt x="10891" y="0"/>
                    <a:pt x="24327" y="0"/>
                  </a:cubicBezTo>
                  <a:close/>
                </a:path>
              </a:pathLst>
            </a:custGeom>
            <a:solidFill>
              <a:srgbClr val="E2DFCF"/>
            </a:solidFill>
            <a:ln cap="rnd">
              <a:noFill/>
              <a:prstDash val="solid"/>
              <a:round/>
            </a:ln>
          </p:spPr>
          <p:txBody>
            <a:bodyPr/>
            <a:lstStyle/>
            <a:p>
              <a:endParaRPr lang="ru-RU"/>
            </a:p>
          </p:txBody>
        </p:sp>
        <p:sp>
          <p:nvSpPr>
            <p:cNvPr id="7" name="TextBox 7"/>
            <p:cNvSpPr txBox="1"/>
            <p:nvPr/>
          </p:nvSpPr>
          <p:spPr>
            <a:xfrm>
              <a:off x="0" y="-47625"/>
              <a:ext cx="4274726" cy="281994"/>
            </a:xfrm>
            <a:prstGeom prst="rect">
              <a:avLst/>
            </a:prstGeom>
          </p:spPr>
          <p:txBody>
            <a:bodyPr lIns="50800" tIns="50800" rIns="50800" bIns="50800" rtlCol="0" anchor="ctr"/>
            <a:lstStyle/>
            <a:p>
              <a:pPr algn="ctr">
                <a:lnSpc>
                  <a:spcPts val="3499"/>
                </a:lnSpc>
                <a:spcBef>
                  <a:spcPct val="0"/>
                </a:spcBef>
              </a:pPr>
              <a:endParaRPr/>
            </a:p>
          </p:txBody>
        </p:sp>
      </p:grpSp>
      <p:grpSp>
        <p:nvGrpSpPr>
          <p:cNvPr id="8" name="Group 8"/>
          <p:cNvGrpSpPr/>
          <p:nvPr/>
        </p:nvGrpSpPr>
        <p:grpSpPr>
          <a:xfrm>
            <a:off x="13753691" y="1176773"/>
            <a:ext cx="3321969" cy="593724"/>
            <a:chOff x="0" y="0"/>
            <a:chExt cx="874922" cy="156372"/>
          </a:xfrm>
        </p:grpSpPr>
        <p:sp>
          <p:nvSpPr>
            <p:cNvPr id="9" name="Freeform 9"/>
            <p:cNvSpPr/>
            <p:nvPr/>
          </p:nvSpPr>
          <p:spPr>
            <a:xfrm>
              <a:off x="0" y="0"/>
              <a:ext cx="874922" cy="156372"/>
            </a:xfrm>
            <a:custGeom>
              <a:avLst/>
              <a:gdLst/>
              <a:ahLst/>
              <a:cxnLst/>
              <a:rect l="l" t="t" r="r" b="b"/>
              <a:pathLst>
                <a:path w="874922" h="156372">
                  <a:moveTo>
                    <a:pt x="78186" y="0"/>
                  </a:moveTo>
                  <a:lnTo>
                    <a:pt x="796736" y="0"/>
                  </a:lnTo>
                  <a:cubicBezTo>
                    <a:pt x="817472" y="0"/>
                    <a:pt x="837359" y="8237"/>
                    <a:pt x="852022" y="22900"/>
                  </a:cubicBezTo>
                  <a:cubicBezTo>
                    <a:pt x="866685" y="37563"/>
                    <a:pt x="874922" y="57450"/>
                    <a:pt x="874922" y="78186"/>
                  </a:cubicBezTo>
                  <a:lnTo>
                    <a:pt x="874922" y="78186"/>
                  </a:lnTo>
                  <a:cubicBezTo>
                    <a:pt x="874922" y="98922"/>
                    <a:pt x="866685" y="118809"/>
                    <a:pt x="852022" y="133472"/>
                  </a:cubicBezTo>
                  <a:cubicBezTo>
                    <a:pt x="837359" y="148134"/>
                    <a:pt x="817472" y="156372"/>
                    <a:pt x="796736" y="156372"/>
                  </a:cubicBezTo>
                  <a:lnTo>
                    <a:pt x="78186" y="156372"/>
                  </a:lnTo>
                  <a:cubicBezTo>
                    <a:pt x="57450" y="156372"/>
                    <a:pt x="37563" y="148134"/>
                    <a:pt x="22900" y="133472"/>
                  </a:cubicBezTo>
                  <a:cubicBezTo>
                    <a:pt x="8237" y="118809"/>
                    <a:pt x="0" y="98922"/>
                    <a:pt x="0" y="78186"/>
                  </a:cubicBezTo>
                  <a:lnTo>
                    <a:pt x="0" y="78186"/>
                  </a:lnTo>
                  <a:cubicBezTo>
                    <a:pt x="0" y="57450"/>
                    <a:pt x="8237" y="37563"/>
                    <a:pt x="22900" y="22900"/>
                  </a:cubicBezTo>
                  <a:cubicBezTo>
                    <a:pt x="37563" y="8237"/>
                    <a:pt x="57450" y="0"/>
                    <a:pt x="78186" y="0"/>
                  </a:cubicBezTo>
                  <a:close/>
                </a:path>
              </a:pathLst>
            </a:custGeom>
            <a:solidFill>
              <a:srgbClr val="FFFFFF"/>
            </a:solidFill>
          </p:spPr>
          <p:txBody>
            <a:bodyPr/>
            <a:lstStyle/>
            <a:p>
              <a:endParaRPr lang="ru-RU"/>
            </a:p>
          </p:txBody>
        </p:sp>
        <p:sp>
          <p:nvSpPr>
            <p:cNvPr id="10" name="TextBox 10"/>
            <p:cNvSpPr txBox="1"/>
            <p:nvPr/>
          </p:nvSpPr>
          <p:spPr>
            <a:xfrm>
              <a:off x="0" y="-47625"/>
              <a:ext cx="874922" cy="203997"/>
            </a:xfrm>
            <a:prstGeom prst="rect">
              <a:avLst/>
            </a:prstGeom>
          </p:spPr>
          <p:txBody>
            <a:bodyPr lIns="50800" tIns="50800" rIns="50800" bIns="50800" rtlCol="0" anchor="ctr"/>
            <a:lstStyle/>
            <a:p>
              <a:pPr algn="ctr">
                <a:lnSpc>
                  <a:spcPts val="3499"/>
                </a:lnSpc>
                <a:spcBef>
                  <a:spcPct val="0"/>
                </a:spcBef>
              </a:pPr>
              <a:endParaRPr/>
            </a:p>
          </p:txBody>
        </p:sp>
      </p:grpSp>
      <p:sp>
        <p:nvSpPr>
          <p:cNvPr id="11" name="Freeform 11"/>
          <p:cNvSpPr/>
          <p:nvPr/>
        </p:nvSpPr>
        <p:spPr>
          <a:xfrm>
            <a:off x="16516210" y="1299482"/>
            <a:ext cx="348306" cy="348306"/>
          </a:xfrm>
          <a:custGeom>
            <a:avLst/>
            <a:gdLst/>
            <a:ahLst/>
            <a:cxnLst/>
            <a:rect l="l" t="t" r="r" b="b"/>
            <a:pathLst>
              <a:path w="348306" h="348306">
                <a:moveTo>
                  <a:pt x="0" y="0"/>
                </a:moveTo>
                <a:lnTo>
                  <a:pt x="348306" y="0"/>
                </a:lnTo>
                <a:lnTo>
                  <a:pt x="348306" y="348307"/>
                </a:lnTo>
                <a:lnTo>
                  <a:pt x="0" y="348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2" name="Freeform 12"/>
          <p:cNvSpPr/>
          <p:nvPr/>
        </p:nvSpPr>
        <p:spPr>
          <a:xfrm>
            <a:off x="1453962" y="1301401"/>
            <a:ext cx="380609" cy="340436"/>
          </a:xfrm>
          <a:custGeom>
            <a:avLst/>
            <a:gdLst/>
            <a:ahLst/>
            <a:cxnLst/>
            <a:rect l="l" t="t" r="r" b="b"/>
            <a:pathLst>
              <a:path w="380609" h="340436">
                <a:moveTo>
                  <a:pt x="0" y="0"/>
                </a:moveTo>
                <a:lnTo>
                  <a:pt x="380609" y="0"/>
                </a:lnTo>
                <a:lnTo>
                  <a:pt x="380609" y="340436"/>
                </a:lnTo>
                <a:lnTo>
                  <a:pt x="0" y="34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grpSp>
        <p:nvGrpSpPr>
          <p:cNvPr id="16" name="Group 16"/>
          <p:cNvGrpSpPr/>
          <p:nvPr/>
        </p:nvGrpSpPr>
        <p:grpSpPr>
          <a:xfrm>
            <a:off x="1400245" y="2441480"/>
            <a:ext cx="15487510" cy="5375318"/>
            <a:chOff x="0" y="0"/>
            <a:chExt cx="2214659" cy="1415722"/>
          </a:xfrm>
        </p:grpSpPr>
        <p:sp>
          <p:nvSpPr>
            <p:cNvPr id="17" name="Freeform 17"/>
            <p:cNvSpPr/>
            <p:nvPr/>
          </p:nvSpPr>
          <p:spPr>
            <a:xfrm>
              <a:off x="0" y="0"/>
              <a:ext cx="2214659" cy="1415722"/>
            </a:xfrm>
            <a:custGeom>
              <a:avLst/>
              <a:gdLst/>
              <a:ahLst/>
              <a:cxnLst/>
              <a:rect l="l" t="t" r="r" b="b"/>
              <a:pathLst>
                <a:path w="2214659" h="1415722">
                  <a:moveTo>
                    <a:pt x="59845" y="0"/>
                  </a:moveTo>
                  <a:lnTo>
                    <a:pt x="2154814" y="0"/>
                  </a:lnTo>
                  <a:cubicBezTo>
                    <a:pt x="2187865" y="0"/>
                    <a:pt x="2214659" y="26794"/>
                    <a:pt x="2214659" y="59845"/>
                  </a:cubicBezTo>
                  <a:lnTo>
                    <a:pt x="2214659" y="1355877"/>
                  </a:lnTo>
                  <a:cubicBezTo>
                    <a:pt x="2214659" y="1388928"/>
                    <a:pt x="2187865" y="1415722"/>
                    <a:pt x="2154814" y="1415722"/>
                  </a:cubicBezTo>
                  <a:lnTo>
                    <a:pt x="59845" y="1415722"/>
                  </a:lnTo>
                  <a:cubicBezTo>
                    <a:pt x="26794" y="1415722"/>
                    <a:pt x="0" y="1388928"/>
                    <a:pt x="0" y="1355877"/>
                  </a:cubicBezTo>
                  <a:lnTo>
                    <a:pt x="0" y="59845"/>
                  </a:lnTo>
                  <a:cubicBezTo>
                    <a:pt x="0" y="26794"/>
                    <a:pt x="26794" y="0"/>
                    <a:pt x="59845" y="0"/>
                  </a:cubicBezTo>
                  <a:close/>
                </a:path>
              </a:pathLst>
            </a:custGeom>
            <a:solidFill>
              <a:srgbClr val="424236"/>
            </a:solidFill>
          </p:spPr>
          <p:txBody>
            <a:bodyPr/>
            <a:lstStyle/>
            <a:p>
              <a:endParaRPr lang="ru-RU"/>
            </a:p>
          </p:txBody>
        </p:sp>
        <p:sp>
          <p:nvSpPr>
            <p:cNvPr id="18" name="TextBox 18"/>
            <p:cNvSpPr txBox="1"/>
            <p:nvPr/>
          </p:nvSpPr>
          <p:spPr>
            <a:xfrm>
              <a:off x="0" y="-28575"/>
              <a:ext cx="2214659" cy="1444297"/>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16411435" y="2940488"/>
            <a:ext cx="347013" cy="344490"/>
          </a:xfrm>
          <a:custGeom>
            <a:avLst/>
            <a:gdLst/>
            <a:ahLst/>
            <a:cxnLst/>
            <a:rect l="l" t="t" r="r" b="b"/>
            <a:pathLst>
              <a:path w="347013" h="344490">
                <a:moveTo>
                  <a:pt x="0" y="0"/>
                </a:moveTo>
                <a:lnTo>
                  <a:pt x="347013" y="0"/>
                </a:lnTo>
                <a:lnTo>
                  <a:pt x="347013" y="344490"/>
                </a:lnTo>
                <a:lnTo>
                  <a:pt x="0" y="344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u-RU"/>
          </a:p>
        </p:txBody>
      </p:sp>
      <p:sp>
        <p:nvSpPr>
          <p:cNvPr id="28" name="Прямоугольник: скругленные углы 27">
            <a:extLst>
              <a:ext uri="{FF2B5EF4-FFF2-40B4-BE49-F238E27FC236}">
                <a16:creationId xmlns:a16="http://schemas.microsoft.com/office/drawing/2014/main" id="{A3B67424-5D59-40C1-B4B9-2E4C85F5CDA9}"/>
              </a:ext>
            </a:extLst>
          </p:cNvPr>
          <p:cNvSpPr/>
          <p:nvPr/>
        </p:nvSpPr>
        <p:spPr>
          <a:xfrm>
            <a:off x="3351163" y="3660749"/>
            <a:ext cx="11506200" cy="19812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66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Назарларыңызға рахмет!</a:t>
            </a:r>
            <a:endParaRPr lang="ru-KZ" sz="66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547</Words>
  <Application>Microsoft Office PowerPoint</Application>
  <PresentationFormat>Произвольный</PresentationFormat>
  <Paragraphs>60</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Garet</vt:lpstr>
      <vt:lpstr>Times New Roman</vt: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Dark Green Modern Minimal Workflow Presentation</dc:title>
  <dc:creator>admin</dc:creator>
  <cp:lastModifiedBy>Тажикенова Сапия Каргабаевна</cp:lastModifiedBy>
  <cp:revision>12</cp:revision>
  <dcterms:created xsi:type="dcterms:W3CDTF">2006-08-16T00:00:00Z</dcterms:created>
  <dcterms:modified xsi:type="dcterms:W3CDTF">2024-10-30T12:46:05Z</dcterms:modified>
  <dc:identifier>DAGVB6TXH5M</dc:identifier>
</cp:coreProperties>
</file>