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56" r:id="rId3"/>
    <p:sldId id="257" r:id="rId4"/>
    <p:sldId id="258" r:id="rId5"/>
    <p:sldId id="264" r:id="rId6"/>
    <p:sldId id="265" r:id="rId7"/>
    <p:sldId id="266" r:id="rId8"/>
    <p:sldId id="268" r:id="rId9"/>
    <p:sldId id="269" r:id="rId10"/>
    <p:sldId id="270" r:id="rId11"/>
    <p:sldId id="271" r:id="rId12"/>
    <p:sldId id="272" r:id="rId13"/>
    <p:sldId id="273" r:id="rId14"/>
    <p:sldId id="274"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6795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9731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3840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2036633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00410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33311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78716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070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99147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428351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E4551AA-7B3E-4579-8223-B75E9C2346BC}" type="datetimeFigureOut">
              <a:rPr lang="en-US" smtClean="0"/>
              <a:t>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17915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E4551AA-7B3E-4579-8223-B75E9C2346BC}" type="datetimeFigureOut">
              <a:rPr lang="en-US" smtClean="0"/>
              <a:t>11/4/2022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33105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E4551AA-7B3E-4579-8223-B75E9C2346BC}" type="datetimeFigureOut">
              <a:rPr lang="en-US" smtClean="0"/>
              <a:t>11/4/2022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00661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551AA-7B3E-4579-8223-B75E9C2346BC}" type="datetimeFigureOut">
              <a:rPr lang="en-US" smtClean="0"/>
              <a:t>11/4/2022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752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E4551AA-7B3E-4579-8223-B75E9C2346BC}" type="datetimeFigureOut">
              <a:rPr lang="en-US" smtClean="0"/>
              <a:t>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5734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
        <p:nvSpPr>
          <p:cNvPr id="5" name="Date Placeholder 4"/>
          <p:cNvSpPr>
            <a:spLocks noGrp="1"/>
          </p:cNvSpPr>
          <p:nvPr>
            <p:ph type="dt" sz="half" idx="10"/>
          </p:nvPr>
        </p:nvSpPr>
        <p:spPr/>
        <p:txBody>
          <a:bodyPr/>
          <a:lstStyle/>
          <a:p>
            <a:fld id="{0E4551AA-7B3E-4579-8223-B75E9C2346BC}" type="datetimeFigureOut">
              <a:rPr lang="en-US" smtClean="0"/>
              <a:t>11/4/2022</a:t>
            </a:fld>
            <a:endParaRPr lang="en-US"/>
          </a:p>
        </p:txBody>
      </p:sp>
    </p:spTree>
    <p:extLst>
      <p:ext uri="{BB962C8B-B14F-4D97-AF65-F5344CB8AC3E}">
        <p14:creationId xmlns:p14="http://schemas.microsoft.com/office/powerpoint/2010/main" val="270443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4551AA-7B3E-4579-8223-B75E9C2346BC}" type="datetimeFigureOut">
              <a:rPr lang="en-US" smtClean="0"/>
              <a:t>11/4/2022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C72853-F01E-44A5-92BA-64A3CF469C21}" type="slidenum">
              <a:rPr lang="en-US" smtClean="0"/>
              <a:t>‹#›</a:t>
            </a:fld>
            <a:endParaRPr lang="en-US"/>
          </a:p>
        </p:txBody>
      </p:sp>
    </p:spTree>
    <p:extLst>
      <p:ext uri="{BB962C8B-B14F-4D97-AF65-F5344CB8AC3E}">
        <p14:creationId xmlns:p14="http://schemas.microsoft.com/office/powerpoint/2010/main" val="10190099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3614236" y="773779"/>
            <a:ext cx="2889440" cy="1226970"/>
          </a:xfrm>
          <a:prstGeom prst="rect">
            <a:avLst/>
          </a:prstGeom>
        </p:spPr>
      </p:pic>
      <p:sp>
        <p:nvSpPr>
          <p:cNvPr id="3" name="Объект 2"/>
          <p:cNvSpPr>
            <a:spLocks noGrp="1"/>
          </p:cNvSpPr>
          <p:nvPr>
            <p:ph idx="1"/>
          </p:nvPr>
        </p:nvSpPr>
        <p:spPr>
          <a:xfrm>
            <a:off x="967480" y="2375031"/>
            <a:ext cx="8596668" cy="3880773"/>
          </a:xfrm>
        </p:spPr>
        <p:txBody>
          <a:bodyPr/>
          <a:lstStyle/>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r>
              <a:rPr lang="ru-RU" b="1" dirty="0" smtClean="0">
                <a:latin typeface="Times New Roman" panose="02020603050405020304" pitchFamily="18" charset="0"/>
                <a:cs typeface="Times New Roman" panose="02020603050405020304" pitchFamily="18" charset="0"/>
              </a:rPr>
              <a:t>Транспортно-энергетический </a:t>
            </a:r>
            <a:r>
              <a:rPr lang="ru-RU" b="1" dirty="0">
                <a:latin typeface="Times New Roman" panose="02020603050405020304" pitchFamily="18" charset="0"/>
                <a:cs typeface="Times New Roman" panose="02020603050405020304" pitchFamily="18" charset="0"/>
              </a:rPr>
              <a:t>факультет</a:t>
            </a:r>
            <a:endParaRPr lang="ru-RU" b="1" dirty="0" smtClean="0">
              <a:latin typeface="Times New Roman" panose="02020603050405020304" pitchFamily="18" charset="0"/>
              <a:cs typeface="Times New Roman" panose="02020603050405020304" pitchFamily="18" charset="0"/>
            </a:endParaRPr>
          </a:p>
          <a:p>
            <a:pPr marL="0" indent="0" algn="ctr">
              <a:buNone/>
            </a:pPr>
            <a:r>
              <a:rPr lang="ru-RU" b="1" dirty="0" smtClean="0">
                <a:latin typeface="Times New Roman" panose="02020603050405020304" pitchFamily="18" charset="0"/>
                <a:cs typeface="Times New Roman" panose="02020603050405020304" pitchFamily="18" charset="0"/>
              </a:rPr>
              <a:t>Кафедра </a:t>
            </a:r>
            <a:r>
              <a:rPr lang="ru-RU" b="1" dirty="0">
                <a:latin typeface="Times New Roman" panose="02020603050405020304" pitchFamily="18" charset="0"/>
                <a:cs typeface="Times New Roman" panose="02020603050405020304" pitchFamily="18" charset="0"/>
              </a:rPr>
              <a:t>«Организация перевозок, движения и эксплуатация транспорта</a:t>
            </a:r>
            <a:r>
              <a:rPr lang="ru-RU" b="1" dirty="0" smtClean="0">
                <a:latin typeface="Times New Roman" panose="02020603050405020304" pitchFamily="18" charset="0"/>
                <a:cs typeface="Times New Roman" panose="02020603050405020304" pitchFamily="18" charset="0"/>
              </a:rPr>
              <a:t>»</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ru-RU" b="1" dirty="0" err="1">
                <a:latin typeface="Times New Roman" panose="02020603050405020304" pitchFamily="18" charset="0"/>
                <a:cs typeface="Times New Roman" panose="02020603050405020304" pitchFamily="18" charset="0"/>
              </a:rPr>
              <a:t>Бекенов</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Тасыбек</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Нусупбекович</a:t>
            </a:r>
            <a:endParaRPr lang="ru-RU" b="1" dirty="0" smtClean="0">
              <a:latin typeface="Times New Roman" panose="02020603050405020304" pitchFamily="18" charset="0"/>
              <a:cs typeface="Times New Roman" panose="02020603050405020304" pitchFamily="18" charset="0"/>
            </a:endParaRPr>
          </a:p>
          <a:p>
            <a:pPr marL="0" indent="0" algn="ctr">
              <a:buNone/>
            </a:pPr>
            <a:r>
              <a:rPr lang="ru-RU" dirty="0">
                <a:latin typeface="Times New Roman" panose="02020603050405020304" pitchFamily="18" charset="0"/>
                <a:cs typeface="Times New Roman" panose="02020603050405020304" pitchFamily="18" charset="0"/>
              </a:rPr>
              <a:t>Профессор, доктор технических наук</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83224" y="404447"/>
            <a:ext cx="7551465" cy="369332"/>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НАО «Евразийский национальный университет им. Л.Н. Гумилева»</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8072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19808" y="140677"/>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200" b="1" i="1" dirty="0">
                <a:latin typeface="Times New Roman" panose="02020603050405020304" pitchFamily="18" charset="0"/>
                <a:cs typeface="Times New Roman" panose="02020603050405020304" pitchFamily="18" charset="0"/>
              </a:rPr>
              <a:t>Беспатентная</a:t>
            </a:r>
            <a:r>
              <a:rPr lang="ru-RU" sz="1200" i="1" dirty="0">
                <a:latin typeface="Times New Roman" panose="02020603050405020304" pitchFamily="18" charset="0"/>
                <a:cs typeface="Times New Roman" panose="02020603050405020304" pitchFamily="18" charset="0"/>
              </a:rPr>
              <a:t> — объект, являющийся предметом лицензионного договора, не подлежит охране из-за упущенных возможностей получения его защиты (например, преждевременное разглашение сведений об объекте), либо </a:t>
            </a:r>
            <a:r>
              <a:rPr lang="ru-RU" sz="1200" i="1" dirty="0" err="1">
                <a:latin typeface="Times New Roman" panose="02020603050405020304" pitchFamily="18" charset="0"/>
                <a:cs typeface="Times New Roman" panose="02020603050405020304" pitchFamily="18" charset="0"/>
              </a:rPr>
              <a:t>непатентоспособности</a:t>
            </a:r>
            <a:r>
              <a:rPr lang="ru-RU" sz="1200" i="1" dirty="0">
                <a:latin typeface="Times New Roman" panose="02020603050405020304" pitchFamily="18" charset="0"/>
                <a:cs typeface="Times New Roman" panose="02020603050405020304" pitchFamily="18" charset="0"/>
              </a:rPr>
              <a:t> объекта, либо экономической нецелесообразности обеспечения правовой охраны.</a:t>
            </a:r>
            <a:endParaRPr lang="en-US" sz="1200" i="1" dirty="0">
              <a:latin typeface="Times New Roman" panose="02020603050405020304" pitchFamily="18" charset="0"/>
              <a:cs typeface="Times New Roman" panose="02020603050405020304" pitchFamily="18" charset="0"/>
            </a:endParaRPr>
          </a:p>
        </p:txBody>
      </p:sp>
      <p:sp>
        <p:nvSpPr>
          <p:cNvPr id="5" name="Овал 4"/>
          <p:cNvSpPr/>
          <p:nvPr/>
        </p:nvSpPr>
        <p:spPr>
          <a:xfrm>
            <a:off x="4434254" y="3528647"/>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Возвратная</a:t>
            </a:r>
            <a:r>
              <a:rPr lang="ru-RU" sz="1400" i="1" dirty="0">
                <a:latin typeface="Times New Roman" panose="02020603050405020304" pitchFamily="18" charset="0"/>
                <a:cs typeface="Times New Roman" panose="02020603050405020304" pitchFamily="18" charset="0"/>
              </a:rPr>
              <a:t> — продажа лицензиару права на использование объекта промышленной собственности, разработанного лицензиатом на основе знаний, полученных им при реализации объекта по лицензионному договору</a:t>
            </a:r>
            <a:endParaRPr lang="en-US" sz="1400" i="1" dirty="0">
              <a:latin typeface="Times New Roman" panose="02020603050405020304" pitchFamily="18" charset="0"/>
              <a:cs typeface="Times New Roman" panose="02020603050405020304" pitchFamily="18" charset="0"/>
            </a:endParaRPr>
          </a:p>
        </p:txBody>
      </p:sp>
      <p:sp>
        <p:nvSpPr>
          <p:cNvPr id="6" name="Овал 5"/>
          <p:cNvSpPr/>
          <p:nvPr/>
        </p:nvSpPr>
        <p:spPr>
          <a:xfrm>
            <a:off x="524608" y="3528647"/>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b="1" i="1" dirty="0">
                <a:latin typeface="Times New Roman" panose="02020603050405020304" pitchFamily="18" charset="0"/>
                <a:cs typeface="Times New Roman" panose="02020603050405020304" pitchFamily="18" charset="0"/>
              </a:rPr>
              <a:t>Сопутствующая</a:t>
            </a:r>
            <a:r>
              <a:rPr lang="ru-RU" sz="1600" i="1" dirty="0">
                <a:latin typeface="Times New Roman" panose="02020603050405020304" pitchFamily="18" charset="0"/>
                <a:cs typeface="Times New Roman" panose="02020603050405020304" pitchFamily="18" charset="0"/>
              </a:rPr>
              <a:t> — передача объекта промышленной собственности в составе других коммерческих сделок.</a:t>
            </a:r>
            <a:endParaRPr lang="en-US" sz="1600" i="1" dirty="0">
              <a:latin typeface="Times New Roman" panose="02020603050405020304" pitchFamily="18" charset="0"/>
              <a:cs typeface="Times New Roman" panose="02020603050405020304" pitchFamily="18" charset="0"/>
            </a:endParaRPr>
          </a:p>
        </p:txBody>
      </p:sp>
      <p:sp>
        <p:nvSpPr>
          <p:cNvPr id="7" name="Овал 6"/>
          <p:cNvSpPr/>
          <p:nvPr/>
        </p:nvSpPr>
        <p:spPr>
          <a:xfrm>
            <a:off x="4273061" y="140677"/>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Чистая</a:t>
            </a:r>
            <a:r>
              <a:rPr lang="ru-RU" sz="1400" i="1" dirty="0">
                <a:latin typeface="Times New Roman" panose="02020603050405020304" pitchFamily="18" charset="0"/>
                <a:cs typeface="Times New Roman" panose="02020603050405020304" pitchFamily="18" charset="0"/>
              </a:rPr>
              <a:t> — права на использование объекта промышленной собственности предоставляются в рамках самостоятельного лицензионного договора, а не в составе других торговых сделок.</a:t>
            </a:r>
            <a:endParaRPr lang="en-US" sz="1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247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504092" y="205155"/>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Патентная </a:t>
            </a:r>
            <a:r>
              <a:rPr lang="ru-RU" sz="1400" i="1" dirty="0">
                <a:latin typeface="Times New Roman" panose="02020603050405020304" pitchFamily="18" charset="0"/>
                <a:cs typeface="Times New Roman" panose="02020603050405020304" pitchFamily="18" charset="0"/>
              </a:rPr>
              <a:t>— объект промышленной собственности, на использование которого заключается договор, находится под охраной в той стране, где предполагается его использование по лицензии.</a:t>
            </a:r>
            <a:endParaRPr lang="en-US" sz="1400" i="1" dirty="0">
              <a:latin typeface="Times New Roman" panose="02020603050405020304" pitchFamily="18" charset="0"/>
              <a:cs typeface="Times New Roman" panose="02020603050405020304" pitchFamily="18" charset="0"/>
            </a:endParaRPr>
          </a:p>
        </p:txBody>
      </p:sp>
      <p:sp>
        <p:nvSpPr>
          <p:cNvPr id="6" name="Овал 5"/>
          <p:cNvSpPr/>
          <p:nvPr/>
        </p:nvSpPr>
        <p:spPr>
          <a:xfrm>
            <a:off x="4314092" y="269632"/>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Перекрестная (кросс-лицензия) </a:t>
            </a:r>
            <a:r>
              <a:rPr lang="ru-RU" sz="1400" i="1" dirty="0">
                <a:latin typeface="Times New Roman" panose="02020603050405020304" pitchFamily="18" charset="0"/>
                <a:cs typeface="Times New Roman" panose="02020603050405020304" pitchFamily="18" charset="0"/>
              </a:rPr>
              <a:t>— взаимное предоставление правообладателями права на использование охраняемых объектов промышленной собственности в случаях, когда они не могут осуществлять свою производственную </a:t>
            </a:r>
            <a:endParaRPr lang="en-US" sz="1400" i="1" dirty="0">
              <a:latin typeface="Times New Roman" panose="02020603050405020304" pitchFamily="18" charset="0"/>
              <a:cs typeface="Times New Roman" panose="02020603050405020304" pitchFamily="18" charset="0"/>
            </a:endParaRPr>
          </a:p>
        </p:txBody>
      </p:sp>
      <p:sp>
        <p:nvSpPr>
          <p:cNvPr id="7" name="Овал 6"/>
          <p:cNvSpPr/>
          <p:nvPr/>
        </p:nvSpPr>
        <p:spPr>
          <a:xfrm>
            <a:off x="902677" y="3294186"/>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200" b="1" i="1" dirty="0">
                <a:latin typeface="Times New Roman" panose="02020603050405020304" pitchFamily="18" charset="0"/>
                <a:cs typeface="Times New Roman" panose="02020603050405020304" pitchFamily="18" charset="0"/>
              </a:rPr>
              <a:t>Принудительная</a:t>
            </a:r>
            <a:r>
              <a:rPr lang="ru-RU" sz="1200" i="1" dirty="0">
                <a:latin typeface="Times New Roman" panose="02020603050405020304" pitchFamily="18" charset="0"/>
                <a:cs typeface="Times New Roman" panose="02020603050405020304" pitchFamily="18" charset="0"/>
              </a:rPr>
              <a:t> — передача права на использование охраняемого объекта промышленной собственности по решению суда в случае длительного неиспользования этого объекта его владельцем или в случае невозможности использования своего объекта промышленной собственности, не нарушая при этом прав другого владельца.</a:t>
            </a:r>
            <a:endParaRPr lang="en-US" sz="1200" i="1" dirty="0">
              <a:latin typeface="Times New Roman" panose="02020603050405020304" pitchFamily="18" charset="0"/>
              <a:cs typeface="Times New Roman" panose="02020603050405020304" pitchFamily="18" charset="0"/>
            </a:endParaRPr>
          </a:p>
        </p:txBody>
      </p:sp>
      <p:sp>
        <p:nvSpPr>
          <p:cNvPr id="8" name="Овал 7"/>
          <p:cNvSpPr/>
          <p:nvPr/>
        </p:nvSpPr>
        <p:spPr>
          <a:xfrm>
            <a:off x="4985238" y="3385041"/>
            <a:ext cx="3411415" cy="302455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100" b="1" i="1" dirty="0">
                <a:latin typeface="Times New Roman" panose="02020603050405020304" pitchFamily="18" charset="0"/>
                <a:cs typeface="Times New Roman" panose="02020603050405020304" pitchFamily="18" charset="0"/>
              </a:rPr>
              <a:t>Открытая </a:t>
            </a:r>
            <a:r>
              <a:rPr lang="ru-RU" sz="1100" i="1" dirty="0">
                <a:latin typeface="Times New Roman" panose="02020603050405020304" pitchFamily="18" charset="0"/>
                <a:cs typeface="Times New Roman" panose="02020603050405020304" pitchFamily="18" charset="0"/>
              </a:rPr>
              <a:t>— официальная публикация заявления владельца охраняемого объекта промышленной собственности о готовности продать лицензию на его использование любому лицу. В этом случае законом предусмотрено снижение на 50% оплаты за поддержание охранного документа в силе с года, следующего за годом опубликования сведений об открытой лицензии.</a:t>
            </a:r>
            <a:endParaRPr lang="en-US" sz="11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517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773724" y="1213338"/>
            <a:ext cx="4176346" cy="330884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200" b="1" i="1" dirty="0">
                <a:latin typeface="Times New Roman" panose="02020603050405020304" pitchFamily="18" charset="0"/>
                <a:cs typeface="Times New Roman" panose="02020603050405020304" pitchFamily="18" charset="0"/>
              </a:rPr>
              <a:t>Обязательная — </a:t>
            </a:r>
            <a:r>
              <a:rPr lang="ru-RU" sz="1200" i="1" dirty="0">
                <a:latin typeface="Times New Roman" panose="02020603050405020304" pitchFamily="18" charset="0"/>
                <a:cs typeface="Times New Roman" panose="02020603050405020304" pitchFamily="18" charset="0"/>
              </a:rPr>
              <a:t>передача права на использование охраняемого объекта промышленной собственности по решению правительства в интересах обороны и национальной безопасности страны без согласия патентообладателя, но с немедленным его уведомлением и выплатой ему соразмерной компенсации.</a:t>
            </a:r>
            <a:endParaRPr lang="en-US" sz="1200" i="1" dirty="0">
              <a:latin typeface="Times New Roman" panose="02020603050405020304" pitchFamily="18" charset="0"/>
              <a:cs typeface="Times New Roman" panose="02020603050405020304" pitchFamily="18" charset="0"/>
            </a:endParaRPr>
          </a:p>
        </p:txBody>
      </p:sp>
      <p:sp>
        <p:nvSpPr>
          <p:cNvPr id="6" name="Овал 5"/>
          <p:cNvSpPr/>
          <p:nvPr/>
        </p:nvSpPr>
        <p:spPr>
          <a:xfrm>
            <a:off x="4950069" y="1213338"/>
            <a:ext cx="4487008" cy="3294186"/>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Сублицензия — </a:t>
            </a:r>
            <a:r>
              <a:rPr lang="ru-RU" sz="1400" i="1" dirty="0">
                <a:latin typeface="Times New Roman" panose="02020603050405020304" pitchFamily="18" charset="0"/>
                <a:cs typeface="Times New Roman" panose="02020603050405020304" pitchFamily="18" charset="0"/>
              </a:rPr>
              <a:t>передача лицензиатом третьим лицам права на использование охраняемого объекта промышленной собственности по разрешению лицензиара.</a:t>
            </a:r>
            <a:endParaRPr lang="en-US" sz="1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0892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latin typeface="Times New Roman" panose="02020603050405020304" pitchFamily="18" charset="0"/>
                <a:cs typeface="Times New Roman" panose="02020603050405020304" pitchFamily="18" charset="0"/>
              </a:rPr>
              <a:t>Существует ряд договоров на использование объектов промышленной собственности, механизм заключения и действия которых не регламентируется патентным законодательством. К ним относятся:</a:t>
            </a:r>
            <a:endParaRPr lang="en-US"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sz="2400" b="1" i="1" dirty="0">
                <a:latin typeface="Times New Roman" panose="02020603050405020304" pitchFamily="18" charset="0"/>
                <a:cs typeface="Times New Roman" panose="02020603050405020304" pitchFamily="18" charset="0"/>
              </a:rPr>
              <a:t>- договоры на использование секретов производства, известных под общим названием «ноу-хау»;</a:t>
            </a:r>
            <a:endParaRPr lang="en-US" sz="2400" b="1" i="1" dirty="0">
              <a:latin typeface="Times New Roman" panose="02020603050405020304" pitchFamily="18" charset="0"/>
              <a:cs typeface="Times New Roman" panose="02020603050405020304" pitchFamily="18" charset="0"/>
            </a:endParaRPr>
          </a:p>
          <a:p>
            <a:r>
              <a:rPr lang="ru-RU" sz="2400" b="1" i="1" dirty="0">
                <a:latin typeface="Times New Roman" panose="02020603050405020304" pitchFamily="18" charset="0"/>
                <a:cs typeface="Times New Roman" panose="02020603050405020304" pitchFamily="18" charset="0"/>
              </a:rPr>
              <a:t>- договоры на предоставление услуг типа «инжиниринг»;</a:t>
            </a:r>
            <a:endParaRPr lang="en-US" sz="2400" b="1" i="1" dirty="0">
              <a:latin typeface="Times New Roman" panose="02020603050405020304" pitchFamily="18" charset="0"/>
              <a:cs typeface="Times New Roman" panose="02020603050405020304" pitchFamily="18" charset="0"/>
            </a:endParaRPr>
          </a:p>
          <a:p>
            <a:r>
              <a:rPr lang="ru-RU" sz="2400" b="1" i="1" dirty="0">
                <a:latin typeface="Times New Roman" panose="02020603050405020304" pitchFamily="18" charset="0"/>
                <a:cs typeface="Times New Roman" panose="02020603050405020304" pitchFamily="18" charset="0"/>
              </a:rPr>
              <a:t>- договоры о комплексной предпринимательской лицензии (франчайзинг);</a:t>
            </a:r>
            <a:endParaRPr lang="en-US" sz="2400" b="1" i="1" dirty="0">
              <a:latin typeface="Times New Roman" panose="02020603050405020304" pitchFamily="18" charset="0"/>
              <a:cs typeface="Times New Roman" panose="02020603050405020304" pitchFamily="18" charset="0"/>
            </a:endParaRPr>
          </a:p>
          <a:p>
            <a:r>
              <a:rPr lang="ru-RU" sz="2400" b="1" i="1" dirty="0">
                <a:latin typeface="Times New Roman" panose="02020603050405020304" pitchFamily="18" charset="0"/>
                <a:cs typeface="Times New Roman" panose="02020603050405020304" pitchFamily="18" charset="0"/>
              </a:rPr>
              <a:t>- договоры залога.</a:t>
            </a:r>
            <a:endParaRPr lang="en-US" sz="2400" b="1" i="1" dirty="0">
              <a:latin typeface="Times New Roman" panose="02020603050405020304" pitchFamily="18" charset="0"/>
              <a:cs typeface="Times New Roman" panose="02020603050405020304" pitchFamily="18" charset="0"/>
            </a:endParaRPr>
          </a:p>
          <a:p>
            <a:endParaRPr lang="en-US" dirty="0"/>
          </a:p>
        </p:txBody>
      </p:sp>
      <p:pic>
        <p:nvPicPr>
          <p:cNvPr id="4" name="Рисунок 3"/>
          <p:cNvPicPr>
            <a:picLocks noChangeAspect="1"/>
          </p:cNvPicPr>
          <p:nvPr/>
        </p:nvPicPr>
        <p:blipFill>
          <a:blip r:embed="rId2"/>
          <a:stretch>
            <a:fillRect/>
          </a:stretch>
        </p:blipFill>
        <p:spPr>
          <a:xfrm>
            <a:off x="4219575" y="4267854"/>
            <a:ext cx="3007702" cy="2239407"/>
          </a:xfrm>
          <a:prstGeom prst="rect">
            <a:avLst/>
          </a:prstGeom>
        </p:spPr>
      </p:pic>
    </p:spTree>
    <p:extLst>
      <p:ext uri="{BB962C8B-B14F-4D97-AF65-F5344CB8AC3E}">
        <p14:creationId xmlns:p14="http://schemas.microsoft.com/office/powerpoint/2010/main" val="2384629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Круглая лента лицом вверх 3"/>
          <p:cNvSpPr/>
          <p:nvPr/>
        </p:nvSpPr>
        <p:spPr>
          <a:xfrm>
            <a:off x="422032" y="413239"/>
            <a:ext cx="8713176" cy="4818184"/>
          </a:xfrm>
          <a:prstGeom prst="ellipseRibbon2">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ru-RU" b="1" i="1" dirty="0">
                <a:solidFill>
                  <a:schemeClr val="tx1"/>
                </a:solidFill>
                <a:latin typeface="Times New Roman" panose="02020603050405020304" pitchFamily="18" charset="0"/>
                <a:cs typeface="Times New Roman" panose="02020603050405020304" pitchFamily="18" charset="0"/>
              </a:rPr>
              <a:t>Итак,  начиная  с 1992 г. по сегодняшний день, сформирована нормативно-правовая основа регулирования вопросов передачи и использования объектов промышленной собственности, определен статус наиболее значимых объектов, сложилась и развивается совершенно новая для республики </a:t>
            </a:r>
            <a:r>
              <a:rPr lang="ru-RU" b="1" i="1" dirty="0" smtClean="0">
                <a:solidFill>
                  <a:schemeClr val="tx1"/>
                </a:solidFill>
                <a:latin typeface="Times New Roman" panose="02020603050405020304" pitchFamily="18" charset="0"/>
                <a:cs typeface="Times New Roman" panose="02020603050405020304" pitchFamily="18" charset="0"/>
              </a:rPr>
              <a:t>под отрасль </a:t>
            </a:r>
            <a:r>
              <a:rPr lang="ru-RU" b="1" i="1" dirty="0">
                <a:solidFill>
                  <a:schemeClr val="tx1"/>
                </a:solidFill>
                <a:latin typeface="Times New Roman" panose="02020603050405020304" pitchFamily="18" charset="0"/>
                <a:cs typeface="Times New Roman" panose="02020603050405020304" pitchFamily="18" charset="0"/>
              </a:rPr>
              <a:t>законодательства.</a:t>
            </a:r>
            <a:endParaRPr lang="en-US"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4063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04973" y="2746130"/>
            <a:ext cx="8596668" cy="1320800"/>
          </a:xfrm>
        </p:spPr>
        <p:txBody>
          <a:bodyPr/>
          <a:lstStyle/>
          <a:p>
            <a:r>
              <a:rPr lang="ru-RU"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СПАСИБО ЗА ВНИМАНИЕ!</a:t>
            </a:r>
            <a:endParaRPr lang="en-US"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749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Лента лицом вверх 3"/>
          <p:cNvSpPr/>
          <p:nvPr/>
        </p:nvSpPr>
        <p:spPr>
          <a:xfrm>
            <a:off x="1164166" y="1903372"/>
            <a:ext cx="7883118" cy="2976360"/>
          </a:xfrm>
          <a:prstGeom prst="ribbon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по дисциплине MND5307 </a:t>
            </a:r>
            <a:r>
              <a:rPr lang="ru-RU" sz="2400" b="1" i="1" dirty="0">
                <a:latin typeface="Times New Roman" panose="02020603050405020304" pitchFamily="18" charset="0"/>
                <a:cs typeface="Times New Roman" panose="02020603050405020304" pitchFamily="18" charset="0"/>
              </a:rPr>
              <a:t>«Методология научной деятельности»</a:t>
            </a: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468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978270" y="1925516"/>
            <a:ext cx="6726115" cy="225962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Лекция № </a:t>
            </a:r>
            <a:r>
              <a:rPr lang="ru-RU" dirty="0" smtClean="0">
                <a:latin typeface="Times New Roman" panose="02020603050405020304" pitchFamily="18" charset="0"/>
                <a:cs typeface="Times New Roman" panose="02020603050405020304" pitchFamily="18" charset="0"/>
              </a:rPr>
              <a:t>10</a:t>
            </a:r>
            <a:endParaRPr lang="ru-RU" dirty="0">
              <a:latin typeface="Times New Roman" panose="02020603050405020304" pitchFamily="18" charset="0"/>
              <a:cs typeface="Times New Roman" panose="02020603050405020304" pitchFamily="18" charset="0"/>
            </a:endParaRPr>
          </a:p>
          <a:p>
            <a:pPr algn="ctr"/>
            <a:r>
              <a:rPr lang="ru-RU" sz="2400" b="1" i="1" dirty="0">
                <a:latin typeface="Times New Roman" panose="02020603050405020304" pitchFamily="18" charset="0"/>
                <a:cs typeface="Times New Roman" panose="02020603050405020304" pitchFamily="18" charset="0"/>
              </a:rPr>
              <a:t>Тема: </a:t>
            </a:r>
            <a:r>
              <a:rPr lang="ru-RU" sz="2400" b="1" i="1" dirty="0">
                <a:latin typeface="Times New Roman" panose="02020603050405020304" pitchFamily="18" charset="0"/>
                <a:cs typeface="Times New Roman" panose="02020603050405020304" pitchFamily="18" charset="0"/>
              </a:rPr>
              <a:t>Передача прав</a:t>
            </a: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179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latin typeface="Times New Roman" panose="02020603050405020304" pitchFamily="18" charset="0"/>
                <a:cs typeface="Times New Roman" panose="02020603050405020304" pitchFamily="18" charset="0"/>
              </a:rPr>
              <a:t>План:</a:t>
            </a:r>
            <a:endParaRPr lang="en-US"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1 Введение</a:t>
            </a:r>
          </a:p>
          <a:p>
            <a:r>
              <a:rPr lang="ru-RU" dirty="0">
                <a:latin typeface="Times New Roman" panose="02020603050405020304" pitchFamily="18" charset="0"/>
                <a:cs typeface="Times New Roman" panose="02020603050405020304" pitchFamily="18" charset="0"/>
              </a:rPr>
              <a:t>2 Понятие и основные виды передачи прав на объекты  промышленной собственности</a:t>
            </a:r>
          </a:p>
          <a:p>
            <a:r>
              <a:rPr lang="ru-RU" dirty="0">
                <a:latin typeface="Times New Roman" panose="02020603050405020304" pitchFamily="18" charset="0"/>
                <a:cs typeface="Times New Roman" panose="02020603050405020304" pitchFamily="18" charset="0"/>
              </a:rPr>
              <a:t>3  Другие виды передачи прав на использование объектов промышленной собственности</a:t>
            </a:r>
          </a:p>
          <a:p>
            <a:r>
              <a:rPr lang="ru-RU" dirty="0">
                <a:latin typeface="Times New Roman" panose="02020603050405020304" pitchFamily="18" charset="0"/>
                <a:cs typeface="Times New Roman" panose="02020603050405020304" pitchFamily="18" charset="0"/>
              </a:rPr>
              <a:t>4 Заключение</a:t>
            </a:r>
          </a:p>
          <a:p>
            <a:r>
              <a:rPr lang="ru-RU" dirty="0">
                <a:latin typeface="Times New Roman" panose="02020603050405020304" pitchFamily="18" charset="0"/>
                <a:cs typeface="Times New Roman" panose="02020603050405020304" pitchFamily="18" charset="0"/>
              </a:rPr>
              <a:t>5 Список рекомендуемой литературы</a:t>
            </a:r>
          </a:p>
          <a:p>
            <a:endParaRPr lang="en-US" dirty="0"/>
          </a:p>
        </p:txBody>
      </p:sp>
    </p:spTree>
    <p:extLst>
      <p:ext uri="{BB962C8B-B14F-4D97-AF65-F5344CB8AC3E}">
        <p14:creationId xmlns:p14="http://schemas.microsoft.com/office/powerpoint/2010/main" val="2654310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9523" y="363415"/>
            <a:ext cx="6787661" cy="4806462"/>
          </a:xfrm>
        </p:spPr>
        <p:txBody>
          <a:bodyPr>
            <a:noAutofit/>
          </a:bodyPr>
          <a:lstStyle/>
          <a:p>
            <a:pPr algn="ct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соответствии с патентным законодательством владельцу охраняемого объекта промышленной собственности принадлежит право на его использование по своему усмотрению (ст. 11 Патентного закона РК). Поэтому любое лицо, не являющееся правообладателем, может использовать охраняемый объект промышленной собственности только с разрешения владельца этого объекта. Другими словами любое несанкционированное использование на территории РК охраняемого объекта промышленной собственности считается незаконным.</a:t>
            </a:r>
            <a:endParaRPr lang="en-US"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descr="Закон &quot;О СМИ&quot; в Казахстане в среднем меняется каждое полугодие |  Inbusiness.k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2112" y="3596053"/>
            <a:ext cx="4322481" cy="2365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6493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69984"/>
            <a:ext cx="8596668" cy="1320800"/>
          </a:xfrm>
        </p:spPr>
        <p:txBody>
          <a:bodyPr>
            <a:noAutofit/>
          </a:bodyPr>
          <a:lstStyle/>
          <a:p>
            <a:pPr algn="ctr"/>
            <a:r>
              <a:rPr lang="ru-RU" sz="2000" b="1" dirty="0">
                <a:latin typeface="Times New Roman" panose="02020603050405020304" pitchFamily="18" charset="0"/>
                <a:cs typeface="Times New Roman" panose="02020603050405020304" pitchFamily="18" charset="0"/>
              </a:rPr>
              <a:t>Право лица, владеющего охранным документом на объект промышленной собственности, не допускать его использования другими лицами относится к исключительному праву, содержание которого определяется законом. На практике предоставление исключительного права преследует две основные цели:</a:t>
            </a:r>
            <a:endParaRPr lang="en-US" sz="20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386333" y="2268416"/>
            <a:ext cx="5178669" cy="9231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b="1" i="1" dirty="0" smtClean="0">
                <a:latin typeface="Times New Roman" panose="02020603050405020304" pitchFamily="18" charset="0"/>
                <a:cs typeface="Times New Roman" panose="02020603050405020304" pitchFamily="18" charset="0"/>
              </a:rPr>
              <a:t>обеспечить </a:t>
            </a:r>
            <a:r>
              <a:rPr lang="ru-RU" b="1" i="1" dirty="0">
                <a:latin typeface="Times New Roman" panose="02020603050405020304" pitchFamily="18" charset="0"/>
                <a:cs typeface="Times New Roman" panose="02020603050405020304" pitchFamily="18" charset="0"/>
              </a:rPr>
              <a:t>защиту от несанкционированного использования объекта промышленной собственности;</a:t>
            </a:r>
            <a:endParaRPr lang="en-US" b="1" i="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386333" y="3774832"/>
            <a:ext cx="5178669" cy="9231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ru-RU" b="1" i="1" dirty="0" smtClean="0">
                <a:latin typeface="Times New Roman" panose="02020603050405020304" pitchFamily="18" charset="0"/>
                <a:cs typeface="Times New Roman" panose="02020603050405020304" pitchFamily="18" charset="0"/>
              </a:rPr>
              <a:t>создать </a:t>
            </a:r>
            <a:r>
              <a:rPr lang="ru-RU" b="1" i="1" dirty="0">
                <a:latin typeface="Times New Roman" panose="02020603050405020304" pitchFamily="18" charset="0"/>
                <a:cs typeface="Times New Roman" panose="02020603050405020304" pitchFamily="18" charset="0"/>
              </a:rPr>
              <a:t>возможность передачи объекта промышленной собственности или права на его использование полностью или частично.</a:t>
            </a:r>
            <a:endParaRPr lang="en-US" b="1" i="1" dirty="0">
              <a:latin typeface="Times New Roman" panose="02020603050405020304" pitchFamily="18" charset="0"/>
              <a:cs typeface="Times New Roman" panose="02020603050405020304" pitchFamily="18" charset="0"/>
            </a:endParaRPr>
          </a:p>
        </p:txBody>
      </p:sp>
      <p:sp>
        <p:nvSpPr>
          <p:cNvPr id="7" name="Выгнутая влево стрелка 6"/>
          <p:cNvSpPr/>
          <p:nvPr/>
        </p:nvSpPr>
        <p:spPr>
          <a:xfrm>
            <a:off x="1336430" y="2364645"/>
            <a:ext cx="791308" cy="2233246"/>
          </a:xfrm>
          <a:prstGeom prst="curv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5303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latin typeface="Times New Roman" panose="02020603050405020304" pitchFamily="18" charset="0"/>
                <a:cs typeface="Times New Roman" panose="02020603050405020304" pitchFamily="18" charset="0"/>
              </a:rPr>
              <a:t>В большинстве случаев ограничения касаются:</a:t>
            </a:r>
            <a:r>
              <a:rPr lang="en-US" sz="2800" b="1" dirty="0">
                <a:latin typeface="Times New Roman" panose="02020603050405020304" pitchFamily="18" charset="0"/>
                <a:cs typeface="Times New Roman" panose="02020603050405020304" pitchFamily="18" charset="0"/>
              </a:rPr>
              <a:t/>
            </a:r>
            <a:br>
              <a:rPr lang="en-US" sz="2800" b="1" dirty="0">
                <a:latin typeface="Times New Roman" panose="02020603050405020304" pitchFamily="18" charset="0"/>
                <a:cs typeface="Times New Roman" panose="02020603050405020304" pitchFamily="18" charset="0"/>
              </a:rPr>
            </a:br>
            <a:endParaRPr lang="en-US" sz="28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072662" y="2054467"/>
            <a:ext cx="1477523" cy="237392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i="1" dirty="0" smtClean="0">
                <a:latin typeface="Times New Roman" panose="02020603050405020304" pitchFamily="18" charset="0"/>
                <a:cs typeface="Times New Roman" panose="02020603050405020304" pitchFamily="18" charset="0"/>
              </a:rPr>
              <a:t>времени </a:t>
            </a:r>
            <a:r>
              <a:rPr lang="ru-RU" sz="1600" i="1" dirty="0">
                <a:latin typeface="Times New Roman" panose="02020603050405020304" pitchFamily="18" charset="0"/>
                <a:cs typeface="Times New Roman" panose="02020603050405020304" pitchFamily="18" charset="0"/>
              </a:rPr>
              <a:t>действия разрешения;</a:t>
            </a:r>
            <a:endParaRPr lang="en-US" sz="1600" i="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3330818" y="2054467"/>
            <a:ext cx="1417028" cy="237392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i="1" dirty="0" smtClean="0">
                <a:latin typeface="Times New Roman" panose="02020603050405020304" pitchFamily="18" charset="0"/>
                <a:cs typeface="Times New Roman" panose="02020603050405020304" pitchFamily="18" charset="0"/>
              </a:rPr>
              <a:t>территории </a:t>
            </a:r>
            <a:r>
              <a:rPr lang="ru-RU" sz="1600" i="1" dirty="0">
                <a:latin typeface="Times New Roman" panose="02020603050405020304" pitchFamily="18" charset="0"/>
                <a:cs typeface="Times New Roman" panose="02020603050405020304" pitchFamily="18" charset="0"/>
              </a:rPr>
              <a:t>действия разрешения;</a:t>
            </a:r>
            <a:endParaRPr lang="en-US" sz="1600" i="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710394" y="2054467"/>
            <a:ext cx="1446544" cy="237392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i="1" dirty="0" smtClean="0">
                <a:latin typeface="Times New Roman" panose="02020603050405020304" pitchFamily="18" charset="0"/>
                <a:cs typeface="Times New Roman" panose="02020603050405020304" pitchFamily="18" charset="0"/>
              </a:rPr>
              <a:t>объема производства</a:t>
            </a:r>
            <a:endParaRPr lang="en-US" sz="1600" i="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7937571" y="2054467"/>
            <a:ext cx="1461406" cy="237392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i="1" dirty="0" smtClean="0">
                <a:latin typeface="Times New Roman" panose="02020603050405020304" pitchFamily="18" charset="0"/>
                <a:cs typeface="Times New Roman" panose="02020603050405020304" pitchFamily="18" charset="0"/>
              </a:rPr>
              <a:t>цели использования</a:t>
            </a:r>
            <a:endParaRPr lang="en-US" sz="1600" i="1" dirty="0">
              <a:latin typeface="Times New Roman" panose="02020603050405020304" pitchFamily="18" charset="0"/>
              <a:cs typeface="Times New Roman" panose="02020603050405020304" pitchFamily="18" charset="0"/>
            </a:endParaRPr>
          </a:p>
        </p:txBody>
      </p:sp>
      <p:cxnSp>
        <p:nvCxnSpPr>
          <p:cNvPr id="9" name="Прямая со стрелкой 8"/>
          <p:cNvCxnSpPr/>
          <p:nvPr/>
        </p:nvCxnSpPr>
        <p:spPr>
          <a:xfrm flipH="1">
            <a:off x="1740877" y="1151792"/>
            <a:ext cx="668216" cy="63304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0" name="Прямая со стрелкой 9"/>
          <p:cNvCxnSpPr/>
          <p:nvPr/>
        </p:nvCxnSpPr>
        <p:spPr>
          <a:xfrm flipH="1">
            <a:off x="3664925" y="1210406"/>
            <a:ext cx="668216" cy="63304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1" name="Прямая со стрелкой 10"/>
          <p:cNvCxnSpPr/>
          <p:nvPr/>
        </p:nvCxnSpPr>
        <p:spPr>
          <a:xfrm>
            <a:off x="5841547" y="1270000"/>
            <a:ext cx="537062" cy="66040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2" name="Прямая со стрелкой 11"/>
          <p:cNvCxnSpPr/>
          <p:nvPr/>
        </p:nvCxnSpPr>
        <p:spPr>
          <a:xfrm>
            <a:off x="8168055" y="1184030"/>
            <a:ext cx="685799" cy="74637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692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4050" y="442546"/>
            <a:ext cx="8596668" cy="1320800"/>
          </a:xfrm>
        </p:spPr>
        <p:txBody>
          <a:bodyPr>
            <a:noAutofit/>
          </a:bodyPr>
          <a:lstStyle/>
          <a:p>
            <a:pPr algn="ctr"/>
            <a:r>
              <a:rPr lang="ru-RU" sz="2400" b="1" i="1" dirty="0">
                <a:latin typeface="Times New Roman" panose="02020603050405020304" pitchFamily="18" charset="0"/>
                <a:cs typeface="Times New Roman" panose="02020603050405020304" pitchFamily="18" charset="0"/>
              </a:rPr>
              <a:t>В технологическом обмене существуют два основных юридических действия, которые могут быть использованы для приобретения и коммерческой реализации объекта промышленной собственности:</a:t>
            </a:r>
            <a:endParaRPr lang="en-US" sz="2400" b="1" i="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25642" y="2564993"/>
            <a:ext cx="3305580" cy="2831544"/>
          </a:xfrm>
          <a:prstGeom prst="rect">
            <a:avLst/>
          </a:prstGeom>
        </p:spPr>
        <p:txBody>
          <a:bodyPr wrap="square">
            <a:spAutoFit/>
          </a:bodyPr>
          <a:lstStyle/>
          <a:p>
            <a:r>
              <a:rPr lang="ru-RU" dirty="0"/>
              <a:t>—	</a:t>
            </a:r>
            <a:r>
              <a:rPr lang="ru-RU" sz="1600" b="1" i="1" dirty="0">
                <a:latin typeface="Times New Roman" panose="02020603050405020304" pitchFamily="18" charset="0"/>
                <a:cs typeface="Times New Roman" panose="02020603050405020304" pitchFamily="18" charset="0"/>
              </a:rPr>
              <a:t>передача владельцем охраняемого объекта промышленной собственности исключительных прав на этот объект без каких-либо ограничений. Юридическим средством передачи правообладателем своих прав другому лицу является договор уступки, заключаемый только в письменной форме;</a:t>
            </a:r>
            <a:endParaRPr lang="en-US" sz="1600" b="1" i="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572441" y="2414490"/>
            <a:ext cx="4503544" cy="3132550"/>
          </a:xfrm>
          <a:prstGeom prst="rect">
            <a:avLst/>
          </a:prstGeom>
        </p:spPr>
        <p:txBody>
          <a:bodyPr wrap="square">
            <a:spAutoFit/>
          </a:bodyPr>
          <a:lstStyle/>
          <a:p>
            <a:r>
              <a:rPr lang="ru-RU" sz="1600" b="1" i="1" dirty="0">
                <a:latin typeface="Times New Roman" panose="02020603050405020304" pitchFamily="18" charset="0"/>
                <a:cs typeface="Times New Roman" panose="02020603050405020304" pitchFamily="18" charset="0"/>
              </a:rPr>
              <a:t>— предоставление владельцем охраняемого объекта промышленной собственности другому лицу разрешения на использование этого объекта на определенной территории, в течение определенного времени и в пределах оговоренного объема прав. Юридическим документом, свидетельствующим о выдаче такого разрешения на использование охраняемого объекта промышленной собственности, является лицензионный договор, также заключаемый только в письменной форме.</a:t>
            </a:r>
            <a:endParaRPr lang="en-US" sz="1600" b="1" i="1" dirty="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3413816" y="3113916"/>
            <a:ext cx="2037416" cy="1492860"/>
          </a:xfrm>
          <a:prstGeom prst="rect">
            <a:avLst/>
          </a:prstGeom>
        </p:spPr>
      </p:pic>
    </p:spTree>
    <p:extLst>
      <p:ext uri="{BB962C8B-B14F-4D97-AF65-F5344CB8AC3E}">
        <p14:creationId xmlns:p14="http://schemas.microsoft.com/office/powerpoint/2010/main" val="328418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0957" y="495300"/>
            <a:ext cx="8202897" cy="4059116"/>
          </a:xfrm>
        </p:spPr>
        <p:txBody>
          <a:bodyPr>
            <a:noAutofit/>
          </a:bodyPr>
          <a:lstStyle/>
          <a:p>
            <a:r>
              <a:rPr lang="ru-RU" sz="20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Лицензионный договор. В современных экономических условиях объект промышленной собственности создается не ради самого объекта, как это имело место в недавние времена, а с целью реализации исключительных прав на его использование, возникающих в связи с получением на него охранного документа. Реализация этих прав, выражающаяся в организации новых и усовершенствовании действующих производств на базе охраняемых технических решений и ноу-хау, может осуществляться только на основе заключения лицензионных договоров между правообладателем, называемым лицензиаром, и пользователем, называемым лицензиатом. В законодательном порядке ст. 14 Патентного закона напрямую закрепляет обязанность любого лица использовать объект промышленной собственности только с разрешения правообладателя.</a:t>
            </a:r>
            <a:endParaRPr lang="en-US" sz="20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450979" y="4795325"/>
            <a:ext cx="3217983" cy="1930790"/>
          </a:xfrm>
          <a:prstGeom prst="rect">
            <a:avLst/>
          </a:prstGeom>
        </p:spPr>
      </p:pic>
    </p:spTree>
    <p:extLst>
      <p:ext uri="{BB962C8B-B14F-4D97-AF65-F5344CB8AC3E}">
        <p14:creationId xmlns:p14="http://schemas.microsoft.com/office/powerpoint/2010/main" val="1147667017"/>
      </p:ext>
    </p:extLst>
  </p:cSld>
  <p:clrMapOvr>
    <a:masterClrMapping/>
  </p:clrMapOvr>
</p:sld>
</file>

<file path=ppt/theme/theme1.xml><?xml version="1.0" encoding="utf-8"?>
<a:theme xmlns:a="http://schemas.openxmlformats.org/drawingml/2006/main" name="Аспект">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84</TotalTime>
  <Words>793</Words>
  <Application>Microsoft Office PowerPoint</Application>
  <PresentationFormat>Широкоэкранный</PresentationFormat>
  <Paragraphs>47</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Times New Roman</vt:lpstr>
      <vt:lpstr>Trebuchet MS</vt:lpstr>
      <vt:lpstr>Wingdings 3</vt:lpstr>
      <vt:lpstr>Аспект</vt:lpstr>
      <vt:lpstr>Презентация PowerPoint</vt:lpstr>
      <vt:lpstr>Презентация PowerPoint</vt:lpstr>
      <vt:lpstr>Презентация PowerPoint</vt:lpstr>
      <vt:lpstr>План:</vt:lpstr>
      <vt:lpstr>В соответствии с патентным законодательством владельцу охраняемого объекта промышленной собственности принадлежит право на его использование по своему усмотрению (ст. 11 Патентного закона РК). Поэтому любое лицо, не являющееся правообладателем, может использовать охраняемый объект промышленной собственности только с разрешения владельца этого объекта. Другими словами любое несанкционированное использование на территории РК охраняемого объекта промышленной собственности считается незаконным.</vt:lpstr>
      <vt:lpstr>Право лица, владеющего охранным документом на объект промышленной собственности, не допускать его использования другими лицами относится к исключительному праву, содержание которого определяется законом. На практике предоставление исключительного права преследует две основные цели:</vt:lpstr>
      <vt:lpstr>В большинстве случаев ограничения касаются: </vt:lpstr>
      <vt:lpstr>В технологическом обмене существуют два основных юридических действия, которые могут быть использованы для приобретения и коммерческой реализации объекта промышленной собственности:</vt:lpstr>
      <vt:lpstr>Лицензионный договор. В современных экономических условиях объект промышленной собственности создается не ради самого объекта, как это имело место в недавние времена, а с целью реализации исключительных прав на его использование, возникающих в связи с получением на него охранного документа. Реализация этих прав, выражающаяся в организации новых и усовершенствовании действующих производств на базе охраняемых технических решений и ноу-хау, может осуществляться только на основе заключения лицензионных договоров между правообладателем, называемым лицензиаром, и пользователем, называемым лицензиатом. В законодательном порядке ст. 14 Патентного закона напрямую закрепляет обязанность любого лица использовать объект промышленной собственности только с разрешения правообладателя.</vt:lpstr>
      <vt:lpstr>Презентация PowerPoint</vt:lpstr>
      <vt:lpstr>Презентация PowerPoint</vt:lpstr>
      <vt:lpstr>Презентация PowerPoint</vt:lpstr>
      <vt:lpstr>Существует ряд договоров на использование объектов промышленной собственности, механизм заключения и действия которых не регламентируется патентным законодательством. К ним относятся:</vt:lpstr>
      <vt:lpstr>Презентация PowerPoint</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13</cp:revision>
  <dcterms:created xsi:type="dcterms:W3CDTF">2022-11-03T08:56:28Z</dcterms:created>
  <dcterms:modified xsi:type="dcterms:W3CDTF">2022-11-04T05:37:45Z</dcterms:modified>
</cp:coreProperties>
</file>