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17"/>
  </p:notesMasterIdLst>
  <p:sldIdLst>
    <p:sldId id="256" r:id="rId2"/>
    <p:sldId id="257" r:id="rId3"/>
    <p:sldId id="258" r:id="rId4"/>
    <p:sldId id="259" r:id="rId5"/>
    <p:sldId id="261" r:id="rId6"/>
    <p:sldId id="260" r:id="rId7"/>
    <p:sldId id="262" r:id="rId8"/>
    <p:sldId id="264" r:id="rId9"/>
    <p:sldId id="263"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46" d="100"/>
          <a:sy n="46" d="100"/>
        </p:scale>
        <p:origin x="-192" y="-6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81400A-2A64-4BF2-93F9-1E20C8F1F7F4}" type="doc">
      <dgm:prSet loTypeId="urn:microsoft.com/office/officeart/2005/8/layout/hProcess11" loCatId="process" qsTypeId="urn:microsoft.com/office/officeart/2005/8/quickstyle/simple1" qsCatId="simple" csTypeId="urn:microsoft.com/office/officeart/2005/8/colors/accent1_2" csCatId="accent1" phldr="1"/>
      <dgm:spPr/>
    </dgm:pt>
    <dgm:pt modelId="{9227B40D-60DA-4EAC-B2C7-A965A50324B2}">
      <dgm:prSet phldrT="[Текст]"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kk-KZ" sz="2000" b="1" dirty="0" smtClean="0"/>
            <a:t>Ғылымның мақсаты - ақиқатты табу.</a:t>
          </a:r>
          <a:endParaRPr lang="ru-RU" sz="2000" b="1" dirty="0" smtClean="0"/>
        </a:p>
        <a:p>
          <a:pPr defTabSz="1244600">
            <a:lnSpc>
              <a:spcPct val="90000"/>
            </a:lnSpc>
            <a:spcBef>
              <a:spcPct val="0"/>
            </a:spcBef>
            <a:spcAft>
              <a:spcPct val="35000"/>
            </a:spcAft>
          </a:pPr>
          <a:endParaRPr lang="ru-RU" sz="2000" b="1" dirty="0"/>
        </a:p>
      </dgm:t>
    </dgm:pt>
    <dgm:pt modelId="{F36B3C8E-CD3B-4846-BAD8-5F6AF403D7E2}" type="parTrans" cxnId="{1BF14D96-7EC4-4700-9A95-6984BCB6F4EC}">
      <dgm:prSet/>
      <dgm:spPr/>
      <dgm:t>
        <a:bodyPr/>
        <a:lstStyle/>
        <a:p>
          <a:endParaRPr lang="ru-RU"/>
        </a:p>
      </dgm:t>
    </dgm:pt>
    <dgm:pt modelId="{51624940-01B8-4494-B32B-B42E6C0DA948}" type="sibTrans" cxnId="{1BF14D96-7EC4-4700-9A95-6984BCB6F4EC}">
      <dgm:prSet/>
      <dgm:spPr/>
      <dgm:t>
        <a:bodyPr/>
        <a:lstStyle/>
        <a:p>
          <a:endParaRPr lang="ru-RU"/>
        </a:p>
      </dgm:t>
    </dgm:pt>
    <dgm:pt modelId="{D4FA8FD1-3385-4E67-9BD4-927D03121E6E}">
      <dgm:prSet phldrT="[Текст]" custT="1"/>
      <dgm:spPr/>
      <dgm:t>
        <a:bodyPr/>
        <a:lstStyle/>
        <a:p>
          <a:r>
            <a:rPr lang="kk-KZ" sz="2000" b="1" dirty="0" smtClean="0"/>
            <a:t>Ақиқат - </a:t>
          </a:r>
          <a:r>
            <a:rPr lang="kk-KZ" sz="2000" b="1" i="1" dirty="0" smtClean="0"/>
            <a:t>таным теориясы</a:t>
          </a:r>
          <a:r>
            <a:rPr lang="kk-KZ" sz="2000" b="1" dirty="0" smtClean="0"/>
            <a:t> (гносеология) </a:t>
          </a:r>
          <a:endParaRPr lang="ru-RU" sz="2000" b="1" dirty="0"/>
        </a:p>
      </dgm:t>
    </dgm:pt>
    <dgm:pt modelId="{63405396-3081-496D-BFAA-6DDC0FB865F3}" type="parTrans" cxnId="{520299DF-A1FE-4253-8356-886E9CF8704B}">
      <dgm:prSet/>
      <dgm:spPr/>
      <dgm:t>
        <a:bodyPr/>
        <a:lstStyle/>
        <a:p>
          <a:endParaRPr lang="ru-RU"/>
        </a:p>
      </dgm:t>
    </dgm:pt>
    <dgm:pt modelId="{3C9B141D-A00D-404F-9168-0D3741409C9E}" type="sibTrans" cxnId="{520299DF-A1FE-4253-8356-886E9CF8704B}">
      <dgm:prSet/>
      <dgm:spPr/>
      <dgm:t>
        <a:bodyPr/>
        <a:lstStyle/>
        <a:p>
          <a:endParaRPr lang="ru-RU"/>
        </a:p>
      </dgm:t>
    </dgm:pt>
    <dgm:pt modelId="{2AE5B960-034A-44CB-98FC-FEFA39BBE08D}">
      <dgm:prSet phldrT="[Текст]" custT="1"/>
      <dgm:spPr/>
      <dgm:t>
        <a:bodyPr/>
        <a:lstStyle/>
        <a:p>
          <a:r>
            <a:rPr lang="kk-KZ" sz="2000" b="1" dirty="0" smtClean="0"/>
            <a:t>Білім – адам санасының жемісі, өнімі. </a:t>
          </a:r>
          <a:endParaRPr lang="ru-RU" sz="2000" b="1" dirty="0"/>
        </a:p>
      </dgm:t>
    </dgm:pt>
    <dgm:pt modelId="{BA1E7764-507F-48F3-A280-6A2F5611E0C9}" type="parTrans" cxnId="{DC58F333-65F5-4A88-AB71-27C9BD88D79E}">
      <dgm:prSet/>
      <dgm:spPr/>
      <dgm:t>
        <a:bodyPr/>
        <a:lstStyle/>
        <a:p>
          <a:endParaRPr lang="ru-RU"/>
        </a:p>
      </dgm:t>
    </dgm:pt>
    <dgm:pt modelId="{7F6FA633-8A73-4812-95FD-2A291E1A7ED9}" type="sibTrans" cxnId="{DC58F333-65F5-4A88-AB71-27C9BD88D79E}">
      <dgm:prSet/>
      <dgm:spPr/>
      <dgm:t>
        <a:bodyPr/>
        <a:lstStyle/>
        <a:p>
          <a:endParaRPr lang="ru-RU"/>
        </a:p>
      </dgm:t>
    </dgm:pt>
    <dgm:pt modelId="{85AEEF1C-8DDE-424E-9CAE-0B2A8FB5AAE4}">
      <dgm:prSet phldrT="[Текст]" custT="1"/>
      <dgm:spPr/>
      <dgm:t>
        <a:bodyPr/>
        <a:lstStyle/>
        <a:p>
          <a:r>
            <a:rPr lang="kk-KZ" sz="2000" b="1" dirty="0" smtClean="0"/>
            <a:t>Білім – таным нәтижесі</a:t>
          </a:r>
          <a:endParaRPr lang="ru-RU" sz="2000" b="1" dirty="0"/>
        </a:p>
      </dgm:t>
    </dgm:pt>
    <dgm:pt modelId="{B132EF0D-C866-4D19-8479-D826067FBACB}" type="parTrans" cxnId="{98DA1864-012B-41D4-A954-1253C94A66B8}">
      <dgm:prSet/>
      <dgm:spPr/>
      <dgm:t>
        <a:bodyPr/>
        <a:lstStyle/>
        <a:p>
          <a:endParaRPr lang="ru-RU"/>
        </a:p>
      </dgm:t>
    </dgm:pt>
    <dgm:pt modelId="{D1A64B13-E640-42E6-8CB6-993D55C8A1E0}" type="sibTrans" cxnId="{98DA1864-012B-41D4-A954-1253C94A66B8}">
      <dgm:prSet/>
      <dgm:spPr/>
      <dgm:t>
        <a:bodyPr/>
        <a:lstStyle/>
        <a:p>
          <a:endParaRPr lang="ru-RU"/>
        </a:p>
      </dgm:t>
    </dgm:pt>
    <dgm:pt modelId="{733DAE18-B309-4E4B-B6A5-2E3195B63188}">
      <dgm:prSet phldrT="[Текст]" custT="1"/>
      <dgm:spPr/>
      <dgm:t>
        <a:bodyPr/>
        <a:lstStyle/>
        <a:p>
          <a:r>
            <a:rPr lang="kk-KZ" sz="2000" b="1" dirty="0" smtClean="0"/>
            <a:t>Таным – бұл білім алу. </a:t>
          </a:r>
          <a:endParaRPr lang="ru-RU" sz="2000" b="1" dirty="0"/>
        </a:p>
      </dgm:t>
    </dgm:pt>
    <dgm:pt modelId="{3D6A5379-1748-4983-AD1E-407B58F581A0}" type="parTrans" cxnId="{AC90172B-8CD7-4AB9-ACA9-E1363200ACCF}">
      <dgm:prSet/>
      <dgm:spPr/>
      <dgm:t>
        <a:bodyPr/>
        <a:lstStyle/>
        <a:p>
          <a:endParaRPr lang="ru-RU"/>
        </a:p>
      </dgm:t>
    </dgm:pt>
    <dgm:pt modelId="{E5375D9E-F845-46A6-88A6-3FED3D2EB82B}" type="sibTrans" cxnId="{AC90172B-8CD7-4AB9-ACA9-E1363200ACCF}">
      <dgm:prSet/>
      <dgm:spPr/>
      <dgm:t>
        <a:bodyPr/>
        <a:lstStyle/>
        <a:p>
          <a:endParaRPr lang="ru-RU"/>
        </a:p>
      </dgm:t>
    </dgm:pt>
    <dgm:pt modelId="{C098CD4B-8AE7-4A49-B6FE-EACB38F708F5}" type="pres">
      <dgm:prSet presAssocID="{4881400A-2A64-4BF2-93F9-1E20C8F1F7F4}" presName="Name0" presStyleCnt="0">
        <dgm:presLayoutVars>
          <dgm:dir/>
          <dgm:resizeHandles val="exact"/>
        </dgm:presLayoutVars>
      </dgm:prSet>
      <dgm:spPr/>
    </dgm:pt>
    <dgm:pt modelId="{55B60C7F-97C0-4026-A4B8-E55FEFCBA7F0}" type="pres">
      <dgm:prSet presAssocID="{4881400A-2A64-4BF2-93F9-1E20C8F1F7F4}" presName="arrow" presStyleLbl="bgShp" presStyleIdx="0" presStyleCnt="1"/>
      <dgm:spPr/>
    </dgm:pt>
    <dgm:pt modelId="{9620BC53-84C3-4B5B-A973-D67127629B9C}" type="pres">
      <dgm:prSet presAssocID="{4881400A-2A64-4BF2-93F9-1E20C8F1F7F4}" presName="points" presStyleCnt="0"/>
      <dgm:spPr/>
    </dgm:pt>
    <dgm:pt modelId="{C9322819-ECE4-45C0-8369-4E211D0F6D83}" type="pres">
      <dgm:prSet presAssocID="{9227B40D-60DA-4EAC-B2C7-A965A50324B2}" presName="compositeA" presStyleCnt="0"/>
      <dgm:spPr/>
    </dgm:pt>
    <dgm:pt modelId="{FE351FE7-1468-4E64-BFDC-63EA5406C968}" type="pres">
      <dgm:prSet presAssocID="{9227B40D-60DA-4EAC-B2C7-A965A50324B2}" presName="textA" presStyleLbl="revTx" presStyleIdx="0" presStyleCnt="5" custScaleX="138314">
        <dgm:presLayoutVars>
          <dgm:bulletEnabled val="1"/>
        </dgm:presLayoutVars>
      </dgm:prSet>
      <dgm:spPr/>
      <dgm:t>
        <a:bodyPr/>
        <a:lstStyle/>
        <a:p>
          <a:endParaRPr lang="ru-RU"/>
        </a:p>
      </dgm:t>
    </dgm:pt>
    <dgm:pt modelId="{79FE32F5-5E63-4C3B-8F27-26AC49C779E9}" type="pres">
      <dgm:prSet presAssocID="{9227B40D-60DA-4EAC-B2C7-A965A50324B2}" presName="circleA" presStyleLbl="node1" presStyleIdx="0" presStyleCnt="5"/>
      <dgm:spPr/>
    </dgm:pt>
    <dgm:pt modelId="{DC90354A-58D9-4A68-ACF8-9BC4D0A1686A}" type="pres">
      <dgm:prSet presAssocID="{9227B40D-60DA-4EAC-B2C7-A965A50324B2}" presName="spaceA" presStyleCnt="0"/>
      <dgm:spPr/>
    </dgm:pt>
    <dgm:pt modelId="{3B308C8E-0A00-4611-B625-C88DC20D2F07}" type="pres">
      <dgm:prSet presAssocID="{51624940-01B8-4494-B32B-B42E6C0DA948}" presName="space" presStyleCnt="0"/>
      <dgm:spPr/>
    </dgm:pt>
    <dgm:pt modelId="{996D7E92-A2D2-4BE6-8431-2AD4C8DD6F43}" type="pres">
      <dgm:prSet presAssocID="{D4FA8FD1-3385-4E67-9BD4-927D03121E6E}" presName="compositeB" presStyleCnt="0"/>
      <dgm:spPr/>
    </dgm:pt>
    <dgm:pt modelId="{5974BD50-F857-4EF4-BA6F-67B03BCE6F17}" type="pres">
      <dgm:prSet presAssocID="{D4FA8FD1-3385-4E67-9BD4-927D03121E6E}" presName="textB" presStyleLbl="revTx" presStyleIdx="1" presStyleCnt="5" custScaleX="203388">
        <dgm:presLayoutVars>
          <dgm:bulletEnabled val="1"/>
        </dgm:presLayoutVars>
      </dgm:prSet>
      <dgm:spPr/>
      <dgm:t>
        <a:bodyPr/>
        <a:lstStyle/>
        <a:p>
          <a:endParaRPr lang="ru-RU"/>
        </a:p>
      </dgm:t>
    </dgm:pt>
    <dgm:pt modelId="{398FFD1A-556F-490D-A342-37C64F7E3D0E}" type="pres">
      <dgm:prSet presAssocID="{D4FA8FD1-3385-4E67-9BD4-927D03121E6E}" presName="circleB" presStyleLbl="node1" presStyleIdx="1" presStyleCnt="5"/>
      <dgm:spPr/>
    </dgm:pt>
    <dgm:pt modelId="{15F523E7-6CBA-47CB-B94E-30DA27262852}" type="pres">
      <dgm:prSet presAssocID="{D4FA8FD1-3385-4E67-9BD4-927D03121E6E}" presName="spaceB" presStyleCnt="0"/>
      <dgm:spPr/>
    </dgm:pt>
    <dgm:pt modelId="{91E148BE-6889-4E84-B5B2-B18241644483}" type="pres">
      <dgm:prSet presAssocID="{3C9B141D-A00D-404F-9168-0D3741409C9E}" presName="space" presStyleCnt="0"/>
      <dgm:spPr/>
    </dgm:pt>
    <dgm:pt modelId="{E270501F-17FF-4B1B-8AED-A9EAA64C805F}" type="pres">
      <dgm:prSet presAssocID="{2AE5B960-034A-44CB-98FC-FEFA39BBE08D}" presName="compositeA" presStyleCnt="0"/>
      <dgm:spPr/>
    </dgm:pt>
    <dgm:pt modelId="{0CDF7BE8-A3FE-42D0-9E18-97CC6326EEBB}" type="pres">
      <dgm:prSet presAssocID="{2AE5B960-034A-44CB-98FC-FEFA39BBE08D}" presName="textA" presStyleLbl="revTx" presStyleIdx="2" presStyleCnt="5" custScaleX="145923">
        <dgm:presLayoutVars>
          <dgm:bulletEnabled val="1"/>
        </dgm:presLayoutVars>
      </dgm:prSet>
      <dgm:spPr/>
      <dgm:t>
        <a:bodyPr/>
        <a:lstStyle/>
        <a:p>
          <a:endParaRPr lang="ru-RU"/>
        </a:p>
      </dgm:t>
    </dgm:pt>
    <dgm:pt modelId="{ED788414-3332-40F8-894E-475C4A2E1F9E}" type="pres">
      <dgm:prSet presAssocID="{2AE5B960-034A-44CB-98FC-FEFA39BBE08D}" presName="circleA" presStyleLbl="node1" presStyleIdx="2" presStyleCnt="5"/>
      <dgm:spPr/>
    </dgm:pt>
    <dgm:pt modelId="{1F334FD6-E2CC-4C58-B4B6-E1370851CCDB}" type="pres">
      <dgm:prSet presAssocID="{2AE5B960-034A-44CB-98FC-FEFA39BBE08D}" presName="spaceA" presStyleCnt="0"/>
      <dgm:spPr/>
    </dgm:pt>
    <dgm:pt modelId="{35847541-1428-4EC0-BA45-3799359AE5B5}" type="pres">
      <dgm:prSet presAssocID="{7F6FA633-8A73-4812-95FD-2A291E1A7ED9}" presName="space" presStyleCnt="0"/>
      <dgm:spPr/>
    </dgm:pt>
    <dgm:pt modelId="{B3941326-3A18-49EF-BCEF-D152295ADEFD}" type="pres">
      <dgm:prSet presAssocID="{85AEEF1C-8DDE-424E-9CAE-0B2A8FB5AAE4}" presName="compositeB" presStyleCnt="0"/>
      <dgm:spPr/>
    </dgm:pt>
    <dgm:pt modelId="{5FB96C2D-323C-4B49-BAA7-4AFFEE80D926}" type="pres">
      <dgm:prSet presAssocID="{85AEEF1C-8DDE-424E-9CAE-0B2A8FB5AAE4}" presName="textB" presStyleLbl="revTx" presStyleIdx="3" presStyleCnt="5" custScaleX="183050">
        <dgm:presLayoutVars>
          <dgm:bulletEnabled val="1"/>
        </dgm:presLayoutVars>
      </dgm:prSet>
      <dgm:spPr/>
      <dgm:t>
        <a:bodyPr/>
        <a:lstStyle/>
        <a:p>
          <a:endParaRPr lang="ru-RU"/>
        </a:p>
      </dgm:t>
    </dgm:pt>
    <dgm:pt modelId="{CCE5AC02-9F2F-422E-B808-C5807454F1D5}" type="pres">
      <dgm:prSet presAssocID="{85AEEF1C-8DDE-424E-9CAE-0B2A8FB5AAE4}" presName="circleB" presStyleLbl="node1" presStyleIdx="3" presStyleCnt="5"/>
      <dgm:spPr/>
    </dgm:pt>
    <dgm:pt modelId="{77A03561-936E-4CF8-9FA0-3D2251CA710A}" type="pres">
      <dgm:prSet presAssocID="{85AEEF1C-8DDE-424E-9CAE-0B2A8FB5AAE4}" presName="spaceB" presStyleCnt="0"/>
      <dgm:spPr/>
    </dgm:pt>
    <dgm:pt modelId="{0745B27D-9ABD-4304-8B35-094A7BA42811}" type="pres">
      <dgm:prSet presAssocID="{D1A64B13-E640-42E6-8CB6-993D55C8A1E0}" presName="space" presStyleCnt="0"/>
      <dgm:spPr/>
    </dgm:pt>
    <dgm:pt modelId="{D5B09D5F-17A9-4DA2-BE37-DB30F59877D0}" type="pres">
      <dgm:prSet presAssocID="{733DAE18-B309-4E4B-B6A5-2E3195B63188}" presName="compositeA" presStyleCnt="0"/>
      <dgm:spPr/>
    </dgm:pt>
    <dgm:pt modelId="{616C3255-4806-40CA-9437-20BC3B022B6B}" type="pres">
      <dgm:prSet presAssocID="{733DAE18-B309-4E4B-B6A5-2E3195B63188}" presName="textA" presStyleLbl="revTx" presStyleIdx="4" presStyleCnt="5" custScaleX="111955">
        <dgm:presLayoutVars>
          <dgm:bulletEnabled val="1"/>
        </dgm:presLayoutVars>
      </dgm:prSet>
      <dgm:spPr/>
      <dgm:t>
        <a:bodyPr/>
        <a:lstStyle/>
        <a:p>
          <a:endParaRPr lang="ru-RU"/>
        </a:p>
      </dgm:t>
    </dgm:pt>
    <dgm:pt modelId="{3E70E587-407C-4366-8337-0714FD26B5A7}" type="pres">
      <dgm:prSet presAssocID="{733DAE18-B309-4E4B-B6A5-2E3195B63188}" presName="circleA" presStyleLbl="node1" presStyleIdx="4" presStyleCnt="5"/>
      <dgm:spPr/>
    </dgm:pt>
    <dgm:pt modelId="{C18CA6B9-4A33-451B-9572-4A12C7C1459F}" type="pres">
      <dgm:prSet presAssocID="{733DAE18-B309-4E4B-B6A5-2E3195B63188}" presName="spaceA" presStyleCnt="0"/>
      <dgm:spPr/>
    </dgm:pt>
  </dgm:ptLst>
  <dgm:cxnLst>
    <dgm:cxn modelId="{AC90172B-8CD7-4AB9-ACA9-E1363200ACCF}" srcId="{4881400A-2A64-4BF2-93F9-1E20C8F1F7F4}" destId="{733DAE18-B309-4E4B-B6A5-2E3195B63188}" srcOrd="4" destOrd="0" parTransId="{3D6A5379-1748-4983-AD1E-407B58F581A0}" sibTransId="{E5375D9E-F845-46A6-88A6-3FED3D2EB82B}"/>
    <dgm:cxn modelId="{F8E07961-4A07-4216-89B1-DF6D6A16F63B}" type="presOf" srcId="{4881400A-2A64-4BF2-93F9-1E20C8F1F7F4}" destId="{C098CD4B-8AE7-4A49-B6FE-EACB38F708F5}" srcOrd="0" destOrd="0" presId="urn:microsoft.com/office/officeart/2005/8/layout/hProcess11"/>
    <dgm:cxn modelId="{DC58F333-65F5-4A88-AB71-27C9BD88D79E}" srcId="{4881400A-2A64-4BF2-93F9-1E20C8F1F7F4}" destId="{2AE5B960-034A-44CB-98FC-FEFA39BBE08D}" srcOrd="2" destOrd="0" parTransId="{BA1E7764-507F-48F3-A280-6A2F5611E0C9}" sibTransId="{7F6FA633-8A73-4812-95FD-2A291E1A7ED9}"/>
    <dgm:cxn modelId="{EAD6D45E-35E5-4062-8ABF-AA16DFE56430}" type="presOf" srcId="{D4FA8FD1-3385-4E67-9BD4-927D03121E6E}" destId="{5974BD50-F857-4EF4-BA6F-67B03BCE6F17}" srcOrd="0" destOrd="0" presId="urn:microsoft.com/office/officeart/2005/8/layout/hProcess11"/>
    <dgm:cxn modelId="{98DA1864-012B-41D4-A954-1253C94A66B8}" srcId="{4881400A-2A64-4BF2-93F9-1E20C8F1F7F4}" destId="{85AEEF1C-8DDE-424E-9CAE-0B2A8FB5AAE4}" srcOrd="3" destOrd="0" parTransId="{B132EF0D-C866-4D19-8479-D826067FBACB}" sibTransId="{D1A64B13-E640-42E6-8CB6-993D55C8A1E0}"/>
    <dgm:cxn modelId="{5F065275-66EF-43EA-94D3-543B41AA222D}" type="presOf" srcId="{733DAE18-B309-4E4B-B6A5-2E3195B63188}" destId="{616C3255-4806-40CA-9437-20BC3B022B6B}" srcOrd="0" destOrd="0" presId="urn:microsoft.com/office/officeart/2005/8/layout/hProcess11"/>
    <dgm:cxn modelId="{520299DF-A1FE-4253-8356-886E9CF8704B}" srcId="{4881400A-2A64-4BF2-93F9-1E20C8F1F7F4}" destId="{D4FA8FD1-3385-4E67-9BD4-927D03121E6E}" srcOrd="1" destOrd="0" parTransId="{63405396-3081-496D-BFAA-6DDC0FB865F3}" sibTransId="{3C9B141D-A00D-404F-9168-0D3741409C9E}"/>
    <dgm:cxn modelId="{5D6CE838-BF34-4B1C-A5A3-3ABBC1F7FF08}" type="presOf" srcId="{9227B40D-60DA-4EAC-B2C7-A965A50324B2}" destId="{FE351FE7-1468-4E64-BFDC-63EA5406C968}" srcOrd="0" destOrd="0" presId="urn:microsoft.com/office/officeart/2005/8/layout/hProcess11"/>
    <dgm:cxn modelId="{47204275-D845-4E55-9EB0-63182DABB1F6}" type="presOf" srcId="{85AEEF1C-8DDE-424E-9CAE-0B2A8FB5AAE4}" destId="{5FB96C2D-323C-4B49-BAA7-4AFFEE80D926}" srcOrd="0" destOrd="0" presId="urn:microsoft.com/office/officeart/2005/8/layout/hProcess11"/>
    <dgm:cxn modelId="{6DBECC54-CE55-4698-9060-BB4BD8C94AF8}" type="presOf" srcId="{2AE5B960-034A-44CB-98FC-FEFA39BBE08D}" destId="{0CDF7BE8-A3FE-42D0-9E18-97CC6326EEBB}" srcOrd="0" destOrd="0" presId="urn:microsoft.com/office/officeart/2005/8/layout/hProcess11"/>
    <dgm:cxn modelId="{1BF14D96-7EC4-4700-9A95-6984BCB6F4EC}" srcId="{4881400A-2A64-4BF2-93F9-1E20C8F1F7F4}" destId="{9227B40D-60DA-4EAC-B2C7-A965A50324B2}" srcOrd="0" destOrd="0" parTransId="{F36B3C8E-CD3B-4846-BAD8-5F6AF403D7E2}" sibTransId="{51624940-01B8-4494-B32B-B42E6C0DA948}"/>
    <dgm:cxn modelId="{3C46D9C5-5A49-4093-9DCD-F532B7EDDA16}" type="presParOf" srcId="{C098CD4B-8AE7-4A49-B6FE-EACB38F708F5}" destId="{55B60C7F-97C0-4026-A4B8-E55FEFCBA7F0}" srcOrd="0" destOrd="0" presId="urn:microsoft.com/office/officeart/2005/8/layout/hProcess11"/>
    <dgm:cxn modelId="{0E0ABE70-D94F-4A26-9314-31EDCA8CB65D}" type="presParOf" srcId="{C098CD4B-8AE7-4A49-B6FE-EACB38F708F5}" destId="{9620BC53-84C3-4B5B-A973-D67127629B9C}" srcOrd="1" destOrd="0" presId="urn:microsoft.com/office/officeart/2005/8/layout/hProcess11"/>
    <dgm:cxn modelId="{23918336-6267-48D4-9544-18786E874D6A}" type="presParOf" srcId="{9620BC53-84C3-4B5B-A973-D67127629B9C}" destId="{C9322819-ECE4-45C0-8369-4E211D0F6D83}" srcOrd="0" destOrd="0" presId="urn:microsoft.com/office/officeart/2005/8/layout/hProcess11"/>
    <dgm:cxn modelId="{A32965AA-133A-4F4D-98E6-A252C11E8468}" type="presParOf" srcId="{C9322819-ECE4-45C0-8369-4E211D0F6D83}" destId="{FE351FE7-1468-4E64-BFDC-63EA5406C968}" srcOrd="0" destOrd="0" presId="urn:microsoft.com/office/officeart/2005/8/layout/hProcess11"/>
    <dgm:cxn modelId="{226B210F-0D5D-4793-9E12-3C8EEC5F62C9}" type="presParOf" srcId="{C9322819-ECE4-45C0-8369-4E211D0F6D83}" destId="{79FE32F5-5E63-4C3B-8F27-26AC49C779E9}" srcOrd="1" destOrd="0" presId="urn:microsoft.com/office/officeart/2005/8/layout/hProcess11"/>
    <dgm:cxn modelId="{02A29D28-A6AE-41E0-99EB-9D3B1919FF05}" type="presParOf" srcId="{C9322819-ECE4-45C0-8369-4E211D0F6D83}" destId="{DC90354A-58D9-4A68-ACF8-9BC4D0A1686A}" srcOrd="2" destOrd="0" presId="urn:microsoft.com/office/officeart/2005/8/layout/hProcess11"/>
    <dgm:cxn modelId="{847BE338-541C-4C7D-88C5-5E7721A2243A}" type="presParOf" srcId="{9620BC53-84C3-4B5B-A973-D67127629B9C}" destId="{3B308C8E-0A00-4611-B625-C88DC20D2F07}" srcOrd="1" destOrd="0" presId="urn:microsoft.com/office/officeart/2005/8/layout/hProcess11"/>
    <dgm:cxn modelId="{02F93F5E-B79D-4AD3-9802-D77FD0A69509}" type="presParOf" srcId="{9620BC53-84C3-4B5B-A973-D67127629B9C}" destId="{996D7E92-A2D2-4BE6-8431-2AD4C8DD6F43}" srcOrd="2" destOrd="0" presId="urn:microsoft.com/office/officeart/2005/8/layout/hProcess11"/>
    <dgm:cxn modelId="{1117F952-FBD1-4471-ACD8-4D88494A54AE}" type="presParOf" srcId="{996D7E92-A2D2-4BE6-8431-2AD4C8DD6F43}" destId="{5974BD50-F857-4EF4-BA6F-67B03BCE6F17}" srcOrd="0" destOrd="0" presId="urn:microsoft.com/office/officeart/2005/8/layout/hProcess11"/>
    <dgm:cxn modelId="{6BC1B778-D0FC-4233-ACC1-734642B46ABF}" type="presParOf" srcId="{996D7E92-A2D2-4BE6-8431-2AD4C8DD6F43}" destId="{398FFD1A-556F-490D-A342-37C64F7E3D0E}" srcOrd="1" destOrd="0" presId="urn:microsoft.com/office/officeart/2005/8/layout/hProcess11"/>
    <dgm:cxn modelId="{855D8D82-CFA4-4553-90C9-6904208E5E6D}" type="presParOf" srcId="{996D7E92-A2D2-4BE6-8431-2AD4C8DD6F43}" destId="{15F523E7-6CBA-47CB-B94E-30DA27262852}" srcOrd="2" destOrd="0" presId="urn:microsoft.com/office/officeart/2005/8/layout/hProcess11"/>
    <dgm:cxn modelId="{68D8A83D-72D7-4695-AACE-4D6C844BD40F}" type="presParOf" srcId="{9620BC53-84C3-4B5B-A973-D67127629B9C}" destId="{91E148BE-6889-4E84-B5B2-B18241644483}" srcOrd="3" destOrd="0" presId="urn:microsoft.com/office/officeart/2005/8/layout/hProcess11"/>
    <dgm:cxn modelId="{9F447E1F-9BC9-43DE-86C2-F9A35B806C31}" type="presParOf" srcId="{9620BC53-84C3-4B5B-A973-D67127629B9C}" destId="{E270501F-17FF-4B1B-8AED-A9EAA64C805F}" srcOrd="4" destOrd="0" presId="urn:microsoft.com/office/officeart/2005/8/layout/hProcess11"/>
    <dgm:cxn modelId="{733208CF-EC15-41E2-BD8E-9DBA2DEA557A}" type="presParOf" srcId="{E270501F-17FF-4B1B-8AED-A9EAA64C805F}" destId="{0CDF7BE8-A3FE-42D0-9E18-97CC6326EEBB}" srcOrd="0" destOrd="0" presId="urn:microsoft.com/office/officeart/2005/8/layout/hProcess11"/>
    <dgm:cxn modelId="{A57B8F15-F8C9-4D86-A699-449D15D4D594}" type="presParOf" srcId="{E270501F-17FF-4B1B-8AED-A9EAA64C805F}" destId="{ED788414-3332-40F8-894E-475C4A2E1F9E}" srcOrd="1" destOrd="0" presId="urn:microsoft.com/office/officeart/2005/8/layout/hProcess11"/>
    <dgm:cxn modelId="{2DB1D58F-08C2-454E-A4BA-02368FF61929}" type="presParOf" srcId="{E270501F-17FF-4B1B-8AED-A9EAA64C805F}" destId="{1F334FD6-E2CC-4C58-B4B6-E1370851CCDB}" srcOrd="2" destOrd="0" presId="urn:microsoft.com/office/officeart/2005/8/layout/hProcess11"/>
    <dgm:cxn modelId="{DB0781F4-5F66-4993-970A-97B822394CBB}" type="presParOf" srcId="{9620BC53-84C3-4B5B-A973-D67127629B9C}" destId="{35847541-1428-4EC0-BA45-3799359AE5B5}" srcOrd="5" destOrd="0" presId="urn:microsoft.com/office/officeart/2005/8/layout/hProcess11"/>
    <dgm:cxn modelId="{0F2665B9-6277-4074-A6FC-EBC7CFE3DBE8}" type="presParOf" srcId="{9620BC53-84C3-4B5B-A973-D67127629B9C}" destId="{B3941326-3A18-49EF-BCEF-D152295ADEFD}" srcOrd="6" destOrd="0" presId="urn:microsoft.com/office/officeart/2005/8/layout/hProcess11"/>
    <dgm:cxn modelId="{3823137E-F63F-4881-8FA3-404D9DB34BF3}" type="presParOf" srcId="{B3941326-3A18-49EF-BCEF-D152295ADEFD}" destId="{5FB96C2D-323C-4B49-BAA7-4AFFEE80D926}" srcOrd="0" destOrd="0" presId="urn:microsoft.com/office/officeart/2005/8/layout/hProcess11"/>
    <dgm:cxn modelId="{5744D708-4394-465A-B77D-889DBAB7B9E3}" type="presParOf" srcId="{B3941326-3A18-49EF-BCEF-D152295ADEFD}" destId="{CCE5AC02-9F2F-422E-B808-C5807454F1D5}" srcOrd="1" destOrd="0" presId="urn:microsoft.com/office/officeart/2005/8/layout/hProcess11"/>
    <dgm:cxn modelId="{1A29DB06-B4D8-4920-B3BC-D43EB2F7A0D9}" type="presParOf" srcId="{B3941326-3A18-49EF-BCEF-D152295ADEFD}" destId="{77A03561-936E-4CF8-9FA0-3D2251CA710A}" srcOrd="2" destOrd="0" presId="urn:microsoft.com/office/officeart/2005/8/layout/hProcess11"/>
    <dgm:cxn modelId="{38872633-0CB2-4939-A8C2-2056B6022DB9}" type="presParOf" srcId="{9620BC53-84C3-4B5B-A973-D67127629B9C}" destId="{0745B27D-9ABD-4304-8B35-094A7BA42811}" srcOrd="7" destOrd="0" presId="urn:microsoft.com/office/officeart/2005/8/layout/hProcess11"/>
    <dgm:cxn modelId="{66EEBD9E-AE1E-4723-9DE3-69DD29E22127}" type="presParOf" srcId="{9620BC53-84C3-4B5B-A973-D67127629B9C}" destId="{D5B09D5F-17A9-4DA2-BE37-DB30F59877D0}" srcOrd="8" destOrd="0" presId="urn:microsoft.com/office/officeart/2005/8/layout/hProcess11"/>
    <dgm:cxn modelId="{49F13C5D-E10C-4940-A32B-66E55D52FD69}" type="presParOf" srcId="{D5B09D5F-17A9-4DA2-BE37-DB30F59877D0}" destId="{616C3255-4806-40CA-9437-20BC3B022B6B}" srcOrd="0" destOrd="0" presId="urn:microsoft.com/office/officeart/2005/8/layout/hProcess11"/>
    <dgm:cxn modelId="{58066347-E652-4F69-9458-FE376B96F49E}" type="presParOf" srcId="{D5B09D5F-17A9-4DA2-BE37-DB30F59877D0}" destId="{3E70E587-407C-4366-8337-0714FD26B5A7}" srcOrd="1" destOrd="0" presId="urn:microsoft.com/office/officeart/2005/8/layout/hProcess11"/>
    <dgm:cxn modelId="{12899420-CA72-45E5-953A-840F5236C487}" type="presParOf" srcId="{D5B09D5F-17A9-4DA2-BE37-DB30F59877D0}" destId="{C18CA6B9-4A33-451B-9572-4A12C7C1459F}" srcOrd="2" destOrd="0" presId="urn:microsoft.com/office/officeart/2005/8/layout/hProcess1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B60C7F-97C0-4026-A4B8-E55FEFCBA7F0}">
      <dsp:nvSpPr>
        <dsp:cNvPr id="0" name=""/>
        <dsp:cNvSpPr/>
      </dsp:nvSpPr>
      <dsp:spPr>
        <a:xfrm>
          <a:off x="0" y="1206817"/>
          <a:ext cx="10058399" cy="160909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351FE7-1468-4E64-BFDC-63EA5406C968}">
      <dsp:nvSpPr>
        <dsp:cNvPr id="0" name=""/>
        <dsp:cNvSpPr/>
      </dsp:nvSpPr>
      <dsp:spPr>
        <a:xfrm>
          <a:off x="2858" y="0"/>
          <a:ext cx="1559005"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kk-KZ" sz="2000" b="1" kern="1200" dirty="0" smtClean="0"/>
            <a:t>Ғылымның мақсаты - ақиқатты табу.</a:t>
          </a:r>
          <a:endParaRPr lang="ru-RU" sz="2000" b="1" kern="1200" dirty="0" smtClean="0"/>
        </a:p>
        <a:p>
          <a:pPr lvl="0" algn="ctr" defTabSz="1244600">
            <a:lnSpc>
              <a:spcPct val="90000"/>
            </a:lnSpc>
            <a:spcBef>
              <a:spcPct val="0"/>
            </a:spcBef>
            <a:spcAft>
              <a:spcPct val="35000"/>
            </a:spcAft>
          </a:pPr>
          <a:endParaRPr lang="ru-RU" sz="2000" b="1" kern="1200" dirty="0"/>
        </a:p>
      </dsp:txBody>
      <dsp:txXfrm>
        <a:off x="2858" y="0"/>
        <a:ext cx="1559005" cy="1609090"/>
      </dsp:txXfrm>
    </dsp:sp>
    <dsp:sp modelId="{79FE32F5-5E63-4C3B-8F27-26AC49C779E9}">
      <dsp:nvSpPr>
        <dsp:cNvPr id="0" name=""/>
        <dsp:cNvSpPr/>
      </dsp:nvSpPr>
      <dsp:spPr>
        <a:xfrm>
          <a:off x="581225"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74BD50-F857-4EF4-BA6F-67B03BCE6F17}">
      <dsp:nvSpPr>
        <dsp:cNvPr id="0" name=""/>
        <dsp:cNvSpPr/>
      </dsp:nvSpPr>
      <dsp:spPr>
        <a:xfrm>
          <a:off x="1618222" y="2413634"/>
          <a:ext cx="2292487"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kk-KZ" sz="2000" b="1" kern="1200" dirty="0" smtClean="0"/>
            <a:t>Ақиқат - </a:t>
          </a:r>
          <a:r>
            <a:rPr lang="kk-KZ" sz="2000" b="1" i="1" kern="1200" dirty="0" smtClean="0"/>
            <a:t>таным теориясы</a:t>
          </a:r>
          <a:r>
            <a:rPr lang="kk-KZ" sz="2000" b="1" kern="1200" dirty="0" smtClean="0"/>
            <a:t> (гносеология) </a:t>
          </a:r>
          <a:endParaRPr lang="ru-RU" sz="2000" b="1" kern="1200" dirty="0"/>
        </a:p>
      </dsp:txBody>
      <dsp:txXfrm>
        <a:off x="1618222" y="2413634"/>
        <a:ext cx="2292487" cy="1609090"/>
      </dsp:txXfrm>
    </dsp:sp>
    <dsp:sp modelId="{398FFD1A-556F-490D-A342-37C64F7E3D0E}">
      <dsp:nvSpPr>
        <dsp:cNvPr id="0" name=""/>
        <dsp:cNvSpPr/>
      </dsp:nvSpPr>
      <dsp:spPr>
        <a:xfrm>
          <a:off x="2563329"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CDF7BE8-A3FE-42D0-9E18-97CC6326EEBB}">
      <dsp:nvSpPr>
        <dsp:cNvPr id="0" name=""/>
        <dsp:cNvSpPr/>
      </dsp:nvSpPr>
      <dsp:spPr>
        <a:xfrm>
          <a:off x="3967067" y="0"/>
          <a:ext cx="1644770"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a:lnSpc>
              <a:spcPct val="90000"/>
            </a:lnSpc>
            <a:spcBef>
              <a:spcPct val="0"/>
            </a:spcBef>
            <a:spcAft>
              <a:spcPct val="35000"/>
            </a:spcAft>
          </a:pPr>
          <a:r>
            <a:rPr lang="kk-KZ" sz="2000" b="1" kern="1200" dirty="0" smtClean="0"/>
            <a:t>Білім – адам санасының жемісі, өнімі. </a:t>
          </a:r>
          <a:endParaRPr lang="ru-RU" sz="2000" b="1" kern="1200" dirty="0"/>
        </a:p>
      </dsp:txBody>
      <dsp:txXfrm>
        <a:off x="3967067" y="0"/>
        <a:ext cx="1644770" cy="1609090"/>
      </dsp:txXfrm>
    </dsp:sp>
    <dsp:sp modelId="{ED788414-3332-40F8-894E-475C4A2E1F9E}">
      <dsp:nvSpPr>
        <dsp:cNvPr id="0" name=""/>
        <dsp:cNvSpPr/>
      </dsp:nvSpPr>
      <dsp:spPr>
        <a:xfrm>
          <a:off x="4588316"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B96C2D-323C-4B49-BAA7-4AFFEE80D926}">
      <dsp:nvSpPr>
        <dsp:cNvPr id="0" name=""/>
        <dsp:cNvSpPr/>
      </dsp:nvSpPr>
      <dsp:spPr>
        <a:xfrm>
          <a:off x="5668195" y="2413634"/>
          <a:ext cx="2063247"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t" anchorCtr="0">
          <a:noAutofit/>
        </a:bodyPr>
        <a:lstStyle/>
        <a:p>
          <a:pPr lvl="0" algn="ctr" defTabSz="889000">
            <a:lnSpc>
              <a:spcPct val="90000"/>
            </a:lnSpc>
            <a:spcBef>
              <a:spcPct val="0"/>
            </a:spcBef>
            <a:spcAft>
              <a:spcPct val="35000"/>
            </a:spcAft>
          </a:pPr>
          <a:r>
            <a:rPr lang="kk-KZ" sz="2000" b="1" kern="1200" dirty="0" smtClean="0"/>
            <a:t>Білім – таным нәтижесі</a:t>
          </a:r>
          <a:endParaRPr lang="ru-RU" sz="2000" b="1" kern="1200" dirty="0"/>
        </a:p>
      </dsp:txBody>
      <dsp:txXfrm>
        <a:off x="5668195" y="2413634"/>
        <a:ext cx="2063247" cy="1609090"/>
      </dsp:txXfrm>
    </dsp:sp>
    <dsp:sp modelId="{CCE5AC02-9F2F-422E-B808-C5807454F1D5}">
      <dsp:nvSpPr>
        <dsp:cNvPr id="0" name=""/>
        <dsp:cNvSpPr/>
      </dsp:nvSpPr>
      <dsp:spPr>
        <a:xfrm>
          <a:off x="6498683"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6C3255-4806-40CA-9437-20BC3B022B6B}">
      <dsp:nvSpPr>
        <dsp:cNvPr id="0" name=""/>
        <dsp:cNvSpPr/>
      </dsp:nvSpPr>
      <dsp:spPr>
        <a:xfrm>
          <a:off x="7787800" y="0"/>
          <a:ext cx="1261900" cy="16090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b" anchorCtr="0">
          <a:noAutofit/>
        </a:bodyPr>
        <a:lstStyle/>
        <a:p>
          <a:pPr lvl="0" algn="ctr" defTabSz="889000">
            <a:lnSpc>
              <a:spcPct val="90000"/>
            </a:lnSpc>
            <a:spcBef>
              <a:spcPct val="0"/>
            </a:spcBef>
            <a:spcAft>
              <a:spcPct val="35000"/>
            </a:spcAft>
          </a:pPr>
          <a:r>
            <a:rPr lang="kk-KZ" sz="2000" b="1" kern="1200" dirty="0" smtClean="0"/>
            <a:t>Таным – бұл білім алу. </a:t>
          </a:r>
          <a:endParaRPr lang="ru-RU" sz="2000" b="1" kern="1200" dirty="0"/>
        </a:p>
      </dsp:txBody>
      <dsp:txXfrm>
        <a:off x="7787800" y="0"/>
        <a:ext cx="1261900" cy="1609090"/>
      </dsp:txXfrm>
    </dsp:sp>
    <dsp:sp modelId="{3E70E587-407C-4366-8337-0714FD26B5A7}">
      <dsp:nvSpPr>
        <dsp:cNvPr id="0" name=""/>
        <dsp:cNvSpPr/>
      </dsp:nvSpPr>
      <dsp:spPr>
        <a:xfrm>
          <a:off x="8217614" y="1810226"/>
          <a:ext cx="402272" cy="402272"/>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F38E4E-13FE-484B-B9A1-ECAFF8CC45B0}" type="datetimeFigureOut">
              <a:rPr lang="ru-RU" smtClean="0"/>
              <a:t>20.09.2018</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4B1581-3D30-458A-8164-9AB924DB1CEC}"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Қасаболат А. Ж.</a:t>
            </a:r>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7</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lgn="r"/>
            <a:r>
              <a:rPr lang="kk-KZ" sz="1200" dirty="0" smtClean="0">
                <a:solidFill>
                  <a:schemeClr val="tx1"/>
                </a:solidFill>
                <a:latin typeface="Times New Roman" pitchFamily="18" charset="0"/>
                <a:cs typeface="Times New Roman" pitchFamily="18" charset="0"/>
              </a:rPr>
              <a:t>Қасаболат А. Ж.</a:t>
            </a:r>
            <a:endParaRPr lang="ru-RU" sz="1200" dirty="0" smtClean="0">
              <a:solidFill>
                <a:schemeClr val="tx1"/>
              </a:solidFill>
              <a:latin typeface="Times New Roman" pitchFamily="18" charset="0"/>
              <a:cs typeface="Times New Roman" pitchFamily="18" charset="0"/>
            </a:endParaRPr>
          </a:p>
        </p:txBody>
      </p:sp>
      <p:sp>
        <p:nvSpPr>
          <p:cNvPr id="4" name="Номер слайда 3"/>
          <p:cNvSpPr>
            <a:spLocks noGrp="1"/>
          </p:cNvSpPr>
          <p:nvPr>
            <p:ph type="sldNum" sz="quarter" idx="10"/>
          </p:nvPr>
        </p:nvSpPr>
        <p:spPr/>
        <p:txBody>
          <a:bodyPr/>
          <a:lstStyle/>
          <a:p>
            <a:fld id="{3B4B1581-3D30-458A-8164-9AB924DB1CEC}" type="slidenum">
              <a:rPr lang="ru-RU" smtClean="0"/>
              <a:t>8</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sz="1200" dirty="0" smtClean="0">
                <a:latin typeface="Times New Roman" pitchFamily="18" charset="0"/>
                <a:cs typeface="Times New Roman" pitchFamily="18" charset="0"/>
              </a:rPr>
              <a:t>Қасаболат А. Ж.</a:t>
            </a:r>
            <a:endParaRPr lang="ru-RU" sz="1200" dirty="0" smtClean="0">
              <a:latin typeface="Times New Roman" pitchFamily="18" charset="0"/>
              <a:cs typeface="Times New Roman" pitchFamily="18" charset="0"/>
            </a:endParaRPr>
          </a:p>
          <a:p>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9</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Қосқан Матаев Б.А.</a:t>
            </a:r>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10</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Ахметова А.</a:t>
            </a:r>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11</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Иманбекова Г.Б.</a:t>
            </a:r>
            <a:endParaRPr lang="ru-RU" dirty="0" smtClean="0"/>
          </a:p>
          <a:p>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12</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k-KZ" dirty="0" smtClean="0"/>
              <a:t>Иманбекова Г.Б.</a:t>
            </a:r>
            <a:endParaRPr lang="ru-RU" dirty="0" smtClean="0"/>
          </a:p>
          <a:p>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13</a:t>
            </a:fld>
            <a:endParaRPr lang="ru-RU"/>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Абдуллаева Ж. Д.</a:t>
            </a:r>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14</a:t>
            </a:fld>
            <a:endParaRPr lang="ru-RU"/>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Мугауина Гулбарам</a:t>
            </a:r>
            <a:endParaRPr lang="ru-RU" dirty="0"/>
          </a:p>
        </p:txBody>
      </p:sp>
      <p:sp>
        <p:nvSpPr>
          <p:cNvPr id="4" name="Номер слайда 3"/>
          <p:cNvSpPr>
            <a:spLocks noGrp="1"/>
          </p:cNvSpPr>
          <p:nvPr>
            <p:ph type="sldNum" sz="quarter" idx="10"/>
          </p:nvPr>
        </p:nvSpPr>
        <p:spPr/>
        <p:txBody>
          <a:bodyPr/>
          <a:lstStyle/>
          <a:p>
            <a:fld id="{3B4B1581-3D30-458A-8164-9AB924DB1CEC}" type="slidenum">
              <a:rPr lang="ru-RU" smtClean="0"/>
              <a:t>15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36591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2306905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63476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3629967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124EBB4-5694-4904-B7A0-0B681CA6E786}" type="slidenum">
              <a:rPr lang="ru-RU" smtClean="0"/>
              <a:pPr/>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81299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1017632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422708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681809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53811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07B04762-3CEE-4CBE-B34B-9334EE549A70}" type="datetimeFigureOut">
              <a:rPr lang="ru-RU" smtClean="0"/>
              <a:pPr/>
              <a:t>20.09.2018</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3629706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cstate="print"/>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07B04762-3CEE-4CBE-B34B-9334EE549A70}" type="datetimeFigureOut">
              <a:rPr lang="ru-RU" smtClean="0"/>
              <a:pPr/>
              <a:t>20.09.2018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124EBB4-5694-4904-B7A0-0B681CA6E786}" type="slidenum">
              <a:rPr lang="ru-RU" smtClean="0"/>
              <a:pPr/>
              <a:t>‹#›</a:t>
            </a:fld>
            <a:endParaRPr lang="ru-RU"/>
          </a:p>
        </p:txBody>
      </p:sp>
    </p:spTree>
    <p:extLst>
      <p:ext uri="{BB962C8B-B14F-4D97-AF65-F5344CB8AC3E}">
        <p14:creationId xmlns:p14="http://schemas.microsoft.com/office/powerpoint/2010/main" xmlns="" val="18363784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7B04762-3CEE-4CBE-B34B-9334EE549A70}" type="datetimeFigureOut">
              <a:rPr lang="ru-RU" smtClean="0"/>
              <a:pPr/>
              <a:t>20.09.2018</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124EBB4-5694-4904-B7A0-0B681CA6E786}" type="slidenum">
              <a:rPr lang="ru-RU" smtClean="0"/>
              <a:pPr/>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04530202"/>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5482013-6DE6-47CF-8E4B-1236EFFDA1D9}"/>
              </a:ext>
            </a:extLst>
          </p:cNvPr>
          <p:cNvSpPr>
            <a:spLocks noGrp="1"/>
          </p:cNvSpPr>
          <p:nvPr>
            <p:ph type="ctrTitle"/>
          </p:nvPr>
        </p:nvSpPr>
        <p:spPr>
          <a:xfrm>
            <a:off x="1034934" y="997528"/>
            <a:ext cx="10058400" cy="2473036"/>
          </a:xfrm>
        </p:spPr>
        <p:txBody>
          <a:bodyPr>
            <a:noAutofit/>
          </a:bodyPr>
          <a:lstStyle/>
          <a:p>
            <a:pPr algn="ctr"/>
            <a:r>
              <a:rPr lang="kk-KZ" sz="4800" b="1" dirty="0"/>
              <a:t>Педагогикадағы филиософиялық және жалпы ғылыми ұғымдар </a:t>
            </a:r>
            <a:r>
              <a:rPr lang="kk-KZ" sz="4800" b="1" dirty="0" smtClean="0"/>
              <a:t>жүйесі</a:t>
            </a:r>
            <a:r>
              <a:rPr lang="ru-RU" sz="4800" b="1" dirty="0"/>
              <a:t/>
            </a:r>
            <a:br>
              <a:rPr lang="ru-RU" sz="4800" b="1" dirty="0"/>
            </a:br>
            <a:endParaRPr lang="ru-RU" sz="4800" b="1" dirty="0"/>
          </a:p>
        </p:txBody>
      </p:sp>
      <p:sp>
        <p:nvSpPr>
          <p:cNvPr id="3" name="Подзаголовок 2">
            <a:extLst>
              <a:ext uri="{FF2B5EF4-FFF2-40B4-BE49-F238E27FC236}">
                <a16:creationId xmlns="" xmlns:a16="http://schemas.microsoft.com/office/drawing/2014/main" id="{E46018AD-A05A-4F4C-8309-B88343F91585}"/>
              </a:ext>
            </a:extLst>
          </p:cNvPr>
          <p:cNvSpPr>
            <a:spLocks noGrp="1"/>
          </p:cNvSpPr>
          <p:nvPr>
            <p:ph type="subTitle" idx="1"/>
          </p:nvPr>
        </p:nvSpPr>
        <p:spPr>
          <a:xfrm>
            <a:off x="1598814" y="4808911"/>
            <a:ext cx="10058400" cy="1143000"/>
          </a:xfrm>
        </p:spPr>
        <p:txBody>
          <a:bodyPr/>
          <a:lstStyle/>
          <a:p>
            <a:pPr algn="r"/>
            <a:r>
              <a:rPr lang="kk-KZ" b="1" dirty="0" smtClean="0">
                <a:latin typeface="Times New Roman" panose="02020603050405020304" pitchFamily="18" charset="0"/>
                <a:cs typeface="Times New Roman" panose="02020603050405020304" pitchFamily="18" charset="0"/>
              </a:rPr>
              <a:t>П.ғ Д., ПРОФЕССОР Шалғынбаева қ.қ</a:t>
            </a:r>
            <a:r>
              <a:rPr lang="kk-KZ"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192435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70163" y="453352"/>
            <a:ext cx="11554691" cy="5718848"/>
          </a:xfrm>
        </p:spPr>
        <p:txBody>
          <a:bodyPr>
            <a:noAutofit/>
          </a:bodyPr>
          <a:lstStyle/>
          <a:p>
            <a:pPr lvl="0"/>
            <a:r>
              <a:rPr lang="ru-RU" b="1" i="1" dirty="0" err="1" smtClean="0">
                <a:latin typeface="Times New Roman" pitchFamily="18" charset="0"/>
                <a:cs typeface="Times New Roman" pitchFamily="18" charset="0"/>
              </a:rPr>
              <a:t>Әдіс</a:t>
            </a:r>
            <a:r>
              <a:rPr lang="ru-RU" dirty="0" err="1"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барысында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қорытынды алуға бағытталған, 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метематикалық,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логикалық операциялардың теорияға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практикаға негізделген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түрі.</a:t>
            </a:r>
            <a:endParaRPr lang="ru-RU" dirty="0" smtClean="0">
              <a:latin typeface="Times New Roman" pitchFamily="18" charset="0"/>
              <a:cs typeface="Times New Roman" pitchFamily="18" charset="0"/>
            </a:endParaRPr>
          </a:p>
          <a:p>
            <a:pPr lvl="0"/>
            <a:r>
              <a:rPr lang="ru-RU" b="1" i="1" dirty="0" err="1" smtClean="0">
                <a:latin typeface="Times New Roman" pitchFamily="18" charset="0"/>
                <a:cs typeface="Times New Roman" pitchFamily="18" charset="0"/>
              </a:rPr>
              <a:t>Ғылыми әдіс</a:t>
            </a:r>
            <a:r>
              <a:rPr lang="ru-RU" dirty="0" err="1"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ғылыми аясындағы қолданылатын әдістердің жиынтығы.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Осыған қоса әрбір ғылым саласы</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қана арнаулы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объектіге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ғана 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объектіге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сәйкес арнаулы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әдіске </a:t>
            </a:r>
            <a:r>
              <a:rPr lang="ru-RU" dirty="0" smtClean="0">
                <a:latin typeface="Times New Roman" pitchFamily="18" charset="0"/>
                <a:cs typeface="Times New Roman" pitchFamily="18" charset="0"/>
              </a:rPr>
              <a:t>де </a:t>
            </a:r>
            <a:r>
              <a:rPr lang="ru-RU" dirty="0" err="1" smtClean="0">
                <a:latin typeface="Times New Roman" pitchFamily="18" charset="0"/>
                <a:cs typeface="Times New Roman" pitchFamily="18" charset="0"/>
              </a:rPr>
              <a:t>ие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a:t>
            </a:r>
          </a:p>
          <a:p>
            <a:pPr lvl="0"/>
            <a:r>
              <a:rPr lang="ru-RU" b="1" i="1" dirty="0" smtClean="0">
                <a:latin typeface="Times New Roman" pitchFamily="18" charset="0"/>
                <a:cs typeface="Times New Roman" pitchFamily="18" charset="0"/>
              </a:rPr>
              <a:t>Процедура</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операциялар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жиынтығының орындалуын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қамтамасыз ететін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іс-әрекеттердің жиынтығы</a:t>
            </a:r>
            <a:r>
              <a:rPr lang="ru-RU" dirty="0" smtClean="0">
                <a:latin typeface="Times New Roman" pitchFamily="18" charset="0"/>
                <a:cs typeface="Times New Roman" pitchFamily="18" charset="0"/>
              </a:rPr>
              <a:t>.</a:t>
            </a:r>
          </a:p>
          <a:p>
            <a:pPr lvl="0"/>
            <a:r>
              <a:rPr lang="ru-RU" b="1" i="1" dirty="0" err="1" smtClean="0">
                <a:latin typeface="Times New Roman" pitchFamily="18" charset="0"/>
                <a:cs typeface="Times New Roman" pitchFamily="18" charset="0"/>
              </a:rPr>
              <a:t>Тәсіл</a:t>
            </a:r>
            <a:r>
              <a:rPr lang="ru-RU" dirty="0" err="1"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 әдіс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барысындағы 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нысаналы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әдістердің жиынтығы.</a:t>
            </a:r>
            <a:endParaRPr lang="ru-RU" dirty="0" smtClean="0">
              <a:latin typeface="Times New Roman" pitchFamily="18" charset="0"/>
              <a:cs typeface="Times New Roman" pitchFamily="18" charset="0"/>
            </a:endParaRPr>
          </a:p>
          <a:p>
            <a:pPr lvl="0"/>
            <a:r>
              <a:rPr lang="kk-KZ" b="1" i="1" dirty="0" smtClean="0">
                <a:latin typeface="Times New Roman" pitchFamily="18" charset="0"/>
                <a:cs typeface="Times New Roman" pitchFamily="18" charset="0"/>
              </a:rPr>
              <a:t>Әдістеме</a:t>
            </a:r>
            <a:r>
              <a:rPr lang="kk-KZ"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әдістер жиынтығына негізделген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жолдары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олардың жиынтығына негізделген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әдістер.</a:t>
            </a:r>
            <a:endParaRPr lang="ru-RU" dirty="0" smtClean="0">
              <a:latin typeface="Times New Roman" pitchFamily="18" charset="0"/>
              <a:cs typeface="Times New Roman" pitchFamily="18" charset="0"/>
            </a:endParaRPr>
          </a:p>
          <a:p>
            <a:pPr lvl="0"/>
            <a:r>
              <a:rPr lang="ru-RU" b="1" i="1" dirty="0" err="1" smtClean="0">
                <a:latin typeface="Times New Roman" pitchFamily="18" charset="0"/>
                <a:cs typeface="Times New Roman" pitchFamily="18" charset="0"/>
              </a:rPr>
              <a:t>Жүйе</a:t>
            </a:r>
            <a:r>
              <a:rPr lang="ru-RU" dirty="0" err="1"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 құбылыстар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процестерді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қажетті техникалық құралдар 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методикалардың жиынтығы</a:t>
            </a:r>
            <a:r>
              <a:rPr lang="ru-RU" dirty="0" smtClean="0">
                <a:latin typeface="Times New Roman" pitchFamily="18" charset="0"/>
                <a:cs typeface="Times New Roman" pitchFamily="18" charset="0"/>
              </a:rPr>
              <a:t>.</a:t>
            </a:r>
          </a:p>
          <a:p>
            <a:pPr lvl="0"/>
            <a:r>
              <a:rPr lang="kk-KZ" b="1" i="1" dirty="0" smtClean="0">
                <a:latin typeface="Times New Roman" pitchFamily="18" charset="0"/>
                <a:cs typeface="Times New Roman" pitchFamily="18" charset="0"/>
              </a:rPr>
              <a:t>К</a:t>
            </a:r>
            <a:r>
              <a:rPr lang="ru-RU" b="1" i="1" dirty="0" err="1" smtClean="0">
                <a:latin typeface="Times New Roman" pitchFamily="18" charset="0"/>
                <a:cs typeface="Times New Roman" pitchFamily="18" charset="0"/>
              </a:rPr>
              <a:t>оучинг</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(ағылш.</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coaching</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оқыту, жаттықтыру</a:t>
            </a:r>
            <a:r>
              <a:rPr lang="ru-RU" dirty="0" smtClean="0">
                <a:latin typeface="Times New Roman" pitchFamily="18" charset="0"/>
                <a:cs typeface="Times New Roman" pitchFamily="18" charset="0"/>
              </a:rPr>
              <a:t>) — консалтинг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тренинг </a:t>
            </a:r>
            <a:r>
              <a:rPr lang="ru-RU" dirty="0" err="1" smtClean="0">
                <a:latin typeface="Times New Roman" pitchFamily="18" charset="0"/>
                <a:cs typeface="Times New Roman" pitchFamily="18" charset="0"/>
              </a:rPr>
              <a:t>әдісі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классикалық </a:t>
            </a:r>
            <a:r>
              <a:rPr lang="ru-RU" dirty="0" smtClean="0">
                <a:latin typeface="Times New Roman" pitchFamily="18" charset="0"/>
                <a:cs typeface="Times New Roman" pitchFamily="18" charset="0"/>
              </a:rPr>
              <a:t>консалтинг пен </a:t>
            </a:r>
            <a:r>
              <a:rPr lang="ru-RU" dirty="0" err="1" smtClean="0">
                <a:latin typeface="Times New Roman" pitchFamily="18" charset="0"/>
                <a:cs typeface="Times New Roman" pitchFamily="18" charset="0"/>
              </a:rPr>
              <a:t>тренингтен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айырмашылығы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коуч</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кеңес және қатаң ұсыныстар бермейді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шешімді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клиентпен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бірлесе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отырып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іздестіреді</a:t>
            </a:r>
            <a:r>
              <a:rPr lang="ru-RU" dirty="0" smtClean="0">
                <a:latin typeface="Times New Roman" pitchFamily="18" charset="0"/>
                <a:cs typeface="Times New Roman" pitchFamily="18" charset="0"/>
              </a:rPr>
              <a:t>.</a:t>
            </a:r>
          </a:p>
          <a:p>
            <a:r>
              <a:rPr lang="ru-RU" b="1" i="1" dirty="0" smtClean="0">
                <a:latin typeface="Times New Roman" pitchFamily="18" charset="0"/>
                <a:cs typeface="Times New Roman" pitchFamily="18" charset="0"/>
              </a:rPr>
              <a:t>Модель</a:t>
            </a:r>
            <a:r>
              <a:rPr lang="ru-RU" dirty="0" smtClean="0">
                <a:latin typeface="Times New Roman" pitchFamily="18" charset="0"/>
                <a:cs typeface="Times New Roman" pitchFamily="18" charset="0"/>
              </a:rPr>
              <a:t> (фр. </a:t>
            </a:r>
            <a:r>
              <a:rPr lang="ru-RU" dirty="0" err="1" smtClean="0">
                <a:latin typeface="Times New Roman" pitchFamily="18" charset="0"/>
                <a:cs typeface="Times New Roman" pitchFamily="18" charset="0"/>
              </a:rPr>
              <a:t>modele</a:t>
            </a:r>
            <a:r>
              <a:rPr lang="ru-RU" dirty="0" smtClean="0">
                <a:latin typeface="Times New Roman" pitchFamily="18" charset="0"/>
                <a:cs typeface="Times New Roman" pitchFamily="18" charset="0"/>
              </a:rPr>
              <a:t>, лат. </a:t>
            </a:r>
            <a:r>
              <a:rPr lang="ru-RU" dirty="0" err="1" smtClean="0">
                <a:latin typeface="Times New Roman" pitchFamily="18" charset="0"/>
                <a:cs typeface="Times New Roman" pitchFamily="18" charset="0"/>
              </a:rPr>
              <a:t>modulus</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өлшем</a:t>
            </a:r>
            <a:r>
              <a:rPr lang="ru-RU" dirty="0" smtClean="0">
                <a:latin typeface="Times New Roman" pitchFamily="18" charset="0"/>
                <a:cs typeface="Times New Roman" pitchFamily="18" charset="0"/>
              </a:rPr>
              <a:t>)[1] – </a:t>
            </a:r>
            <a:r>
              <a:rPr lang="ru-RU" dirty="0" err="1" smtClean="0">
                <a:latin typeface="Times New Roman" pitchFamily="18" charset="0"/>
                <a:cs typeface="Times New Roman" pitchFamily="18" charset="0"/>
              </a:rPr>
              <a:t>белгілі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зерттелетін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нысанның </a:t>
            </a:r>
            <a:r>
              <a:rPr lang="ru-RU" dirty="0" smtClean="0">
                <a:latin typeface="Times New Roman" pitchFamily="18" charset="0"/>
                <a:cs typeface="Times New Roman" pitchFamily="18" charset="0"/>
              </a:rPr>
              <a:t>ой </a:t>
            </a:r>
            <a:r>
              <a:rPr lang="ru-RU" dirty="0" err="1" smtClean="0">
                <a:latin typeface="Times New Roman" pitchFamily="18" charset="0"/>
                <a:cs typeface="Times New Roman" pitchFamily="18" charset="0"/>
              </a:rPr>
              <a:t>түсінігі арқылы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материалдық түрде жасалған шартты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үлгісі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бейнесі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сұлбасы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сипаттамасы</a:t>
            </a:r>
            <a:r>
              <a:rPr lang="ru-RU" dirty="0" smtClean="0">
                <a:latin typeface="Times New Roman" pitchFamily="18" charset="0"/>
                <a:cs typeface="Times New Roman" pitchFamily="18" charset="0"/>
              </a:rPr>
              <a:t>, т.б.).</a:t>
            </a: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394855"/>
            <a:ext cx="10058400" cy="5474239"/>
          </a:xfrm>
        </p:spPr>
        <p:txBody>
          <a:bodyPr/>
          <a:lstStyle/>
          <a:p>
            <a:r>
              <a:rPr lang="kk-KZ" sz="2800" i="1" dirty="0" smtClean="0">
                <a:solidFill>
                  <a:schemeClr val="tx1"/>
                </a:solidFill>
              </a:rPr>
              <a:t>Логика</a:t>
            </a:r>
            <a:r>
              <a:rPr lang="kk-KZ" sz="2800" dirty="0" smtClean="0">
                <a:solidFill>
                  <a:schemeClr val="tx1"/>
                </a:solidFill>
              </a:rPr>
              <a:t>- ғылыми – оқу – танымдық әрекеттің жалпы ғылыми  әдіснамасы болып табылады.  Логика дәлелдеу мен теріске шығарудың белгілі бір әдіс-тәсілдері қаралатын ғылым теориялар  жиынтығын құрайды.</a:t>
            </a:r>
            <a:endParaRPr lang="ru-RU" sz="2800" dirty="0" smtClean="0">
              <a:solidFill>
                <a:schemeClr val="tx1"/>
              </a:solidFill>
            </a:endParaRPr>
          </a:p>
          <a:p>
            <a:r>
              <a:rPr lang="kk-KZ" sz="2800" i="1" dirty="0" smtClean="0">
                <a:solidFill>
                  <a:schemeClr val="tx1"/>
                </a:solidFill>
              </a:rPr>
              <a:t>Экстенсивтік - </a:t>
            </a:r>
            <a:r>
              <a:rPr lang="kk-KZ" sz="2800" dirty="0" smtClean="0">
                <a:solidFill>
                  <a:schemeClr val="tx1"/>
                </a:solidFill>
              </a:rPr>
              <a:t>жаңа білімдерді іздестіру, жинактау.  Кенейтілген,  фактілерді  ұлғайтумен,  жинаумен және таратумен  байланысты. </a:t>
            </a:r>
            <a:endParaRPr lang="ru-RU" sz="2800" dirty="0" smtClean="0">
              <a:solidFill>
                <a:schemeClr val="tx1"/>
              </a:solidFill>
            </a:endParaRPr>
          </a:p>
          <a:p>
            <a:r>
              <a:rPr lang="kk-KZ" sz="2800" i="1" dirty="0" smtClean="0">
                <a:solidFill>
                  <a:schemeClr val="tx1"/>
                </a:solidFill>
              </a:rPr>
              <a:t>Әдіснамалық - </a:t>
            </a:r>
            <a:r>
              <a:rPr lang="kk-KZ" sz="2800" dirty="0" smtClean="0">
                <a:solidFill>
                  <a:schemeClr val="tx1"/>
                </a:solidFill>
              </a:rPr>
              <a:t>кәсіби біліктілігін, білімдерін жетілдіру, дүниенің тұтастығын түсіне алу. </a:t>
            </a:r>
            <a:endParaRPr lang="ru-RU" sz="2800" dirty="0" smtClean="0">
              <a:solidFill>
                <a:schemeClr val="tx1"/>
              </a:solidFill>
            </a:endParaRPr>
          </a:p>
          <a:p>
            <a:r>
              <a:rPr lang="kk-KZ" sz="2800" i="1" dirty="0" smtClean="0">
                <a:solidFill>
                  <a:schemeClr val="tx1"/>
                </a:solidFill>
              </a:rPr>
              <a:t>Герогогика</a:t>
            </a:r>
            <a:r>
              <a:rPr lang="kk-KZ" sz="2800" dirty="0" smtClean="0">
                <a:solidFill>
                  <a:schemeClr val="tx1"/>
                </a:solidFill>
              </a:rPr>
              <a:t> –егде және қарт адамдарды тәрбиелеу туралы ғылым. </a:t>
            </a:r>
            <a:endParaRPr lang="ru-RU" sz="2800" dirty="0" smtClean="0">
              <a:solidFill>
                <a:schemeClr val="tx1"/>
              </a:solidFill>
            </a:endParaRPr>
          </a:p>
          <a:p>
            <a:r>
              <a:rPr lang="kk-KZ" dirty="0" smtClean="0"/>
              <a:t> </a:t>
            </a: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353291"/>
            <a:ext cx="10058400" cy="5515803"/>
          </a:xfrm>
        </p:spPr>
        <p:txBody>
          <a:bodyPr>
            <a:normAutofit/>
          </a:bodyPr>
          <a:lstStyle/>
          <a:p>
            <a:r>
              <a:rPr lang="kk-KZ" b="1" dirty="0" smtClean="0"/>
              <a:t>Білім</a:t>
            </a:r>
            <a:r>
              <a:rPr lang="kk-KZ" dirty="0" smtClean="0"/>
              <a:t> </a:t>
            </a:r>
            <a:r>
              <a:rPr lang="ru-RU" dirty="0" smtClean="0"/>
              <a:t>- </a:t>
            </a:r>
            <a:r>
              <a:rPr lang="kk-KZ" dirty="0" smtClean="0"/>
              <a:t>адамның белгілі бір жүйедегі ұғымдарының, деректері мен пайымдарының, т.б. жиынтығы. Білім адамзат мәдениетінің ауқымды ұғымдарының бірі. Ол сана, таным, ойлау, ақиқат, ғылым, т.б. күрделі де терең ұғымдармен тығыз байланысты, әрі солар арқылы анықталады. Білім тұлғаның қалыпты әлеуметтенуінің және билік құрылымына енуінің міндетті шарты болып табылады. Білім бүкіл адамзат ақыл-ойының адамды қоршаған табиғатты, айналаны танып-білудегі ғылыми мәлімет қорының жиынтығы; қоғамдық өмірдің даму сатыларына сай теориялық анықтамалар мен адамның өмірлік қарекетінде айқындалып дәлелденген белгілі бір жүйедегі ұғымдар дүниесі. </a:t>
            </a:r>
            <a:endParaRPr lang="ru-RU" dirty="0" smtClean="0"/>
          </a:p>
          <a:p>
            <a:r>
              <a:rPr lang="kk-KZ" b="1" dirty="0" smtClean="0"/>
              <a:t>Позитивизм</a:t>
            </a:r>
            <a:r>
              <a:rPr lang="kk-KZ" dirty="0" smtClean="0"/>
              <a:t> - (лат.оңды) ғылымдардың нақты шынайы білімнің бірден-бір көзі және ғылымның оң, жағымды жағын мойындайтын философиялық бағыт. Білім жеке ғылымдардың нәтижесі ретінде беріледі және философия жеке ерекше ғылым болғандықтан шынайылықты өзіндік</a:t>
            </a:r>
            <a:endParaRPr lang="ru-RU" dirty="0" smtClean="0"/>
          </a:p>
          <a:p>
            <a:r>
              <a:rPr lang="kk-KZ" dirty="0" smtClean="0"/>
              <a:t>тексеруге құқылы</a:t>
            </a:r>
            <a:r>
              <a:rPr lang="kk-KZ" dirty="0" smtClean="0"/>
              <a:t>.</a:t>
            </a:r>
            <a:endParaRPr lang="ru-RU"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415636"/>
            <a:ext cx="10058400" cy="5453458"/>
          </a:xfrm>
        </p:spPr>
        <p:txBody>
          <a:bodyPr>
            <a:normAutofit fontScale="92500" lnSpcReduction="20000"/>
          </a:bodyPr>
          <a:lstStyle/>
          <a:p>
            <a:r>
              <a:rPr lang="kk-KZ" b="1" dirty="0" smtClean="0"/>
              <a:t>Ғылым</a:t>
            </a:r>
            <a:r>
              <a:rPr lang="kk-KZ" dirty="0" smtClean="0"/>
              <a:t>-табиғат, қоғам және ой жүйесі туралы жаңа білімдер жасауға бағытталған және оның барлық шарттары мен сәттерін білімдерімен және қабілеттерімен, біліктілігі дене тәжірибесімен, ғылым еңбегінің бөлінісімен қоса ғалымдарды, ғылыми мекемелерді, тәжірибелік</a:t>
            </a:r>
            <a:endParaRPr lang="ru-RU" dirty="0" smtClean="0"/>
          </a:p>
          <a:p>
            <a:r>
              <a:rPr lang="kk-KZ" dirty="0" smtClean="0"/>
              <a:t>іс-әрекеттермен айналысады.</a:t>
            </a:r>
            <a:endParaRPr lang="ru-RU" dirty="0" smtClean="0"/>
          </a:p>
          <a:p>
            <a:r>
              <a:rPr lang="kk-KZ" b="1" dirty="0" smtClean="0"/>
              <a:t>Ақиқат</a:t>
            </a:r>
            <a:r>
              <a:rPr lang="kk-KZ" dirty="0" smtClean="0"/>
              <a:t> - өмір шындығының ойдағы нанымды, дұрыс бейнесі, әлеуметтік процесс, тәжірибе сайып келгенде, өлшемі болып табылады. Ақиқаттың сипаттамасы заттарға емес және олардың тілмен тұжырымдалу емес нақты ойға қатысты.</a:t>
            </a:r>
            <a:endParaRPr lang="ru-RU" dirty="0" smtClean="0"/>
          </a:p>
          <a:p>
            <a:r>
              <a:rPr lang="kk-KZ" b="1" dirty="0" smtClean="0"/>
              <a:t>Субъект – </a:t>
            </a:r>
            <a:r>
              <a:rPr lang="kk-KZ" dirty="0" smtClean="0"/>
              <a:t>болмысты тану мен өзгертудің қайнары ретіндегі индивид немесе топ; белсенділікті жеткізуші.</a:t>
            </a:r>
            <a:endParaRPr lang="ru-RU" dirty="0" smtClean="0"/>
          </a:p>
          <a:p>
            <a:r>
              <a:rPr lang="kk-KZ" b="1" dirty="0" smtClean="0"/>
              <a:t>Детерминизм (</a:t>
            </a:r>
            <a:r>
              <a:rPr lang="kk-KZ" dirty="0" smtClean="0"/>
              <a:t>лат.т. «анықтаймын») - нақты әлемнің құбылыстары мен процесстерінің, заттарының объективті заңды өзара байланыстары, өзара шарттастығы жөніндегі философиялық ілім. </a:t>
            </a:r>
            <a:r>
              <a:rPr lang="ru-RU" dirty="0" err="1" smtClean="0"/>
              <a:t>Ғылым тарихында</a:t>
            </a:r>
            <a:r>
              <a:rPr lang="ru-RU" dirty="0" smtClean="0"/>
              <a:t> детерминизм</a:t>
            </a:r>
          </a:p>
          <a:p>
            <a:r>
              <a:rPr lang="kk-KZ" dirty="0" smtClean="0"/>
              <a:t>себептілік ретінде кездестірілді, алайда материя дамуының буын тізбегі, әлемдік өзара тәуелділіктің кезеңі ретінде ғана себепті байланыс детерминизмнің негізгі формасы ретінде екенін ғылыми танымның дамуын көрсетіп берді.</a:t>
            </a:r>
            <a:endParaRPr lang="ru-RU" dirty="0" smtClean="0"/>
          </a:p>
          <a:p>
            <a:r>
              <a:rPr lang="kk-KZ" dirty="0" smtClean="0"/>
              <a:t> </a:t>
            </a:r>
            <a:endParaRPr lang="ru-RU" dirty="0" smtClean="0"/>
          </a:p>
          <a:p>
            <a:r>
              <a:rPr lang="kk-KZ" dirty="0" smtClean="0"/>
              <a:t> </a:t>
            </a: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353291"/>
            <a:ext cx="10058400" cy="5515803"/>
          </a:xfrm>
        </p:spPr>
        <p:txBody>
          <a:bodyPr>
            <a:normAutofit fontScale="70000" lnSpcReduction="20000"/>
          </a:bodyPr>
          <a:lstStyle/>
          <a:p>
            <a:r>
              <a:rPr lang="ru-RU" sz="2300" b="1" dirty="0" smtClean="0">
                <a:latin typeface="Times New Roman" pitchFamily="18" charset="0"/>
                <a:cs typeface="Times New Roman" pitchFamily="18" charset="0"/>
              </a:rPr>
              <a:t>НАСИХАТ</a:t>
            </a:r>
            <a:r>
              <a:rPr lang="ru-RU" sz="2300" dirty="0" smtClean="0">
                <a:latin typeface="Times New Roman" pitchFamily="18" charset="0"/>
                <a:cs typeface="Times New Roman" pitchFamily="18" charset="0"/>
              </a:rPr>
              <a:t>– 1. </a:t>
            </a:r>
            <a:r>
              <a:rPr lang="ru-RU" sz="2300" dirty="0" err="1" smtClean="0">
                <a:latin typeface="Times New Roman" pitchFamily="18" charset="0"/>
                <a:cs typeface="Times New Roman" pitchFamily="18" charset="0"/>
              </a:rPr>
              <a:t>Ақыл-кеңес, өсиет.</a:t>
            </a:r>
            <a:r>
              <a:rPr lang="ru-RU" sz="2300" dirty="0" smtClean="0">
                <a:latin typeface="Times New Roman" pitchFamily="18" charset="0"/>
                <a:cs typeface="Times New Roman" pitchFamily="18" charset="0"/>
              </a:rPr>
              <a:t>   2. </a:t>
            </a:r>
            <a:r>
              <a:rPr lang="ru-RU" sz="2300" dirty="0" err="1" smtClean="0">
                <a:latin typeface="Times New Roman" pitchFamily="18" charset="0"/>
                <a:cs typeface="Times New Roman" pitchFamily="18" charset="0"/>
              </a:rPr>
              <a:t>Белгілі</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бір</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жаңа идеяны</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немесе</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ғылыми жетістігін</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елге</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тарату</a:t>
            </a:r>
            <a:r>
              <a:rPr lang="ru-RU" sz="2300" dirty="0" smtClean="0">
                <a:latin typeface="Times New Roman" pitchFamily="18" charset="0"/>
                <a:cs typeface="Times New Roman" pitchFamily="18" charset="0"/>
              </a:rPr>
              <a:t>.</a:t>
            </a:r>
          </a:p>
          <a:p>
            <a:r>
              <a:rPr lang="kk-KZ" sz="2300" b="1" dirty="0" smtClean="0">
                <a:latin typeface="Times New Roman" pitchFamily="18" charset="0"/>
                <a:cs typeface="Times New Roman" pitchFamily="18" charset="0"/>
              </a:rPr>
              <a:t>Әдіс </a:t>
            </a:r>
            <a:r>
              <a:rPr lang="kk-KZ" sz="2300" dirty="0" smtClean="0">
                <a:latin typeface="Times New Roman" pitchFamily="18" charset="0"/>
                <a:cs typeface="Times New Roman" pitchFamily="18" charset="0"/>
              </a:rPr>
              <a:t>– қойылған ғылыми мақсатқа жетудің жоспары. Әр ғылымның тек өзіне тән зерттеу әдістері болады. Әдіс әдіснамаға тәуелді болады, соған бағынады. Өйткені әдіснама зерттеудің жалпы ұстанымдарын белгілейді. </a:t>
            </a:r>
            <a:endParaRPr lang="ru-RU" sz="2300" dirty="0" smtClean="0">
              <a:latin typeface="Times New Roman" pitchFamily="18" charset="0"/>
              <a:cs typeface="Times New Roman" pitchFamily="18" charset="0"/>
            </a:endParaRPr>
          </a:p>
          <a:p>
            <a:r>
              <a:rPr lang="kk-KZ" sz="2300" b="1" dirty="0" smtClean="0">
                <a:latin typeface="Times New Roman" pitchFamily="18" charset="0"/>
                <a:cs typeface="Times New Roman" pitchFamily="18" charset="0"/>
              </a:rPr>
              <a:t>Қалыптасу</a:t>
            </a:r>
            <a:r>
              <a:rPr lang="kk-KZ" sz="2300" dirty="0" smtClean="0">
                <a:latin typeface="Times New Roman" pitchFamily="18" charset="0"/>
                <a:cs typeface="Times New Roman" pitchFamily="18" charset="0"/>
              </a:rPr>
              <a:t> — адамның әлеуметтік тіршілік иесі ретінде жетілу үдерісі. Мұндай жетілуде адам шексіз жағдаяттар ықпалына түседі: экологиялық, әлеуметтік, экономикалық, идеологиялық, психологиялық және т.б. Тәрбие тұлға қалыптасуында себепші көп шарттардыңаса маңыздысы. Қалыптасу-адам тұлғасының белгілі бір кемелденген деңгейін, нақты тұрақтылыққа келу жағдайын байқатады.</a:t>
            </a:r>
            <a:endParaRPr lang="ru-RU" sz="2300" dirty="0" smtClean="0">
              <a:latin typeface="Times New Roman" pitchFamily="18" charset="0"/>
              <a:cs typeface="Times New Roman" pitchFamily="18" charset="0"/>
            </a:endParaRPr>
          </a:p>
          <a:p>
            <a:r>
              <a:rPr lang="kk-KZ" sz="2300" dirty="0" smtClean="0">
                <a:latin typeface="Times New Roman" pitchFamily="18" charset="0"/>
                <a:cs typeface="Times New Roman" pitchFamily="18" charset="0"/>
              </a:rPr>
              <a:t/>
            </a:r>
            <a:br>
              <a:rPr lang="kk-KZ" sz="2300" dirty="0" smtClean="0">
                <a:latin typeface="Times New Roman" pitchFamily="18" charset="0"/>
                <a:cs typeface="Times New Roman" pitchFamily="18" charset="0"/>
              </a:rPr>
            </a:br>
            <a:r>
              <a:rPr lang="kk-KZ" sz="2300" b="1" dirty="0" smtClean="0">
                <a:latin typeface="Times New Roman" pitchFamily="18" charset="0"/>
                <a:cs typeface="Times New Roman" pitchFamily="18" charset="0"/>
              </a:rPr>
              <a:t>Даму</a:t>
            </a:r>
            <a:r>
              <a:rPr lang="kk-KZ" sz="2300" dirty="0" smtClean="0">
                <a:latin typeface="Times New Roman" pitchFamily="18" charset="0"/>
                <a:cs typeface="Times New Roman" pitchFamily="18" charset="0"/>
              </a:rPr>
              <a:t> — бұл адамда жүріп жататын сандық және сапалық өзгерістердің желісі мен нәтижесі. Даму үдерісі тұрақты да үздіксіз өзгерістермен, бір жағдайдан екінші жағдайға өту, қарпайымнан күрделігө, төменгіден ең жоғары деңгейге ауысулармен байланысты келеді. Адамның дамуында сандық өзгерістердің сапалыққа және кері жүрісінде көрінетін әмбебап философиялық өзара ауысу заңы іске қосылып барады.</a:t>
            </a:r>
            <a:endParaRPr lang="ru-RU" sz="2300" dirty="0" smtClean="0">
              <a:latin typeface="Times New Roman" pitchFamily="18" charset="0"/>
              <a:cs typeface="Times New Roman" pitchFamily="18" charset="0"/>
            </a:endParaRPr>
          </a:p>
          <a:p>
            <a:r>
              <a:rPr lang="kk-KZ" sz="2300" b="1" dirty="0" smtClean="0">
                <a:latin typeface="Times New Roman" pitchFamily="18" charset="0"/>
                <a:cs typeface="Times New Roman" pitchFamily="18" charset="0"/>
              </a:rPr>
              <a:t>ПАРАДИГМА</a:t>
            </a:r>
            <a:r>
              <a:rPr lang="kk-KZ" sz="2300" dirty="0" smtClean="0">
                <a:latin typeface="Times New Roman" pitchFamily="18" charset="0"/>
                <a:cs typeface="Times New Roman" pitchFamily="18" charset="0"/>
              </a:rPr>
              <a:t> (грек. Paradigma_ үлгі)-1) берілген білімдер саласндағы белгілі бір тарихи кезеңдердегң ғалымдардың зерттеу практикасы соларға қарап ұйымдастырылатын негізгі ғылыми жетістіктер (теориялар, әдістер) жүйесі. Ұғымды енгізген америкалық тарихшы Т.Кун ғылыми пәннің дамуында препарадигмалық кезең (П. белгіленер алдндағы кезең), П,үстемдігі кезеңі, дағдарыс және ғылыми революция кезеңі (парадигмалардың алмасуы, бірінен екіншісіне өту) болады деп пайымдалды. П. Тұжырымдамасы алға қойған проблемалар (ғылыми пән және оның даму кезеңдері туралы, танмнң субъектісі ретінде ғылыми қауымдастық туралы жән т.б.) отандқ ғылмда деалектикалық-материалистік әдіснама тұрғыснда талдап шешілуде; 2) шындық болмыстың мәнді сипаттарын білдіретін ұғымдар жұйесінде тұлғаланған қатаң ғылыми теория;3) белгілі бір тарихи кезең ішінде ғылыми қоғамдастқта үстем болатн зерттеу әдістерінің, проблемалар қою мен олардың шешудің бастама тұжырымдамалық схемасы, </a:t>
            </a:r>
            <a:r>
              <a:rPr lang="kk-KZ" sz="2300" dirty="0" smtClean="0">
                <a:latin typeface="Times New Roman" pitchFamily="18" charset="0"/>
                <a:cs typeface="Times New Roman" pitchFamily="18" charset="0"/>
              </a:rPr>
              <a:t>моделі</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kk-KZ" dirty="0" smtClean="0"/>
              <a:t>“Тәрбие” </a:t>
            </a:r>
            <a:r>
              <a:rPr lang="kk-KZ" dirty="0" smtClean="0">
                <a:latin typeface="Times New Roman" pitchFamily="18" charset="0"/>
                <a:cs typeface="Times New Roman" pitchFamily="18" charset="0"/>
              </a:rPr>
              <a:t>— жастарды әлеуметтік өмірге және еңбекке даярлап, оларға қоғамдық тарихи тәжірибені үйрету процесс;</a:t>
            </a:r>
          </a:p>
          <a:p>
            <a:endParaRPr lang="kk-KZ"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“Этика” — Педагогикалық әдеп этика ғылымының бөлігі болып табылады. Педагогикалық әдеп — мұғалім әрбір нақты жағдайда оқушыларға тәрбиелік әсер етудің бірден</a:t>
            </a:r>
            <a:r>
              <a:rPr lang="kk-KZ"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—бір тиімді құралын қолданатын арнайы педагогикалық імкерлік.</a:t>
            </a:r>
          </a:p>
          <a:p>
            <a:endParaRPr lang="kk-KZ" dirty="0" smtClean="0">
              <a:latin typeface="Times New Roman" pitchFamily="18" charset="0"/>
              <a:cs typeface="Times New Roman" pitchFamily="18" charset="0"/>
            </a:endParaRP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p:txBody>
          <a:bodyPr/>
          <a:lstStyle/>
          <a:p>
            <a:pPr algn="ctr"/>
            <a:r>
              <a:rPr lang="kk-KZ" b="1" i="1" dirty="0"/>
              <a:t>Карл Раймонд Поппер</a:t>
            </a:r>
            <a:r>
              <a:rPr lang="kk-KZ" dirty="0"/>
              <a:t> </a:t>
            </a:r>
            <a:endParaRPr lang="ru-RU" dirty="0"/>
          </a:p>
        </p:txBody>
      </p:sp>
      <p:sp>
        <p:nvSpPr>
          <p:cNvPr id="3" name="Объект 2">
            <a:extLst>
              <a:ext uri="{FF2B5EF4-FFF2-40B4-BE49-F238E27FC236}">
                <a16:creationId xmlns="" xmlns:a16="http://schemas.microsoft.com/office/drawing/2014/main" id="{8D465022-802A-48BD-9CE8-DB5BE7D59591}"/>
              </a:ext>
            </a:extLst>
          </p:cNvPr>
          <p:cNvSpPr>
            <a:spLocks noGrp="1"/>
          </p:cNvSpPr>
          <p:nvPr>
            <p:ph idx="1"/>
          </p:nvPr>
        </p:nvSpPr>
        <p:spPr/>
        <p:txBody>
          <a:bodyPr/>
          <a:lstStyle/>
          <a:p>
            <a:r>
              <a:rPr lang="en-US" dirty="0"/>
              <a:t>                                                                                    </a:t>
            </a:r>
            <a:endParaRPr lang="ru-RU" dirty="0"/>
          </a:p>
        </p:txBody>
      </p:sp>
      <p:pic>
        <p:nvPicPr>
          <p:cNvPr id="1026" name="Picture 2" descr="ÐÐ°ÑÑÐ¸Ð½ÐºÐ¸ Ð¿Ð¾ Ð·Ð°Ð¿ÑÐ¾ÑÑ ÐºÐ°ÑÐ» Ð¿Ð¾Ð¿Ð¿ÐµÑ ÑÐ»Ð°Ð¹Ð´">
            <a:extLst>
              <a:ext uri="{FF2B5EF4-FFF2-40B4-BE49-F238E27FC236}">
                <a16:creationId xmlns="" xmlns:a16="http://schemas.microsoft.com/office/drawing/2014/main" id="{CBAD4822-0115-40BC-AC56-30C0C9489DAA}"/>
              </a:ext>
            </a:extLst>
          </p:cNvPr>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l="1" t="18046" r="48666"/>
          <a:stretch/>
        </p:blipFill>
        <p:spPr bwMode="auto">
          <a:xfrm>
            <a:off x="1200441" y="1713971"/>
            <a:ext cx="4567313" cy="402336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Заголовок 1">
            <a:extLst>
              <a:ext uri="{FF2B5EF4-FFF2-40B4-BE49-F238E27FC236}">
                <a16:creationId xmlns="" xmlns:a16="http://schemas.microsoft.com/office/drawing/2014/main" id="{D4F02B6C-0505-49A0-B79A-57C10DDD0547}"/>
              </a:ext>
            </a:extLst>
          </p:cNvPr>
          <p:cNvSpPr txBox="1">
            <a:spLocks/>
          </p:cNvSpPr>
          <p:nvPr/>
        </p:nvSpPr>
        <p:spPr>
          <a:xfrm>
            <a:off x="6063174" y="2184660"/>
            <a:ext cx="5542672" cy="3235569"/>
          </a:xfrm>
          <a:prstGeom prst="rect">
            <a:avLst/>
          </a:prstGeom>
        </p:spPr>
        <p:txBody>
          <a:bodyPr vert="horz" lIns="91440" tIns="45720" rIns="91440" bIns="45720" rtlCol="0" anchor="b">
            <a:normAutofit fontScale="92500" lnSpcReduction="2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kk-KZ" dirty="0"/>
              <a:t>ғылыми білімнің ғылымилығы оның жоққа шығарыла алуында (фальсифицируемость, яғни бұрмалана алушылық). </a:t>
            </a:r>
            <a:endParaRPr lang="ru-RU" dirty="0"/>
          </a:p>
        </p:txBody>
      </p:sp>
      <p:sp>
        <p:nvSpPr>
          <p:cNvPr id="7" name="TextBox 6">
            <a:extLst>
              <a:ext uri="{FF2B5EF4-FFF2-40B4-BE49-F238E27FC236}">
                <a16:creationId xmlns="" xmlns:a16="http://schemas.microsoft.com/office/drawing/2014/main" id="{74C518DA-E949-4896-97D4-1C492626A751}"/>
              </a:ext>
            </a:extLst>
          </p:cNvPr>
          <p:cNvSpPr txBox="1"/>
          <p:nvPr/>
        </p:nvSpPr>
        <p:spPr>
          <a:xfrm>
            <a:off x="1716258" y="5922498"/>
            <a:ext cx="3390314" cy="369332"/>
          </a:xfrm>
          <a:prstGeom prst="rect">
            <a:avLst/>
          </a:prstGeom>
          <a:noFill/>
        </p:spPr>
        <p:txBody>
          <a:bodyPr wrap="square" rtlCol="0">
            <a:spAutoFit/>
          </a:bodyPr>
          <a:lstStyle/>
          <a:p>
            <a:pPr algn="ctr"/>
            <a:r>
              <a:rPr lang="ru-RU" b="1" dirty="0"/>
              <a:t>(1902-1994)</a:t>
            </a:r>
          </a:p>
        </p:txBody>
      </p:sp>
    </p:spTree>
    <p:extLst>
      <p:ext uri="{BB962C8B-B14F-4D97-AF65-F5344CB8AC3E}">
        <p14:creationId xmlns:p14="http://schemas.microsoft.com/office/powerpoint/2010/main" xmlns="" val="42751485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p:txBody>
          <a:bodyPr/>
          <a:lstStyle/>
          <a:p>
            <a:pPr algn="ctr"/>
            <a:r>
              <a:rPr lang="ru-RU" b="1" i="1" dirty="0"/>
              <a:t>Томас Кун</a:t>
            </a:r>
            <a:endParaRPr lang="ru-RU" dirty="0"/>
          </a:p>
        </p:txBody>
      </p:sp>
      <p:sp>
        <p:nvSpPr>
          <p:cNvPr id="3" name="Объект 2">
            <a:extLst>
              <a:ext uri="{FF2B5EF4-FFF2-40B4-BE49-F238E27FC236}">
                <a16:creationId xmlns="" xmlns:a16="http://schemas.microsoft.com/office/drawing/2014/main" id="{8D465022-802A-48BD-9CE8-DB5BE7D59591}"/>
              </a:ext>
            </a:extLst>
          </p:cNvPr>
          <p:cNvSpPr>
            <a:spLocks noGrp="1"/>
          </p:cNvSpPr>
          <p:nvPr>
            <p:ph idx="1"/>
          </p:nvPr>
        </p:nvSpPr>
        <p:spPr/>
        <p:txBody>
          <a:bodyPr/>
          <a:lstStyle/>
          <a:p>
            <a:r>
              <a:rPr lang="en-US" dirty="0"/>
              <a:t>                                                                                    </a:t>
            </a:r>
            <a:endParaRPr lang="ru-RU" dirty="0"/>
          </a:p>
        </p:txBody>
      </p:sp>
      <p:sp>
        <p:nvSpPr>
          <p:cNvPr id="5" name="Заголовок 1">
            <a:extLst>
              <a:ext uri="{FF2B5EF4-FFF2-40B4-BE49-F238E27FC236}">
                <a16:creationId xmlns="" xmlns:a16="http://schemas.microsoft.com/office/drawing/2014/main" id="{D4F02B6C-0505-49A0-B79A-57C10DDD0547}"/>
              </a:ext>
            </a:extLst>
          </p:cNvPr>
          <p:cNvSpPr txBox="1">
            <a:spLocks/>
          </p:cNvSpPr>
          <p:nvPr/>
        </p:nvSpPr>
        <p:spPr>
          <a:xfrm>
            <a:off x="1364568" y="2042681"/>
            <a:ext cx="5190979" cy="3432517"/>
          </a:xfrm>
          <a:prstGeom prst="rect">
            <a:avLst/>
          </a:prstGeom>
        </p:spPr>
        <p:txBody>
          <a:bodyPr vert="horz" lIns="91440" tIns="45720" rIns="91440" bIns="45720" rtlCol="0" anchor="b">
            <a:normAutofit fontScale="77500" lnSpcReduction="2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kk-KZ" dirty="0"/>
              <a:t>Ғ</a:t>
            </a:r>
            <a:r>
              <a:rPr lang="kk-KZ" dirty="0" smtClean="0"/>
              <a:t>ылым </a:t>
            </a:r>
            <a:r>
              <a:rPr lang="kk-KZ" dirty="0"/>
              <a:t>философиясына ғылыми білімнің өсуін сипаттауда және түсіндіруде негізгі болып табылатын </a:t>
            </a:r>
            <a:r>
              <a:rPr lang="kk-KZ" i="1" dirty="0"/>
              <a:t>«парадигма»</a:t>
            </a:r>
            <a:r>
              <a:rPr lang="kk-KZ" dirty="0"/>
              <a:t> ұғымын енгізді. </a:t>
            </a:r>
            <a:endParaRPr lang="ru-RU" dirty="0"/>
          </a:p>
        </p:txBody>
      </p:sp>
      <p:pic>
        <p:nvPicPr>
          <p:cNvPr id="6" name="Рисунок 5">
            <a:extLst>
              <a:ext uri="{FF2B5EF4-FFF2-40B4-BE49-F238E27FC236}">
                <a16:creationId xmlns="" xmlns:a16="http://schemas.microsoft.com/office/drawing/2014/main" id="{93D1C43F-0F8A-4A21-B49F-D229BE96D77C}"/>
              </a:ext>
            </a:extLst>
          </p:cNvPr>
          <p:cNvPicPr>
            <a:picLocks noChangeAspect="1"/>
          </p:cNvPicPr>
          <p:nvPr/>
        </p:nvPicPr>
        <p:blipFill rotWithShape="1">
          <a:blip r:embed="rId2" cstate="print"/>
          <a:srcRect l="52608" t="20175" r="7177" b="15833"/>
          <a:stretch/>
        </p:blipFill>
        <p:spPr>
          <a:xfrm>
            <a:off x="7174524" y="1845734"/>
            <a:ext cx="3296530" cy="3629464"/>
          </a:xfrm>
          <a:prstGeom prst="rect">
            <a:avLst/>
          </a:prstGeom>
        </p:spPr>
      </p:pic>
      <p:sp>
        <p:nvSpPr>
          <p:cNvPr id="7" name="TextBox 6">
            <a:extLst>
              <a:ext uri="{FF2B5EF4-FFF2-40B4-BE49-F238E27FC236}">
                <a16:creationId xmlns="" xmlns:a16="http://schemas.microsoft.com/office/drawing/2014/main" id="{356FED8E-E34D-410D-9CC9-58DEE83B6849}"/>
              </a:ext>
            </a:extLst>
          </p:cNvPr>
          <p:cNvSpPr txBox="1"/>
          <p:nvPr/>
        </p:nvSpPr>
        <p:spPr>
          <a:xfrm>
            <a:off x="7373816" y="5608136"/>
            <a:ext cx="2897945" cy="369332"/>
          </a:xfrm>
          <a:prstGeom prst="rect">
            <a:avLst/>
          </a:prstGeom>
          <a:noFill/>
        </p:spPr>
        <p:txBody>
          <a:bodyPr wrap="square" rtlCol="0">
            <a:spAutoFit/>
          </a:bodyPr>
          <a:lstStyle/>
          <a:p>
            <a:pPr algn="ctr"/>
            <a:r>
              <a:rPr lang="ru-RU" b="1" dirty="0"/>
              <a:t>(1922-1995)</a:t>
            </a:r>
          </a:p>
        </p:txBody>
      </p:sp>
    </p:spTree>
    <p:extLst>
      <p:ext uri="{BB962C8B-B14F-4D97-AF65-F5344CB8AC3E}">
        <p14:creationId xmlns:p14="http://schemas.microsoft.com/office/powerpoint/2010/main" xmlns="" val="2882918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36A9948D-018E-4377-9CE5-ADDD7B9E53FC}"/>
              </a:ext>
            </a:extLst>
          </p:cNvPr>
          <p:cNvSpPr>
            <a:spLocks noGrp="1"/>
          </p:cNvSpPr>
          <p:nvPr>
            <p:ph type="title"/>
          </p:nvPr>
        </p:nvSpPr>
        <p:spPr/>
        <p:txBody>
          <a:bodyPr/>
          <a:lstStyle/>
          <a:p>
            <a:pPr algn="ctr"/>
            <a:r>
              <a:rPr lang="ru-RU" b="1" i="1" dirty="0"/>
              <a:t>Томас Кун</a:t>
            </a:r>
            <a:endParaRPr lang="ru-RU" dirty="0"/>
          </a:p>
        </p:txBody>
      </p:sp>
      <p:sp>
        <p:nvSpPr>
          <p:cNvPr id="3" name="Объект 2">
            <a:extLst>
              <a:ext uri="{FF2B5EF4-FFF2-40B4-BE49-F238E27FC236}">
                <a16:creationId xmlns="" xmlns:a16="http://schemas.microsoft.com/office/drawing/2014/main" id="{8D465022-802A-48BD-9CE8-DB5BE7D59591}"/>
              </a:ext>
            </a:extLst>
          </p:cNvPr>
          <p:cNvSpPr>
            <a:spLocks noGrp="1"/>
          </p:cNvSpPr>
          <p:nvPr>
            <p:ph idx="1"/>
          </p:nvPr>
        </p:nvSpPr>
        <p:spPr/>
        <p:txBody>
          <a:bodyPr/>
          <a:lstStyle/>
          <a:p>
            <a:r>
              <a:rPr lang="en-US" dirty="0"/>
              <a:t>                                                                                    </a:t>
            </a:r>
            <a:endParaRPr lang="ru-RU" dirty="0"/>
          </a:p>
        </p:txBody>
      </p:sp>
      <p:sp>
        <p:nvSpPr>
          <p:cNvPr id="5" name="Заголовок 1">
            <a:extLst>
              <a:ext uri="{FF2B5EF4-FFF2-40B4-BE49-F238E27FC236}">
                <a16:creationId xmlns="" xmlns:a16="http://schemas.microsoft.com/office/drawing/2014/main" id="{D4F02B6C-0505-49A0-B79A-57C10DDD0547}"/>
              </a:ext>
            </a:extLst>
          </p:cNvPr>
          <p:cNvSpPr txBox="1">
            <a:spLocks/>
          </p:cNvSpPr>
          <p:nvPr/>
        </p:nvSpPr>
        <p:spPr>
          <a:xfrm>
            <a:off x="1364568" y="2042681"/>
            <a:ext cx="9753705" cy="3432517"/>
          </a:xfrm>
          <a:prstGeom prst="rect">
            <a:avLst/>
          </a:prstGeom>
        </p:spPr>
        <p:txBody>
          <a:bodyPr vert="horz" lIns="91440" tIns="45720" rIns="91440" bIns="45720" rtlCol="0" anchor="b">
            <a:normAutofit fontScale="85000" lnSpcReduction="10000"/>
          </a:bodyPr>
          <a:lstStyle>
            <a:lvl1pPr marL="0"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kk-KZ" dirty="0"/>
              <a:t>Кун үшін </a:t>
            </a:r>
            <a:r>
              <a:rPr lang="kk-KZ" b="1" i="1" dirty="0"/>
              <a:t>парадигма</a:t>
            </a:r>
            <a:r>
              <a:rPr lang="kk-KZ" i="1" dirty="0"/>
              <a:t> –</a:t>
            </a:r>
            <a:r>
              <a:rPr lang="kk-KZ" dirty="0"/>
              <a:t> теория ғана емес, әрі ғылыми әрекет үлгісі</a:t>
            </a:r>
            <a:r>
              <a:rPr lang="kk-KZ" dirty="0" smtClean="0"/>
              <a:t>.</a:t>
            </a:r>
          </a:p>
          <a:p>
            <a:pPr algn="ctr"/>
            <a:r>
              <a:rPr lang="kk-KZ" dirty="0" smtClean="0"/>
              <a:t>Үлгі пайдалану </a:t>
            </a:r>
            <a:r>
              <a:rPr lang="kk-KZ" dirty="0"/>
              <a:t>барысында жан-жағынан жонылып, әрі қырланып жаңарып отырады</a:t>
            </a:r>
            <a:r>
              <a:rPr lang="kk-KZ" dirty="0" smtClean="0"/>
              <a:t>.  Біртіндеп </a:t>
            </a:r>
            <a:r>
              <a:rPr lang="kk-KZ" dirty="0"/>
              <a:t>ол анық бола бастайды да, зерттеу жүргізуде аса қажет құралға айналады</a:t>
            </a:r>
            <a:r>
              <a:rPr lang="kk-KZ" dirty="0" smtClean="0"/>
              <a:t>.</a:t>
            </a:r>
          </a:p>
        </p:txBody>
      </p:sp>
    </p:spTree>
    <p:extLst>
      <p:ext uri="{BB962C8B-B14F-4D97-AF65-F5344CB8AC3E}">
        <p14:creationId xmlns:p14="http://schemas.microsoft.com/office/powerpoint/2010/main" xmlns="" val="5725314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76498" y="1828800"/>
            <a:ext cx="10058400" cy="3562312"/>
          </a:xfrm>
        </p:spPr>
        <p:txBody>
          <a:bodyPr/>
          <a:lstStyle/>
          <a:p>
            <a:pPr algn="just"/>
            <a:endParaRPr lang="kk-KZ" sz="3200" dirty="0" smtClean="0">
              <a:latin typeface="+mj-lt"/>
            </a:endParaRPr>
          </a:p>
          <a:p>
            <a:pPr algn="just"/>
            <a:r>
              <a:rPr lang="kk-KZ" sz="3200" dirty="0" smtClean="0">
                <a:latin typeface="+mj-lt"/>
              </a:rPr>
              <a:t>Парадигмалық </a:t>
            </a:r>
            <a:r>
              <a:rPr lang="kk-KZ" sz="3200" dirty="0">
                <a:latin typeface="+mj-lt"/>
              </a:rPr>
              <a:t>білімдер үлгісіне әлем туралы жаңа білім жасауда ғалымдардың </a:t>
            </a:r>
            <a:r>
              <a:rPr lang="kk-KZ" sz="3200" dirty="0" smtClean="0">
                <a:latin typeface="+mj-lt"/>
              </a:rPr>
              <a:t>көпшілігі пайдаланатын </a:t>
            </a:r>
            <a:r>
              <a:rPr lang="kk-KZ" sz="3200" i="1" dirty="0" smtClean="0">
                <a:latin typeface="+mj-lt"/>
              </a:rPr>
              <a:t>Ньютонның, Максвеллдің, Бордың, Эйнштейннің</a:t>
            </a:r>
            <a:r>
              <a:rPr lang="kk-KZ" sz="3200" dirty="0" smtClean="0">
                <a:latin typeface="+mj-lt"/>
              </a:rPr>
              <a:t> теориялары жатады.</a:t>
            </a:r>
          </a:p>
          <a:p>
            <a:endParaRPr lang="ru-RU" dirty="0" smtClean="0"/>
          </a:p>
          <a:p>
            <a:endParaRPr lang="ru-RU" dirty="0"/>
          </a:p>
        </p:txBody>
      </p:sp>
      <p:sp>
        <p:nvSpPr>
          <p:cNvPr id="4" name="Прямоугольник 3"/>
          <p:cNvSpPr/>
          <p:nvPr/>
        </p:nvSpPr>
        <p:spPr>
          <a:xfrm>
            <a:off x="1163636" y="661579"/>
            <a:ext cx="9726035" cy="978729"/>
          </a:xfrm>
          <a:prstGeom prst="rect">
            <a:avLst/>
          </a:prstGeom>
        </p:spPr>
        <p:txBody>
          <a:bodyPr wrap="square">
            <a:spAutoFit/>
          </a:bodyPr>
          <a:lstStyle/>
          <a:p>
            <a:pPr marL="91440" lvl="0" indent="-91440" algn="just" defTabSz="914400">
              <a:lnSpc>
                <a:spcPct val="90000"/>
              </a:lnSpc>
              <a:spcBef>
                <a:spcPts val="1200"/>
              </a:spcBef>
              <a:spcAft>
                <a:spcPts val="200"/>
              </a:spcAft>
              <a:buClr>
                <a:srgbClr val="E48312"/>
              </a:buClr>
              <a:buSzPct val="100000"/>
              <a:buFont typeface="Calibri" panose="020F0502020204030204" pitchFamily="34" charset="0"/>
              <a:buChar char=" "/>
            </a:pPr>
            <a:r>
              <a:rPr lang="kk-KZ" sz="3200" b="1" dirty="0">
                <a:solidFill>
                  <a:srgbClr val="000000">
                    <a:lumMod val="75000"/>
                    <a:lumOff val="25000"/>
                  </a:srgbClr>
                </a:solidFill>
                <a:latin typeface="Calibri Light" panose="020F0302020204030204"/>
              </a:rPr>
              <a:t>Парадигма </a:t>
            </a:r>
            <a:r>
              <a:rPr lang="kk-KZ" sz="3200" dirty="0">
                <a:solidFill>
                  <a:srgbClr val="000000">
                    <a:lumMod val="75000"/>
                    <a:lumOff val="25000"/>
                  </a:srgbClr>
                </a:solidFill>
                <a:latin typeface="Calibri Light" panose="020F0302020204030204"/>
              </a:rPr>
              <a:t>- барлық ғылыми қауымдастық қабылдаған ғылыми нәтиже. </a:t>
            </a:r>
            <a:endParaRPr lang="ru-RU" sz="3200" dirty="0">
              <a:solidFill>
                <a:srgbClr val="000000">
                  <a:lumMod val="75000"/>
                  <a:lumOff val="25000"/>
                </a:srgbClr>
              </a:solidFill>
              <a:latin typeface="Calibri Light" panose="020F0302020204030204"/>
            </a:endParaRPr>
          </a:p>
        </p:txBody>
      </p:sp>
    </p:spTree>
    <p:extLst>
      <p:ext uri="{BB962C8B-B14F-4D97-AF65-F5344CB8AC3E}">
        <p14:creationId xmlns:p14="http://schemas.microsoft.com/office/powerpoint/2010/main" xmlns="" val="22217389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935182"/>
            <a:ext cx="10058400" cy="802178"/>
          </a:xfrm>
        </p:spPr>
        <p:txBody>
          <a:bodyPr>
            <a:noAutofit/>
          </a:bodyPr>
          <a:lstStyle/>
          <a:p>
            <a:pPr algn="ctr"/>
            <a:r>
              <a:rPr lang="kk-KZ" sz="3600" b="1" i="1" dirty="0"/>
              <a:t>Педагогика ғылымының мақсаты, педагогикалық білім ұғымы</a:t>
            </a:r>
            <a:r>
              <a:rPr lang="kk-KZ" sz="3600" i="1" dirty="0"/>
              <a:t>.</a:t>
            </a:r>
            <a:r>
              <a:rPr lang="kk-KZ" sz="3600" dirty="0"/>
              <a:t> </a:t>
            </a:r>
            <a:endParaRPr lang="ru-RU" sz="3600" dirty="0"/>
          </a:p>
        </p:txBody>
      </p:sp>
      <p:graphicFrame>
        <p:nvGraphicFramePr>
          <p:cNvPr id="4" name="Объект 3"/>
          <p:cNvGraphicFramePr>
            <a:graphicFrameLocks noGrp="1"/>
          </p:cNvGraphicFramePr>
          <p:nvPr>
            <p:ph idx="1"/>
            <p:extLst>
              <p:ext uri="{D42A27DB-BD31-4B8C-83A1-F6EECF244321}">
                <p14:modId xmlns:p14="http://schemas.microsoft.com/office/powerpoint/2010/main" xmlns="" val="1120979595"/>
              </p:ext>
            </p:extLst>
          </p:nvPr>
        </p:nvGraphicFramePr>
        <p:xfrm>
          <a:off x="951490" y="1804700"/>
          <a:ext cx="100584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1380754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290945"/>
            <a:ext cx="10058400" cy="5578149"/>
          </a:xfrm>
        </p:spPr>
        <p:txBody>
          <a:bodyPr>
            <a:normAutofit lnSpcReduction="10000"/>
          </a:bodyPr>
          <a:lstStyle/>
          <a:p>
            <a:r>
              <a:rPr lang="kk-KZ" dirty="0" smtClean="0">
                <a:solidFill>
                  <a:schemeClr val="tx1"/>
                </a:solidFill>
                <a:latin typeface="Times New Roman" pitchFamily="18" charset="0"/>
                <a:cs typeface="Times New Roman" pitchFamily="18" charset="0"/>
              </a:rPr>
              <a:t>Сонымен, философиялық әдебиеттегі таным және ғылыми таным теорияларындағы келесі қағидаттар басшылыққа алынды</a:t>
            </a:r>
            <a:r>
              <a:rPr lang="kk-KZ" dirty="0" smtClean="0">
                <a:solidFill>
                  <a:schemeClr val="tx1"/>
                </a:solidFill>
                <a:latin typeface="Times New Roman" pitchFamily="18" charset="0"/>
                <a:cs typeface="Times New Roman" pitchFamily="18" charset="0"/>
              </a:rPr>
              <a:t>:</a:t>
            </a:r>
          </a:p>
          <a:p>
            <a:r>
              <a:rPr lang="kk-KZ" dirty="0" smtClean="0">
                <a:solidFill>
                  <a:schemeClr val="tx1"/>
                </a:solidFill>
                <a:latin typeface="Times New Roman" pitchFamily="18" charset="0"/>
                <a:cs typeface="Times New Roman" pitchFamily="18" charset="0"/>
              </a:rPr>
              <a:t> </a:t>
            </a:r>
            <a:r>
              <a:rPr lang="kk-KZ" dirty="0" smtClean="0">
                <a:solidFill>
                  <a:schemeClr val="tx1"/>
                </a:solidFill>
                <a:latin typeface="Times New Roman" pitchFamily="18" charset="0"/>
                <a:cs typeface="Times New Roman" pitchFamily="18" charset="0"/>
              </a:rPr>
              <a:t>а) таным теориясы бойынша:</a:t>
            </a:r>
            <a:endParaRPr lang="ru-RU" dirty="0" smtClean="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-таным теориясы  (немесе гносеология, таным философиясы) - таным табиғаты және оның мүмкіндіктерін, танымның шынайы және нақтылығын  қарастыратын философияның бір бөлімі. Гносеология – адамның танымдық әрекеттерінің жалпыға ортақ сипаттамасын қарастырады.</a:t>
            </a:r>
            <a:endParaRPr lang="ru-RU" dirty="0" smtClean="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-танымның негізгі ұстанымдары: болмыстың және ойлаудың тепе-теңдігін (дүниені тану ұстанымдары), таным үдерісінің диалектикасы, қоғамдық тәжірибе - танымның негізгі қорғаушы күші, шынайылық өлшемі, таным мақсаты.</a:t>
            </a:r>
            <a:endParaRPr lang="ru-RU" dirty="0" smtClean="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-гносеологияның негізгі бөлімдері:  адамның объективті дүниені тануы туралы білім; </a:t>
            </a:r>
            <a:endParaRPr lang="ru-RU" dirty="0" smtClean="0">
              <a:solidFill>
                <a:schemeClr val="tx1"/>
              </a:solidFill>
              <a:latin typeface="Times New Roman" pitchFamily="18" charset="0"/>
              <a:cs typeface="Times New Roman" pitchFamily="18" charset="0"/>
            </a:endParaRPr>
          </a:p>
          <a:p>
            <a:r>
              <a:rPr lang="kk-KZ" dirty="0" smtClean="0">
                <a:solidFill>
                  <a:schemeClr val="tx1"/>
                </a:solidFill>
                <a:latin typeface="Times New Roman" pitchFamily="18" charset="0"/>
                <a:cs typeface="Times New Roman" pitchFamily="18" charset="0"/>
              </a:rPr>
              <a:t>-таным түсінігінің табиғаты: а)  үдерістің классикалық сызбасы: таным объектісі-таным субъектісі; б) таным үдерісінің ғылыми сызбасы: таным объектісі - таным құралы - таным субъектісі</a:t>
            </a:r>
            <a:r>
              <a:rPr lang="kk-KZ" dirty="0" smtClean="0">
                <a:solidFill>
                  <a:schemeClr val="tx1"/>
                </a:solidFill>
                <a:latin typeface="Times New Roman" pitchFamily="18" charset="0"/>
                <a:cs typeface="Times New Roman" pitchFamily="18" charset="0"/>
              </a:rPr>
              <a:t>.</a:t>
            </a:r>
          </a:p>
          <a:p>
            <a:pPr algn="r"/>
            <a:r>
              <a:rPr lang="kk-KZ" dirty="0" smtClean="0">
                <a:solidFill>
                  <a:schemeClr val="tx1"/>
                </a:solidFill>
                <a:latin typeface="Times New Roman" pitchFamily="18" charset="0"/>
                <a:cs typeface="Times New Roman" pitchFamily="18" charset="0"/>
              </a:rPr>
              <a:t> </a:t>
            </a:r>
            <a:endParaRPr lang="ru-RU" dirty="0" smtClean="0">
              <a:solidFill>
                <a:schemeClr val="tx1"/>
              </a:solidFill>
              <a:latin typeface="Times New Roman" pitchFamily="18" charset="0"/>
              <a:cs typeface="Times New Roman" pitchFamily="18" charset="0"/>
            </a:endParaRPr>
          </a:p>
          <a:p>
            <a:r>
              <a:rPr lang="ru-RU" dirty="0" smtClean="0">
                <a:solidFill>
                  <a:schemeClr val="tx1"/>
                </a:solidFill>
                <a:latin typeface="Times New Roman" pitchFamily="18" charset="0"/>
                <a:cs typeface="Times New Roman" pitchFamily="18" charset="0"/>
              </a:rPr>
              <a:t>:</a:t>
            </a:r>
            <a:endParaRPr lang="ru-RU" dirty="0" smtClean="0">
              <a:solidFill>
                <a:schemeClr val="tx1"/>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14153" y="415636"/>
            <a:ext cx="10058400" cy="5453458"/>
          </a:xfrm>
        </p:spPr>
        <p:txBody>
          <a:bodyPr>
            <a:normAutofit lnSpcReduction="10000"/>
          </a:bodyPr>
          <a:lstStyle/>
          <a:p>
            <a:r>
              <a:rPr lang="ru-RU" sz="3200" dirty="0" smtClean="0">
                <a:solidFill>
                  <a:schemeClr val="tx1"/>
                </a:solidFill>
                <a:latin typeface="Times New Roman" pitchFamily="18" charset="0"/>
                <a:cs typeface="Times New Roman" pitchFamily="18" charset="0"/>
              </a:rPr>
              <a:t>б) </a:t>
            </a:r>
            <a:r>
              <a:rPr lang="kk-KZ" sz="3200" dirty="0" smtClean="0">
                <a:solidFill>
                  <a:schemeClr val="tx1"/>
                </a:solidFill>
                <a:latin typeface="Times New Roman" pitchFamily="18" charset="0"/>
                <a:cs typeface="Times New Roman" pitchFamily="18" charset="0"/>
              </a:rPr>
              <a:t>ғ</a:t>
            </a:r>
            <a:r>
              <a:rPr lang="ru-RU" sz="3200" dirty="0" err="1" smtClean="0">
                <a:solidFill>
                  <a:schemeClr val="tx1"/>
                </a:solidFill>
                <a:latin typeface="Times New Roman" pitchFamily="18" charset="0"/>
                <a:cs typeface="Times New Roman" pitchFamily="18" charset="0"/>
              </a:rPr>
              <a:t>ылыми</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таным</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теориясы</a:t>
            </a:r>
            <a:r>
              <a:rPr lang="ru-RU" sz="3200" dirty="0" smtClean="0">
                <a:solidFill>
                  <a:schemeClr val="tx1"/>
                </a:solidFill>
                <a:latin typeface="Times New Roman" pitchFamily="18" charset="0"/>
                <a:cs typeface="Times New Roman" pitchFamily="18" charset="0"/>
              </a:rPr>
              <a:t> </a:t>
            </a:r>
            <a:r>
              <a:rPr lang="ru-RU" sz="3200" dirty="0" err="1" smtClean="0">
                <a:solidFill>
                  <a:schemeClr val="tx1"/>
                </a:solidFill>
                <a:latin typeface="Times New Roman" pitchFamily="18" charset="0"/>
                <a:cs typeface="Times New Roman" pitchFamily="18" charset="0"/>
              </a:rPr>
              <a:t>бойынша</a:t>
            </a:r>
            <a:endParaRPr lang="kk-KZ" sz="3200" dirty="0" smtClean="0">
              <a:solidFill>
                <a:schemeClr val="tx1"/>
              </a:solidFill>
              <a:latin typeface="Times New Roman" pitchFamily="18" charset="0"/>
              <a:cs typeface="Times New Roman" pitchFamily="18" charset="0"/>
            </a:endParaRPr>
          </a:p>
          <a:p>
            <a:r>
              <a:rPr lang="kk-KZ" sz="3200" dirty="0" smtClean="0">
                <a:solidFill>
                  <a:schemeClr val="tx1"/>
                </a:solidFill>
                <a:latin typeface="Times New Roman" pitchFamily="18" charset="0"/>
                <a:cs typeface="Times New Roman" pitchFamily="18" charset="0"/>
              </a:rPr>
              <a:t>-</a:t>
            </a:r>
            <a:r>
              <a:rPr lang="kk-KZ" sz="3200" dirty="0" smtClean="0">
                <a:solidFill>
                  <a:schemeClr val="tx1"/>
                </a:solidFill>
                <a:latin typeface="Times New Roman" pitchFamily="18" charset="0"/>
                <a:cs typeface="Times New Roman" pitchFamily="18" charset="0"/>
              </a:rPr>
              <a:t>ғылым - білімдерді жүйелеу және тексеруге арналған адам әрекеті.  Ғылыми пәнаралық салалардың құрылымы: оған философиялық, логикалық-математикалық, жаратылыстанулық және гуманитарлық ғылымдар. Заманауи ғылым және адамның, мәдениеттің және қоғамның рухани әлемін қалыптастырудың негізгі факторлары.</a:t>
            </a:r>
            <a:endParaRPr lang="ru-RU" sz="3200" dirty="0" smtClean="0">
              <a:solidFill>
                <a:schemeClr val="tx1"/>
              </a:solidFill>
              <a:latin typeface="Times New Roman" pitchFamily="18" charset="0"/>
              <a:cs typeface="Times New Roman" pitchFamily="18" charset="0"/>
            </a:endParaRPr>
          </a:p>
          <a:p>
            <a:pPr algn="just"/>
            <a:r>
              <a:rPr lang="kk-KZ" sz="3200" dirty="0" smtClean="0">
                <a:solidFill>
                  <a:schemeClr val="tx1"/>
                </a:solidFill>
                <a:latin typeface="Times New Roman" pitchFamily="18" charset="0"/>
                <a:cs typeface="Times New Roman" pitchFamily="18" charset="0"/>
              </a:rPr>
              <a:t>-ғылыми танымның әдіснамасы әдіс туралы білімнен (эмпирикалық және логикалық таным) және жалпыға бірдей әдістерден (философиялық ұстанымдар, заңдар және  т.б) тұрады</a:t>
            </a:r>
            <a:r>
              <a:rPr lang="kk-KZ" sz="3200" dirty="0" smtClean="0">
                <a:solidFill>
                  <a:schemeClr val="tx1"/>
                </a:solidFill>
                <a:latin typeface="Times New Roman" pitchFamily="18" charset="0"/>
                <a:cs typeface="Times New Roman" pitchFamily="18" charset="0"/>
              </a:rPr>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97280" y="332509"/>
            <a:ext cx="10058400" cy="5536585"/>
          </a:xfrm>
        </p:spPr>
        <p:txBody>
          <a:bodyPr>
            <a:noAutofit/>
          </a:bodyPr>
          <a:lstStyle/>
          <a:p>
            <a:pPr algn="just"/>
            <a:r>
              <a:rPr lang="kk-KZ" sz="3200" dirty="0" smtClean="0">
                <a:latin typeface="Times New Roman" pitchFamily="18" charset="0"/>
                <a:cs typeface="Times New Roman" pitchFamily="18" charset="0"/>
              </a:rPr>
              <a:t>-ғылыми танымның құрылымы: эмпирикалық факт  ғылыми факт , байқау  шынайы эксперимент  модельді эксперимент  ойлау эксперименті  зерттеудің эмпирикалық деңгейіндегі нәтижелерді тіркеу  эмпирикалық жалпылау  теориялық білімдерді қолдану  ғылыми бейне  болжамның қалыптасуы  оны тәжірибеде тексеру  жаңа түсініктерді қалыптастыру  терминдер мен белгілерді енгізу олардың мағынасын  анықтау  заңдарды шығару  теория құру  оны тәжірибеде тексеру  қажет болған жағдайда қосымша болжамдарды құрастыру</a:t>
            </a:r>
            <a:r>
              <a:rPr lang="kk-KZ" sz="3200" dirty="0" smtClean="0">
                <a:latin typeface="Times New Roman" pitchFamily="18" charset="0"/>
                <a:cs typeface="Times New Roman" pitchFamily="18" charset="0"/>
              </a:rPr>
              <a:t>.</a:t>
            </a:r>
          </a:p>
        </p:txBody>
      </p:sp>
    </p:spTree>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204</TotalTime>
  <Words>839</Words>
  <Application>Microsoft Office PowerPoint</Application>
  <PresentationFormat>Произвольный</PresentationFormat>
  <Paragraphs>85</Paragraphs>
  <Slides>15</Slides>
  <Notes>9</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Ретро</vt:lpstr>
      <vt:lpstr>Педагогикадағы филиософиялық және жалпы ғылыми ұғымдар жүйесі </vt:lpstr>
      <vt:lpstr>Карл Раймонд Поппер </vt:lpstr>
      <vt:lpstr>Томас Кун</vt:lpstr>
      <vt:lpstr>Томас Кун</vt:lpstr>
      <vt:lpstr>Слайд 5</vt:lpstr>
      <vt:lpstr>Педагогика ғылымының мақсаты, педагогикалық білім ұғымы. </vt:lpstr>
      <vt:lpstr>Слайд 7</vt:lpstr>
      <vt:lpstr>Слайд 8</vt:lpstr>
      <vt:lpstr>Слайд 9</vt:lpstr>
      <vt:lpstr>Слайд 10</vt:lpstr>
      <vt:lpstr>Слайд 11</vt:lpstr>
      <vt:lpstr>Слайд 12</vt:lpstr>
      <vt:lpstr>Слайд 13</vt:lpstr>
      <vt:lpstr>Слайд 14</vt:lpstr>
      <vt:lpstr>Слайд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Педагогикадағы филиософиялық және жалпы ғылыми ұғымдар жүйесі.  </dc:title>
  <dc:creator>Айгерим Сериккалиевна Ахметжанова</dc:creator>
  <cp:lastModifiedBy>Абдимажит</cp:lastModifiedBy>
  <cp:revision>16</cp:revision>
  <dcterms:created xsi:type="dcterms:W3CDTF">2018-09-07T05:54:28Z</dcterms:created>
  <dcterms:modified xsi:type="dcterms:W3CDTF">2018-09-20T12:10:04Z</dcterms:modified>
</cp:coreProperties>
</file>