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6" r:id="rId6"/>
    <p:sldId id="264" r:id="rId7"/>
    <p:sldId id="267" r:id="rId8"/>
    <p:sldId id="265" r:id="rId9"/>
    <p:sldId id="258" r:id="rId10"/>
    <p:sldId id="259" r:id="rId11"/>
    <p:sldId id="260" r:id="rId12"/>
    <p:sldId id="261" r:id="rId13"/>
    <p:sldId id="270"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DE774-1D68-41D7-A6F2-22447F107152}"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4020F0A4-3CD6-40F8-9B97-047844F31530}">
      <dgm:prSet/>
      <dgm:spPr/>
      <dgm:t>
        <a:bodyPr/>
        <a:lstStyle/>
        <a:p>
          <a:r>
            <a:rPr lang="kk-KZ"/>
            <a:t>Темірсіздендіру кезінде суды тікелей сүзгілерде ауаға қанықтыру процесін суда еріген оттегінің шамадан тыс болуына жол бермей және темірдің барлығы сүзгінің су жастықшасында толық тотығып үлгермейтіндей жүргізу қажет.</a:t>
          </a:r>
          <a:endParaRPr lang="en-US"/>
        </a:p>
      </dgm:t>
    </dgm:pt>
    <dgm:pt modelId="{18827A56-7890-4713-AED9-0BF4F6234C48}" type="parTrans" cxnId="{2ECBC8A3-E47E-44E1-A90C-1833A9329EDB}">
      <dgm:prSet/>
      <dgm:spPr/>
      <dgm:t>
        <a:bodyPr/>
        <a:lstStyle/>
        <a:p>
          <a:endParaRPr lang="en-US"/>
        </a:p>
      </dgm:t>
    </dgm:pt>
    <dgm:pt modelId="{A3CD0F01-C993-4015-A816-55BE1E7956CE}" type="sibTrans" cxnId="{2ECBC8A3-E47E-44E1-A90C-1833A9329EDB}">
      <dgm:prSet/>
      <dgm:spPr/>
      <dgm:t>
        <a:bodyPr/>
        <a:lstStyle/>
        <a:p>
          <a:endParaRPr lang="en-US"/>
        </a:p>
      </dgm:t>
    </dgm:pt>
    <dgm:pt modelId="{34D65E89-C2A8-4286-BFA3-6DB17A1B1A32}">
      <dgm:prSet/>
      <dgm:spPr/>
      <dgm:t>
        <a:bodyPr/>
        <a:lstStyle/>
        <a:p>
          <a:r>
            <a:rPr lang="kk-KZ"/>
            <a:t>Сүзгідегі құм қабатының қалыңдығы Fe²⁺-тің Fe³⁺-ке дейін тотықтыру процесін толық аяқтауға және Fe(OH)₃ золін адсорбциялауға жеткілікті болуы тиіс.</a:t>
          </a:r>
          <a:endParaRPr lang="en-US"/>
        </a:p>
      </dgm:t>
    </dgm:pt>
    <dgm:pt modelId="{09CEAA54-927A-4BAD-8D07-86B291D795B5}" type="parTrans" cxnId="{FB717BFF-D08C-4720-B292-4B5FB176E71C}">
      <dgm:prSet/>
      <dgm:spPr/>
      <dgm:t>
        <a:bodyPr/>
        <a:lstStyle/>
        <a:p>
          <a:endParaRPr lang="en-US"/>
        </a:p>
      </dgm:t>
    </dgm:pt>
    <dgm:pt modelId="{EA4799F6-9F65-44E1-ADBC-BA69FA6790B1}" type="sibTrans" cxnId="{FB717BFF-D08C-4720-B292-4B5FB176E71C}">
      <dgm:prSet/>
      <dgm:spPr/>
      <dgm:t>
        <a:bodyPr/>
        <a:lstStyle/>
        <a:p>
          <a:endParaRPr lang="en-US"/>
        </a:p>
      </dgm:t>
    </dgm:pt>
    <dgm:pt modelId="{6321273B-1463-42B1-A5A5-6F3BB7E03806}">
      <dgm:prSet/>
      <dgm:spPr/>
      <dgm:t>
        <a:bodyPr/>
        <a:lstStyle/>
        <a:p>
          <a:r>
            <a:rPr lang="kk-KZ" dirty="0" err="1"/>
            <a:t>Темірсіздендіру</a:t>
          </a:r>
          <a:r>
            <a:rPr lang="kk-KZ" dirty="0"/>
            <a:t> кезіндегі сүзгілеу жылдамдығы 5—20 м/</a:t>
          </a:r>
          <a:r>
            <a:rPr lang="kk-KZ" dirty="0" err="1"/>
            <a:t>сағ</a:t>
          </a:r>
          <a:r>
            <a:rPr lang="kk-KZ" dirty="0"/>
            <a:t> аралығында қабылданады. Дәндерінің орташа мөлшері 0,9—1,3 </a:t>
          </a:r>
          <a:r>
            <a:rPr lang="kk-KZ" dirty="0" err="1"/>
            <a:t>мм</a:t>
          </a:r>
          <a:r>
            <a:rPr lang="kk-KZ" dirty="0"/>
            <a:t> сүзгі жүктемесінде қарапайым аэрация жағдайында сүзгінің ластануға төзімділігі 1 м³ жүктеме көлеміне шамамен 3,5 кг темірді құрайды, ал темір сүзгі қабатының бүкіл қалыңдығында ұсталып қалады. Қарапайым аэрация қолданылатын су </a:t>
          </a:r>
          <a:r>
            <a:rPr lang="kk-KZ" dirty="0" err="1"/>
            <a:t>темірсіздендіру</a:t>
          </a:r>
          <a:r>
            <a:rPr lang="kk-KZ" dirty="0"/>
            <a:t> станцияларына арналған сүзгілердің ұсынылатын есептік параметрлері 1-кестеде көрсетілген.</a:t>
          </a:r>
          <a:endParaRPr lang="en-US" dirty="0"/>
        </a:p>
      </dgm:t>
    </dgm:pt>
    <dgm:pt modelId="{A66122D5-310E-4DCA-831F-7FEA7EEB6108}" type="parTrans" cxnId="{C28FFA45-6BCD-4746-A6BC-7BAA51F072C0}">
      <dgm:prSet/>
      <dgm:spPr/>
      <dgm:t>
        <a:bodyPr/>
        <a:lstStyle/>
        <a:p>
          <a:endParaRPr lang="en-US"/>
        </a:p>
      </dgm:t>
    </dgm:pt>
    <dgm:pt modelId="{155EE1C4-A394-4AC9-856A-758200564F59}" type="sibTrans" cxnId="{C28FFA45-6BCD-4746-A6BC-7BAA51F072C0}">
      <dgm:prSet/>
      <dgm:spPr/>
      <dgm:t>
        <a:bodyPr/>
        <a:lstStyle/>
        <a:p>
          <a:endParaRPr lang="en-US"/>
        </a:p>
      </dgm:t>
    </dgm:pt>
    <dgm:pt modelId="{5EA27ED8-2C98-4F33-8ABD-0B00D2E127D4}" type="pres">
      <dgm:prSet presAssocID="{503DE774-1D68-41D7-A6F2-22447F107152}" presName="outerComposite" presStyleCnt="0">
        <dgm:presLayoutVars>
          <dgm:chMax val="5"/>
          <dgm:dir/>
          <dgm:resizeHandles val="exact"/>
        </dgm:presLayoutVars>
      </dgm:prSet>
      <dgm:spPr/>
    </dgm:pt>
    <dgm:pt modelId="{C51019BC-727F-4CA4-9BF5-5380C0727C5A}" type="pres">
      <dgm:prSet presAssocID="{503DE774-1D68-41D7-A6F2-22447F107152}" presName="dummyMaxCanvas" presStyleCnt="0">
        <dgm:presLayoutVars/>
      </dgm:prSet>
      <dgm:spPr/>
    </dgm:pt>
    <dgm:pt modelId="{B3B58323-56D7-4AE7-971A-1863C9473E17}" type="pres">
      <dgm:prSet presAssocID="{503DE774-1D68-41D7-A6F2-22447F107152}" presName="ThreeNodes_1" presStyleLbl="node1" presStyleIdx="0" presStyleCnt="3">
        <dgm:presLayoutVars>
          <dgm:bulletEnabled val="1"/>
        </dgm:presLayoutVars>
      </dgm:prSet>
      <dgm:spPr/>
    </dgm:pt>
    <dgm:pt modelId="{BFF82ACB-5980-47D4-9AF2-025064EEC8DE}" type="pres">
      <dgm:prSet presAssocID="{503DE774-1D68-41D7-A6F2-22447F107152}" presName="ThreeNodes_2" presStyleLbl="node1" presStyleIdx="1" presStyleCnt="3">
        <dgm:presLayoutVars>
          <dgm:bulletEnabled val="1"/>
        </dgm:presLayoutVars>
      </dgm:prSet>
      <dgm:spPr/>
    </dgm:pt>
    <dgm:pt modelId="{9AC4CB94-B414-4A05-AA98-3154A86BE990}" type="pres">
      <dgm:prSet presAssocID="{503DE774-1D68-41D7-A6F2-22447F107152}" presName="ThreeNodes_3" presStyleLbl="node1" presStyleIdx="2" presStyleCnt="3">
        <dgm:presLayoutVars>
          <dgm:bulletEnabled val="1"/>
        </dgm:presLayoutVars>
      </dgm:prSet>
      <dgm:spPr/>
    </dgm:pt>
    <dgm:pt modelId="{DD684F6C-DC36-4E31-B461-5F8991748D86}" type="pres">
      <dgm:prSet presAssocID="{503DE774-1D68-41D7-A6F2-22447F107152}" presName="ThreeConn_1-2" presStyleLbl="fgAccFollowNode1" presStyleIdx="0" presStyleCnt="2">
        <dgm:presLayoutVars>
          <dgm:bulletEnabled val="1"/>
        </dgm:presLayoutVars>
      </dgm:prSet>
      <dgm:spPr/>
    </dgm:pt>
    <dgm:pt modelId="{016EA4D6-DC1D-44A8-921B-4855392CAF67}" type="pres">
      <dgm:prSet presAssocID="{503DE774-1D68-41D7-A6F2-22447F107152}" presName="ThreeConn_2-3" presStyleLbl="fgAccFollowNode1" presStyleIdx="1" presStyleCnt="2">
        <dgm:presLayoutVars>
          <dgm:bulletEnabled val="1"/>
        </dgm:presLayoutVars>
      </dgm:prSet>
      <dgm:spPr/>
    </dgm:pt>
    <dgm:pt modelId="{7EA54326-1884-4940-94E7-28B0EE9A099C}" type="pres">
      <dgm:prSet presAssocID="{503DE774-1D68-41D7-A6F2-22447F107152}" presName="ThreeNodes_1_text" presStyleLbl="node1" presStyleIdx="2" presStyleCnt="3">
        <dgm:presLayoutVars>
          <dgm:bulletEnabled val="1"/>
        </dgm:presLayoutVars>
      </dgm:prSet>
      <dgm:spPr/>
    </dgm:pt>
    <dgm:pt modelId="{952D4715-97DF-4BAA-BD06-B74C9C293708}" type="pres">
      <dgm:prSet presAssocID="{503DE774-1D68-41D7-A6F2-22447F107152}" presName="ThreeNodes_2_text" presStyleLbl="node1" presStyleIdx="2" presStyleCnt="3">
        <dgm:presLayoutVars>
          <dgm:bulletEnabled val="1"/>
        </dgm:presLayoutVars>
      </dgm:prSet>
      <dgm:spPr/>
    </dgm:pt>
    <dgm:pt modelId="{9D9441BC-4F6C-4979-BF9C-EAEB1D3FA347}" type="pres">
      <dgm:prSet presAssocID="{503DE774-1D68-41D7-A6F2-22447F107152}" presName="ThreeNodes_3_text" presStyleLbl="node1" presStyleIdx="2" presStyleCnt="3">
        <dgm:presLayoutVars>
          <dgm:bulletEnabled val="1"/>
        </dgm:presLayoutVars>
      </dgm:prSet>
      <dgm:spPr/>
    </dgm:pt>
  </dgm:ptLst>
  <dgm:cxnLst>
    <dgm:cxn modelId="{993E3808-8886-4149-A2E2-57DF1EB0E211}" type="presOf" srcId="{6321273B-1463-42B1-A5A5-6F3BB7E03806}" destId="{9D9441BC-4F6C-4979-BF9C-EAEB1D3FA347}" srcOrd="1" destOrd="0" presId="urn:microsoft.com/office/officeart/2005/8/layout/vProcess5"/>
    <dgm:cxn modelId="{EA406B35-7BFF-4885-B760-AC4883C5C04A}" type="presOf" srcId="{4020F0A4-3CD6-40F8-9B97-047844F31530}" destId="{B3B58323-56D7-4AE7-971A-1863C9473E17}" srcOrd="0" destOrd="0" presId="urn:microsoft.com/office/officeart/2005/8/layout/vProcess5"/>
    <dgm:cxn modelId="{BCE3055B-1188-495E-8432-386F2DF1E82C}" type="presOf" srcId="{503DE774-1D68-41D7-A6F2-22447F107152}" destId="{5EA27ED8-2C98-4F33-8ABD-0B00D2E127D4}" srcOrd="0" destOrd="0" presId="urn:microsoft.com/office/officeart/2005/8/layout/vProcess5"/>
    <dgm:cxn modelId="{C28FFA45-6BCD-4746-A6BC-7BAA51F072C0}" srcId="{503DE774-1D68-41D7-A6F2-22447F107152}" destId="{6321273B-1463-42B1-A5A5-6F3BB7E03806}" srcOrd="2" destOrd="0" parTransId="{A66122D5-310E-4DCA-831F-7FEA7EEB6108}" sibTransId="{155EE1C4-A394-4AC9-856A-758200564F59}"/>
    <dgm:cxn modelId="{B9A51349-0085-4653-AD34-A438CEE20D24}" type="presOf" srcId="{6321273B-1463-42B1-A5A5-6F3BB7E03806}" destId="{9AC4CB94-B414-4A05-AA98-3154A86BE990}" srcOrd="0" destOrd="0" presId="urn:microsoft.com/office/officeart/2005/8/layout/vProcess5"/>
    <dgm:cxn modelId="{3A73BE78-F5CD-4EC4-AB76-1D47420E2C7A}" type="presOf" srcId="{34D65E89-C2A8-4286-BFA3-6DB17A1B1A32}" destId="{952D4715-97DF-4BAA-BD06-B74C9C293708}" srcOrd="1" destOrd="0" presId="urn:microsoft.com/office/officeart/2005/8/layout/vProcess5"/>
    <dgm:cxn modelId="{C34F608B-0005-45A4-BAD5-9091BFAA1CDE}" type="presOf" srcId="{34D65E89-C2A8-4286-BFA3-6DB17A1B1A32}" destId="{BFF82ACB-5980-47D4-9AF2-025064EEC8DE}" srcOrd="0" destOrd="0" presId="urn:microsoft.com/office/officeart/2005/8/layout/vProcess5"/>
    <dgm:cxn modelId="{2ECBC8A3-E47E-44E1-A90C-1833A9329EDB}" srcId="{503DE774-1D68-41D7-A6F2-22447F107152}" destId="{4020F0A4-3CD6-40F8-9B97-047844F31530}" srcOrd="0" destOrd="0" parTransId="{18827A56-7890-4713-AED9-0BF4F6234C48}" sibTransId="{A3CD0F01-C993-4015-A816-55BE1E7956CE}"/>
    <dgm:cxn modelId="{A08ACEDD-2F82-4661-9C30-332E1CD5D732}" type="presOf" srcId="{A3CD0F01-C993-4015-A816-55BE1E7956CE}" destId="{DD684F6C-DC36-4E31-B461-5F8991748D86}" srcOrd="0" destOrd="0" presId="urn:microsoft.com/office/officeart/2005/8/layout/vProcess5"/>
    <dgm:cxn modelId="{F8A025ED-65E8-4337-BAD1-DF0A9F2B7897}" type="presOf" srcId="{4020F0A4-3CD6-40F8-9B97-047844F31530}" destId="{7EA54326-1884-4940-94E7-28B0EE9A099C}" srcOrd="1" destOrd="0" presId="urn:microsoft.com/office/officeart/2005/8/layout/vProcess5"/>
    <dgm:cxn modelId="{C3167DF9-A958-4EFB-A39D-9BD6E6164E77}" type="presOf" srcId="{EA4799F6-9F65-44E1-ADBC-BA69FA6790B1}" destId="{016EA4D6-DC1D-44A8-921B-4855392CAF67}" srcOrd="0" destOrd="0" presId="urn:microsoft.com/office/officeart/2005/8/layout/vProcess5"/>
    <dgm:cxn modelId="{FB717BFF-D08C-4720-B292-4B5FB176E71C}" srcId="{503DE774-1D68-41D7-A6F2-22447F107152}" destId="{34D65E89-C2A8-4286-BFA3-6DB17A1B1A32}" srcOrd="1" destOrd="0" parTransId="{09CEAA54-927A-4BAD-8D07-86B291D795B5}" sibTransId="{EA4799F6-9F65-44E1-ADBC-BA69FA6790B1}"/>
    <dgm:cxn modelId="{3F984D91-BC06-44B2-A8AA-1311266E0096}" type="presParOf" srcId="{5EA27ED8-2C98-4F33-8ABD-0B00D2E127D4}" destId="{C51019BC-727F-4CA4-9BF5-5380C0727C5A}" srcOrd="0" destOrd="0" presId="urn:microsoft.com/office/officeart/2005/8/layout/vProcess5"/>
    <dgm:cxn modelId="{25B20C14-D390-4553-9911-148A60CB1A13}" type="presParOf" srcId="{5EA27ED8-2C98-4F33-8ABD-0B00D2E127D4}" destId="{B3B58323-56D7-4AE7-971A-1863C9473E17}" srcOrd="1" destOrd="0" presId="urn:microsoft.com/office/officeart/2005/8/layout/vProcess5"/>
    <dgm:cxn modelId="{BF97E478-4A20-4ABF-8A36-FDDE0904FE76}" type="presParOf" srcId="{5EA27ED8-2C98-4F33-8ABD-0B00D2E127D4}" destId="{BFF82ACB-5980-47D4-9AF2-025064EEC8DE}" srcOrd="2" destOrd="0" presId="urn:microsoft.com/office/officeart/2005/8/layout/vProcess5"/>
    <dgm:cxn modelId="{6EDB7880-6234-490A-9A47-7453549A93B8}" type="presParOf" srcId="{5EA27ED8-2C98-4F33-8ABD-0B00D2E127D4}" destId="{9AC4CB94-B414-4A05-AA98-3154A86BE990}" srcOrd="3" destOrd="0" presId="urn:microsoft.com/office/officeart/2005/8/layout/vProcess5"/>
    <dgm:cxn modelId="{228CA89D-5E27-45AB-A5F8-313ACA735366}" type="presParOf" srcId="{5EA27ED8-2C98-4F33-8ABD-0B00D2E127D4}" destId="{DD684F6C-DC36-4E31-B461-5F8991748D86}" srcOrd="4" destOrd="0" presId="urn:microsoft.com/office/officeart/2005/8/layout/vProcess5"/>
    <dgm:cxn modelId="{16F1CE75-2C9C-4A6B-9F83-24E1CDC3741D}" type="presParOf" srcId="{5EA27ED8-2C98-4F33-8ABD-0B00D2E127D4}" destId="{016EA4D6-DC1D-44A8-921B-4855392CAF67}" srcOrd="5" destOrd="0" presId="urn:microsoft.com/office/officeart/2005/8/layout/vProcess5"/>
    <dgm:cxn modelId="{5BD46BA5-FBE6-42CA-BE8F-4FC60F63F62A}" type="presParOf" srcId="{5EA27ED8-2C98-4F33-8ABD-0B00D2E127D4}" destId="{7EA54326-1884-4940-94E7-28B0EE9A099C}" srcOrd="6" destOrd="0" presId="urn:microsoft.com/office/officeart/2005/8/layout/vProcess5"/>
    <dgm:cxn modelId="{B300A077-9F63-4EA8-BCCA-CC255DAF38E1}" type="presParOf" srcId="{5EA27ED8-2C98-4F33-8ABD-0B00D2E127D4}" destId="{952D4715-97DF-4BAA-BD06-B74C9C293708}" srcOrd="7" destOrd="0" presId="urn:microsoft.com/office/officeart/2005/8/layout/vProcess5"/>
    <dgm:cxn modelId="{6AB04207-6D81-40C0-957E-B4D7632949AE}" type="presParOf" srcId="{5EA27ED8-2C98-4F33-8ABD-0B00D2E127D4}" destId="{9D9441BC-4F6C-4979-BF9C-EAEB1D3FA34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31548-A11B-4BF5-8AD3-9A8B637EB92D}"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2C9054FC-F491-409F-8654-68D9777C3D77}">
      <dgm:prSet/>
      <dgm:spPr/>
      <dgm:t>
        <a:bodyPr/>
        <a:lstStyle/>
        <a:p>
          <a:r>
            <a:rPr lang="kk-KZ"/>
            <a:t>Градирня резервуары, яғни темірдің тотықсыз түрінің тотығу процесі аяқталатын контактылы резервуар, аэрациядан кейін суды 30—40 минут ұстауды қамтамасыз етуі тиіс.</a:t>
          </a:r>
          <a:endParaRPr lang="en-US"/>
        </a:p>
      </dgm:t>
    </dgm:pt>
    <dgm:pt modelId="{1C573CA2-AC0D-41E4-9235-E2D96BFEDFC7}" type="parTrans" cxnId="{17ED85AE-91F3-45C2-9752-4F49A3C4BADD}">
      <dgm:prSet/>
      <dgm:spPr/>
      <dgm:t>
        <a:bodyPr/>
        <a:lstStyle/>
        <a:p>
          <a:endParaRPr lang="en-US"/>
        </a:p>
      </dgm:t>
    </dgm:pt>
    <dgm:pt modelId="{A42691C2-881F-4E7A-B07E-36D8A78C91FB}" type="sibTrans" cxnId="{17ED85AE-91F3-45C2-9752-4F49A3C4BADD}">
      <dgm:prSet/>
      <dgm:spPr/>
      <dgm:t>
        <a:bodyPr/>
        <a:lstStyle/>
        <a:p>
          <a:endParaRPr lang="en-US"/>
        </a:p>
      </dgm:t>
    </dgm:pt>
    <dgm:pt modelId="{A77DF5FB-7E2F-4157-82CD-2547FED14FF4}">
      <dgm:prSet/>
      <dgm:spPr/>
      <dgm:t>
        <a:bodyPr/>
        <a:lstStyle/>
        <a:p>
          <a:r>
            <a:rPr lang="kk-KZ"/>
            <a:t>Желдеткіш өнімділігі 1 м³ суға 4—7 м³ ауа беруді қамтамасыз етуі керек. Желдеткіштің дамытатын қысымы Рашиг сақиналарынан тұратын насадка биіктігінің әр метрі үшін 30 мм су бағынан, ағаш хорда насадкасының әр метрі үшін 10 мм су бағынан, сондай-ақ градирняның таратушы жүйесіндегі жергілікті кедергілерді жеңу үшін қосымша 15—20 мм су бағынан болуы қажет.</a:t>
          </a:r>
          <a:endParaRPr lang="en-US"/>
        </a:p>
      </dgm:t>
    </dgm:pt>
    <dgm:pt modelId="{85ED80DD-B585-4EA0-88C4-C2313FDA0989}" type="parTrans" cxnId="{08855F60-90A0-4179-AF4B-DD8AAFA1FE61}">
      <dgm:prSet/>
      <dgm:spPr/>
      <dgm:t>
        <a:bodyPr/>
        <a:lstStyle/>
        <a:p>
          <a:endParaRPr lang="en-US"/>
        </a:p>
      </dgm:t>
    </dgm:pt>
    <dgm:pt modelId="{E3382A59-EB93-4B1C-A952-F26E1BAC5821}" type="sibTrans" cxnId="{08855F60-90A0-4179-AF4B-DD8AAFA1FE61}">
      <dgm:prSet/>
      <dgm:spPr/>
      <dgm:t>
        <a:bodyPr/>
        <a:lstStyle/>
        <a:p>
          <a:endParaRPr lang="en-US"/>
        </a:p>
      </dgm:t>
    </dgm:pt>
    <dgm:pt modelId="{20CF4F53-0A67-4841-A515-A4E83EC5CEFA}" type="pres">
      <dgm:prSet presAssocID="{20331548-A11B-4BF5-8AD3-9A8B637EB92D}" presName="outerComposite" presStyleCnt="0">
        <dgm:presLayoutVars>
          <dgm:chMax val="5"/>
          <dgm:dir/>
          <dgm:resizeHandles val="exact"/>
        </dgm:presLayoutVars>
      </dgm:prSet>
      <dgm:spPr/>
    </dgm:pt>
    <dgm:pt modelId="{D5F1B5E3-71ED-4C58-A639-ABD67C9D4F7A}" type="pres">
      <dgm:prSet presAssocID="{20331548-A11B-4BF5-8AD3-9A8B637EB92D}" presName="dummyMaxCanvas" presStyleCnt="0">
        <dgm:presLayoutVars/>
      </dgm:prSet>
      <dgm:spPr/>
    </dgm:pt>
    <dgm:pt modelId="{0845C80A-C65B-420B-B498-8C3C4AFF7D2C}" type="pres">
      <dgm:prSet presAssocID="{20331548-A11B-4BF5-8AD3-9A8B637EB92D}" presName="TwoNodes_1" presStyleLbl="node1" presStyleIdx="0" presStyleCnt="2">
        <dgm:presLayoutVars>
          <dgm:bulletEnabled val="1"/>
        </dgm:presLayoutVars>
      </dgm:prSet>
      <dgm:spPr/>
    </dgm:pt>
    <dgm:pt modelId="{7FAA3C8F-0DE3-468E-BCE4-7185923BF3CD}" type="pres">
      <dgm:prSet presAssocID="{20331548-A11B-4BF5-8AD3-9A8B637EB92D}" presName="TwoNodes_2" presStyleLbl="node1" presStyleIdx="1" presStyleCnt="2">
        <dgm:presLayoutVars>
          <dgm:bulletEnabled val="1"/>
        </dgm:presLayoutVars>
      </dgm:prSet>
      <dgm:spPr/>
    </dgm:pt>
    <dgm:pt modelId="{4FBF0C32-D2B5-4755-BCB4-59FEA2933627}" type="pres">
      <dgm:prSet presAssocID="{20331548-A11B-4BF5-8AD3-9A8B637EB92D}" presName="TwoConn_1-2" presStyleLbl="fgAccFollowNode1" presStyleIdx="0" presStyleCnt="1">
        <dgm:presLayoutVars>
          <dgm:bulletEnabled val="1"/>
        </dgm:presLayoutVars>
      </dgm:prSet>
      <dgm:spPr/>
    </dgm:pt>
    <dgm:pt modelId="{E4DC6D23-9B70-448F-93A6-86804C061260}" type="pres">
      <dgm:prSet presAssocID="{20331548-A11B-4BF5-8AD3-9A8B637EB92D}" presName="TwoNodes_1_text" presStyleLbl="node1" presStyleIdx="1" presStyleCnt="2">
        <dgm:presLayoutVars>
          <dgm:bulletEnabled val="1"/>
        </dgm:presLayoutVars>
      </dgm:prSet>
      <dgm:spPr/>
    </dgm:pt>
    <dgm:pt modelId="{9F6AFF70-3334-4194-9C95-035FB74E5CF0}" type="pres">
      <dgm:prSet presAssocID="{20331548-A11B-4BF5-8AD3-9A8B637EB92D}" presName="TwoNodes_2_text" presStyleLbl="node1" presStyleIdx="1" presStyleCnt="2">
        <dgm:presLayoutVars>
          <dgm:bulletEnabled val="1"/>
        </dgm:presLayoutVars>
      </dgm:prSet>
      <dgm:spPr/>
    </dgm:pt>
  </dgm:ptLst>
  <dgm:cxnLst>
    <dgm:cxn modelId="{08855F60-90A0-4179-AF4B-DD8AAFA1FE61}" srcId="{20331548-A11B-4BF5-8AD3-9A8B637EB92D}" destId="{A77DF5FB-7E2F-4157-82CD-2547FED14FF4}" srcOrd="1" destOrd="0" parTransId="{85ED80DD-B585-4EA0-88C4-C2313FDA0989}" sibTransId="{E3382A59-EB93-4B1C-A952-F26E1BAC5821}"/>
    <dgm:cxn modelId="{369EDA64-F82F-46AD-8BB0-05B5C3485ADC}" type="presOf" srcId="{20331548-A11B-4BF5-8AD3-9A8B637EB92D}" destId="{20CF4F53-0A67-4841-A515-A4E83EC5CEFA}" srcOrd="0" destOrd="0" presId="urn:microsoft.com/office/officeart/2005/8/layout/vProcess5"/>
    <dgm:cxn modelId="{37901058-2032-48B2-B448-4AA7DAD0D083}" type="presOf" srcId="{A77DF5FB-7E2F-4157-82CD-2547FED14FF4}" destId="{9F6AFF70-3334-4194-9C95-035FB74E5CF0}" srcOrd="1" destOrd="0" presId="urn:microsoft.com/office/officeart/2005/8/layout/vProcess5"/>
    <dgm:cxn modelId="{A728077E-A57F-45A0-951B-BB3187720F2D}" type="presOf" srcId="{A42691C2-881F-4E7A-B07E-36D8A78C91FB}" destId="{4FBF0C32-D2B5-4755-BCB4-59FEA2933627}" srcOrd="0" destOrd="0" presId="urn:microsoft.com/office/officeart/2005/8/layout/vProcess5"/>
    <dgm:cxn modelId="{2D1F2794-3A5B-43FB-AAAA-32291B837CA8}" type="presOf" srcId="{A77DF5FB-7E2F-4157-82CD-2547FED14FF4}" destId="{7FAA3C8F-0DE3-468E-BCE4-7185923BF3CD}" srcOrd="0" destOrd="0" presId="urn:microsoft.com/office/officeart/2005/8/layout/vProcess5"/>
    <dgm:cxn modelId="{17ED85AE-91F3-45C2-9752-4F49A3C4BADD}" srcId="{20331548-A11B-4BF5-8AD3-9A8B637EB92D}" destId="{2C9054FC-F491-409F-8654-68D9777C3D77}" srcOrd="0" destOrd="0" parTransId="{1C573CA2-AC0D-41E4-9235-E2D96BFEDFC7}" sibTransId="{A42691C2-881F-4E7A-B07E-36D8A78C91FB}"/>
    <dgm:cxn modelId="{7D7A15DA-BBBA-4D2C-92BF-055F6C49B065}" type="presOf" srcId="{2C9054FC-F491-409F-8654-68D9777C3D77}" destId="{0845C80A-C65B-420B-B498-8C3C4AFF7D2C}" srcOrd="0" destOrd="0" presId="urn:microsoft.com/office/officeart/2005/8/layout/vProcess5"/>
    <dgm:cxn modelId="{D020D5F0-51AB-4646-B494-A50DB351C3D2}" type="presOf" srcId="{2C9054FC-F491-409F-8654-68D9777C3D77}" destId="{E4DC6D23-9B70-448F-93A6-86804C061260}" srcOrd="1" destOrd="0" presId="urn:microsoft.com/office/officeart/2005/8/layout/vProcess5"/>
    <dgm:cxn modelId="{3BF578A3-F311-41EE-BB18-1D8375C8D83A}" type="presParOf" srcId="{20CF4F53-0A67-4841-A515-A4E83EC5CEFA}" destId="{D5F1B5E3-71ED-4C58-A639-ABD67C9D4F7A}" srcOrd="0" destOrd="0" presId="urn:microsoft.com/office/officeart/2005/8/layout/vProcess5"/>
    <dgm:cxn modelId="{7D5D786E-9272-4489-AE52-400B7128021C}" type="presParOf" srcId="{20CF4F53-0A67-4841-A515-A4E83EC5CEFA}" destId="{0845C80A-C65B-420B-B498-8C3C4AFF7D2C}" srcOrd="1" destOrd="0" presId="urn:microsoft.com/office/officeart/2005/8/layout/vProcess5"/>
    <dgm:cxn modelId="{4A5E1715-A7A8-4429-BB63-732E2FC08E11}" type="presParOf" srcId="{20CF4F53-0A67-4841-A515-A4E83EC5CEFA}" destId="{7FAA3C8F-0DE3-468E-BCE4-7185923BF3CD}" srcOrd="2" destOrd="0" presId="urn:microsoft.com/office/officeart/2005/8/layout/vProcess5"/>
    <dgm:cxn modelId="{0F69FA8B-2F46-45B8-B2F1-0BCA0C1FD573}" type="presParOf" srcId="{20CF4F53-0A67-4841-A515-A4E83EC5CEFA}" destId="{4FBF0C32-D2B5-4755-BCB4-59FEA2933627}" srcOrd="3" destOrd="0" presId="urn:microsoft.com/office/officeart/2005/8/layout/vProcess5"/>
    <dgm:cxn modelId="{BCB7241D-6CEB-4E7D-8D91-B28D32F5AAC6}" type="presParOf" srcId="{20CF4F53-0A67-4841-A515-A4E83EC5CEFA}" destId="{E4DC6D23-9B70-448F-93A6-86804C061260}" srcOrd="4" destOrd="0" presId="urn:microsoft.com/office/officeart/2005/8/layout/vProcess5"/>
    <dgm:cxn modelId="{C919331E-F52F-42DA-9FE8-99FBC0F28F69}" type="presParOf" srcId="{20CF4F53-0A67-4841-A515-A4E83EC5CEFA}" destId="{9F6AFF70-3334-4194-9C95-035FB74E5CF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B2558-17BF-4893-AA2A-205CF34590E8}"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B336A9C1-6BB0-4F1A-9406-834C87D1C115}">
      <dgm:prSet/>
      <dgm:spPr/>
      <dgm:t>
        <a:bodyPr/>
        <a:lstStyle/>
        <a:p>
          <a:r>
            <a:rPr lang="kk-KZ"/>
            <a:t>Берілгені: </a:t>
          </a:r>
          <a:endParaRPr lang="en-US"/>
        </a:p>
      </dgm:t>
    </dgm:pt>
    <dgm:pt modelId="{4268A788-0CC0-44C8-A50F-5ACD54E99295}" type="parTrans" cxnId="{2F754C6F-6CCE-4C98-82EE-15B46B018560}">
      <dgm:prSet/>
      <dgm:spPr/>
      <dgm:t>
        <a:bodyPr/>
        <a:lstStyle/>
        <a:p>
          <a:endParaRPr lang="en-US"/>
        </a:p>
      </dgm:t>
    </dgm:pt>
    <dgm:pt modelId="{AEF98038-3762-4F6C-A12F-4A3540C46126}" type="sibTrans" cxnId="{2F754C6F-6CCE-4C98-82EE-15B46B018560}">
      <dgm:prSet/>
      <dgm:spPr/>
      <dgm:t>
        <a:bodyPr/>
        <a:lstStyle/>
        <a:p>
          <a:endParaRPr lang="en-US"/>
        </a:p>
      </dgm:t>
    </dgm:pt>
    <dgm:pt modelId="{AD7E451E-940F-4ACF-8832-89E21203E863}">
      <dgm:prSet/>
      <dgm:spPr/>
      <dgm:t>
        <a:bodyPr/>
        <a:lstStyle/>
        <a:p>
          <a:r>
            <a:rPr lang="kk-KZ"/>
            <a:t>Су тазарту станциясының толық өнімділігі Q</a:t>
          </a:r>
          <a:r>
            <a:rPr lang="kk-KZ" baseline="-25000"/>
            <a:t>тәул </a:t>
          </a:r>
          <a:r>
            <a:rPr lang="kk-KZ"/>
            <a:t>= 9600 м</a:t>
          </a:r>
          <a:r>
            <a:rPr lang="kk-KZ" baseline="30000"/>
            <a:t>3</a:t>
          </a:r>
          <a:r>
            <a:rPr lang="kk-KZ"/>
            <a:t>/тәул. немесе Q</a:t>
          </a:r>
          <a:r>
            <a:rPr lang="kk-KZ" baseline="-25000"/>
            <a:t>сағ </a:t>
          </a:r>
          <a:r>
            <a:rPr lang="kk-KZ"/>
            <a:t>= 400 м</a:t>
          </a:r>
          <a:r>
            <a:rPr lang="kk-KZ" baseline="30000"/>
            <a:t>3</a:t>
          </a:r>
          <a:r>
            <a:rPr lang="kk-KZ"/>
            <a:t>/сағ. </a:t>
          </a:r>
          <a:endParaRPr lang="en-US"/>
        </a:p>
      </dgm:t>
    </dgm:pt>
    <dgm:pt modelId="{C73B08A6-0103-4F80-9F92-0878BD4B9F4C}" type="parTrans" cxnId="{C8B77437-E552-4FEB-8754-8A18E4E2CB0A}">
      <dgm:prSet/>
      <dgm:spPr/>
      <dgm:t>
        <a:bodyPr/>
        <a:lstStyle/>
        <a:p>
          <a:endParaRPr lang="en-US"/>
        </a:p>
      </dgm:t>
    </dgm:pt>
    <dgm:pt modelId="{AD451033-6025-485B-9BC3-795EB4DB9947}" type="sibTrans" cxnId="{C8B77437-E552-4FEB-8754-8A18E4E2CB0A}">
      <dgm:prSet/>
      <dgm:spPr/>
      <dgm:t>
        <a:bodyPr/>
        <a:lstStyle/>
        <a:p>
          <a:endParaRPr lang="en-US"/>
        </a:p>
      </dgm:t>
    </dgm:pt>
    <dgm:pt modelId="{CE7926D5-2A64-434B-80D2-A522678AABC9}">
      <dgm:prSet/>
      <dgm:spPr/>
      <dgm:t>
        <a:bodyPr/>
        <a:lstStyle/>
        <a:p>
          <a:r>
            <a:rPr lang="kk-KZ"/>
            <a:t>Бастапқы суда екі көмір қышқылды темірдің Fe (HCO</a:t>
          </a:r>
          <a:r>
            <a:rPr lang="kk-KZ" baseline="-25000"/>
            <a:t>3</a:t>
          </a:r>
          <a:r>
            <a:rPr lang="kk-KZ"/>
            <a:t>)</a:t>
          </a:r>
          <a:r>
            <a:rPr lang="kk-KZ" baseline="-25000"/>
            <a:t>2</a:t>
          </a:r>
          <a:r>
            <a:rPr lang="kk-KZ"/>
            <a:t> мөлшері 10 мг/л. </a:t>
          </a:r>
          <a:endParaRPr lang="en-US"/>
        </a:p>
      </dgm:t>
    </dgm:pt>
    <dgm:pt modelId="{57223168-E0AD-4A8B-BFA4-A870D494E461}" type="parTrans" cxnId="{343F35EA-705F-4F41-BBF8-323E4B695513}">
      <dgm:prSet/>
      <dgm:spPr/>
      <dgm:t>
        <a:bodyPr/>
        <a:lstStyle/>
        <a:p>
          <a:endParaRPr lang="en-US"/>
        </a:p>
      </dgm:t>
    </dgm:pt>
    <dgm:pt modelId="{46282922-7913-47AD-A020-A3565CEA38A3}" type="sibTrans" cxnId="{343F35EA-705F-4F41-BBF8-323E4B695513}">
      <dgm:prSet/>
      <dgm:spPr/>
      <dgm:t>
        <a:bodyPr/>
        <a:lstStyle/>
        <a:p>
          <a:endParaRPr lang="en-US"/>
        </a:p>
      </dgm:t>
    </dgm:pt>
    <dgm:pt modelId="{66838126-76A4-4A57-A273-731780635A68}">
      <dgm:prSet/>
      <dgm:spPr/>
      <dgm:t>
        <a:bodyPr/>
        <a:lstStyle/>
        <a:p>
          <a:r>
            <a:rPr lang="kk-KZ"/>
            <a:t>Суды темірсіздендіру қондырғыны есептеу керек. </a:t>
          </a:r>
          <a:endParaRPr lang="en-US"/>
        </a:p>
      </dgm:t>
    </dgm:pt>
    <dgm:pt modelId="{CB2006B0-98A5-449D-9661-5D130212588B}" type="parTrans" cxnId="{11A94EB2-1727-4360-8718-1D1312151B40}">
      <dgm:prSet/>
      <dgm:spPr/>
      <dgm:t>
        <a:bodyPr/>
        <a:lstStyle/>
        <a:p>
          <a:endParaRPr lang="en-US"/>
        </a:p>
      </dgm:t>
    </dgm:pt>
    <dgm:pt modelId="{4A30A835-5E43-4E7F-8903-35A43D894581}" type="sibTrans" cxnId="{11A94EB2-1727-4360-8718-1D1312151B40}">
      <dgm:prSet/>
      <dgm:spPr/>
      <dgm:t>
        <a:bodyPr/>
        <a:lstStyle/>
        <a:p>
          <a:endParaRPr lang="en-US"/>
        </a:p>
      </dgm:t>
    </dgm:pt>
    <dgm:pt modelId="{2DBECBC6-1532-4860-99B8-4680CD61C167}" type="pres">
      <dgm:prSet presAssocID="{4C6B2558-17BF-4893-AA2A-205CF34590E8}" presName="linearFlow" presStyleCnt="0">
        <dgm:presLayoutVars>
          <dgm:resizeHandles val="exact"/>
        </dgm:presLayoutVars>
      </dgm:prSet>
      <dgm:spPr/>
    </dgm:pt>
    <dgm:pt modelId="{2C781BC9-AB55-47FD-8D78-59B90704DA41}" type="pres">
      <dgm:prSet presAssocID="{B336A9C1-6BB0-4F1A-9406-834C87D1C115}" presName="node" presStyleLbl="node1" presStyleIdx="0" presStyleCnt="4">
        <dgm:presLayoutVars>
          <dgm:bulletEnabled val="1"/>
        </dgm:presLayoutVars>
      </dgm:prSet>
      <dgm:spPr/>
    </dgm:pt>
    <dgm:pt modelId="{7993C1C3-EB7F-4A63-8069-BF5C7B19E208}" type="pres">
      <dgm:prSet presAssocID="{AEF98038-3762-4F6C-A12F-4A3540C46126}" presName="sibTrans" presStyleLbl="sibTrans2D1" presStyleIdx="0" presStyleCnt="3"/>
      <dgm:spPr/>
    </dgm:pt>
    <dgm:pt modelId="{D827B34C-FC6C-4BD0-9FB1-4FF05837FFD1}" type="pres">
      <dgm:prSet presAssocID="{AEF98038-3762-4F6C-A12F-4A3540C46126}" presName="connectorText" presStyleLbl="sibTrans2D1" presStyleIdx="0" presStyleCnt="3"/>
      <dgm:spPr/>
    </dgm:pt>
    <dgm:pt modelId="{FD8B9E09-22BA-44F2-8081-C8E7414C02E1}" type="pres">
      <dgm:prSet presAssocID="{AD7E451E-940F-4ACF-8832-89E21203E863}" presName="node" presStyleLbl="node1" presStyleIdx="1" presStyleCnt="4">
        <dgm:presLayoutVars>
          <dgm:bulletEnabled val="1"/>
        </dgm:presLayoutVars>
      </dgm:prSet>
      <dgm:spPr/>
    </dgm:pt>
    <dgm:pt modelId="{CB430CC1-AD15-4514-BCDF-DA5CE73B8536}" type="pres">
      <dgm:prSet presAssocID="{AD451033-6025-485B-9BC3-795EB4DB9947}" presName="sibTrans" presStyleLbl="sibTrans2D1" presStyleIdx="1" presStyleCnt="3"/>
      <dgm:spPr/>
    </dgm:pt>
    <dgm:pt modelId="{440F53DF-8C9D-493D-9463-9CD0AD85D493}" type="pres">
      <dgm:prSet presAssocID="{AD451033-6025-485B-9BC3-795EB4DB9947}" presName="connectorText" presStyleLbl="sibTrans2D1" presStyleIdx="1" presStyleCnt="3"/>
      <dgm:spPr/>
    </dgm:pt>
    <dgm:pt modelId="{A9A5C7EB-B681-4B91-B75B-29FFAECED496}" type="pres">
      <dgm:prSet presAssocID="{CE7926D5-2A64-434B-80D2-A522678AABC9}" presName="node" presStyleLbl="node1" presStyleIdx="2" presStyleCnt="4">
        <dgm:presLayoutVars>
          <dgm:bulletEnabled val="1"/>
        </dgm:presLayoutVars>
      </dgm:prSet>
      <dgm:spPr/>
    </dgm:pt>
    <dgm:pt modelId="{DB34C61C-CD14-44A3-9EE2-5230C60EF72A}" type="pres">
      <dgm:prSet presAssocID="{46282922-7913-47AD-A020-A3565CEA38A3}" presName="sibTrans" presStyleLbl="sibTrans2D1" presStyleIdx="2" presStyleCnt="3"/>
      <dgm:spPr/>
    </dgm:pt>
    <dgm:pt modelId="{9A10932B-D897-43D4-BE2E-456DF3138C77}" type="pres">
      <dgm:prSet presAssocID="{46282922-7913-47AD-A020-A3565CEA38A3}" presName="connectorText" presStyleLbl="sibTrans2D1" presStyleIdx="2" presStyleCnt="3"/>
      <dgm:spPr/>
    </dgm:pt>
    <dgm:pt modelId="{9CC1E73F-1210-44B7-BCAC-2B0FFA92CB6F}" type="pres">
      <dgm:prSet presAssocID="{66838126-76A4-4A57-A273-731780635A68}" presName="node" presStyleLbl="node1" presStyleIdx="3" presStyleCnt="4">
        <dgm:presLayoutVars>
          <dgm:bulletEnabled val="1"/>
        </dgm:presLayoutVars>
      </dgm:prSet>
      <dgm:spPr/>
    </dgm:pt>
  </dgm:ptLst>
  <dgm:cxnLst>
    <dgm:cxn modelId="{874E9707-896D-4913-BD09-FCA3DAC63F41}" type="presOf" srcId="{66838126-76A4-4A57-A273-731780635A68}" destId="{9CC1E73F-1210-44B7-BCAC-2B0FFA92CB6F}" srcOrd="0" destOrd="0" presId="urn:microsoft.com/office/officeart/2005/8/layout/process2"/>
    <dgm:cxn modelId="{978EDD09-BD87-4957-A62B-64AEA62EC9E4}" type="presOf" srcId="{AD7E451E-940F-4ACF-8832-89E21203E863}" destId="{FD8B9E09-22BA-44F2-8081-C8E7414C02E1}" srcOrd="0" destOrd="0" presId="urn:microsoft.com/office/officeart/2005/8/layout/process2"/>
    <dgm:cxn modelId="{9AD7DB0E-6BEF-4AF3-8F58-904F76B60B53}" type="presOf" srcId="{46282922-7913-47AD-A020-A3565CEA38A3}" destId="{DB34C61C-CD14-44A3-9EE2-5230C60EF72A}" srcOrd="0" destOrd="0" presId="urn:microsoft.com/office/officeart/2005/8/layout/process2"/>
    <dgm:cxn modelId="{EFAA3017-CDFC-49D5-822D-C4EACBBA1E24}" type="presOf" srcId="{CE7926D5-2A64-434B-80D2-A522678AABC9}" destId="{A9A5C7EB-B681-4B91-B75B-29FFAECED496}" srcOrd="0" destOrd="0" presId="urn:microsoft.com/office/officeart/2005/8/layout/process2"/>
    <dgm:cxn modelId="{3E993624-A963-40ED-A7B1-F16BAE56FEFC}" type="presOf" srcId="{46282922-7913-47AD-A020-A3565CEA38A3}" destId="{9A10932B-D897-43D4-BE2E-456DF3138C77}" srcOrd="1" destOrd="0" presId="urn:microsoft.com/office/officeart/2005/8/layout/process2"/>
    <dgm:cxn modelId="{C8B77437-E552-4FEB-8754-8A18E4E2CB0A}" srcId="{4C6B2558-17BF-4893-AA2A-205CF34590E8}" destId="{AD7E451E-940F-4ACF-8832-89E21203E863}" srcOrd="1" destOrd="0" parTransId="{C73B08A6-0103-4F80-9F92-0878BD4B9F4C}" sibTransId="{AD451033-6025-485B-9BC3-795EB4DB9947}"/>
    <dgm:cxn modelId="{2F754C6F-6CCE-4C98-82EE-15B46B018560}" srcId="{4C6B2558-17BF-4893-AA2A-205CF34590E8}" destId="{B336A9C1-6BB0-4F1A-9406-834C87D1C115}" srcOrd="0" destOrd="0" parTransId="{4268A788-0CC0-44C8-A50F-5ACD54E99295}" sibTransId="{AEF98038-3762-4F6C-A12F-4A3540C46126}"/>
    <dgm:cxn modelId="{5B100073-A4F5-464E-B818-C662E2A910AA}" type="presOf" srcId="{AD451033-6025-485B-9BC3-795EB4DB9947}" destId="{CB430CC1-AD15-4514-BCDF-DA5CE73B8536}" srcOrd="0" destOrd="0" presId="urn:microsoft.com/office/officeart/2005/8/layout/process2"/>
    <dgm:cxn modelId="{4E8A7B79-1BD0-49AD-A26B-0A44E2ECF2B7}" type="presOf" srcId="{B336A9C1-6BB0-4F1A-9406-834C87D1C115}" destId="{2C781BC9-AB55-47FD-8D78-59B90704DA41}" srcOrd="0" destOrd="0" presId="urn:microsoft.com/office/officeart/2005/8/layout/process2"/>
    <dgm:cxn modelId="{C35A4C8F-5B79-4A95-84F9-D26D5EE0100E}" type="presOf" srcId="{AD451033-6025-485B-9BC3-795EB4DB9947}" destId="{440F53DF-8C9D-493D-9463-9CD0AD85D493}" srcOrd="1" destOrd="0" presId="urn:microsoft.com/office/officeart/2005/8/layout/process2"/>
    <dgm:cxn modelId="{29C3E29D-7B5A-4892-B8AA-777A78340946}" type="presOf" srcId="{AEF98038-3762-4F6C-A12F-4A3540C46126}" destId="{7993C1C3-EB7F-4A63-8069-BF5C7B19E208}" srcOrd="0" destOrd="0" presId="urn:microsoft.com/office/officeart/2005/8/layout/process2"/>
    <dgm:cxn modelId="{11A94EB2-1727-4360-8718-1D1312151B40}" srcId="{4C6B2558-17BF-4893-AA2A-205CF34590E8}" destId="{66838126-76A4-4A57-A273-731780635A68}" srcOrd="3" destOrd="0" parTransId="{CB2006B0-98A5-449D-9661-5D130212588B}" sibTransId="{4A30A835-5E43-4E7F-8903-35A43D894581}"/>
    <dgm:cxn modelId="{343F35EA-705F-4F41-BBF8-323E4B695513}" srcId="{4C6B2558-17BF-4893-AA2A-205CF34590E8}" destId="{CE7926D5-2A64-434B-80D2-A522678AABC9}" srcOrd="2" destOrd="0" parTransId="{57223168-E0AD-4A8B-BFA4-A870D494E461}" sibTransId="{46282922-7913-47AD-A020-A3565CEA38A3}"/>
    <dgm:cxn modelId="{6D2602F2-6002-4576-9CED-ABEDF1A75DB8}" type="presOf" srcId="{AEF98038-3762-4F6C-A12F-4A3540C46126}" destId="{D827B34C-FC6C-4BD0-9FB1-4FF05837FFD1}" srcOrd="1" destOrd="0" presId="urn:microsoft.com/office/officeart/2005/8/layout/process2"/>
    <dgm:cxn modelId="{04FDF3FD-06E8-42B5-AC76-05B34D4BAA0D}" type="presOf" srcId="{4C6B2558-17BF-4893-AA2A-205CF34590E8}" destId="{2DBECBC6-1532-4860-99B8-4680CD61C167}" srcOrd="0" destOrd="0" presId="urn:microsoft.com/office/officeart/2005/8/layout/process2"/>
    <dgm:cxn modelId="{B9A104C6-3B7D-4A72-A248-813C0CC2FC35}" type="presParOf" srcId="{2DBECBC6-1532-4860-99B8-4680CD61C167}" destId="{2C781BC9-AB55-47FD-8D78-59B90704DA41}" srcOrd="0" destOrd="0" presId="urn:microsoft.com/office/officeart/2005/8/layout/process2"/>
    <dgm:cxn modelId="{05FCA91B-F953-4509-9B3A-2FFC68D2464A}" type="presParOf" srcId="{2DBECBC6-1532-4860-99B8-4680CD61C167}" destId="{7993C1C3-EB7F-4A63-8069-BF5C7B19E208}" srcOrd="1" destOrd="0" presId="urn:microsoft.com/office/officeart/2005/8/layout/process2"/>
    <dgm:cxn modelId="{262FDAB2-251E-4CD4-BC86-CB4CC9BFB86D}" type="presParOf" srcId="{7993C1C3-EB7F-4A63-8069-BF5C7B19E208}" destId="{D827B34C-FC6C-4BD0-9FB1-4FF05837FFD1}" srcOrd="0" destOrd="0" presId="urn:microsoft.com/office/officeart/2005/8/layout/process2"/>
    <dgm:cxn modelId="{53371C01-06F1-45D4-B06F-0B42A7DD816D}" type="presParOf" srcId="{2DBECBC6-1532-4860-99B8-4680CD61C167}" destId="{FD8B9E09-22BA-44F2-8081-C8E7414C02E1}" srcOrd="2" destOrd="0" presId="urn:microsoft.com/office/officeart/2005/8/layout/process2"/>
    <dgm:cxn modelId="{FA77ECC4-8710-4DEE-A81C-B2B762255926}" type="presParOf" srcId="{2DBECBC6-1532-4860-99B8-4680CD61C167}" destId="{CB430CC1-AD15-4514-BCDF-DA5CE73B8536}" srcOrd="3" destOrd="0" presId="urn:microsoft.com/office/officeart/2005/8/layout/process2"/>
    <dgm:cxn modelId="{37A728EC-F414-4A7A-8FF6-B124AD01E83D}" type="presParOf" srcId="{CB430CC1-AD15-4514-BCDF-DA5CE73B8536}" destId="{440F53DF-8C9D-493D-9463-9CD0AD85D493}" srcOrd="0" destOrd="0" presId="urn:microsoft.com/office/officeart/2005/8/layout/process2"/>
    <dgm:cxn modelId="{86151BC7-51E2-49CC-9249-6E6A415D5CAD}" type="presParOf" srcId="{2DBECBC6-1532-4860-99B8-4680CD61C167}" destId="{A9A5C7EB-B681-4B91-B75B-29FFAECED496}" srcOrd="4" destOrd="0" presId="urn:microsoft.com/office/officeart/2005/8/layout/process2"/>
    <dgm:cxn modelId="{49E52E0B-1DF8-42BB-A968-D5DC07959A58}" type="presParOf" srcId="{2DBECBC6-1532-4860-99B8-4680CD61C167}" destId="{DB34C61C-CD14-44A3-9EE2-5230C60EF72A}" srcOrd="5" destOrd="0" presId="urn:microsoft.com/office/officeart/2005/8/layout/process2"/>
    <dgm:cxn modelId="{0FE2E208-35F5-4F6C-92EC-6FA07D5C3E5D}" type="presParOf" srcId="{DB34C61C-CD14-44A3-9EE2-5230C60EF72A}" destId="{9A10932B-D897-43D4-BE2E-456DF3138C77}" srcOrd="0" destOrd="0" presId="urn:microsoft.com/office/officeart/2005/8/layout/process2"/>
    <dgm:cxn modelId="{5200FE0D-6A5A-4D67-9503-56A9BD1BA5B7}" type="presParOf" srcId="{2DBECBC6-1532-4860-99B8-4680CD61C167}" destId="{9CC1E73F-1210-44B7-BCAC-2B0FFA92CB6F}"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D8DBE2-CE3C-4B21-B0B8-8CB3746A45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71438E-64A2-4852-B5B1-5F18AF8F03B6}">
      <dgm:prSet/>
      <dgm:spPr/>
      <dgm:t>
        <a:bodyPr/>
        <a:lstStyle/>
        <a:p>
          <a:pPr algn="ctr"/>
          <a:r>
            <a:rPr lang="kk-KZ" dirty="0"/>
            <a:t>Желдеткіш </a:t>
          </a:r>
          <a:r>
            <a:rPr lang="kk-KZ" dirty="0" err="1"/>
            <a:t>градирняның</a:t>
          </a:r>
          <a:r>
            <a:rPr lang="kk-KZ" dirty="0"/>
            <a:t> қажетті ауданын былай анықтаймыз</a:t>
          </a:r>
          <a:endParaRPr lang="en-US" dirty="0"/>
        </a:p>
      </dgm:t>
    </dgm:pt>
    <dgm:pt modelId="{AB8DBB87-24BE-417F-98E0-83A7DBF70FDE}" type="parTrans" cxnId="{172CA28B-8FED-4B62-B791-82CDB4B9BB1B}">
      <dgm:prSet/>
      <dgm:spPr/>
      <dgm:t>
        <a:bodyPr/>
        <a:lstStyle/>
        <a:p>
          <a:endParaRPr lang="en-US"/>
        </a:p>
      </dgm:t>
    </dgm:pt>
    <dgm:pt modelId="{9419062A-B093-44DE-ADF3-DEAADBF9DB55}" type="sibTrans" cxnId="{172CA28B-8FED-4B62-B791-82CDB4B9BB1B}">
      <dgm:prSet/>
      <dgm:spPr/>
      <dgm:t>
        <a:bodyPr/>
        <a:lstStyle/>
        <a:p>
          <a:endParaRPr lang="en-US"/>
        </a:p>
      </dgm:t>
    </dgm:pt>
    <dgm:pt modelId="{1927DE72-57B6-4B08-813D-21E246B13F44}">
      <dgm:prSet/>
      <dgm:spPr/>
      <dgm:t>
        <a:bodyPr/>
        <a:lstStyle/>
        <a:p>
          <a:pPr algn="ctr"/>
          <a:r>
            <a:rPr lang="kk-KZ" dirty="0" err="1"/>
            <a:t>F</a:t>
          </a:r>
          <a:r>
            <a:rPr lang="kk-KZ" baseline="-25000" dirty="0" err="1"/>
            <a:t>гр</a:t>
          </a:r>
          <a:r>
            <a:rPr lang="kk-KZ" dirty="0"/>
            <a:t>= </a:t>
          </a:r>
          <a:r>
            <a:rPr lang="kk-KZ" dirty="0" err="1"/>
            <a:t>Q</a:t>
          </a:r>
          <a:r>
            <a:rPr lang="kk-KZ" baseline="-25000" dirty="0" err="1"/>
            <a:t>сағ</a:t>
          </a:r>
          <a:r>
            <a:rPr lang="kk-KZ" dirty="0"/>
            <a:t>/Ф=400/60=6,67 м</a:t>
          </a:r>
          <a:r>
            <a:rPr lang="kk-KZ" baseline="30000" dirty="0"/>
            <a:t>2</a:t>
          </a:r>
          <a:endParaRPr lang="en-US" dirty="0"/>
        </a:p>
      </dgm:t>
    </dgm:pt>
    <dgm:pt modelId="{97F842A6-2A73-4A74-B3D5-CAB1AC855A5F}" type="parTrans" cxnId="{F080C45B-ED0D-481D-BB3C-9F617F70AD50}">
      <dgm:prSet/>
      <dgm:spPr/>
      <dgm:t>
        <a:bodyPr/>
        <a:lstStyle/>
        <a:p>
          <a:endParaRPr lang="en-US"/>
        </a:p>
      </dgm:t>
    </dgm:pt>
    <dgm:pt modelId="{BF5963C8-62EE-4AA3-A1CE-86377CF81DA6}" type="sibTrans" cxnId="{F080C45B-ED0D-481D-BB3C-9F617F70AD50}">
      <dgm:prSet/>
      <dgm:spPr/>
      <dgm:t>
        <a:bodyPr/>
        <a:lstStyle/>
        <a:p>
          <a:endParaRPr lang="en-US"/>
        </a:p>
      </dgm:t>
    </dgm:pt>
    <dgm:pt modelId="{7BAF6D37-0CEB-4C0D-A462-1B4DDF0CABC8}">
      <dgm:prSet/>
      <dgm:spPr/>
      <dgm:t>
        <a:bodyPr/>
        <a:lstStyle/>
        <a:p>
          <a:pPr algn="just"/>
          <a:r>
            <a:rPr lang="kk-KZ" dirty="0"/>
            <a:t>Мұндағы Ф-желдеткіш </a:t>
          </a:r>
          <a:r>
            <a:rPr lang="kk-KZ" dirty="0" err="1"/>
            <a:t>градирнияның</a:t>
          </a:r>
          <a:r>
            <a:rPr lang="kk-KZ" dirty="0"/>
            <a:t> 1м</a:t>
          </a:r>
          <a:r>
            <a:rPr lang="kk-KZ" baseline="30000" dirty="0"/>
            <a:t>2 </a:t>
          </a:r>
          <a:r>
            <a:rPr lang="kk-KZ" dirty="0"/>
            <a:t>ауданына судың меншікті шығыны, ол </a:t>
          </a:r>
          <a:r>
            <a:rPr lang="kk-KZ" dirty="0" err="1"/>
            <a:t>Рашиг</a:t>
          </a:r>
          <a:r>
            <a:rPr lang="kk-KZ" dirty="0"/>
            <a:t> </a:t>
          </a:r>
          <a:r>
            <a:rPr lang="kk-KZ" dirty="0" err="1"/>
            <a:t>шығырышығынан</a:t>
          </a:r>
          <a:r>
            <a:rPr lang="kk-KZ" dirty="0"/>
            <a:t> жасалған саптамасын қолданғанда 60 м</a:t>
          </a:r>
          <a:r>
            <a:rPr lang="kk-KZ" baseline="30000" dirty="0"/>
            <a:t>3</a:t>
          </a:r>
          <a:r>
            <a:rPr lang="kk-KZ" dirty="0"/>
            <a:t>/</a:t>
          </a:r>
          <a:r>
            <a:rPr lang="kk-KZ" dirty="0" err="1"/>
            <a:t>сағ</a:t>
          </a:r>
          <a:r>
            <a:rPr lang="kk-KZ" dirty="0"/>
            <a:t>-қа, ағаштан жасалған хордалық саптамада 40 м</a:t>
          </a:r>
          <a:r>
            <a:rPr lang="kk-KZ" baseline="30000" dirty="0"/>
            <a:t>3</a:t>
          </a:r>
          <a:r>
            <a:rPr lang="kk-KZ" dirty="0"/>
            <a:t>/</a:t>
          </a:r>
          <a:r>
            <a:rPr lang="kk-KZ" dirty="0" err="1"/>
            <a:t>сағ</a:t>
          </a:r>
          <a:r>
            <a:rPr lang="kk-KZ" dirty="0"/>
            <a:t>-ға тең.</a:t>
          </a:r>
          <a:endParaRPr lang="en-US" dirty="0"/>
        </a:p>
      </dgm:t>
    </dgm:pt>
    <dgm:pt modelId="{C7E2342D-ACFC-45B6-80CA-4430D547AFA8}" type="parTrans" cxnId="{2ADAFF39-21E5-45AF-AAE7-7A4FF6F52A73}">
      <dgm:prSet/>
      <dgm:spPr/>
      <dgm:t>
        <a:bodyPr/>
        <a:lstStyle/>
        <a:p>
          <a:endParaRPr lang="en-US"/>
        </a:p>
      </dgm:t>
    </dgm:pt>
    <dgm:pt modelId="{4F428757-9329-414D-A8BF-B3666095BCE4}" type="sibTrans" cxnId="{2ADAFF39-21E5-45AF-AAE7-7A4FF6F52A73}">
      <dgm:prSet/>
      <dgm:spPr/>
      <dgm:t>
        <a:bodyPr/>
        <a:lstStyle/>
        <a:p>
          <a:endParaRPr lang="en-US"/>
        </a:p>
      </dgm:t>
    </dgm:pt>
    <dgm:pt modelId="{8BBD8BFE-512C-47E8-B9C4-3DE056A48BEC}">
      <dgm:prSet/>
      <dgm:spPr/>
      <dgm:t>
        <a:bodyPr/>
        <a:lstStyle/>
        <a:p>
          <a:pPr algn="just"/>
          <a:r>
            <a:rPr lang="kk-KZ" dirty="0" err="1"/>
            <a:t>Рашиг</a:t>
          </a:r>
          <a:r>
            <a:rPr lang="kk-KZ" dirty="0"/>
            <a:t> шығыршығынан жасалған саптаманың қабат биіктігін бастапқы судың сілтілігі (немесе карбонатты </a:t>
          </a:r>
          <a:r>
            <a:rPr lang="kk-KZ" dirty="0" err="1"/>
            <a:t>кермектілігі</a:t>
          </a:r>
          <a:r>
            <a:rPr lang="kk-KZ" dirty="0"/>
            <a:t>) 6 </a:t>
          </a:r>
          <a:r>
            <a:rPr lang="kk-KZ" dirty="0" err="1"/>
            <a:t>мг</a:t>
          </a:r>
          <a:r>
            <a:rPr lang="kk-KZ" dirty="0"/>
            <a:t>- </a:t>
          </a:r>
          <a:r>
            <a:rPr lang="kk-KZ" dirty="0" err="1"/>
            <a:t>экв</a:t>
          </a:r>
          <a:r>
            <a:rPr lang="kk-KZ" dirty="0"/>
            <a:t>/л болса h </a:t>
          </a:r>
          <a:r>
            <a:rPr lang="kk-KZ" baseline="-25000" dirty="0" err="1"/>
            <a:t>кр</a:t>
          </a:r>
          <a:r>
            <a:rPr lang="kk-KZ" baseline="-25000" dirty="0"/>
            <a:t>  </a:t>
          </a:r>
          <a:r>
            <a:rPr lang="kk-KZ" dirty="0"/>
            <a:t>= 3 м-</a:t>
          </a:r>
          <a:r>
            <a:rPr lang="kk-KZ" dirty="0" err="1"/>
            <a:t>ге</a:t>
          </a:r>
          <a:r>
            <a:rPr lang="kk-KZ" dirty="0"/>
            <a:t> тең қабылдаймыз (</a:t>
          </a:r>
          <a:r>
            <a:rPr lang="en-US" dirty="0"/>
            <a:t>2</a:t>
          </a:r>
          <a:r>
            <a:rPr lang="kk-KZ" dirty="0"/>
            <a:t>-кесте).</a:t>
          </a:r>
          <a:endParaRPr lang="en-US" dirty="0"/>
        </a:p>
      </dgm:t>
    </dgm:pt>
    <dgm:pt modelId="{70FB1316-2271-4A3C-8A87-CE79FA6408F3}" type="parTrans" cxnId="{012D5BFF-70EA-4CC1-B3EF-8F06480F9100}">
      <dgm:prSet/>
      <dgm:spPr/>
      <dgm:t>
        <a:bodyPr/>
        <a:lstStyle/>
        <a:p>
          <a:endParaRPr lang="en-US"/>
        </a:p>
      </dgm:t>
    </dgm:pt>
    <dgm:pt modelId="{42686360-783A-4377-AF13-374C915C2918}" type="sibTrans" cxnId="{012D5BFF-70EA-4CC1-B3EF-8F06480F9100}">
      <dgm:prSet/>
      <dgm:spPr/>
      <dgm:t>
        <a:bodyPr/>
        <a:lstStyle/>
        <a:p>
          <a:endParaRPr lang="en-US"/>
        </a:p>
      </dgm:t>
    </dgm:pt>
    <dgm:pt modelId="{249C6E61-7C5C-4A18-9BB0-395792D98AB3}" type="pres">
      <dgm:prSet presAssocID="{ECD8DBE2-CE3C-4B21-B0B8-8CB3746A4565}" presName="vert0" presStyleCnt="0">
        <dgm:presLayoutVars>
          <dgm:dir/>
          <dgm:animOne val="branch"/>
          <dgm:animLvl val="lvl"/>
        </dgm:presLayoutVars>
      </dgm:prSet>
      <dgm:spPr/>
    </dgm:pt>
    <dgm:pt modelId="{3918E96B-117F-45B0-84B2-742CE758F498}" type="pres">
      <dgm:prSet presAssocID="{4C71438E-64A2-4852-B5B1-5F18AF8F03B6}" presName="thickLine" presStyleLbl="alignNode1" presStyleIdx="0" presStyleCnt="4"/>
      <dgm:spPr/>
    </dgm:pt>
    <dgm:pt modelId="{42DBE978-94A9-4246-9B0F-9AFDAE339504}" type="pres">
      <dgm:prSet presAssocID="{4C71438E-64A2-4852-B5B1-5F18AF8F03B6}" presName="horz1" presStyleCnt="0"/>
      <dgm:spPr/>
    </dgm:pt>
    <dgm:pt modelId="{B99642CC-C719-46CB-9297-B990F865E897}" type="pres">
      <dgm:prSet presAssocID="{4C71438E-64A2-4852-B5B1-5F18AF8F03B6}" presName="tx1" presStyleLbl="revTx" presStyleIdx="0" presStyleCnt="4"/>
      <dgm:spPr/>
    </dgm:pt>
    <dgm:pt modelId="{59BB58E8-1A1F-474C-88F2-5EFF3B27C6F3}" type="pres">
      <dgm:prSet presAssocID="{4C71438E-64A2-4852-B5B1-5F18AF8F03B6}" presName="vert1" presStyleCnt="0"/>
      <dgm:spPr/>
    </dgm:pt>
    <dgm:pt modelId="{8EED739D-1CA4-4F62-B684-CBB5FF45F6BD}" type="pres">
      <dgm:prSet presAssocID="{1927DE72-57B6-4B08-813D-21E246B13F44}" presName="thickLine" presStyleLbl="alignNode1" presStyleIdx="1" presStyleCnt="4"/>
      <dgm:spPr/>
    </dgm:pt>
    <dgm:pt modelId="{DBA679DC-5A8B-424A-838F-FB82D2C0EC66}" type="pres">
      <dgm:prSet presAssocID="{1927DE72-57B6-4B08-813D-21E246B13F44}" presName="horz1" presStyleCnt="0"/>
      <dgm:spPr/>
    </dgm:pt>
    <dgm:pt modelId="{2841ED90-93ED-41D3-AD0E-8EE180DBC253}" type="pres">
      <dgm:prSet presAssocID="{1927DE72-57B6-4B08-813D-21E246B13F44}" presName="tx1" presStyleLbl="revTx" presStyleIdx="1" presStyleCnt="4" custScaleY="43516"/>
      <dgm:spPr/>
    </dgm:pt>
    <dgm:pt modelId="{EC779047-4FA6-424F-BAE8-668EC852C796}" type="pres">
      <dgm:prSet presAssocID="{1927DE72-57B6-4B08-813D-21E246B13F44}" presName="vert1" presStyleCnt="0"/>
      <dgm:spPr/>
    </dgm:pt>
    <dgm:pt modelId="{EBAE5208-8F66-4435-AFB7-B21CEAA9333C}" type="pres">
      <dgm:prSet presAssocID="{7BAF6D37-0CEB-4C0D-A462-1B4DDF0CABC8}" presName="thickLine" presStyleLbl="alignNode1" presStyleIdx="2" presStyleCnt="4"/>
      <dgm:spPr/>
    </dgm:pt>
    <dgm:pt modelId="{3E124EC7-7EDB-499D-8A60-AFBA7A09B1D0}" type="pres">
      <dgm:prSet presAssocID="{7BAF6D37-0CEB-4C0D-A462-1B4DDF0CABC8}" presName="horz1" presStyleCnt="0"/>
      <dgm:spPr/>
    </dgm:pt>
    <dgm:pt modelId="{9659E3EB-4A58-418C-8361-06BD1CF9591E}" type="pres">
      <dgm:prSet presAssocID="{7BAF6D37-0CEB-4C0D-A462-1B4DDF0CABC8}" presName="tx1" presStyleLbl="revTx" presStyleIdx="2" presStyleCnt="4"/>
      <dgm:spPr/>
    </dgm:pt>
    <dgm:pt modelId="{45C2250C-67D8-4D93-ABF9-847570E42506}" type="pres">
      <dgm:prSet presAssocID="{7BAF6D37-0CEB-4C0D-A462-1B4DDF0CABC8}" presName="vert1" presStyleCnt="0"/>
      <dgm:spPr/>
    </dgm:pt>
    <dgm:pt modelId="{6E4E078E-9BBB-4113-9EE6-663DAFDB0FA5}" type="pres">
      <dgm:prSet presAssocID="{8BBD8BFE-512C-47E8-B9C4-3DE056A48BEC}" presName="thickLine" presStyleLbl="alignNode1" presStyleIdx="3" presStyleCnt="4"/>
      <dgm:spPr/>
    </dgm:pt>
    <dgm:pt modelId="{2CAB1CF7-724D-4AB9-A9F4-083E7508040F}" type="pres">
      <dgm:prSet presAssocID="{8BBD8BFE-512C-47E8-B9C4-3DE056A48BEC}" presName="horz1" presStyleCnt="0"/>
      <dgm:spPr/>
    </dgm:pt>
    <dgm:pt modelId="{76DB8058-27DE-402A-BEEB-867BCC4643F1}" type="pres">
      <dgm:prSet presAssocID="{8BBD8BFE-512C-47E8-B9C4-3DE056A48BEC}" presName="tx1" presStyleLbl="revTx" presStyleIdx="3" presStyleCnt="4"/>
      <dgm:spPr/>
    </dgm:pt>
    <dgm:pt modelId="{FB5ED05D-CC38-4EC0-AC40-7FF6E2E5814B}" type="pres">
      <dgm:prSet presAssocID="{8BBD8BFE-512C-47E8-B9C4-3DE056A48BEC}" presName="vert1" presStyleCnt="0"/>
      <dgm:spPr/>
    </dgm:pt>
  </dgm:ptLst>
  <dgm:cxnLst>
    <dgm:cxn modelId="{C8F44F02-B5B5-4EE7-9D41-E5DE80ACECC0}" type="presOf" srcId="{7BAF6D37-0CEB-4C0D-A462-1B4DDF0CABC8}" destId="{9659E3EB-4A58-418C-8361-06BD1CF9591E}" srcOrd="0" destOrd="0" presId="urn:microsoft.com/office/officeart/2008/layout/LinedList"/>
    <dgm:cxn modelId="{B6189211-968E-492E-A491-88DD96CDC2A3}" type="presOf" srcId="{4C71438E-64A2-4852-B5B1-5F18AF8F03B6}" destId="{B99642CC-C719-46CB-9297-B990F865E897}" srcOrd="0" destOrd="0" presId="urn:microsoft.com/office/officeart/2008/layout/LinedList"/>
    <dgm:cxn modelId="{B7FBC916-AE94-4CA0-A11F-409AF832234E}" type="presOf" srcId="{ECD8DBE2-CE3C-4B21-B0B8-8CB3746A4565}" destId="{249C6E61-7C5C-4A18-9BB0-395792D98AB3}" srcOrd="0" destOrd="0" presId="urn:microsoft.com/office/officeart/2008/layout/LinedList"/>
    <dgm:cxn modelId="{2ADAFF39-21E5-45AF-AAE7-7A4FF6F52A73}" srcId="{ECD8DBE2-CE3C-4B21-B0B8-8CB3746A4565}" destId="{7BAF6D37-0CEB-4C0D-A462-1B4DDF0CABC8}" srcOrd="2" destOrd="0" parTransId="{C7E2342D-ACFC-45B6-80CA-4430D547AFA8}" sibTransId="{4F428757-9329-414D-A8BF-B3666095BCE4}"/>
    <dgm:cxn modelId="{F080C45B-ED0D-481D-BB3C-9F617F70AD50}" srcId="{ECD8DBE2-CE3C-4B21-B0B8-8CB3746A4565}" destId="{1927DE72-57B6-4B08-813D-21E246B13F44}" srcOrd="1" destOrd="0" parTransId="{97F842A6-2A73-4A74-B3D5-CAB1AC855A5F}" sibTransId="{BF5963C8-62EE-4AA3-A1CE-86377CF81DA6}"/>
    <dgm:cxn modelId="{172CA28B-8FED-4B62-B791-82CDB4B9BB1B}" srcId="{ECD8DBE2-CE3C-4B21-B0B8-8CB3746A4565}" destId="{4C71438E-64A2-4852-B5B1-5F18AF8F03B6}" srcOrd="0" destOrd="0" parTransId="{AB8DBB87-24BE-417F-98E0-83A7DBF70FDE}" sibTransId="{9419062A-B093-44DE-ADF3-DEAADBF9DB55}"/>
    <dgm:cxn modelId="{B5973E95-C6FA-4C19-96C7-D08461F87354}" type="presOf" srcId="{1927DE72-57B6-4B08-813D-21E246B13F44}" destId="{2841ED90-93ED-41D3-AD0E-8EE180DBC253}" srcOrd="0" destOrd="0" presId="urn:microsoft.com/office/officeart/2008/layout/LinedList"/>
    <dgm:cxn modelId="{339478BF-801B-4D4B-ADDD-20F2C5616E43}" type="presOf" srcId="{8BBD8BFE-512C-47E8-B9C4-3DE056A48BEC}" destId="{76DB8058-27DE-402A-BEEB-867BCC4643F1}" srcOrd="0" destOrd="0" presId="urn:microsoft.com/office/officeart/2008/layout/LinedList"/>
    <dgm:cxn modelId="{012D5BFF-70EA-4CC1-B3EF-8F06480F9100}" srcId="{ECD8DBE2-CE3C-4B21-B0B8-8CB3746A4565}" destId="{8BBD8BFE-512C-47E8-B9C4-3DE056A48BEC}" srcOrd="3" destOrd="0" parTransId="{70FB1316-2271-4A3C-8A87-CE79FA6408F3}" sibTransId="{42686360-783A-4377-AF13-374C915C2918}"/>
    <dgm:cxn modelId="{27EC6831-58AC-4950-A9C4-76E6F23F6864}" type="presParOf" srcId="{249C6E61-7C5C-4A18-9BB0-395792D98AB3}" destId="{3918E96B-117F-45B0-84B2-742CE758F498}" srcOrd="0" destOrd="0" presId="urn:microsoft.com/office/officeart/2008/layout/LinedList"/>
    <dgm:cxn modelId="{48FC3222-7D9B-4739-8CAA-48E2ECB11411}" type="presParOf" srcId="{249C6E61-7C5C-4A18-9BB0-395792D98AB3}" destId="{42DBE978-94A9-4246-9B0F-9AFDAE339504}" srcOrd="1" destOrd="0" presId="urn:microsoft.com/office/officeart/2008/layout/LinedList"/>
    <dgm:cxn modelId="{3664B475-DBE9-4BD8-90D9-22118E85DB02}" type="presParOf" srcId="{42DBE978-94A9-4246-9B0F-9AFDAE339504}" destId="{B99642CC-C719-46CB-9297-B990F865E897}" srcOrd="0" destOrd="0" presId="urn:microsoft.com/office/officeart/2008/layout/LinedList"/>
    <dgm:cxn modelId="{AED1CA07-50BA-4097-B6C8-40DBDB0CA6AA}" type="presParOf" srcId="{42DBE978-94A9-4246-9B0F-9AFDAE339504}" destId="{59BB58E8-1A1F-474C-88F2-5EFF3B27C6F3}" srcOrd="1" destOrd="0" presId="urn:microsoft.com/office/officeart/2008/layout/LinedList"/>
    <dgm:cxn modelId="{8360F408-4093-4F69-81FA-FA66D88ACD4A}" type="presParOf" srcId="{249C6E61-7C5C-4A18-9BB0-395792D98AB3}" destId="{8EED739D-1CA4-4F62-B684-CBB5FF45F6BD}" srcOrd="2" destOrd="0" presId="urn:microsoft.com/office/officeart/2008/layout/LinedList"/>
    <dgm:cxn modelId="{863C5804-A972-43E9-BA32-31BCAA7CB007}" type="presParOf" srcId="{249C6E61-7C5C-4A18-9BB0-395792D98AB3}" destId="{DBA679DC-5A8B-424A-838F-FB82D2C0EC66}" srcOrd="3" destOrd="0" presId="urn:microsoft.com/office/officeart/2008/layout/LinedList"/>
    <dgm:cxn modelId="{00D07B5C-CD78-497A-BDFD-08BDE7B1500A}" type="presParOf" srcId="{DBA679DC-5A8B-424A-838F-FB82D2C0EC66}" destId="{2841ED90-93ED-41D3-AD0E-8EE180DBC253}" srcOrd="0" destOrd="0" presId="urn:microsoft.com/office/officeart/2008/layout/LinedList"/>
    <dgm:cxn modelId="{1B240B55-1A51-416C-A617-BDCA6D928B53}" type="presParOf" srcId="{DBA679DC-5A8B-424A-838F-FB82D2C0EC66}" destId="{EC779047-4FA6-424F-BAE8-668EC852C796}" srcOrd="1" destOrd="0" presId="urn:microsoft.com/office/officeart/2008/layout/LinedList"/>
    <dgm:cxn modelId="{DEC4ACF3-E211-43FB-B037-589F7F2778F2}" type="presParOf" srcId="{249C6E61-7C5C-4A18-9BB0-395792D98AB3}" destId="{EBAE5208-8F66-4435-AFB7-B21CEAA9333C}" srcOrd="4" destOrd="0" presId="urn:microsoft.com/office/officeart/2008/layout/LinedList"/>
    <dgm:cxn modelId="{18EF96D9-1DEB-4BD9-87C9-C72F165E6E8C}" type="presParOf" srcId="{249C6E61-7C5C-4A18-9BB0-395792D98AB3}" destId="{3E124EC7-7EDB-499D-8A60-AFBA7A09B1D0}" srcOrd="5" destOrd="0" presId="urn:microsoft.com/office/officeart/2008/layout/LinedList"/>
    <dgm:cxn modelId="{AB3EBEB3-527E-44A1-9039-1D7E000F2573}" type="presParOf" srcId="{3E124EC7-7EDB-499D-8A60-AFBA7A09B1D0}" destId="{9659E3EB-4A58-418C-8361-06BD1CF9591E}" srcOrd="0" destOrd="0" presId="urn:microsoft.com/office/officeart/2008/layout/LinedList"/>
    <dgm:cxn modelId="{41421FBA-89EC-470B-93A9-DAED2B8637F8}" type="presParOf" srcId="{3E124EC7-7EDB-499D-8A60-AFBA7A09B1D0}" destId="{45C2250C-67D8-4D93-ABF9-847570E42506}" srcOrd="1" destOrd="0" presId="urn:microsoft.com/office/officeart/2008/layout/LinedList"/>
    <dgm:cxn modelId="{BD541E46-8BDC-4D3F-84EB-A316AD8D037F}" type="presParOf" srcId="{249C6E61-7C5C-4A18-9BB0-395792D98AB3}" destId="{6E4E078E-9BBB-4113-9EE6-663DAFDB0FA5}" srcOrd="6" destOrd="0" presId="urn:microsoft.com/office/officeart/2008/layout/LinedList"/>
    <dgm:cxn modelId="{D6A629C3-651D-4E5C-AB11-63D2C6FE5180}" type="presParOf" srcId="{249C6E61-7C5C-4A18-9BB0-395792D98AB3}" destId="{2CAB1CF7-724D-4AB9-A9F4-083E7508040F}" srcOrd="7" destOrd="0" presId="urn:microsoft.com/office/officeart/2008/layout/LinedList"/>
    <dgm:cxn modelId="{0128FD20-8E16-400E-AFCF-531D89D3FDD8}" type="presParOf" srcId="{2CAB1CF7-724D-4AB9-A9F4-083E7508040F}" destId="{76DB8058-27DE-402A-BEEB-867BCC4643F1}" srcOrd="0" destOrd="0" presId="urn:microsoft.com/office/officeart/2008/layout/LinedList"/>
    <dgm:cxn modelId="{9F37BC9A-B042-4124-9C1C-59E17D79E014}" type="presParOf" srcId="{2CAB1CF7-724D-4AB9-A9F4-083E7508040F}" destId="{FB5ED05D-CC38-4EC0-AC40-7FF6E2E581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82ACF6-2C5F-44EA-8D0C-8868BC00D97C}"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CD0C690E-A79B-4E67-8DE6-4958796A741F}">
      <dgm:prSet/>
      <dgm:spPr/>
      <dgm:t>
        <a:bodyPr/>
        <a:lstStyle/>
        <a:p>
          <a:r>
            <a:rPr lang="kk-KZ"/>
            <a:t>Градирняның желдеткіштерінің өнімділігі </a:t>
          </a:r>
          <a:endParaRPr lang="en-US"/>
        </a:p>
      </dgm:t>
    </dgm:pt>
    <dgm:pt modelId="{811D9F48-6F2B-44A6-89BB-5C7E0002DA10}" type="parTrans" cxnId="{26E5D563-128A-4E71-81FB-42C396629BB4}">
      <dgm:prSet/>
      <dgm:spPr/>
      <dgm:t>
        <a:bodyPr/>
        <a:lstStyle/>
        <a:p>
          <a:endParaRPr lang="en-US"/>
        </a:p>
      </dgm:t>
    </dgm:pt>
    <dgm:pt modelId="{C53AD08C-1D60-4989-9274-E66A3F86AF27}" type="sibTrans" cxnId="{26E5D563-128A-4E71-81FB-42C396629BB4}">
      <dgm:prSet/>
      <dgm:spPr/>
      <dgm:t>
        <a:bodyPr/>
        <a:lstStyle/>
        <a:p>
          <a:endParaRPr lang="en-US"/>
        </a:p>
      </dgm:t>
    </dgm:pt>
    <dgm:pt modelId="{8D85BA78-36D3-4BAD-B997-798B7E761484}">
      <dgm:prSet/>
      <dgm:spPr/>
      <dgm:t>
        <a:bodyPr/>
        <a:lstStyle/>
        <a:p>
          <a:r>
            <a:rPr lang="kk-KZ"/>
            <a:t>Q</a:t>
          </a:r>
          <a:r>
            <a:rPr lang="kk-KZ" baseline="-30000"/>
            <a:t>жел</a:t>
          </a:r>
          <a:r>
            <a:rPr lang="kk-KZ"/>
            <a:t> = Q</a:t>
          </a:r>
          <a:r>
            <a:rPr lang="kk-KZ" baseline="-30000"/>
            <a:t>сағ</a:t>
          </a:r>
          <a:r>
            <a:rPr lang="kk-KZ"/>
            <a:t> · Q</a:t>
          </a:r>
          <a:r>
            <a:rPr lang="kk-KZ" baseline="-30000"/>
            <a:t>о</a:t>
          </a:r>
          <a:r>
            <a:rPr lang="kk-KZ"/>
            <a:t> = 400 · 10 = 4000 м</a:t>
          </a:r>
          <a:r>
            <a:rPr lang="kk-KZ" baseline="30000"/>
            <a:t>3</a:t>
          </a:r>
          <a:r>
            <a:rPr lang="kk-KZ"/>
            <a:t>/сағ.</a:t>
          </a:r>
          <a:endParaRPr lang="en-US"/>
        </a:p>
      </dgm:t>
    </dgm:pt>
    <dgm:pt modelId="{F5791A29-5E91-4A1D-9650-00C8B6790AC6}" type="parTrans" cxnId="{68650E7A-3A6A-4012-A210-0C4468747D3A}">
      <dgm:prSet/>
      <dgm:spPr/>
      <dgm:t>
        <a:bodyPr/>
        <a:lstStyle/>
        <a:p>
          <a:endParaRPr lang="en-US"/>
        </a:p>
      </dgm:t>
    </dgm:pt>
    <dgm:pt modelId="{4BB4AA73-A7B9-481D-BA1B-D8EEF266E70B}" type="sibTrans" cxnId="{68650E7A-3A6A-4012-A210-0C4468747D3A}">
      <dgm:prSet/>
      <dgm:spPr/>
      <dgm:t>
        <a:bodyPr/>
        <a:lstStyle/>
        <a:p>
          <a:endParaRPr lang="en-US"/>
        </a:p>
      </dgm:t>
    </dgm:pt>
    <dgm:pt modelId="{21EE12F1-46D9-40DC-B61F-4C2740C9A297}">
      <dgm:prSet/>
      <dgm:spPr/>
      <dgm:t>
        <a:bodyPr/>
        <a:lstStyle/>
        <a:p>
          <a:r>
            <a:rPr lang="kk-KZ"/>
            <a:t>мұндағы Q</a:t>
          </a:r>
          <a:r>
            <a:rPr lang="kk-KZ" baseline="-30000"/>
            <a:t>0 </a:t>
          </a:r>
          <a:r>
            <a:rPr lang="kk-KZ"/>
            <a:t>– желдеткіштің жіберілетін судың 1 м</a:t>
          </a:r>
          <a:r>
            <a:rPr lang="kk-KZ" baseline="30000"/>
            <a:t>3</a:t>
          </a:r>
          <a:r>
            <a:rPr lang="kk-KZ"/>
            <a:t> – ге қажетті өнімділігі, көбінесе 10 м</a:t>
          </a:r>
          <a:r>
            <a:rPr lang="kk-KZ" baseline="30000"/>
            <a:t>3</a:t>
          </a:r>
          <a:r>
            <a:rPr lang="kk-KZ"/>
            <a:t> ке тең қабылдайды; </a:t>
          </a:r>
          <a:endParaRPr lang="en-US"/>
        </a:p>
      </dgm:t>
    </dgm:pt>
    <dgm:pt modelId="{A60A9843-9F69-437C-B07B-2C8CFD8406C8}" type="parTrans" cxnId="{CA6D0A4D-778C-44FB-BDE6-C67106AE1A58}">
      <dgm:prSet/>
      <dgm:spPr/>
      <dgm:t>
        <a:bodyPr/>
        <a:lstStyle/>
        <a:p>
          <a:endParaRPr lang="en-US"/>
        </a:p>
      </dgm:t>
    </dgm:pt>
    <dgm:pt modelId="{438D591E-7E13-4F9C-884F-459720CA4270}" type="sibTrans" cxnId="{CA6D0A4D-778C-44FB-BDE6-C67106AE1A58}">
      <dgm:prSet/>
      <dgm:spPr/>
      <dgm:t>
        <a:bodyPr/>
        <a:lstStyle/>
        <a:p>
          <a:endParaRPr lang="en-US"/>
        </a:p>
      </dgm:t>
    </dgm:pt>
    <dgm:pt modelId="{26A78DC0-CE59-4A5E-BFD5-5D0E827D758F}">
      <dgm:prSet/>
      <dgm:spPr/>
      <dgm:t>
        <a:bodyPr/>
        <a:lstStyle/>
        <a:p>
          <a:r>
            <a:rPr lang="kk-KZ"/>
            <a:t>Желдеткіштің арттыратын арыны мынаған тең</a:t>
          </a:r>
          <a:endParaRPr lang="en-US"/>
        </a:p>
      </dgm:t>
    </dgm:pt>
    <dgm:pt modelId="{E6C34691-74A7-488A-9E29-1030F3EB0C15}" type="parTrans" cxnId="{2F197BB7-BF9C-4D2A-8EBF-719A4E9C49F2}">
      <dgm:prSet/>
      <dgm:spPr/>
      <dgm:t>
        <a:bodyPr/>
        <a:lstStyle/>
        <a:p>
          <a:endParaRPr lang="en-US"/>
        </a:p>
      </dgm:t>
    </dgm:pt>
    <dgm:pt modelId="{5E68034C-2433-426C-AD13-09DFFA91D956}" type="sibTrans" cxnId="{2F197BB7-BF9C-4D2A-8EBF-719A4E9C49F2}">
      <dgm:prSet/>
      <dgm:spPr/>
      <dgm:t>
        <a:bodyPr/>
        <a:lstStyle/>
        <a:p>
          <a:endParaRPr lang="en-US"/>
        </a:p>
      </dgm:t>
    </dgm:pt>
    <dgm:pt modelId="{0E5D360C-EBED-4988-836E-D85ACB847203}">
      <dgm:prSet/>
      <dgm:spPr/>
      <dgm:t>
        <a:bodyPr/>
        <a:lstStyle/>
        <a:p>
          <a:r>
            <a:rPr lang="kk-KZ"/>
            <a:t>һ</a:t>
          </a:r>
          <a:r>
            <a:rPr lang="kk-KZ" baseline="-30000"/>
            <a:t>жел</a:t>
          </a:r>
          <a:r>
            <a:rPr lang="kk-KZ"/>
            <a:t> = һ</a:t>
          </a:r>
          <a:r>
            <a:rPr lang="kk-KZ" baseline="-30000"/>
            <a:t>кр</a:t>
          </a:r>
          <a:r>
            <a:rPr lang="kk-KZ"/>
            <a:t> ·30 =3· 30 = 90 мм.</a:t>
          </a:r>
          <a:endParaRPr lang="en-US"/>
        </a:p>
      </dgm:t>
    </dgm:pt>
    <dgm:pt modelId="{F6FB7AF8-95D7-4476-889F-F557E03F3CB2}" type="parTrans" cxnId="{9DF13482-BC78-44F9-867C-87CB38F05ACC}">
      <dgm:prSet/>
      <dgm:spPr/>
      <dgm:t>
        <a:bodyPr/>
        <a:lstStyle/>
        <a:p>
          <a:endParaRPr lang="en-US"/>
        </a:p>
      </dgm:t>
    </dgm:pt>
    <dgm:pt modelId="{4BFA05E8-C7B8-4AD1-B5F5-8A04E362D635}" type="sibTrans" cxnId="{9DF13482-BC78-44F9-867C-87CB38F05ACC}">
      <dgm:prSet/>
      <dgm:spPr/>
      <dgm:t>
        <a:bodyPr/>
        <a:lstStyle/>
        <a:p>
          <a:endParaRPr lang="en-US"/>
        </a:p>
      </dgm:t>
    </dgm:pt>
    <dgm:pt modelId="{20BE7078-BA68-4D99-BC70-E145505CA8AB}" type="pres">
      <dgm:prSet presAssocID="{0782ACF6-2C5F-44EA-8D0C-8868BC00D97C}" presName="outerComposite" presStyleCnt="0">
        <dgm:presLayoutVars>
          <dgm:chMax val="5"/>
          <dgm:dir/>
          <dgm:resizeHandles val="exact"/>
        </dgm:presLayoutVars>
      </dgm:prSet>
      <dgm:spPr/>
    </dgm:pt>
    <dgm:pt modelId="{9A5CA65D-06BF-4DE9-9DCD-54C003460070}" type="pres">
      <dgm:prSet presAssocID="{0782ACF6-2C5F-44EA-8D0C-8868BC00D97C}" presName="dummyMaxCanvas" presStyleCnt="0">
        <dgm:presLayoutVars/>
      </dgm:prSet>
      <dgm:spPr/>
    </dgm:pt>
    <dgm:pt modelId="{0E522409-8B8C-41AF-ACE3-5AC18CE51A71}" type="pres">
      <dgm:prSet presAssocID="{0782ACF6-2C5F-44EA-8D0C-8868BC00D97C}" presName="FiveNodes_1" presStyleLbl="node1" presStyleIdx="0" presStyleCnt="5">
        <dgm:presLayoutVars>
          <dgm:bulletEnabled val="1"/>
        </dgm:presLayoutVars>
      </dgm:prSet>
      <dgm:spPr/>
    </dgm:pt>
    <dgm:pt modelId="{CCDC741F-C238-44D8-8F52-F72B3A97DBF3}" type="pres">
      <dgm:prSet presAssocID="{0782ACF6-2C5F-44EA-8D0C-8868BC00D97C}" presName="FiveNodes_2" presStyleLbl="node1" presStyleIdx="1" presStyleCnt="5">
        <dgm:presLayoutVars>
          <dgm:bulletEnabled val="1"/>
        </dgm:presLayoutVars>
      </dgm:prSet>
      <dgm:spPr/>
    </dgm:pt>
    <dgm:pt modelId="{B6C74664-2255-4C8C-801D-B401C2E0302D}" type="pres">
      <dgm:prSet presAssocID="{0782ACF6-2C5F-44EA-8D0C-8868BC00D97C}" presName="FiveNodes_3" presStyleLbl="node1" presStyleIdx="2" presStyleCnt="5">
        <dgm:presLayoutVars>
          <dgm:bulletEnabled val="1"/>
        </dgm:presLayoutVars>
      </dgm:prSet>
      <dgm:spPr/>
    </dgm:pt>
    <dgm:pt modelId="{2D803DDC-6E3B-4C53-8BD2-57DC343D4127}" type="pres">
      <dgm:prSet presAssocID="{0782ACF6-2C5F-44EA-8D0C-8868BC00D97C}" presName="FiveNodes_4" presStyleLbl="node1" presStyleIdx="3" presStyleCnt="5">
        <dgm:presLayoutVars>
          <dgm:bulletEnabled val="1"/>
        </dgm:presLayoutVars>
      </dgm:prSet>
      <dgm:spPr/>
    </dgm:pt>
    <dgm:pt modelId="{FA9883CD-9284-4977-9E73-9CE16BEF00EB}" type="pres">
      <dgm:prSet presAssocID="{0782ACF6-2C5F-44EA-8D0C-8868BC00D97C}" presName="FiveNodes_5" presStyleLbl="node1" presStyleIdx="4" presStyleCnt="5">
        <dgm:presLayoutVars>
          <dgm:bulletEnabled val="1"/>
        </dgm:presLayoutVars>
      </dgm:prSet>
      <dgm:spPr/>
    </dgm:pt>
    <dgm:pt modelId="{5B7D1BFC-3C40-46E6-9BE7-2B7BFB4C49A2}" type="pres">
      <dgm:prSet presAssocID="{0782ACF6-2C5F-44EA-8D0C-8868BC00D97C}" presName="FiveConn_1-2" presStyleLbl="fgAccFollowNode1" presStyleIdx="0" presStyleCnt="4">
        <dgm:presLayoutVars>
          <dgm:bulletEnabled val="1"/>
        </dgm:presLayoutVars>
      </dgm:prSet>
      <dgm:spPr/>
    </dgm:pt>
    <dgm:pt modelId="{2D645B57-2D34-4E6A-A334-EF86C10B1B41}" type="pres">
      <dgm:prSet presAssocID="{0782ACF6-2C5F-44EA-8D0C-8868BC00D97C}" presName="FiveConn_2-3" presStyleLbl="fgAccFollowNode1" presStyleIdx="1" presStyleCnt="4">
        <dgm:presLayoutVars>
          <dgm:bulletEnabled val="1"/>
        </dgm:presLayoutVars>
      </dgm:prSet>
      <dgm:spPr/>
    </dgm:pt>
    <dgm:pt modelId="{80DA28E4-085B-4FD4-A950-A9B9E0AA2CDB}" type="pres">
      <dgm:prSet presAssocID="{0782ACF6-2C5F-44EA-8D0C-8868BC00D97C}" presName="FiveConn_3-4" presStyleLbl="fgAccFollowNode1" presStyleIdx="2" presStyleCnt="4">
        <dgm:presLayoutVars>
          <dgm:bulletEnabled val="1"/>
        </dgm:presLayoutVars>
      </dgm:prSet>
      <dgm:spPr/>
    </dgm:pt>
    <dgm:pt modelId="{154F9C19-5363-4EE9-B12B-F42E508991AD}" type="pres">
      <dgm:prSet presAssocID="{0782ACF6-2C5F-44EA-8D0C-8868BC00D97C}" presName="FiveConn_4-5" presStyleLbl="fgAccFollowNode1" presStyleIdx="3" presStyleCnt="4">
        <dgm:presLayoutVars>
          <dgm:bulletEnabled val="1"/>
        </dgm:presLayoutVars>
      </dgm:prSet>
      <dgm:spPr/>
    </dgm:pt>
    <dgm:pt modelId="{F26F1894-BB20-4F2B-89CB-7040C036C1E4}" type="pres">
      <dgm:prSet presAssocID="{0782ACF6-2C5F-44EA-8D0C-8868BC00D97C}" presName="FiveNodes_1_text" presStyleLbl="node1" presStyleIdx="4" presStyleCnt="5">
        <dgm:presLayoutVars>
          <dgm:bulletEnabled val="1"/>
        </dgm:presLayoutVars>
      </dgm:prSet>
      <dgm:spPr/>
    </dgm:pt>
    <dgm:pt modelId="{AD7FA0ED-F78C-4682-9C2D-BF3B27FCC7B0}" type="pres">
      <dgm:prSet presAssocID="{0782ACF6-2C5F-44EA-8D0C-8868BC00D97C}" presName="FiveNodes_2_text" presStyleLbl="node1" presStyleIdx="4" presStyleCnt="5">
        <dgm:presLayoutVars>
          <dgm:bulletEnabled val="1"/>
        </dgm:presLayoutVars>
      </dgm:prSet>
      <dgm:spPr/>
    </dgm:pt>
    <dgm:pt modelId="{53FA3A1B-6066-46AF-9A61-D1D3758D2BC5}" type="pres">
      <dgm:prSet presAssocID="{0782ACF6-2C5F-44EA-8D0C-8868BC00D97C}" presName="FiveNodes_3_text" presStyleLbl="node1" presStyleIdx="4" presStyleCnt="5">
        <dgm:presLayoutVars>
          <dgm:bulletEnabled val="1"/>
        </dgm:presLayoutVars>
      </dgm:prSet>
      <dgm:spPr/>
    </dgm:pt>
    <dgm:pt modelId="{68AEFFFD-56D0-447C-8DBB-B52D00982341}" type="pres">
      <dgm:prSet presAssocID="{0782ACF6-2C5F-44EA-8D0C-8868BC00D97C}" presName="FiveNodes_4_text" presStyleLbl="node1" presStyleIdx="4" presStyleCnt="5">
        <dgm:presLayoutVars>
          <dgm:bulletEnabled val="1"/>
        </dgm:presLayoutVars>
      </dgm:prSet>
      <dgm:spPr/>
    </dgm:pt>
    <dgm:pt modelId="{3C7A60E7-827A-4C4D-9B7E-6A8217DD1E1E}" type="pres">
      <dgm:prSet presAssocID="{0782ACF6-2C5F-44EA-8D0C-8868BC00D97C}" presName="FiveNodes_5_text" presStyleLbl="node1" presStyleIdx="4" presStyleCnt="5">
        <dgm:presLayoutVars>
          <dgm:bulletEnabled val="1"/>
        </dgm:presLayoutVars>
      </dgm:prSet>
      <dgm:spPr/>
    </dgm:pt>
  </dgm:ptLst>
  <dgm:cxnLst>
    <dgm:cxn modelId="{E5C74B00-EB36-47A8-8229-6848D79E4954}" type="presOf" srcId="{CD0C690E-A79B-4E67-8DE6-4958796A741F}" destId="{F26F1894-BB20-4F2B-89CB-7040C036C1E4}" srcOrd="1" destOrd="0" presId="urn:microsoft.com/office/officeart/2005/8/layout/vProcess5"/>
    <dgm:cxn modelId="{6CE2A129-427F-406F-B1DE-8D52F7B018B8}" type="presOf" srcId="{8D85BA78-36D3-4BAD-B997-798B7E761484}" destId="{CCDC741F-C238-44D8-8F52-F72B3A97DBF3}" srcOrd="0" destOrd="0" presId="urn:microsoft.com/office/officeart/2005/8/layout/vProcess5"/>
    <dgm:cxn modelId="{60552F2D-FFE5-4A23-A0B3-1695969B2F74}" type="presOf" srcId="{21EE12F1-46D9-40DC-B61F-4C2740C9A297}" destId="{B6C74664-2255-4C8C-801D-B401C2E0302D}" srcOrd="0" destOrd="0" presId="urn:microsoft.com/office/officeart/2005/8/layout/vProcess5"/>
    <dgm:cxn modelId="{2DBA8D5D-3337-4496-B1BD-7283597292CB}" type="presOf" srcId="{8D85BA78-36D3-4BAD-B997-798B7E761484}" destId="{AD7FA0ED-F78C-4682-9C2D-BF3B27FCC7B0}" srcOrd="1" destOrd="0" presId="urn:microsoft.com/office/officeart/2005/8/layout/vProcess5"/>
    <dgm:cxn modelId="{26E5D563-128A-4E71-81FB-42C396629BB4}" srcId="{0782ACF6-2C5F-44EA-8D0C-8868BC00D97C}" destId="{CD0C690E-A79B-4E67-8DE6-4958796A741F}" srcOrd="0" destOrd="0" parTransId="{811D9F48-6F2B-44A6-89BB-5C7E0002DA10}" sibTransId="{C53AD08C-1D60-4989-9274-E66A3F86AF27}"/>
    <dgm:cxn modelId="{6D7DDD47-51CF-42D1-AB05-F4BC7A61BE11}" type="presOf" srcId="{26A78DC0-CE59-4A5E-BFD5-5D0E827D758F}" destId="{2D803DDC-6E3B-4C53-8BD2-57DC343D4127}" srcOrd="0" destOrd="0" presId="urn:microsoft.com/office/officeart/2005/8/layout/vProcess5"/>
    <dgm:cxn modelId="{CA6D0A4D-778C-44FB-BDE6-C67106AE1A58}" srcId="{0782ACF6-2C5F-44EA-8D0C-8868BC00D97C}" destId="{21EE12F1-46D9-40DC-B61F-4C2740C9A297}" srcOrd="2" destOrd="0" parTransId="{A60A9843-9F69-437C-B07B-2C8CFD8406C8}" sibTransId="{438D591E-7E13-4F9C-884F-459720CA4270}"/>
    <dgm:cxn modelId="{08050252-C2F8-49BE-861D-EBA0A3119D03}" type="presOf" srcId="{C53AD08C-1D60-4989-9274-E66A3F86AF27}" destId="{5B7D1BFC-3C40-46E6-9BE7-2B7BFB4C49A2}" srcOrd="0" destOrd="0" presId="urn:microsoft.com/office/officeart/2005/8/layout/vProcess5"/>
    <dgm:cxn modelId="{68650E7A-3A6A-4012-A210-0C4468747D3A}" srcId="{0782ACF6-2C5F-44EA-8D0C-8868BC00D97C}" destId="{8D85BA78-36D3-4BAD-B997-798B7E761484}" srcOrd="1" destOrd="0" parTransId="{F5791A29-5E91-4A1D-9650-00C8B6790AC6}" sibTransId="{4BB4AA73-A7B9-481D-BA1B-D8EEF266E70B}"/>
    <dgm:cxn modelId="{9DF13482-BC78-44F9-867C-87CB38F05ACC}" srcId="{0782ACF6-2C5F-44EA-8D0C-8868BC00D97C}" destId="{0E5D360C-EBED-4988-836E-D85ACB847203}" srcOrd="4" destOrd="0" parTransId="{F6FB7AF8-95D7-4476-889F-F557E03F3CB2}" sibTransId="{4BFA05E8-C7B8-4AD1-B5F5-8A04E362D635}"/>
    <dgm:cxn modelId="{4F32868D-788C-482F-81D5-2CB0111453D6}" type="presOf" srcId="{4BB4AA73-A7B9-481D-BA1B-D8EEF266E70B}" destId="{2D645B57-2D34-4E6A-A334-EF86C10B1B41}" srcOrd="0" destOrd="0" presId="urn:microsoft.com/office/officeart/2005/8/layout/vProcess5"/>
    <dgm:cxn modelId="{CD7ABC91-7ADB-466A-AAAC-6995247CDEFE}" type="presOf" srcId="{438D591E-7E13-4F9C-884F-459720CA4270}" destId="{80DA28E4-085B-4FD4-A950-A9B9E0AA2CDB}" srcOrd="0" destOrd="0" presId="urn:microsoft.com/office/officeart/2005/8/layout/vProcess5"/>
    <dgm:cxn modelId="{390298A8-24D8-4468-89CC-4CC521795399}" type="presOf" srcId="{0E5D360C-EBED-4988-836E-D85ACB847203}" destId="{FA9883CD-9284-4977-9E73-9CE16BEF00EB}" srcOrd="0" destOrd="0" presId="urn:microsoft.com/office/officeart/2005/8/layout/vProcess5"/>
    <dgm:cxn modelId="{4B9CF6B6-9C20-4741-B33E-CCC09F8455EC}" type="presOf" srcId="{5E68034C-2433-426C-AD13-09DFFA91D956}" destId="{154F9C19-5363-4EE9-B12B-F42E508991AD}" srcOrd="0" destOrd="0" presId="urn:microsoft.com/office/officeart/2005/8/layout/vProcess5"/>
    <dgm:cxn modelId="{2F197BB7-BF9C-4D2A-8EBF-719A4E9C49F2}" srcId="{0782ACF6-2C5F-44EA-8D0C-8868BC00D97C}" destId="{26A78DC0-CE59-4A5E-BFD5-5D0E827D758F}" srcOrd="3" destOrd="0" parTransId="{E6C34691-74A7-488A-9E29-1030F3EB0C15}" sibTransId="{5E68034C-2433-426C-AD13-09DFFA91D956}"/>
    <dgm:cxn modelId="{D0C402CF-3D17-4DC7-98A8-507CA1E87306}" type="presOf" srcId="{26A78DC0-CE59-4A5E-BFD5-5D0E827D758F}" destId="{68AEFFFD-56D0-447C-8DBB-B52D00982341}" srcOrd="1" destOrd="0" presId="urn:microsoft.com/office/officeart/2005/8/layout/vProcess5"/>
    <dgm:cxn modelId="{3CB2F3D0-CF79-4461-B114-D29F40E5FD76}" type="presOf" srcId="{CD0C690E-A79B-4E67-8DE6-4958796A741F}" destId="{0E522409-8B8C-41AF-ACE3-5AC18CE51A71}" srcOrd="0" destOrd="0" presId="urn:microsoft.com/office/officeart/2005/8/layout/vProcess5"/>
    <dgm:cxn modelId="{E745E3D8-0719-41E1-98AF-DDE37E82A768}" type="presOf" srcId="{21EE12F1-46D9-40DC-B61F-4C2740C9A297}" destId="{53FA3A1B-6066-46AF-9A61-D1D3758D2BC5}" srcOrd="1" destOrd="0" presId="urn:microsoft.com/office/officeart/2005/8/layout/vProcess5"/>
    <dgm:cxn modelId="{CDB192EB-9659-4162-8C10-3413F4A70C04}" type="presOf" srcId="{0782ACF6-2C5F-44EA-8D0C-8868BC00D97C}" destId="{20BE7078-BA68-4D99-BC70-E145505CA8AB}" srcOrd="0" destOrd="0" presId="urn:microsoft.com/office/officeart/2005/8/layout/vProcess5"/>
    <dgm:cxn modelId="{551056F5-CF39-4B4F-9270-E6A5E69D706E}" type="presOf" srcId="{0E5D360C-EBED-4988-836E-D85ACB847203}" destId="{3C7A60E7-827A-4C4D-9B7E-6A8217DD1E1E}" srcOrd="1" destOrd="0" presId="urn:microsoft.com/office/officeart/2005/8/layout/vProcess5"/>
    <dgm:cxn modelId="{1FAACD87-637E-4F8F-B5F3-48584A8585CB}" type="presParOf" srcId="{20BE7078-BA68-4D99-BC70-E145505CA8AB}" destId="{9A5CA65D-06BF-4DE9-9DCD-54C003460070}" srcOrd="0" destOrd="0" presId="urn:microsoft.com/office/officeart/2005/8/layout/vProcess5"/>
    <dgm:cxn modelId="{F5FAF47F-B37F-4E76-BFAE-28A74354F0AF}" type="presParOf" srcId="{20BE7078-BA68-4D99-BC70-E145505CA8AB}" destId="{0E522409-8B8C-41AF-ACE3-5AC18CE51A71}" srcOrd="1" destOrd="0" presId="urn:microsoft.com/office/officeart/2005/8/layout/vProcess5"/>
    <dgm:cxn modelId="{C26CBD78-B06A-4B5F-BA5B-EBAAF2CE7C4B}" type="presParOf" srcId="{20BE7078-BA68-4D99-BC70-E145505CA8AB}" destId="{CCDC741F-C238-44D8-8F52-F72B3A97DBF3}" srcOrd="2" destOrd="0" presId="urn:microsoft.com/office/officeart/2005/8/layout/vProcess5"/>
    <dgm:cxn modelId="{86A00306-EF6F-4191-801E-09E6499F43F6}" type="presParOf" srcId="{20BE7078-BA68-4D99-BC70-E145505CA8AB}" destId="{B6C74664-2255-4C8C-801D-B401C2E0302D}" srcOrd="3" destOrd="0" presId="urn:microsoft.com/office/officeart/2005/8/layout/vProcess5"/>
    <dgm:cxn modelId="{FCEEB24D-8C03-4CDE-9D1E-07BBCE58CBC6}" type="presParOf" srcId="{20BE7078-BA68-4D99-BC70-E145505CA8AB}" destId="{2D803DDC-6E3B-4C53-8BD2-57DC343D4127}" srcOrd="4" destOrd="0" presId="urn:microsoft.com/office/officeart/2005/8/layout/vProcess5"/>
    <dgm:cxn modelId="{B6E63CD3-74F2-4128-87DB-F2BE0920F64A}" type="presParOf" srcId="{20BE7078-BA68-4D99-BC70-E145505CA8AB}" destId="{FA9883CD-9284-4977-9E73-9CE16BEF00EB}" srcOrd="5" destOrd="0" presId="urn:microsoft.com/office/officeart/2005/8/layout/vProcess5"/>
    <dgm:cxn modelId="{052759D8-B0BC-405D-BBFF-4F9CA5CE1879}" type="presParOf" srcId="{20BE7078-BA68-4D99-BC70-E145505CA8AB}" destId="{5B7D1BFC-3C40-46E6-9BE7-2B7BFB4C49A2}" srcOrd="6" destOrd="0" presId="urn:microsoft.com/office/officeart/2005/8/layout/vProcess5"/>
    <dgm:cxn modelId="{F85A1A54-9F7C-467A-B68B-FAE04B5B2A18}" type="presParOf" srcId="{20BE7078-BA68-4D99-BC70-E145505CA8AB}" destId="{2D645B57-2D34-4E6A-A334-EF86C10B1B41}" srcOrd="7" destOrd="0" presId="urn:microsoft.com/office/officeart/2005/8/layout/vProcess5"/>
    <dgm:cxn modelId="{9C4F15BC-2C71-41E2-92DD-073849F10EA8}" type="presParOf" srcId="{20BE7078-BA68-4D99-BC70-E145505CA8AB}" destId="{80DA28E4-085B-4FD4-A950-A9B9E0AA2CDB}" srcOrd="8" destOrd="0" presId="urn:microsoft.com/office/officeart/2005/8/layout/vProcess5"/>
    <dgm:cxn modelId="{23B9FF39-7206-4391-94F6-BC6A192532FA}" type="presParOf" srcId="{20BE7078-BA68-4D99-BC70-E145505CA8AB}" destId="{154F9C19-5363-4EE9-B12B-F42E508991AD}" srcOrd="9" destOrd="0" presId="urn:microsoft.com/office/officeart/2005/8/layout/vProcess5"/>
    <dgm:cxn modelId="{2ACB185F-9A6F-4898-A59D-A9BDAAED7831}" type="presParOf" srcId="{20BE7078-BA68-4D99-BC70-E145505CA8AB}" destId="{F26F1894-BB20-4F2B-89CB-7040C036C1E4}" srcOrd="10" destOrd="0" presId="urn:microsoft.com/office/officeart/2005/8/layout/vProcess5"/>
    <dgm:cxn modelId="{335906A1-4D37-401D-BA5E-0363AD50686E}" type="presParOf" srcId="{20BE7078-BA68-4D99-BC70-E145505CA8AB}" destId="{AD7FA0ED-F78C-4682-9C2D-BF3B27FCC7B0}" srcOrd="11" destOrd="0" presId="urn:microsoft.com/office/officeart/2005/8/layout/vProcess5"/>
    <dgm:cxn modelId="{3F73310B-73CE-4D7C-9F35-FCA01E9BE4FA}" type="presParOf" srcId="{20BE7078-BA68-4D99-BC70-E145505CA8AB}" destId="{53FA3A1B-6066-46AF-9A61-D1D3758D2BC5}" srcOrd="12" destOrd="0" presId="urn:microsoft.com/office/officeart/2005/8/layout/vProcess5"/>
    <dgm:cxn modelId="{91E3B9D8-AE66-425A-9B85-2DB7557A5378}" type="presParOf" srcId="{20BE7078-BA68-4D99-BC70-E145505CA8AB}" destId="{68AEFFFD-56D0-447C-8DBB-B52D00982341}" srcOrd="13" destOrd="0" presId="urn:microsoft.com/office/officeart/2005/8/layout/vProcess5"/>
    <dgm:cxn modelId="{B9A13F67-50E6-4B0D-B032-329C1C47DAC6}" type="presParOf" srcId="{20BE7078-BA68-4D99-BC70-E145505CA8AB}" destId="{3C7A60E7-827A-4C4D-9B7E-6A8217DD1E1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58323-56D7-4AE7-971A-1863C9473E17}">
      <dsp:nvSpPr>
        <dsp:cNvPr id="0" name=""/>
        <dsp:cNvSpPr/>
      </dsp:nvSpPr>
      <dsp:spPr>
        <a:xfrm>
          <a:off x="0" y="0"/>
          <a:ext cx="8800623" cy="116951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kk-KZ" sz="1200" kern="1200"/>
            <a:t>Темірсіздендіру кезінде суды тікелей сүзгілерде ауаға қанықтыру процесін суда еріген оттегінің шамадан тыс болуына жол бермей және темірдің барлығы сүзгінің су жастықшасында толық тотығып үлгермейтіндей жүргізу қажет.</a:t>
          </a:r>
          <a:endParaRPr lang="en-US" sz="1200" kern="1200"/>
        </a:p>
      </dsp:txBody>
      <dsp:txXfrm>
        <a:off x="34254" y="34254"/>
        <a:ext cx="7538630" cy="1101002"/>
      </dsp:txXfrm>
    </dsp:sp>
    <dsp:sp modelId="{BFF82ACB-5980-47D4-9AF2-025064EEC8DE}">
      <dsp:nvSpPr>
        <dsp:cNvPr id="0" name=""/>
        <dsp:cNvSpPr/>
      </dsp:nvSpPr>
      <dsp:spPr>
        <a:xfrm>
          <a:off x="776525" y="1364429"/>
          <a:ext cx="8800623" cy="116951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kk-KZ" sz="1200" kern="1200"/>
            <a:t>Сүзгідегі құм қабатының қалыңдығы Fe²⁺-тің Fe³⁺-ке дейін тотықтыру процесін толық аяқтауға және Fe(OH)₃ золін адсорбциялауға жеткілікті болуы тиіс.</a:t>
          </a:r>
          <a:endParaRPr lang="en-US" sz="1200" kern="1200"/>
        </a:p>
      </dsp:txBody>
      <dsp:txXfrm>
        <a:off x="810779" y="1398683"/>
        <a:ext cx="7195408" cy="1101002"/>
      </dsp:txXfrm>
    </dsp:sp>
    <dsp:sp modelId="{9AC4CB94-B414-4A05-AA98-3154A86BE990}">
      <dsp:nvSpPr>
        <dsp:cNvPr id="0" name=""/>
        <dsp:cNvSpPr/>
      </dsp:nvSpPr>
      <dsp:spPr>
        <a:xfrm>
          <a:off x="1553051" y="2728858"/>
          <a:ext cx="8800623" cy="116951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kk-KZ" sz="1200" kern="1200" dirty="0" err="1"/>
            <a:t>Темірсіздендіру</a:t>
          </a:r>
          <a:r>
            <a:rPr lang="kk-KZ" sz="1200" kern="1200" dirty="0"/>
            <a:t> кезіндегі сүзгілеу жылдамдығы 5—20 м/</a:t>
          </a:r>
          <a:r>
            <a:rPr lang="kk-KZ" sz="1200" kern="1200" dirty="0" err="1"/>
            <a:t>сағ</a:t>
          </a:r>
          <a:r>
            <a:rPr lang="kk-KZ" sz="1200" kern="1200" dirty="0"/>
            <a:t> аралығында қабылданады. Дәндерінің орташа мөлшері 0,9—1,3 </a:t>
          </a:r>
          <a:r>
            <a:rPr lang="kk-KZ" sz="1200" kern="1200" dirty="0" err="1"/>
            <a:t>мм</a:t>
          </a:r>
          <a:r>
            <a:rPr lang="kk-KZ" sz="1200" kern="1200" dirty="0"/>
            <a:t> сүзгі жүктемесінде қарапайым аэрация жағдайында сүзгінің ластануға төзімділігі 1 м³ жүктеме көлеміне шамамен 3,5 кг темірді құрайды, ал темір сүзгі қабатының бүкіл қалыңдығында ұсталып қалады. Қарапайым аэрация қолданылатын су </a:t>
          </a:r>
          <a:r>
            <a:rPr lang="kk-KZ" sz="1200" kern="1200" dirty="0" err="1"/>
            <a:t>темірсіздендіру</a:t>
          </a:r>
          <a:r>
            <a:rPr lang="kk-KZ" sz="1200" kern="1200" dirty="0"/>
            <a:t> станцияларына арналған сүзгілердің ұсынылатын есептік параметрлері 1-кестеде көрсетілген.</a:t>
          </a:r>
          <a:endParaRPr lang="en-US" sz="1200" kern="1200" dirty="0"/>
        </a:p>
      </dsp:txBody>
      <dsp:txXfrm>
        <a:off x="1587305" y="2763112"/>
        <a:ext cx="7195408" cy="1101002"/>
      </dsp:txXfrm>
    </dsp:sp>
    <dsp:sp modelId="{DD684F6C-DC36-4E31-B461-5F8991748D86}">
      <dsp:nvSpPr>
        <dsp:cNvPr id="0" name=""/>
        <dsp:cNvSpPr/>
      </dsp:nvSpPr>
      <dsp:spPr>
        <a:xfrm>
          <a:off x="8040441" y="886878"/>
          <a:ext cx="760181" cy="76018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11482" y="886878"/>
        <a:ext cx="418099" cy="572036"/>
      </dsp:txXfrm>
    </dsp:sp>
    <dsp:sp modelId="{016EA4D6-DC1D-44A8-921B-4855392CAF67}">
      <dsp:nvSpPr>
        <dsp:cNvPr id="0" name=""/>
        <dsp:cNvSpPr/>
      </dsp:nvSpPr>
      <dsp:spPr>
        <a:xfrm>
          <a:off x="8816967" y="2243511"/>
          <a:ext cx="760181" cy="760181"/>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88008" y="2243511"/>
        <a:ext cx="418099" cy="572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5C80A-C65B-420B-B498-8C3C4AFF7D2C}">
      <dsp:nvSpPr>
        <dsp:cNvPr id="0" name=""/>
        <dsp:cNvSpPr/>
      </dsp:nvSpPr>
      <dsp:spPr>
        <a:xfrm>
          <a:off x="0" y="0"/>
          <a:ext cx="8800623" cy="1826656"/>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k-KZ" sz="1600" kern="1200"/>
            <a:t>Градирня резервуары, яғни темірдің тотықсыз түрінің тотығу процесі аяқталатын контактылы резервуар, аэрациядан кейін суды 30—40 минут ұстауды қамтамасыз етуі тиіс.</a:t>
          </a:r>
          <a:endParaRPr lang="en-US" sz="1600" kern="1200"/>
        </a:p>
      </dsp:txBody>
      <dsp:txXfrm>
        <a:off x="53501" y="53501"/>
        <a:ext cx="6912631" cy="1719654"/>
      </dsp:txXfrm>
    </dsp:sp>
    <dsp:sp modelId="{7FAA3C8F-0DE3-468E-BCE4-7185923BF3CD}">
      <dsp:nvSpPr>
        <dsp:cNvPr id="0" name=""/>
        <dsp:cNvSpPr/>
      </dsp:nvSpPr>
      <dsp:spPr>
        <a:xfrm>
          <a:off x="1553051" y="2232580"/>
          <a:ext cx="8800623" cy="1826656"/>
        </a:xfrm>
        <a:prstGeom prst="roundRect">
          <a:avLst>
            <a:gd name="adj" fmla="val 10000"/>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k-KZ" sz="1600" kern="1200"/>
            <a:t>Желдеткіш өнімділігі 1 м³ суға 4—7 м³ ауа беруді қамтамасыз етуі керек. Желдеткіштің дамытатын қысымы Рашиг сақиналарынан тұратын насадка биіктігінің әр метрі үшін 30 мм су бағынан, ағаш хорда насадкасының әр метрі үшін 10 мм су бағынан, сондай-ақ градирняның таратушы жүйесіндегі жергілікті кедергілерді жеңу үшін қосымша 15—20 мм су бағынан болуы қажет.</a:t>
          </a:r>
          <a:endParaRPr lang="en-US" sz="1600" kern="1200"/>
        </a:p>
      </dsp:txBody>
      <dsp:txXfrm>
        <a:off x="1606552" y="2286081"/>
        <a:ext cx="5953243" cy="1719654"/>
      </dsp:txXfrm>
    </dsp:sp>
    <dsp:sp modelId="{4FBF0C32-D2B5-4755-BCB4-59FEA2933627}">
      <dsp:nvSpPr>
        <dsp:cNvPr id="0" name=""/>
        <dsp:cNvSpPr/>
      </dsp:nvSpPr>
      <dsp:spPr>
        <a:xfrm>
          <a:off x="7613296" y="1435955"/>
          <a:ext cx="1187326" cy="1187326"/>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80444" y="1435955"/>
        <a:ext cx="653030" cy="893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81BC9-AB55-47FD-8D78-59B90704DA41}">
      <dsp:nvSpPr>
        <dsp:cNvPr id="0" name=""/>
        <dsp:cNvSpPr/>
      </dsp:nvSpPr>
      <dsp:spPr>
        <a:xfrm>
          <a:off x="1528910" y="2303"/>
          <a:ext cx="3251478" cy="8570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a:t>Берілгені: </a:t>
          </a:r>
          <a:endParaRPr lang="en-US" sz="1600" kern="1200"/>
        </a:p>
      </dsp:txBody>
      <dsp:txXfrm>
        <a:off x="1554012" y="27405"/>
        <a:ext cx="3201274" cy="806857"/>
      </dsp:txXfrm>
    </dsp:sp>
    <dsp:sp modelId="{7993C1C3-EB7F-4A63-8069-BF5C7B19E208}">
      <dsp:nvSpPr>
        <dsp:cNvPr id="0" name=""/>
        <dsp:cNvSpPr/>
      </dsp:nvSpPr>
      <dsp:spPr>
        <a:xfrm rot="5400000">
          <a:off x="2993950" y="880792"/>
          <a:ext cx="321398" cy="385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038946" y="912932"/>
        <a:ext cx="231407" cy="224979"/>
      </dsp:txXfrm>
    </dsp:sp>
    <dsp:sp modelId="{FD8B9E09-22BA-44F2-8081-C8E7414C02E1}">
      <dsp:nvSpPr>
        <dsp:cNvPr id="0" name=""/>
        <dsp:cNvSpPr/>
      </dsp:nvSpPr>
      <dsp:spPr>
        <a:xfrm>
          <a:off x="1528910" y="1287896"/>
          <a:ext cx="3251478" cy="8570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a:t>Су тазарту станциясының толық өнімділігі Q</a:t>
          </a:r>
          <a:r>
            <a:rPr lang="kk-KZ" sz="1600" kern="1200" baseline="-25000"/>
            <a:t>тәул </a:t>
          </a:r>
          <a:r>
            <a:rPr lang="kk-KZ" sz="1600" kern="1200"/>
            <a:t>= 9600 м</a:t>
          </a:r>
          <a:r>
            <a:rPr lang="kk-KZ" sz="1600" kern="1200" baseline="30000"/>
            <a:t>3</a:t>
          </a:r>
          <a:r>
            <a:rPr lang="kk-KZ" sz="1600" kern="1200"/>
            <a:t>/тәул. немесе Q</a:t>
          </a:r>
          <a:r>
            <a:rPr lang="kk-KZ" sz="1600" kern="1200" baseline="-25000"/>
            <a:t>сағ </a:t>
          </a:r>
          <a:r>
            <a:rPr lang="kk-KZ" sz="1600" kern="1200"/>
            <a:t>= 400 м</a:t>
          </a:r>
          <a:r>
            <a:rPr lang="kk-KZ" sz="1600" kern="1200" baseline="30000"/>
            <a:t>3</a:t>
          </a:r>
          <a:r>
            <a:rPr lang="kk-KZ" sz="1600" kern="1200"/>
            <a:t>/сағ. </a:t>
          </a:r>
          <a:endParaRPr lang="en-US" sz="1600" kern="1200"/>
        </a:p>
      </dsp:txBody>
      <dsp:txXfrm>
        <a:off x="1554012" y="1312998"/>
        <a:ext cx="3201274" cy="806857"/>
      </dsp:txXfrm>
    </dsp:sp>
    <dsp:sp modelId="{CB430CC1-AD15-4514-BCDF-DA5CE73B8536}">
      <dsp:nvSpPr>
        <dsp:cNvPr id="0" name=""/>
        <dsp:cNvSpPr/>
      </dsp:nvSpPr>
      <dsp:spPr>
        <a:xfrm rot="5400000">
          <a:off x="2993950" y="2166385"/>
          <a:ext cx="321398" cy="385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038946" y="2198525"/>
        <a:ext cx="231407" cy="224979"/>
      </dsp:txXfrm>
    </dsp:sp>
    <dsp:sp modelId="{A9A5C7EB-B681-4B91-B75B-29FFAECED496}">
      <dsp:nvSpPr>
        <dsp:cNvPr id="0" name=""/>
        <dsp:cNvSpPr/>
      </dsp:nvSpPr>
      <dsp:spPr>
        <a:xfrm>
          <a:off x="1528910" y="2573489"/>
          <a:ext cx="3251478" cy="8570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a:t>Бастапқы суда екі көмір қышқылды темірдің Fe (HCO</a:t>
          </a:r>
          <a:r>
            <a:rPr lang="kk-KZ" sz="1600" kern="1200" baseline="-25000"/>
            <a:t>3</a:t>
          </a:r>
          <a:r>
            <a:rPr lang="kk-KZ" sz="1600" kern="1200"/>
            <a:t>)</a:t>
          </a:r>
          <a:r>
            <a:rPr lang="kk-KZ" sz="1600" kern="1200" baseline="-25000"/>
            <a:t>2</a:t>
          </a:r>
          <a:r>
            <a:rPr lang="kk-KZ" sz="1600" kern="1200"/>
            <a:t> мөлшері 10 мг/л. </a:t>
          </a:r>
          <a:endParaRPr lang="en-US" sz="1600" kern="1200"/>
        </a:p>
      </dsp:txBody>
      <dsp:txXfrm>
        <a:off x="1554012" y="2598591"/>
        <a:ext cx="3201274" cy="806857"/>
      </dsp:txXfrm>
    </dsp:sp>
    <dsp:sp modelId="{DB34C61C-CD14-44A3-9EE2-5230C60EF72A}">
      <dsp:nvSpPr>
        <dsp:cNvPr id="0" name=""/>
        <dsp:cNvSpPr/>
      </dsp:nvSpPr>
      <dsp:spPr>
        <a:xfrm rot="5400000">
          <a:off x="2993950" y="3451977"/>
          <a:ext cx="321398" cy="385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3038946" y="3484117"/>
        <a:ext cx="231407" cy="224979"/>
      </dsp:txXfrm>
    </dsp:sp>
    <dsp:sp modelId="{9CC1E73F-1210-44B7-BCAC-2B0FFA92CB6F}">
      <dsp:nvSpPr>
        <dsp:cNvPr id="0" name=""/>
        <dsp:cNvSpPr/>
      </dsp:nvSpPr>
      <dsp:spPr>
        <a:xfrm>
          <a:off x="1528910" y="3859082"/>
          <a:ext cx="3251478" cy="8570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a:t>Суды темірсіздендіру қондырғыны есептеу керек. </a:t>
          </a:r>
          <a:endParaRPr lang="en-US" sz="1600" kern="1200"/>
        </a:p>
      </dsp:txBody>
      <dsp:txXfrm>
        <a:off x="1554012" y="3884184"/>
        <a:ext cx="3201274" cy="806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8E96B-117F-45B0-84B2-742CE758F498}">
      <dsp:nvSpPr>
        <dsp:cNvPr id="0" name=""/>
        <dsp:cNvSpPr/>
      </dsp:nvSpPr>
      <dsp:spPr>
        <a:xfrm>
          <a:off x="0" y="638"/>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642CC-C719-46CB-9297-B990F865E897}">
      <dsp:nvSpPr>
        <dsp:cNvPr id="0" name=""/>
        <dsp:cNvSpPr/>
      </dsp:nvSpPr>
      <dsp:spPr>
        <a:xfrm>
          <a:off x="0" y="638"/>
          <a:ext cx="10353761" cy="118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kk-KZ" sz="2300" kern="1200" dirty="0"/>
            <a:t>Желдеткіш </a:t>
          </a:r>
          <a:r>
            <a:rPr lang="kk-KZ" sz="2300" kern="1200" dirty="0" err="1"/>
            <a:t>градирняның</a:t>
          </a:r>
          <a:r>
            <a:rPr lang="kk-KZ" sz="2300" kern="1200" dirty="0"/>
            <a:t> қажетті ауданын былай анықтаймыз</a:t>
          </a:r>
          <a:endParaRPr lang="en-US" sz="2300" kern="1200" dirty="0"/>
        </a:p>
      </dsp:txBody>
      <dsp:txXfrm>
        <a:off x="0" y="638"/>
        <a:ext cx="10353761" cy="1181159"/>
      </dsp:txXfrm>
    </dsp:sp>
    <dsp:sp modelId="{8EED739D-1CA4-4F62-B684-CBB5FF45F6BD}">
      <dsp:nvSpPr>
        <dsp:cNvPr id="0" name=""/>
        <dsp:cNvSpPr/>
      </dsp:nvSpPr>
      <dsp:spPr>
        <a:xfrm>
          <a:off x="0" y="1181798"/>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1ED90-93ED-41D3-AD0E-8EE180DBC253}">
      <dsp:nvSpPr>
        <dsp:cNvPr id="0" name=""/>
        <dsp:cNvSpPr/>
      </dsp:nvSpPr>
      <dsp:spPr>
        <a:xfrm>
          <a:off x="0" y="1181798"/>
          <a:ext cx="10353761" cy="5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kk-KZ" sz="2300" kern="1200" dirty="0" err="1"/>
            <a:t>F</a:t>
          </a:r>
          <a:r>
            <a:rPr lang="kk-KZ" sz="2300" kern="1200" baseline="-25000" dirty="0" err="1"/>
            <a:t>гр</a:t>
          </a:r>
          <a:r>
            <a:rPr lang="kk-KZ" sz="2300" kern="1200" dirty="0"/>
            <a:t>= </a:t>
          </a:r>
          <a:r>
            <a:rPr lang="kk-KZ" sz="2300" kern="1200" dirty="0" err="1"/>
            <a:t>Q</a:t>
          </a:r>
          <a:r>
            <a:rPr lang="kk-KZ" sz="2300" kern="1200" baseline="-25000" dirty="0" err="1"/>
            <a:t>сағ</a:t>
          </a:r>
          <a:r>
            <a:rPr lang="kk-KZ" sz="2300" kern="1200" dirty="0"/>
            <a:t>/Ф=400/60=6,67 м</a:t>
          </a:r>
          <a:r>
            <a:rPr lang="kk-KZ" sz="2300" kern="1200" baseline="30000" dirty="0"/>
            <a:t>2</a:t>
          </a:r>
          <a:endParaRPr lang="en-US" sz="2300" kern="1200" dirty="0"/>
        </a:p>
      </dsp:txBody>
      <dsp:txXfrm>
        <a:off x="0" y="1181798"/>
        <a:ext cx="10353761" cy="513993"/>
      </dsp:txXfrm>
    </dsp:sp>
    <dsp:sp modelId="{EBAE5208-8F66-4435-AFB7-B21CEAA9333C}">
      <dsp:nvSpPr>
        <dsp:cNvPr id="0" name=""/>
        <dsp:cNvSpPr/>
      </dsp:nvSpPr>
      <dsp:spPr>
        <a:xfrm>
          <a:off x="0" y="1695792"/>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9E3EB-4A58-418C-8361-06BD1CF9591E}">
      <dsp:nvSpPr>
        <dsp:cNvPr id="0" name=""/>
        <dsp:cNvSpPr/>
      </dsp:nvSpPr>
      <dsp:spPr>
        <a:xfrm>
          <a:off x="0" y="1695792"/>
          <a:ext cx="10353761" cy="118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kk-KZ" sz="2300" kern="1200" dirty="0"/>
            <a:t>Мұндағы Ф-желдеткіш </a:t>
          </a:r>
          <a:r>
            <a:rPr lang="kk-KZ" sz="2300" kern="1200" dirty="0" err="1"/>
            <a:t>градирнияның</a:t>
          </a:r>
          <a:r>
            <a:rPr lang="kk-KZ" sz="2300" kern="1200" dirty="0"/>
            <a:t> 1м</a:t>
          </a:r>
          <a:r>
            <a:rPr lang="kk-KZ" sz="2300" kern="1200" baseline="30000" dirty="0"/>
            <a:t>2 </a:t>
          </a:r>
          <a:r>
            <a:rPr lang="kk-KZ" sz="2300" kern="1200" dirty="0"/>
            <a:t>ауданына судың меншікті шығыны, ол </a:t>
          </a:r>
          <a:r>
            <a:rPr lang="kk-KZ" sz="2300" kern="1200" dirty="0" err="1"/>
            <a:t>Рашиг</a:t>
          </a:r>
          <a:r>
            <a:rPr lang="kk-KZ" sz="2300" kern="1200" dirty="0"/>
            <a:t> </a:t>
          </a:r>
          <a:r>
            <a:rPr lang="kk-KZ" sz="2300" kern="1200" dirty="0" err="1"/>
            <a:t>шығырышығынан</a:t>
          </a:r>
          <a:r>
            <a:rPr lang="kk-KZ" sz="2300" kern="1200" dirty="0"/>
            <a:t> жасалған саптамасын қолданғанда 60 м</a:t>
          </a:r>
          <a:r>
            <a:rPr lang="kk-KZ" sz="2300" kern="1200" baseline="30000" dirty="0"/>
            <a:t>3</a:t>
          </a:r>
          <a:r>
            <a:rPr lang="kk-KZ" sz="2300" kern="1200" dirty="0"/>
            <a:t>/</a:t>
          </a:r>
          <a:r>
            <a:rPr lang="kk-KZ" sz="2300" kern="1200" dirty="0" err="1"/>
            <a:t>сағ</a:t>
          </a:r>
          <a:r>
            <a:rPr lang="kk-KZ" sz="2300" kern="1200" dirty="0"/>
            <a:t>-қа, ағаштан жасалған хордалық саптамада 40 м</a:t>
          </a:r>
          <a:r>
            <a:rPr lang="kk-KZ" sz="2300" kern="1200" baseline="30000" dirty="0"/>
            <a:t>3</a:t>
          </a:r>
          <a:r>
            <a:rPr lang="kk-KZ" sz="2300" kern="1200" dirty="0"/>
            <a:t>/</a:t>
          </a:r>
          <a:r>
            <a:rPr lang="kk-KZ" sz="2300" kern="1200" dirty="0" err="1"/>
            <a:t>сағ</a:t>
          </a:r>
          <a:r>
            <a:rPr lang="kk-KZ" sz="2300" kern="1200" dirty="0"/>
            <a:t>-ға тең.</a:t>
          </a:r>
          <a:endParaRPr lang="en-US" sz="2300" kern="1200" dirty="0"/>
        </a:p>
      </dsp:txBody>
      <dsp:txXfrm>
        <a:off x="0" y="1695792"/>
        <a:ext cx="10353761" cy="1181159"/>
      </dsp:txXfrm>
    </dsp:sp>
    <dsp:sp modelId="{6E4E078E-9BBB-4113-9EE6-663DAFDB0FA5}">
      <dsp:nvSpPr>
        <dsp:cNvPr id="0" name=""/>
        <dsp:cNvSpPr/>
      </dsp:nvSpPr>
      <dsp:spPr>
        <a:xfrm>
          <a:off x="0" y="2876952"/>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DB8058-27DE-402A-BEEB-867BCC4643F1}">
      <dsp:nvSpPr>
        <dsp:cNvPr id="0" name=""/>
        <dsp:cNvSpPr/>
      </dsp:nvSpPr>
      <dsp:spPr>
        <a:xfrm>
          <a:off x="0" y="2876952"/>
          <a:ext cx="10353761" cy="118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kk-KZ" sz="2300" kern="1200" dirty="0" err="1"/>
            <a:t>Рашиг</a:t>
          </a:r>
          <a:r>
            <a:rPr lang="kk-KZ" sz="2300" kern="1200" dirty="0"/>
            <a:t> шығыршығынан жасалған саптаманың қабат биіктігін бастапқы судың сілтілігі (немесе карбонатты </a:t>
          </a:r>
          <a:r>
            <a:rPr lang="kk-KZ" sz="2300" kern="1200" dirty="0" err="1"/>
            <a:t>кермектілігі</a:t>
          </a:r>
          <a:r>
            <a:rPr lang="kk-KZ" sz="2300" kern="1200" dirty="0"/>
            <a:t>) 6 </a:t>
          </a:r>
          <a:r>
            <a:rPr lang="kk-KZ" sz="2300" kern="1200" dirty="0" err="1"/>
            <a:t>мг</a:t>
          </a:r>
          <a:r>
            <a:rPr lang="kk-KZ" sz="2300" kern="1200" dirty="0"/>
            <a:t>- </a:t>
          </a:r>
          <a:r>
            <a:rPr lang="kk-KZ" sz="2300" kern="1200" dirty="0" err="1"/>
            <a:t>экв</a:t>
          </a:r>
          <a:r>
            <a:rPr lang="kk-KZ" sz="2300" kern="1200" dirty="0"/>
            <a:t>/л болса h </a:t>
          </a:r>
          <a:r>
            <a:rPr lang="kk-KZ" sz="2300" kern="1200" baseline="-25000" dirty="0" err="1"/>
            <a:t>кр</a:t>
          </a:r>
          <a:r>
            <a:rPr lang="kk-KZ" sz="2300" kern="1200" baseline="-25000" dirty="0"/>
            <a:t>  </a:t>
          </a:r>
          <a:r>
            <a:rPr lang="kk-KZ" sz="2300" kern="1200" dirty="0"/>
            <a:t>= 3 м-</a:t>
          </a:r>
          <a:r>
            <a:rPr lang="kk-KZ" sz="2300" kern="1200" dirty="0" err="1"/>
            <a:t>ге</a:t>
          </a:r>
          <a:r>
            <a:rPr lang="kk-KZ" sz="2300" kern="1200" dirty="0"/>
            <a:t> тең қабылдаймыз (</a:t>
          </a:r>
          <a:r>
            <a:rPr lang="en-US" sz="2300" kern="1200" dirty="0"/>
            <a:t>2</a:t>
          </a:r>
          <a:r>
            <a:rPr lang="kk-KZ" sz="2300" kern="1200" dirty="0"/>
            <a:t>-кесте).</a:t>
          </a:r>
          <a:endParaRPr lang="en-US" sz="2300" kern="1200" dirty="0"/>
        </a:p>
      </dsp:txBody>
      <dsp:txXfrm>
        <a:off x="0" y="2876952"/>
        <a:ext cx="10353761" cy="1181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22409-8B8C-41AF-ACE3-5AC18CE51A71}">
      <dsp:nvSpPr>
        <dsp:cNvPr id="0" name=""/>
        <dsp:cNvSpPr/>
      </dsp:nvSpPr>
      <dsp:spPr>
        <a:xfrm>
          <a:off x="0" y="0"/>
          <a:ext cx="7972329" cy="730662"/>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kern="1200"/>
            <a:t>Градирняның желдеткіштерінің өнімділігі </a:t>
          </a:r>
          <a:endParaRPr lang="en-US" sz="1900" kern="1200"/>
        </a:p>
      </dsp:txBody>
      <dsp:txXfrm>
        <a:off x="21400" y="21400"/>
        <a:ext cx="7098400" cy="687862"/>
      </dsp:txXfrm>
    </dsp:sp>
    <dsp:sp modelId="{CCDC741F-C238-44D8-8F52-F72B3A97DBF3}">
      <dsp:nvSpPr>
        <dsp:cNvPr id="0" name=""/>
        <dsp:cNvSpPr/>
      </dsp:nvSpPr>
      <dsp:spPr>
        <a:xfrm>
          <a:off x="595336" y="832143"/>
          <a:ext cx="7972329" cy="73066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kern="1200"/>
            <a:t>Q</a:t>
          </a:r>
          <a:r>
            <a:rPr lang="kk-KZ" sz="1900" kern="1200" baseline="-30000"/>
            <a:t>жел</a:t>
          </a:r>
          <a:r>
            <a:rPr lang="kk-KZ" sz="1900" kern="1200"/>
            <a:t> = Q</a:t>
          </a:r>
          <a:r>
            <a:rPr lang="kk-KZ" sz="1900" kern="1200" baseline="-30000"/>
            <a:t>сағ</a:t>
          </a:r>
          <a:r>
            <a:rPr lang="kk-KZ" sz="1900" kern="1200"/>
            <a:t> · Q</a:t>
          </a:r>
          <a:r>
            <a:rPr lang="kk-KZ" sz="1900" kern="1200" baseline="-30000"/>
            <a:t>о</a:t>
          </a:r>
          <a:r>
            <a:rPr lang="kk-KZ" sz="1900" kern="1200"/>
            <a:t> = 400 · 10 = 4000 м</a:t>
          </a:r>
          <a:r>
            <a:rPr lang="kk-KZ" sz="1900" kern="1200" baseline="30000"/>
            <a:t>3</a:t>
          </a:r>
          <a:r>
            <a:rPr lang="kk-KZ" sz="1900" kern="1200"/>
            <a:t>/сағ.</a:t>
          </a:r>
          <a:endParaRPr lang="en-US" sz="1900" kern="1200"/>
        </a:p>
      </dsp:txBody>
      <dsp:txXfrm>
        <a:off x="616736" y="853543"/>
        <a:ext cx="6859262" cy="687862"/>
      </dsp:txXfrm>
    </dsp:sp>
    <dsp:sp modelId="{B6C74664-2255-4C8C-801D-B401C2E0302D}">
      <dsp:nvSpPr>
        <dsp:cNvPr id="0" name=""/>
        <dsp:cNvSpPr/>
      </dsp:nvSpPr>
      <dsp:spPr>
        <a:xfrm>
          <a:off x="1190672" y="1664287"/>
          <a:ext cx="7972329" cy="730662"/>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kern="1200"/>
            <a:t>мұндағы Q</a:t>
          </a:r>
          <a:r>
            <a:rPr lang="kk-KZ" sz="1900" kern="1200" baseline="-30000"/>
            <a:t>0 </a:t>
          </a:r>
          <a:r>
            <a:rPr lang="kk-KZ" sz="1900" kern="1200"/>
            <a:t>– желдеткіштің жіберілетін судың 1 м</a:t>
          </a:r>
          <a:r>
            <a:rPr lang="kk-KZ" sz="1900" kern="1200" baseline="30000"/>
            <a:t>3</a:t>
          </a:r>
          <a:r>
            <a:rPr lang="kk-KZ" sz="1900" kern="1200"/>
            <a:t> – ге қажетті өнімділігі, көбінесе 10 м</a:t>
          </a:r>
          <a:r>
            <a:rPr lang="kk-KZ" sz="1900" kern="1200" baseline="30000"/>
            <a:t>3</a:t>
          </a:r>
          <a:r>
            <a:rPr lang="kk-KZ" sz="1900" kern="1200"/>
            <a:t> ке тең қабылдайды; </a:t>
          </a:r>
          <a:endParaRPr lang="en-US" sz="1900" kern="1200"/>
        </a:p>
      </dsp:txBody>
      <dsp:txXfrm>
        <a:off x="1212072" y="1685687"/>
        <a:ext cx="6859262" cy="687862"/>
      </dsp:txXfrm>
    </dsp:sp>
    <dsp:sp modelId="{2D803DDC-6E3B-4C53-8BD2-57DC343D4127}">
      <dsp:nvSpPr>
        <dsp:cNvPr id="0" name=""/>
        <dsp:cNvSpPr/>
      </dsp:nvSpPr>
      <dsp:spPr>
        <a:xfrm>
          <a:off x="1786008" y="2496430"/>
          <a:ext cx="7972329" cy="730662"/>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kern="1200"/>
            <a:t>Желдеткіштің арттыратын арыны мынаған тең</a:t>
          </a:r>
          <a:endParaRPr lang="en-US" sz="1900" kern="1200"/>
        </a:p>
      </dsp:txBody>
      <dsp:txXfrm>
        <a:off x="1807408" y="2517830"/>
        <a:ext cx="6859262" cy="687862"/>
      </dsp:txXfrm>
    </dsp:sp>
    <dsp:sp modelId="{FA9883CD-9284-4977-9E73-9CE16BEF00EB}">
      <dsp:nvSpPr>
        <dsp:cNvPr id="0" name=""/>
        <dsp:cNvSpPr/>
      </dsp:nvSpPr>
      <dsp:spPr>
        <a:xfrm>
          <a:off x="2381345" y="3328574"/>
          <a:ext cx="7972329" cy="730662"/>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kk-KZ" sz="1900" kern="1200"/>
            <a:t>һ</a:t>
          </a:r>
          <a:r>
            <a:rPr lang="kk-KZ" sz="1900" kern="1200" baseline="-30000"/>
            <a:t>жел</a:t>
          </a:r>
          <a:r>
            <a:rPr lang="kk-KZ" sz="1900" kern="1200"/>
            <a:t> = һ</a:t>
          </a:r>
          <a:r>
            <a:rPr lang="kk-KZ" sz="1900" kern="1200" baseline="-30000"/>
            <a:t>кр</a:t>
          </a:r>
          <a:r>
            <a:rPr lang="kk-KZ" sz="1900" kern="1200"/>
            <a:t> ·30 =3· 30 = 90 мм.</a:t>
          </a:r>
          <a:endParaRPr lang="en-US" sz="1900" kern="1200"/>
        </a:p>
      </dsp:txBody>
      <dsp:txXfrm>
        <a:off x="2402745" y="3349974"/>
        <a:ext cx="6859262" cy="687862"/>
      </dsp:txXfrm>
    </dsp:sp>
    <dsp:sp modelId="{5B7D1BFC-3C40-46E6-9BE7-2B7BFB4C49A2}">
      <dsp:nvSpPr>
        <dsp:cNvPr id="0" name=""/>
        <dsp:cNvSpPr/>
      </dsp:nvSpPr>
      <dsp:spPr>
        <a:xfrm>
          <a:off x="7497399" y="533789"/>
          <a:ext cx="474930" cy="474930"/>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604258" y="533789"/>
        <a:ext cx="261212" cy="357385"/>
      </dsp:txXfrm>
    </dsp:sp>
    <dsp:sp modelId="{2D645B57-2D34-4E6A-A334-EF86C10B1B41}">
      <dsp:nvSpPr>
        <dsp:cNvPr id="0" name=""/>
        <dsp:cNvSpPr/>
      </dsp:nvSpPr>
      <dsp:spPr>
        <a:xfrm>
          <a:off x="8092735" y="1365933"/>
          <a:ext cx="474930" cy="474930"/>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99594" y="1365933"/>
        <a:ext cx="261212" cy="357385"/>
      </dsp:txXfrm>
    </dsp:sp>
    <dsp:sp modelId="{80DA28E4-085B-4FD4-A950-A9B9E0AA2CDB}">
      <dsp:nvSpPr>
        <dsp:cNvPr id="0" name=""/>
        <dsp:cNvSpPr/>
      </dsp:nvSpPr>
      <dsp:spPr>
        <a:xfrm>
          <a:off x="8688071" y="2185899"/>
          <a:ext cx="474930" cy="474930"/>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794930" y="2185899"/>
        <a:ext cx="261212" cy="357385"/>
      </dsp:txXfrm>
    </dsp:sp>
    <dsp:sp modelId="{154F9C19-5363-4EE9-B12B-F42E508991AD}">
      <dsp:nvSpPr>
        <dsp:cNvPr id="0" name=""/>
        <dsp:cNvSpPr/>
      </dsp:nvSpPr>
      <dsp:spPr>
        <a:xfrm>
          <a:off x="9283407" y="3026161"/>
          <a:ext cx="474930" cy="474930"/>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390266" y="3026161"/>
        <a:ext cx="261212" cy="3573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7586052-BBC2-4B7A-968D-5555B24E6C27}" type="datetimeFigureOut">
              <a:rPr lang="ru-KZ" smtClean="0"/>
              <a:t>03.11.2025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208017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7586052-BBC2-4B7A-968D-5555B24E6C27}" type="datetimeFigureOut">
              <a:rPr lang="ru-KZ" smtClean="0"/>
              <a:t>03.11.2025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415414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7586052-BBC2-4B7A-968D-5555B24E6C27}" type="datetimeFigureOut">
              <a:rPr lang="ru-KZ" smtClean="0"/>
              <a:t>03.11.2025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372453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7586052-BBC2-4B7A-968D-5555B24E6C27}" type="datetimeFigureOut">
              <a:rPr lang="ru-KZ" smtClean="0"/>
              <a:t>03.11.2025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4B5E885-874B-4C22-8948-C2813C546949}" type="slidenum">
              <a:rPr lang="ru-KZ" smtClean="0"/>
              <a:t>‹#›</a:t>
            </a:fld>
            <a:endParaRPr lang="ru-KZ"/>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810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7586052-BBC2-4B7A-968D-5555B24E6C27}" type="datetimeFigureOut">
              <a:rPr lang="ru-KZ" smtClean="0"/>
              <a:t>03.11.2025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724804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57586052-BBC2-4B7A-968D-5555B24E6C27}" type="datetimeFigureOut">
              <a:rPr lang="ru-KZ" smtClean="0"/>
              <a:t>03.11.2025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4166895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57586052-BBC2-4B7A-968D-5555B24E6C27}" type="datetimeFigureOut">
              <a:rPr lang="ru-KZ" smtClean="0"/>
              <a:t>03.11.2025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1686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586052-BBC2-4B7A-968D-5555B24E6C27}" type="datetimeFigureOut">
              <a:rPr lang="ru-KZ" smtClean="0"/>
              <a:t>03.11.2025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883346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586052-BBC2-4B7A-968D-5555B24E6C27}" type="datetimeFigureOut">
              <a:rPr lang="ru-KZ" smtClean="0"/>
              <a:t>03.11.2025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25417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586052-BBC2-4B7A-968D-5555B24E6C27}" type="datetimeFigureOut">
              <a:rPr lang="ru-KZ" smtClean="0"/>
              <a:t>03.11.2025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148187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7586052-BBC2-4B7A-968D-5555B24E6C27}" type="datetimeFigureOut">
              <a:rPr lang="ru-KZ" smtClean="0"/>
              <a:t>03.11.2025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15039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7586052-BBC2-4B7A-968D-5555B24E6C27}" type="datetimeFigureOut">
              <a:rPr lang="ru-KZ" smtClean="0"/>
              <a:t>03.11.2025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395286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7586052-BBC2-4B7A-968D-5555B24E6C27}" type="datetimeFigureOut">
              <a:rPr lang="ru-KZ" smtClean="0"/>
              <a:t>03.11.2025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133334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7586052-BBC2-4B7A-968D-5555B24E6C27}" type="datetimeFigureOut">
              <a:rPr lang="ru-KZ" smtClean="0"/>
              <a:t>03.11.2025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232954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86052-BBC2-4B7A-968D-5555B24E6C27}" type="datetimeFigureOut">
              <a:rPr lang="ru-KZ" smtClean="0"/>
              <a:t>03.11.2025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298016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7586052-BBC2-4B7A-968D-5555B24E6C27}" type="datetimeFigureOut">
              <a:rPr lang="ru-KZ" smtClean="0"/>
              <a:t>03.11.2025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245760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7586052-BBC2-4B7A-968D-5555B24E6C27}" type="datetimeFigureOut">
              <a:rPr lang="ru-KZ" smtClean="0"/>
              <a:t>03.11.2025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4B5E885-874B-4C22-8948-C2813C546949}" type="slidenum">
              <a:rPr lang="ru-KZ" smtClean="0"/>
              <a:t>‹#›</a:t>
            </a:fld>
            <a:endParaRPr lang="ru-KZ"/>
          </a:p>
        </p:txBody>
      </p:sp>
    </p:spTree>
    <p:extLst>
      <p:ext uri="{BB962C8B-B14F-4D97-AF65-F5344CB8AC3E}">
        <p14:creationId xmlns:p14="http://schemas.microsoft.com/office/powerpoint/2010/main" val="390642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586052-BBC2-4B7A-968D-5555B24E6C27}" type="datetimeFigureOut">
              <a:rPr lang="ru-KZ" smtClean="0"/>
              <a:t>03.11.2025</a:t>
            </a:fld>
            <a:endParaRPr lang="ru-KZ"/>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K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4B5E885-874B-4C22-8948-C2813C546949}" type="slidenum">
              <a:rPr lang="ru-KZ" smtClean="0"/>
              <a:t>‹#›</a:t>
            </a:fld>
            <a:endParaRPr lang="ru-KZ"/>
          </a:p>
        </p:txBody>
      </p:sp>
    </p:spTree>
    <p:extLst>
      <p:ext uri="{BB962C8B-B14F-4D97-AF65-F5344CB8AC3E}">
        <p14:creationId xmlns:p14="http://schemas.microsoft.com/office/powerpoint/2010/main" val="22851036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B7190E-5D78-7549-D426-C7B2B1975C8D}"/>
              </a:ext>
            </a:extLst>
          </p:cNvPr>
          <p:cNvSpPr>
            <a:spLocks noGrp="1"/>
          </p:cNvSpPr>
          <p:nvPr>
            <p:ph type="ctrTitle"/>
          </p:nvPr>
        </p:nvSpPr>
        <p:spPr>
          <a:xfrm>
            <a:off x="5369441" y="1233378"/>
            <a:ext cx="5441285" cy="2364964"/>
          </a:xfrm>
        </p:spPr>
        <p:txBody>
          <a:bodyPr>
            <a:normAutofit/>
          </a:bodyPr>
          <a:lstStyle/>
          <a:p>
            <a:r>
              <a:rPr lang="kk-KZ" dirty="0"/>
              <a:t>14-ші семинар</a:t>
            </a:r>
            <a:br>
              <a:rPr lang="kk-KZ" dirty="0"/>
            </a:br>
            <a:r>
              <a:rPr lang="kk-KZ" dirty="0" err="1"/>
              <a:t>Темірсіздендіру</a:t>
            </a:r>
            <a:endParaRPr lang="ru-KZ" dirty="0"/>
          </a:p>
        </p:txBody>
      </p:sp>
      <p:sp>
        <p:nvSpPr>
          <p:cNvPr id="3" name="Подзаголовок 2">
            <a:extLst>
              <a:ext uri="{FF2B5EF4-FFF2-40B4-BE49-F238E27FC236}">
                <a16:creationId xmlns:a16="http://schemas.microsoft.com/office/drawing/2014/main" id="{2AFD7929-FD5E-8242-6A1B-66B5265A09A1}"/>
              </a:ext>
            </a:extLst>
          </p:cNvPr>
          <p:cNvSpPr>
            <a:spLocks noGrp="1"/>
          </p:cNvSpPr>
          <p:nvPr>
            <p:ph type="subTitle" idx="1"/>
          </p:nvPr>
        </p:nvSpPr>
        <p:spPr>
          <a:xfrm>
            <a:off x="5369441" y="3598339"/>
            <a:ext cx="5441286" cy="1675335"/>
          </a:xfrm>
        </p:spPr>
        <p:txBody>
          <a:bodyPr>
            <a:normAutofit/>
          </a:bodyPr>
          <a:lstStyle/>
          <a:p>
            <a:r>
              <a:rPr lang="kk-KZ" dirty="0"/>
              <a:t>Л.Н. Гумилев атындағы Еуразиялық Ұлттық Университеті</a:t>
            </a:r>
            <a:endParaRPr lang="ru-KZ" dirty="0"/>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7" name="Graphic 6" descr="Преподаватель">
            <a:extLst>
              <a:ext uri="{FF2B5EF4-FFF2-40B4-BE49-F238E27FC236}">
                <a16:creationId xmlns:a16="http://schemas.microsoft.com/office/drawing/2014/main" id="{3037C12E-5B67-4C8B-101D-332374A26B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39" y="1427660"/>
            <a:ext cx="3551912" cy="3551912"/>
          </a:xfrm>
          <a:prstGeom prst="rect">
            <a:avLst/>
          </a:prstGeom>
        </p:spPr>
      </p:pic>
    </p:spTree>
    <p:extLst>
      <p:ext uri="{BB962C8B-B14F-4D97-AF65-F5344CB8AC3E}">
        <p14:creationId xmlns:p14="http://schemas.microsoft.com/office/powerpoint/2010/main" val="320712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30DE0202-2CA3-F14A-E99B-26BD73E78434}"/>
              </a:ext>
            </a:extLst>
          </p:cNvPr>
          <p:cNvSpPr>
            <a:spLocks noGrp="1"/>
          </p:cNvSpPr>
          <p:nvPr>
            <p:ph type="title"/>
          </p:nvPr>
        </p:nvSpPr>
        <p:spPr/>
        <p:txBody>
          <a:bodyPr>
            <a:normAutofit fontScale="90000"/>
          </a:bodyPr>
          <a:lstStyle/>
          <a:p>
            <a:r>
              <a:rPr lang="kk-KZ" dirty="0"/>
              <a:t>2. Желдеткіш </a:t>
            </a:r>
            <a:r>
              <a:rPr lang="kk-KZ" dirty="0" err="1"/>
              <a:t>градирнаның</a:t>
            </a:r>
            <a:r>
              <a:rPr lang="kk-KZ" dirty="0"/>
              <a:t> ауданың анықтау.</a:t>
            </a:r>
            <a:br>
              <a:rPr lang="ru-KZ" dirty="0"/>
            </a:br>
            <a:r>
              <a:rPr lang="kk-KZ" dirty="0"/>
              <a:t>Мысал есеп</a:t>
            </a:r>
            <a:endParaRPr lang="ru-KZ" dirty="0"/>
          </a:p>
        </p:txBody>
      </p:sp>
      <p:graphicFrame>
        <p:nvGraphicFramePr>
          <p:cNvPr id="10" name="Объект 3">
            <a:extLst>
              <a:ext uri="{FF2B5EF4-FFF2-40B4-BE49-F238E27FC236}">
                <a16:creationId xmlns:a16="http://schemas.microsoft.com/office/drawing/2014/main" id="{1F0EDB74-429F-5A67-D44D-9438C4738C9E}"/>
              </a:ext>
            </a:extLst>
          </p:cNvPr>
          <p:cNvGraphicFramePr>
            <a:graphicFrameLocks noGrp="1"/>
          </p:cNvGraphicFramePr>
          <p:nvPr>
            <p:ph idx="1"/>
            <p:extLst>
              <p:ext uri="{D42A27DB-BD31-4B8C-83A1-F6EECF244321}">
                <p14:modId xmlns:p14="http://schemas.microsoft.com/office/powerpoint/2010/main" val="2866030704"/>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71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4BA614-5E0C-477D-A1AF-C5AD82DB2177}"/>
              </a:ext>
            </a:extLst>
          </p:cNvPr>
          <p:cNvSpPr>
            <a:spLocks noGrp="1"/>
          </p:cNvSpPr>
          <p:nvPr>
            <p:ph type="title"/>
          </p:nvPr>
        </p:nvSpPr>
        <p:spPr>
          <a:xfrm>
            <a:off x="913795" y="609600"/>
            <a:ext cx="10353762" cy="970450"/>
          </a:xfrm>
        </p:spPr>
        <p:txBody>
          <a:bodyPr>
            <a:normAutofit/>
          </a:bodyPr>
          <a:lstStyle/>
          <a:p>
            <a:pPr>
              <a:lnSpc>
                <a:spcPct val="90000"/>
              </a:lnSpc>
            </a:pPr>
            <a:r>
              <a:rPr lang="kk-KZ" sz="3100" dirty="0"/>
              <a:t>3. Желдеткіштің өнімділігі мен арынын анықтау.</a:t>
            </a:r>
            <a:br>
              <a:rPr lang="kk-KZ" sz="3100" dirty="0"/>
            </a:br>
            <a:r>
              <a:rPr lang="kk-KZ" sz="3100" dirty="0"/>
              <a:t>Мысал есеп</a:t>
            </a:r>
            <a:endParaRPr lang="ru-KZ" sz="3100" dirty="0"/>
          </a:p>
        </p:txBody>
      </p:sp>
      <p:graphicFrame>
        <p:nvGraphicFramePr>
          <p:cNvPr id="8" name="Объект 5">
            <a:extLst>
              <a:ext uri="{FF2B5EF4-FFF2-40B4-BE49-F238E27FC236}">
                <a16:creationId xmlns:a16="http://schemas.microsoft.com/office/drawing/2014/main" id="{93545B44-DAAF-D64F-89AD-6BF531C343EC}"/>
              </a:ext>
            </a:extLst>
          </p:cNvPr>
          <p:cNvGraphicFramePr>
            <a:graphicFrameLocks noGrp="1"/>
          </p:cNvGraphicFramePr>
          <p:nvPr>
            <p:ph idx="1"/>
            <p:extLst>
              <p:ext uri="{D42A27DB-BD31-4B8C-83A1-F6EECF244321}">
                <p14:modId xmlns:p14="http://schemas.microsoft.com/office/powerpoint/2010/main" val="3330579118"/>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250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92A68B-90BB-8954-0BDF-4E3AD3527FFE}"/>
              </a:ext>
            </a:extLst>
          </p:cNvPr>
          <p:cNvSpPr>
            <a:spLocks noGrp="1"/>
          </p:cNvSpPr>
          <p:nvPr>
            <p:ph type="title"/>
          </p:nvPr>
        </p:nvSpPr>
        <p:spPr>
          <a:xfrm>
            <a:off x="913795" y="609600"/>
            <a:ext cx="10353762" cy="970450"/>
          </a:xfrm>
        </p:spPr>
        <p:txBody>
          <a:bodyPr>
            <a:normAutofit/>
          </a:bodyPr>
          <a:lstStyle/>
          <a:p>
            <a:pPr>
              <a:lnSpc>
                <a:spcPct val="90000"/>
              </a:lnSpc>
            </a:pPr>
            <a:r>
              <a:rPr lang="kk-KZ" sz="3100" dirty="0"/>
              <a:t>4. Сүзгілердің ауданы мен санын анықтау.</a:t>
            </a:r>
            <a:br>
              <a:rPr lang="ru-KZ" sz="3100" dirty="0"/>
            </a:br>
            <a:r>
              <a:rPr lang="kk-KZ" sz="3100" dirty="0"/>
              <a:t>Мысал есеп</a:t>
            </a:r>
            <a:endParaRPr lang="ru-KZ" sz="3100" dirty="0"/>
          </a:p>
        </p:txBody>
      </p:sp>
      <mc:AlternateContent xmlns:mc="http://schemas.openxmlformats.org/markup-compatibility/2006" xmlns:a14="http://schemas.microsoft.com/office/drawing/2010/main">
        <mc:Choice Requires="a14">
          <p:sp>
            <p:nvSpPr>
              <p:cNvPr id="18" name="Объект 17">
                <a:extLst>
                  <a:ext uri="{FF2B5EF4-FFF2-40B4-BE49-F238E27FC236}">
                    <a16:creationId xmlns:a16="http://schemas.microsoft.com/office/drawing/2014/main" id="{DA4D3DBE-66DC-B1C8-E67E-FEC61DC1F7F4}"/>
                  </a:ext>
                </a:extLst>
              </p:cNvPr>
              <p:cNvSpPr>
                <a:spLocks noGrp="1"/>
              </p:cNvSpPr>
              <p:nvPr>
                <p:ph idx="1"/>
              </p:nvPr>
            </p:nvSpPr>
            <p:spPr>
              <a:xfrm>
                <a:off x="913795" y="1732449"/>
                <a:ext cx="5546272" cy="4058751"/>
              </a:xfrm>
            </p:spPr>
            <p:txBody>
              <a:bodyPr anchor="ctr">
                <a:normAutofit/>
              </a:bodyPr>
              <a:lstStyle/>
              <a:p>
                <a:pPr algn="just"/>
                <a:r>
                  <a:rPr lang="kk-KZ" dirty="0"/>
                  <a:t>Түйіскен резервуардың сыйымдылығы</a:t>
                </a:r>
                <a:endParaRPr lang="ru-KZ" dirty="0"/>
              </a:p>
              <a:p>
                <a:pPr marL="36900" indent="0" algn="just">
                  <a:buNone/>
                </a:pPr>
                <a14:m>
                  <m:oMathPara xmlns:m="http://schemas.openxmlformats.org/officeDocument/2006/math">
                    <m:oMathParaPr>
                      <m:jc m:val="centerGroup"/>
                    </m:oMathParaPr>
                    <m:oMath xmlns:m="http://schemas.openxmlformats.org/officeDocument/2006/math">
                      <m:r>
                        <m:rPr>
                          <m:sty m:val="p"/>
                        </m:rPr>
                        <a:rPr lang="kk-KZ">
                          <a:latin typeface="Cambria Math" panose="02040503050406030204" pitchFamily="18" charset="0"/>
                        </a:rPr>
                        <m:t>W</m:t>
                      </m:r>
                      <m:r>
                        <a:rPr lang="kk-KZ">
                          <a:latin typeface="Cambria Math" panose="02040503050406030204" pitchFamily="18" charset="0"/>
                        </a:rPr>
                        <m:t> = </m:t>
                      </m:r>
                      <m:f>
                        <m:fPr>
                          <m:ctrlPr>
                            <a:rPr lang="ru-KZ" i="1">
                              <a:latin typeface="Cambria Math" panose="02040503050406030204" pitchFamily="18" charset="0"/>
                            </a:rPr>
                          </m:ctrlPr>
                        </m:fPr>
                        <m:num>
                          <m:sSub>
                            <m:sSubPr>
                              <m:ctrlPr>
                                <a:rPr lang="ru-KZ"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саг</m:t>
                              </m:r>
                            </m:sub>
                          </m:sSub>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60</m:t>
                          </m:r>
                        </m:den>
                      </m:f>
                      <m:r>
                        <a:rPr lang="en-US" i="1">
                          <a:latin typeface="Cambria Math" panose="02040503050406030204" pitchFamily="18" charset="0"/>
                        </a:rPr>
                        <m:t>=</m:t>
                      </m:r>
                      <m:f>
                        <m:fPr>
                          <m:ctrlPr>
                            <a:rPr lang="ru-KZ" i="1">
                              <a:latin typeface="Cambria Math" panose="02040503050406030204" pitchFamily="18" charset="0"/>
                            </a:rPr>
                          </m:ctrlPr>
                        </m:fPr>
                        <m:num>
                          <m:r>
                            <a:rPr lang="en-US" i="1">
                              <a:latin typeface="Cambria Math" panose="02040503050406030204" pitchFamily="18" charset="0"/>
                            </a:rPr>
                            <m:t>400⋅30</m:t>
                          </m:r>
                        </m:num>
                        <m:den>
                          <m:r>
                            <a:rPr lang="en-US" i="1">
                              <a:latin typeface="Cambria Math" panose="02040503050406030204" pitchFamily="18" charset="0"/>
                            </a:rPr>
                            <m:t>60</m:t>
                          </m:r>
                        </m:den>
                      </m:f>
                      <m:r>
                        <a:rPr lang="en-US" i="1">
                          <a:latin typeface="Cambria Math" panose="02040503050406030204" pitchFamily="18" charset="0"/>
                        </a:rPr>
                        <m:t>=</m:t>
                      </m:r>
                      <m:r>
                        <a:rPr lang="kk-KZ">
                          <a:latin typeface="Cambria Math" panose="02040503050406030204" pitchFamily="18" charset="0"/>
                        </a:rPr>
                        <m:t>200 м</m:t>
                      </m:r>
                      <m:r>
                        <a:rPr lang="kk-KZ" baseline="30000">
                          <a:latin typeface="Cambria Math" panose="02040503050406030204" pitchFamily="18" charset="0"/>
                        </a:rPr>
                        <m:t>3</m:t>
                      </m:r>
                      <m:r>
                        <a:rPr lang="kk-KZ">
                          <a:latin typeface="Cambria Math" panose="02040503050406030204" pitchFamily="18" charset="0"/>
                        </a:rPr>
                        <m:t>.</m:t>
                      </m:r>
                    </m:oMath>
                  </m:oMathPara>
                </a14:m>
                <a:endParaRPr lang="ru-KZ" dirty="0"/>
              </a:p>
              <a:p>
                <a:pPr algn="just"/>
                <a:r>
                  <a:rPr lang="kk-KZ" dirty="0"/>
                  <a:t>мұндағы t = 30 ... 40 мин – судың түйіскен резервуарда болу уақыты</a:t>
                </a:r>
              </a:p>
              <a:p>
                <a:pPr algn="just"/>
                <a:r>
                  <a:rPr lang="kk-KZ" dirty="0"/>
                  <a:t>Көлемі 200 м3 түйіскен резервуардың  мөлшері су қабатының тереңдігі 4 м-</a:t>
                </a:r>
                <a:r>
                  <a:rPr lang="kk-KZ" dirty="0" err="1"/>
                  <a:t>ге</a:t>
                </a:r>
                <a:r>
                  <a:rPr lang="kk-KZ" dirty="0"/>
                  <a:t> тең болса, 7,07 х 7,07 құрайды.</a:t>
                </a:r>
                <a:endParaRPr lang="ru-KZ" dirty="0"/>
              </a:p>
              <a:p>
                <a:pPr algn="just"/>
                <a:r>
                  <a:rPr lang="kk-KZ" dirty="0"/>
                  <a:t>Судағы темір гидроксидінің </a:t>
                </a:r>
                <a:r>
                  <a:rPr lang="kk-KZ" dirty="0" err="1"/>
                  <a:t>флокуляция</a:t>
                </a:r>
                <a:r>
                  <a:rPr lang="kk-KZ" dirty="0"/>
                  <a:t> процесі аяқталуы және оны әкету үшін жедел ашық сүзгіні жобалауымыз керек. </a:t>
                </a:r>
                <a:endParaRPr lang="ru-KZ" dirty="0"/>
              </a:p>
              <a:p>
                <a:pPr marL="36900" indent="0">
                  <a:buNone/>
                </a:pPr>
                <a:endParaRPr lang="ru-KZ" dirty="0"/>
              </a:p>
            </p:txBody>
          </p:sp>
        </mc:Choice>
        <mc:Fallback xmlns="">
          <p:sp>
            <p:nvSpPr>
              <p:cNvPr id="18" name="Объект 17">
                <a:extLst>
                  <a:ext uri="{FF2B5EF4-FFF2-40B4-BE49-F238E27FC236}">
                    <a16:creationId xmlns:a16="http://schemas.microsoft.com/office/drawing/2014/main" id="{DA4D3DBE-66DC-B1C8-E67E-FEC61DC1F7F4}"/>
                  </a:ext>
                </a:extLst>
              </p:cNvPr>
              <p:cNvSpPr>
                <a:spLocks noGrp="1" noRot="1" noChangeAspect="1" noMove="1" noResize="1" noEditPoints="1" noAdjustHandles="1" noChangeArrowheads="1" noChangeShapeType="1" noTextEdit="1"/>
              </p:cNvSpPr>
              <p:nvPr>
                <p:ph idx="1"/>
              </p:nvPr>
            </p:nvSpPr>
            <p:spPr>
              <a:xfrm>
                <a:off x="913795" y="1732449"/>
                <a:ext cx="5546272" cy="4058751"/>
              </a:xfrm>
              <a:blipFill>
                <a:blip r:embed="rId3"/>
                <a:stretch>
                  <a:fillRect/>
                </a:stretch>
              </a:blipFill>
            </p:spPr>
            <p:txBody>
              <a:bodyPr/>
              <a:lstStyle/>
              <a:p>
                <a:r>
                  <a:rPr lang="ru-KZ">
                    <a:noFill/>
                  </a:rPr>
                  <a:t> </a:t>
                </a:r>
              </a:p>
            </p:txBody>
          </p:sp>
        </mc:Fallback>
      </mc:AlternateContent>
      <p:pic>
        <p:nvPicPr>
          <p:cNvPr id="22" name="Graphic 21" descr="Флажок">
            <a:extLst>
              <a:ext uri="{FF2B5EF4-FFF2-40B4-BE49-F238E27FC236}">
                <a16:creationId xmlns:a16="http://schemas.microsoft.com/office/drawing/2014/main" id="{8F20C894-8FCE-0FB1-098A-4CB771F420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355009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812FEDD-1DED-9D59-A064-4D1ACCEA28EB}"/>
              </a:ext>
            </a:extLst>
          </p:cNvPr>
          <p:cNvSpPr>
            <a:spLocks noGrp="1"/>
          </p:cNvSpPr>
          <p:nvPr>
            <p:ph type="title"/>
          </p:nvPr>
        </p:nvSpPr>
        <p:spPr>
          <a:xfrm>
            <a:off x="834013" y="1115568"/>
            <a:ext cx="3487616" cy="4626864"/>
          </a:xfrm>
        </p:spPr>
        <p:txBody>
          <a:bodyPr>
            <a:normAutofit/>
          </a:bodyPr>
          <a:lstStyle/>
          <a:p>
            <a:pPr algn="l"/>
            <a:r>
              <a:rPr lang="kk-KZ" sz="3600"/>
              <a:t>Мысал есеп</a:t>
            </a:r>
            <a:endParaRPr lang="ru-KZ" sz="3600"/>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8767A192-922B-531E-7B68-5C6197D8B8F7}"/>
                  </a:ext>
                </a:extLst>
              </p:cNvPr>
              <p:cNvSpPr>
                <a:spLocks noGrp="1"/>
              </p:cNvSpPr>
              <p:nvPr>
                <p:ph idx="1"/>
              </p:nvPr>
            </p:nvSpPr>
            <p:spPr>
              <a:xfrm>
                <a:off x="5105398" y="1115568"/>
                <a:ext cx="6598922" cy="4626864"/>
              </a:xfrm>
            </p:spPr>
            <p:txBody>
              <a:bodyPr anchor="ctr">
                <a:normAutofit/>
              </a:bodyPr>
              <a:lstStyle/>
              <a:p>
                <a:pPr algn="just"/>
                <a:r>
                  <a:rPr lang="kk-KZ" dirty="0"/>
                  <a:t>Сүзгілерді жүктеу үшін түйірінің ірілігі 0,5...1,2 </a:t>
                </a:r>
                <a:r>
                  <a:rPr lang="kk-KZ" dirty="0" err="1"/>
                  <a:t>мм</a:t>
                </a:r>
                <a:r>
                  <a:rPr lang="kk-KZ" dirty="0"/>
                  <a:t>, қабаттың биіктігі 700 </a:t>
                </a:r>
                <a:r>
                  <a:rPr lang="kk-KZ" dirty="0" err="1"/>
                  <a:t>мм</a:t>
                </a:r>
                <a:r>
                  <a:rPr lang="kk-KZ" dirty="0"/>
                  <a:t> құмды пайдаланамыз. Сүзу </a:t>
                </a:r>
                <a:r>
                  <a:rPr lang="kk-KZ" dirty="0" err="1"/>
                  <a:t>жылдамдылығы</a:t>
                </a:r>
                <a:r>
                  <a:rPr lang="kk-KZ" dirty="0"/>
                  <a:t> 6 м/</a:t>
                </a:r>
                <a:r>
                  <a:rPr lang="kk-KZ" dirty="0" err="1"/>
                  <a:t>сағ</a:t>
                </a:r>
                <a:r>
                  <a:rPr lang="kk-KZ" dirty="0"/>
                  <a:t> тең болғанда сүзгілердің қажетті  ауданы</a:t>
                </a:r>
                <a:endParaRPr lang="ru-KZ" dirty="0"/>
              </a:p>
              <a:p>
                <a:pPr algn="just"/>
                <a:r>
                  <a:rPr lang="kk-KZ" dirty="0"/>
                  <a:t> </a:t>
                </a:r>
                <a:r>
                  <a:rPr lang="kk-KZ" dirty="0" err="1"/>
                  <a:t>Σf</a:t>
                </a:r>
                <a:r>
                  <a:rPr lang="kk-KZ" dirty="0"/>
                  <a:t> = 400/6 = 66,7 м2</a:t>
                </a:r>
                <a:endParaRPr lang="ru-KZ" dirty="0"/>
              </a:p>
              <a:p>
                <a:pPr algn="just"/>
                <a:r>
                  <a:rPr lang="kk-KZ" dirty="0"/>
                  <a:t>Сонда сүзгілердің саны</a:t>
                </a:r>
              </a:p>
              <a:p>
                <a:pPr algn="just"/>
                <a:r>
                  <a:rPr lang="kk-KZ" dirty="0"/>
                  <a:t>N = 0,5</a:t>
                </a:r>
                <a14:m>
                  <m:oMath xmlns:m="http://schemas.openxmlformats.org/officeDocument/2006/math">
                    <m:rad>
                      <m:radPr>
                        <m:degHide m:val="on"/>
                        <m:ctrlPr>
                          <a:rPr lang="ru-KZ" i="1">
                            <a:latin typeface="Cambria Math" panose="02040503050406030204" pitchFamily="18" charset="0"/>
                          </a:rPr>
                        </m:ctrlPr>
                      </m:radPr>
                      <m:deg/>
                      <m:e>
                        <m:r>
                          <a:rPr lang="kk-KZ" i="1">
                            <a:latin typeface="Cambria Math" panose="02040503050406030204" pitchFamily="18" charset="0"/>
                          </a:rPr>
                          <m:t>𝑓</m:t>
                        </m:r>
                      </m:e>
                    </m:rad>
                    <m:r>
                      <a:rPr lang="kk-KZ" i="1">
                        <a:latin typeface="Cambria Math" panose="02040503050406030204" pitchFamily="18" charset="0"/>
                      </a:rPr>
                      <m:t>=0,5</m:t>
                    </m:r>
                    <m:rad>
                      <m:radPr>
                        <m:degHide m:val="on"/>
                        <m:ctrlPr>
                          <a:rPr lang="ru-KZ" i="1">
                            <a:latin typeface="Cambria Math" panose="02040503050406030204" pitchFamily="18" charset="0"/>
                          </a:rPr>
                        </m:ctrlPr>
                      </m:radPr>
                      <m:deg/>
                      <m:e>
                        <m:r>
                          <a:rPr lang="kk-KZ" i="1">
                            <a:latin typeface="Cambria Math" panose="02040503050406030204" pitchFamily="18" charset="0"/>
                          </a:rPr>
                          <m:t>66,7</m:t>
                        </m:r>
                      </m:e>
                    </m:rad>
                    <m:r>
                      <a:rPr lang="kk-KZ" i="1">
                        <a:latin typeface="Cambria Math" panose="02040503050406030204" pitchFamily="18" charset="0"/>
                      </a:rPr>
                      <m:t>≈</m:t>
                    </m:r>
                  </m:oMath>
                </a14:m>
                <a:r>
                  <a:rPr lang="kk-KZ" dirty="0"/>
                  <a:t>4 дана.</a:t>
                </a:r>
                <a:endParaRPr lang="ru-KZ" dirty="0"/>
              </a:p>
              <a:p>
                <a:pPr algn="just"/>
                <a:r>
                  <a:rPr lang="kk-KZ" dirty="0"/>
                  <a:t>Бір сүзгінің ауданы 66,7/4 = 16,7 м2,  мөлшері 4,17 х 4,0 м.</a:t>
                </a:r>
                <a:endParaRPr lang="ru-KZ" dirty="0"/>
              </a:p>
              <a:p>
                <a:endParaRPr lang="ru-KZ" dirty="0"/>
              </a:p>
            </p:txBody>
          </p:sp>
        </mc:Choice>
        <mc:Fallback xmlns="">
          <p:sp>
            <p:nvSpPr>
              <p:cNvPr id="3" name="Объект 2">
                <a:extLst>
                  <a:ext uri="{FF2B5EF4-FFF2-40B4-BE49-F238E27FC236}">
                    <a16:creationId xmlns:a16="http://schemas.microsoft.com/office/drawing/2014/main" id="{8767A192-922B-531E-7B68-5C6197D8B8F7}"/>
                  </a:ext>
                </a:extLst>
              </p:cNvPr>
              <p:cNvSpPr>
                <a:spLocks noGrp="1" noRot="1" noChangeAspect="1" noMove="1" noResize="1" noEditPoints="1" noAdjustHandles="1" noChangeArrowheads="1" noChangeShapeType="1" noTextEdit="1"/>
              </p:cNvSpPr>
              <p:nvPr>
                <p:ph idx="1"/>
              </p:nvPr>
            </p:nvSpPr>
            <p:spPr>
              <a:xfrm>
                <a:off x="5105398" y="1115568"/>
                <a:ext cx="6598922" cy="4626864"/>
              </a:xfrm>
              <a:blipFill>
                <a:blip r:embed="rId3"/>
                <a:stretch>
                  <a:fillRect/>
                </a:stretch>
              </a:blipFill>
            </p:spPr>
            <p:txBody>
              <a:bodyPr/>
              <a:lstStyle/>
              <a:p>
                <a:r>
                  <a:rPr lang="ru-KZ">
                    <a:noFill/>
                  </a:rPr>
                  <a:t> </a:t>
                </a:r>
              </a:p>
            </p:txBody>
          </p:sp>
        </mc:Fallback>
      </mc:AlternateContent>
    </p:spTree>
    <p:extLst>
      <p:ext uri="{BB962C8B-B14F-4D97-AF65-F5344CB8AC3E}">
        <p14:creationId xmlns:p14="http://schemas.microsoft.com/office/powerpoint/2010/main" val="137130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1BEFFB34-CD3F-D86C-A5CD-7526D17C3413}"/>
              </a:ext>
            </a:extLst>
          </p:cNvPr>
          <p:cNvSpPr>
            <a:spLocks noGrp="1"/>
          </p:cNvSpPr>
          <p:nvPr>
            <p:ph type="title"/>
          </p:nvPr>
        </p:nvSpPr>
        <p:spPr/>
        <p:txBody>
          <a:bodyPr/>
          <a:lstStyle/>
          <a:p>
            <a:r>
              <a:rPr lang="kk-KZ" dirty="0"/>
              <a:t>Қолданылған әдебиет</a:t>
            </a:r>
            <a:endParaRPr lang="ru-KZ" dirty="0"/>
          </a:p>
        </p:txBody>
      </p:sp>
      <p:sp>
        <p:nvSpPr>
          <p:cNvPr id="8" name="Объект 7">
            <a:extLst>
              <a:ext uri="{FF2B5EF4-FFF2-40B4-BE49-F238E27FC236}">
                <a16:creationId xmlns:a16="http://schemas.microsoft.com/office/drawing/2014/main" id="{B04AB750-895E-5633-B251-2045D1DB3113}"/>
              </a:ext>
            </a:extLst>
          </p:cNvPr>
          <p:cNvSpPr>
            <a:spLocks noGrp="1"/>
          </p:cNvSpPr>
          <p:nvPr>
            <p:ph idx="1"/>
          </p:nvPr>
        </p:nvSpPr>
        <p:spPr/>
        <p:txBody>
          <a:bodyPr>
            <a:normAutofit/>
          </a:bodyPr>
          <a:lstStyle/>
          <a:p>
            <a:pPr marL="514350" indent="-514350">
              <a:buFont typeface="+mj-lt"/>
              <a:buAutoNum type="arabicPeriod"/>
            </a:pPr>
            <a:r>
              <a:rPr lang="ru-RU" dirty="0"/>
              <a:t>Проектирование и расчет водопроводных очистных сооружений : учебное пособие / Е.Т. </a:t>
            </a:r>
            <a:r>
              <a:rPr lang="ru-RU" dirty="0" err="1"/>
              <a:t>Тогабаев</a:t>
            </a:r>
            <a:r>
              <a:rPr lang="ru-RU" dirty="0"/>
              <a:t>, Л.М. </a:t>
            </a:r>
            <a:r>
              <a:rPr lang="ru-RU" dirty="0" err="1"/>
              <a:t>Утепбергенова</a:t>
            </a:r>
            <a:r>
              <a:rPr lang="ru-RU" dirty="0"/>
              <a:t> ; Министерство образования и науки Республики Казахстан, Евразийский национальный университет им. Л.Н. Гумилева. - Нур-Султан : ЕНУ им. Л.Н. Гумилева, 2019. - 119, [1] с. : ил., табл. - </a:t>
            </a:r>
            <a:r>
              <a:rPr lang="ru-RU" dirty="0" err="1"/>
              <a:t>Библиогр</a:t>
            </a:r>
            <a:r>
              <a:rPr lang="ru-RU" dirty="0"/>
              <a:t>.: с. 118-119. - ISBN 978-601-337-020-0</a:t>
            </a:r>
          </a:p>
          <a:p>
            <a:pPr marL="514350" indent="-514350">
              <a:buFont typeface="+mj-lt"/>
              <a:buAutoNum type="arabicPeriod"/>
            </a:pPr>
            <a:r>
              <a:rPr lang="ru-RU" dirty="0"/>
              <a:t>Очистка природных вод // В.А. Клячко, И.Э. </a:t>
            </a:r>
            <a:r>
              <a:rPr lang="ru-RU" dirty="0" err="1"/>
              <a:t>Апельцин</a:t>
            </a:r>
            <a:r>
              <a:rPr lang="ru-RU" dirty="0"/>
              <a:t>; Издательство литературы по строительству; Москва – 1971</a:t>
            </a:r>
          </a:p>
          <a:p>
            <a:pPr marL="514350" indent="-514350">
              <a:buFont typeface="+mj-lt"/>
              <a:buAutoNum type="arabicPeriod"/>
            </a:pPr>
            <a:r>
              <a:rPr lang="ru-RU" dirty="0" err="1"/>
              <a:t>Фрог</a:t>
            </a:r>
            <a:r>
              <a:rPr lang="ru-RU" dirty="0"/>
              <a:t> Б.Н., Левченко А.П. // Водоподготовка: </a:t>
            </a:r>
            <a:r>
              <a:rPr lang="ru-RU" dirty="0" err="1"/>
              <a:t>Учебн</a:t>
            </a:r>
            <a:r>
              <a:rPr lang="ru-RU" dirty="0"/>
              <a:t>. пособие для вузов. М. Издательство МГУ, 1996 г. 680 с; 178 ил. </a:t>
            </a:r>
            <a:r>
              <a:rPr lang="en-US" dirty="0"/>
              <a:t>ISBN 5-274-01420-8</a:t>
            </a:r>
            <a:endParaRPr lang="ru-KZ" dirty="0"/>
          </a:p>
        </p:txBody>
      </p:sp>
    </p:spTree>
    <p:extLst>
      <p:ext uri="{BB962C8B-B14F-4D97-AF65-F5344CB8AC3E}">
        <p14:creationId xmlns:p14="http://schemas.microsoft.com/office/powerpoint/2010/main" val="214676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27050B3-A1A3-57AD-0B3B-F4D69315AA5B}"/>
              </a:ext>
            </a:extLst>
          </p:cNvPr>
          <p:cNvSpPr>
            <a:spLocks noGrp="1"/>
          </p:cNvSpPr>
          <p:nvPr>
            <p:ph type="ctrTitle"/>
          </p:nvPr>
        </p:nvSpPr>
        <p:spPr/>
        <p:txBody>
          <a:bodyPr/>
          <a:lstStyle/>
          <a:p>
            <a:r>
              <a:rPr lang="kk-KZ" dirty="0"/>
              <a:t>Назарларыңызға рақмет!</a:t>
            </a:r>
            <a:endParaRPr lang="ru-KZ" dirty="0"/>
          </a:p>
        </p:txBody>
      </p:sp>
    </p:spTree>
    <p:extLst>
      <p:ext uri="{BB962C8B-B14F-4D97-AF65-F5344CB8AC3E}">
        <p14:creationId xmlns:p14="http://schemas.microsoft.com/office/powerpoint/2010/main" val="283949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E821AA-0894-748F-C75D-F45078C49457}"/>
              </a:ext>
            </a:extLst>
          </p:cNvPr>
          <p:cNvSpPr>
            <a:spLocks noGrp="1"/>
          </p:cNvSpPr>
          <p:nvPr>
            <p:ph type="title"/>
          </p:nvPr>
        </p:nvSpPr>
        <p:spPr/>
        <p:txBody>
          <a:bodyPr/>
          <a:lstStyle/>
          <a:p>
            <a:r>
              <a:rPr lang="kk-KZ" dirty="0"/>
              <a:t>Семинар жоспары</a:t>
            </a:r>
            <a:endParaRPr lang="ru-KZ" dirty="0"/>
          </a:p>
        </p:txBody>
      </p:sp>
      <p:sp>
        <p:nvSpPr>
          <p:cNvPr id="3" name="Объект 2">
            <a:extLst>
              <a:ext uri="{FF2B5EF4-FFF2-40B4-BE49-F238E27FC236}">
                <a16:creationId xmlns:a16="http://schemas.microsoft.com/office/drawing/2014/main" id="{B5FAC251-90B3-C0D6-D179-8A1D6A22418B}"/>
              </a:ext>
            </a:extLst>
          </p:cNvPr>
          <p:cNvSpPr>
            <a:spLocks noGrp="1"/>
          </p:cNvSpPr>
          <p:nvPr>
            <p:ph idx="1"/>
          </p:nvPr>
        </p:nvSpPr>
        <p:spPr/>
        <p:txBody>
          <a:bodyPr/>
          <a:lstStyle/>
          <a:p>
            <a:pPr marL="494100" indent="-457200">
              <a:buFont typeface="+mj-lt"/>
              <a:buAutoNum type="arabicPeriod"/>
            </a:pPr>
            <a:r>
              <a:rPr lang="kk-KZ" dirty="0" err="1"/>
              <a:t>Темірсіздендіру</a:t>
            </a:r>
            <a:r>
              <a:rPr lang="kk-KZ" dirty="0"/>
              <a:t> қондырғыларының есебі.</a:t>
            </a:r>
            <a:endParaRPr lang="ru-KZ" dirty="0"/>
          </a:p>
          <a:p>
            <a:pPr marL="494100" indent="-457200">
              <a:buFont typeface="+mj-lt"/>
              <a:buAutoNum type="arabicPeriod"/>
            </a:pPr>
            <a:r>
              <a:rPr lang="kk-KZ" dirty="0"/>
              <a:t>Желдеткіш </a:t>
            </a:r>
            <a:r>
              <a:rPr lang="kk-KZ" dirty="0" err="1"/>
              <a:t>градирнаның</a:t>
            </a:r>
            <a:r>
              <a:rPr lang="kk-KZ" dirty="0"/>
              <a:t> ауданың анықтау.</a:t>
            </a:r>
            <a:endParaRPr lang="ru-KZ" dirty="0"/>
          </a:p>
          <a:p>
            <a:pPr marL="494100" indent="-457200">
              <a:buFont typeface="+mj-lt"/>
              <a:buAutoNum type="arabicPeriod"/>
            </a:pPr>
            <a:r>
              <a:rPr lang="kk-KZ" dirty="0"/>
              <a:t>Желдеткіштің өнімділігі мен арынын анықтау.</a:t>
            </a:r>
            <a:endParaRPr lang="ru-KZ" dirty="0"/>
          </a:p>
          <a:p>
            <a:pPr marL="494100" indent="-457200">
              <a:buFont typeface="+mj-lt"/>
              <a:buAutoNum type="arabicPeriod"/>
            </a:pPr>
            <a:r>
              <a:rPr lang="kk-KZ" dirty="0"/>
              <a:t>Сүзгілердің ауданы мен санын анықтау.</a:t>
            </a:r>
            <a:endParaRPr lang="ru-KZ" dirty="0"/>
          </a:p>
          <a:p>
            <a:endParaRPr lang="ru-KZ" dirty="0"/>
          </a:p>
        </p:txBody>
      </p:sp>
    </p:spTree>
    <p:extLst>
      <p:ext uri="{BB962C8B-B14F-4D97-AF65-F5344CB8AC3E}">
        <p14:creationId xmlns:p14="http://schemas.microsoft.com/office/powerpoint/2010/main" val="325883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336C2A2-D367-251C-3A70-B0A5DC1980C2}"/>
              </a:ext>
            </a:extLst>
          </p:cNvPr>
          <p:cNvSpPr>
            <a:spLocks noGrp="1"/>
          </p:cNvSpPr>
          <p:nvPr>
            <p:ph type="title"/>
          </p:nvPr>
        </p:nvSpPr>
        <p:spPr/>
        <p:txBody>
          <a:bodyPr/>
          <a:lstStyle/>
          <a:p>
            <a:r>
              <a:rPr lang="kk-KZ" dirty="0"/>
              <a:t>1. </a:t>
            </a:r>
            <a:r>
              <a:rPr lang="kk-KZ" dirty="0" err="1"/>
              <a:t>Темірсіздендіру</a:t>
            </a:r>
            <a:r>
              <a:rPr lang="kk-KZ" dirty="0"/>
              <a:t> қондырғыларының есебі</a:t>
            </a:r>
            <a:endParaRPr lang="ru-KZ" dirty="0"/>
          </a:p>
        </p:txBody>
      </p:sp>
      <p:sp>
        <p:nvSpPr>
          <p:cNvPr id="6" name="Объект 5">
            <a:extLst>
              <a:ext uri="{FF2B5EF4-FFF2-40B4-BE49-F238E27FC236}">
                <a16:creationId xmlns:a16="http://schemas.microsoft.com/office/drawing/2014/main" id="{1F7A3BA8-51EC-451B-FCAE-42CA4F24C264}"/>
              </a:ext>
            </a:extLst>
          </p:cNvPr>
          <p:cNvSpPr>
            <a:spLocks noGrp="1"/>
          </p:cNvSpPr>
          <p:nvPr>
            <p:ph sz="half" idx="1"/>
          </p:nvPr>
        </p:nvSpPr>
        <p:spPr/>
        <p:txBody>
          <a:bodyPr>
            <a:normAutofit fontScale="92500" lnSpcReduction="20000"/>
          </a:bodyPr>
          <a:lstStyle/>
          <a:p>
            <a:pPr algn="just"/>
            <a:r>
              <a:rPr lang="kk-KZ" dirty="0"/>
              <a:t>Жерасты суларын темірден тазарту қондырғысы суға тотықтырғыш енгізуге арналған құрылғылардан, түйіскен резервуардан немесе түйіскен сүзгіден және судан темір </a:t>
            </a:r>
            <a:r>
              <a:rPr lang="kk-KZ" dirty="0" err="1"/>
              <a:t>гидрототық</a:t>
            </a:r>
            <a:r>
              <a:rPr lang="kk-KZ" dirty="0"/>
              <a:t> тұнбасын ұстап қалатын сүзгілерден</a:t>
            </a:r>
            <a:r>
              <a:rPr lang="en-US" dirty="0"/>
              <a:t> </a:t>
            </a:r>
            <a:r>
              <a:rPr lang="kk-KZ" dirty="0"/>
              <a:t>тұрады.</a:t>
            </a:r>
            <a:br>
              <a:rPr lang="kk-KZ" dirty="0"/>
            </a:br>
            <a:endParaRPr lang="kk-KZ" dirty="0"/>
          </a:p>
          <a:p>
            <a:pPr algn="just"/>
            <a:r>
              <a:rPr lang="kk-KZ" dirty="0"/>
              <a:t>Fe²⁺ иондарын ауадағы оттегімен Fe³⁺-</a:t>
            </a:r>
            <a:r>
              <a:rPr lang="kk-KZ" dirty="0" err="1"/>
              <a:t>ке</a:t>
            </a:r>
            <a:r>
              <a:rPr lang="kk-KZ" dirty="0"/>
              <a:t> дейін тотықтыру үшін судан 1 г темірді жоюға 2 л ауа беру қажет. Кіші қуатты қысымды сүзгілері бар қондырғыларда ауа қысымды </a:t>
            </a:r>
            <a:r>
              <a:rPr lang="kk-KZ" dirty="0" err="1"/>
              <a:t>құбыржолына</a:t>
            </a:r>
            <a:r>
              <a:rPr lang="kk-KZ" dirty="0"/>
              <a:t> қосымша орталықтан тепкіш немесе құйын тәрізді сорғы арқылы беріледі.</a:t>
            </a:r>
            <a:endParaRPr lang="ru-KZ" dirty="0"/>
          </a:p>
          <a:p>
            <a:endParaRPr lang="ru-KZ" dirty="0"/>
          </a:p>
        </p:txBody>
      </p:sp>
      <p:pic>
        <p:nvPicPr>
          <p:cNvPr id="10" name="Объект 9">
            <a:extLst>
              <a:ext uri="{FF2B5EF4-FFF2-40B4-BE49-F238E27FC236}">
                <a16:creationId xmlns:a16="http://schemas.microsoft.com/office/drawing/2014/main" id="{CCF318B0-C914-02F6-2849-BFD3406B90E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67226" y="1930210"/>
            <a:ext cx="4002373" cy="2668249"/>
          </a:xfrm>
          <a:prstGeom prst="rect">
            <a:avLst/>
          </a:prstGeom>
          <a:noFill/>
          <a:ln>
            <a:noFill/>
          </a:ln>
        </p:spPr>
      </p:pic>
      <p:sp>
        <p:nvSpPr>
          <p:cNvPr id="12" name="TextBox 11">
            <a:extLst>
              <a:ext uri="{FF2B5EF4-FFF2-40B4-BE49-F238E27FC236}">
                <a16:creationId xmlns:a16="http://schemas.microsoft.com/office/drawing/2014/main" id="{3663D77A-3757-5BBB-2899-37BC1ED0B29C}"/>
              </a:ext>
            </a:extLst>
          </p:cNvPr>
          <p:cNvSpPr txBox="1"/>
          <p:nvPr/>
        </p:nvSpPr>
        <p:spPr>
          <a:xfrm>
            <a:off x="6364747" y="4691864"/>
            <a:ext cx="4404852" cy="700320"/>
          </a:xfrm>
          <a:prstGeom prst="rect">
            <a:avLst/>
          </a:prstGeom>
          <a:noFill/>
        </p:spPr>
        <p:txBody>
          <a:bodyPr wrap="square">
            <a:spAutoFit/>
          </a:bodyPr>
          <a:lstStyle/>
          <a:p>
            <a:pPr marL="449580" algn="ctr">
              <a:lnSpc>
                <a:spcPct val="150000"/>
              </a:lnSpc>
              <a:buNone/>
              <a:tabLst>
                <a:tab pos="2419350" algn="l"/>
              </a:tabLst>
            </a:pPr>
            <a:r>
              <a:rPr lang="kk-KZ" sz="1400" dirty="0">
                <a:effectLst/>
                <a:ea typeface="Times New Roman" panose="02020603050405020304" pitchFamily="18" charset="0"/>
              </a:rPr>
              <a:t>1-желдеткішті </a:t>
            </a:r>
            <a:r>
              <a:rPr lang="kk-KZ" sz="1400" dirty="0" err="1">
                <a:effectLst/>
                <a:ea typeface="Times New Roman" panose="02020603050405020304" pitchFamily="18" charset="0"/>
              </a:rPr>
              <a:t>градирня</a:t>
            </a:r>
            <a:r>
              <a:rPr lang="kk-KZ" sz="1400" dirty="0">
                <a:effectLst/>
                <a:ea typeface="Times New Roman" panose="02020603050405020304" pitchFamily="18" charset="0"/>
              </a:rPr>
              <a:t>; 2-желдеткіш; </a:t>
            </a:r>
          </a:p>
          <a:p>
            <a:pPr marL="449580" algn="ctr">
              <a:lnSpc>
                <a:spcPct val="150000"/>
              </a:lnSpc>
              <a:buNone/>
              <a:tabLst>
                <a:tab pos="2419350" algn="l"/>
              </a:tabLst>
            </a:pPr>
            <a:r>
              <a:rPr lang="kk-KZ" sz="1400" dirty="0">
                <a:effectLst/>
                <a:ea typeface="Times New Roman" panose="02020603050405020304" pitchFamily="18" charset="0"/>
              </a:rPr>
              <a:t>3-түйіскен резервуар; 4-сорғыш, 5-сүзгі;</a:t>
            </a:r>
            <a:endParaRPr lang="ru-KZ" sz="1400" dirty="0"/>
          </a:p>
        </p:txBody>
      </p:sp>
    </p:spTree>
    <p:extLst>
      <p:ext uri="{BB962C8B-B14F-4D97-AF65-F5344CB8AC3E}">
        <p14:creationId xmlns:p14="http://schemas.microsoft.com/office/powerpoint/2010/main" val="13590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180B72EB-1BA9-B13F-8D53-F478E77FAFE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8" name="Объект 5">
            <a:extLst>
              <a:ext uri="{FF2B5EF4-FFF2-40B4-BE49-F238E27FC236}">
                <a16:creationId xmlns:a16="http://schemas.microsoft.com/office/drawing/2014/main" id="{00BF60B2-63CB-1F01-BF36-F40E84381577}"/>
              </a:ext>
            </a:extLst>
          </p:cNvPr>
          <p:cNvGraphicFramePr>
            <a:graphicFrameLocks noGrp="1"/>
          </p:cNvGraphicFramePr>
          <p:nvPr>
            <p:ph idx="1"/>
            <p:extLst>
              <p:ext uri="{D42A27DB-BD31-4B8C-83A1-F6EECF244321}">
                <p14:modId xmlns:p14="http://schemas.microsoft.com/office/powerpoint/2010/main" val="2704973668"/>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340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9E4385-3D2E-DD8C-A4E6-FDD0A5A382EE}"/>
              </a:ext>
            </a:extLst>
          </p:cNvPr>
          <p:cNvSpPr>
            <a:spLocks noGrp="1"/>
          </p:cNvSpPr>
          <p:nvPr>
            <p:ph type="title"/>
          </p:nvPr>
        </p:nvSpPr>
        <p:spPr/>
        <p:txBody>
          <a:bodyPr>
            <a:normAutofit fontScale="90000"/>
          </a:bodyPr>
          <a:lstStyle/>
          <a:p>
            <a:r>
              <a:rPr lang="kk-KZ" altLang="ru-KZ" sz="3100" b="1" dirty="0">
                <a:ln>
                  <a:noFill/>
                </a:ln>
                <a:solidFill>
                  <a:schemeClr val="tx1"/>
                </a:solidFill>
                <a:effectLst/>
              </a:rPr>
              <a:t>А</a:t>
            </a:r>
            <a:r>
              <a:rPr lang="ru-KZ" altLang="ru-KZ" sz="3100" b="1" dirty="0" err="1">
                <a:ln>
                  <a:noFill/>
                </a:ln>
                <a:solidFill>
                  <a:schemeClr val="tx1"/>
                </a:solidFill>
                <a:effectLst/>
              </a:rPr>
              <a:t>эрациямен</a:t>
            </a:r>
            <a:r>
              <a:rPr lang="ru-KZ" altLang="ru-KZ" sz="3100" b="1" dirty="0">
                <a:ln>
                  <a:noFill/>
                </a:ln>
                <a:solidFill>
                  <a:schemeClr val="tx1"/>
                </a:solidFill>
                <a:effectLst/>
              </a:rPr>
              <a:t> су </a:t>
            </a:r>
            <a:r>
              <a:rPr lang="ru-KZ" altLang="ru-KZ" sz="3100" b="1" dirty="0" err="1">
                <a:ln>
                  <a:noFill/>
                </a:ln>
                <a:solidFill>
                  <a:schemeClr val="tx1"/>
                </a:solidFill>
                <a:effectLst/>
              </a:rPr>
              <a:t>темірсіздендіру</a:t>
            </a:r>
            <a:r>
              <a:rPr lang="ru-KZ" altLang="ru-KZ" sz="3100" b="1" dirty="0">
                <a:ln>
                  <a:noFill/>
                </a:ln>
                <a:solidFill>
                  <a:schemeClr val="tx1"/>
                </a:solidFill>
                <a:effectLst/>
              </a:rPr>
              <a:t> </a:t>
            </a:r>
            <a:r>
              <a:rPr lang="ru-KZ" altLang="ru-KZ" sz="3100" b="1" dirty="0" err="1">
                <a:ln>
                  <a:noFill/>
                </a:ln>
                <a:solidFill>
                  <a:schemeClr val="tx1"/>
                </a:solidFill>
                <a:effectLst/>
              </a:rPr>
              <a:t>станцияларының</a:t>
            </a:r>
            <a:r>
              <a:rPr lang="ru-KZ" altLang="ru-KZ" sz="3100" b="1" dirty="0">
                <a:ln>
                  <a:noFill/>
                </a:ln>
                <a:solidFill>
                  <a:schemeClr val="tx1"/>
                </a:solidFill>
                <a:effectLst/>
              </a:rPr>
              <a:t> </a:t>
            </a:r>
            <a:r>
              <a:rPr lang="ru-KZ" altLang="ru-KZ" sz="3100" b="1" dirty="0" err="1">
                <a:ln>
                  <a:noFill/>
                </a:ln>
                <a:solidFill>
                  <a:schemeClr val="tx1"/>
                </a:solidFill>
                <a:effectLst/>
              </a:rPr>
              <a:t>сүзгілерінің</a:t>
            </a:r>
            <a:r>
              <a:rPr lang="ru-KZ" altLang="ru-KZ" sz="3100" b="1" dirty="0">
                <a:ln>
                  <a:noFill/>
                </a:ln>
                <a:solidFill>
                  <a:schemeClr val="tx1"/>
                </a:solidFill>
                <a:effectLst/>
              </a:rPr>
              <a:t> </a:t>
            </a:r>
            <a:r>
              <a:rPr lang="ru-KZ" altLang="ru-KZ" sz="3100" b="1" dirty="0" err="1">
                <a:ln>
                  <a:noFill/>
                </a:ln>
                <a:solidFill>
                  <a:schemeClr val="tx1"/>
                </a:solidFill>
                <a:effectLst/>
              </a:rPr>
              <a:t>есептік</a:t>
            </a:r>
            <a:r>
              <a:rPr lang="ru-KZ" altLang="ru-KZ" sz="3100" b="1" dirty="0">
                <a:ln>
                  <a:noFill/>
                </a:ln>
                <a:solidFill>
                  <a:schemeClr val="tx1"/>
                </a:solidFill>
                <a:effectLst/>
              </a:rPr>
              <a:t> </a:t>
            </a:r>
            <a:r>
              <a:rPr lang="ru-KZ" altLang="ru-KZ" sz="3100" b="1" dirty="0" err="1">
                <a:ln>
                  <a:noFill/>
                </a:ln>
                <a:solidFill>
                  <a:schemeClr val="tx1"/>
                </a:solidFill>
                <a:effectLst/>
              </a:rPr>
              <a:t>параметрлері</a:t>
            </a:r>
            <a:endParaRPr lang="ru-KZ" dirty="0"/>
          </a:p>
        </p:txBody>
      </p:sp>
      <p:graphicFrame>
        <p:nvGraphicFramePr>
          <p:cNvPr id="6" name="Таблица 5">
            <a:extLst>
              <a:ext uri="{FF2B5EF4-FFF2-40B4-BE49-F238E27FC236}">
                <a16:creationId xmlns:a16="http://schemas.microsoft.com/office/drawing/2014/main" id="{2FB1E3EC-5B2D-B28B-2ED6-CCB989FF769C}"/>
              </a:ext>
            </a:extLst>
          </p:cNvPr>
          <p:cNvGraphicFramePr>
            <a:graphicFrameLocks noGrp="1"/>
          </p:cNvGraphicFramePr>
          <p:nvPr>
            <p:extLst>
              <p:ext uri="{D42A27DB-BD31-4B8C-83A1-F6EECF244321}">
                <p14:modId xmlns:p14="http://schemas.microsoft.com/office/powerpoint/2010/main" val="3806686233"/>
              </p:ext>
            </p:extLst>
          </p:nvPr>
        </p:nvGraphicFramePr>
        <p:xfrm>
          <a:off x="913791" y="2202425"/>
          <a:ext cx="10353762" cy="3460957"/>
        </p:xfrm>
        <a:graphic>
          <a:graphicData uri="http://schemas.openxmlformats.org/drawingml/2006/table">
            <a:tbl>
              <a:tblPr firstRow="1" bandRow="1">
                <a:tableStyleId>{5C22544A-7EE6-4342-B048-85BDC9FD1C3A}</a:tableStyleId>
              </a:tblPr>
              <a:tblGrid>
                <a:gridCol w="1725627">
                  <a:extLst>
                    <a:ext uri="{9D8B030D-6E8A-4147-A177-3AD203B41FA5}">
                      <a16:colId xmlns:a16="http://schemas.microsoft.com/office/drawing/2014/main" val="1857548979"/>
                    </a:ext>
                  </a:extLst>
                </a:gridCol>
                <a:gridCol w="1725627">
                  <a:extLst>
                    <a:ext uri="{9D8B030D-6E8A-4147-A177-3AD203B41FA5}">
                      <a16:colId xmlns:a16="http://schemas.microsoft.com/office/drawing/2014/main" val="1117683322"/>
                    </a:ext>
                  </a:extLst>
                </a:gridCol>
                <a:gridCol w="1725627">
                  <a:extLst>
                    <a:ext uri="{9D8B030D-6E8A-4147-A177-3AD203B41FA5}">
                      <a16:colId xmlns:a16="http://schemas.microsoft.com/office/drawing/2014/main" val="1804508905"/>
                    </a:ext>
                  </a:extLst>
                </a:gridCol>
                <a:gridCol w="1725627">
                  <a:extLst>
                    <a:ext uri="{9D8B030D-6E8A-4147-A177-3AD203B41FA5}">
                      <a16:colId xmlns:a16="http://schemas.microsoft.com/office/drawing/2014/main" val="3895335367"/>
                    </a:ext>
                  </a:extLst>
                </a:gridCol>
                <a:gridCol w="1725627">
                  <a:extLst>
                    <a:ext uri="{9D8B030D-6E8A-4147-A177-3AD203B41FA5}">
                      <a16:colId xmlns:a16="http://schemas.microsoft.com/office/drawing/2014/main" val="3160323249"/>
                    </a:ext>
                  </a:extLst>
                </a:gridCol>
                <a:gridCol w="1725627">
                  <a:extLst>
                    <a:ext uri="{9D8B030D-6E8A-4147-A177-3AD203B41FA5}">
                      <a16:colId xmlns:a16="http://schemas.microsoft.com/office/drawing/2014/main" val="3779706568"/>
                    </a:ext>
                  </a:extLst>
                </a:gridCol>
              </a:tblGrid>
              <a:tr h="1004794">
                <a:tc gridSpan="3">
                  <a:txBody>
                    <a:bodyPr/>
                    <a:lstStyle/>
                    <a:p>
                      <a:pPr algn="ctr"/>
                      <a:r>
                        <a:rPr lang="kk-KZ" dirty="0"/>
                        <a:t>Сүзу қабатының бөлшектерінің мөлшері, </a:t>
                      </a:r>
                      <a:r>
                        <a:rPr lang="kk-KZ" dirty="0" err="1"/>
                        <a:t>мм</a:t>
                      </a:r>
                      <a:endParaRPr lang="ru-KZ" dirty="0"/>
                    </a:p>
                  </a:txBody>
                  <a:tcPr/>
                </a:tc>
                <a:tc hMerge="1">
                  <a:txBody>
                    <a:bodyPr/>
                    <a:lstStyle/>
                    <a:p>
                      <a:endParaRPr lang="ru-KZ"/>
                    </a:p>
                  </a:txBody>
                  <a:tcPr/>
                </a:tc>
                <a:tc hMerge="1">
                  <a:txBody>
                    <a:bodyPr/>
                    <a:lstStyle/>
                    <a:p>
                      <a:endParaRPr lang="ru-KZ" dirty="0"/>
                    </a:p>
                  </a:txBody>
                  <a:tcPr/>
                </a:tc>
                <a:tc rowSpan="2">
                  <a:txBody>
                    <a:bodyPr/>
                    <a:lstStyle/>
                    <a:p>
                      <a:pPr algn="ctr"/>
                      <a:r>
                        <a:rPr lang="kk-KZ" dirty="0"/>
                        <a:t>Сүзу қабаттың биіктігі, м</a:t>
                      </a:r>
                      <a:endParaRPr lang="ru-KZ" dirty="0"/>
                    </a:p>
                  </a:txBody>
                  <a:tcPr/>
                </a:tc>
                <a:tc rowSpan="2">
                  <a:txBody>
                    <a:bodyPr/>
                    <a:lstStyle/>
                    <a:p>
                      <a:pPr algn="ctr"/>
                      <a:r>
                        <a:rPr lang="kk-KZ" dirty="0"/>
                        <a:t>Сүзу жылдамдығы, м/</a:t>
                      </a:r>
                      <a:r>
                        <a:rPr lang="kk-KZ" dirty="0" err="1"/>
                        <a:t>сағ</a:t>
                      </a:r>
                      <a:endParaRPr lang="ru-KZ" dirty="0"/>
                    </a:p>
                  </a:txBody>
                  <a:tcPr/>
                </a:tc>
                <a:tc rowSpan="2">
                  <a:txBody>
                    <a:bodyPr/>
                    <a:lstStyle/>
                    <a:p>
                      <a:pPr algn="ctr"/>
                      <a:r>
                        <a:rPr lang="kk-KZ" dirty="0"/>
                        <a:t>Жуудың қарқындылығы, л/м2*с</a:t>
                      </a:r>
                      <a:endParaRPr lang="ru-KZ" dirty="0"/>
                    </a:p>
                  </a:txBody>
                  <a:tcPr/>
                </a:tc>
                <a:extLst>
                  <a:ext uri="{0D108BD9-81ED-4DB2-BD59-A6C34878D82A}">
                    <a16:rowId xmlns:a16="http://schemas.microsoft.com/office/drawing/2014/main" val="1555287763"/>
                  </a:ext>
                </a:extLst>
              </a:tr>
              <a:tr h="1291877">
                <a:tc>
                  <a:txBody>
                    <a:bodyPr/>
                    <a:lstStyle/>
                    <a:p>
                      <a:pPr algn="ctr"/>
                      <a:r>
                        <a:rPr lang="en-US" dirty="0"/>
                        <a:t>d</a:t>
                      </a:r>
                      <a:r>
                        <a:rPr lang="ru-RU" sz="1200" dirty="0"/>
                        <a:t>мин</a:t>
                      </a:r>
                      <a:endParaRPr lang="ru-KZ" dirty="0"/>
                    </a:p>
                  </a:txBody>
                  <a:tcPr/>
                </a:tc>
                <a:tc>
                  <a:txBody>
                    <a:bodyPr/>
                    <a:lstStyle/>
                    <a:p>
                      <a:pPr algn="ctr"/>
                      <a:r>
                        <a:rPr lang="en-US" dirty="0"/>
                        <a:t>d</a:t>
                      </a:r>
                      <a:r>
                        <a:rPr lang="ru-RU" sz="1100" dirty="0"/>
                        <a:t>макс</a:t>
                      </a:r>
                      <a:endParaRPr lang="ru-KZ" dirty="0"/>
                    </a:p>
                  </a:txBody>
                  <a:tcPr/>
                </a:tc>
                <a:tc>
                  <a:txBody>
                    <a:bodyPr/>
                    <a:lstStyle/>
                    <a:p>
                      <a:pPr algn="ctr"/>
                      <a:r>
                        <a:rPr lang="en-US" dirty="0"/>
                        <a:t>d</a:t>
                      </a:r>
                      <a:r>
                        <a:rPr lang="ru-RU" sz="1400" dirty="0"/>
                        <a:t>ор</a:t>
                      </a:r>
                      <a:endParaRPr lang="ru-KZ" dirty="0"/>
                    </a:p>
                  </a:txBody>
                  <a:tcPr/>
                </a:tc>
                <a:tc vMerge="1">
                  <a:txBody>
                    <a:bodyPr/>
                    <a:lstStyle/>
                    <a:p>
                      <a:endParaRPr lang="ru-KZ" dirty="0"/>
                    </a:p>
                  </a:txBody>
                  <a:tcPr/>
                </a:tc>
                <a:tc vMerge="1">
                  <a:txBody>
                    <a:bodyPr/>
                    <a:lstStyle/>
                    <a:p>
                      <a:endParaRPr lang="ru-KZ" dirty="0"/>
                    </a:p>
                  </a:txBody>
                  <a:tcPr/>
                </a:tc>
                <a:tc vMerge="1">
                  <a:txBody>
                    <a:bodyPr/>
                    <a:lstStyle/>
                    <a:p>
                      <a:endParaRPr lang="ru-KZ" dirty="0"/>
                    </a:p>
                  </a:txBody>
                  <a:tcPr/>
                </a:tc>
                <a:extLst>
                  <a:ext uri="{0D108BD9-81ED-4DB2-BD59-A6C34878D82A}">
                    <a16:rowId xmlns:a16="http://schemas.microsoft.com/office/drawing/2014/main" val="705250083"/>
                  </a:ext>
                </a:extLst>
              </a:tr>
              <a:tr h="582143">
                <a:tc>
                  <a:txBody>
                    <a:bodyPr/>
                    <a:lstStyle/>
                    <a:p>
                      <a:pPr algn="ctr"/>
                      <a:r>
                        <a:rPr lang="en-US" dirty="0"/>
                        <a:t>0,8</a:t>
                      </a:r>
                      <a:endParaRPr lang="ru-KZ" dirty="0"/>
                    </a:p>
                  </a:txBody>
                  <a:tcPr/>
                </a:tc>
                <a:tc>
                  <a:txBody>
                    <a:bodyPr/>
                    <a:lstStyle/>
                    <a:p>
                      <a:pPr algn="ctr"/>
                      <a:r>
                        <a:rPr lang="en-US" dirty="0"/>
                        <a:t>1,8</a:t>
                      </a:r>
                      <a:endParaRPr lang="ru-KZ" dirty="0"/>
                    </a:p>
                  </a:txBody>
                  <a:tcPr/>
                </a:tc>
                <a:tc>
                  <a:txBody>
                    <a:bodyPr/>
                    <a:lstStyle/>
                    <a:p>
                      <a:pPr algn="ctr"/>
                      <a:r>
                        <a:rPr lang="en-US" dirty="0"/>
                        <a:t>0,9-1</a:t>
                      </a:r>
                      <a:endParaRPr lang="ru-KZ" dirty="0"/>
                    </a:p>
                  </a:txBody>
                  <a:tcPr/>
                </a:tc>
                <a:tc>
                  <a:txBody>
                    <a:bodyPr/>
                    <a:lstStyle/>
                    <a:p>
                      <a:pPr algn="ctr"/>
                      <a:r>
                        <a:rPr lang="en-US" dirty="0"/>
                        <a:t>1</a:t>
                      </a:r>
                      <a:endParaRPr lang="ru-KZ" dirty="0"/>
                    </a:p>
                  </a:txBody>
                  <a:tcPr/>
                </a:tc>
                <a:tc>
                  <a:txBody>
                    <a:bodyPr/>
                    <a:lstStyle/>
                    <a:p>
                      <a:pPr algn="ctr"/>
                      <a:r>
                        <a:rPr lang="en-US" dirty="0"/>
                        <a:t>5-7</a:t>
                      </a:r>
                      <a:endParaRPr lang="ru-KZ" dirty="0"/>
                    </a:p>
                  </a:txBody>
                  <a:tcPr/>
                </a:tc>
                <a:tc>
                  <a:txBody>
                    <a:bodyPr/>
                    <a:lstStyle/>
                    <a:p>
                      <a:pPr algn="ctr"/>
                      <a:r>
                        <a:rPr lang="en-US" dirty="0"/>
                        <a:t>14-16</a:t>
                      </a:r>
                      <a:endParaRPr lang="ru-KZ" dirty="0"/>
                    </a:p>
                  </a:txBody>
                  <a:tcPr/>
                </a:tc>
                <a:extLst>
                  <a:ext uri="{0D108BD9-81ED-4DB2-BD59-A6C34878D82A}">
                    <a16:rowId xmlns:a16="http://schemas.microsoft.com/office/drawing/2014/main" val="3733960928"/>
                  </a:ext>
                </a:extLst>
              </a:tr>
              <a:tr h="582143">
                <a:tc>
                  <a:txBody>
                    <a:bodyPr/>
                    <a:lstStyle/>
                    <a:p>
                      <a:pPr algn="ctr"/>
                      <a:r>
                        <a:rPr lang="en-US" dirty="0"/>
                        <a:t>1</a:t>
                      </a:r>
                      <a:endParaRPr lang="ru-KZ" dirty="0"/>
                    </a:p>
                  </a:txBody>
                  <a:tcPr/>
                </a:tc>
                <a:tc>
                  <a:txBody>
                    <a:bodyPr/>
                    <a:lstStyle/>
                    <a:p>
                      <a:pPr algn="ctr"/>
                      <a:r>
                        <a:rPr lang="en-US" dirty="0"/>
                        <a:t>2</a:t>
                      </a:r>
                      <a:endParaRPr lang="ru-KZ" dirty="0"/>
                    </a:p>
                  </a:txBody>
                  <a:tcPr/>
                </a:tc>
                <a:tc>
                  <a:txBody>
                    <a:bodyPr/>
                    <a:lstStyle/>
                    <a:p>
                      <a:pPr algn="ctr"/>
                      <a:r>
                        <a:rPr lang="en-US" dirty="0"/>
                        <a:t>1,2-1,3</a:t>
                      </a:r>
                      <a:endParaRPr lang="ru-KZ" dirty="0"/>
                    </a:p>
                  </a:txBody>
                  <a:tcPr/>
                </a:tc>
                <a:tc>
                  <a:txBody>
                    <a:bodyPr/>
                    <a:lstStyle/>
                    <a:p>
                      <a:pPr algn="ctr"/>
                      <a:r>
                        <a:rPr lang="en-US" dirty="0"/>
                        <a:t>1,2</a:t>
                      </a:r>
                      <a:endParaRPr lang="ru-KZ" dirty="0"/>
                    </a:p>
                  </a:txBody>
                  <a:tcPr/>
                </a:tc>
                <a:tc>
                  <a:txBody>
                    <a:bodyPr/>
                    <a:lstStyle/>
                    <a:p>
                      <a:pPr algn="ctr"/>
                      <a:r>
                        <a:rPr lang="en-US" dirty="0"/>
                        <a:t>8-10</a:t>
                      </a:r>
                      <a:endParaRPr lang="ru-KZ" dirty="0"/>
                    </a:p>
                  </a:txBody>
                  <a:tcPr/>
                </a:tc>
                <a:tc>
                  <a:txBody>
                    <a:bodyPr/>
                    <a:lstStyle/>
                    <a:p>
                      <a:pPr algn="ctr"/>
                      <a:r>
                        <a:rPr lang="en-US" dirty="0"/>
                        <a:t>16-18</a:t>
                      </a:r>
                      <a:endParaRPr lang="ru-KZ" dirty="0"/>
                    </a:p>
                  </a:txBody>
                  <a:tcPr/>
                </a:tc>
                <a:extLst>
                  <a:ext uri="{0D108BD9-81ED-4DB2-BD59-A6C34878D82A}">
                    <a16:rowId xmlns:a16="http://schemas.microsoft.com/office/drawing/2014/main" val="1007710839"/>
                  </a:ext>
                </a:extLst>
              </a:tr>
            </a:tbl>
          </a:graphicData>
        </a:graphic>
      </p:graphicFrame>
    </p:spTree>
    <p:extLst>
      <p:ext uri="{BB962C8B-B14F-4D97-AF65-F5344CB8AC3E}">
        <p14:creationId xmlns:p14="http://schemas.microsoft.com/office/powerpoint/2010/main" val="212337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F69A1AED-F24B-004F-B998-53F5ECC7213C}"/>
            </a:ext>
          </a:extLst>
        </p:cNvPr>
        <p:cNvGrpSpPr/>
        <p:nvPr/>
      </p:nvGrpSpPr>
      <p:grpSpPr>
        <a:xfrm>
          <a:off x="0" y="0"/>
          <a:ext cx="0" cy="0"/>
          <a:chOff x="0" y="0"/>
          <a:chExt cx="0" cy="0"/>
        </a:xfrm>
      </p:grpSpPr>
      <p:sp>
        <p:nvSpPr>
          <p:cNvPr id="6" name="Объект 5">
            <a:extLst>
              <a:ext uri="{FF2B5EF4-FFF2-40B4-BE49-F238E27FC236}">
                <a16:creationId xmlns:a16="http://schemas.microsoft.com/office/drawing/2014/main" id="{DCFBAC8C-295C-388F-B607-E7F8AF589636}"/>
              </a:ext>
            </a:extLst>
          </p:cNvPr>
          <p:cNvSpPr>
            <a:spLocks noGrp="1"/>
          </p:cNvSpPr>
          <p:nvPr>
            <p:ph idx="1"/>
          </p:nvPr>
        </p:nvSpPr>
        <p:spPr>
          <a:xfrm>
            <a:off x="913795" y="2127623"/>
            <a:ext cx="5978072" cy="3567225"/>
          </a:xfrm>
        </p:spPr>
        <p:txBody>
          <a:bodyPr anchor="ctr">
            <a:normAutofit/>
          </a:bodyPr>
          <a:lstStyle/>
          <a:p>
            <a:pPr algn="just">
              <a:lnSpc>
                <a:spcPct val="90000"/>
              </a:lnSpc>
              <a:buClr>
                <a:srgbClr val="939F5E"/>
              </a:buClr>
            </a:pPr>
            <a:r>
              <a:rPr lang="kk-KZ" sz="1700" dirty="0"/>
              <a:t>Кальций карбонаты бойынша судың тұрақтылық индексі теріс болған жағдайда, темір </a:t>
            </a:r>
            <a:r>
              <a:rPr lang="kk-KZ" sz="1700" dirty="0" err="1"/>
              <a:t>гидролизінің</a:t>
            </a:r>
            <a:r>
              <a:rPr lang="kk-KZ" sz="1700" dirty="0"/>
              <a:t> нәтижесінде </a:t>
            </a:r>
            <a:r>
              <a:rPr lang="kk-KZ" sz="1700" dirty="0" err="1"/>
              <a:t>рН</a:t>
            </a:r>
            <a:r>
              <a:rPr lang="kk-KZ" sz="1700" dirty="0"/>
              <a:t> төмендеуі ескеріліп, суды сүзгілерге берер алдында желдеткішті </a:t>
            </a:r>
            <a:r>
              <a:rPr lang="kk-KZ" sz="1700" dirty="0" err="1"/>
              <a:t>градирняда</a:t>
            </a:r>
            <a:r>
              <a:rPr lang="kk-KZ" sz="1700" dirty="0"/>
              <a:t> көмірқышқыл газын кетіру арқылы немесе суға әк енгізу арқылы тұрақтандыруға болады. </a:t>
            </a:r>
            <a:r>
              <a:rPr lang="kk-KZ" sz="1700" dirty="0" err="1"/>
              <a:t>Градирня</a:t>
            </a:r>
            <a:r>
              <a:rPr lang="kk-KZ" sz="1700" dirty="0"/>
              <a:t> суландырғыштың 1 м² ауданына су жүктемесі </a:t>
            </a:r>
            <a:r>
              <a:rPr lang="kk-KZ" sz="1700" dirty="0" err="1"/>
              <a:t>Рашиг</a:t>
            </a:r>
            <a:r>
              <a:rPr lang="kk-KZ" sz="1700" dirty="0"/>
              <a:t> сақиналарымен толтырылғанда 60—90 м³/</a:t>
            </a:r>
            <a:r>
              <a:rPr lang="kk-KZ" sz="1700" dirty="0" err="1"/>
              <a:t>сағ</a:t>
            </a:r>
            <a:r>
              <a:rPr lang="kk-KZ" sz="1700" dirty="0"/>
              <a:t>, ағаш хорда тәрізді шығыршық толтырылғанда 40—50 м³/</a:t>
            </a:r>
            <a:r>
              <a:rPr lang="kk-KZ" sz="1700" dirty="0" err="1"/>
              <a:t>сағ</a:t>
            </a:r>
            <a:r>
              <a:rPr lang="kk-KZ" sz="1700" dirty="0"/>
              <a:t> болып қабылданады. Суландырғыштың </a:t>
            </a:r>
            <a:r>
              <a:rPr lang="kk-KZ" sz="1700" dirty="0" err="1"/>
              <a:t>шығыршығыың</a:t>
            </a:r>
            <a:r>
              <a:rPr lang="kk-KZ" sz="1700" dirty="0"/>
              <a:t> ұсынылатын биіктігі 2-кестеде көрсетілген.</a:t>
            </a:r>
            <a:endParaRPr lang="ru-KZ" sz="1700" dirty="0"/>
          </a:p>
          <a:p>
            <a:pPr>
              <a:lnSpc>
                <a:spcPct val="90000"/>
              </a:lnSpc>
              <a:buClr>
                <a:srgbClr val="939F5E"/>
              </a:buClr>
            </a:pPr>
            <a:endParaRPr lang="ru-KZ" sz="1700" dirty="0"/>
          </a:p>
        </p:txBody>
      </p:sp>
      <p:pic>
        <p:nvPicPr>
          <p:cNvPr id="7175" name="Picture 7174">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170" name="Picture 2" descr="Кольца рашига керамические 6*6мм для самогоноварения 1000гр купить на OZON  по низкой цене (917189805)">
            <a:extLst>
              <a:ext uri="{FF2B5EF4-FFF2-40B4-BE49-F238E27FC236}">
                <a16:creationId xmlns:a16="http://schemas.microsoft.com/office/drawing/2014/main" id="{B50B235D-C7E4-98B3-C386-918B2CD745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52" b="23111"/>
          <a:stretch>
            <a:fillRect/>
          </a:stretch>
        </p:blipFill>
        <p:spPr bwMode="auto">
          <a:xfrm>
            <a:off x="7552945" y="1249644"/>
            <a:ext cx="3995592" cy="38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57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1A810C-30FE-0277-5DD3-81241FEBE9BC}"/>
              </a:ext>
            </a:extLst>
          </p:cNvPr>
          <p:cNvSpPr>
            <a:spLocks noGrp="1"/>
          </p:cNvSpPr>
          <p:nvPr>
            <p:ph type="title"/>
          </p:nvPr>
        </p:nvSpPr>
        <p:spPr/>
        <p:txBody>
          <a:bodyPr>
            <a:normAutofit/>
          </a:bodyPr>
          <a:lstStyle/>
          <a:p>
            <a:r>
              <a:rPr lang="kk-KZ" altLang="ru-KZ" sz="2700" b="1" dirty="0">
                <a:ln>
                  <a:noFill/>
                </a:ln>
                <a:solidFill>
                  <a:schemeClr val="tx1"/>
                </a:solidFill>
                <a:effectLst/>
                <a:ea typeface="Aptos" panose="020B0004020202020204" pitchFamily="34" charset="0"/>
                <a:cs typeface="Times New Roman" panose="02020603050405020304" pitchFamily="18" charset="0"/>
              </a:rPr>
              <a:t>Суды аэрациямен </a:t>
            </a:r>
            <a:r>
              <a:rPr lang="kk-KZ" altLang="ru-KZ" sz="2700" b="1" dirty="0" err="1">
                <a:ln>
                  <a:noFill/>
                </a:ln>
                <a:solidFill>
                  <a:schemeClr val="tx1"/>
                </a:solidFill>
                <a:effectLst/>
                <a:ea typeface="Aptos" panose="020B0004020202020204" pitchFamily="34" charset="0"/>
                <a:cs typeface="Times New Roman" panose="02020603050405020304" pitchFamily="18" charset="0"/>
              </a:rPr>
              <a:t>темірсіздендіруге</a:t>
            </a:r>
            <a:r>
              <a:rPr lang="kk-KZ" altLang="ru-KZ" sz="2700" b="1" dirty="0">
                <a:ln>
                  <a:noFill/>
                </a:ln>
                <a:solidFill>
                  <a:schemeClr val="tx1"/>
                </a:solidFill>
                <a:effectLst/>
                <a:ea typeface="Aptos" panose="020B0004020202020204" pitchFamily="34" charset="0"/>
                <a:cs typeface="Times New Roman" panose="02020603050405020304" pitchFamily="18" charset="0"/>
              </a:rPr>
              <a:t> арналған желдеткіш </a:t>
            </a:r>
            <a:r>
              <a:rPr lang="kk-KZ" altLang="ru-KZ" sz="2700" b="1" dirty="0" err="1">
                <a:ln>
                  <a:noFill/>
                </a:ln>
                <a:solidFill>
                  <a:schemeClr val="tx1"/>
                </a:solidFill>
                <a:effectLst/>
                <a:ea typeface="Aptos" panose="020B0004020202020204" pitchFamily="34" charset="0"/>
                <a:cs typeface="Times New Roman" panose="02020603050405020304" pitchFamily="18" charset="0"/>
              </a:rPr>
              <a:t>градирияның</a:t>
            </a:r>
            <a:r>
              <a:rPr lang="kk-KZ" altLang="ru-KZ" sz="2700" b="1" dirty="0">
                <a:ln>
                  <a:noFill/>
                </a:ln>
                <a:solidFill>
                  <a:schemeClr val="tx1"/>
                </a:solidFill>
                <a:effectLst/>
                <a:ea typeface="Aptos" panose="020B0004020202020204" pitchFamily="34" charset="0"/>
                <a:cs typeface="Times New Roman" panose="02020603050405020304" pitchFamily="18" charset="0"/>
              </a:rPr>
              <a:t> саптамасының ұсынылатын қабат биіктігі</a:t>
            </a:r>
            <a:endParaRPr lang="ru-KZ" dirty="0"/>
          </a:p>
        </p:txBody>
      </p:sp>
      <p:graphicFrame>
        <p:nvGraphicFramePr>
          <p:cNvPr id="4" name="Объект 3">
            <a:extLst>
              <a:ext uri="{FF2B5EF4-FFF2-40B4-BE49-F238E27FC236}">
                <a16:creationId xmlns:a16="http://schemas.microsoft.com/office/drawing/2014/main" id="{9A18A665-A4C5-4388-072F-92226B61BE2E}"/>
              </a:ext>
            </a:extLst>
          </p:cNvPr>
          <p:cNvGraphicFramePr>
            <a:graphicFrameLocks noGrp="1"/>
          </p:cNvGraphicFramePr>
          <p:nvPr>
            <p:ph idx="1"/>
            <p:extLst>
              <p:ext uri="{D42A27DB-BD31-4B8C-83A1-F6EECF244321}">
                <p14:modId xmlns:p14="http://schemas.microsoft.com/office/powerpoint/2010/main" val="133588343"/>
              </p:ext>
            </p:extLst>
          </p:nvPr>
        </p:nvGraphicFramePr>
        <p:xfrm>
          <a:off x="913796" y="2153266"/>
          <a:ext cx="10353761" cy="3539610"/>
        </p:xfrm>
        <a:graphic>
          <a:graphicData uri="http://schemas.openxmlformats.org/drawingml/2006/table">
            <a:tbl>
              <a:tblPr firstRow="1" firstCol="1" lastRow="1" lastCol="1" bandRow="1" bandCol="1">
                <a:tableStyleId>{5C22544A-7EE6-4342-B048-85BDC9FD1C3A}</a:tableStyleId>
              </a:tblPr>
              <a:tblGrid>
                <a:gridCol w="5125257">
                  <a:extLst>
                    <a:ext uri="{9D8B030D-6E8A-4147-A177-3AD203B41FA5}">
                      <a16:colId xmlns:a16="http://schemas.microsoft.com/office/drawing/2014/main" val="3668331021"/>
                    </a:ext>
                  </a:extLst>
                </a:gridCol>
                <a:gridCol w="948147">
                  <a:extLst>
                    <a:ext uri="{9D8B030D-6E8A-4147-A177-3AD203B41FA5}">
                      <a16:colId xmlns:a16="http://schemas.microsoft.com/office/drawing/2014/main" val="756523661"/>
                    </a:ext>
                  </a:extLst>
                </a:gridCol>
                <a:gridCol w="948147">
                  <a:extLst>
                    <a:ext uri="{9D8B030D-6E8A-4147-A177-3AD203B41FA5}">
                      <a16:colId xmlns:a16="http://schemas.microsoft.com/office/drawing/2014/main" val="940185038"/>
                    </a:ext>
                  </a:extLst>
                </a:gridCol>
                <a:gridCol w="948147">
                  <a:extLst>
                    <a:ext uri="{9D8B030D-6E8A-4147-A177-3AD203B41FA5}">
                      <a16:colId xmlns:a16="http://schemas.microsoft.com/office/drawing/2014/main" val="598297488"/>
                    </a:ext>
                  </a:extLst>
                </a:gridCol>
                <a:gridCol w="948147">
                  <a:extLst>
                    <a:ext uri="{9D8B030D-6E8A-4147-A177-3AD203B41FA5}">
                      <a16:colId xmlns:a16="http://schemas.microsoft.com/office/drawing/2014/main" val="3695930592"/>
                    </a:ext>
                  </a:extLst>
                </a:gridCol>
                <a:gridCol w="758517">
                  <a:extLst>
                    <a:ext uri="{9D8B030D-6E8A-4147-A177-3AD203B41FA5}">
                      <a16:colId xmlns:a16="http://schemas.microsoft.com/office/drawing/2014/main" val="3441141266"/>
                    </a:ext>
                  </a:extLst>
                </a:gridCol>
                <a:gridCol w="677399">
                  <a:extLst>
                    <a:ext uri="{9D8B030D-6E8A-4147-A177-3AD203B41FA5}">
                      <a16:colId xmlns:a16="http://schemas.microsoft.com/office/drawing/2014/main" val="2746968685"/>
                    </a:ext>
                  </a:extLst>
                </a:gridCol>
              </a:tblGrid>
              <a:tr h="1340108">
                <a:tc rowSpan="2">
                  <a:txBody>
                    <a:bodyPr/>
                    <a:lstStyle/>
                    <a:p>
                      <a:pPr algn="ctr">
                        <a:lnSpc>
                          <a:spcPct val="115000"/>
                        </a:lnSpc>
                        <a:spcAft>
                          <a:spcPts val="800"/>
                        </a:spcAft>
                        <a:buNone/>
                      </a:pPr>
                      <a:r>
                        <a:rPr lang="kk-KZ" sz="2000" kern="100" dirty="0">
                          <a:effectLst/>
                        </a:rPr>
                        <a:t>Саптама</a:t>
                      </a:r>
                      <a:endParaRPr lang="ru-KZ"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gridSpan="6">
                  <a:txBody>
                    <a:bodyPr/>
                    <a:lstStyle/>
                    <a:p>
                      <a:pPr algn="ctr">
                        <a:lnSpc>
                          <a:spcPct val="115000"/>
                        </a:lnSpc>
                        <a:spcAft>
                          <a:spcPts val="800"/>
                        </a:spcAft>
                        <a:buNone/>
                      </a:pPr>
                      <a:r>
                        <a:rPr lang="kk-KZ" sz="2000" kern="100">
                          <a:effectLst/>
                        </a:rPr>
                        <a:t>Суды жалпы сілтілігінде мг-экв/л саптама қабатының биіктігі</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ru-KZ"/>
                    </a:p>
                  </a:txBody>
                  <a:tcPr/>
                </a:tc>
                <a:tc hMerge="1">
                  <a:txBody>
                    <a:bodyPr/>
                    <a:lstStyle/>
                    <a:p>
                      <a:endParaRPr lang="ru-KZ"/>
                    </a:p>
                  </a:txBody>
                  <a:tcPr/>
                </a:tc>
                <a:tc hMerge="1">
                  <a:txBody>
                    <a:bodyPr/>
                    <a:lstStyle/>
                    <a:p>
                      <a:endParaRPr lang="ru-KZ"/>
                    </a:p>
                  </a:txBody>
                  <a:tcPr/>
                </a:tc>
                <a:tc hMerge="1">
                  <a:txBody>
                    <a:bodyPr/>
                    <a:lstStyle/>
                    <a:p>
                      <a:endParaRPr lang="ru-KZ"/>
                    </a:p>
                  </a:txBody>
                  <a:tcPr/>
                </a:tc>
                <a:tc hMerge="1">
                  <a:txBody>
                    <a:bodyPr/>
                    <a:lstStyle/>
                    <a:p>
                      <a:endParaRPr lang="ru-KZ"/>
                    </a:p>
                  </a:txBody>
                  <a:tcPr/>
                </a:tc>
                <a:extLst>
                  <a:ext uri="{0D108BD9-81ED-4DB2-BD59-A6C34878D82A}">
                    <a16:rowId xmlns:a16="http://schemas.microsoft.com/office/drawing/2014/main" val="2806303338"/>
                  </a:ext>
                </a:extLst>
              </a:tr>
              <a:tr h="430110">
                <a:tc vMerge="1">
                  <a:txBody>
                    <a:bodyPr/>
                    <a:lstStyle/>
                    <a:p>
                      <a:endParaRPr lang="ru-KZ"/>
                    </a:p>
                  </a:txBody>
                  <a:tcPr/>
                </a:tc>
                <a:tc>
                  <a:txBody>
                    <a:bodyPr/>
                    <a:lstStyle/>
                    <a:p>
                      <a:pPr algn="ctr">
                        <a:lnSpc>
                          <a:spcPct val="115000"/>
                        </a:lnSpc>
                        <a:spcAft>
                          <a:spcPts val="800"/>
                        </a:spcAft>
                        <a:buNone/>
                      </a:pPr>
                      <a:r>
                        <a:rPr lang="kk-KZ" sz="2000" kern="100">
                          <a:effectLst/>
                        </a:rPr>
                        <a:t>2</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3</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4</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5</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6</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8</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7110864"/>
                  </a:ext>
                </a:extLst>
              </a:tr>
              <a:tr h="884696">
                <a:tc>
                  <a:txBody>
                    <a:bodyPr/>
                    <a:lstStyle/>
                    <a:p>
                      <a:pPr>
                        <a:lnSpc>
                          <a:spcPct val="115000"/>
                        </a:lnSpc>
                        <a:spcAft>
                          <a:spcPts val="800"/>
                        </a:spcAft>
                        <a:buNone/>
                      </a:pPr>
                      <a:r>
                        <a:rPr lang="kk-KZ" sz="2000" kern="100">
                          <a:effectLst/>
                        </a:rPr>
                        <a:t>Рашиг шығыршықтары, мөлшері 25х25х3 мм</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1,5</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dirty="0">
                          <a:effectLst/>
                        </a:rPr>
                        <a:t>1,75</a:t>
                      </a:r>
                      <a:endParaRPr lang="ru-KZ"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dirty="0">
                          <a:effectLst/>
                        </a:rPr>
                        <a:t>2</a:t>
                      </a:r>
                      <a:endParaRPr lang="ru-KZ"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dirty="0">
                          <a:effectLst/>
                        </a:rPr>
                        <a:t>2,5</a:t>
                      </a:r>
                      <a:endParaRPr lang="ru-KZ"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3</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4</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068734"/>
                  </a:ext>
                </a:extLst>
              </a:tr>
              <a:tr h="884696">
                <a:tc>
                  <a:txBody>
                    <a:bodyPr/>
                    <a:lstStyle/>
                    <a:p>
                      <a:pPr>
                        <a:lnSpc>
                          <a:spcPct val="115000"/>
                        </a:lnSpc>
                        <a:spcAft>
                          <a:spcPts val="800"/>
                        </a:spcAft>
                        <a:buNone/>
                      </a:pPr>
                      <a:r>
                        <a:rPr lang="kk-KZ" sz="2000" kern="100">
                          <a:effectLst/>
                        </a:rPr>
                        <a:t>Ағаштан жасалған хордалық саптама</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2</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2,5</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a:effectLst/>
                        </a:rPr>
                        <a:t>3</a:t>
                      </a:r>
                      <a:endParaRPr lang="ru-KZ"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dirty="0">
                          <a:effectLst/>
                        </a:rPr>
                        <a:t>3,5</a:t>
                      </a:r>
                      <a:endParaRPr lang="ru-KZ"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dirty="0">
                          <a:effectLst/>
                        </a:rPr>
                        <a:t>4</a:t>
                      </a:r>
                      <a:endParaRPr lang="ru-KZ"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kk-KZ" sz="2000" kern="100" dirty="0">
                          <a:effectLst/>
                        </a:rPr>
                        <a:t>5</a:t>
                      </a:r>
                      <a:endParaRPr lang="ru-KZ"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3174636"/>
                  </a:ext>
                </a:extLst>
              </a:tr>
            </a:tbl>
          </a:graphicData>
        </a:graphic>
      </p:graphicFrame>
    </p:spTree>
    <p:extLst>
      <p:ext uri="{BB962C8B-B14F-4D97-AF65-F5344CB8AC3E}">
        <p14:creationId xmlns:p14="http://schemas.microsoft.com/office/powerpoint/2010/main" val="204306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3168A5DC-62E4-7F15-998A-2F9B770D4272}"/>
            </a:ext>
          </a:extLst>
        </p:cNvPr>
        <p:cNvGrpSpPr/>
        <p:nvPr/>
      </p:nvGrpSpPr>
      <p:grpSpPr>
        <a:xfrm>
          <a:off x="0" y="0"/>
          <a:ext cx="0" cy="0"/>
          <a:chOff x="0" y="0"/>
          <a:chExt cx="0" cy="0"/>
        </a:xfrm>
      </p:grpSpPr>
      <p:graphicFrame>
        <p:nvGraphicFramePr>
          <p:cNvPr id="8" name="Объект 5">
            <a:extLst>
              <a:ext uri="{FF2B5EF4-FFF2-40B4-BE49-F238E27FC236}">
                <a16:creationId xmlns:a16="http://schemas.microsoft.com/office/drawing/2014/main" id="{F37F7E79-3C48-508C-E1F7-0DF8EDF8C2F1}"/>
              </a:ext>
            </a:extLst>
          </p:cNvPr>
          <p:cNvGraphicFramePr>
            <a:graphicFrameLocks noGrp="1"/>
          </p:cNvGraphicFramePr>
          <p:nvPr>
            <p:ph idx="1"/>
            <p:extLst>
              <p:ext uri="{D42A27DB-BD31-4B8C-83A1-F6EECF244321}">
                <p14:modId xmlns:p14="http://schemas.microsoft.com/office/powerpoint/2010/main" val="1294182580"/>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85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D4E5BE-73F9-45BD-2208-6DC7C49A8602}"/>
              </a:ext>
            </a:extLst>
          </p:cNvPr>
          <p:cNvSpPr>
            <a:spLocks noGrp="1"/>
          </p:cNvSpPr>
          <p:nvPr>
            <p:ph type="title"/>
          </p:nvPr>
        </p:nvSpPr>
        <p:spPr>
          <a:xfrm>
            <a:off x="633743" y="609599"/>
            <a:ext cx="3413156" cy="5273675"/>
          </a:xfrm>
        </p:spPr>
        <p:txBody>
          <a:bodyPr>
            <a:normAutofit/>
          </a:bodyPr>
          <a:lstStyle/>
          <a:p>
            <a:r>
              <a:rPr lang="kk-KZ" dirty="0"/>
              <a:t>Мысал есеп</a:t>
            </a:r>
            <a:endParaRPr lang="ru-KZ" dirty="0"/>
          </a:p>
        </p:txBody>
      </p:sp>
      <p:pic>
        <p:nvPicPr>
          <p:cNvPr id="11" name="Picture 10">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7" name="Объект 4">
            <a:extLst>
              <a:ext uri="{FF2B5EF4-FFF2-40B4-BE49-F238E27FC236}">
                <a16:creationId xmlns:a16="http://schemas.microsoft.com/office/drawing/2014/main" id="{376328C3-E0FF-18BA-1126-65877A57EE4A}"/>
              </a:ext>
            </a:extLst>
          </p:cNvPr>
          <p:cNvGraphicFramePr>
            <a:graphicFrameLocks noGrp="1"/>
          </p:cNvGraphicFramePr>
          <p:nvPr>
            <p:ph idx="1"/>
            <p:extLst>
              <p:ext uri="{D42A27DB-BD31-4B8C-83A1-F6EECF244321}">
                <p14:modId xmlns:p14="http://schemas.microsoft.com/office/powerpoint/2010/main" val="3976347135"/>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4695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TM10001105[[fn=Уголки]]</Template>
  <TotalTime>52</TotalTime>
  <Words>957</Words>
  <Application>Microsoft Office PowerPoint</Application>
  <PresentationFormat>Широкоэкранный</PresentationFormat>
  <Paragraphs>94</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Aptos</vt:lpstr>
      <vt:lpstr>Calisto MT</vt:lpstr>
      <vt:lpstr>Cambria Math</vt:lpstr>
      <vt:lpstr>Times New Roman</vt:lpstr>
      <vt:lpstr>Wingdings 2</vt:lpstr>
      <vt:lpstr>Сланец</vt:lpstr>
      <vt:lpstr>14-ші семинар Темірсіздендіру</vt:lpstr>
      <vt:lpstr>Семинар жоспары</vt:lpstr>
      <vt:lpstr>1. Темірсіздендіру қондырғыларының есебі</vt:lpstr>
      <vt:lpstr>Презентация PowerPoint</vt:lpstr>
      <vt:lpstr>Аэрациямен су темірсіздендіру станцияларының сүзгілерінің есептік параметрлері</vt:lpstr>
      <vt:lpstr>Презентация PowerPoint</vt:lpstr>
      <vt:lpstr>Суды аэрациямен темірсіздендіруге арналған желдеткіш градирияның саптамасының ұсынылатын қабат биіктігі</vt:lpstr>
      <vt:lpstr>Презентация PowerPoint</vt:lpstr>
      <vt:lpstr>Мысал есеп</vt:lpstr>
      <vt:lpstr>2. Желдеткіш градирнаның ауданың анықтау. Мысал есеп</vt:lpstr>
      <vt:lpstr>3. Желдеткіштің өнімділігі мен арынын анықтау. Мысал есеп</vt:lpstr>
      <vt:lpstr>4. Сүзгілердің ауданы мен санын анықтау. Мысал есеп</vt:lpstr>
      <vt:lpstr>Мысал есеп</vt:lpstr>
      <vt:lpstr>Қолданылған әдебиет</vt:lpstr>
      <vt:lpstr>Назарларыңызға рақмет!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28</cp:revision>
  <dcterms:created xsi:type="dcterms:W3CDTF">2025-11-02T19:39:14Z</dcterms:created>
  <dcterms:modified xsi:type="dcterms:W3CDTF">2025-11-02T21:15:21Z</dcterms:modified>
</cp:coreProperties>
</file>