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3" r:id="rId4"/>
    <p:sldId id="275" r:id="rId5"/>
    <p:sldId id="284" r:id="rId6"/>
    <p:sldId id="309" r:id="rId7"/>
    <p:sldId id="276" r:id="rId8"/>
    <p:sldId id="313" r:id="rId9"/>
    <p:sldId id="314" r:id="rId10"/>
    <p:sldId id="285" r:id="rId11"/>
    <p:sldId id="315" r:id="rId12"/>
    <p:sldId id="286" r:id="rId13"/>
    <p:sldId id="277" r:id="rId14"/>
    <p:sldId id="311" r:id="rId15"/>
    <p:sldId id="287" r:id="rId16"/>
    <p:sldId id="288" r:id="rId17"/>
    <p:sldId id="258" r:id="rId18"/>
    <p:sldId id="289" r:id="rId19"/>
    <p:sldId id="312" r:id="rId20"/>
    <p:sldId id="274" r:id="rId21"/>
    <p:sldId id="259" r:id="rId22"/>
    <p:sldId id="290" r:id="rId23"/>
    <p:sldId id="260" r:id="rId24"/>
    <p:sldId id="291" r:id="rId25"/>
    <p:sldId id="261" r:id="rId26"/>
    <p:sldId id="292" r:id="rId27"/>
    <p:sldId id="267" r:id="rId28"/>
    <p:sldId id="293" r:id="rId29"/>
    <p:sldId id="268" r:id="rId30"/>
    <p:sldId id="262" r:id="rId31"/>
    <p:sldId id="294" r:id="rId32"/>
    <p:sldId id="278" r:id="rId33"/>
    <p:sldId id="295" r:id="rId34"/>
    <p:sldId id="264" r:id="rId35"/>
    <p:sldId id="296" r:id="rId36"/>
    <p:sldId id="282" r:id="rId37"/>
    <p:sldId id="297" r:id="rId38"/>
    <p:sldId id="265" r:id="rId39"/>
    <p:sldId id="298" r:id="rId40"/>
    <p:sldId id="266" r:id="rId41"/>
    <p:sldId id="299" r:id="rId42"/>
    <p:sldId id="279" r:id="rId43"/>
    <p:sldId id="300" r:id="rId44"/>
    <p:sldId id="280" r:id="rId45"/>
    <p:sldId id="271" r:id="rId46"/>
    <p:sldId id="301" r:id="rId47"/>
    <p:sldId id="272" r:id="rId48"/>
    <p:sldId id="302" r:id="rId49"/>
    <p:sldId id="281" r:id="rId50"/>
    <p:sldId id="305" r:id="rId51"/>
    <p:sldId id="308" r:id="rId52"/>
    <p:sldId id="306" r:id="rId53"/>
    <p:sldId id="307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2C6EC3-75DD-4065-B88B-9DA107B315BA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08AB1C-DF80-45F2-AC37-C44896522CCE}">
      <dgm:prSet/>
      <dgm:spPr/>
      <dgm:t>
        <a:bodyPr/>
        <a:lstStyle/>
        <a:p>
          <a:r>
            <a:rPr lang="ru-RU" smtClean="0"/>
            <a:t>США</a:t>
          </a:r>
          <a:endParaRPr lang="ru-RU"/>
        </a:p>
      </dgm:t>
    </dgm:pt>
    <dgm:pt modelId="{F94365E3-8D16-470F-8CBD-DC52C3772265}" type="parTrans" cxnId="{6048AA68-AB30-484B-8550-EB3A75887F88}">
      <dgm:prSet/>
      <dgm:spPr/>
      <dgm:t>
        <a:bodyPr/>
        <a:lstStyle/>
        <a:p>
          <a:endParaRPr lang="ru-RU"/>
        </a:p>
      </dgm:t>
    </dgm:pt>
    <dgm:pt modelId="{397E9438-B038-4AD8-892A-50901AC38936}" type="sibTrans" cxnId="{6048AA68-AB30-484B-8550-EB3A75887F88}">
      <dgm:prSet/>
      <dgm:spPr/>
      <dgm:t>
        <a:bodyPr/>
        <a:lstStyle/>
        <a:p>
          <a:endParaRPr lang="ru-RU"/>
        </a:p>
      </dgm:t>
    </dgm:pt>
    <dgm:pt modelId="{36EFC397-9DB4-480F-BA04-E5B7640520E3}">
      <dgm:prSet/>
      <dgm:spPr/>
      <dgm:t>
        <a:bodyPr/>
        <a:lstStyle/>
        <a:p>
          <a:r>
            <a:rPr lang="ru-RU" smtClean="0"/>
            <a:t>Советский Союз. </a:t>
          </a:r>
          <a:endParaRPr lang="ru-RU"/>
        </a:p>
      </dgm:t>
    </dgm:pt>
    <dgm:pt modelId="{3CADF606-5C93-45D2-A64F-EBE8A2A5603E}" type="parTrans" cxnId="{6FB42700-C95C-4507-8CDC-D727444A5582}">
      <dgm:prSet/>
      <dgm:spPr/>
      <dgm:t>
        <a:bodyPr/>
        <a:lstStyle/>
        <a:p>
          <a:endParaRPr lang="ru-RU"/>
        </a:p>
      </dgm:t>
    </dgm:pt>
    <dgm:pt modelId="{10F5ECD6-3EA1-4D27-9ECF-06EB2881058A}" type="sibTrans" cxnId="{6FB42700-C95C-4507-8CDC-D727444A5582}">
      <dgm:prSet/>
      <dgm:spPr/>
      <dgm:t>
        <a:bodyPr/>
        <a:lstStyle/>
        <a:p>
          <a:endParaRPr lang="ru-RU"/>
        </a:p>
      </dgm:t>
    </dgm:pt>
    <dgm:pt modelId="{BB4E11DA-0995-4502-9D2E-E4B25ABCDC14}" type="pres">
      <dgm:prSet presAssocID="{DE2C6EC3-75DD-4065-B88B-9DA107B315B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25FCA6-7783-41A7-8AE2-76252A7AD3F3}" type="pres">
      <dgm:prSet presAssocID="{8908AB1C-DF80-45F2-AC37-C44896522CC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072203-D625-428C-8A90-CEDDAEA9D7E1}" type="pres">
      <dgm:prSet presAssocID="{36EFC397-9DB4-480F-BA04-E5B7640520E3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274856-93D5-43C7-AE00-2737D471B9F3}" type="presOf" srcId="{36EFC397-9DB4-480F-BA04-E5B7640520E3}" destId="{67072203-D625-428C-8A90-CEDDAEA9D7E1}" srcOrd="0" destOrd="0" presId="urn:microsoft.com/office/officeart/2005/8/layout/arrow5"/>
    <dgm:cxn modelId="{6048AA68-AB30-484B-8550-EB3A75887F88}" srcId="{DE2C6EC3-75DD-4065-B88B-9DA107B315BA}" destId="{8908AB1C-DF80-45F2-AC37-C44896522CCE}" srcOrd="0" destOrd="0" parTransId="{F94365E3-8D16-470F-8CBD-DC52C3772265}" sibTransId="{397E9438-B038-4AD8-892A-50901AC38936}"/>
    <dgm:cxn modelId="{027441D9-BD9A-45F5-8F06-5285A44A7B0E}" type="presOf" srcId="{8908AB1C-DF80-45F2-AC37-C44896522CCE}" destId="{2025FCA6-7783-41A7-8AE2-76252A7AD3F3}" srcOrd="0" destOrd="0" presId="urn:microsoft.com/office/officeart/2005/8/layout/arrow5"/>
    <dgm:cxn modelId="{6FB42700-C95C-4507-8CDC-D727444A5582}" srcId="{DE2C6EC3-75DD-4065-B88B-9DA107B315BA}" destId="{36EFC397-9DB4-480F-BA04-E5B7640520E3}" srcOrd="1" destOrd="0" parTransId="{3CADF606-5C93-45D2-A64F-EBE8A2A5603E}" sibTransId="{10F5ECD6-3EA1-4D27-9ECF-06EB2881058A}"/>
    <dgm:cxn modelId="{E91A2618-9394-4A8A-B93A-64E32087EF3B}" type="presOf" srcId="{DE2C6EC3-75DD-4065-B88B-9DA107B315BA}" destId="{BB4E11DA-0995-4502-9D2E-E4B25ABCDC14}" srcOrd="0" destOrd="0" presId="urn:microsoft.com/office/officeart/2005/8/layout/arrow5"/>
    <dgm:cxn modelId="{512166E8-AF05-4988-A847-D816C4A2A3A4}" type="presParOf" srcId="{BB4E11DA-0995-4502-9D2E-E4B25ABCDC14}" destId="{2025FCA6-7783-41A7-8AE2-76252A7AD3F3}" srcOrd="0" destOrd="0" presId="urn:microsoft.com/office/officeart/2005/8/layout/arrow5"/>
    <dgm:cxn modelId="{3B34A9E0-301F-4191-B522-D2AE75DADFEA}" type="presParOf" srcId="{BB4E11DA-0995-4502-9D2E-E4B25ABCDC14}" destId="{67072203-D625-428C-8A90-CEDDAEA9D7E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3073FB-C172-485F-9FA5-5F582D6CB09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9951E3-D1CD-431A-B583-BAC76E874C1C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E22F5635-61FE-458B-87B4-77A1E0D063A6}" type="parTrans" cxnId="{D5F60AFF-7F1F-4D8F-B04C-3C9C12E9F928}">
      <dgm:prSet/>
      <dgm:spPr/>
      <dgm:t>
        <a:bodyPr/>
        <a:lstStyle/>
        <a:p>
          <a:endParaRPr lang="ru-RU"/>
        </a:p>
      </dgm:t>
    </dgm:pt>
    <dgm:pt modelId="{4772091C-C427-4E01-A223-23CAE29B4BDF}" type="sibTrans" cxnId="{D5F60AFF-7F1F-4D8F-B04C-3C9C12E9F928}">
      <dgm:prSet/>
      <dgm:spPr/>
      <dgm:t>
        <a:bodyPr/>
        <a:lstStyle/>
        <a:p>
          <a:endParaRPr lang="ru-RU"/>
        </a:p>
      </dgm:t>
    </dgm:pt>
    <dgm:pt modelId="{817310DE-4615-4B28-ACA9-32EDF4D0D08B}">
      <dgm:prSet phldrT="[Текст]"/>
      <dgm:spPr/>
      <dgm:t>
        <a:bodyPr/>
        <a:lstStyle/>
        <a:p>
          <a:r>
            <a:rPr lang="ru-RU" dirty="0" smtClean="0"/>
            <a:t>Ни у Советского Союза, ни у Соединенных Штатов к этому времени еще не сложилось устойчивых планов. </a:t>
          </a:r>
          <a:endParaRPr lang="ru-RU" dirty="0"/>
        </a:p>
      </dgm:t>
    </dgm:pt>
    <dgm:pt modelId="{E8EF5673-E83A-49FC-8A6C-F3218F6F3216}" type="parTrans" cxnId="{EC36B5E0-D865-43D1-9D6B-C57FB3DDF58B}">
      <dgm:prSet/>
      <dgm:spPr/>
      <dgm:t>
        <a:bodyPr/>
        <a:lstStyle/>
        <a:p>
          <a:endParaRPr lang="ru-RU"/>
        </a:p>
      </dgm:t>
    </dgm:pt>
    <dgm:pt modelId="{B3F29474-FD26-4F98-86D9-CB6D2C51F38F}" type="sibTrans" cxnId="{EC36B5E0-D865-43D1-9D6B-C57FB3DDF58B}">
      <dgm:prSet/>
      <dgm:spPr/>
      <dgm:t>
        <a:bodyPr/>
        <a:lstStyle/>
        <a:p>
          <a:endParaRPr lang="ru-RU"/>
        </a:p>
      </dgm:t>
    </dgm:pt>
    <dgm:pt modelId="{79E15F5E-6621-4EAD-925B-5ABC165D5CC3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04C00623-1D25-4D86-B0BE-0492539655B2}" type="parTrans" cxnId="{5D8C66F1-B47D-437D-8D91-0502A0807772}">
      <dgm:prSet/>
      <dgm:spPr/>
      <dgm:t>
        <a:bodyPr/>
        <a:lstStyle/>
        <a:p>
          <a:endParaRPr lang="ru-RU"/>
        </a:p>
      </dgm:t>
    </dgm:pt>
    <dgm:pt modelId="{14D91A26-8E3E-409D-870D-3E75EAAD6C56}" type="sibTrans" cxnId="{5D8C66F1-B47D-437D-8D91-0502A0807772}">
      <dgm:prSet/>
      <dgm:spPr/>
      <dgm:t>
        <a:bodyPr/>
        <a:lstStyle/>
        <a:p>
          <a:endParaRPr lang="ru-RU"/>
        </a:p>
      </dgm:t>
    </dgm:pt>
    <dgm:pt modelId="{DC7DC2F9-5F1A-4824-9C9D-8ED30F479084}">
      <dgm:prSet phldrT="[Текст]"/>
      <dgm:spPr/>
      <dgm:t>
        <a:bodyPr/>
        <a:lstStyle/>
        <a:p>
          <a:r>
            <a:rPr lang="ru-RU" dirty="0" smtClean="0"/>
            <a:t>Только после установления контроля над соответствующими частями корейской территории советские и американские власти стали формировать местные политические и административные институты в соответствии со своими идеологическими приоритетами</a:t>
          </a:r>
          <a:endParaRPr lang="ru-RU" dirty="0"/>
        </a:p>
      </dgm:t>
    </dgm:pt>
    <dgm:pt modelId="{E78E0A1F-B96C-4149-8230-25F72645E075}" type="parTrans" cxnId="{89218F10-4C0E-42FF-805D-39F3AB121A86}">
      <dgm:prSet/>
      <dgm:spPr/>
      <dgm:t>
        <a:bodyPr/>
        <a:lstStyle/>
        <a:p>
          <a:endParaRPr lang="ru-RU"/>
        </a:p>
      </dgm:t>
    </dgm:pt>
    <dgm:pt modelId="{61F8B029-8F44-428F-9086-6132218CF95E}" type="sibTrans" cxnId="{89218F10-4C0E-42FF-805D-39F3AB121A86}">
      <dgm:prSet/>
      <dgm:spPr/>
      <dgm:t>
        <a:bodyPr/>
        <a:lstStyle/>
        <a:p>
          <a:endParaRPr lang="ru-RU"/>
        </a:p>
      </dgm:t>
    </dgm:pt>
    <dgm:pt modelId="{8A7FC782-1D63-4AAC-903B-889F069CC45A}" type="pres">
      <dgm:prSet presAssocID="{AF3073FB-C172-485F-9FA5-5F582D6CB09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948D37-8440-4FC9-A8B0-5434F1CE5A8B}" type="pres">
      <dgm:prSet presAssocID="{0D9951E3-D1CD-431A-B583-BAC76E874C1C}" presName="composite" presStyleCnt="0"/>
      <dgm:spPr/>
    </dgm:pt>
    <dgm:pt modelId="{CBD5BA52-6E72-4432-88A6-8EB0AD4BBADD}" type="pres">
      <dgm:prSet presAssocID="{0D9951E3-D1CD-431A-B583-BAC76E874C1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9F29C8-CF3F-4F35-A584-32D17107F3AD}" type="pres">
      <dgm:prSet presAssocID="{0D9951E3-D1CD-431A-B583-BAC76E874C1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02CF85-FC4C-425F-A61C-3B895A5EC2FD}" type="pres">
      <dgm:prSet presAssocID="{4772091C-C427-4E01-A223-23CAE29B4BDF}" presName="sp" presStyleCnt="0"/>
      <dgm:spPr/>
    </dgm:pt>
    <dgm:pt modelId="{54B6BDD6-E0A5-4995-B321-9BD8516210EE}" type="pres">
      <dgm:prSet presAssocID="{79E15F5E-6621-4EAD-925B-5ABC165D5CC3}" presName="composite" presStyleCnt="0"/>
      <dgm:spPr/>
    </dgm:pt>
    <dgm:pt modelId="{0C88AB59-E997-4BAC-B0BA-2B421D160689}" type="pres">
      <dgm:prSet presAssocID="{79E15F5E-6621-4EAD-925B-5ABC165D5CC3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FE007D-5A4C-4E4B-BF17-F262A2B39FCD}" type="pres">
      <dgm:prSet presAssocID="{79E15F5E-6621-4EAD-925B-5ABC165D5CC3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5409DC-74CB-43AE-B7B5-2CBEDD08DD15}" type="presOf" srcId="{AF3073FB-C172-485F-9FA5-5F582D6CB09E}" destId="{8A7FC782-1D63-4AAC-903B-889F069CC45A}" srcOrd="0" destOrd="0" presId="urn:microsoft.com/office/officeart/2005/8/layout/chevron2"/>
    <dgm:cxn modelId="{D5F60AFF-7F1F-4D8F-B04C-3C9C12E9F928}" srcId="{AF3073FB-C172-485F-9FA5-5F582D6CB09E}" destId="{0D9951E3-D1CD-431A-B583-BAC76E874C1C}" srcOrd="0" destOrd="0" parTransId="{E22F5635-61FE-458B-87B4-77A1E0D063A6}" sibTransId="{4772091C-C427-4E01-A223-23CAE29B4BDF}"/>
    <dgm:cxn modelId="{9B7A189A-1728-45C3-9C12-4C8735EE920C}" type="presOf" srcId="{DC7DC2F9-5F1A-4824-9C9D-8ED30F479084}" destId="{F4FE007D-5A4C-4E4B-BF17-F262A2B39FCD}" srcOrd="0" destOrd="0" presId="urn:microsoft.com/office/officeart/2005/8/layout/chevron2"/>
    <dgm:cxn modelId="{2CD02CF0-AABA-4052-9D5D-08F4EC778E40}" type="presOf" srcId="{0D9951E3-D1CD-431A-B583-BAC76E874C1C}" destId="{CBD5BA52-6E72-4432-88A6-8EB0AD4BBADD}" srcOrd="0" destOrd="0" presId="urn:microsoft.com/office/officeart/2005/8/layout/chevron2"/>
    <dgm:cxn modelId="{5D8C66F1-B47D-437D-8D91-0502A0807772}" srcId="{AF3073FB-C172-485F-9FA5-5F582D6CB09E}" destId="{79E15F5E-6621-4EAD-925B-5ABC165D5CC3}" srcOrd="1" destOrd="0" parTransId="{04C00623-1D25-4D86-B0BE-0492539655B2}" sibTransId="{14D91A26-8E3E-409D-870D-3E75EAAD6C56}"/>
    <dgm:cxn modelId="{2E3B0E9D-6148-4AD1-80BB-71001F1812FE}" type="presOf" srcId="{79E15F5E-6621-4EAD-925B-5ABC165D5CC3}" destId="{0C88AB59-E997-4BAC-B0BA-2B421D160689}" srcOrd="0" destOrd="0" presId="urn:microsoft.com/office/officeart/2005/8/layout/chevron2"/>
    <dgm:cxn modelId="{89218F10-4C0E-42FF-805D-39F3AB121A86}" srcId="{79E15F5E-6621-4EAD-925B-5ABC165D5CC3}" destId="{DC7DC2F9-5F1A-4824-9C9D-8ED30F479084}" srcOrd="0" destOrd="0" parTransId="{E78E0A1F-B96C-4149-8230-25F72645E075}" sibTransId="{61F8B029-8F44-428F-9086-6132218CF95E}"/>
    <dgm:cxn modelId="{EC36B5E0-D865-43D1-9D6B-C57FB3DDF58B}" srcId="{0D9951E3-D1CD-431A-B583-BAC76E874C1C}" destId="{817310DE-4615-4B28-ACA9-32EDF4D0D08B}" srcOrd="0" destOrd="0" parTransId="{E8EF5673-E83A-49FC-8A6C-F3218F6F3216}" sibTransId="{B3F29474-FD26-4F98-86D9-CB6D2C51F38F}"/>
    <dgm:cxn modelId="{46C74C21-4EAE-4EC4-9335-34F1C54FD2BF}" type="presOf" srcId="{817310DE-4615-4B28-ACA9-32EDF4D0D08B}" destId="{219F29C8-CF3F-4F35-A584-32D17107F3AD}" srcOrd="0" destOrd="0" presId="urn:microsoft.com/office/officeart/2005/8/layout/chevron2"/>
    <dgm:cxn modelId="{D4843C6C-735C-4150-833A-FE397725C620}" type="presParOf" srcId="{8A7FC782-1D63-4AAC-903B-889F069CC45A}" destId="{D5948D37-8440-4FC9-A8B0-5434F1CE5A8B}" srcOrd="0" destOrd="0" presId="urn:microsoft.com/office/officeart/2005/8/layout/chevron2"/>
    <dgm:cxn modelId="{DE036A1F-643C-41F8-8C60-2636432B545F}" type="presParOf" srcId="{D5948D37-8440-4FC9-A8B0-5434F1CE5A8B}" destId="{CBD5BA52-6E72-4432-88A6-8EB0AD4BBADD}" srcOrd="0" destOrd="0" presId="urn:microsoft.com/office/officeart/2005/8/layout/chevron2"/>
    <dgm:cxn modelId="{28B60AD2-8CE1-4EAB-94D1-3E53E6A2D4B1}" type="presParOf" srcId="{D5948D37-8440-4FC9-A8B0-5434F1CE5A8B}" destId="{219F29C8-CF3F-4F35-A584-32D17107F3AD}" srcOrd="1" destOrd="0" presId="urn:microsoft.com/office/officeart/2005/8/layout/chevron2"/>
    <dgm:cxn modelId="{DB7ACA5D-F2EE-4082-91C1-9E6BC1EB709B}" type="presParOf" srcId="{8A7FC782-1D63-4AAC-903B-889F069CC45A}" destId="{3402CF85-FC4C-425F-A61C-3B895A5EC2FD}" srcOrd="1" destOrd="0" presId="urn:microsoft.com/office/officeart/2005/8/layout/chevron2"/>
    <dgm:cxn modelId="{7E964D34-D319-46B2-9FC5-C523169AEC90}" type="presParOf" srcId="{8A7FC782-1D63-4AAC-903B-889F069CC45A}" destId="{54B6BDD6-E0A5-4995-B321-9BD8516210EE}" srcOrd="2" destOrd="0" presId="urn:microsoft.com/office/officeart/2005/8/layout/chevron2"/>
    <dgm:cxn modelId="{B21FD9E4-AD98-4047-8D24-21FE85FB8766}" type="presParOf" srcId="{54B6BDD6-E0A5-4995-B321-9BD8516210EE}" destId="{0C88AB59-E997-4BAC-B0BA-2B421D160689}" srcOrd="0" destOrd="0" presId="urn:microsoft.com/office/officeart/2005/8/layout/chevron2"/>
    <dgm:cxn modelId="{3A2C07E2-5106-4097-8A78-0855C2377DE2}" type="presParOf" srcId="{54B6BDD6-E0A5-4995-B321-9BD8516210EE}" destId="{F4FE007D-5A4C-4E4B-BF17-F262A2B39FC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6CD308-8ECE-4C9B-964B-CA02CBBC179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75C3E3-74CD-4BCB-880A-3D1E1770C696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AA3F4598-E384-4765-BE7A-06C23052D2A7}" type="parTrans" cxnId="{D7B620FA-1A2E-4863-9FF1-E23CD2B3E06E}">
      <dgm:prSet/>
      <dgm:spPr/>
      <dgm:t>
        <a:bodyPr/>
        <a:lstStyle/>
        <a:p>
          <a:endParaRPr lang="ru-RU"/>
        </a:p>
      </dgm:t>
    </dgm:pt>
    <dgm:pt modelId="{72D53ED6-B83A-42C1-BC39-7D6173AA54A0}" type="sibTrans" cxnId="{D7B620FA-1A2E-4863-9FF1-E23CD2B3E06E}">
      <dgm:prSet/>
      <dgm:spPr/>
      <dgm:t>
        <a:bodyPr/>
        <a:lstStyle/>
        <a:p>
          <a:endParaRPr lang="ru-RU"/>
        </a:p>
      </dgm:t>
    </dgm:pt>
    <dgm:pt modelId="{C356A685-A96D-4CB5-A064-6FF1895406D0}">
      <dgm:prSet phldrT="[Текст]"/>
      <dgm:spPr/>
      <dgm:t>
        <a:bodyPr/>
        <a:lstStyle/>
        <a:p>
          <a:r>
            <a:rPr lang="ru-RU" dirty="0" smtClean="0"/>
            <a:t>Осы </a:t>
          </a:r>
          <a:r>
            <a:rPr lang="ru-RU" dirty="0" err="1" smtClean="0"/>
            <a:t>уақытқа дейін</a:t>
          </a:r>
          <a:r>
            <a:rPr lang="ru-RU" dirty="0" smtClean="0"/>
            <a:t> </a:t>
          </a:r>
          <a:r>
            <a:rPr lang="ru-RU" dirty="0" err="1" smtClean="0"/>
            <a:t>Кеңес Одағында </a:t>
          </a:r>
          <a:r>
            <a:rPr lang="ru-RU" dirty="0" smtClean="0"/>
            <a:t>да, </a:t>
          </a:r>
          <a:r>
            <a:rPr lang="ru-RU" dirty="0" err="1" smtClean="0"/>
            <a:t>АҚШ-та </a:t>
          </a:r>
          <a:r>
            <a:rPr lang="ru-RU" dirty="0" smtClean="0"/>
            <a:t>да </a:t>
          </a:r>
          <a:r>
            <a:rPr lang="ru-RU" dirty="0" err="1" smtClean="0"/>
            <a:t>тұрақты жоспарлар</a:t>
          </a:r>
          <a:r>
            <a:rPr lang="ru-RU" dirty="0" smtClean="0"/>
            <a:t> </a:t>
          </a:r>
          <a:r>
            <a:rPr lang="ru-RU" dirty="0" err="1" smtClean="0"/>
            <a:t>болған жоқ</a:t>
          </a:r>
          <a:r>
            <a:rPr lang="ru-RU" dirty="0" smtClean="0"/>
            <a:t>.</a:t>
          </a:r>
          <a:endParaRPr lang="ru-RU" dirty="0"/>
        </a:p>
      </dgm:t>
    </dgm:pt>
    <dgm:pt modelId="{37D78FA4-F5ED-41FF-8E23-A217F96E88D2}" type="parTrans" cxnId="{23B67D49-1D45-48BD-A12D-AF94463AAB92}">
      <dgm:prSet/>
      <dgm:spPr/>
      <dgm:t>
        <a:bodyPr/>
        <a:lstStyle/>
        <a:p>
          <a:endParaRPr lang="ru-RU"/>
        </a:p>
      </dgm:t>
    </dgm:pt>
    <dgm:pt modelId="{0A207C96-F0DB-4E87-A0E7-5EE0CF28B2CB}" type="sibTrans" cxnId="{23B67D49-1D45-48BD-A12D-AF94463AAB92}">
      <dgm:prSet/>
      <dgm:spPr/>
      <dgm:t>
        <a:bodyPr/>
        <a:lstStyle/>
        <a:p>
          <a:endParaRPr lang="ru-RU"/>
        </a:p>
      </dgm:t>
    </dgm:pt>
    <dgm:pt modelId="{7780EF5A-E34D-4B0C-A0E8-D5ABF86AC8F4}">
      <dgm:prSet phldrT="[Текст]" phldr="1"/>
      <dgm:spPr/>
      <dgm:t>
        <a:bodyPr/>
        <a:lstStyle/>
        <a:p>
          <a:endParaRPr lang="ru-RU" dirty="0"/>
        </a:p>
      </dgm:t>
    </dgm:pt>
    <dgm:pt modelId="{21EE6B8F-DC82-4FF1-9AC2-07B13E9B7265}" type="parTrans" cxnId="{52B9CFFD-109D-473A-AB8F-7FD37921D6BC}">
      <dgm:prSet/>
      <dgm:spPr/>
      <dgm:t>
        <a:bodyPr/>
        <a:lstStyle/>
        <a:p>
          <a:endParaRPr lang="ru-RU"/>
        </a:p>
      </dgm:t>
    </dgm:pt>
    <dgm:pt modelId="{B6FC9676-0BAD-4B3D-9C04-74EB524D10DC}" type="sibTrans" cxnId="{52B9CFFD-109D-473A-AB8F-7FD37921D6BC}">
      <dgm:prSet/>
      <dgm:spPr/>
      <dgm:t>
        <a:bodyPr/>
        <a:lstStyle/>
        <a:p>
          <a:endParaRPr lang="ru-RU"/>
        </a:p>
      </dgm:t>
    </dgm:pt>
    <dgm:pt modelId="{994FA1CA-DA04-4B5E-BFA4-19996E0EA3D2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3754DA28-FFAD-4731-BF1D-9A08DC0C4729}" type="parTrans" cxnId="{7741962C-1715-44E1-84A2-D1C5547C970D}">
      <dgm:prSet/>
      <dgm:spPr/>
      <dgm:t>
        <a:bodyPr/>
        <a:lstStyle/>
        <a:p>
          <a:endParaRPr lang="ru-RU"/>
        </a:p>
      </dgm:t>
    </dgm:pt>
    <dgm:pt modelId="{449FA421-760E-4E3A-9642-3EC7B98247D8}" type="sibTrans" cxnId="{7741962C-1715-44E1-84A2-D1C5547C970D}">
      <dgm:prSet/>
      <dgm:spPr/>
      <dgm:t>
        <a:bodyPr/>
        <a:lstStyle/>
        <a:p>
          <a:endParaRPr lang="ru-RU"/>
        </a:p>
      </dgm:t>
    </dgm:pt>
    <dgm:pt modelId="{5F6204D6-D12B-4671-ACAB-152EC037D016}">
      <dgm:prSet phldrT="[Текст]"/>
      <dgm:spPr/>
      <dgm:t>
        <a:bodyPr/>
        <a:lstStyle/>
        <a:p>
          <a:r>
            <a:rPr lang="ru-RU" dirty="0" smtClean="0"/>
            <a:t>Корея </a:t>
          </a:r>
          <a:r>
            <a:rPr lang="ru-RU" dirty="0" err="1" smtClean="0"/>
            <a:t>аумағының тиісті</a:t>
          </a:r>
          <a:r>
            <a:rPr lang="ru-RU" dirty="0" smtClean="0"/>
            <a:t> </a:t>
          </a:r>
          <a:r>
            <a:rPr lang="ru-RU" dirty="0" err="1" smtClean="0"/>
            <a:t>бөліктеріне бақылау орнатқаннан кейін</a:t>
          </a:r>
          <a:r>
            <a:rPr lang="ru-RU" dirty="0" smtClean="0"/>
            <a:t> </a:t>
          </a:r>
          <a:r>
            <a:rPr lang="ru-RU" dirty="0" err="1" smtClean="0"/>
            <a:t>ғана Кеңес және </a:t>
          </a:r>
          <a:r>
            <a:rPr lang="ru-RU" dirty="0" smtClean="0"/>
            <a:t>Америка </a:t>
          </a:r>
          <a:r>
            <a:rPr lang="ru-RU" dirty="0" err="1" smtClean="0"/>
            <a:t>билігі</a:t>
          </a:r>
          <a:r>
            <a:rPr lang="ru-RU" dirty="0" smtClean="0"/>
            <a:t> </a:t>
          </a:r>
          <a:r>
            <a:rPr lang="ru-RU" dirty="0" err="1" smtClean="0"/>
            <a:t>өздерінің идеологиялық басымдықтарына сәйкес жергілікті</a:t>
          </a:r>
          <a:r>
            <a:rPr lang="ru-RU" dirty="0" smtClean="0"/>
            <a:t> </a:t>
          </a:r>
          <a:r>
            <a:rPr lang="ru-RU" dirty="0" err="1" smtClean="0"/>
            <a:t>саяси</a:t>
          </a:r>
          <a:r>
            <a:rPr lang="ru-RU" dirty="0" smtClean="0"/>
            <a:t> </a:t>
          </a:r>
          <a:r>
            <a:rPr lang="ru-RU" dirty="0" err="1" smtClean="0"/>
            <a:t>және әкімшілік институттарын</a:t>
          </a:r>
          <a:r>
            <a:rPr lang="ru-RU" dirty="0" smtClean="0"/>
            <a:t> </a:t>
          </a:r>
          <a:r>
            <a:rPr lang="ru-RU" dirty="0" err="1" smtClean="0"/>
            <a:t>құра бастады</a:t>
          </a:r>
          <a:r>
            <a:rPr lang="ru-RU" dirty="0" smtClean="0"/>
            <a:t>.</a:t>
          </a:r>
          <a:endParaRPr lang="ru-RU" dirty="0"/>
        </a:p>
      </dgm:t>
    </dgm:pt>
    <dgm:pt modelId="{EA8D2B03-B464-48A7-AB20-81071CEBC287}" type="parTrans" cxnId="{3A0C873E-1E6B-4AC6-A48E-59BB4933A028}">
      <dgm:prSet/>
      <dgm:spPr/>
      <dgm:t>
        <a:bodyPr/>
        <a:lstStyle/>
        <a:p>
          <a:endParaRPr lang="ru-RU"/>
        </a:p>
      </dgm:t>
    </dgm:pt>
    <dgm:pt modelId="{A7F7DD36-9693-4499-81C8-F01C020EBB40}" type="sibTrans" cxnId="{3A0C873E-1E6B-4AC6-A48E-59BB4933A028}">
      <dgm:prSet/>
      <dgm:spPr/>
      <dgm:t>
        <a:bodyPr/>
        <a:lstStyle/>
        <a:p>
          <a:endParaRPr lang="ru-RU"/>
        </a:p>
      </dgm:t>
    </dgm:pt>
    <dgm:pt modelId="{D0E0A4CE-5BA6-4DE6-AA26-392F694D8DCC}">
      <dgm:prSet phldrT="[Текст]" phldr="1"/>
      <dgm:spPr/>
      <dgm:t>
        <a:bodyPr/>
        <a:lstStyle/>
        <a:p>
          <a:endParaRPr lang="ru-RU"/>
        </a:p>
      </dgm:t>
    </dgm:pt>
    <dgm:pt modelId="{C6071125-6067-4913-9D24-D9BECD27C9F1}" type="parTrans" cxnId="{651AEFF6-AF4B-4C29-89EB-4EAB50420A28}">
      <dgm:prSet/>
      <dgm:spPr/>
      <dgm:t>
        <a:bodyPr/>
        <a:lstStyle/>
        <a:p>
          <a:endParaRPr lang="ru-RU"/>
        </a:p>
      </dgm:t>
    </dgm:pt>
    <dgm:pt modelId="{E33E76C9-5E6E-4E34-AC21-6AEB9A37EE7C}" type="sibTrans" cxnId="{651AEFF6-AF4B-4C29-89EB-4EAB50420A28}">
      <dgm:prSet/>
      <dgm:spPr/>
      <dgm:t>
        <a:bodyPr/>
        <a:lstStyle/>
        <a:p>
          <a:endParaRPr lang="ru-RU"/>
        </a:p>
      </dgm:t>
    </dgm:pt>
    <dgm:pt modelId="{E548D48D-7CF1-4987-AD81-8123E994FEA4}" type="pres">
      <dgm:prSet presAssocID="{876CD308-8ECE-4C9B-964B-CA02CBBC17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C04F57-2314-4D9B-B40A-6668A3B3D880}" type="pres">
      <dgm:prSet presAssocID="{F875C3E3-74CD-4BCB-880A-3D1E1770C696}" presName="composite" presStyleCnt="0"/>
      <dgm:spPr/>
    </dgm:pt>
    <dgm:pt modelId="{7B449213-DE61-46E2-BB68-86E5A6B2B364}" type="pres">
      <dgm:prSet presAssocID="{F875C3E3-74CD-4BCB-880A-3D1E1770C696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3B41E-C616-4A82-B575-0DF05AF5D915}" type="pres">
      <dgm:prSet presAssocID="{F875C3E3-74CD-4BCB-880A-3D1E1770C696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86ECC-4FB2-4385-8509-6A1001277EF2}" type="pres">
      <dgm:prSet presAssocID="{72D53ED6-B83A-42C1-BC39-7D6173AA54A0}" presName="sp" presStyleCnt="0"/>
      <dgm:spPr/>
    </dgm:pt>
    <dgm:pt modelId="{1EA2546D-2155-4E37-A388-3C6DDA059482}" type="pres">
      <dgm:prSet presAssocID="{994FA1CA-DA04-4B5E-BFA4-19996E0EA3D2}" presName="composite" presStyleCnt="0"/>
      <dgm:spPr/>
    </dgm:pt>
    <dgm:pt modelId="{6D29620A-AB89-4476-B694-5F24DF6214F4}" type="pres">
      <dgm:prSet presAssocID="{994FA1CA-DA04-4B5E-BFA4-19996E0EA3D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46EB3C-DADB-4CAA-A93F-C39F4382999A}" type="pres">
      <dgm:prSet presAssocID="{994FA1CA-DA04-4B5E-BFA4-19996E0EA3D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B67D49-1D45-48BD-A12D-AF94463AAB92}" srcId="{F875C3E3-74CD-4BCB-880A-3D1E1770C696}" destId="{C356A685-A96D-4CB5-A064-6FF1895406D0}" srcOrd="0" destOrd="0" parTransId="{37D78FA4-F5ED-41FF-8E23-A217F96E88D2}" sibTransId="{0A207C96-F0DB-4E87-A0E7-5EE0CF28B2CB}"/>
    <dgm:cxn modelId="{52B9CFFD-109D-473A-AB8F-7FD37921D6BC}" srcId="{F875C3E3-74CD-4BCB-880A-3D1E1770C696}" destId="{7780EF5A-E34D-4B0C-A0E8-D5ABF86AC8F4}" srcOrd="1" destOrd="0" parTransId="{21EE6B8F-DC82-4FF1-9AC2-07B13E9B7265}" sibTransId="{B6FC9676-0BAD-4B3D-9C04-74EB524D10DC}"/>
    <dgm:cxn modelId="{313D3571-3A89-4A1A-AC7D-CC48BD559E25}" type="presOf" srcId="{994FA1CA-DA04-4B5E-BFA4-19996E0EA3D2}" destId="{6D29620A-AB89-4476-B694-5F24DF6214F4}" srcOrd="0" destOrd="0" presId="urn:microsoft.com/office/officeart/2005/8/layout/chevron2"/>
    <dgm:cxn modelId="{3A0C873E-1E6B-4AC6-A48E-59BB4933A028}" srcId="{994FA1CA-DA04-4B5E-BFA4-19996E0EA3D2}" destId="{5F6204D6-D12B-4671-ACAB-152EC037D016}" srcOrd="0" destOrd="0" parTransId="{EA8D2B03-B464-48A7-AB20-81071CEBC287}" sibTransId="{A7F7DD36-9693-4499-81C8-F01C020EBB40}"/>
    <dgm:cxn modelId="{40065F26-5960-44F9-A326-E4526DA9F401}" type="presOf" srcId="{C356A685-A96D-4CB5-A064-6FF1895406D0}" destId="{8E43B41E-C616-4A82-B575-0DF05AF5D915}" srcOrd="0" destOrd="0" presId="urn:microsoft.com/office/officeart/2005/8/layout/chevron2"/>
    <dgm:cxn modelId="{D7B620FA-1A2E-4863-9FF1-E23CD2B3E06E}" srcId="{876CD308-8ECE-4C9B-964B-CA02CBBC1791}" destId="{F875C3E3-74CD-4BCB-880A-3D1E1770C696}" srcOrd="0" destOrd="0" parTransId="{AA3F4598-E384-4765-BE7A-06C23052D2A7}" sibTransId="{72D53ED6-B83A-42C1-BC39-7D6173AA54A0}"/>
    <dgm:cxn modelId="{651AEFF6-AF4B-4C29-89EB-4EAB50420A28}" srcId="{994FA1CA-DA04-4B5E-BFA4-19996E0EA3D2}" destId="{D0E0A4CE-5BA6-4DE6-AA26-392F694D8DCC}" srcOrd="1" destOrd="0" parTransId="{C6071125-6067-4913-9D24-D9BECD27C9F1}" sibTransId="{E33E76C9-5E6E-4E34-AC21-6AEB9A37EE7C}"/>
    <dgm:cxn modelId="{35A722C5-45D1-45F1-A0AC-0A16AD5A9F07}" type="presOf" srcId="{5F6204D6-D12B-4671-ACAB-152EC037D016}" destId="{DE46EB3C-DADB-4CAA-A93F-C39F4382999A}" srcOrd="0" destOrd="0" presId="urn:microsoft.com/office/officeart/2005/8/layout/chevron2"/>
    <dgm:cxn modelId="{7741962C-1715-44E1-84A2-D1C5547C970D}" srcId="{876CD308-8ECE-4C9B-964B-CA02CBBC1791}" destId="{994FA1CA-DA04-4B5E-BFA4-19996E0EA3D2}" srcOrd="1" destOrd="0" parTransId="{3754DA28-FFAD-4731-BF1D-9A08DC0C4729}" sibTransId="{449FA421-760E-4E3A-9642-3EC7B98247D8}"/>
    <dgm:cxn modelId="{F0FED9C2-4681-4383-9AB1-5D7B69D4C3F1}" type="presOf" srcId="{F875C3E3-74CD-4BCB-880A-3D1E1770C696}" destId="{7B449213-DE61-46E2-BB68-86E5A6B2B364}" srcOrd="0" destOrd="0" presId="urn:microsoft.com/office/officeart/2005/8/layout/chevron2"/>
    <dgm:cxn modelId="{701BC185-29D3-44F8-A795-C34F58384A64}" type="presOf" srcId="{7780EF5A-E34D-4B0C-A0E8-D5ABF86AC8F4}" destId="{8E43B41E-C616-4A82-B575-0DF05AF5D915}" srcOrd="0" destOrd="1" presId="urn:microsoft.com/office/officeart/2005/8/layout/chevron2"/>
    <dgm:cxn modelId="{9800A753-C4FD-48BE-8BF8-F236E683DF51}" type="presOf" srcId="{876CD308-8ECE-4C9B-964B-CA02CBBC1791}" destId="{E548D48D-7CF1-4987-AD81-8123E994FEA4}" srcOrd="0" destOrd="0" presId="urn:microsoft.com/office/officeart/2005/8/layout/chevron2"/>
    <dgm:cxn modelId="{DAA46ECF-C003-4127-A1DD-4C224A32E96B}" type="presOf" srcId="{D0E0A4CE-5BA6-4DE6-AA26-392F694D8DCC}" destId="{DE46EB3C-DADB-4CAA-A93F-C39F4382999A}" srcOrd="0" destOrd="1" presId="urn:microsoft.com/office/officeart/2005/8/layout/chevron2"/>
    <dgm:cxn modelId="{26CAEB1A-F252-4C92-923C-4105B384BABA}" type="presParOf" srcId="{E548D48D-7CF1-4987-AD81-8123E994FEA4}" destId="{07C04F57-2314-4D9B-B40A-6668A3B3D880}" srcOrd="0" destOrd="0" presId="urn:microsoft.com/office/officeart/2005/8/layout/chevron2"/>
    <dgm:cxn modelId="{F4D03122-6779-4DBD-B234-3B3899D2AB2F}" type="presParOf" srcId="{07C04F57-2314-4D9B-B40A-6668A3B3D880}" destId="{7B449213-DE61-46E2-BB68-86E5A6B2B364}" srcOrd="0" destOrd="0" presId="urn:microsoft.com/office/officeart/2005/8/layout/chevron2"/>
    <dgm:cxn modelId="{9DC09C5B-EF4D-48B4-BD4D-D53DAB446C99}" type="presParOf" srcId="{07C04F57-2314-4D9B-B40A-6668A3B3D880}" destId="{8E43B41E-C616-4A82-B575-0DF05AF5D915}" srcOrd="1" destOrd="0" presId="urn:microsoft.com/office/officeart/2005/8/layout/chevron2"/>
    <dgm:cxn modelId="{9B996552-B900-4067-B67E-001A0653E317}" type="presParOf" srcId="{E548D48D-7CF1-4987-AD81-8123E994FEA4}" destId="{2EC86ECC-4FB2-4385-8509-6A1001277EF2}" srcOrd="1" destOrd="0" presId="urn:microsoft.com/office/officeart/2005/8/layout/chevron2"/>
    <dgm:cxn modelId="{064206D0-138C-4385-AE5A-32B427A4D36B}" type="presParOf" srcId="{E548D48D-7CF1-4987-AD81-8123E994FEA4}" destId="{1EA2546D-2155-4E37-A388-3C6DDA059482}" srcOrd="2" destOrd="0" presId="urn:microsoft.com/office/officeart/2005/8/layout/chevron2"/>
    <dgm:cxn modelId="{8885FE26-7E76-4584-B3DC-4FFB0C6C199C}" type="presParOf" srcId="{1EA2546D-2155-4E37-A388-3C6DDA059482}" destId="{6D29620A-AB89-4476-B694-5F24DF6214F4}" srcOrd="0" destOrd="0" presId="urn:microsoft.com/office/officeart/2005/8/layout/chevron2"/>
    <dgm:cxn modelId="{920073AC-2BB4-46EC-9C3C-0B95BA929958}" type="presParOf" srcId="{1EA2546D-2155-4E37-A388-3C6DDA059482}" destId="{DE46EB3C-DADB-4CAA-A93F-C39F4382999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5FCA6-7783-41A7-8AE2-76252A7AD3F3}">
      <dsp:nvSpPr>
        <dsp:cNvPr id="0" name=""/>
        <dsp:cNvSpPr/>
      </dsp:nvSpPr>
      <dsp:spPr>
        <a:xfrm rot="16200000">
          <a:off x="782" y="215998"/>
          <a:ext cx="4140002" cy="414000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smtClean="0"/>
            <a:t>США</a:t>
          </a:r>
          <a:endParaRPr lang="ru-RU" sz="4400" kern="1200"/>
        </a:p>
      </dsp:txBody>
      <dsp:txXfrm rot="5400000">
        <a:off x="783" y="1250998"/>
        <a:ext cx="3415502" cy="2070001"/>
      </dsp:txXfrm>
    </dsp:sp>
    <dsp:sp modelId="{67072203-D625-428C-8A90-CEDDAEA9D7E1}">
      <dsp:nvSpPr>
        <dsp:cNvPr id="0" name=""/>
        <dsp:cNvSpPr/>
      </dsp:nvSpPr>
      <dsp:spPr>
        <a:xfrm rot="5400000">
          <a:off x="4363453" y="215998"/>
          <a:ext cx="4140002" cy="414000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smtClean="0"/>
            <a:t>Советский Союз. </a:t>
          </a:r>
          <a:endParaRPr lang="ru-RU" sz="4400" kern="1200"/>
        </a:p>
      </dsp:txBody>
      <dsp:txXfrm rot="-5400000">
        <a:off x="5087954" y="1250999"/>
        <a:ext cx="3415502" cy="20700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5BA52-6E72-4432-88A6-8EB0AD4BBADD}">
      <dsp:nvSpPr>
        <dsp:cNvPr id="0" name=""/>
        <dsp:cNvSpPr/>
      </dsp:nvSpPr>
      <dsp:spPr>
        <a:xfrm rot="5400000">
          <a:off x="-363661" y="367279"/>
          <a:ext cx="2424410" cy="1697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-</a:t>
          </a:r>
          <a:endParaRPr lang="ru-RU" sz="5100" kern="1200" dirty="0"/>
        </a:p>
      </dsp:txBody>
      <dsp:txXfrm rot="-5400000">
        <a:off x="1" y="852162"/>
        <a:ext cx="1697087" cy="727323"/>
      </dsp:txXfrm>
    </dsp:sp>
    <dsp:sp modelId="{219F29C8-CF3F-4F35-A584-32D17107F3AD}">
      <dsp:nvSpPr>
        <dsp:cNvPr id="0" name=""/>
        <dsp:cNvSpPr/>
      </dsp:nvSpPr>
      <dsp:spPr>
        <a:xfrm rot="5400000">
          <a:off x="4312729" y="-2612023"/>
          <a:ext cx="1575866" cy="68071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Ни у Советского Союза, ни у Соединенных Штатов к этому времени еще не сложилось устойчивых планов. </a:t>
          </a:r>
          <a:endParaRPr lang="ru-RU" sz="1800" kern="1200" dirty="0"/>
        </a:p>
      </dsp:txBody>
      <dsp:txXfrm rot="-5400000">
        <a:off x="1697088" y="80545"/>
        <a:ext cx="6730223" cy="1422012"/>
      </dsp:txXfrm>
    </dsp:sp>
    <dsp:sp modelId="{0C88AB59-E997-4BAC-B0BA-2B421D160689}">
      <dsp:nvSpPr>
        <dsp:cNvPr id="0" name=""/>
        <dsp:cNvSpPr/>
      </dsp:nvSpPr>
      <dsp:spPr>
        <a:xfrm rot="5400000">
          <a:off x="-363661" y="2507633"/>
          <a:ext cx="2424410" cy="1697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dirty="0" smtClean="0"/>
            <a:t>-</a:t>
          </a:r>
          <a:endParaRPr lang="ru-RU" sz="5100" kern="1200" dirty="0"/>
        </a:p>
      </dsp:txBody>
      <dsp:txXfrm rot="-5400000">
        <a:off x="1" y="2992516"/>
        <a:ext cx="1697087" cy="727323"/>
      </dsp:txXfrm>
    </dsp:sp>
    <dsp:sp modelId="{F4FE007D-5A4C-4E4B-BF17-F262A2B39FCD}">
      <dsp:nvSpPr>
        <dsp:cNvPr id="0" name=""/>
        <dsp:cNvSpPr/>
      </dsp:nvSpPr>
      <dsp:spPr>
        <a:xfrm rot="5400000">
          <a:off x="4312729" y="-471670"/>
          <a:ext cx="1575866" cy="68071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Только после установления контроля над соответствующими частями корейской территории советские и американские власти стали формировать местные политические и административные институты в соответствии со своими идеологическими приоритетами</a:t>
          </a:r>
          <a:endParaRPr lang="ru-RU" sz="1800" kern="1200" dirty="0"/>
        </a:p>
      </dsp:txBody>
      <dsp:txXfrm rot="-5400000">
        <a:off x="1697088" y="2220898"/>
        <a:ext cx="6730223" cy="1422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49213-DE61-46E2-BB68-86E5A6B2B364}">
      <dsp:nvSpPr>
        <dsp:cNvPr id="0" name=""/>
        <dsp:cNvSpPr/>
      </dsp:nvSpPr>
      <dsp:spPr>
        <a:xfrm rot="5400000">
          <a:off x="-363661" y="367279"/>
          <a:ext cx="2424410" cy="1697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-</a:t>
          </a:r>
          <a:endParaRPr lang="ru-RU" sz="5100" kern="1200" dirty="0"/>
        </a:p>
      </dsp:txBody>
      <dsp:txXfrm rot="-5400000">
        <a:off x="1" y="852162"/>
        <a:ext cx="1697087" cy="727323"/>
      </dsp:txXfrm>
    </dsp:sp>
    <dsp:sp modelId="{8E43B41E-C616-4A82-B575-0DF05AF5D915}">
      <dsp:nvSpPr>
        <dsp:cNvPr id="0" name=""/>
        <dsp:cNvSpPr/>
      </dsp:nvSpPr>
      <dsp:spPr>
        <a:xfrm rot="5400000">
          <a:off x="4312729" y="-2612023"/>
          <a:ext cx="1575866" cy="68071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Осы </a:t>
          </a:r>
          <a:r>
            <a:rPr lang="ru-RU" sz="1800" kern="1200" dirty="0" err="1" smtClean="0"/>
            <a:t>уақытқа дейін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Кеңес Одағында </a:t>
          </a:r>
          <a:r>
            <a:rPr lang="ru-RU" sz="1800" kern="1200" dirty="0" smtClean="0"/>
            <a:t>да, </a:t>
          </a:r>
          <a:r>
            <a:rPr lang="ru-RU" sz="1800" kern="1200" dirty="0" err="1" smtClean="0"/>
            <a:t>АҚШ-та </a:t>
          </a:r>
          <a:r>
            <a:rPr lang="ru-RU" sz="1800" kern="1200" dirty="0" smtClean="0"/>
            <a:t>да </a:t>
          </a:r>
          <a:r>
            <a:rPr lang="ru-RU" sz="1800" kern="1200" dirty="0" err="1" smtClean="0"/>
            <a:t>тұрақты жоспарлар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болған жоқ</a:t>
          </a:r>
          <a:r>
            <a:rPr lang="ru-RU" sz="1800" kern="1200" dirty="0" smtClean="0"/>
            <a:t>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 rot="-5400000">
        <a:off x="1697088" y="80545"/>
        <a:ext cx="6730223" cy="1422012"/>
      </dsp:txXfrm>
    </dsp:sp>
    <dsp:sp modelId="{6D29620A-AB89-4476-B694-5F24DF6214F4}">
      <dsp:nvSpPr>
        <dsp:cNvPr id="0" name=""/>
        <dsp:cNvSpPr/>
      </dsp:nvSpPr>
      <dsp:spPr>
        <a:xfrm rot="5400000">
          <a:off x="-363661" y="2507633"/>
          <a:ext cx="2424410" cy="1697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-</a:t>
          </a:r>
          <a:endParaRPr lang="ru-RU" sz="5100" kern="1200" dirty="0"/>
        </a:p>
      </dsp:txBody>
      <dsp:txXfrm rot="-5400000">
        <a:off x="1" y="2992516"/>
        <a:ext cx="1697087" cy="727323"/>
      </dsp:txXfrm>
    </dsp:sp>
    <dsp:sp modelId="{DE46EB3C-DADB-4CAA-A93F-C39F4382999A}">
      <dsp:nvSpPr>
        <dsp:cNvPr id="0" name=""/>
        <dsp:cNvSpPr/>
      </dsp:nvSpPr>
      <dsp:spPr>
        <a:xfrm rot="5400000">
          <a:off x="4312729" y="-471670"/>
          <a:ext cx="1575866" cy="68071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Корея </a:t>
          </a:r>
          <a:r>
            <a:rPr lang="ru-RU" sz="1800" kern="1200" dirty="0" err="1" smtClean="0"/>
            <a:t>аумағының тиісті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бөліктеріне бақылау орнатқаннан кейін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ғана Кеңес және </a:t>
          </a:r>
          <a:r>
            <a:rPr lang="ru-RU" sz="1800" kern="1200" dirty="0" smtClean="0"/>
            <a:t>Америка </a:t>
          </a:r>
          <a:r>
            <a:rPr lang="ru-RU" sz="1800" kern="1200" dirty="0" err="1" smtClean="0"/>
            <a:t>билігі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өздерінің идеологиялық басымдықтарына сәйкес жергілікті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саяси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және әкімшілік институттарын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құра бастады</a:t>
          </a:r>
          <a:r>
            <a:rPr lang="ru-RU" sz="1800" kern="1200" dirty="0" smtClean="0"/>
            <a:t>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/>
        </a:p>
      </dsp:txBody>
      <dsp:txXfrm rot="-5400000">
        <a:off x="1697088" y="2220898"/>
        <a:ext cx="6730223" cy="1422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E%D1%80%D0%B5%D1%8F" TargetMode="External"/><Relationship Id="rId2" Type="http://schemas.openxmlformats.org/officeDocument/2006/relationships/hyperlink" Target="https://ru.wikipedia.org/wiki/%D0%93%D0%B5%D1%80%D0%BC%D0%B0%D0%BD%D0%B8%D1%8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A%D0%B8%D1%82%D0%B0%D0%B9" TargetMode="External"/><Relationship Id="rId4" Type="http://schemas.openxmlformats.org/officeDocument/2006/relationships/hyperlink" Target="https://ru.wikipedia.org/wiki/%D0%92%D1%8C%D0%B5%D1%82%D0%BD%D0%B0%D0%BC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50-жылдардың </a:t>
            </a:r>
            <a:r>
              <a:rPr lang="ru-RU" dirty="0" err="1" smtClean="0"/>
              <a:t>басында</a:t>
            </a:r>
            <a:r>
              <a:rPr lang="en-US" dirty="0" smtClean="0"/>
              <a:t> </a:t>
            </a:r>
            <a:r>
              <a:rPr lang="kk-KZ" dirty="0" smtClean="0"/>
              <a:t>Солтүстік Шығыс Азияда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Корея </a:t>
            </a:r>
            <a:r>
              <a:rPr lang="ru-RU" dirty="0" err="1" smtClean="0"/>
              <a:t>түбегінде биполярлық жүйенің қалыптасуы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биполярной системы в СВА к началу 50-х годов и Корейский полуостров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Биполярлық әлем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- </a:t>
            </a:r>
            <a:r>
              <a:rPr lang="ru-RU" sz="3200" dirty="0" err="1" smtClean="0"/>
              <a:t>әлемдік саяси</a:t>
            </a:r>
            <a:r>
              <a:rPr lang="ru-RU" sz="3200" dirty="0" smtClean="0"/>
              <a:t> </a:t>
            </a:r>
            <a:r>
              <a:rPr lang="ru-RU" sz="3200" dirty="0" err="1" smtClean="0"/>
              <a:t>күштердің биполярлық құрылымын білдіретін</a:t>
            </a:r>
            <a:r>
              <a:rPr lang="ru-RU" sz="3200" dirty="0" smtClean="0"/>
              <a:t> </a:t>
            </a:r>
            <a:r>
              <a:rPr lang="ru-RU" sz="3200" dirty="0" err="1" smtClean="0"/>
              <a:t>саясаттану</a:t>
            </a:r>
            <a:r>
              <a:rPr lang="ru-RU" sz="3200" dirty="0" smtClean="0"/>
              <a:t> </a:t>
            </a:r>
            <a:r>
              <a:rPr lang="ru-RU" sz="3200" dirty="0" err="1" smtClean="0"/>
              <a:t>термині</a:t>
            </a:r>
            <a:r>
              <a:rPr lang="ru-RU" sz="3200" dirty="0" smtClean="0"/>
              <a:t>. Термин </a:t>
            </a:r>
            <a:r>
              <a:rPr lang="ru-RU" sz="3200" dirty="0" err="1" smtClean="0"/>
              <a:t>әлемдегі нақты қарама-қайшылықты бейнелейді</a:t>
            </a:r>
            <a:r>
              <a:rPr lang="ru-RU" sz="3200" dirty="0" smtClean="0"/>
              <a:t>. Француз </a:t>
            </a:r>
            <a:r>
              <a:rPr lang="ru-RU" sz="3200" dirty="0" err="1" smtClean="0"/>
              <a:t>төңкерісінен кейінгі</a:t>
            </a:r>
            <a:r>
              <a:rPr lang="ru-RU" sz="3200" dirty="0" smtClean="0"/>
              <a:t> </a:t>
            </a:r>
            <a:r>
              <a:rPr lang="ru-RU" sz="3200" dirty="0" err="1" smtClean="0"/>
              <a:t>әлем ұлттық мемлекеттер</a:t>
            </a:r>
            <a:r>
              <a:rPr lang="ru-RU" sz="3200" dirty="0" smtClean="0"/>
              <a:t> </a:t>
            </a:r>
            <a:r>
              <a:rPr lang="ru-RU" sz="3200" dirty="0" err="1" smtClean="0"/>
              <a:t>арасындағы қайшылықтармен сипатталды</a:t>
            </a:r>
            <a:r>
              <a:rPr lang="ru-RU" sz="3200" dirty="0" smtClean="0"/>
              <a:t> </a:t>
            </a:r>
            <a:r>
              <a:rPr lang="ru-RU" sz="3200" dirty="0" err="1" smtClean="0"/>
              <a:t>және </a:t>
            </a:r>
            <a:r>
              <a:rPr lang="ru-RU" sz="3200" dirty="0" smtClean="0"/>
              <a:t>осы </a:t>
            </a:r>
            <a:r>
              <a:rPr lang="ru-RU" sz="3200" dirty="0" err="1" smtClean="0"/>
              <a:t>негізде</a:t>
            </a:r>
            <a:r>
              <a:rPr lang="ru-RU" sz="3200" dirty="0" smtClean="0"/>
              <a:t> </a:t>
            </a:r>
            <a:r>
              <a:rPr lang="ru-RU" sz="3200" dirty="0" err="1" smtClean="0"/>
              <a:t>көпполярлы ретінде</a:t>
            </a:r>
            <a:r>
              <a:rPr lang="ru-RU" sz="3200" dirty="0" smtClean="0"/>
              <a:t> </a:t>
            </a:r>
            <a:r>
              <a:rPr lang="ru-RU" sz="3200" dirty="0" err="1" smtClean="0"/>
              <a:t>анықталды</a:t>
            </a:r>
            <a:r>
              <a:rPr lang="ru-RU" sz="3200" dirty="0" smtClean="0"/>
              <a:t>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Биполярлық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әлем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err="1"/>
              <a:t>Ұлы</a:t>
            </a:r>
            <a:r>
              <a:rPr lang="ru-RU" sz="3600" dirty="0"/>
              <a:t> </a:t>
            </a:r>
            <a:r>
              <a:rPr lang="ru-RU" sz="3600" dirty="0" err="1"/>
              <a:t>Қазан</a:t>
            </a:r>
            <a:r>
              <a:rPr lang="ru-RU" sz="3600" dirty="0"/>
              <a:t> </a:t>
            </a:r>
            <a:r>
              <a:rPr lang="ru-RU" sz="3600" dirty="0" err="1"/>
              <a:t>төңкерісінен</a:t>
            </a:r>
            <a:r>
              <a:rPr lang="ru-RU" sz="3600" dirty="0"/>
              <a:t> </a:t>
            </a:r>
            <a:r>
              <a:rPr lang="ru-RU" sz="3600" dirty="0" err="1"/>
              <a:t>кейін</a:t>
            </a:r>
            <a:r>
              <a:rPr lang="ru-RU" sz="3600" dirty="0"/>
              <a:t> </a:t>
            </a:r>
            <a:r>
              <a:rPr lang="ru-RU" sz="3600" dirty="0" err="1"/>
              <a:t>жетекші</a:t>
            </a:r>
            <a:r>
              <a:rPr lang="ru-RU" sz="3600" dirty="0"/>
              <a:t> </a:t>
            </a:r>
            <a:r>
              <a:rPr lang="ru-RU" sz="3600" dirty="0" err="1"/>
              <a:t>екі</a:t>
            </a:r>
            <a:r>
              <a:rPr lang="ru-RU" sz="3600" dirty="0"/>
              <a:t> </a:t>
            </a:r>
            <a:r>
              <a:rPr lang="ru-RU" sz="3600" dirty="0" err="1"/>
              <a:t>әлеуметтік</a:t>
            </a:r>
            <a:r>
              <a:rPr lang="ru-RU" sz="3600" dirty="0"/>
              <a:t> </a:t>
            </a:r>
            <a:r>
              <a:rPr lang="ru-RU" sz="3600" dirty="0" err="1"/>
              <a:t>жүйенің</a:t>
            </a:r>
            <a:r>
              <a:rPr lang="ru-RU" sz="3600" dirty="0"/>
              <a:t> - капитализм мен </a:t>
            </a:r>
            <a:r>
              <a:rPr lang="ru-RU" sz="3600" dirty="0" err="1"/>
              <a:t>социализмнің</a:t>
            </a:r>
            <a:r>
              <a:rPr lang="ru-RU" sz="3600" dirty="0"/>
              <a:t> </a:t>
            </a:r>
            <a:r>
              <a:rPr lang="ru-RU" sz="3600" dirty="0" err="1"/>
              <a:t>қарсыласуы</a:t>
            </a:r>
            <a:r>
              <a:rPr lang="ru-RU" sz="3600" dirty="0"/>
              <a:t> </a:t>
            </a:r>
            <a:r>
              <a:rPr lang="ru-RU" sz="3600" dirty="0" err="1"/>
              <a:t>болды</a:t>
            </a:r>
            <a:r>
              <a:rPr lang="ru-RU" sz="3600" dirty="0"/>
              <a:t>, </a:t>
            </a:r>
            <a:r>
              <a:rPr lang="ru-RU" sz="3600" dirty="0" err="1"/>
              <a:t>бұл</a:t>
            </a:r>
            <a:r>
              <a:rPr lang="ru-RU" sz="3600" dirty="0"/>
              <a:t> </a:t>
            </a:r>
            <a:r>
              <a:rPr lang="ru-RU" sz="3600" dirty="0" err="1"/>
              <a:t>кезең</a:t>
            </a:r>
            <a:r>
              <a:rPr lang="ru-RU" sz="3600" dirty="0"/>
              <a:t> </a:t>
            </a:r>
            <a:r>
              <a:rPr lang="ru-RU" sz="3600" dirty="0" err="1"/>
              <a:t>әлемі</a:t>
            </a:r>
            <a:r>
              <a:rPr lang="ru-RU" sz="3600" dirty="0"/>
              <a:t> </a:t>
            </a:r>
            <a:r>
              <a:rPr lang="ru-RU" sz="3600" dirty="0" err="1"/>
              <a:t>сәйкесінше</a:t>
            </a:r>
            <a:r>
              <a:rPr lang="ru-RU" sz="3600" dirty="0"/>
              <a:t> </a:t>
            </a:r>
            <a:r>
              <a:rPr lang="ru-RU" sz="3600" b="1" dirty="0" err="1"/>
              <a:t>екі</a:t>
            </a:r>
            <a:r>
              <a:rPr lang="ru-RU" sz="3600" b="1" dirty="0"/>
              <a:t> </a:t>
            </a:r>
            <a:r>
              <a:rPr lang="ru-RU" sz="3600" b="1" dirty="0" err="1"/>
              <a:t>полярлы</a:t>
            </a:r>
            <a:r>
              <a:rPr lang="ru-RU" sz="3600" b="1" dirty="0"/>
              <a:t> </a:t>
            </a:r>
            <a:r>
              <a:rPr lang="ru-RU" sz="3600" dirty="0" err="1"/>
              <a:t>деп</a:t>
            </a:r>
            <a:r>
              <a:rPr lang="ru-RU" sz="3600" dirty="0"/>
              <a:t> </a:t>
            </a:r>
            <a:r>
              <a:rPr lang="ru-RU" sz="3600" dirty="0" err="1"/>
              <a:t>аталады</a:t>
            </a:r>
            <a:r>
              <a:rPr lang="ru-RU" sz="3600" dirty="0"/>
              <a:t>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45403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Биполярлық әлем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дүниежүзілік соғыстан кейін</a:t>
            </a:r>
            <a:r>
              <a:rPr lang="ru-RU" dirty="0" smtClean="0"/>
              <a:t> </a:t>
            </a:r>
            <a:r>
              <a:rPr lang="ru-RU" dirty="0" err="1" smtClean="0"/>
              <a:t>Батыс</a:t>
            </a:r>
            <a:r>
              <a:rPr lang="ru-RU" dirty="0" smtClean="0"/>
              <a:t> </a:t>
            </a:r>
            <a:r>
              <a:rPr lang="ru-RU" dirty="0" err="1" smtClean="0"/>
              <a:t>елдері</a:t>
            </a:r>
            <a:r>
              <a:rPr lang="ru-RU" dirty="0" smtClean="0"/>
              <a:t> </a:t>
            </a:r>
            <a:r>
              <a:rPr lang="ru-RU" dirty="0" err="1" smtClean="0"/>
              <a:t>арасында</a:t>
            </a:r>
            <a:r>
              <a:rPr lang="ru-RU" dirty="0" smtClean="0"/>
              <a:t> АҚШ, ал </a:t>
            </a:r>
            <a:r>
              <a:rPr lang="ru-RU" dirty="0" err="1" smtClean="0"/>
              <a:t>коммунистік</a:t>
            </a:r>
            <a:r>
              <a:rPr lang="ru-RU" dirty="0" smtClean="0"/>
              <a:t> </a:t>
            </a:r>
            <a:r>
              <a:rPr lang="ru-RU" dirty="0" err="1" smtClean="0"/>
              <a:t>елдер</a:t>
            </a:r>
            <a:r>
              <a:rPr lang="ru-RU" dirty="0" smtClean="0"/>
              <a:t> </a:t>
            </a:r>
            <a:r>
              <a:rPr lang="ru-RU" dirty="0" err="1" smtClean="0"/>
              <a:t>арасында</a:t>
            </a:r>
            <a:r>
              <a:rPr lang="ru-RU" dirty="0" smtClean="0"/>
              <a:t> КСРО </a:t>
            </a:r>
            <a:r>
              <a:rPr lang="ru-RU" dirty="0" err="1" smtClean="0"/>
              <a:t>жетекші</a:t>
            </a:r>
            <a:r>
              <a:rPr lang="ru-RU" dirty="0" smtClean="0"/>
              <a:t> </a:t>
            </a:r>
            <a:r>
              <a:rPr lang="ru-RU" dirty="0" err="1" smtClean="0"/>
              <a:t>орынға ие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Екі</a:t>
            </a:r>
            <a:r>
              <a:rPr lang="ru-RU" dirty="0" smtClean="0"/>
              <a:t> ел де </a:t>
            </a:r>
            <a:r>
              <a:rPr lang="ru-RU" dirty="0" err="1" smtClean="0"/>
              <a:t>ұлы державалар</a:t>
            </a:r>
            <a:r>
              <a:rPr lang="ru-RU" dirty="0" smtClean="0"/>
              <a:t> </a:t>
            </a:r>
            <a:r>
              <a:rPr lang="ru-RU" dirty="0" err="1" smtClean="0"/>
              <a:t>мәртебесіне ие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, </a:t>
            </a:r>
            <a:r>
              <a:rPr lang="ru-RU" dirty="0" err="1" smtClean="0"/>
              <a:t>соғыста жеңіске жетті</a:t>
            </a:r>
            <a:r>
              <a:rPr lang="ru-RU" dirty="0" smtClean="0"/>
              <a:t>, </a:t>
            </a:r>
            <a:r>
              <a:rPr lang="ru-RU" dirty="0" err="1" smtClean="0"/>
              <a:t>өз идеологияларын</a:t>
            </a:r>
            <a:r>
              <a:rPr lang="ru-RU" dirty="0" smtClean="0"/>
              <a:t> </a:t>
            </a:r>
            <a:r>
              <a:rPr lang="ru-RU" dirty="0" err="1" smtClean="0"/>
              <a:t>кеңейту орталығына және ядролық қаруға ие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Сондықтан, қырғи қабақ соғыс кезінде</a:t>
            </a:r>
            <a:r>
              <a:rPr lang="ru-RU" dirty="0" smtClean="0"/>
              <a:t> капитализм мен социализм </a:t>
            </a:r>
            <a:r>
              <a:rPr lang="ru-RU" dirty="0" err="1" smtClean="0"/>
              <a:t>арасындағы бұрынғы </a:t>
            </a:r>
            <a:r>
              <a:rPr lang="ru-RU" dirty="0" smtClean="0"/>
              <a:t>«бос» </a:t>
            </a:r>
            <a:r>
              <a:rPr lang="ru-RU" dirty="0" err="1" smtClean="0"/>
              <a:t>биполярлық қарсыласу </a:t>
            </a:r>
            <a:r>
              <a:rPr lang="ru-RU" dirty="0" smtClean="0"/>
              <a:t>АҚШ пен КСРО </a:t>
            </a:r>
            <a:r>
              <a:rPr lang="ru-RU" dirty="0" err="1" smtClean="0"/>
              <a:t>арасындағы қатаң күштік қарама-қайшылыққа айналды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 smtClean="0">
                <a:solidFill>
                  <a:schemeClr val="tx1"/>
                </a:solidFill>
              </a:rPr>
              <a:t>Биполярный мир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сложился после окончания Второй мировой войны.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tx1"/>
                </a:solidFill>
              </a:rPr>
              <a:t>Биполярлық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әлем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4758280"/>
          </a:xfrm>
        </p:spPr>
        <p:txBody>
          <a:bodyPr/>
          <a:lstStyle/>
          <a:p>
            <a:pPr algn="ctr"/>
            <a:endParaRPr lang="ru-RU" b="1" dirty="0"/>
          </a:p>
        </p:txBody>
      </p:sp>
      <p:pic>
        <p:nvPicPr>
          <p:cNvPr id="65538" name="Picture 2" descr="Биполярный мир и холодная война кратко – 1. У истоков «холодной войны» 1. У  истоков «холодной войны» 2. Формирование биполярного мира. 2. Формирование  биполярного.&quot;. Скачать бесплатно и без регистрации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8429684" cy="3371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Биполярлық әлем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дүниежүзілік соғыс аяқталғаннан кейін</a:t>
            </a:r>
            <a:r>
              <a:rPr lang="ru-RU" dirty="0" smtClean="0"/>
              <a:t> </a:t>
            </a:r>
            <a:r>
              <a:rPr lang="ru-RU" dirty="0" err="1" smtClean="0"/>
              <a:t>қалыптасты</a:t>
            </a:r>
            <a:endParaRPr lang="ru-RU" dirty="0" smtClean="0"/>
          </a:p>
          <a:p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полюсті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жақты гегемонияның айқын мысалы</a:t>
            </a:r>
            <a:r>
              <a:rPr lang="ru-RU" dirty="0" smtClean="0"/>
              <a:t> </a:t>
            </a:r>
            <a:r>
              <a:rPr lang="ru-RU" dirty="0" err="1" smtClean="0"/>
              <a:t>қырғиқабақ соғыс жылдарында</a:t>
            </a:r>
            <a:r>
              <a:rPr lang="ru-RU" dirty="0" smtClean="0"/>
              <a:t> АҚШ мен </a:t>
            </a:r>
            <a:r>
              <a:rPr lang="ru-RU" dirty="0" err="1" smtClean="0"/>
              <a:t>КСРО-ның өзге әлемге билік</a:t>
            </a:r>
            <a:r>
              <a:rPr lang="ru-RU" dirty="0" smtClean="0"/>
              <a:t> </a:t>
            </a:r>
            <a:r>
              <a:rPr lang="ru-RU" dirty="0" err="1" smtClean="0"/>
              <a:t>жүргізуі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</a:rPr>
              <a:t>Биполярлы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ə</a:t>
            </a:r>
            <a:r>
              <a:rPr lang="ru-RU" b="1" dirty="0" err="1" smtClean="0">
                <a:solidFill>
                  <a:schemeClr val="tx1"/>
                </a:solidFill>
              </a:rPr>
              <a:t>лемдік</a:t>
            </a:r>
            <a:r>
              <a:rPr lang="ru-RU" b="1" dirty="0" smtClean="0">
                <a:solidFill>
                  <a:schemeClr val="tx1"/>
                </a:solidFill>
              </a:rPr>
              <a:t> т</a:t>
            </a:r>
            <a:r>
              <a:rPr lang="en-US" b="1" dirty="0" smtClean="0">
                <a:solidFill>
                  <a:schemeClr val="tx1"/>
                </a:solidFill>
              </a:rPr>
              <a:t>ə</a:t>
            </a:r>
            <a:r>
              <a:rPr lang="ru-RU" b="1" dirty="0" err="1" smtClean="0">
                <a:solidFill>
                  <a:schemeClr val="tx1"/>
                </a:solidFill>
              </a:rPr>
              <a:t>ртіп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кезеңінде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«Шығыс» </a:t>
            </a:r>
            <a:r>
              <a:rPr lang="ru-RU" dirty="0" smtClean="0"/>
              <a:t>пен «</a:t>
            </a:r>
            <a:r>
              <a:rPr lang="ru-RU" dirty="0" err="1" smtClean="0"/>
              <a:t>Батыс</a:t>
            </a:r>
            <a:r>
              <a:rPr lang="ru-RU" dirty="0" smtClean="0"/>
              <a:t>» </a:t>
            </a:r>
            <a:r>
              <a:rPr lang="ru-RU" dirty="0" err="1" smtClean="0"/>
              <a:t>ұғымдарының өзі идеологиялық өлшемді иеленіп</a:t>
            </a:r>
            <a:r>
              <a:rPr lang="ru-RU" dirty="0" smtClean="0"/>
              <a:t>, </a:t>
            </a:r>
            <a:r>
              <a:rPr lang="ru-RU" dirty="0" err="1" smtClean="0"/>
              <a:t>іс</a:t>
            </a:r>
            <a:r>
              <a:rPr lang="ru-RU" dirty="0" smtClean="0"/>
              <a:t> </a:t>
            </a:r>
            <a:r>
              <a:rPr lang="ru-RU" dirty="0" err="1" smtClean="0"/>
              <a:t>жүзінде </a:t>
            </a:r>
            <a:r>
              <a:rPr lang="ru-RU" dirty="0" smtClean="0"/>
              <a:t>таза </a:t>
            </a:r>
            <a:r>
              <a:rPr lang="ru-RU" dirty="0" err="1" smtClean="0"/>
              <a:t>географиялық сипатта</a:t>
            </a:r>
            <a:r>
              <a:rPr lang="ru-RU" dirty="0" smtClean="0"/>
              <a:t> </a:t>
            </a:r>
            <a:r>
              <a:rPr lang="ru-RU" dirty="0" err="1" smtClean="0"/>
              <a:t>қолданылудан қалып</a:t>
            </a:r>
            <a:r>
              <a:rPr lang="ru-RU" dirty="0" smtClean="0"/>
              <a:t>, </a:t>
            </a:r>
            <a:r>
              <a:rPr lang="ru-RU" dirty="0" err="1" smtClean="0"/>
              <a:t>идеологиялық-саяси </a:t>
            </a:r>
            <a:r>
              <a:rPr lang="ru-RU" dirty="0" smtClean="0"/>
              <a:t>м</a:t>
            </a:r>
            <a:r>
              <a:rPr lang="en-US" dirty="0" smtClean="0"/>
              <a:t>ə</a:t>
            </a:r>
            <a:r>
              <a:rPr lang="ru-RU" dirty="0" err="1" smtClean="0"/>
              <a:t>нге</a:t>
            </a:r>
            <a:r>
              <a:rPr lang="ru-RU" dirty="0" smtClean="0"/>
              <a:t> </a:t>
            </a:r>
            <a:r>
              <a:rPr lang="ru-RU" dirty="0" err="1" smtClean="0"/>
              <a:t>айналды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Д</a:t>
            </a:r>
            <a:r>
              <a:rPr lang="en-US" dirty="0" smtClean="0"/>
              <a:t>ə</a:t>
            </a:r>
            <a:r>
              <a:rPr lang="ru-RU" dirty="0" smtClean="0"/>
              <a:t>л </a:t>
            </a:r>
            <a:r>
              <a:rPr lang="ru-RU" dirty="0" err="1" smtClean="0"/>
              <a:t>идеологиялық өлшем екі</a:t>
            </a:r>
            <a:r>
              <a:rPr lang="ru-RU" dirty="0" smtClean="0"/>
              <a:t> </a:t>
            </a:r>
            <a:r>
              <a:rPr lang="ru-RU" dirty="0" err="1" smtClean="0"/>
              <a:t>полюсті</a:t>
            </a:r>
            <a:r>
              <a:rPr lang="ru-RU" dirty="0" smtClean="0"/>
              <a:t> </a:t>
            </a:r>
            <a:r>
              <a:rPr lang="en-US" dirty="0" smtClean="0"/>
              <a:t>ə</a:t>
            </a:r>
            <a:r>
              <a:rPr lang="ru-RU" dirty="0" err="1" smtClean="0"/>
              <a:t>лем</a:t>
            </a:r>
            <a:r>
              <a:rPr lang="ru-RU" dirty="0" smtClean="0"/>
              <a:t> </a:t>
            </a:r>
            <a:r>
              <a:rPr lang="ru-RU" dirty="0" err="1" smtClean="0"/>
              <a:t>өзегін құрайтын орталық элементтердің бірінің қызметін атқарды.</a:t>
            </a:r>
            <a:r>
              <a:rPr lang="ru-RU" dirty="0" smtClean="0"/>
              <a:t> Д</a:t>
            </a:r>
            <a:r>
              <a:rPr lang="en-US" dirty="0" smtClean="0"/>
              <a:t>ə</a:t>
            </a:r>
            <a:r>
              <a:rPr lang="ru-RU" dirty="0" smtClean="0"/>
              <a:t>л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айтарлықтай д</a:t>
            </a:r>
            <a:r>
              <a:rPr lang="en-US" dirty="0" smtClean="0"/>
              <a:t>ə</a:t>
            </a:r>
            <a:r>
              <a:rPr lang="ru-RU" dirty="0" err="1" smtClean="0"/>
              <a:t>режеде</a:t>
            </a:r>
            <a:r>
              <a:rPr lang="ru-RU" dirty="0" smtClean="0"/>
              <a:t> </a:t>
            </a:r>
            <a:r>
              <a:rPr lang="ru-RU" dirty="0" err="1" smtClean="0"/>
              <a:t>көпшілік елдерді</a:t>
            </a:r>
            <a:r>
              <a:rPr lang="ru-RU" dirty="0" smtClean="0"/>
              <a:t> </a:t>
            </a:r>
            <a:r>
              <a:rPr lang="ru-RU" dirty="0" err="1" smtClean="0"/>
              <a:t>аталмыш</a:t>
            </a:r>
            <a:r>
              <a:rPr lang="ru-RU" dirty="0" smtClean="0"/>
              <a:t> </a:t>
            </a:r>
            <a:r>
              <a:rPr lang="ru-RU" dirty="0" err="1" smtClean="0"/>
              <a:t>полюстердің бірінің төңірегіне топтасуға итермелейтін</a:t>
            </a:r>
            <a:r>
              <a:rPr lang="ru-RU" dirty="0" smtClean="0"/>
              <a:t> </a:t>
            </a:r>
            <a:r>
              <a:rPr lang="ru-RU" dirty="0" err="1" smtClean="0"/>
              <a:t>стратегиялық императивті</a:t>
            </a:r>
            <a:r>
              <a:rPr lang="ru-RU" dirty="0" smtClean="0"/>
              <a:t> </a:t>
            </a:r>
            <a:r>
              <a:rPr lang="ru-RU" dirty="0" err="1" smtClean="0"/>
              <a:t>қамтамасыз етті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Бұл белгіге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Қиыр Шығыста орналасқан Жапония</a:t>
            </a:r>
            <a:r>
              <a:rPr lang="ru-RU" dirty="0" smtClean="0"/>
              <a:t> </a:t>
            </a:r>
            <a:r>
              <a:rPr lang="ru-RU" dirty="0" err="1" smtClean="0"/>
              <a:t>Батыстың бір</a:t>
            </a:r>
            <a:r>
              <a:rPr lang="ru-RU" dirty="0" smtClean="0"/>
              <a:t> </a:t>
            </a:r>
            <a:r>
              <a:rPr lang="ru-RU" dirty="0" err="1" smtClean="0"/>
              <a:t>бөлігіне айналды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8709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1"/>
                </a:solidFill>
              </a:rPr>
              <a:t>1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Понятие биполярности мира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Советский Союз и Соединенные Штаты Америки. Эти две державы, преисполненные решимости использовать открывавшиеся перед ними перспективы расширения собственного влияния в мире и воплотить в жизнь свои </a:t>
            </a:r>
            <a:r>
              <a:rPr lang="ru-RU" dirty="0" err="1" smtClean="0"/>
              <a:t>универсалистские</a:t>
            </a:r>
            <a:r>
              <a:rPr lang="ru-RU" dirty="0" smtClean="0"/>
              <a:t> концепции его построения, заполнили возникший в результате войны вакуум и способствовали формированию в первые послевоенные годы биполярной структуры международных отношений, известной как </a:t>
            </a:r>
            <a:r>
              <a:rPr lang="ru-RU" dirty="0" err="1" smtClean="0"/>
              <a:t>Ялтинско-Потсдамская</a:t>
            </a:r>
            <a:r>
              <a:rPr lang="ru-RU" dirty="0" smtClean="0"/>
              <a:t> система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</a:t>
            </a:r>
            <a:r>
              <a:rPr lang="ru-RU" dirty="0" err="1" smtClean="0"/>
              <a:t>Әлемнің биполярлығы туралы</a:t>
            </a:r>
            <a:r>
              <a:rPr lang="ru-RU" dirty="0" smtClean="0"/>
              <a:t> </a:t>
            </a:r>
            <a:r>
              <a:rPr lang="ru-RU" dirty="0" err="1" smtClean="0"/>
              <a:t>түсінік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Кеңес Одағы және </a:t>
            </a:r>
            <a:r>
              <a:rPr lang="ru-RU" dirty="0" smtClean="0"/>
              <a:t>Америка </a:t>
            </a:r>
            <a:r>
              <a:rPr lang="ru-RU" dirty="0" err="1" smtClean="0"/>
              <a:t>Құрама Штаттары</a:t>
            </a:r>
            <a:r>
              <a:rPr lang="ru-RU" dirty="0" smtClean="0"/>
              <a:t>. </a:t>
            </a:r>
            <a:r>
              <a:rPr lang="ru-RU" dirty="0" err="1" smtClean="0"/>
              <a:t>Бұл екі</a:t>
            </a:r>
            <a:r>
              <a:rPr lang="ru-RU" dirty="0" smtClean="0"/>
              <a:t> </a:t>
            </a:r>
            <a:r>
              <a:rPr lang="ru-RU" dirty="0" err="1" smtClean="0"/>
              <a:t>державалар</a:t>
            </a:r>
            <a:r>
              <a:rPr lang="ru-RU" dirty="0" smtClean="0"/>
              <a:t> </a:t>
            </a:r>
            <a:r>
              <a:rPr lang="ru-RU" dirty="0" err="1" smtClean="0"/>
              <a:t>өздерінің алдында</a:t>
            </a:r>
            <a:r>
              <a:rPr lang="ru-RU" dirty="0" smtClean="0"/>
              <a:t> </a:t>
            </a:r>
            <a:r>
              <a:rPr lang="ru-RU" dirty="0" err="1" smtClean="0"/>
              <a:t>ашылған перспективаларды</a:t>
            </a:r>
            <a:r>
              <a:rPr lang="ru-RU" dirty="0" smtClean="0"/>
              <a:t> </a:t>
            </a:r>
            <a:r>
              <a:rPr lang="ru-RU" dirty="0" err="1" smtClean="0"/>
              <a:t>әлемдегі өзіндік ықпалын кеңейтуге және </a:t>
            </a:r>
            <a:r>
              <a:rPr lang="ru-RU" dirty="0" smtClean="0"/>
              <a:t>оны </a:t>
            </a:r>
            <a:r>
              <a:rPr lang="ru-RU" dirty="0" err="1" smtClean="0"/>
              <a:t>құрудың әмбебаптық тұжырымдамаларын жүзеге асыруға пайдалануға </a:t>
            </a:r>
            <a:r>
              <a:rPr lang="ru-RU" dirty="0" smtClean="0"/>
              <a:t>бел </a:t>
            </a:r>
            <a:r>
              <a:rPr lang="ru-RU" dirty="0" err="1" smtClean="0"/>
              <a:t>буды</a:t>
            </a:r>
            <a:r>
              <a:rPr lang="ru-RU" dirty="0" smtClean="0"/>
              <a:t>, </a:t>
            </a:r>
            <a:r>
              <a:rPr lang="ru-RU" dirty="0" err="1" smtClean="0"/>
              <a:t>соғыстың нәтижесінде пайда</a:t>
            </a:r>
            <a:r>
              <a:rPr lang="ru-RU" dirty="0" smtClean="0"/>
              <a:t> </a:t>
            </a:r>
            <a:r>
              <a:rPr lang="ru-RU" dirty="0" err="1" smtClean="0"/>
              <a:t>болған вакуумды</a:t>
            </a:r>
            <a:r>
              <a:rPr lang="ru-RU" dirty="0" smtClean="0"/>
              <a:t> </a:t>
            </a:r>
            <a:r>
              <a:rPr lang="ru-RU" dirty="0" err="1" smtClean="0"/>
              <a:t>толтырып</a:t>
            </a:r>
            <a:r>
              <a:rPr lang="ru-RU" dirty="0" smtClean="0"/>
              <a:t>, </a:t>
            </a:r>
            <a:r>
              <a:rPr lang="ru-RU" dirty="0" err="1" smtClean="0"/>
              <a:t>оның қалыптасуына ықпал етті</a:t>
            </a:r>
            <a:r>
              <a:rPr lang="ru-RU" dirty="0" smtClean="0"/>
              <a:t>. Ялта-Потсдам </a:t>
            </a:r>
            <a:r>
              <a:rPr lang="ru-RU" dirty="0" err="1" smtClean="0"/>
              <a:t>жүйесі деп</a:t>
            </a:r>
            <a:r>
              <a:rPr lang="ru-RU" dirty="0" smtClean="0"/>
              <a:t> </a:t>
            </a:r>
            <a:r>
              <a:rPr lang="ru-RU" dirty="0" err="1" smtClean="0"/>
              <a:t>аталатын</a:t>
            </a:r>
            <a:r>
              <a:rPr lang="ru-RU" dirty="0" smtClean="0"/>
              <a:t> </a:t>
            </a:r>
            <a:r>
              <a:rPr lang="ru-RU" dirty="0" err="1" smtClean="0"/>
              <a:t>халықаралық қатынастардың биполярлық құрылымының соғыстан кейінгі</a:t>
            </a:r>
            <a:r>
              <a:rPr lang="ru-RU" dirty="0" smtClean="0"/>
              <a:t> </a:t>
            </a:r>
            <a:r>
              <a:rPr lang="ru-RU" dirty="0" err="1" smtClean="0"/>
              <a:t>алғашқы жылдары</a:t>
            </a:r>
            <a:r>
              <a:rPr lang="ru-RU" dirty="0" smtClean="0"/>
              <a:t> </a:t>
            </a:r>
            <a:r>
              <a:rPr lang="ru-RU" dirty="0" err="1" smtClean="0"/>
              <a:t>өте шартты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КСРО, АҚШ </a:t>
            </a:r>
            <a:r>
              <a:rPr lang="ru-RU" dirty="0" err="1" smtClean="0"/>
              <a:t>және Ұлыбритания басшыларының конференцияларында</a:t>
            </a:r>
            <a:r>
              <a:rPr lang="ru-RU" dirty="0" smtClean="0"/>
              <a:t> </a:t>
            </a:r>
            <a:r>
              <a:rPr lang="ru-RU" dirty="0" err="1" smtClean="0"/>
              <a:t>қол жеткізілген</a:t>
            </a:r>
            <a:r>
              <a:rPr lang="ru-RU" dirty="0" smtClean="0"/>
              <a:t> </a:t>
            </a:r>
            <a:r>
              <a:rPr lang="ru-RU" dirty="0" err="1" smtClean="0"/>
              <a:t>соғыстан кейінгі</a:t>
            </a:r>
            <a:r>
              <a:rPr lang="ru-RU" dirty="0" smtClean="0"/>
              <a:t> </a:t>
            </a:r>
            <a:r>
              <a:rPr lang="ru-RU" dirty="0" err="1" smtClean="0"/>
              <a:t>әлемдік тәртіпке байланысты</a:t>
            </a:r>
            <a:r>
              <a:rPr lang="ru-RU" dirty="0" smtClean="0"/>
              <a:t> </a:t>
            </a:r>
            <a:r>
              <a:rPr lang="ru-RU" dirty="0" err="1" smtClean="0"/>
              <a:t>шешімдермен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6562" name="Picture 2" descr="СССР, РФ в 1945-2014 годах - online presentation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8858280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1 Понятие биполярности мира. </a:t>
            </a:r>
          </a:p>
          <a:p>
            <a:pPr algn="just"/>
            <a:r>
              <a:rPr lang="ru-RU" dirty="0" smtClean="0"/>
              <a:t>2 СССР и США - два военных, ядерных, политических и экономических гиганта, определяющие основное содержание международного процесса. </a:t>
            </a:r>
          </a:p>
          <a:p>
            <a:pPr algn="just"/>
            <a:r>
              <a:rPr lang="ru-RU" dirty="0" smtClean="0"/>
              <a:t>3 Отношение других стран к складывавшейся биполярности международных отношений.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6626" name="Picture 2" descr="Корейский полуостров: метаморфозы послевоенной истории (fb2) | КулЛиб -  Классная библиотека! Скачать книги бесплатн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8286808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Название этой новой системы международных отношений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весьма условно и связано с решениями, касающимися послевоенного мироустройства, достигнутыми на конференциях лидеров СССР, США и Великобритании в Ялте (4–11 февраля 1945 г.) и в Потсдаме (17 июля – 2 августа 1945 г.). Эти решения заложили основу взаимодействия между государствами после окончания войны и повлияли на характер такого взаимодействия. Однако они намечали лишь общие контуры межгосударственных взаимоотношений, впоследствии испытывавших влияние целого ряда факторов, связанных с развитием ситуации в мире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</a:rPr>
              <a:t>Халықаралық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қатынастар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жүйесі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Ялта (1945 ж. 4-11 </a:t>
            </a:r>
            <a:r>
              <a:rPr lang="ru-RU" dirty="0" err="1" smtClean="0"/>
              <a:t>ақпан</a:t>
            </a:r>
            <a:r>
              <a:rPr lang="ru-RU" dirty="0" smtClean="0"/>
              <a:t>) </a:t>
            </a:r>
            <a:r>
              <a:rPr lang="ru-RU" dirty="0" err="1" smtClean="0"/>
              <a:t>және Потсдамда</a:t>
            </a:r>
            <a:r>
              <a:rPr lang="ru-RU" dirty="0" smtClean="0"/>
              <a:t> (1945 ж. 17 </a:t>
            </a:r>
            <a:r>
              <a:rPr lang="ru-RU" dirty="0" err="1" smtClean="0"/>
              <a:t>шілде</a:t>
            </a:r>
            <a:r>
              <a:rPr lang="ru-RU" dirty="0" smtClean="0"/>
              <a:t> - 2 </a:t>
            </a:r>
            <a:r>
              <a:rPr lang="ru-RU" dirty="0" err="1" smtClean="0"/>
              <a:t>тамыз</a:t>
            </a:r>
            <a:r>
              <a:rPr lang="ru-RU" dirty="0" smtClean="0"/>
              <a:t>).</a:t>
            </a:r>
          </a:p>
          <a:p>
            <a:pPr algn="just"/>
            <a:r>
              <a:rPr lang="ru-RU" dirty="0" err="1" smtClean="0"/>
              <a:t>Бұл шешімдер</a:t>
            </a:r>
            <a:r>
              <a:rPr lang="ru-RU" dirty="0" smtClean="0"/>
              <a:t> </a:t>
            </a:r>
            <a:r>
              <a:rPr lang="ru-RU" dirty="0" err="1" smtClean="0"/>
              <a:t>соғыс аяқталғаннан кейін</a:t>
            </a:r>
            <a:r>
              <a:rPr lang="ru-RU" dirty="0" smtClean="0"/>
              <a:t> </a:t>
            </a:r>
            <a:r>
              <a:rPr lang="ru-RU" dirty="0" err="1" smtClean="0"/>
              <a:t>мемлекеттер</a:t>
            </a:r>
            <a:r>
              <a:rPr lang="ru-RU" dirty="0" smtClean="0"/>
              <a:t> </a:t>
            </a:r>
            <a:r>
              <a:rPr lang="ru-RU" dirty="0" err="1" smtClean="0"/>
              <a:t>арасындағы өзара іс-қимылдың негізін</a:t>
            </a:r>
            <a:r>
              <a:rPr lang="ru-RU" dirty="0" smtClean="0"/>
              <a:t> </a:t>
            </a:r>
            <a:r>
              <a:rPr lang="ru-RU" dirty="0" err="1" smtClean="0"/>
              <a:t>қалады және осындай</a:t>
            </a:r>
            <a:r>
              <a:rPr lang="ru-RU" dirty="0" smtClean="0"/>
              <a:t> </a:t>
            </a:r>
            <a:r>
              <a:rPr lang="ru-RU" dirty="0" err="1" smtClean="0"/>
              <a:t>өзара әрекеттесу сипатына</a:t>
            </a:r>
            <a:r>
              <a:rPr lang="ru-RU" dirty="0" smtClean="0"/>
              <a:t> </a:t>
            </a:r>
            <a:r>
              <a:rPr lang="ru-RU" dirty="0" err="1" smtClean="0"/>
              <a:t>әсер етті</a:t>
            </a:r>
            <a:r>
              <a:rPr lang="ru-RU" dirty="0" smtClean="0"/>
              <a:t>. </a:t>
            </a:r>
            <a:r>
              <a:rPr lang="ru-RU" dirty="0" err="1" smtClean="0"/>
              <a:t>Алайда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тек </a:t>
            </a:r>
            <a:r>
              <a:rPr lang="ru-RU" dirty="0" err="1" smtClean="0"/>
              <a:t>кейіннен</a:t>
            </a:r>
            <a:r>
              <a:rPr lang="ru-RU" dirty="0" smtClean="0"/>
              <a:t> </a:t>
            </a:r>
            <a:r>
              <a:rPr lang="ru-RU" dirty="0" err="1" smtClean="0"/>
              <a:t>әлемдегі ахуалдың дамуына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бірқатар факторлардың әсерін бастан</a:t>
            </a:r>
            <a:r>
              <a:rPr lang="ru-RU" dirty="0" smtClean="0"/>
              <a:t> </a:t>
            </a:r>
            <a:r>
              <a:rPr lang="ru-RU" dirty="0" err="1" smtClean="0"/>
              <a:t>кешірген</a:t>
            </a:r>
            <a:r>
              <a:rPr lang="ru-RU" dirty="0" smtClean="0"/>
              <a:t> </a:t>
            </a:r>
            <a:r>
              <a:rPr lang="ru-RU" dirty="0" err="1" smtClean="0"/>
              <a:t>мемлекетаралық қатынастардың жалпы</a:t>
            </a:r>
            <a:r>
              <a:rPr lang="ru-RU" dirty="0" smtClean="0"/>
              <a:t> </a:t>
            </a:r>
            <a:r>
              <a:rPr lang="ru-RU" dirty="0" err="1" smtClean="0"/>
              <a:t>сұлбаларын көрсетті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8534400" cy="758952"/>
          </a:xfrm>
        </p:spPr>
        <p:txBody>
          <a:bodyPr>
            <a:normAutofit/>
          </a:bodyPr>
          <a:lstStyle/>
          <a:p>
            <a:r>
              <a:rPr lang="kk-KZ" dirty="0" smtClean="0"/>
              <a:t>Среди этих факторов были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геополитическое соперничество великих держав, </a:t>
            </a:r>
          </a:p>
          <a:p>
            <a:r>
              <a:rPr lang="ru-RU" dirty="0" smtClean="0"/>
              <a:t>конфликт идеологий, </a:t>
            </a:r>
          </a:p>
          <a:p>
            <a:r>
              <a:rPr lang="ru-RU" dirty="0" smtClean="0"/>
              <a:t>реформа и реконструкция мировой экономической системы и </a:t>
            </a:r>
          </a:p>
          <a:p>
            <a:r>
              <a:rPr lang="ru-RU" dirty="0" smtClean="0"/>
              <a:t>национально-освободительное движение.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Осы </a:t>
            </a:r>
            <a:r>
              <a:rPr lang="ru-RU" dirty="0" err="1" smtClean="0"/>
              <a:t>факторлардың арасында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үлкен державалар</a:t>
            </a:r>
            <a:r>
              <a:rPr lang="ru-RU" dirty="0" smtClean="0"/>
              <a:t> </a:t>
            </a:r>
            <a:r>
              <a:rPr lang="ru-RU" dirty="0" err="1" smtClean="0"/>
              <a:t>арасындағы геосаяси</a:t>
            </a:r>
            <a:r>
              <a:rPr lang="ru-RU" dirty="0" smtClean="0"/>
              <a:t> </a:t>
            </a:r>
            <a:r>
              <a:rPr lang="ru-RU" dirty="0" err="1" smtClean="0"/>
              <a:t>бәсекелестік,</a:t>
            </a:r>
            <a:endParaRPr lang="ru-RU" dirty="0" smtClean="0"/>
          </a:p>
          <a:p>
            <a:r>
              <a:rPr lang="ru-RU" dirty="0" smtClean="0"/>
              <a:t>идеология </a:t>
            </a:r>
            <a:r>
              <a:rPr lang="ru-RU" dirty="0" err="1" smtClean="0"/>
              <a:t>қақтығысы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әлемдік экономикалық жүйені реформалау</a:t>
            </a:r>
            <a:r>
              <a:rPr lang="ru-RU" dirty="0" smtClean="0"/>
              <a:t> </a:t>
            </a:r>
            <a:r>
              <a:rPr lang="ru-RU" dirty="0" err="1" smtClean="0"/>
              <a:t>және қайта құру және</a:t>
            </a:r>
            <a:endParaRPr lang="ru-RU" dirty="0" smtClean="0"/>
          </a:p>
          <a:p>
            <a:r>
              <a:rPr lang="ru-RU" dirty="0" err="1" smtClean="0"/>
              <a:t>ұлт-азаттық қозғалыс болды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Биполярность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Ялтинско-Потсдамской</a:t>
            </a:r>
            <a:r>
              <a:rPr lang="ru-RU" dirty="0" smtClean="0"/>
              <a:t> системы, обусловленная соперничеством между СССР и США за влияние в послевоенном мире, не была симметричной. </a:t>
            </a:r>
          </a:p>
          <a:p>
            <a:pPr algn="just"/>
            <a:r>
              <a:rPr lang="ru-RU" dirty="0" smtClean="0"/>
              <a:t>Соединенные Штаты, как самая крупная в экономическом отношении и самая богатая держава, на долю которой после окончания войны приходилось около половины мирового промышленного производства, около трети мирового экспорта товаров и более половины всего золотого запаса, обладали неоспоримо </a:t>
            </a:r>
            <a:r>
              <a:rPr lang="ru-RU" dirty="0" err="1" smtClean="0"/>
              <a:t>бóльшими</a:t>
            </a:r>
            <a:r>
              <a:rPr lang="ru-RU" dirty="0" smtClean="0"/>
              <a:t> возможностями для обеспечения своего лидерства на международной арене. </a:t>
            </a:r>
          </a:p>
          <a:p>
            <a:pPr algn="just"/>
            <a:r>
              <a:rPr lang="ru-RU" dirty="0" smtClean="0"/>
              <a:t>Советский Союз, экономике которого во время войны был нанесен значительный ущерб, уступал США во многих отношениях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Биполярлық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Соғыстан кейінгі</a:t>
            </a:r>
            <a:r>
              <a:rPr lang="ru-RU" dirty="0" smtClean="0"/>
              <a:t> </a:t>
            </a:r>
            <a:r>
              <a:rPr lang="ru-RU" dirty="0" err="1" smtClean="0"/>
              <a:t>әлемге ықпал ету</a:t>
            </a:r>
            <a:r>
              <a:rPr lang="ru-RU" dirty="0" smtClean="0"/>
              <a:t> </a:t>
            </a:r>
            <a:r>
              <a:rPr lang="ru-RU" dirty="0" err="1" smtClean="0"/>
              <a:t>үшін </a:t>
            </a:r>
            <a:r>
              <a:rPr lang="ru-RU" dirty="0" smtClean="0"/>
              <a:t>КСРО мен АҚШ </a:t>
            </a:r>
            <a:r>
              <a:rPr lang="ru-RU" dirty="0" err="1" smtClean="0"/>
              <a:t>арасындағы бәсекелестікпен шартталған </a:t>
            </a:r>
            <a:r>
              <a:rPr lang="ru-RU" dirty="0" smtClean="0"/>
              <a:t>Ялта-Потсдам </a:t>
            </a:r>
            <a:r>
              <a:rPr lang="ru-RU" dirty="0" err="1" smtClean="0"/>
              <a:t>жүйесі симметриялы</a:t>
            </a:r>
            <a:r>
              <a:rPr lang="ru-RU" dirty="0" smtClean="0"/>
              <a:t> </a:t>
            </a:r>
            <a:r>
              <a:rPr lang="ru-RU" dirty="0" err="1" smtClean="0"/>
              <a:t>болмады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Соғыс аяқталғаннан бері</a:t>
            </a:r>
            <a:r>
              <a:rPr lang="ru-RU" dirty="0" smtClean="0"/>
              <a:t> </a:t>
            </a:r>
            <a:r>
              <a:rPr lang="ru-RU" dirty="0" err="1" smtClean="0"/>
              <a:t>дүниежүзілік өнеркәсіп өндірісінің жартысына</a:t>
            </a:r>
            <a:r>
              <a:rPr lang="ru-RU" dirty="0" smtClean="0"/>
              <a:t> </a:t>
            </a:r>
            <a:r>
              <a:rPr lang="ru-RU" dirty="0" err="1" smtClean="0"/>
              <a:t>жуығы, дүниежүзілік тауар</a:t>
            </a:r>
            <a:r>
              <a:rPr lang="ru-RU" dirty="0" smtClean="0"/>
              <a:t> экспорты </a:t>
            </a:r>
            <a:r>
              <a:rPr lang="ru-RU" dirty="0" err="1" smtClean="0"/>
              <a:t>көлемінің үштен бір</a:t>
            </a:r>
            <a:r>
              <a:rPr lang="ru-RU" dirty="0" smtClean="0"/>
              <a:t> </a:t>
            </a:r>
            <a:r>
              <a:rPr lang="ru-RU" dirty="0" err="1" smtClean="0"/>
              <a:t>бөлігі және дүниежүзілік </a:t>
            </a:r>
            <a:r>
              <a:rPr lang="ru-RU" dirty="0" smtClean="0"/>
              <a:t>алтын </a:t>
            </a:r>
            <a:r>
              <a:rPr lang="ru-RU" dirty="0" err="1" smtClean="0"/>
              <a:t>қорының жартысынан</a:t>
            </a:r>
            <a:r>
              <a:rPr lang="ru-RU" dirty="0" smtClean="0"/>
              <a:t> </a:t>
            </a:r>
            <a:r>
              <a:rPr lang="ru-RU" dirty="0" err="1" smtClean="0"/>
              <a:t>астамы</a:t>
            </a:r>
            <a:r>
              <a:rPr lang="ru-RU" dirty="0" smtClean="0"/>
              <a:t> </a:t>
            </a:r>
            <a:r>
              <a:rPr lang="ru-RU" dirty="0" err="1" smtClean="0"/>
              <a:t>құрайтын экономикалық және </a:t>
            </a:r>
            <a:r>
              <a:rPr lang="ru-RU" dirty="0" smtClean="0"/>
              <a:t>бай </a:t>
            </a:r>
            <a:r>
              <a:rPr lang="ru-RU" dirty="0" err="1" smtClean="0"/>
              <a:t>ірі</a:t>
            </a:r>
            <a:r>
              <a:rPr lang="ru-RU" dirty="0" smtClean="0"/>
              <a:t> держава </a:t>
            </a:r>
            <a:r>
              <a:rPr lang="ru-RU" dirty="0" err="1" smtClean="0"/>
              <a:t>ретінде</a:t>
            </a:r>
            <a:r>
              <a:rPr lang="ru-RU" dirty="0" smtClean="0"/>
              <a:t> АҚШ </a:t>
            </a:r>
            <a:r>
              <a:rPr lang="ru-RU" dirty="0" err="1" smtClean="0"/>
              <a:t>сөзсіз  халықаралық көшбасшылықты қамтамасыз ететіндей</a:t>
            </a:r>
            <a:r>
              <a:rPr lang="ru-RU" dirty="0" smtClean="0"/>
              <a:t> </a:t>
            </a:r>
            <a:r>
              <a:rPr lang="ru-RU" dirty="0" err="1" smtClean="0"/>
              <a:t>күші болды</a:t>
            </a:r>
            <a:endParaRPr lang="ru-RU" dirty="0" smtClean="0"/>
          </a:p>
          <a:p>
            <a:pPr algn="just"/>
            <a:r>
              <a:rPr lang="ru-RU" dirty="0" err="1" smtClean="0"/>
              <a:t>Соғыс кезінде</a:t>
            </a:r>
            <a:r>
              <a:rPr lang="ru-RU" dirty="0" smtClean="0"/>
              <a:t> </a:t>
            </a:r>
            <a:r>
              <a:rPr lang="ru-RU" dirty="0" err="1" smtClean="0"/>
              <a:t>экономикасы</a:t>
            </a:r>
            <a:r>
              <a:rPr lang="ru-RU" dirty="0" smtClean="0"/>
              <a:t> </a:t>
            </a:r>
            <a:r>
              <a:rPr lang="ru-RU" dirty="0" err="1" smtClean="0"/>
              <a:t>айтарлықтай шығынға ұшыраған Кеңес Одағы АҚШ-тан көптеген жағынан төмен болды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21442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2 СССР и США - два военных, ядерных, политических и экономических </a:t>
            </a:r>
            <a:r>
              <a:rPr lang="ru-RU" sz="2800" b="1" dirty="0" smtClean="0">
                <a:solidFill>
                  <a:schemeClr val="tx1"/>
                </a:solidFill>
              </a:rPr>
              <a:t>гиганта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определяющие основное содержание международного </a:t>
            </a:r>
            <a:r>
              <a:rPr lang="ru-RU" dirty="0" smtClean="0"/>
              <a:t>процесса. «Ядерная</a:t>
            </a:r>
            <a:r>
              <a:rPr lang="ru-RU" dirty="0" smtClean="0"/>
              <a:t> </a:t>
            </a:r>
            <a:r>
              <a:rPr lang="ru-RU" b="1" dirty="0" smtClean="0"/>
              <a:t>гонка</a:t>
            </a:r>
            <a:r>
              <a:rPr lang="ru-RU" dirty="0" smtClean="0"/>
              <a:t>» — противостояние между </a:t>
            </a:r>
            <a:r>
              <a:rPr lang="ru-RU" b="1" dirty="0" smtClean="0"/>
              <a:t>СССР и США</a:t>
            </a:r>
            <a:r>
              <a:rPr lang="ru-RU" dirty="0" smtClean="0"/>
              <a:t> за превосходство в области ядерного оружия в период холодной войны. В течение холодной войны и некоторые другие страны занимались разработкой ядерного оружия, но ни одно государство не производило его в таких масштабах, в каких это делали две сверхдержавы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50017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КСРО мен АҚШ </a:t>
            </a:r>
            <a:r>
              <a:rPr lang="ru-RU" sz="2000" b="1" dirty="0" err="1" smtClean="0">
                <a:solidFill>
                  <a:schemeClr val="tx1"/>
                </a:solidFill>
              </a:rPr>
              <a:t>халықаралық процестің негізгі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мазмұнын анықтайтын екі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әскери</a:t>
            </a:r>
            <a:r>
              <a:rPr lang="ru-RU" sz="2000" b="1" dirty="0" smtClean="0">
                <a:solidFill>
                  <a:schemeClr val="tx1"/>
                </a:solidFill>
              </a:rPr>
              <a:t>, </a:t>
            </a:r>
            <a:r>
              <a:rPr lang="ru-RU" sz="2000" b="1" dirty="0" err="1" smtClean="0">
                <a:solidFill>
                  <a:schemeClr val="tx1"/>
                </a:solidFill>
              </a:rPr>
              <a:t>ядролық</a:t>
            </a:r>
            <a:r>
              <a:rPr lang="ru-RU" sz="2000" b="1" dirty="0" smtClean="0">
                <a:solidFill>
                  <a:schemeClr val="tx1"/>
                </a:solidFill>
              </a:rPr>
              <a:t>, </a:t>
            </a:r>
            <a:r>
              <a:rPr lang="ru-RU" sz="2000" b="1" dirty="0" err="1" smtClean="0">
                <a:solidFill>
                  <a:schemeClr val="tx1"/>
                </a:solidFill>
              </a:rPr>
              <a:t>саяси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және экономикалық алыптар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«Ядролық жарыс</a:t>
            </a:r>
            <a:r>
              <a:rPr lang="ru-RU" dirty="0" smtClean="0"/>
              <a:t>» </a:t>
            </a:r>
            <a:r>
              <a:rPr lang="ru-RU" dirty="0" err="1" smtClean="0"/>
              <a:t>дегеніміз</a:t>
            </a:r>
            <a:r>
              <a:rPr lang="ru-RU" dirty="0" smtClean="0"/>
              <a:t> - </a:t>
            </a:r>
            <a:r>
              <a:rPr lang="ru-RU" dirty="0" err="1" smtClean="0"/>
              <a:t>қырғи қабақ соғыс кезіндегі</a:t>
            </a:r>
            <a:r>
              <a:rPr lang="ru-RU" dirty="0" smtClean="0"/>
              <a:t> </a:t>
            </a:r>
            <a:r>
              <a:rPr lang="ru-RU" dirty="0" err="1" smtClean="0"/>
              <a:t>ядролық қару-жарақ саласындағы басымдық үшін </a:t>
            </a:r>
            <a:r>
              <a:rPr lang="ru-RU" dirty="0" smtClean="0"/>
              <a:t>КСРО мен </a:t>
            </a:r>
            <a:r>
              <a:rPr lang="ru-RU" dirty="0" err="1" smtClean="0"/>
              <a:t>АҚШ-тың қарсыласуы</a:t>
            </a:r>
            <a:r>
              <a:rPr lang="ru-RU" dirty="0" smtClean="0"/>
              <a:t>. </a:t>
            </a:r>
            <a:r>
              <a:rPr lang="ru-RU" dirty="0" err="1" smtClean="0"/>
              <a:t>Қырғи қабақ соғыс кезінде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басқа елдер</a:t>
            </a:r>
            <a:r>
              <a:rPr lang="ru-RU" dirty="0" smtClean="0"/>
              <a:t> </a:t>
            </a:r>
            <a:r>
              <a:rPr lang="ru-RU" dirty="0" err="1" smtClean="0"/>
              <a:t>ядролық қаруды жасаумен</a:t>
            </a:r>
            <a:r>
              <a:rPr lang="ru-RU" dirty="0" smtClean="0"/>
              <a:t> </a:t>
            </a:r>
            <a:r>
              <a:rPr lang="ru-RU" dirty="0" err="1" smtClean="0"/>
              <a:t>айналысқан, бірақ бірде-бір</a:t>
            </a:r>
            <a:r>
              <a:rPr lang="ru-RU" dirty="0" smtClean="0"/>
              <a:t> </a:t>
            </a:r>
            <a:r>
              <a:rPr lang="ru-RU" dirty="0" err="1" smtClean="0"/>
              <a:t>мемлекет</a:t>
            </a:r>
            <a:r>
              <a:rPr lang="ru-RU" dirty="0" smtClean="0"/>
              <a:t> оны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алпауыт</a:t>
            </a:r>
            <a:r>
              <a:rPr lang="ru-RU" dirty="0" smtClean="0"/>
              <a:t> </a:t>
            </a:r>
            <a:r>
              <a:rPr lang="ru-RU" dirty="0" err="1" smtClean="0"/>
              <a:t>державалар</a:t>
            </a:r>
            <a:r>
              <a:rPr lang="ru-RU" dirty="0" smtClean="0"/>
              <a:t> </a:t>
            </a:r>
            <a:r>
              <a:rPr lang="ru-RU" dirty="0" err="1" smtClean="0"/>
              <a:t>сияқты көлемде шығарған жоқ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upload.wikimedia.org/wikipedia/commons/thumb/b/bb/US_and_USSR_nuclear_stockpiles.svg/langru-400px-US_and_USSR_nuclear_stockpiles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429684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Жоспары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 </a:t>
            </a:r>
            <a:r>
              <a:rPr lang="ru-RU" dirty="0" err="1" smtClean="0"/>
              <a:t>Әлемнің биполярлығы туралы</a:t>
            </a:r>
            <a:r>
              <a:rPr lang="ru-RU" dirty="0" smtClean="0"/>
              <a:t> </a:t>
            </a:r>
            <a:r>
              <a:rPr lang="ru-RU" dirty="0" err="1" smtClean="0"/>
              <a:t>түсінік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2 КСРО мен АҚШ </a:t>
            </a:r>
            <a:r>
              <a:rPr lang="ru-RU" dirty="0" err="1" smtClean="0"/>
              <a:t>халықаралық процестің негізгі</a:t>
            </a:r>
            <a:r>
              <a:rPr lang="ru-RU" dirty="0" smtClean="0"/>
              <a:t> </a:t>
            </a:r>
            <a:r>
              <a:rPr lang="ru-RU" dirty="0" err="1" smtClean="0"/>
              <a:t>мазмұнын анықтайтын екі</a:t>
            </a:r>
            <a:r>
              <a:rPr lang="ru-RU" dirty="0" smtClean="0"/>
              <a:t> </a:t>
            </a:r>
            <a:r>
              <a:rPr lang="ru-RU" dirty="0" err="1" smtClean="0"/>
              <a:t>әскери</a:t>
            </a:r>
            <a:r>
              <a:rPr lang="ru-RU" dirty="0" smtClean="0"/>
              <a:t>, </a:t>
            </a:r>
            <a:r>
              <a:rPr lang="ru-RU" dirty="0" err="1" smtClean="0"/>
              <a:t>ядролық</a:t>
            </a:r>
            <a:r>
              <a:rPr lang="ru-RU" dirty="0" smtClean="0"/>
              <a:t>, </a:t>
            </a:r>
            <a:r>
              <a:rPr lang="ru-RU" dirty="0" err="1" smtClean="0"/>
              <a:t>саяси</a:t>
            </a:r>
            <a:r>
              <a:rPr lang="ru-RU" dirty="0" smtClean="0"/>
              <a:t> </a:t>
            </a:r>
            <a:r>
              <a:rPr lang="ru-RU" dirty="0" err="1" smtClean="0"/>
              <a:t>және экономикалық алпауыттар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3 </a:t>
            </a:r>
            <a:r>
              <a:rPr lang="ru-RU" dirty="0" err="1" smtClean="0"/>
              <a:t>Басқа елдердің қалыптасып келе</a:t>
            </a:r>
            <a:r>
              <a:rPr lang="ru-RU" dirty="0" smtClean="0"/>
              <a:t> </a:t>
            </a:r>
            <a:r>
              <a:rPr lang="ru-RU" dirty="0" err="1" smtClean="0"/>
              <a:t>жатқан халықаралық қатынастардың биполярлығына қатынасы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Несмотря на кажущуюся стабильность биполярной послевоенной системы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международных отношений с ее двумя центрами силы – СССР и США, которые уравновешивали друг друга, она таила в себе зародыши конфликта. </a:t>
            </a:r>
          </a:p>
          <a:p>
            <a:r>
              <a:rPr lang="ru-RU" dirty="0" smtClean="0"/>
              <a:t>Этот конфликт был обусловлен как внутренними, системными противоречиями, так и действием внешних факторов, связанных с динамикой мирового развития в первые послевоенные годы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Соғыстан кейінгі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биполярлық жүйенің айқын тұрақтылығына қарамастан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оның екі</a:t>
            </a:r>
            <a:r>
              <a:rPr lang="ru-RU" dirty="0" smtClean="0"/>
              <a:t> </a:t>
            </a:r>
            <a:r>
              <a:rPr lang="ru-RU" dirty="0" err="1" smtClean="0"/>
              <a:t>билік</a:t>
            </a:r>
            <a:r>
              <a:rPr lang="ru-RU" dirty="0" smtClean="0"/>
              <a:t> </a:t>
            </a:r>
            <a:r>
              <a:rPr lang="ru-RU" dirty="0" err="1" smtClean="0"/>
              <a:t>орталықтарымен </a:t>
            </a:r>
            <a:r>
              <a:rPr lang="ru-RU" dirty="0" smtClean="0"/>
              <a:t>- </a:t>
            </a:r>
            <a:r>
              <a:rPr lang="ru-RU" dirty="0" err="1" smtClean="0"/>
              <a:t>өзара тепе-теңдікті сақтаған </a:t>
            </a:r>
            <a:r>
              <a:rPr lang="ru-RU" dirty="0" smtClean="0"/>
              <a:t>КСРО </a:t>
            </a:r>
            <a:r>
              <a:rPr lang="ru-RU" dirty="0" err="1" smtClean="0"/>
              <a:t>және АҚШ-пен халықаралық қатынастар шиеленістердің негізін</a:t>
            </a:r>
            <a:r>
              <a:rPr lang="ru-RU" dirty="0" smtClean="0"/>
              <a:t> </a:t>
            </a:r>
            <a:r>
              <a:rPr lang="ru-RU" dirty="0" err="1" smtClean="0"/>
              <a:t>қалдырды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Бұл қақтығыс ішкі</a:t>
            </a:r>
            <a:r>
              <a:rPr lang="ru-RU" dirty="0" smtClean="0"/>
              <a:t>, </a:t>
            </a:r>
            <a:r>
              <a:rPr lang="ru-RU" dirty="0" err="1" smtClean="0"/>
              <a:t>жүйелік қайшылықтарға </a:t>
            </a:r>
            <a:r>
              <a:rPr lang="ru-RU" dirty="0" smtClean="0"/>
              <a:t>да, </a:t>
            </a:r>
            <a:r>
              <a:rPr lang="ru-RU" dirty="0" err="1" smtClean="0"/>
              <a:t>соғыстан кейінгі</a:t>
            </a:r>
            <a:r>
              <a:rPr lang="ru-RU" dirty="0" smtClean="0"/>
              <a:t> </a:t>
            </a:r>
            <a:r>
              <a:rPr lang="ru-RU" dirty="0" err="1" smtClean="0"/>
              <a:t>алғашқы жылдардағы әлемдік </a:t>
            </a:r>
            <a:r>
              <a:rPr lang="ru-RU" dirty="0" smtClean="0"/>
              <a:t>даму </a:t>
            </a:r>
            <a:r>
              <a:rPr lang="ru-RU" dirty="0" err="1" smtClean="0"/>
              <a:t>динамикасына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сыртқы факторлардың әсеріне </a:t>
            </a:r>
            <a:r>
              <a:rPr lang="ru-RU" dirty="0" smtClean="0"/>
              <a:t>де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Характерной чертой послевоенной системы международных отношений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103"/>
                <a:gridCol w="7377135"/>
              </a:tblGrid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являлось существование сфер влияния или сфер интересов, отражавших стремление Соединенных Штатов и Советского Союза к обретению гарантий безопасности собственной территории и к достижению преимуществ в соперничестве друг с другом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Державы насаждали угодные им режимы в других странах, оказывали давление, заигрывали и угрожали в целях приобретения союзников и создания альянсов.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357158" y="1928802"/>
            <a:ext cx="978408" cy="4846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28596" y="46434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Соғыстан кейінгі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халықаралық қатынастар жүйесінің сипаттамасы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417"/>
                <a:gridCol w="7162821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Америка </a:t>
                      </a:r>
                      <a:r>
                        <a:rPr lang="ru-RU" sz="2000" dirty="0" err="1" smtClean="0"/>
                        <a:t>Құрама Штаттары</a:t>
                      </a:r>
                      <a:r>
                        <a:rPr lang="ru-RU" sz="2000" dirty="0" smtClean="0"/>
                        <a:t> мен </a:t>
                      </a:r>
                      <a:r>
                        <a:rPr lang="ru-RU" sz="2000" dirty="0" err="1" smtClean="0"/>
                        <a:t>Кеңес Одағының өз аумағының қауіпсіздігінің кепілдіктерін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алуға және бір-бірімен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бәсекелестік жағдайында артықшылықтарға қол жеткізуге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деген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ұмтылысын көрсететін ықпал ету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салаларының немесе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қызығушылық салаларының болуы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болды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 smtClean="0"/>
                        <a:t>Билік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dirty="0" err="1" smtClean="0"/>
                        <a:t>басқа елдерде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dirty="0" err="1" smtClean="0"/>
                        <a:t>өздеріне ұнаған режимдерді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dirty="0" err="1" smtClean="0"/>
                        <a:t>орнатты</a:t>
                      </a:r>
                      <a:r>
                        <a:rPr lang="ru-RU" sz="3200" dirty="0" smtClean="0"/>
                        <a:t>, </a:t>
                      </a:r>
                      <a:r>
                        <a:rPr lang="ru-RU" sz="3200" dirty="0" err="1" smtClean="0"/>
                        <a:t>қысым көрсетті, ашулы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dirty="0" err="1" smtClean="0"/>
                        <a:t>және қоқан-лоққы көрсетті, одақтастар құру және одақ құру үшін.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428596" y="22859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571472" y="43576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 результате большинство стран Европы и Азии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тяготели к одному или другому полюсу или оказывались втянутыми в ту или иную группировку государств, возглавляемую каждой из сверхдержав,  которые постепенно сформировались в форме двух военно-политических блоков, или двух лагерей – </a:t>
            </a:r>
            <a:r>
              <a:rPr lang="ru-RU" sz="3200" b="1" dirty="0" smtClean="0"/>
              <a:t>социалистического и капиталистического</a:t>
            </a:r>
            <a:endParaRPr lang="ru-RU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Нәтижесінде Еуропа</a:t>
            </a:r>
            <a:r>
              <a:rPr lang="ru-RU" b="1" dirty="0" smtClean="0">
                <a:solidFill>
                  <a:schemeClr val="tx1"/>
                </a:solidFill>
              </a:rPr>
              <a:t> мен </a:t>
            </a:r>
            <a:r>
              <a:rPr lang="ru-RU" b="1" dirty="0" err="1" smtClean="0">
                <a:solidFill>
                  <a:schemeClr val="tx1"/>
                </a:solidFill>
              </a:rPr>
              <a:t>Азияның көптеген елдері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err="1" smtClean="0"/>
              <a:t>бір</a:t>
            </a:r>
            <a:r>
              <a:rPr lang="ru-RU" sz="3200" dirty="0" smtClean="0"/>
              <a:t> </a:t>
            </a:r>
            <a:r>
              <a:rPr lang="ru-RU" sz="3200" dirty="0" err="1" smtClean="0"/>
              <a:t>немесе</a:t>
            </a:r>
            <a:r>
              <a:rPr lang="ru-RU" sz="3200" dirty="0" smtClean="0"/>
              <a:t> </a:t>
            </a:r>
            <a:r>
              <a:rPr lang="ru-RU" sz="3200" dirty="0" err="1" smtClean="0"/>
              <a:t>басқа полюске</a:t>
            </a:r>
            <a:r>
              <a:rPr lang="ru-RU" sz="3200" dirty="0" smtClean="0"/>
              <a:t> </a:t>
            </a:r>
            <a:r>
              <a:rPr lang="ru-RU" sz="3200" dirty="0" err="1" smtClean="0"/>
              <a:t>қарай тартылған немесе</a:t>
            </a:r>
            <a:r>
              <a:rPr lang="ru-RU" sz="3200" dirty="0" smtClean="0"/>
              <a:t> </a:t>
            </a:r>
            <a:r>
              <a:rPr lang="ru-RU" sz="3200" dirty="0" err="1" smtClean="0"/>
              <a:t>өздерін алпауыт</a:t>
            </a:r>
            <a:r>
              <a:rPr lang="ru-RU" sz="3200" dirty="0" smtClean="0"/>
              <a:t> </a:t>
            </a:r>
            <a:r>
              <a:rPr lang="ru-RU" sz="3200" dirty="0" err="1" smtClean="0"/>
              <a:t>мемлекеттердің әрқайсысы басқаратын мемлекеттердің сол</a:t>
            </a:r>
            <a:r>
              <a:rPr lang="ru-RU" sz="3200" dirty="0" smtClean="0"/>
              <a:t> </a:t>
            </a:r>
            <a:r>
              <a:rPr lang="ru-RU" sz="3200" dirty="0" err="1" smtClean="0"/>
              <a:t>немесе</a:t>
            </a:r>
            <a:r>
              <a:rPr lang="ru-RU" sz="3200" dirty="0" smtClean="0"/>
              <a:t> </a:t>
            </a:r>
            <a:r>
              <a:rPr lang="ru-RU" sz="3200" dirty="0" err="1" smtClean="0"/>
              <a:t>басқа топтарына</a:t>
            </a:r>
            <a:r>
              <a:rPr lang="ru-RU" sz="3200" dirty="0" smtClean="0"/>
              <a:t> </a:t>
            </a:r>
            <a:r>
              <a:rPr lang="ru-RU" sz="3200" dirty="0" err="1" smtClean="0"/>
              <a:t>тартылған деп</a:t>
            </a:r>
            <a:r>
              <a:rPr lang="ru-RU" sz="3200" dirty="0" smtClean="0"/>
              <a:t> </a:t>
            </a:r>
            <a:r>
              <a:rPr lang="ru-RU" sz="3200" dirty="0" err="1" smtClean="0"/>
              <a:t>тапқан,  ол</a:t>
            </a:r>
            <a:r>
              <a:rPr lang="ru-RU" sz="3200" dirty="0" smtClean="0"/>
              <a:t> </a:t>
            </a:r>
            <a:r>
              <a:rPr lang="ru-RU" sz="3200" dirty="0" err="1" smtClean="0"/>
              <a:t>біртіндеп</a:t>
            </a:r>
            <a:r>
              <a:rPr lang="ru-RU" sz="3200" dirty="0" smtClean="0"/>
              <a:t> </a:t>
            </a:r>
            <a:r>
              <a:rPr lang="ru-RU" sz="3200" dirty="0" err="1" smtClean="0"/>
              <a:t>екі</a:t>
            </a:r>
            <a:r>
              <a:rPr lang="ru-RU" sz="3200" dirty="0" smtClean="0"/>
              <a:t> </a:t>
            </a:r>
            <a:r>
              <a:rPr lang="ru-RU" sz="3200" dirty="0" err="1" smtClean="0"/>
              <a:t>әскери-саяси </a:t>
            </a:r>
            <a:r>
              <a:rPr lang="ru-RU" sz="3200" dirty="0" smtClean="0"/>
              <a:t>блок </a:t>
            </a:r>
            <a:r>
              <a:rPr lang="ru-RU" sz="3200" dirty="0" err="1" smtClean="0"/>
              <a:t>немесе</a:t>
            </a:r>
            <a:r>
              <a:rPr lang="ru-RU" sz="3200" dirty="0" smtClean="0"/>
              <a:t> </a:t>
            </a:r>
            <a:r>
              <a:rPr lang="ru-RU" sz="3200" dirty="0" err="1" smtClean="0"/>
              <a:t>екі</a:t>
            </a:r>
            <a:r>
              <a:rPr lang="ru-RU" sz="3200" dirty="0" smtClean="0"/>
              <a:t> лагерь </a:t>
            </a:r>
            <a:r>
              <a:rPr lang="ru-RU" sz="3200" dirty="0" err="1" smtClean="0"/>
              <a:t>түрінде қалыптасты </a:t>
            </a:r>
            <a:r>
              <a:rPr lang="ru-RU" sz="3200" dirty="0" smtClean="0"/>
              <a:t>- </a:t>
            </a:r>
            <a:r>
              <a:rPr lang="ru-RU" sz="3200" dirty="0" err="1" smtClean="0"/>
              <a:t>социалистік</a:t>
            </a:r>
            <a:r>
              <a:rPr lang="ru-RU" sz="3200" dirty="0" smtClean="0"/>
              <a:t> </a:t>
            </a:r>
            <a:r>
              <a:rPr lang="ru-RU" sz="3200" dirty="0" err="1" smtClean="0"/>
              <a:t>және капиталистік</a:t>
            </a:r>
            <a:endParaRPr lang="ru-RU" sz="3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Распределение мира на сферу влияния двух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сверхгосударств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dirty="0" smtClean="0"/>
              <a:t>как в Европе, так и на периферии, возникновения «разделённых» стран (</a:t>
            </a:r>
            <a:r>
              <a:rPr lang="ru-RU" sz="3200" dirty="0" smtClean="0">
                <a:hlinkClick r:id="rId2" tooltip="Германия"/>
              </a:rPr>
              <a:t>Германия</a:t>
            </a:r>
            <a:r>
              <a:rPr lang="ru-RU" sz="3200" dirty="0" smtClean="0"/>
              <a:t>, </a:t>
            </a:r>
            <a:r>
              <a:rPr lang="ru-RU" sz="3200" dirty="0" smtClean="0">
                <a:hlinkClick r:id="rId3" tooltip="Корея"/>
              </a:rPr>
              <a:t>Корея</a:t>
            </a:r>
            <a:r>
              <a:rPr lang="ru-RU" sz="3200" dirty="0" smtClean="0"/>
              <a:t>, </a:t>
            </a:r>
            <a:r>
              <a:rPr lang="ru-RU" sz="3200" dirty="0" smtClean="0">
                <a:hlinkClick r:id="rId4" tooltip="Вьетнам"/>
              </a:rPr>
              <a:t>Вьетнам</a:t>
            </a:r>
            <a:r>
              <a:rPr lang="ru-RU" sz="3200" dirty="0" smtClean="0"/>
              <a:t>, </a:t>
            </a:r>
            <a:r>
              <a:rPr lang="ru-RU" sz="3200" dirty="0" smtClean="0">
                <a:hlinkClick r:id="rId5" tooltip="Китай"/>
              </a:rPr>
              <a:t>Китай</a:t>
            </a:r>
            <a:r>
              <a:rPr lang="ru-RU" sz="3200" dirty="0" smtClean="0"/>
              <a:t>) и становления военно-политических блоков под руководством СССР и США привело к глобализации и углубленной геополитической структуризации системного противостояния и конфронтации.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Әлемді екі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супердержавалардың ықпал ету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аймағына бөлу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 smtClean="0"/>
              <a:t>Еуропада</a:t>
            </a:r>
            <a:r>
              <a:rPr lang="ru-RU" sz="3200" dirty="0" smtClean="0"/>
              <a:t> да, </a:t>
            </a:r>
            <a:r>
              <a:rPr lang="ru-RU" sz="3200" dirty="0" err="1" smtClean="0"/>
              <a:t>периферияда</a:t>
            </a:r>
            <a:r>
              <a:rPr lang="ru-RU" sz="3200" dirty="0" smtClean="0"/>
              <a:t> да «</a:t>
            </a:r>
            <a:r>
              <a:rPr lang="ru-RU" sz="3200" dirty="0" err="1" smtClean="0"/>
              <a:t>бөлінген</a:t>
            </a:r>
            <a:r>
              <a:rPr lang="ru-RU" sz="3200" dirty="0" smtClean="0"/>
              <a:t>» </a:t>
            </a:r>
            <a:r>
              <a:rPr lang="ru-RU" sz="3200" dirty="0" err="1" smtClean="0"/>
              <a:t>елдердің пайда</a:t>
            </a:r>
            <a:r>
              <a:rPr lang="ru-RU" sz="3200" dirty="0" smtClean="0"/>
              <a:t> </a:t>
            </a:r>
            <a:r>
              <a:rPr lang="ru-RU" sz="3200" dirty="0" err="1" smtClean="0"/>
              <a:t>болуы</a:t>
            </a:r>
            <a:r>
              <a:rPr lang="ru-RU" sz="3200" dirty="0" smtClean="0"/>
              <a:t> (Германия, Корея, Вьетнам, </a:t>
            </a:r>
            <a:r>
              <a:rPr lang="ru-RU" sz="3200" dirty="0" err="1" smtClean="0"/>
              <a:t>Қытай</a:t>
            </a:r>
            <a:r>
              <a:rPr lang="ru-RU" sz="3200" dirty="0" smtClean="0"/>
              <a:t>) </a:t>
            </a:r>
            <a:r>
              <a:rPr lang="ru-RU" sz="3200" dirty="0" err="1" smtClean="0"/>
              <a:t>және </a:t>
            </a:r>
            <a:r>
              <a:rPr lang="ru-RU" sz="3200" dirty="0" smtClean="0"/>
              <a:t>КСРО мен </a:t>
            </a:r>
            <a:r>
              <a:rPr lang="ru-RU" sz="3200" dirty="0" err="1" smtClean="0"/>
              <a:t>АҚШ-тың басшылығымен әскери-саяси блоктардың құрылуы жаһандануға және терең геосаяси</a:t>
            </a:r>
            <a:r>
              <a:rPr lang="ru-RU" sz="3200" dirty="0" smtClean="0"/>
              <a:t> </a:t>
            </a:r>
            <a:r>
              <a:rPr lang="ru-RU" sz="3200" dirty="0" err="1" smtClean="0"/>
              <a:t>құрылымдануға әкелді жүйелік қарсыласу мен</a:t>
            </a:r>
            <a:r>
              <a:rPr lang="ru-RU" sz="3200" dirty="0" smtClean="0"/>
              <a:t> </a:t>
            </a:r>
            <a:r>
              <a:rPr lang="ru-RU" sz="3200" dirty="0" err="1" smtClean="0"/>
              <a:t>қарама-қайшылық тудырды</a:t>
            </a:r>
            <a:endParaRPr lang="ru-RU" sz="32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Важной составляющей складывавшейся биполярной системы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международных отношений являлся ее конфронтационный характер. За годы, прошедшие с момента введения в политический и научный оборот далеко не точного термина </a:t>
            </a:r>
            <a:r>
              <a:rPr lang="ru-RU" b="1" dirty="0" smtClean="0"/>
              <a:t>«холодная война» </a:t>
            </a:r>
            <a:r>
              <a:rPr lang="ru-RU" dirty="0" smtClean="0"/>
              <a:t>(после опубликования под этим названием в 1947 г. американским журналистом и политологом У. </a:t>
            </a:r>
            <a:r>
              <a:rPr lang="ru-RU" dirty="0" err="1" smtClean="0"/>
              <a:t>Липпманом</a:t>
            </a:r>
            <a:r>
              <a:rPr lang="ru-RU" dirty="0" smtClean="0"/>
              <a:t> сборника очерков «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Cold</a:t>
            </a:r>
            <a:r>
              <a:rPr lang="ru-RU" dirty="0" smtClean="0"/>
              <a:t> </a:t>
            </a:r>
            <a:r>
              <a:rPr lang="ru-RU" dirty="0" err="1" smtClean="0"/>
              <a:t>War</a:t>
            </a:r>
            <a:r>
              <a:rPr lang="ru-RU" dirty="0" smtClean="0"/>
              <a:t>: A </a:t>
            </a:r>
            <a:r>
              <a:rPr lang="ru-RU" dirty="0" err="1" smtClean="0"/>
              <a:t>Study</a:t>
            </a:r>
            <a:r>
              <a:rPr lang="ru-RU" dirty="0" smtClean="0"/>
              <a:t> </a:t>
            </a:r>
            <a:r>
              <a:rPr lang="ru-RU" dirty="0" err="1" smtClean="0"/>
              <a:t>in</a:t>
            </a:r>
            <a:r>
              <a:rPr lang="ru-RU" dirty="0" smtClean="0"/>
              <a:t> U.S. </a:t>
            </a:r>
            <a:r>
              <a:rPr lang="ru-RU" dirty="0" err="1" smtClean="0"/>
              <a:t>Foreign</a:t>
            </a:r>
            <a:r>
              <a:rPr lang="ru-RU" dirty="0" smtClean="0"/>
              <a:t> </a:t>
            </a:r>
            <a:r>
              <a:rPr lang="ru-RU" dirty="0" err="1" smtClean="0"/>
              <a:t>Policy</a:t>
            </a:r>
            <a:r>
              <a:rPr lang="ru-RU" dirty="0" smtClean="0"/>
              <a:t>»), данное понятие подвергалось различным интерпретациям, прежде всего под воздействием событий на мировой арене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Қалыптасып жатқан биполярлық жүйенің негізгі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құрамы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 smtClean="0"/>
              <a:t>халықаралық қатынастар оның конфронтациялық сипаты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«Суық соғыс» деген</a:t>
            </a:r>
            <a:r>
              <a:rPr lang="ru-RU" dirty="0" smtClean="0"/>
              <a:t> </a:t>
            </a:r>
            <a:r>
              <a:rPr lang="ru-RU" dirty="0" err="1" smtClean="0"/>
              <a:t>өте дәл терминнің саяси</a:t>
            </a:r>
            <a:r>
              <a:rPr lang="ru-RU" dirty="0" smtClean="0"/>
              <a:t> </a:t>
            </a:r>
            <a:r>
              <a:rPr lang="ru-RU" dirty="0" err="1" smtClean="0"/>
              <a:t>және ғылыми айналымға енген</a:t>
            </a:r>
            <a:r>
              <a:rPr lang="ru-RU" dirty="0" smtClean="0"/>
              <a:t> </a:t>
            </a:r>
            <a:r>
              <a:rPr lang="ru-RU" dirty="0" err="1" smtClean="0"/>
              <a:t>кезінен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өткен жылдар</a:t>
            </a:r>
            <a:r>
              <a:rPr lang="ru-RU" dirty="0" smtClean="0"/>
              <a:t> (1947 </a:t>
            </a:r>
            <a:r>
              <a:rPr lang="ru-RU" dirty="0" err="1" smtClean="0"/>
              <a:t>жылы</a:t>
            </a:r>
            <a:r>
              <a:rPr lang="ru-RU" dirty="0" smtClean="0"/>
              <a:t> осы </a:t>
            </a:r>
            <a:r>
              <a:rPr lang="ru-RU" dirty="0" err="1" smtClean="0"/>
              <a:t>атпен</a:t>
            </a:r>
            <a:r>
              <a:rPr lang="ru-RU" dirty="0" smtClean="0"/>
              <a:t> </a:t>
            </a:r>
            <a:r>
              <a:rPr lang="ru-RU" dirty="0" err="1" smtClean="0"/>
              <a:t>американдық </a:t>
            </a:r>
            <a:r>
              <a:rPr lang="ru-RU" dirty="0" smtClean="0"/>
              <a:t>журналист </a:t>
            </a:r>
            <a:r>
              <a:rPr lang="ru-RU" dirty="0" err="1" smtClean="0"/>
              <a:t>және саясаттанушы</a:t>
            </a:r>
            <a:r>
              <a:rPr lang="ru-RU" dirty="0" smtClean="0"/>
              <a:t> В.</a:t>
            </a:r>
            <a:r>
              <a:rPr lang="ru-RU" dirty="0" err="1" smtClean="0"/>
              <a:t>Липпманнның The</a:t>
            </a:r>
            <a:r>
              <a:rPr lang="ru-RU" dirty="0" smtClean="0"/>
              <a:t> </a:t>
            </a:r>
            <a:r>
              <a:rPr lang="ru-RU" dirty="0" err="1" smtClean="0"/>
              <a:t>Cold</a:t>
            </a:r>
            <a:r>
              <a:rPr lang="ru-RU" dirty="0" smtClean="0"/>
              <a:t> </a:t>
            </a:r>
            <a:r>
              <a:rPr lang="ru-RU" dirty="0" err="1" smtClean="0"/>
              <a:t>War</a:t>
            </a:r>
            <a:r>
              <a:rPr lang="ru-RU" dirty="0" smtClean="0"/>
              <a:t>: A </a:t>
            </a:r>
            <a:r>
              <a:rPr lang="ru-RU" dirty="0" err="1" smtClean="0"/>
              <a:t>Study</a:t>
            </a:r>
            <a:r>
              <a:rPr lang="ru-RU" dirty="0" smtClean="0"/>
              <a:t> </a:t>
            </a:r>
            <a:r>
              <a:rPr lang="ru-RU" dirty="0" err="1" smtClean="0"/>
              <a:t>in</a:t>
            </a:r>
            <a:r>
              <a:rPr lang="ru-RU" dirty="0" smtClean="0"/>
              <a:t> U.S. </a:t>
            </a:r>
            <a:r>
              <a:rPr lang="ru-RU" dirty="0" err="1" smtClean="0"/>
              <a:t>Foreign</a:t>
            </a:r>
            <a:r>
              <a:rPr lang="ru-RU" dirty="0" smtClean="0"/>
              <a:t> </a:t>
            </a:r>
            <a:r>
              <a:rPr lang="ru-RU" dirty="0" err="1" smtClean="0"/>
              <a:t>Policy</a:t>
            </a:r>
            <a:r>
              <a:rPr lang="ru-RU" dirty="0" smtClean="0"/>
              <a:t>»), </a:t>
            </a:r>
            <a:r>
              <a:rPr lang="ru-RU" dirty="0" err="1" smtClean="0"/>
              <a:t>жарияланғаннан кейін</a:t>
            </a:r>
            <a:r>
              <a:rPr lang="ru-RU" dirty="0" smtClean="0"/>
              <a:t> </a:t>
            </a:r>
            <a:r>
              <a:rPr lang="ru-RU" dirty="0" err="1" smtClean="0"/>
              <a:t>«Қырғи қабақ соғыс: АҚШ-тың сыртқы саясатындағы зерттеу</a:t>
            </a:r>
            <a:r>
              <a:rPr lang="ru-RU" dirty="0" smtClean="0"/>
              <a:t>»), </a:t>
            </a:r>
            <a:r>
              <a:rPr lang="ru-RU" dirty="0" err="1" smtClean="0"/>
              <a:t>бұл тұжырымдама, ең алдымен</a:t>
            </a:r>
            <a:r>
              <a:rPr lang="ru-RU" dirty="0" smtClean="0"/>
              <a:t>, </a:t>
            </a:r>
            <a:r>
              <a:rPr lang="ru-RU" dirty="0" err="1" smtClean="0"/>
              <a:t>әлемдік аренадағы оқиғалардың әсерінен әр түрлі түсіндірілуге ​​ұшырады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Биполярность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 (</a:t>
            </a:r>
            <a:r>
              <a:rPr lang="ru-RU" dirty="0" err="1" smtClean="0"/>
              <a:t>двуполярность</a:t>
            </a:r>
            <a:r>
              <a:rPr lang="ru-RU" dirty="0" smtClean="0"/>
              <a:t>) — распределение сил между двумя государствами. </a:t>
            </a:r>
          </a:p>
          <a:p>
            <a:pPr algn="just"/>
            <a:r>
              <a:rPr lang="ru-RU" dirty="0" smtClean="0"/>
              <a:t>Глобальная </a:t>
            </a:r>
            <a:r>
              <a:rPr lang="ru-RU" dirty="0" err="1" smtClean="0"/>
              <a:t>двуполярность</a:t>
            </a:r>
            <a:r>
              <a:rPr lang="ru-RU" dirty="0" smtClean="0"/>
              <a:t> подразумевает разделение мира на сферы влияния между двумя полюсами силы, создание военно-политических блоков, иногда — строительство идеологического, религиозного, культурного барьеров.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Холодная война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влияла на механизм функционирования биполярной системы, придавая ей так называемую «конфронтационную стабильность»</a:t>
            </a:r>
            <a:r>
              <a:rPr lang="ru-RU" dirty="0" smtClean="0"/>
              <a:t>, но за счет опасения развязывания глобальной войны в ядерный век. Холодная война является феноменом именно послевоенной истории, хотя политико-идеологическое противостояние двух противоположных социально-политических систем берет свое начало с Октябрьской революции 1917 г.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Суық соғыс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биполярлық жүйенің жұмыс істеу</a:t>
            </a:r>
            <a:r>
              <a:rPr lang="ru-RU" dirty="0" smtClean="0"/>
              <a:t> </a:t>
            </a:r>
            <a:r>
              <a:rPr lang="ru-RU" dirty="0" err="1" smtClean="0"/>
              <a:t>механизміне</a:t>
            </a:r>
            <a:r>
              <a:rPr lang="ru-RU" dirty="0" smtClean="0"/>
              <a:t> </a:t>
            </a:r>
            <a:r>
              <a:rPr lang="ru-RU" dirty="0" err="1" smtClean="0"/>
              <a:t>әсер етіп</a:t>
            </a:r>
            <a:r>
              <a:rPr lang="ru-RU" dirty="0" smtClean="0"/>
              <a:t>, </a:t>
            </a:r>
            <a:r>
              <a:rPr lang="ru-RU" dirty="0" err="1" smtClean="0"/>
              <a:t>оған «қарама-қайшылықты тұрақтылық» деп</a:t>
            </a:r>
            <a:r>
              <a:rPr lang="ru-RU" dirty="0" smtClean="0"/>
              <a:t> </a:t>
            </a:r>
            <a:r>
              <a:rPr lang="ru-RU" dirty="0" err="1" smtClean="0"/>
              <a:t>атады</a:t>
            </a:r>
            <a:r>
              <a:rPr lang="ru-RU" dirty="0" smtClean="0"/>
              <a:t>, </a:t>
            </a:r>
            <a:r>
              <a:rPr lang="ru-RU" dirty="0" err="1" smtClean="0"/>
              <a:t>бірақ ядролық дәуірдегі жаһандық соғысты бастаудан</a:t>
            </a:r>
            <a:r>
              <a:rPr lang="ru-RU" dirty="0" smtClean="0"/>
              <a:t> </a:t>
            </a:r>
            <a:r>
              <a:rPr lang="ru-RU" dirty="0" err="1" smtClean="0"/>
              <a:t>қорқу есебінен</a:t>
            </a:r>
            <a:r>
              <a:rPr lang="ru-RU" dirty="0" smtClean="0"/>
              <a:t>. </a:t>
            </a:r>
            <a:r>
              <a:rPr lang="ru-RU" dirty="0" err="1" smtClean="0"/>
              <a:t>Қарама-қарсы екі</a:t>
            </a:r>
            <a:r>
              <a:rPr lang="ru-RU" dirty="0" smtClean="0"/>
              <a:t> </a:t>
            </a:r>
            <a:r>
              <a:rPr lang="ru-RU" dirty="0" err="1" smtClean="0"/>
              <a:t>қоғамдық-саяси жүйенің саяси</a:t>
            </a:r>
            <a:r>
              <a:rPr lang="ru-RU" dirty="0" smtClean="0"/>
              <a:t> </a:t>
            </a:r>
            <a:r>
              <a:rPr lang="ru-RU" dirty="0" err="1" smtClean="0"/>
              <a:t>және идеологиялық қарсыласуы </a:t>
            </a:r>
            <a:r>
              <a:rPr lang="ru-RU" dirty="0" smtClean="0"/>
              <a:t>1917 </a:t>
            </a:r>
            <a:r>
              <a:rPr lang="ru-RU" dirty="0" err="1" smtClean="0"/>
              <a:t>жылғы Қазан төңкерісінен басталғанымен</a:t>
            </a:r>
            <a:r>
              <a:rPr lang="ru-RU" dirty="0" smtClean="0"/>
              <a:t>, </a:t>
            </a:r>
            <a:r>
              <a:rPr lang="ru-RU" dirty="0" err="1" smtClean="0"/>
              <a:t>қырғи қабақ соғыс </a:t>
            </a:r>
            <a:r>
              <a:rPr lang="ru-RU" dirty="0" smtClean="0"/>
              <a:t>- </a:t>
            </a:r>
            <a:r>
              <a:rPr lang="ru-RU" dirty="0" err="1" smtClean="0"/>
              <a:t>соғыстан кейінгі</a:t>
            </a:r>
            <a:r>
              <a:rPr lang="ru-RU" dirty="0" smtClean="0"/>
              <a:t> </a:t>
            </a:r>
            <a:r>
              <a:rPr lang="ru-RU" dirty="0" err="1" smtClean="0"/>
              <a:t>тарихтың құбылысы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холодная война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371600"/>
          <a:ext cx="850423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979"/>
                <a:gridCol w="7234259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Во второй половине ХХ столетия на мировой политической арене развернулось противостояние двух сильнейших держав своего времени: США и СССР.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В 1960-80 годах оно достигли своей кульминации, и получило определение «холодная война».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Борьба за влияние во всех сферах, шпионские войны, гонка вооружений, экспансия «своих» режимов – главные признаки взаимоотношений двух сверхдержав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500034" y="19288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28596" y="3429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428596" y="507207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417"/>
                <a:gridCol w="7162821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ХХ </a:t>
                      </a:r>
                      <a:r>
                        <a:rPr lang="ru-RU" sz="2000" dirty="0" err="1" smtClean="0"/>
                        <a:t>ғасырдың екінші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жартысында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әлемдік саяси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аренада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өз заманындағы екі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күшті державаның қарсыласуы өрбіді</a:t>
                      </a:r>
                      <a:r>
                        <a:rPr lang="ru-RU" sz="2000" dirty="0" smtClean="0"/>
                        <a:t>: АҚШ пен КСРО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 1960-80жылдары </a:t>
                      </a:r>
                      <a:r>
                        <a:rPr lang="ru-RU" sz="2400" dirty="0" err="1" smtClean="0"/>
                        <a:t>ол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өзінің шарықтау шегіне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жетті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және </a:t>
                      </a:r>
                      <a:r>
                        <a:rPr lang="ru-RU" sz="2400" dirty="0" smtClean="0"/>
                        <a:t>«</a:t>
                      </a:r>
                      <a:r>
                        <a:rPr lang="ru-RU" sz="2400" dirty="0" err="1" smtClean="0"/>
                        <a:t>суық соғыс</a:t>
                      </a:r>
                      <a:r>
                        <a:rPr lang="ru-RU" sz="2400" dirty="0" smtClean="0"/>
                        <a:t>» </a:t>
                      </a:r>
                      <a:r>
                        <a:rPr lang="ru-RU" sz="2400" dirty="0" err="1" smtClean="0"/>
                        <a:t>анықтамасын алды</a:t>
                      </a:r>
                      <a:r>
                        <a:rPr lang="ru-RU" sz="2400" dirty="0" smtClean="0"/>
                        <a:t>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Барлық салалардағы ықпал үшін күрес, шпиондық соғыстар, қарулану жарысы</a:t>
                      </a:r>
                      <a:r>
                        <a:rPr lang="ru-RU" sz="2400" dirty="0" smtClean="0"/>
                        <a:t>, </a:t>
                      </a:r>
                      <a:r>
                        <a:rPr lang="ru-RU" sz="2400" dirty="0" err="1" smtClean="0"/>
                        <a:t>«олардың» режимдерінің кеңеюі </a:t>
                      </a:r>
                      <a:r>
                        <a:rPr lang="ru-RU" sz="2400" dirty="0" smtClean="0"/>
                        <a:t>- </a:t>
                      </a:r>
                      <a:r>
                        <a:rPr lang="ru-RU" sz="2400" dirty="0" err="1" smtClean="0"/>
                        <a:t>бұл екі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алпауыт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елдердің арасындағы қатынастардың басты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белгілері</a:t>
                      </a:r>
                      <a:r>
                        <a:rPr lang="ru-RU" sz="2400" dirty="0" smtClean="0"/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После окончания Второй мировой войны самыми сильными в политическом и экономическом отношении оказались две страны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В глазах мировой общественности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СССР терял привычный образ врага. </a:t>
            </a:r>
            <a:endParaRPr lang="en-US" sz="3200" dirty="0" smtClean="0"/>
          </a:p>
          <a:p>
            <a:r>
              <a:rPr lang="ru-RU" sz="3200" dirty="0" smtClean="0"/>
              <a:t>Многие европейские страны, разоренные после войны, начали проявлять повышенный интерес к опыту быстрой индустриализации в СССР. </a:t>
            </a:r>
            <a:endParaRPr lang="en-US" sz="3200" dirty="0" smtClean="0"/>
          </a:p>
          <a:p>
            <a:r>
              <a:rPr lang="en-US" sz="3200" dirty="0" smtClean="0"/>
              <a:t>C</a:t>
            </a:r>
            <a:r>
              <a:rPr lang="ru-RU" sz="3200" dirty="0" err="1" smtClean="0"/>
              <a:t>оциализм</a:t>
            </a:r>
            <a:r>
              <a:rPr lang="ru-RU" sz="3200" dirty="0" smtClean="0"/>
              <a:t> начал привлекать миллионы людей как средство преодоления разрухи</a:t>
            </a:r>
            <a:endParaRPr lang="ru-RU" sz="32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</a:rPr>
              <a:t>Әлемдік қоғамдастықтың алдында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КСРО </a:t>
            </a:r>
            <a:r>
              <a:rPr lang="ru-RU" dirty="0" err="1" smtClean="0"/>
              <a:t>әдеттегі жаудың бейнесін</a:t>
            </a:r>
            <a:r>
              <a:rPr lang="ru-RU" dirty="0" smtClean="0"/>
              <a:t> </a:t>
            </a:r>
            <a:r>
              <a:rPr lang="ru-RU" dirty="0" err="1" smtClean="0"/>
              <a:t>жоғалтып жатты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Соғыстан кейін</a:t>
            </a:r>
            <a:r>
              <a:rPr lang="ru-RU" dirty="0" smtClean="0"/>
              <a:t> </a:t>
            </a:r>
            <a:r>
              <a:rPr lang="ru-RU" dirty="0" err="1" smtClean="0"/>
              <a:t>күйреген көптеген Еуропа</a:t>
            </a:r>
            <a:r>
              <a:rPr lang="ru-RU" dirty="0" smtClean="0"/>
              <a:t> </a:t>
            </a:r>
            <a:r>
              <a:rPr lang="ru-RU" dirty="0" err="1" smtClean="0"/>
              <a:t>елдері</a:t>
            </a:r>
            <a:r>
              <a:rPr lang="ru-RU" dirty="0" smtClean="0"/>
              <a:t> </a:t>
            </a:r>
            <a:r>
              <a:rPr lang="ru-RU" dirty="0" err="1" smtClean="0"/>
              <a:t>КСРО-дағы жедел</a:t>
            </a:r>
            <a:r>
              <a:rPr lang="ru-RU" dirty="0" smtClean="0"/>
              <a:t> </a:t>
            </a:r>
            <a:r>
              <a:rPr lang="ru-RU" dirty="0" err="1" smtClean="0"/>
              <a:t>индустрияландыру</a:t>
            </a:r>
            <a:r>
              <a:rPr lang="ru-RU" dirty="0" smtClean="0"/>
              <a:t> </a:t>
            </a:r>
            <a:r>
              <a:rPr lang="ru-RU" dirty="0" err="1" smtClean="0"/>
              <a:t>тәжірибесіне қызығушылық таныта</a:t>
            </a:r>
            <a:r>
              <a:rPr lang="ru-RU" dirty="0" smtClean="0"/>
              <a:t> </a:t>
            </a:r>
            <a:r>
              <a:rPr lang="ru-RU" dirty="0" err="1" smtClean="0"/>
              <a:t>бастады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Социализм </a:t>
            </a:r>
            <a:r>
              <a:rPr lang="ru-RU" dirty="0" err="1" smtClean="0"/>
              <a:t>қираған жағдайды жою</a:t>
            </a:r>
            <a:r>
              <a:rPr lang="ru-RU" dirty="0" smtClean="0"/>
              <a:t> </a:t>
            </a:r>
            <a:r>
              <a:rPr lang="ru-RU" dirty="0" err="1" smtClean="0"/>
              <a:t>құралы ретінде</a:t>
            </a:r>
            <a:r>
              <a:rPr lang="ru-RU" dirty="0" smtClean="0"/>
              <a:t> </a:t>
            </a:r>
            <a:r>
              <a:rPr lang="ru-RU" dirty="0" err="1" smtClean="0"/>
              <a:t>миллиондаған адамдарды</a:t>
            </a:r>
            <a:r>
              <a:rPr lang="ru-RU" dirty="0" smtClean="0"/>
              <a:t> </a:t>
            </a:r>
            <a:r>
              <a:rPr lang="ru-RU" dirty="0" err="1" smtClean="0"/>
              <a:t>тарта</a:t>
            </a:r>
            <a:r>
              <a:rPr lang="ru-RU" dirty="0" smtClean="0"/>
              <a:t> </a:t>
            </a:r>
            <a:r>
              <a:rPr lang="ru-RU" dirty="0" err="1" smtClean="0"/>
              <a:t>бастады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Влияние СССР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заметно расширилось на страны Азии и Восточной Европы, где к власти пришли коммунистические партии.</a:t>
            </a:r>
          </a:p>
          <a:p>
            <a:pPr algn="just"/>
            <a:r>
              <a:rPr lang="ru-RU" dirty="0" smtClean="0"/>
              <a:t>Обеспокоенный столь стремительным ростом популярности Советов, западный мир приступил к решительным действиям. </a:t>
            </a:r>
          </a:p>
          <a:p>
            <a:pPr algn="just"/>
            <a:r>
              <a:rPr lang="ru-RU" dirty="0" smtClean="0"/>
              <a:t>В 1946 году в американском городе Фултон бывший премьер-министр Великобритании Уинстон Черчилль произнес свою знаменитую речь, в которой на весь мир обвинил Советский Союз в агрессивной экспансии, и призвал весь англосаксонский мир дать ему решительный отпор.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</a:rPr>
              <a:t>КСРО-ның әсері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коммунистік</a:t>
            </a:r>
            <a:r>
              <a:rPr lang="ru-RU" dirty="0" smtClean="0"/>
              <a:t> </a:t>
            </a:r>
            <a:r>
              <a:rPr lang="ru-RU" dirty="0" err="1" smtClean="0"/>
              <a:t>партиялар</a:t>
            </a:r>
            <a:r>
              <a:rPr lang="ru-RU" dirty="0" smtClean="0"/>
              <a:t> </a:t>
            </a:r>
            <a:r>
              <a:rPr lang="ru-RU" dirty="0" err="1" smtClean="0"/>
              <a:t>билікке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Азия мен </a:t>
            </a:r>
            <a:r>
              <a:rPr lang="ru-RU" dirty="0" err="1" smtClean="0"/>
              <a:t>Шығыс Еуропа</a:t>
            </a:r>
            <a:r>
              <a:rPr lang="ru-RU" dirty="0" smtClean="0"/>
              <a:t> </a:t>
            </a:r>
            <a:r>
              <a:rPr lang="ru-RU" dirty="0" err="1" smtClean="0"/>
              <a:t>елдеріне</a:t>
            </a:r>
            <a:r>
              <a:rPr lang="ru-RU" dirty="0" smtClean="0"/>
              <a:t> </a:t>
            </a:r>
            <a:r>
              <a:rPr lang="ru-RU" dirty="0" err="1" smtClean="0"/>
              <a:t>едәуір кеңейді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Кеңестердің танымалдылығының </a:t>
            </a:r>
            <a:r>
              <a:rPr lang="ru-RU" dirty="0" smtClean="0"/>
              <a:t>тез </a:t>
            </a:r>
            <a:r>
              <a:rPr lang="ru-RU" dirty="0" err="1" smtClean="0"/>
              <a:t>көтерілуінен үрейленген Батыс</a:t>
            </a:r>
            <a:r>
              <a:rPr lang="ru-RU" dirty="0" smtClean="0"/>
              <a:t> </a:t>
            </a:r>
            <a:r>
              <a:rPr lang="ru-RU" dirty="0" err="1" smtClean="0"/>
              <a:t>әлемі шешуші</a:t>
            </a:r>
            <a:r>
              <a:rPr lang="ru-RU" dirty="0" smtClean="0"/>
              <a:t> </a:t>
            </a:r>
            <a:r>
              <a:rPr lang="ru-RU" dirty="0" err="1" smtClean="0"/>
              <a:t>шаралар</a:t>
            </a:r>
            <a:r>
              <a:rPr lang="ru-RU" dirty="0" smtClean="0"/>
              <a:t> </a:t>
            </a:r>
            <a:r>
              <a:rPr lang="ru-RU" dirty="0" err="1" smtClean="0"/>
              <a:t>қабылдады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1946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Американың </a:t>
            </a:r>
            <a:r>
              <a:rPr lang="ru-RU" dirty="0" smtClean="0"/>
              <a:t>Фултон </a:t>
            </a:r>
            <a:r>
              <a:rPr lang="ru-RU" dirty="0" err="1" smtClean="0"/>
              <a:t>қаласында Ұлыбританияның бұрынғы премьер-министрі</a:t>
            </a:r>
            <a:r>
              <a:rPr lang="ru-RU" dirty="0" smtClean="0"/>
              <a:t> Уинстон Черчилль </a:t>
            </a:r>
            <a:r>
              <a:rPr lang="ru-RU" dirty="0" err="1" smtClean="0"/>
              <a:t>өзінің бүкіл әлемді Кеңес Одағын агрессивті</a:t>
            </a:r>
            <a:r>
              <a:rPr lang="ru-RU" dirty="0" smtClean="0"/>
              <a:t> </a:t>
            </a:r>
            <a:r>
              <a:rPr lang="ru-RU" dirty="0" err="1" smtClean="0"/>
              <a:t>экспансияда</a:t>
            </a:r>
            <a:r>
              <a:rPr lang="ru-RU" dirty="0" smtClean="0"/>
              <a:t> </a:t>
            </a:r>
            <a:r>
              <a:rPr lang="ru-RU" dirty="0" err="1" smtClean="0"/>
              <a:t>айыптап</a:t>
            </a:r>
            <a:r>
              <a:rPr lang="ru-RU" dirty="0" smtClean="0"/>
              <a:t>, </a:t>
            </a:r>
            <a:r>
              <a:rPr lang="ru-RU" dirty="0" err="1" smtClean="0"/>
              <a:t>бүкіл англо-саксон</a:t>
            </a:r>
            <a:r>
              <a:rPr lang="ru-RU" dirty="0" smtClean="0"/>
              <a:t> </a:t>
            </a:r>
            <a:r>
              <a:rPr lang="ru-RU" dirty="0" err="1" smtClean="0"/>
              <a:t>әлемін бұған батыл</a:t>
            </a:r>
            <a:r>
              <a:rPr lang="ru-RU" dirty="0" smtClean="0"/>
              <a:t> </a:t>
            </a:r>
            <a:r>
              <a:rPr lang="ru-RU" dirty="0" err="1" smtClean="0"/>
              <a:t>тойтарыс</a:t>
            </a:r>
            <a:r>
              <a:rPr lang="ru-RU" dirty="0" smtClean="0"/>
              <a:t> </a:t>
            </a:r>
            <a:r>
              <a:rPr lang="ru-RU" dirty="0" err="1" smtClean="0"/>
              <a:t>беруге</a:t>
            </a:r>
            <a:r>
              <a:rPr lang="ru-RU" dirty="0" smtClean="0"/>
              <a:t> </a:t>
            </a:r>
            <a:r>
              <a:rPr lang="ru-RU" dirty="0" err="1" smtClean="0"/>
              <a:t>шақырған әйгілі сөз сөйледі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относительного будущего Кореи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Биполярлық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(биполярлық</a:t>
            </a:r>
            <a:r>
              <a:rPr lang="ru-RU" dirty="0" smtClean="0"/>
              <a:t>) -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мемлекет</a:t>
            </a:r>
            <a:r>
              <a:rPr lang="ru-RU" dirty="0" smtClean="0"/>
              <a:t> </a:t>
            </a:r>
            <a:r>
              <a:rPr lang="ru-RU" dirty="0" err="1" smtClean="0"/>
              <a:t>арасындағы күштердің </a:t>
            </a:r>
            <a:r>
              <a:rPr lang="ru-RU" dirty="0" smtClean="0"/>
              <a:t>ара </a:t>
            </a:r>
            <a:r>
              <a:rPr lang="ru-RU" dirty="0" err="1" smtClean="0"/>
              <a:t>салмағы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Жаһандық биполярлық әлемді биліктің екі</a:t>
            </a:r>
            <a:r>
              <a:rPr lang="ru-RU" dirty="0" smtClean="0"/>
              <a:t> </a:t>
            </a:r>
            <a:r>
              <a:rPr lang="ru-RU" dirty="0" err="1" smtClean="0"/>
              <a:t>полюсі</a:t>
            </a:r>
            <a:r>
              <a:rPr lang="ru-RU" dirty="0" smtClean="0"/>
              <a:t> </a:t>
            </a:r>
            <a:r>
              <a:rPr lang="ru-RU" dirty="0" err="1" smtClean="0"/>
              <a:t>арасындағы ықпал ету</a:t>
            </a:r>
            <a:r>
              <a:rPr lang="ru-RU" dirty="0" smtClean="0"/>
              <a:t> </a:t>
            </a:r>
            <a:r>
              <a:rPr lang="ru-RU" dirty="0" err="1" smtClean="0"/>
              <a:t>салаларына</a:t>
            </a:r>
            <a:r>
              <a:rPr lang="ru-RU" dirty="0" smtClean="0"/>
              <a:t> </a:t>
            </a:r>
            <a:r>
              <a:rPr lang="ru-RU" dirty="0" err="1" smtClean="0"/>
              <a:t>бөлуді, әскери-саяси блоктар</a:t>
            </a:r>
            <a:r>
              <a:rPr lang="ru-RU" dirty="0" smtClean="0"/>
              <a:t> </a:t>
            </a:r>
            <a:r>
              <a:rPr lang="ru-RU" dirty="0" err="1" smtClean="0"/>
              <a:t>құруды, кейде</a:t>
            </a:r>
            <a:r>
              <a:rPr lang="ru-RU" dirty="0" smtClean="0"/>
              <a:t> </a:t>
            </a:r>
            <a:r>
              <a:rPr lang="ru-RU" dirty="0" err="1" smtClean="0"/>
              <a:t>идеологиялық, діни</a:t>
            </a:r>
            <a:r>
              <a:rPr lang="ru-RU" dirty="0" smtClean="0"/>
              <a:t> </a:t>
            </a:r>
            <a:r>
              <a:rPr lang="ru-RU" dirty="0" err="1" smtClean="0"/>
              <a:t>және мәдени тосқауылдарды құруды білдіреді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Кореяның болашағына қатысты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орейский полуостров: метаморфозы послевоенной истории (fb2) | КулЛиб -  Классная библиотека! Скачать книги бесплатно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8143932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На конец 1940-х—начало 1950-х гг.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приходится </a:t>
            </a:r>
            <a:r>
              <a:rPr lang="ru-RU" dirty="0" smtClean="0"/>
              <a:t>резкое обострение противоречий между СССР и США, что привело к формированию в СВА биполярной структуры в виде двух, противостоящих друг другу коалиционных систем, получивших название «</a:t>
            </a:r>
            <a:r>
              <a:rPr lang="ru-RU" b="1" dirty="0" smtClean="0"/>
              <a:t>треугольников»: «малый северный треугольник: СССР—КНР—КНДР», и «малый южный треугольник: США—Япония—Республика Корея».</a:t>
            </a:r>
            <a:endParaRPr lang="ru-RU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1940 </a:t>
            </a:r>
            <a:r>
              <a:rPr lang="ru-RU" b="1" dirty="0" err="1" smtClean="0">
                <a:solidFill>
                  <a:schemeClr val="tx1"/>
                </a:solidFill>
              </a:rPr>
              <a:t>жылдардың аяғында </a:t>
            </a:r>
            <a:r>
              <a:rPr lang="ru-RU" b="1" dirty="0" smtClean="0">
                <a:solidFill>
                  <a:schemeClr val="tx1"/>
                </a:solidFill>
              </a:rPr>
              <a:t>- 50 </a:t>
            </a:r>
            <a:r>
              <a:rPr lang="ru-RU" b="1" dirty="0" err="1" smtClean="0">
                <a:solidFill>
                  <a:schemeClr val="tx1"/>
                </a:solidFill>
              </a:rPr>
              <a:t>жылдардың басында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КСРО мен АҚШ </a:t>
            </a:r>
            <a:r>
              <a:rPr lang="ru-RU" dirty="0" err="1" smtClean="0"/>
              <a:t>арасындағы</a:t>
            </a:r>
            <a:r>
              <a:rPr lang="ru-RU" dirty="0" smtClean="0"/>
              <a:t> </a:t>
            </a:r>
            <a:r>
              <a:rPr lang="ru-RU" dirty="0" err="1" smtClean="0"/>
              <a:t>қарама-қайшылықтардың</a:t>
            </a:r>
            <a:r>
              <a:rPr lang="ru-RU" dirty="0" smtClean="0"/>
              <a:t> </a:t>
            </a:r>
            <a:r>
              <a:rPr lang="ru-RU" dirty="0" err="1" smtClean="0"/>
              <a:t>күрт</a:t>
            </a:r>
            <a:r>
              <a:rPr lang="ru-RU" dirty="0" smtClean="0"/>
              <a:t> </a:t>
            </a:r>
            <a:r>
              <a:rPr lang="ru-RU" dirty="0" err="1" smtClean="0"/>
              <a:t>шиеленісуі</a:t>
            </a:r>
            <a:r>
              <a:rPr lang="ru-RU" dirty="0" smtClean="0"/>
              <a:t> </a:t>
            </a:r>
            <a:r>
              <a:rPr lang="ru-RU" dirty="0" err="1" smtClean="0"/>
              <a:t>байқалады</a:t>
            </a:r>
            <a:r>
              <a:rPr lang="ru-RU" dirty="0" smtClean="0"/>
              <a:t>,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b="1" dirty="0" smtClean="0"/>
              <a:t>АҚШ</a:t>
            </a:r>
            <a:r>
              <a:rPr lang="en-US" b="1" dirty="0" smtClean="0"/>
              <a:t>-</a:t>
            </a:r>
            <a:r>
              <a:rPr lang="ru-RU" b="1" dirty="0" smtClean="0"/>
              <a:t>да «</a:t>
            </a:r>
            <a:r>
              <a:rPr lang="ru-RU" b="1" dirty="0" err="1" smtClean="0"/>
              <a:t>үшбұрыштар</a:t>
            </a:r>
            <a:r>
              <a:rPr lang="ru-RU" b="1" dirty="0" smtClean="0"/>
              <a:t>» </a:t>
            </a:r>
            <a:r>
              <a:rPr lang="ru-RU" b="1" dirty="0" err="1" smtClean="0"/>
              <a:t>деп</a:t>
            </a:r>
            <a:r>
              <a:rPr lang="ru-RU" b="1" dirty="0" smtClean="0"/>
              <a:t> </a:t>
            </a:r>
            <a:r>
              <a:rPr lang="ru-RU" b="1" dirty="0" err="1" smtClean="0"/>
              <a:t>аталатын</a:t>
            </a:r>
            <a:r>
              <a:rPr lang="ru-RU" b="1" dirty="0" smtClean="0"/>
              <a:t> </a:t>
            </a:r>
            <a:r>
              <a:rPr lang="ru-RU" b="1" dirty="0" err="1" smtClean="0"/>
              <a:t>екі</a:t>
            </a:r>
            <a:r>
              <a:rPr lang="ru-RU" b="1" dirty="0" smtClean="0"/>
              <a:t> </a:t>
            </a:r>
            <a:r>
              <a:rPr lang="ru-RU" b="1" dirty="0" err="1" smtClean="0"/>
              <a:t>қарама-қарсы коалициялық жүйе түрінде биполярлық құрылымның пайда</a:t>
            </a:r>
            <a:r>
              <a:rPr lang="ru-RU" b="1" dirty="0" smtClean="0"/>
              <a:t> </a:t>
            </a:r>
            <a:r>
              <a:rPr lang="ru-RU" b="1" dirty="0" err="1" smtClean="0"/>
              <a:t>болуына</a:t>
            </a:r>
            <a:r>
              <a:rPr lang="ru-RU" b="1" dirty="0" smtClean="0"/>
              <a:t> </a:t>
            </a:r>
            <a:r>
              <a:rPr lang="ru-RU" b="1" dirty="0" err="1" smtClean="0"/>
              <a:t>әкелді</a:t>
            </a:r>
            <a:r>
              <a:rPr lang="ru-RU" b="1" dirty="0" smtClean="0"/>
              <a:t>: «</a:t>
            </a:r>
            <a:r>
              <a:rPr lang="ru-RU" b="1" dirty="0" err="1" smtClean="0"/>
              <a:t>кіші</a:t>
            </a:r>
            <a:r>
              <a:rPr lang="ru-RU" b="1" dirty="0" smtClean="0"/>
              <a:t> </a:t>
            </a:r>
            <a:r>
              <a:rPr lang="ru-RU" b="1" dirty="0" err="1" smtClean="0"/>
              <a:t>солтүстік үшбұрыш</a:t>
            </a:r>
            <a:r>
              <a:rPr lang="ru-RU" b="1" dirty="0" smtClean="0"/>
              <a:t>: </a:t>
            </a:r>
            <a:r>
              <a:rPr lang="ru-RU" b="1" dirty="0" err="1" smtClean="0"/>
              <a:t>КСРО-Қытай-Солтүстік </a:t>
            </a:r>
            <a:r>
              <a:rPr lang="ru-RU" b="1" dirty="0" smtClean="0"/>
              <a:t>Корея », </a:t>
            </a:r>
            <a:r>
              <a:rPr lang="ru-RU" b="1" dirty="0" err="1" smtClean="0"/>
              <a:t>және</a:t>
            </a:r>
            <a:r>
              <a:rPr lang="ru-RU" b="1" dirty="0" smtClean="0"/>
              <a:t>« </a:t>
            </a:r>
            <a:r>
              <a:rPr lang="ru-RU" b="1" dirty="0" err="1" smtClean="0"/>
              <a:t>кіші</a:t>
            </a:r>
            <a:r>
              <a:rPr lang="ru-RU" b="1" dirty="0" smtClean="0"/>
              <a:t> </a:t>
            </a:r>
            <a:r>
              <a:rPr lang="ru-RU" b="1" dirty="0" err="1" smtClean="0"/>
              <a:t>оңтүстік үшбұрыш</a:t>
            </a:r>
            <a:r>
              <a:rPr lang="ru-RU" b="1" dirty="0" smtClean="0"/>
              <a:t>: АҚШ - </a:t>
            </a:r>
            <a:r>
              <a:rPr lang="ru-RU" b="1" dirty="0" err="1" smtClean="0"/>
              <a:t>Жапония</a:t>
            </a:r>
            <a:r>
              <a:rPr lang="ru-RU" b="1" dirty="0" smtClean="0"/>
              <a:t> - Корея </a:t>
            </a:r>
            <a:r>
              <a:rPr lang="ru-RU" b="1" dirty="0" err="1" smtClean="0"/>
              <a:t>Республикасы</a:t>
            </a:r>
            <a:r>
              <a:rPr lang="ru-RU" b="1" dirty="0" smtClean="0"/>
              <a:t> 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3490" name="Picture 2" descr="Холодная война ФОРМИРОВАНИЕ БИПОЛЯРНОГО МИРА Между союзника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429684" cy="5667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БИПОЛЯРНЫЙ МИР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 – 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термин политической науки, обозначающий двухполюсную структуру мировых политических сил. Термин отражает реальное противостояние в мире. Мир после Великой французской революции характеризовался противоречиями между нациями-государствами, и на основании этого определяется как многополюсный.</a:t>
            </a:r>
          </a:p>
          <a:p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После Великой Октябрьской революции ведущим стало противостояние между двумя социальными системами – капитализмом и социализмом, мир этого периода называется соответственно биполярным. </a:t>
            </a:r>
          </a:p>
          <a:p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После 2-й мировой войны лидирующее место среди западных стран заняли США, среди коммунистических – СССР. Обе страны обладали статусом великих держав, были победителями в войне, выступали центрами экспансии своих идеологий и обладали ядерным оружием. Поэтому в период холодной войны прежнее более «рыхлое» биполярное противостояние капитализма и социализма перешло в более жесткое силовое противостояние США – СССР.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БИПОЛЯРНЫЙ МИР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/>
              <a:t>После </a:t>
            </a:r>
            <a:r>
              <a:rPr lang="ru-RU" sz="3600" dirty="0"/>
              <a:t>Великой Октябрьской революции ведущим стало противостояние между двумя социальными системами – капитализмом и социализмом, мир этого периода называется соответственно биполярным.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109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БИПОЛЯРНЫЙ МИР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После 2-й мировой войны лидирующее место среди западных стран заняли США, среди коммунистических – СССР. Обе страны обладали статусом великих держав, были победителями в войне, выступали центрами экспансии своих идеологий и обладали ядерным оружием. Поэтому в период холодной войны прежнее более «рыхлое» биполярное противостояние капитализма и социализма перешло в более жесткое силовое противостояние США – СССР.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349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593</TotalTime>
  <Words>2260</Words>
  <Application>Microsoft Office PowerPoint</Application>
  <PresentationFormat>Экран (4:3)</PresentationFormat>
  <Paragraphs>141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Официальная</vt:lpstr>
      <vt:lpstr>Формирование биполярной системы в СВА к началу 50-х годов и Корейский полуостров.</vt:lpstr>
      <vt:lpstr>план</vt:lpstr>
      <vt:lpstr>Жоспары</vt:lpstr>
      <vt:lpstr>Биполярность</vt:lpstr>
      <vt:lpstr>Биполярлық</vt:lpstr>
      <vt:lpstr>Презентация PowerPoint</vt:lpstr>
      <vt:lpstr>БИПОЛЯРНЫЙ МИР</vt:lpstr>
      <vt:lpstr>БИПОЛЯРНЫЙ МИР</vt:lpstr>
      <vt:lpstr>БИПОЛЯРНЫЙ МИР</vt:lpstr>
      <vt:lpstr>Биполярлық әлем</vt:lpstr>
      <vt:lpstr>Биполярлық әлем</vt:lpstr>
      <vt:lpstr>Биполярлық әлем</vt:lpstr>
      <vt:lpstr>Биполярный мир</vt:lpstr>
      <vt:lpstr>Биполярлық әлем </vt:lpstr>
      <vt:lpstr>Биполярлық әлем</vt:lpstr>
      <vt:lpstr>Биполярлы əлемдік тəртіп кезеңінде</vt:lpstr>
      <vt:lpstr>    1 Понятие биполярности мира.  </vt:lpstr>
      <vt:lpstr>1 Әлемнің биполярлығы туралы түсінік.</vt:lpstr>
      <vt:lpstr>Презентация PowerPoint</vt:lpstr>
      <vt:lpstr>Презентация PowerPoint</vt:lpstr>
      <vt:lpstr>Название этой новой системы международных отношений</vt:lpstr>
      <vt:lpstr>Халықаралық қатынастар жүйесі</vt:lpstr>
      <vt:lpstr>Среди этих факторов были</vt:lpstr>
      <vt:lpstr>Осы факторлардың арасында</vt:lpstr>
      <vt:lpstr>Биполярность</vt:lpstr>
      <vt:lpstr>Биполярлық</vt:lpstr>
      <vt:lpstr>2 СССР и США - два военных, ядерных, политических и экономических гиганта</vt:lpstr>
      <vt:lpstr>КСРО мен АҚШ халықаралық процестің негізгі мазмұнын анықтайтын екі әскери, ядролық, саяси және экономикалық алыптар</vt:lpstr>
      <vt:lpstr>Презентация PowerPoint</vt:lpstr>
      <vt:lpstr>Несмотря на кажущуюся стабильность биполярной послевоенной системы</vt:lpstr>
      <vt:lpstr>Соғыстан кейінгі биполярлық жүйенің айқын тұрақтылығына қарамастан</vt:lpstr>
      <vt:lpstr>Характерной чертой послевоенной системы международных отношений</vt:lpstr>
      <vt:lpstr>Соғыстан кейінгі халықаралық қатынастар жүйесінің сипаттамасы</vt:lpstr>
      <vt:lpstr>В результате большинство стран Европы и Азии</vt:lpstr>
      <vt:lpstr>Нәтижесінде Еуропа мен Азияның көптеген елдері</vt:lpstr>
      <vt:lpstr>Распределение мира на сферу влияния двух сверхгосударств</vt:lpstr>
      <vt:lpstr>Әлемді екі супердержавалардың ықпал ету аймағына бөлу</vt:lpstr>
      <vt:lpstr>Важной составляющей складывавшейся биполярной системы</vt:lpstr>
      <vt:lpstr>Қалыптасып жатқан биполярлық жүйенің негізгі құрамы</vt:lpstr>
      <vt:lpstr>Холодная война</vt:lpstr>
      <vt:lpstr>Суық соғыс</vt:lpstr>
      <vt:lpstr> холодная война</vt:lpstr>
      <vt:lpstr>Презентация PowerPoint</vt:lpstr>
      <vt:lpstr>После окончания Второй мировой войны самыми сильными в политическом и экономическом отношении оказались две страны</vt:lpstr>
      <vt:lpstr>В глазах мировой общественности</vt:lpstr>
      <vt:lpstr>Әлемдік қоғамдастықтың алдында</vt:lpstr>
      <vt:lpstr>Влияние СССР</vt:lpstr>
      <vt:lpstr>КСРО-ның әсері</vt:lpstr>
      <vt:lpstr>относительного будущего Кореи</vt:lpstr>
      <vt:lpstr>Кореяның болашағына қатысты</vt:lpstr>
      <vt:lpstr>Презентация PowerPoint</vt:lpstr>
      <vt:lpstr>На конец 1940-х—начало 1950-х гг. </vt:lpstr>
      <vt:lpstr>1940 жылдардың аяғында - 50 жылдардың басында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биполярной системы в СВА к началу 50-х годов и Корейский полуостров.</dc:title>
  <dc:creator>Astana</dc:creator>
  <cp:lastModifiedBy>Lenova</cp:lastModifiedBy>
  <cp:revision>23</cp:revision>
  <dcterms:created xsi:type="dcterms:W3CDTF">2021-01-13T16:02:10Z</dcterms:created>
  <dcterms:modified xsi:type="dcterms:W3CDTF">2022-09-20T05:40:34Z</dcterms:modified>
</cp:coreProperties>
</file>