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6" r:id="rId1"/>
  </p:sldMasterIdLst>
  <p:notesMasterIdLst>
    <p:notesMasterId r:id="rId23"/>
  </p:notesMasterIdLst>
  <p:sldIdLst>
    <p:sldId id="256" r:id="rId2"/>
    <p:sldId id="257" r:id="rId3"/>
    <p:sldId id="289" r:id="rId4"/>
    <p:sldId id="258" r:id="rId5"/>
    <p:sldId id="290" r:id="rId6"/>
    <p:sldId id="259" r:id="rId7"/>
    <p:sldId id="261" r:id="rId8"/>
    <p:sldId id="263" r:id="rId9"/>
    <p:sldId id="265" r:id="rId10"/>
    <p:sldId id="266" r:id="rId11"/>
    <p:sldId id="267" r:id="rId12"/>
    <p:sldId id="271" r:id="rId13"/>
    <p:sldId id="273" r:id="rId14"/>
    <p:sldId id="274" r:id="rId15"/>
    <p:sldId id="275" r:id="rId16"/>
    <p:sldId id="276" r:id="rId17"/>
    <p:sldId id="278" r:id="rId18"/>
    <p:sldId id="279" r:id="rId19"/>
    <p:sldId id="280" r:id="rId20"/>
    <p:sldId id="281" r:id="rId21"/>
    <p:sldId id="284" r:id="rId2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24442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947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18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29238" cy="3995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311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595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258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47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22887" cy="3992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0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2413" cy="3998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289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2413" cy="3998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293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2413" cy="3998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004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2413" cy="3998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696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931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67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996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763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01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928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885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00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6581957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10081" y="6672673"/>
            <a:ext cx="2479834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600801" y="6662594"/>
            <a:ext cx="7479824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04161" y="4451809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4005" y="6689617"/>
            <a:ext cx="2268141" cy="755968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fld id="{C699CB88-5E1A-4FAC-892A-60949ACB1F6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299001" y="260740"/>
            <a:ext cx="6468401" cy="40248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820547" y="251989"/>
            <a:ext cx="924057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24448" y="671972"/>
            <a:ext cx="2268141" cy="608098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224448" y="6887706"/>
            <a:ext cx="2436151" cy="402483"/>
          </a:xfrm>
        </p:spPr>
        <p:txBody>
          <a:bodyPr/>
          <a:lstStyle/>
          <a:p>
            <a:fld id="{C699CB88-5E1A-4FAC-892A-60949ACB1F6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4033" y="6887492"/>
            <a:ext cx="6144378" cy="402483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720767" y="0"/>
            <a:ext cx="352822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771170" y="671971"/>
            <a:ext cx="252016" cy="6887704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771170" y="0"/>
            <a:ext cx="252016" cy="5879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6603191" y="159228"/>
            <a:ext cx="587975" cy="269518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3" y="282575"/>
            <a:ext cx="8607425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3" y="282575"/>
            <a:ext cx="8607425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41363" y="1963738"/>
            <a:ext cx="4308475" cy="49879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238" y="1963738"/>
            <a:ext cx="4310062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2095" y="3023870"/>
            <a:ext cx="7852737" cy="1844421"/>
          </a:xfrm>
        </p:spPr>
        <p:txBody>
          <a:bodyPr anchor="t"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679928"/>
            <a:ext cx="10080625" cy="125994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763924"/>
            <a:ext cx="1428089" cy="109195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512094" y="1763924"/>
            <a:ext cx="8568531" cy="109195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2094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931917"/>
            <a:ext cx="1428089" cy="773468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699CB88-5E1A-4FAC-892A-60949ACB1F6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037" y="300987"/>
            <a:ext cx="8988557" cy="958959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699CB88-5E1A-4FAC-892A-60949ACB1F6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887704"/>
            <a:ext cx="588036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042" y="300987"/>
            <a:ext cx="8904552" cy="958959"/>
          </a:xfrm>
        </p:spPr>
        <p:txBody>
          <a:bodyPr anchor="ctr"/>
          <a:lstStyle>
            <a:lvl1pPr algn="l">
              <a:buNone/>
              <a:defRPr sz="49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2042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91" tIns="201589" rIns="151191" bIns="100794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604161" y="1931917"/>
            <a:ext cx="7056438" cy="4871791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0081" y="5039783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10081" y="5140579"/>
            <a:ext cx="1612900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703626" y="5130500"/>
            <a:ext cx="8376999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 anchor="ctr"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596099" y="0"/>
            <a:ext cx="110887" cy="756975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888427" y="6887704"/>
            <a:ext cx="2940182" cy="402483"/>
          </a:xfrm>
        </p:spPr>
        <p:txBody>
          <a:bodyPr rtlCol="0"/>
          <a:lstStyle/>
          <a:p>
            <a:fld id="{C699CB88-5E1A-4FAC-892A-60949ACB1F6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5144778"/>
            <a:ext cx="1596099" cy="731472"/>
          </a:xfrm>
        </p:spPr>
        <p:txBody>
          <a:bodyPr rtlCol="0"/>
          <a:lstStyle>
            <a:lvl1pPr>
              <a:defRPr sz="3100"/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764109" y="6887490"/>
            <a:ext cx="5040313" cy="402483"/>
          </a:xfrm>
        </p:spPr>
        <p:txBody>
          <a:bodyPr rtlCol="0"/>
          <a:lstStyle/>
          <a:p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72042" y="251989"/>
            <a:ext cx="8988557" cy="1091953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75402" y="1763924"/>
            <a:ext cx="8988557" cy="498938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720417" y="6887704"/>
            <a:ext cx="2940182" cy="402483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72042" y="6887490"/>
            <a:ext cx="5976368" cy="402483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360741"/>
            <a:ext cx="10080625" cy="35278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411139"/>
            <a:ext cx="588036" cy="25198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51040" y="1411139"/>
            <a:ext cx="9429585" cy="25198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402389"/>
            <a:ext cx="588036" cy="269490"/>
          </a:xfrm>
          <a:prstGeom prst="rect">
            <a:avLst/>
          </a:prstGeom>
        </p:spPr>
        <p:txBody>
          <a:bodyPr vert="horz" lIns="100794" tIns="50397" rIns="100794" bIns="50397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fld id="{976350E6-81CE-4FF7-9E66-7736CF42B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rtl="0" eaLnBrk="1" latinLnBrk="0" hangingPunct="1">
        <a:spcBef>
          <a:spcPct val="0"/>
        </a:spcBef>
        <a:buNone/>
        <a:defRPr kumimoji="0" sz="49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2780" indent="-352780" algn="l" rtl="0" eaLnBrk="1" latinLnBrk="0" hangingPunct="1">
        <a:spcBef>
          <a:spcPts val="772"/>
        </a:spcBef>
        <a:buClr>
          <a:schemeClr val="accent2"/>
        </a:buClr>
        <a:buSzPct val="60000"/>
        <a:buFont typeface="Wingdings"/>
        <a:buChar char="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302383" algn="l" rtl="0" eaLnBrk="1" latinLnBrk="0" hangingPunct="1">
        <a:spcBef>
          <a:spcPts val="606"/>
        </a:spcBef>
        <a:buClr>
          <a:schemeClr val="accent1"/>
        </a:buClr>
        <a:buSzPct val="70000"/>
        <a:buFont typeface="Wingdings 2"/>
        <a:buChar char="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51986" algn="l" rtl="0" eaLnBrk="1" latinLnBrk="0" hangingPunct="1">
        <a:spcBef>
          <a:spcPts val="551"/>
        </a:spcBef>
        <a:buClr>
          <a:schemeClr val="accent2"/>
        </a:buClr>
        <a:buSzPct val="75000"/>
        <a:buFont typeface="Wingdings"/>
        <a:buChar char="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indent="-251986" algn="l" rtl="0" eaLnBrk="1" latinLnBrk="0" hangingPunct="1">
        <a:spcBef>
          <a:spcPts val="441"/>
        </a:spcBef>
        <a:buClr>
          <a:schemeClr val="accent3"/>
        </a:buClr>
        <a:buSzPct val="7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indent="-251986" algn="l" rtl="0" eaLnBrk="1" latinLnBrk="0" hangingPunct="1">
        <a:spcBef>
          <a:spcPts val="441"/>
        </a:spcBef>
        <a:buClr>
          <a:schemeClr val="accent4"/>
        </a:buClr>
        <a:buSzPct val="6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269" indent="-25198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3035" indent="-25198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418" indent="-25198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611312" y="122237"/>
            <a:ext cx="7140443" cy="100442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Корейская война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88167" y="6675437"/>
            <a:ext cx="7392458" cy="755968"/>
          </a:xfrm>
          <a:ln/>
        </p:spPr>
        <p:txBody>
          <a:bodyPr tIns="28080">
            <a:normAutofit fontScale="47500" lnSpcReduction="20000"/>
          </a:bodyPr>
          <a:lstStyle/>
          <a:p>
            <a:pPr marL="431800" indent="-306388">
              <a:spcAft>
                <a:spcPts val="1425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11200" dirty="0"/>
          </a:p>
        </p:txBody>
      </p:sp>
      <p:pic>
        <p:nvPicPr>
          <p:cNvPr id="96260" name="Picture 4" descr="https://b1.gmbox.ru/c/137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12" y="1036637"/>
            <a:ext cx="8686800" cy="5572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22237"/>
            <a:ext cx="9829800" cy="1257300"/>
          </a:xfrm>
          <a:ln/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Высадка в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Инчхоне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и захват войсками ООН основной части Северной Кореи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15 сентября – 18 октября 1950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430712" y="1579563"/>
            <a:ext cx="5410200" cy="5362575"/>
          </a:xfrm>
          <a:prstGeom prst="rect">
            <a:avLst/>
          </a:prstGeom>
          <a:noFill/>
          <a:ln/>
        </p:spPr>
        <p:txBody>
          <a:bodyPr lIns="0" tIns="0" rIns="0" bIns="0" anchor="ctr">
            <a:norm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Контрнаступление началось 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 сентября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Обеспечив надёжную защиту с юга, 15 сентября южная коалиция начала операцию «Хромит». В её ходе был высажен американский десант в порту города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Инчхон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близ Сеула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следующий день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Инчхон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был захвачен</a:t>
            </a:r>
            <a:endParaRPr lang="ru-RU" sz="2800" dirty="0">
              <a:solidFill>
                <a:srgbClr val="CCCC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912" y="1709540"/>
            <a:ext cx="3960440" cy="5850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15912" y="427037"/>
            <a:ext cx="9063037" cy="473075"/>
          </a:xfrm>
          <a:ln/>
        </p:spPr>
        <p:txBody>
          <a:bodyPr>
            <a:normAutofit fontScale="90000"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Вмешательство Китая в корейский конфликт. Изгнание американцев из Северной Кореи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(19 октября 1950 – 24 января 1951)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4512" y="1627987"/>
            <a:ext cx="5638800" cy="5588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Китай больше не мог ждать. К середине октября вопрос о вступлении китайских сил в войну был решён и согласован с Москвой.</a:t>
            </a:r>
          </a:p>
          <a:p>
            <a:pPr indent="354013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октября 1950 китайские войска под командованием заместителя председателя Народно-революционного военного совета КНР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Пэн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Дэхуая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без объявления войны перешли корейскую границу. В начале декабря союзные войска были вынуждены начать общий отход на юг, которое также оказалось самым длительным отступлением американцев в истории. 5 декабря китайцы заняли северокорейскую столицу.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2" y="1646237"/>
            <a:ext cx="3733800" cy="575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12" y="503237"/>
            <a:ext cx="1207614" cy="9057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37" y="6595334"/>
            <a:ext cx="1285788" cy="96434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3037" cy="1255713"/>
          </a:xfrm>
          <a:ln/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«Контрнаступление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Риджуэя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25 января – 21 апреля 1951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63512" y="4846637"/>
            <a:ext cx="9688512" cy="2436813"/>
          </a:xfrm>
          <a:prstGeom prst="rect">
            <a:avLst/>
          </a:prstGeom>
          <a:noFill/>
          <a:ln/>
        </p:spPr>
        <p:txBody>
          <a:bodyPr lIns="0" tIns="0" rIns="0" bIns="0" anchor="ctr">
            <a:normAutofit fontScale="85000" lnSpcReduction="20000"/>
          </a:bodyPr>
          <a:lstStyle/>
          <a:p>
            <a:pPr marL="0" indent="354013" algn="just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>
                <a:solidFill>
                  <a:srgbClr val="CCCCCC"/>
                </a:solidFill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конце января – конце апреля 1951г. южнокорейские войска предприняли серию ударов с целью вернуть Сеул и отбросить китайцев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северокорейцев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38 параллель.</a:t>
            </a:r>
          </a:p>
          <a:p>
            <a:pPr marL="0" indent="354013" algn="just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14–15 марта они заняли Сеул и к 31 марта достигли «линии Айдахо» в районе 38 параллели. К 21 апреля были уже на ближайших подступах 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Чхорвону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вытеснив НОАК и КНА за 38 параллель </a:t>
            </a:r>
          </a:p>
        </p:txBody>
      </p:sp>
      <p:pic>
        <p:nvPicPr>
          <p:cNvPr id="65538" name="Picture 2" descr="https://1.bp.blogspot.com/-Q9bCf2yPDMQ/WlhHRkl25UI/AAAAAAAAPA0/2WLaZ7km2RcSRNd1WcAxsf7bxDB5iT64QCLcBGAs/s1600/Korean_War_in_pictures%2B%252813%2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12" y="1722437"/>
            <a:ext cx="4648200" cy="3111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540" name="Picture 4" descr="http://img.bemil.chosun.com/nbrd/data/10044/upfile/201307/20130727121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8912" y="1722437"/>
            <a:ext cx="3822699" cy="3077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196850"/>
            <a:ext cx="9359900" cy="854075"/>
          </a:xfrm>
          <a:ln/>
        </p:spPr>
        <p:txBody>
          <a:bodyPr>
            <a:normAutofit fontScale="90000"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Сражение на 38 параллели</a:t>
            </a:r>
            <a:r>
              <a:rPr lang="ru-RU" sz="2800" dirty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22 апреля – 10 июля 1951).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735512" y="1722437"/>
            <a:ext cx="5029200" cy="5580063"/>
          </a:xfrm>
          <a:prstGeom prst="rect">
            <a:avLst/>
          </a:prstGeom>
          <a:noFill/>
          <a:ln/>
        </p:spPr>
        <p:txBody>
          <a:bodyPr lIns="0" tIns="0" rIns="0" bIns="0" anchor="ctr">
            <a:normAutofit fontScale="77500" lnSpcReduction="20000"/>
          </a:bodyPr>
          <a:lstStyle/>
          <a:p>
            <a:pPr marL="176213" indent="365125" algn="just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 конца апреля по начало июля 1951 воюющие стороны предприняли ряд попыток прорвать линию фронта и изменить ситуацию в свою пользу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22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апреля китайские и северокорейские войска (350 тыс.) атаковали 8-й армии на западном направлении, вновь отбросив ее за 38 параллель.21 мая 8-я армия перешла в контрнаступление, к концу мая выбила китайские и северокорейские войска обратно за 38 параллель, но в июне завязла в боях за «Железный треугольник» 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12" y="1722437"/>
            <a:ext cx="3813176" cy="57450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3037" cy="777875"/>
          </a:xfrm>
          <a:ln/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Война заходит в тупик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619250"/>
            <a:ext cx="10080625" cy="1474787"/>
          </a:xfrm>
          <a:ln/>
        </p:spPr>
        <p:txBody>
          <a:bodyPr tIns="28080">
            <a:noAutofit/>
          </a:bodyPr>
          <a:lstStyle/>
          <a:p>
            <a:pPr marL="87313" indent="365125" algn="just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К июню 1951 года война достигла критической точки. Несмотря на тяжёлые потери, каждая из сторон располагала армией порядка миллиона человек. Несмотря на перевес в технических средствах, США и союзники не в состоянии были добиться решительного преимущества. </a:t>
            </a:r>
          </a:p>
        </p:txBody>
      </p:sp>
      <p:pic>
        <p:nvPicPr>
          <p:cNvPr id="59394" name="Picture 2" descr="http://img.bemil.chosun.com/nbrd/data/10044/upfile/201609/20160919214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12" y="2865437"/>
            <a:ext cx="8763000" cy="461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3037" cy="1165225"/>
          </a:xfrm>
          <a:ln/>
        </p:spPr>
        <p:txBody>
          <a:bodyPr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переговоров</a:t>
            </a:r>
            <a:endParaRPr lang="ru-RU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954712" y="1722437"/>
            <a:ext cx="3765551" cy="5118101"/>
          </a:xfrm>
          <a:ln/>
        </p:spPr>
        <p:txBody>
          <a:bodyPr tIns="28080">
            <a:normAutofit/>
          </a:bodyPr>
          <a:lstStyle/>
          <a:p>
            <a:pPr marL="176213" indent="541338" algn="just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dirty="0"/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Впервые стороны сели за стол переговоров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Кэсоне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8 июля 1951 года, однако даже во время дискуссий боевые действия продолжались. Целью сил ООН было восстановление Южной Кореи в довоенных пределах. Китайское командование выдвигало похожие условия.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22437"/>
            <a:ext cx="6206902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39712" y="4389437"/>
            <a:ext cx="9352492" cy="2015913"/>
          </a:xfrm>
          <a:ln/>
        </p:spPr>
        <p:txBody>
          <a:bodyPr>
            <a:normAutofit/>
          </a:bodyPr>
          <a:lstStyle/>
          <a:p>
            <a:pPr indent="354013" algn="just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 ноября 1951 стороны договорились об установлении демаркационной линии на основе существующей линии фронта и о создании демилитаризованной зоны. Но затем переговоры зашли в тупик из-за разногласий по вопросу о репатриации военнопленных</a:t>
            </a:r>
            <a:endParaRPr lang="ru-RU" sz="20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69112" y="2560637"/>
            <a:ext cx="2879725" cy="1924049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Южная Корея и союзники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-настаивали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на принципе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добровольности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20712" y="2027237"/>
            <a:ext cx="2879725" cy="2801937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КНДР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-требовала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обязательного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 возвращения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военнопленных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287712" y="4008437"/>
            <a:ext cx="3600450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8 октября 1952 делегация ООН ввиду отсутствия прогресса        прервала переговоры.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59312" y="2865437"/>
            <a:ext cx="723275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ООН</a:t>
            </a:r>
            <a:endParaRPr lang="ru-RU" b="1" dirty="0">
              <a:solidFill>
                <a:srgbClr val="000000"/>
              </a:solidFill>
              <a:latin typeface="Times New Roman" pitchFamily="18" charset="0"/>
              <a:ea typeface="DejaVu Sans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91000" cy="31272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12" y="122237"/>
            <a:ext cx="3962399" cy="2971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544512" y="122237"/>
            <a:ext cx="9055100" cy="1247775"/>
          </a:xfrm>
          <a:ln/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Договорно-правовая о мире и сотрудничестве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21311" y="1768475"/>
            <a:ext cx="4419601" cy="4973638"/>
          </a:xfrm>
          <a:ln/>
        </p:spPr>
        <p:txBody>
          <a:bodyPr tIns="28080"/>
          <a:lstStyle/>
          <a:p>
            <a:pPr marL="176213" indent="365125" algn="just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 dirty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Страны подписали два соглашения 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перемирии: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176213" indent="365125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27 июля 1953 года  - договор о прекращении огня.</a:t>
            </a:r>
          </a:p>
          <a:p>
            <a:pPr marL="176213" indent="365125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Декабрь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1991 года - Сеул и Пхеньян подписали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Межкорейское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соглашение о примирении, ненападении, обмене и сотрудничестве».</a:t>
            </a:r>
          </a:p>
          <a:p>
            <a:pPr marL="176213" indent="365125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2" y="2255837"/>
            <a:ext cx="5345621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1450" cy="554038"/>
          </a:xfrm>
          <a:ln/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Условия перемирия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63512" y="1646237"/>
            <a:ext cx="9753600" cy="3276600"/>
          </a:xfrm>
          <a:prstGeom prst="rect">
            <a:avLst/>
          </a:prstGeom>
          <a:noFill/>
          <a:ln/>
        </p:spPr>
        <p:txBody>
          <a:bodyPr lIns="0" tIns="0" rIns="0" bIns="0" anchor="ctr">
            <a:normAutofit/>
          </a:bodyPr>
          <a:lstStyle/>
          <a:p>
            <a:pPr indent="-334963" algn="just">
              <a:buClr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12 часов после акта подписания прекращались все военные действия на полуострове. </a:t>
            </a:r>
          </a:p>
          <a:p>
            <a:pPr indent="-334963" algn="just">
              <a:buClr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Южной и Северной Кореей создавалась 4-х километровая демилитаризованная зона, идущая от устья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Имджингана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западе через северные окрестности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Чхорвона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побережья Японского моря на востоке.</a:t>
            </a:r>
          </a:p>
          <a:p>
            <a:pPr indent="-334963" algn="just">
              <a:buClr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контроля за соблюдением условий перемирия были учреждены Военная комиссия по перемирию в Корее из десяти старших офицеров (пять от войск ООН и пять от НОАК и КНА) и Комиссия нейтральных стран по наблюдению за перемирием в Корее из четырех военных представителей от Польши, Чехословакии, Швейцарии и Швеции.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2" y="0"/>
            <a:ext cx="1842215" cy="1374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12" y="0"/>
            <a:ext cx="1828800" cy="1371600"/>
          </a:xfrm>
          <a:prstGeom prst="rect">
            <a:avLst/>
          </a:prstGeom>
        </p:spPr>
      </p:pic>
      <p:pic>
        <p:nvPicPr>
          <p:cNvPr id="49154" name="Picture 2" descr="http://oi62.tinypic.com/14wdat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22836"/>
            <a:ext cx="3555289" cy="2636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6" name="Picture 4" descr="https://media.iwm.org.uk/ciim5/33/307/large_000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0111" y="4846637"/>
            <a:ext cx="3445127" cy="2713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8" name="Picture 6" descr="https://cdn.japantimes.2xx.jp/wp-content/uploads/2018/07/p9-Byrne-a-20180731-870x7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74824" y="4846637"/>
            <a:ext cx="3305802" cy="2713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1450" cy="779463"/>
          </a:xfrm>
          <a:ln/>
        </p:spPr>
        <p:txBody>
          <a:bodyPr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Демилитаризованная зона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118100" y="1646237"/>
            <a:ext cx="4722812" cy="5373688"/>
          </a:xfrm>
          <a:ln/>
        </p:spPr>
        <p:txBody>
          <a:bodyPr tIns="28080">
            <a:normAutofit/>
          </a:bodyPr>
          <a:lstStyle/>
          <a:p>
            <a:pPr marL="87313" indent="365125" algn="just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/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Демилитаризованная зона (ДМЗ) шириной в 4 км растянулась ДМЗ проходит несколько севернее от 38-й параллели в восточной своей части и немного южнее на западе. через полуостров на 241 км. Ее ось — «военная демаркационная линия», официально зафиксированная Соглашением о перемирии 27 июля  1953 года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12" y="1646237"/>
            <a:ext cx="4679950" cy="5580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6" name="Picture 2" descr="https://mtdata.ru/u29/photo2DA6/20624677761-0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3712" y="4846637"/>
            <a:ext cx="3558083" cy="2713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>
            <a:normAutofit/>
          </a:bodyPr>
          <a:lstStyle/>
          <a:p>
            <a:pPr algn="ctr">
              <a:buClr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Общие данные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0" y="5075237"/>
            <a:ext cx="9917112" cy="2247901"/>
          </a:xfrm>
          <a:prstGeom prst="rect">
            <a:avLst/>
          </a:prstGeom>
          <a:noFill/>
          <a:ln/>
        </p:spPr>
        <p:txBody>
          <a:bodyPr lIns="0" tIns="28080" rIns="0" bIns="0" anchor="ctr">
            <a:normAutofit/>
          </a:bodyPr>
          <a:lstStyle/>
          <a:p>
            <a:pPr marL="352425" indent="365125" algn="just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Корейская война — конфликт между Северной Кореей и Южной Кореей, длившийся с 25 июня 1950 по 27 июля 1953 года (хотя официального окончания войны объявлено не было). Часто этот конфликт времён холодной войны рассматривается как опосредованная война между США и их союзниками и силами КНР и СССР.</a:t>
            </a:r>
          </a:p>
        </p:txBody>
      </p:sp>
      <p:pic>
        <p:nvPicPr>
          <p:cNvPr id="94210" name="Picture 2" descr="https://www.libertyinnorthkorea.org/wp-content/uploads/2015/06/video_hist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712" y="1417637"/>
            <a:ext cx="7620000" cy="3941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4800"/>
            <a:ext cx="9061450" cy="776288"/>
          </a:xfrm>
          <a:ln/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5400" b="1" dirty="0" err="1">
                <a:latin typeface="Times New Roman" pitchFamily="18" charset="0"/>
                <a:cs typeface="Times New Roman" pitchFamily="18" charset="0"/>
              </a:rPr>
              <a:t>Постконфликтная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 ситуация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39712" y="1768475"/>
            <a:ext cx="9326563" cy="4979988"/>
          </a:xfrm>
          <a:ln/>
        </p:spPr>
        <p:txBody>
          <a:bodyPr tIns="28080">
            <a:normAutofit/>
          </a:bodyPr>
          <a:lstStyle/>
          <a:p>
            <a:pPr marL="265113" indent="363538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/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сей день мирный договор, который формально завершал бы войну, не подписан. КНДР и Республика Корея не признали (и до сих пор не признают) друг друга, считая своей суверенной территорией весь Корейский полуостров.</a:t>
            </a:r>
          </a:p>
        </p:txBody>
      </p:sp>
      <p:pic>
        <p:nvPicPr>
          <p:cNvPr id="45058" name="Picture 2" descr="https://cystory-images.s3.amazonaws.com/shutterstock_1217644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4112" y="2941637"/>
            <a:ext cx="6858000" cy="4553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166688"/>
            <a:ext cx="9061450" cy="733425"/>
          </a:xfrm>
          <a:ln/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Концепции объединения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30712" y="1646236"/>
            <a:ext cx="5389563" cy="5734051"/>
          </a:xfrm>
          <a:ln/>
        </p:spPr>
        <p:txBody>
          <a:bodyPr tIns="28080">
            <a:normAutofit fontScale="70000" lnSpcReduction="20000"/>
          </a:bodyPr>
          <a:lstStyle/>
          <a:p>
            <a:pPr marL="87313" indent="365125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Существуют три концепции объединения Кореи:</a:t>
            </a:r>
          </a:p>
          <a:p>
            <a:pPr marL="87313" indent="365125" algn="just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1. Северная Корея поглощает Южную.</a:t>
            </a:r>
          </a:p>
          <a:p>
            <a:pPr marL="87313" indent="365125" algn="just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Южная Корея поглощает Северную.</a:t>
            </a:r>
          </a:p>
          <a:p>
            <a:pPr marL="87313" indent="365125" algn="just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Север и Юг создают конфедерацию и постепенно идут к объединению.</a:t>
            </a:r>
          </a:p>
          <a:p>
            <a:pPr marL="87313" indent="365125" algn="just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сегодняшний день, по мнению учёных, первая концепция представляется нереалистичной. В Южной Корее левые политики в основном поддерживают третью концепцию, а правые — вторую.</a:t>
            </a:r>
          </a:p>
        </p:txBody>
      </p:sp>
      <p:pic>
        <p:nvPicPr>
          <p:cNvPr id="38916" name="Picture 4" descr="https://www.clearias.com/up/Korean-Wa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12" y="1722437"/>
            <a:ext cx="347364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3312" y="122237"/>
            <a:ext cx="8607425" cy="1260475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Общие данные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78113" y="1874837"/>
            <a:ext cx="7402512" cy="4214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Ким Ир Сен — основатель северокорейского государства и его фактический руководитель в 1948—1994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годаx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(глава государства с 1972 года).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 Сын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первый глава Временного правительства Республики Корея в изгнании, а также первый президент Республики Корея (Южная Корея). Три президентских срока с августа 1948 года по апрель 1960 года.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0594" name="Picture 2" descr="https://img-fotki.yandex.ru/get/4109/237170366.1b8/0_10ad7d_452858d6_orig"/>
          <p:cNvPicPr>
            <a:picLocks noChangeAspect="1" noChangeArrowheads="1"/>
          </p:cNvPicPr>
          <p:nvPr/>
        </p:nvPicPr>
        <p:blipFill>
          <a:blip r:embed="rId2" cstate="print"/>
          <a:srcRect l="21818" t="1818" r="21455" b="3636"/>
          <a:stretch>
            <a:fillRect/>
          </a:stretch>
        </p:blipFill>
        <p:spPr bwMode="auto">
          <a:xfrm>
            <a:off x="239712" y="1493837"/>
            <a:ext cx="234315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0596" name="Picture 4" descr="https://userscontent2.emaze.com/images/64260a1b-52ed-45bc-9068-e0319f2393ec/24fea47ec539b2273d9349df4a4ffe0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2" y="4511675"/>
            <a:ext cx="2362200" cy="2954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8600" y="1554163"/>
            <a:ext cx="9720263" cy="5030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151438" y="1768475"/>
            <a:ext cx="4425950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342900" indent="-325438">
              <a:spcAft>
                <a:spcPts val="1425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>
                <a:solidFill>
                  <a:srgbClr val="000000"/>
                </a:solidFill>
                <a:ea typeface="DejaVu Sans" charset="0"/>
                <a:cs typeface="DejaVu Sans" charset="0"/>
              </a:rPr>
              <a:t>     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39750" y="1619250"/>
            <a:ext cx="2339975" cy="1260475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Северная Корея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7380288" y="1439863"/>
            <a:ext cx="2339975" cy="1439862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Южная Корея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8312" y="3094037"/>
            <a:ext cx="3514725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00213" algn="l"/>
                <a:tab pos="1789113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СССР</a:t>
            </a:r>
          </a:p>
          <a:p>
            <a:pPr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Китайская Армия</a:t>
            </a:r>
            <a:endParaRPr lang="ru-RU" dirty="0">
              <a:solidFill>
                <a:srgbClr val="000000"/>
              </a:solidFill>
              <a:latin typeface="Times New Roman" pitchFamily="18" charset="0"/>
              <a:ea typeface="DejaVu Sans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50112" y="2865437"/>
            <a:ext cx="2438400" cy="4214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США</a:t>
            </a:r>
          </a:p>
          <a:p>
            <a:pPr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Великобритания</a:t>
            </a:r>
          </a:p>
          <a:p>
            <a:pPr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Филиппины</a:t>
            </a:r>
          </a:p>
          <a:p>
            <a:pPr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Канада</a:t>
            </a:r>
          </a:p>
          <a:p>
            <a:pPr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Турция</a:t>
            </a:r>
          </a:p>
          <a:p>
            <a:pPr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Нидерланды</a:t>
            </a:r>
          </a:p>
          <a:p>
            <a:pPr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Австралия</a:t>
            </a:r>
          </a:p>
          <a:p>
            <a:pPr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Новая Зеландия</a:t>
            </a:r>
          </a:p>
          <a:p>
            <a:pPr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Таиланд</a:t>
            </a:r>
          </a:p>
          <a:p>
            <a:pPr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Эфиопия</a:t>
            </a:r>
          </a:p>
          <a:p>
            <a:pPr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 Греция</a:t>
            </a:r>
          </a:p>
          <a:p>
            <a:pPr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 Франция</a:t>
            </a:r>
          </a:p>
          <a:p>
            <a:pPr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 Колумбия</a:t>
            </a:r>
          </a:p>
          <a:p>
            <a:pPr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Бельгия</a:t>
            </a:r>
          </a:p>
          <a:p>
            <a:pPr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ЮАР</a:t>
            </a:r>
          </a:p>
          <a:p>
            <a:pPr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Люксембург</a:t>
            </a:r>
          </a:p>
        </p:txBody>
      </p:sp>
      <p:pic>
        <p:nvPicPr>
          <p:cNvPr id="92162" name="Picture 2" descr="http://www.cherenova.ru/img/img_history2/kore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2" y="1722437"/>
            <a:ext cx="4104762" cy="5684838"/>
          </a:xfrm>
          <a:prstGeom prst="rect">
            <a:avLst/>
          </a:prstGeom>
          <a:noFill/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925512" y="503237"/>
            <a:ext cx="8988557" cy="1091953"/>
          </a:xfrm>
        </p:spPr>
        <p:txBody>
          <a:bodyPr>
            <a:noAutofit/>
          </a:bodyPr>
          <a:lstStyle/>
          <a:p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Стороны конфликта</a:t>
            </a:r>
            <a:br>
              <a:rPr lang="ru-RU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b="1" cap="all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64" name="Picture 4" descr="https://image.fmkorea.com/files/attach/new/20180322/486616/918795998/988392904/758800940bd3712574853efb648bca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2" y="3779837"/>
            <a:ext cx="2683933" cy="362331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3586" y="1"/>
            <a:ext cx="8568531" cy="123982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Причины войны: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112" y="1798637"/>
            <a:ext cx="9372600" cy="3832239"/>
          </a:xfrm>
        </p:spPr>
        <p:txBody>
          <a:bodyPr>
            <a:normAutofit/>
          </a:bodyPr>
          <a:lstStyle/>
          <a:p>
            <a:pPr algn="l"/>
            <a:endParaRPr lang="ru-RU" dirty="0"/>
          </a:p>
          <a:p>
            <a:pPr marL="503972" indent="-503972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1. Попытка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Ким Ир Сена воссоединить Корею под своей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властью.</a:t>
            </a:r>
          </a:p>
          <a:p>
            <a:pPr marL="503972" indent="-503972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 Препятствия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объединения:</a:t>
            </a:r>
          </a:p>
          <a:p>
            <a:pPr algn="l">
              <a:buFont typeface="Arial" pitchFamily="34" charset="0"/>
              <a:buChar char="•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Противоположность идеологий;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Большие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различия в экономическом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развитии;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Частое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непризнание проблемы разделения внутри страны.</a:t>
            </a:r>
          </a:p>
          <a:p>
            <a:pPr marL="503972" indent="-503972"/>
            <a:endParaRPr lang="ru-RU" sz="2600" dirty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15912" y="198437"/>
            <a:ext cx="9577387" cy="1300163"/>
          </a:xfrm>
          <a:ln/>
        </p:spPr>
        <p:txBody>
          <a:bodyPr tIns="38880">
            <a:noAutofit/>
          </a:bodyPr>
          <a:lstStyle/>
          <a:p>
            <a: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Предыстория конфликта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192712" y="1951037"/>
            <a:ext cx="4648200" cy="4987925"/>
          </a:xfrm>
          <a:ln/>
        </p:spPr>
        <p:txBody>
          <a:bodyPr tIns="28080">
            <a:normAutofit fontScale="85000" lnSpcReduction="10000"/>
          </a:bodyPr>
          <a:lstStyle/>
          <a:p>
            <a:pPr marL="352425" indent="365125" algn="just"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>
                <a:solidFill>
                  <a:srgbClr val="000000"/>
                </a:solidFill>
              </a:rPr>
              <a:t>  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Разделение Кореи на Северную и Южную Корею произошло в 1945 году после поражения Японии, до этого правившей Кореей, во Второй мировой войне. США и СССР подписали соглашение о совместном управлении страной. Линия раздела зон влияния двух сверхдержав прошла по 38 параллели. </a:t>
            </a:r>
          </a:p>
        </p:txBody>
      </p:sp>
      <p:pic>
        <p:nvPicPr>
          <p:cNvPr id="90114" name="Picture 2" descr="https://i.ytimg.com/vi/RUpfqDACNTY/maxresdefault.jpg"/>
          <p:cNvPicPr>
            <a:picLocks noChangeAspect="1" noChangeArrowheads="1"/>
          </p:cNvPicPr>
          <p:nvPr/>
        </p:nvPicPr>
        <p:blipFill>
          <a:blip r:embed="rId3" cstate="print"/>
          <a:srcRect l="25625" r="10625"/>
          <a:stretch>
            <a:fillRect/>
          </a:stretch>
        </p:blipFill>
        <p:spPr bwMode="auto">
          <a:xfrm>
            <a:off x="163512" y="1951037"/>
            <a:ext cx="535432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1767">
            <a:off x="181852" y="1443420"/>
            <a:ext cx="334142" cy="25060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39712" y="301625"/>
            <a:ext cx="9840913" cy="1260475"/>
          </a:xfrm>
          <a:ln/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4400" b="1" cap="all" dirty="0" err="1">
                <a:latin typeface="Times New Roman" pitchFamily="18" charset="0"/>
                <a:cs typeface="Times New Roman" pitchFamily="18" charset="0"/>
              </a:rPr>
              <a:t>Предконфликтная</a:t>
            </a:r>
            <a:r>
              <a:rPr lang="ru-RU" sz="4400" b="1" cap="all" dirty="0">
                <a:latin typeface="Times New Roman" pitchFamily="18" charset="0"/>
                <a:cs typeface="Times New Roman" pitchFamily="18" charset="0"/>
              </a:rPr>
              <a:t> ситуация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87912" y="1768475"/>
            <a:ext cx="4953000" cy="4987925"/>
          </a:xfrm>
          <a:ln/>
        </p:spPr>
        <p:txBody>
          <a:bodyPr tIns="28080">
            <a:normAutofit fontScale="85000" lnSpcReduction="10000"/>
          </a:bodyPr>
          <a:lstStyle/>
          <a:p>
            <a:pPr marL="352425" indent="365125" algn="just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/>
              <a:t>  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После вывода СССР и США своих войск с полуострова лидеры Северной и Южной Кореи стали разрабатывать планы объединения страны военным путем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2425" indent="365125" algn="just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КНДР при помощи СССР, а КР при помощи США сформировали собственные вооруженные силы.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2" y="1499514"/>
            <a:ext cx="4606925" cy="6060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148662" y="353961"/>
            <a:ext cx="9840912" cy="1463675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Вторжение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северокорейской армии в Южную Корею и оккупация основной части ее территории (25 июня – 3 августа 1950).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125912" y="1722437"/>
            <a:ext cx="5791200" cy="5595938"/>
          </a:xfrm>
          <a:ln/>
        </p:spPr>
        <p:txBody>
          <a:bodyPr tIns="28080">
            <a:noAutofit/>
          </a:bodyPr>
          <a:lstStyle/>
          <a:p>
            <a:pPr marL="174625" indent="365125" algn="just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25 июня 1950 в 4 часа утра семь пехотных дивизий (90 тыс.) КНА перешли 38-ю параллель. Южнокорейские войска отступали по всему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фронту. Уже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27 июня они оставили Сеул; 28 июня части КНА вступили в столицу Южной Кореи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76213" indent="541338" algn="just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2651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первый день северокорейского наступления США инициировали созыв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СовБеза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ООН, который принял резолюцию с требованием к КНДР прекратить военные действия и отвести войска за 38-ю параллель. </a:t>
            </a:r>
          </a:p>
          <a:p>
            <a:pPr marL="176213" indent="541338" algn="just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1 июля началась переброска на полуостров 24-й пехотной дивизии США (16 тыс.). 5 июля ее подразделения вступили в бой с частями КНА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но были отброшены на юг.</a:t>
            </a:r>
          </a:p>
          <a:p>
            <a:pPr marL="87313" indent="365125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163512" y="198437"/>
            <a:ext cx="9917113" cy="588962"/>
          </a:xfrm>
          <a:prstGeom prst="rect">
            <a:avLst/>
          </a:prstGeom>
          <a:ln/>
        </p:spPr>
        <p:txBody>
          <a:bodyPr vert="horz" lIns="100794" tIns="50397" rIns="100794" bIns="50397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3600" b="1" cap="all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Основные операции в ходе войны</a:t>
            </a:r>
            <a:endParaRPr lang="ru-RU" sz="3600" b="1" cap="all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 descr="http://s006.radikal.ru/i215/1101/03/a0843a5d0fd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2" y="1570037"/>
            <a:ext cx="3960440" cy="585013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63525"/>
            <a:ext cx="9063037" cy="854075"/>
          </a:xfrm>
          <a:ln/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Сражение за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Пусанский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периметр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4 августа – 14 сентября 1950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63511" y="5151437"/>
            <a:ext cx="9917113" cy="2209800"/>
          </a:xfrm>
          <a:ln/>
        </p:spPr>
        <p:txBody>
          <a:bodyPr tIns="28080">
            <a:normAutofit fontScale="62500" lnSpcReduction="20000"/>
          </a:bodyPr>
          <a:lstStyle/>
          <a:p>
            <a:pPr marL="88900" indent="363538" algn="just">
              <a:lnSpc>
                <a:spcPct val="120000"/>
              </a:lnSpc>
              <a:spcAft>
                <a:spcPts val="1425"/>
              </a:spcAft>
              <a:buClr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Пусанский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 периметр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— линия, ограничивающая район на крайнем юго-востоке Кореи, удерживаемый американскими и южнокорейскими войсками под напором армии КНДР летом и осенью 1950 года во время Корейской войны. Протяжённость составляла 140 миль (около 200 километров).</a:t>
            </a:r>
          </a:p>
          <a:p>
            <a:pPr marL="88900" indent="363538" algn="just">
              <a:lnSpc>
                <a:spcPct val="120000"/>
              </a:lnSpc>
              <a:spcAft>
                <a:spcPts val="1425"/>
              </a:spcAft>
              <a:buClr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конце июля 1950 американцы и южнокорейцы отступили в юго-восточный угол Корейского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п-ва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 район порта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Пусан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Части КНА сумели захватить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Чинджу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и вплотную приблизиться к порту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Масан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В то же время американским и южнокорейским войскам удалось 15–20 августа остановить северокорейское наступление к западу от Тэгу</a:t>
            </a:r>
          </a:p>
        </p:txBody>
      </p:sp>
      <p:pic>
        <p:nvPicPr>
          <p:cNvPr id="77826" name="Picture 2" descr="https://upload.wikimedia.org/wikipedia/commons/3/3b/Pusan_Perimeter_Sept_4.jpg"/>
          <p:cNvPicPr>
            <a:picLocks noChangeAspect="1" noChangeArrowheads="1"/>
          </p:cNvPicPr>
          <p:nvPr/>
        </p:nvPicPr>
        <p:blipFill>
          <a:blip r:embed="rId3" cstate="print"/>
          <a:srcRect t="15448"/>
          <a:stretch>
            <a:fillRect/>
          </a:stretch>
        </p:blipFill>
        <p:spPr bwMode="auto">
          <a:xfrm>
            <a:off x="3668712" y="1722437"/>
            <a:ext cx="5257800" cy="3473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i1.wp.com/pacifism21.org/sites/default/files/koreanwar-fourmaps1200.jpg"/>
          <p:cNvPicPr>
            <a:picLocks noChangeAspect="1" noChangeArrowheads="1"/>
          </p:cNvPicPr>
          <p:nvPr/>
        </p:nvPicPr>
        <p:blipFill>
          <a:blip r:embed="rId4" cstate="print"/>
          <a:srcRect l="25140" t="6897" r="50496"/>
          <a:stretch>
            <a:fillRect/>
          </a:stretch>
        </p:blipFill>
        <p:spPr bwMode="auto">
          <a:xfrm>
            <a:off x="1382712" y="1798637"/>
            <a:ext cx="1905000" cy="343958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34639</TotalTime>
  <Words>1056</Words>
  <Application>Microsoft Office PowerPoint</Application>
  <PresentationFormat>Произвольный</PresentationFormat>
  <Paragraphs>104</Paragraphs>
  <Slides>21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Обычная</vt:lpstr>
      <vt:lpstr>Корейская война</vt:lpstr>
      <vt:lpstr>Общие данные</vt:lpstr>
      <vt:lpstr>Общие данные</vt:lpstr>
      <vt:lpstr>Стороны конфликта </vt:lpstr>
      <vt:lpstr>Причины войны:</vt:lpstr>
      <vt:lpstr>Предыстория конфликта</vt:lpstr>
      <vt:lpstr>Предконфликтная ситуация</vt:lpstr>
      <vt:lpstr>Вторжение северокорейской армии в Южную Корею и оккупация основной части ее территории (25 июня – 3 августа 1950).</vt:lpstr>
      <vt:lpstr>Сражение за Пусанский периметр  (4 августа – 14 сентября 1950) </vt:lpstr>
      <vt:lpstr>Высадка в Инчхоне и захват войсками ООН основной части Северной Кореи  (15 сентября – 18 октября 1950)</vt:lpstr>
      <vt:lpstr>Вмешательство Китая в корейский конфликт. Изгнание американцев из Северной Кореи  (19 октября 1950 – 24 января 1951) </vt:lpstr>
      <vt:lpstr>«Контрнаступление Риджуэя»  (25 января – 21 апреля 1951)</vt:lpstr>
      <vt:lpstr>Сражение на 38 параллели  (22 апреля – 10 июля 1951).</vt:lpstr>
      <vt:lpstr>Война заходит в тупик</vt:lpstr>
      <vt:lpstr>Начало переговоров</vt:lpstr>
      <vt:lpstr>27 ноября 1951 стороны договорились об установлении демаркационной линии на основе существующей линии фронта и о создании демилитаризованной зоны. Но затем переговоры зашли в тупик из-за разногласий по вопросу о репатриации военнопленных</vt:lpstr>
      <vt:lpstr>Договорно-правовая о мире и сотрудничестве</vt:lpstr>
      <vt:lpstr>Условия перемирия</vt:lpstr>
      <vt:lpstr>Демилитаризованная зона</vt:lpstr>
      <vt:lpstr>Постконфликтная ситуация</vt:lpstr>
      <vt:lpstr>Концепции объединения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marina</dc:creator>
  <cp:lastModifiedBy>Lenova</cp:lastModifiedBy>
  <cp:revision>24</cp:revision>
  <cp:lastPrinted>1601-01-01T00:00:00Z</cp:lastPrinted>
  <dcterms:created xsi:type="dcterms:W3CDTF">2011-03-16T11:58:54Z</dcterms:created>
  <dcterms:modified xsi:type="dcterms:W3CDTF">2022-09-26T18:15:49Z</dcterms:modified>
</cp:coreProperties>
</file>