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307" r:id="rId4"/>
    <p:sldId id="308" r:id="rId5"/>
    <p:sldId id="310" r:id="rId6"/>
    <p:sldId id="309" r:id="rId7"/>
    <p:sldId id="311" r:id="rId8"/>
    <p:sldId id="312" r:id="rId9"/>
    <p:sldId id="305" r:id="rId10"/>
    <p:sldId id="30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9E6A806-CFFC-48E3-8984-1118D04DB602}">
          <p14:sldIdLst>
            <p14:sldId id="259"/>
            <p14:sldId id="256"/>
            <p14:sldId id="307"/>
            <p14:sldId id="308"/>
            <p14:sldId id="310"/>
            <p14:sldId id="309"/>
            <p14:sldId id="311"/>
            <p14:sldId id="312"/>
          </p14:sldIdLst>
        </p14:section>
        <p14:section name="Раздел без заголовка" id="{4FC3ABE3-A329-49E6-920F-9A0DBC293E2E}">
          <p14:sldIdLst>
            <p14:sldId id="305"/>
            <p14:sldId id="30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-29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7001" y="1475633"/>
            <a:ext cx="8361229" cy="2098226"/>
          </a:xfrm>
        </p:spPr>
        <p:txBody>
          <a:bodyPr/>
          <a:lstStyle/>
          <a:p>
            <a:r>
              <a:rPr lang="kk-KZ" dirty="0" smtClean="0"/>
              <a:t>Лекция </a:t>
            </a:r>
            <a:r>
              <a:rPr lang="kk-KZ" dirty="0" smtClean="0"/>
              <a:t>9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88295" y="3696220"/>
            <a:ext cx="6831673" cy="1086237"/>
          </a:xfrm>
        </p:spPr>
        <p:txBody>
          <a:bodyPr/>
          <a:lstStyle/>
          <a:p>
            <a:r>
              <a:rPr lang="ru-RU" b="1" dirty="0"/>
              <a:t>Математическая постановка задачи принятия решения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93178" y="4870139"/>
            <a:ext cx="41100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/>
              <a:t>и</a:t>
            </a:r>
            <a:r>
              <a:rPr lang="ru-RU" sz="1400" dirty="0" err="1" smtClean="0"/>
              <a:t>.о</a:t>
            </a:r>
            <a:r>
              <a:rPr lang="ru-RU" sz="1400" dirty="0" smtClean="0"/>
              <a:t>. доцент кафедры «Информационные системы» </a:t>
            </a:r>
          </a:p>
          <a:p>
            <a:r>
              <a:rPr lang="ru-RU" sz="1400" dirty="0" err="1" smtClean="0"/>
              <a:t>Муханова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Аягоз</a:t>
            </a:r>
            <a:r>
              <a:rPr lang="ru-RU" sz="1400" dirty="0" smtClean="0"/>
              <a:t> </a:t>
            </a:r>
            <a:r>
              <a:rPr lang="ru-RU" sz="1400" dirty="0" err="1" smtClean="0"/>
              <a:t>Асанбековна</a:t>
            </a:r>
            <a:endParaRPr lang="ru-RU" sz="1400" dirty="0" smtClean="0"/>
          </a:p>
          <a:p>
            <a:r>
              <a:rPr lang="en-US" sz="1400" dirty="0"/>
              <a:t>e</a:t>
            </a:r>
            <a:r>
              <a:rPr lang="en-US" sz="1400" dirty="0" smtClean="0"/>
              <a:t>-mail: ayagoz198302@mail.ru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7049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12022"/>
            <a:ext cx="9601200" cy="4055378"/>
          </a:xfrm>
        </p:spPr>
        <p:txBody>
          <a:bodyPr>
            <a:normAutofit/>
          </a:bodyPr>
          <a:lstStyle/>
          <a:p>
            <a:r>
              <a:rPr lang="ru-RU" dirty="0"/>
              <a:t>9.Какие существуют схемы параметрической компенсации неопределенности?</a:t>
            </a:r>
          </a:p>
          <a:p>
            <a:r>
              <a:rPr lang="ru-RU" dirty="0"/>
              <a:t>10.Каковы возможные пути компенсации неопределенности?</a:t>
            </a:r>
          </a:p>
          <a:p>
            <a:r>
              <a:rPr lang="ru-RU" dirty="0"/>
              <a:t>11.Какие факторы определяют  класс задач ПР?</a:t>
            </a:r>
          </a:p>
          <a:p>
            <a:r>
              <a:rPr lang="ru-RU" dirty="0"/>
              <a:t>12.Из каких подмножеств может состоять множество неконтролируемых факторов?</a:t>
            </a:r>
          </a:p>
          <a:p>
            <a:r>
              <a:rPr lang="ru-RU" dirty="0"/>
              <a:t>13.Из каких обязательных элементов состоит математическая модель ПР?</a:t>
            </a:r>
          </a:p>
          <a:p>
            <a:r>
              <a:rPr lang="ru-RU" dirty="0"/>
              <a:t>14.Для чего служит критерий эффективности?</a:t>
            </a:r>
          </a:p>
          <a:p>
            <a:r>
              <a:rPr lang="ru-RU" dirty="0"/>
              <a:t>15.Примеры критерия </a:t>
            </a:r>
            <a:r>
              <a:rPr lang="ru-RU" dirty="0" err="1"/>
              <a:t>эфективности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80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0801" y="3947366"/>
            <a:ext cx="8319917" cy="2167825"/>
          </a:xfrm>
        </p:spPr>
        <p:txBody>
          <a:bodyPr/>
          <a:lstStyle/>
          <a:p>
            <a:pPr algn="l"/>
            <a:r>
              <a:rPr lang="ru-RU" sz="2400" b="1" dirty="0" smtClean="0"/>
              <a:t>Вопросы: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</a:t>
            </a:r>
            <a:r>
              <a:rPr lang="ru-RU" sz="2400" b="1" dirty="0" smtClean="0"/>
              <a:t> </a:t>
            </a:r>
            <a:r>
              <a:rPr lang="ru-RU" sz="2400" b="1" dirty="0"/>
              <a:t>Типовые схемы решения задач ПР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Виды </a:t>
            </a:r>
            <a:r>
              <a:rPr lang="ru-RU" sz="2400" b="1" dirty="0"/>
              <a:t>задач в зависимости от степени </a:t>
            </a:r>
            <a:r>
              <a:rPr lang="ru-RU" sz="2400" b="1" dirty="0" smtClean="0"/>
              <a:t>формализации</a:t>
            </a:r>
            <a:br>
              <a:rPr lang="ru-RU" sz="2400" b="1" dirty="0" smtClean="0"/>
            </a:br>
            <a:r>
              <a:rPr lang="ru-RU" sz="2400" b="1" dirty="0" smtClean="0"/>
              <a:t>- Организация </a:t>
            </a:r>
            <a:r>
              <a:rPr lang="ru-RU" sz="2400" b="1" dirty="0"/>
              <a:t>решения не полностью определенных задач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Принятие </a:t>
            </a:r>
            <a:r>
              <a:rPr lang="ru-RU" sz="2400" b="1" dirty="0"/>
              <a:t>решений в условиях неопределенности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Факторы </a:t>
            </a:r>
            <a:r>
              <a:rPr lang="ru-RU" sz="2400" b="1" dirty="0"/>
              <a:t>определяющие класс задач ПР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Моделирование </a:t>
            </a:r>
            <a:r>
              <a:rPr lang="ru-RU" sz="2400" b="1" dirty="0"/>
              <a:t>принятия решения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813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Типовые схемы решения задач ПР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753299"/>
            <a:ext cx="9601200" cy="411410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Проблема принятия решений нетривиальна, ее математическая постановка во многом зависит от конкретной ситуации.</a:t>
            </a:r>
          </a:p>
          <a:p>
            <a:pPr marL="0" indent="0" algn="just">
              <a:buNone/>
            </a:pPr>
            <a:r>
              <a:rPr lang="ru-RU" dirty="0"/>
              <a:t>Существуют два типа схемы решения задач ПР – </a:t>
            </a:r>
            <a:r>
              <a:rPr lang="ru-RU" b="1" dirty="0"/>
              <a:t>формализованные</a:t>
            </a:r>
            <a:r>
              <a:rPr lang="ru-RU" dirty="0"/>
              <a:t> (формально-логические) и </a:t>
            </a:r>
            <a:r>
              <a:rPr lang="ru-RU" b="1" dirty="0"/>
              <a:t>неформализованные</a:t>
            </a:r>
            <a:r>
              <a:rPr lang="ru-RU" dirty="0"/>
              <a:t> (интеллектуально-логические).</a:t>
            </a:r>
          </a:p>
          <a:p>
            <a:pPr algn="just"/>
            <a:r>
              <a:rPr lang="ru-RU" dirty="0"/>
              <a:t>Процедура (операция) считается формализованной, если определена и однозначно понимается последовательность элементарных действий по ее реализации.</a:t>
            </a:r>
          </a:p>
          <a:p>
            <a:pPr algn="just"/>
            <a:r>
              <a:rPr lang="ru-RU" dirty="0"/>
              <a:t>Формализация предполагает возможность многократного повторения процедуры (</a:t>
            </a:r>
            <a:r>
              <a:rPr lang="ru-RU" dirty="0" err="1"/>
              <a:t>неуникальность</a:t>
            </a:r>
            <a:r>
              <a:rPr lang="ru-RU" dirty="0"/>
              <a:t>), пригодность для множества исходных данных (вариативность входов), возможность формального представления последовательности действий и фиксации его на каком либо носителе (ЭВМ).</a:t>
            </a:r>
          </a:p>
          <a:p>
            <a:pPr algn="just"/>
            <a:r>
              <a:rPr lang="ru-RU" b="1" dirty="0"/>
              <a:t>Неформализованные</a:t>
            </a:r>
            <a:r>
              <a:rPr lang="ru-RU" dirty="0"/>
              <a:t> действия осуществляются с использованием интуиции (неполное осознание аргументов и приемов выбора действия). Примеры неформализованных действий – выбор метода решения, декомпозиция, формирование структуры, анализ результатов и т.п.</a:t>
            </a:r>
          </a:p>
          <a:p>
            <a:pPr algn="just"/>
            <a:r>
              <a:rPr lang="ru-RU" dirty="0"/>
              <a:t>Чаще всего в процессе проектирования применяется сочетание формализованных и неформализованных действий с использованием САПР.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03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Виды задач в зависимости от степени формализации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зависимости от степени формализации различаются задачи:</a:t>
            </a:r>
          </a:p>
          <a:p>
            <a:r>
              <a:rPr lang="ru-RU" dirty="0"/>
              <a:t>- множество альтернатив определено, принцип выбора формализован, и результаты его применения не зависят от субъективных условий (задача оптимального выбора);</a:t>
            </a:r>
          </a:p>
          <a:p>
            <a:r>
              <a:rPr lang="ru-RU" dirty="0"/>
              <a:t>- множество альтернатив определено, но принцип выбора не формализован, и результаты выбора зависят от того, кто и на основе какой информации его делает;</a:t>
            </a:r>
          </a:p>
          <a:p>
            <a:r>
              <a:rPr lang="ru-RU" dirty="0"/>
              <a:t>- множество альтернатив не определено (может дополняться и видоизменяться), принцип выбора не формализован (разные субъекты могут выбирать разные альтернативы).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04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Организация решения не полностью определенных задач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Практические пути решения не полностью определенных задач состоят в использовании ряда задач с фиксированным, но меняющимся от задачи к задаче множеством альтернатив и фиксированным принципом выбора.</a:t>
            </a:r>
          </a:p>
          <a:p>
            <a:pPr marL="0" indent="0">
              <a:buNone/>
            </a:pPr>
            <a:r>
              <a:rPr lang="ru-RU" dirty="0"/>
              <a:t>Принцип выбора может допускать участие экспертов, каждый из которых может порождать свое множество альтернатив и принципы выбора. В любом случае основой задачи выбора является сведение ее к множеству формализованных задач и организации их сравнения.</a:t>
            </a:r>
          </a:p>
          <a:p>
            <a:pPr marL="0" indent="0">
              <a:buNone/>
            </a:pPr>
            <a:r>
              <a:rPr lang="ru-RU" dirty="0"/>
              <a:t>Организация решения предполагает: </a:t>
            </a:r>
          </a:p>
          <a:p>
            <a:r>
              <a:rPr lang="ru-RU" dirty="0"/>
              <a:t>- декомпозицию альтернатив на свойства, удобные для сравнения;</a:t>
            </a:r>
          </a:p>
          <a:p>
            <a:r>
              <a:rPr lang="ru-RU" dirty="0"/>
              <a:t> - ранжирование этих свойств;</a:t>
            </a:r>
          </a:p>
          <a:p>
            <a:r>
              <a:rPr lang="ru-RU" dirty="0"/>
              <a:t>- выбор числовых характеристик свойств (критериев); </a:t>
            </a:r>
          </a:p>
          <a:p>
            <a:r>
              <a:rPr lang="ru-RU" dirty="0"/>
              <a:t>- выбор экспертных процедур для оценки свойств. принятие решения.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892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Принятие решений в условиях неопределенности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Возможны две предельные схемы параметрической компенсации неопределенности: компенсация неопределенности до непосредственного применения (до операции) и в процессе применения (в ходе операции).</a:t>
            </a:r>
          </a:p>
          <a:p>
            <a:r>
              <a:rPr lang="ru-RU" b="1" dirty="0"/>
              <a:t>Компенсация до </a:t>
            </a:r>
            <a:r>
              <a:rPr lang="ru-RU" b="1" dirty="0" smtClean="0"/>
              <a:t>операции</a:t>
            </a:r>
          </a:p>
          <a:p>
            <a:r>
              <a:rPr lang="ru-RU" b="1" dirty="0"/>
              <a:t>Компенсация в ходе </a:t>
            </a:r>
            <a:r>
              <a:rPr lang="ru-RU" b="1" dirty="0" smtClean="0"/>
              <a:t>операции</a:t>
            </a:r>
          </a:p>
          <a:p>
            <a:r>
              <a:rPr lang="ru-RU" b="1" dirty="0"/>
              <a:t>Возможные пути компенсации</a:t>
            </a:r>
            <a:r>
              <a:rPr lang="ru-RU" dirty="0"/>
              <a:t> неопределенности: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16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Факторы определяющие класс задач ПР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Класс задач принятия решения определяется тремя факторами:</a:t>
            </a:r>
          </a:p>
          <a:p>
            <a:r>
              <a:rPr lang="ru-RU" dirty="0"/>
              <a:t> - целью решения задачи выбора;</a:t>
            </a:r>
          </a:p>
          <a:p>
            <a:r>
              <a:rPr lang="ru-RU" dirty="0"/>
              <a:t>- типом "среды" задачи (всей совокупности неконтролируемых параметров);</a:t>
            </a:r>
          </a:p>
          <a:p>
            <a:r>
              <a:rPr lang="ru-RU" dirty="0"/>
              <a:t> - количеством критериев – и существенно зависит от видов имеющихся неопределенностей.</a:t>
            </a:r>
          </a:p>
          <a:p>
            <a:pPr marL="0" indent="0">
              <a:buNone/>
            </a:pPr>
            <a:r>
              <a:rPr lang="ru-RU" dirty="0"/>
              <a:t>Множество неконтролируемых факторов может состоять из подмножеств: </a:t>
            </a:r>
          </a:p>
          <a:p>
            <a:r>
              <a:rPr lang="ru-RU" dirty="0"/>
              <a:t>- фиксированных случайных факторов (стохастические факторы) с известными законами распределения; </a:t>
            </a:r>
          </a:p>
          <a:p>
            <a:r>
              <a:rPr lang="ru-RU" dirty="0"/>
              <a:t>- факторов природной неопределенности с неопределенным законом распределения;</a:t>
            </a:r>
          </a:p>
          <a:p>
            <a:r>
              <a:rPr lang="ru-RU" dirty="0"/>
              <a:t>- неопределенных факторов, связанных со стратегиями поведения разумного противника, множество возможных проектных решений.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07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Моделирование принятия решения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Сущность процесса принятия решения представляет собой перевод системы из заданного состояния в желаемое. Такой перевод осуществляется с использованием математической модели принятия решения. </a:t>
            </a:r>
          </a:p>
          <a:p>
            <a:r>
              <a:rPr lang="ru-RU" dirty="0"/>
              <a:t>Важнейшим условием применения математической модели является упрощение, схематизация реальной ситуации.</a:t>
            </a:r>
          </a:p>
          <a:p>
            <a:r>
              <a:rPr lang="ru-RU" dirty="0"/>
              <a:t>Математическая модель ПР имеет следующие элементы: </a:t>
            </a:r>
          </a:p>
          <a:p>
            <a:r>
              <a:rPr lang="ru-RU" dirty="0"/>
              <a:t>- ограничения на факторы управления;</a:t>
            </a:r>
          </a:p>
          <a:p>
            <a:r>
              <a:rPr lang="ru-RU" dirty="0"/>
              <a:t>- целевая функция </a:t>
            </a:r>
            <a:r>
              <a:rPr lang="ru-RU" dirty="0" smtClean="0"/>
              <a:t>критерий эффективности.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613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1.Какие существуют типовые схемы решения задач ПР?</a:t>
            </a:r>
          </a:p>
          <a:p>
            <a:r>
              <a:rPr lang="ru-RU" dirty="0"/>
              <a:t>2.Что означает что процедура (операция) считается формализованной?</a:t>
            </a:r>
          </a:p>
          <a:p>
            <a:r>
              <a:rPr lang="ru-RU" dirty="0"/>
              <a:t>3. Что предполагает формализация?</a:t>
            </a:r>
          </a:p>
          <a:p>
            <a:r>
              <a:rPr lang="ru-RU" dirty="0"/>
              <a:t>4.Как осуществляются</a:t>
            </a:r>
            <a:r>
              <a:rPr lang="ru-RU" b="1" dirty="0"/>
              <a:t> </a:t>
            </a:r>
            <a:r>
              <a:rPr lang="ru-RU" dirty="0"/>
              <a:t>неформализованные действия?</a:t>
            </a:r>
          </a:p>
          <a:p>
            <a:r>
              <a:rPr lang="ru-RU" dirty="0"/>
              <a:t>5. Примеры неформализованных действий</a:t>
            </a:r>
          </a:p>
          <a:p>
            <a:r>
              <a:rPr lang="ru-RU" dirty="0"/>
              <a:t>6.Как различаются задачи в зависимости от степени формализации?</a:t>
            </a:r>
          </a:p>
          <a:p>
            <a:r>
              <a:rPr lang="ru-RU" dirty="0"/>
              <a:t>7.Что предполагает организация решения не полностью определенных задач?</a:t>
            </a:r>
          </a:p>
          <a:p>
            <a:r>
              <a:rPr lang="ru-RU" dirty="0"/>
              <a:t>8.Какие специалисты привлекаются к организации принятия решения?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29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2766</TotalTime>
  <Words>663</Words>
  <Application>Microsoft Office PowerPoint</Application>
  <PresentationFormat>Произвольный</PresentationFormat>
  <Paragraphs>63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Crop</vt:lpstr>
      <vt:lpstr>Лекция 9</vt:lpstr>
      <vt:lpstr>Вопросы:   - Типовые схемы решения задач ПР  - Виды задач в зависимости от степени формализации - Организация решения не полностью определенных задач - Принятие решений в условиях неопределенности - Факторы определяющие класс задач ПР - Моделирование принятия решения  </vt:lpstr>
      <vt:lpstr>Типовые схемы решения задач ПР</vt:lpstr>
      <vt:lpstr>Виды задач в зависимости от степени формализации</vt:lpstr>
      <vt:lpstr>Организация решения не полностью определенных задач </vt:lpstr>
      <vt:lpstr>Принятие решений в условиях неопределенности</vt:lpstr>
      <vt:lpstr>Факторы определяющие класс задач ПР </vt:lpstr>
      <vt:lpstr>Моделирование принятия решения</vt:lpstr>
      <vt:lpstr>Контрольные вопросы: </vt:lpstr>
      <vt:lpstr>Контрольные 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77755</cp:lastModifiedBy>
  <cp:revision>38</cp:revision>
  <dcterms:created xsi:type="dcterms:W3CDTF">2021-01-27T16:38:45Z</dcterms:created>
  <dcterms:modified xsi:type="dcterms:W3CDTF">2022-11-01T11:18:35Z</dcterms:modified>
</cp:coreProperties>
</file>