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420" r:id="rId2"/>
    <p:sldId id="261" r:id="rId3"/>
    <p:sldId id="410" r:id="rId4"/>
    <p:sldId id="411" r:id="rId5"/>
    <p:sldId id="412" r:id="rId6"/>
    <p:sldId id="413" r:id="rId7"/>
    <p:sldId id="414" r:id="rId8"/>
    <p:sldId id="415" r:id="rId9"/>
    <p:sldId id="416" r:id="rId10"/>
    <p:sldId id="417" r:id="rId11"/>
    <p:sldId id="418" r:id="rId12"/>
    <p:sldId id="419" r:id="rId13"/>
    <p:sldId id="355" r:id="rId14"/>
    <p:sldId id="308" r:id="rId15"/>
    <p:sldId id="25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8FC"/>
    <a:srgbClr val="6699FF"/>
    <a:srgbClr val="D1DD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431B0-1673-42C1-9A35-0148342AF8B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AD262D6-7FEC-44DA-8D66-50BDB7CD1D67}">
      <dgm:prSet custT="1"/>
      <dgm:spPr/>
      <dgm:t>
        <a:bodyPr/>
        <a:lstStyle/>
        <a:p>
          <a:pPr rtl="0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определенных данных или знаний можно отнести к информационным ресурсам. Технологии, программы, экспертные системы и т. п. составля­ют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r>
            <a: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продукты, 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разрабатыва­ются или составляются для целенаправленной обработ­ки информационных ресурсов и получения определенных выводов или знаний. В настоящее время существует огромное количество программных продуктов, предназ­наченных для различных целей, к ним относятся элек­тронные таблицы, системы управления базами данных, программы компьютерной графики,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ГИСы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редакцион</a:t>
          </a:r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-но-издательские системы и др.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E273CF-CE6D-43C7-86F5-06E9F0615F03}" type="parTrans" cxnId="{9BEC0CB4-0591-486C-B091-219503F18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99FECD-E946-4A07-92F1-0695CDF1EBFB}" type="sibTrans" cxnId="{9BEC0CB4-0591-486C-B091-219503F1807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3AB95C-4C32-4725-81A7-43BA47393AC1}" type="pres">
      <dgm:prSet presAssocID="{744431B0-1673-42C1-9A35-0148342AF8B9}" presName="CompostProcess" presStyleCnt="0">
        <dgm:presLayoutVars>
          <dgm:dir/>
          <dgm:resizeHandles val="exact"/>
        </dgm:presLayoutVars>
      </dgm:prSet>
      <dgm:spPr/>
    </dgm:pt>
    <dgm:pt modelId="{AA7560CD-4AE0-4833-8725-C717692D008D}" type="pres">
      <dgm:prSet presAssocID="{744431B0-1673-42C1-9A35-0148342AF8B9}" presName="arrow" presStyleLbl="bgShp" presStyleIdx="0" presStyleCnt="1"/>
      <dgm:spPr/>
    </dgm:pt>
    <dgm:pt modelId="{3C7100C8-C4B9-42BC-BBD1-6630ECEDC2EA}" type="pres">
      <dgm:prSet presAssocID="{744431B0-1673-42C1-9A35-0148342AF8B9}" presName="linearProcess" presStyleCnt="0"/>
      <dgm:spPr/>
    </dgm:pt>
    <dgm:pt modelId="{681493AE-3FEF-4806-9A36-3E3B4C91ED84}" type="pres">
      <dgm:prSet presAssocID="{DAD262D6-7FEC-44DA-8D66-50BDB7CD1D67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9BEC0CB4-0591-486C-B091-219503F18079}" srcId="{744431B0-1673-42C1-9A35-0148342AF8B9}" destId="{DAD262D6-7FEC-44DA-8D66-50BDB7CD1D67}" srcOrd="0" destOrd="0" parTransId="{FAE273CF-CE6D-43C7-86F5-06E9F0615F03}" sibTransId="{EF99FECD-E946-4A07-92F1-0695CDF1EBFB}"/>
    <dgm:cxn modelId="{BB30EBD8-3422-494D-ABD6-A3502D8045BF}" type="presOf" srcId="{744431B0-1673-42C1-9A35-0148342AF8B9}" destId="{013AB95C-4C32-4725-81A7-43BA47393AC1}" srcOrd="0" destOrd="0" presId="urn:microsoft.com/office/officeart/2005/8/layout/hProcess9"/>
    <dgm:cxn modelId="{BE168046-854C-471D-B94C-A8BF55A549FE}" type="presOf" srcId="{DAD262D6-7FEC-44DA-8D66-50BDB7CD1D67}" destId="{681493AE-3FEF-4806-9A36-3E3B4C91ED84}" srcOrd="0" destOrd="0" presId="urn:microsoft.com/office/officeart/2005/8/layout/hProcess9"/>
    <dgm:cxn modelId="{8A5C1344-273A-4780-BB6F-8F0C7EE5FD64}" type="presParOf" srcId="{013AB95C-4C32-4725-81A7-43BA47393AC1}" destId="{AA7560CD-4AE0-4833-8725-C717692D008D}" srcOrd="0" destOrd="0" presId="urn:microsoft.com/office/officeart/2005/8/layout/hProcess9"/>
    <dgm:cxn modelId="{AD87DCC7-44A9-4B08-936B-2544BF2E4226}" type="presParOf" srcId="{013AB95C-4C32-4725-81A7-43BA47393AC1}" destId="{3C7100C8-C4B9-42BC-BBD1-6630ECEDC2EA}" srcOrd="1" destOrd="0" presId="urn:microsoft.com/office/officeart/2005/8/layout/hProcess9"/>
    <dgm:cxn modelId="{685BD764-7DEF-4D3A-B56A-10EDD8D60AF8}" type="presParOf" srcId="{3C7100C8-C4B9-42BC-BBD1-6630ECEDC2EA}" destId="{681493AE-3FEF-4806-9A36-3E3B4C91ED84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011F4-646E-4DD7-A6B8-95C45656E6A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1CF044-7E4C-4AA1-A940-F3E2EC26E6E3}">
      <dgm:prSet custT="1"/>
      <dgm:spPr/>
      <dgm:t>
        <a:bodyPr/>
        <a:lstStyle/>
        <a:p>
          <a:pPr rtl="0"/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Основу большинства методов обработки в инфор­мационных системах составляют </a:t>
          </a:r>
          <a:r>
            <a:rPr lang="ru-RU" sz="12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модели, 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служат для формализованного пред­ставления данных. В рамках таких моделей также вы­являются различные взаимосвязи между исследуемы­ми параметрами. Модели могут содержать несколько уровней описания, которые связаны с методами обра­ботки информации.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762F1E-1E23-4087-B7DC-CCC035014C88}" type="parTrans" cxnId="{73E5FCA4-A034-4113-8DB4-4B8741E20A5D}">
      <dgm:prSet/>
      <dgm:spPr/>
      <dgm:t>
        <a:bodyPr/>
        <a:lstStyle/>
        <a:p>
          <a:endParaRPr lang="ru-RU"/>
        </a:p>
      </dgm:t>
    </dgm:pt>
    <dgm:pt modelId="{21134146-F25D-4E50-A821-92DB11845AC5}" type="sibTrans" cxnId="{73E5FCA4-A034-4113-8DB4-4B8741E20A5D}">
      <dgm:prSet/>
      <dgm:spPr/>
      <dgm:t>
        <a:bodyPr/>
        <a:lstStyle/>
        <a:p>
          <a:endParaRPr lang="ru-RU"/>
        </a:p>
      </dgm:t>
    </dgm:pt>
    <dgm:pt modelId="{62357A91-89B0-4BA7-A477-84009FFC712F}" type="pres">
      <dgm:prSet presAssocID="{F22011F4-646E-4DD7-A6B8-95C45656E6AD}" presName="CompostProcess" presStyleCnt="0">
        <dgm:presLayoutVars>
          <dgm:dir/>
          <dgm:resizeHandles val="exact"/>
        </dgm:presLayoutVars>
      </dgm:prSet>
      <dgm:spPr/>
    </dgm:pt>
    <dgm:pt modelId="{FE27D324-1889-4632-808D-2557CCACE4A5}" type="pres">
      <dgm:prSet presAssocID="{F22011F4-646E-4DD7-A6B8-95C45656E6AD}" presName="arrow" presStyleLbl="bgShp" presStyleIdx="0" presStyleCnt="1" custScaleX="112475"/>
      <dgm:spPr/>
    </dgm:pt>
    <dgm:pt modelId="{ED78F297-DC2D-4443-B649-C11C624D1349}" type="pres">
      <dgm:prSet presAssocID="{F22011F4-646E-4DD7-A6B8-95C45656E6AD}" presName="linearProcess" presStyleCnt="0"/>
      <dgm:spPr/>
    </dgm:pt>
    <dgm:pt modelId="{44C27CCC-8938-45A8-A8AD-5FF875C28155}" type="pres">
      <dgm:prSet presAssocID="{731CF044-7E4C-4AA1-A940-F3E2EC26E6E3}" presName="textNode" presStyleLbl="node1" presStyleIdx="0" presStyleCnt="1" custScaleX="119560">
        <dgm:presLayoutVars>
          <dgm:bulletEnabled val="1"/>
        </dgm:presLayoutVars>
      </dgm:prSet>
      <dgm:spPr/>
    </dgm:pt>
  </dgm:ptLst>
  <dgm:cxnLst>
    <dgm:cxn modelId="{73E5FCA4-A034-4113-8DB4-4B8741E20A5D}" srcId="{F22011F4-646E-4DD7-A6B8-95C45656E6AD}" destId="{731CF044-7E4C-4AA1-A940-F3E2EC26E6E3}" srcOrd="0" destOrd="0" parTransId="{D8762F1E-1E23-4087-B7DC-CCC035014C88}" sibTransId="{21134146-F25D-4E50-A821-92DB11845AC5}"/>
    <dgm:cxn modelId="{F28B9442-2E5E-46A1-BF60-9D6744E3B277}" type="presOf" srcId="{731CF044-7E4C-4AA1-A940-F3E2EC26E6E3}" destId="{44C27CCC-8938-45A8-A8AD-5FF875C28155}" srcOrd="0" destOrd="0" presId="urn:microsoft.com/office/officeart/2005/8/layout/hProcess9"/>
    <dgm:cxn modelId="{AE328978-F8E3-4728-B075-27703CDC2C2D}" type="presOf" srcId="{F22011F4-646E-4DD7-A6B8-95C45656E6AD}" destId="{62357A91-89B0-4BA7-A477-84009FFC712F}" srcOrd="0" destOrd="0" presId="urn:microsoft.com/office/officeart/2005/8/layout/hProcess9"/>
    <dgm:cxn modelId="{47816200-301E-4E95-AAEF-DCC65F861A9A}" type="presParOf" srcId="{62357A91-89B0-4BA7-A477-84009FFC712F}" destId="{FE27D324-1889-4632-808D-2557CCACE4A5}" srcOrd="0" destOrd="0" presId="urn:microsoft.com/office/officeart/2005/8/layout/hProcess9"/>
    <dgm:cxn modelId="{724F3576-15FC-4270-B055-4706B3416007}" type="presParOf" srcId="{62357A91-89B0-4BA7-A477-84009FFC712F}" destId="{ED78F297-DC2D-4443-B649-C11C624D1349}" srcOrd="1" destOrd="0" presId="urn:microsoft.com/office/officeart/2005/8/layout/hProcess9"/>
    <dgm:cxn modelId="{A090FD69-263F-4770-87E2-B1A6CE843BE8}" type="presParOf" srcId="{ED78F297-DC2D-4443-B649-C11C624D1349}" destId="{44C27CCC-8938-45A8-A8AD-5FF875C2815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2E15AE-8449-4F34-8A30-9C3C15BAB8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14D61F-5269-4C3A-940B-2386066E2481}">
      <dgm:prSet custT="1"/>
      <dgm:spPr/>
      <dgm:t>
        <a:bodyPr/>
        <a:lstStyle/>
        <a:p>
          <a:pPr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от совокупности разрозненных данных к совокупности взаимосвязанных моделей может быть охарактеризован как переход от информации </a:t>
          </a:r>
          <a:r>
            <a:rPr lang="ru-RU" sz="12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инфор­мационным ресурсам. </a:t>
          </a:r>
          <a:r>
            <a:rPr lang="ru-RU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Ресурсность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моделей означает возможность накапливать новую информацию, улучшать их качество и расширять воз­можности применения.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8D2A16-AB16-40E4-BD15-29DA00043463}" type="parTrans" cxnId="{563231A6-ACE9-4457-BAC0-72C0C7359738}">
      <dgm:prSet/>
      <dgm:spPr/>
      <dgm:t>
        <a:bodyPr/>
        <a:lstStyle/>
        <a:p>
          <a:endParaRPr lang="ru-RU"/>
        </a:p>
      </dgm:t>
    </dgm:pt>
    <dgm:pt modelId="{4DBDAE93-CBF6-4B20-82C8-057B8ADAE633}" type="sibTrans" cxnId="{563231A6-ACE9-4457-BAC0-72C0C7359738}">
      <dgm:prSet/>
      <dgm:spPr/>
      <dgm:t>
        <a:bodyPr/>
        <a:lstStyle/>
        <a:p>
          <a:endParaRPr lang="ru-RU"/>
        </a:p>
      </dgm:t>
    </dgm:pt>
    <dgm:pt modelId="{289D842F-8189-49F3-A3FA-93A907FBD1CB}" type="pres">
      <dgm:prSet presAssocID="{8E2E15AE-8449-4F34-8A30-9C3C15BAB812}" presName="CompostProcess" presStyleCnt="0">
        <dgm:presLayoutVars>
          <dgm:dir/>
          <dgm:resizeHandles val="exact"/>
        </dgm:presLayoutVars>
      </dgm:prSet>
      <dgm:spPr/>
    </dgm:pt>
    <dgm:pt modelId="{D1AB2BB8-8E45-478B-86A0-A4A3553C9ACB}" type="pres">
      <dgm:prSet presAssocID="{8E2E15AE-8449-4F34-8A30-9C3C15BAB812}" presName="arrow" presStyleLbl="bgShp" presStyleIdx="0" presStyleCnt="1"/>
      <dgm:spPr/>
    </dgm:pt>
    <dgm:pt modelId="{60D2C27D-F562-4F3D-9024-EE75C5C9C27B}" type="pres">
      <dgm:prSet presAssocID="{8E2E15AE-8449-4F34-8A30-9C3C15BAB812}" presName="linearProcess" presStyleCnt="0"/>
      <dgm:spPr/>
    </dgm:pt>
    <dgm:pt modelId="{EB28194F-DA0E-45B9-A33F-1D8658FD3C77}" type="pres">
      <dgm:prSet presAssocID="{D514D61F-5269-4C3A-940B-2386066E2481}" presName="textNode" presStyleLbl="node1" presStyleIdx="0" presStyleCnt="1" custScaleX="109792">
        <dgm:presLayoutVars>
          <dgm:bulletEnabled val="1"/>
        </dgm:presLayoutVars>
      </dgm:prSet>
      <dgm:spPr/>
    </dgm:pt>
  </dgm:ptLst>
  <dgm:cxnLst>
    <dgm:cxn modelId="{563231A6-ACE9-4457-BAC0-72C0C7359738}" srcId="{8E2E15AE-8449-4F34-8A30-9C3C15BAB812}" destId="{D514D61F-5269-4C3A-940B-2386066E2481}" srcOrd="0" destOrd="0" parTransId="{368D2A16-AB16-40E4-BD15-29DA00043463}" sibTransId="{4DBDAE93-CBF6-4B20-82C8-057B8ADAE633}"/>
    <dgm:cxn modelId="{489197A3-8330-4F5B-A912-C125D33A5971}" type="presOf" srcId="{D514D61F-5269-4C3A-940B-2386066E2481}" destId="{EB28194F-DA0E-45B9-A33F-1D8658FD3C77}" srcOrd="0" destOrd="0" presId="urn:microsoft.com/office/officeart/2005/8/layout/hProcess9"/>
    <dgm:cxn modelId="{68F9B50E-E3E1-40CC-B5FA-C5E5AE53FEF9}" type="presOf" srcId="{8E2E15AE-8449-4F34-8A30-9C3C15BAB812}" destId="{289D842F-8189-49F3-A3FA-93A907FBD1CB}" srcOrd="0" destOrd="0" presId="urn:microsoft.com/office/officeart/2005/8/layout/hProcess9"/>
    <dgm:cxn modelId="{D911ED64-4F48-4BE5-8773-E9CBDA3DF0FB}" type="presParOf" srcId="{289D842F-8189-49F3-A3FA-93A907FBD1CB}" destId="{D1AB2BB8-8E45-478B-86A0-A4A3553C9ACB}" srcOrd="0" destOrd="0" presId="urn:microsoft.com/office/officeart/2005/8/layout/hProcess9"/>
    <dgm:cxn modelId="{CAAF8259-689D-481E-BD06-558118317E6B}" type="presParOf" srcId="{289D842F-8189-49F3-A3FA-93A907FBD1CB}" destId="{60D2C27D-F562-4F3D-9024-EE75C5C9C27B}" srcOrd="1" destOrd="0" presId="urn:microsoft.com/office/officeart/2005/8/layout/hProcess9"/>
    <dgm:cxn modelId="{5DD4CC5C-6218-4A97-B441-6EBF34766B68}" type="presParOf" srcId="{60D2C27D-F562-4F3D-9024-EE75C5C9C27B}" destId="{EB28194F-DA0E-45B9-A33F-1D8658FD3C7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D26D8F-FA49-4DA4-B179-A71FE64EB60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41CA7DD-F435-4C22-9A10-4E1780593344}">
      <dgm:prSet/>
      <dgm:spPr/>
      <dgm:t>
        <a:bodyPr/>
        <a:lstStyle/>
        <a:p>
          <a:pPr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выделяют три основных класса информационных моделей: </a:t>
          </a:r>
          <a:r>
            <a:rPr lang="ru-RU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информационно-описатель­ные, информационно-ресурсные, интеллектуальные.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C034BA-79D1-4945-BC1B-F81C1D40E7C1}" type="parTrans" cxnId="{5E9301D0-882C-48B2-ACA9-5A441ED03F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304071-C80B-4E65-A6D7-1708EF1D97D7}" type="sibTrans" cxnId="{5E9301D0-882C-48B2-ACA9-5A441ED03FF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B65322-7801-442B-B4D3-16BC9EFC6813}" type="pres">
      <dgm:prSet presAssocID="{36D26D8F-FA49-4DA4-B179-A71FE64EB604}" presName="CompostProcess" presStyleCnt="0">
        <dgm:presLayoutVars>
          <dgm:dir/>
          <dgm:resizeHandles val="exact"/>
        </dgm:presLayoutVars>
      </dgm:prSet>
      <dgm:spPr/>
    </dgm:pt>
    <dgm:pt modelId="{A491E03A-D569-4BB1-B25F-7D005ACB9352}" type="pres">
      <dgm:prSet presAssocID="{36D26D8F-FA49-4DA4-B179-A71FE64EB604}" presName="arrow" presStyleLbl="bgShp" presStyleIdx="0" presStyleCnt="1"/>
      <dgm:spPr/>
    </dgm:pt>
    <dgm:pt modelId="{357F0906-0DBE-459B-905D-32F503B9EA15}" type="pres">
      <dgm:prSet presAssocID="{36D26D8F-FA49-4DA4-B179-A71FE64EB604}" presName="linearProcess" presStyleCnt="0"/>
      <dgm:spPr/>
    </dgm:pt>
    <dgm:pt modelId="{8A408E69-117E-48D6-BDD0-D07983C3E0D9}" type="pres">
      <dgm:prSet presAssocID="{841CA7DD-F435-4C22-9A10-4E1780593344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45253BF4-3E23-4742-962D-1B5AF9E09409}" type="presOf" srcId="{841CA7DD-F435-4C22-9A10-4E1780593344}" destId="{8A408E69-117E-48D6-BDD0-D07983C3E0D9}" srcOrd="0" destOrd="0" presId="urn:microsoft.com/office/officeart/2005/8/layout/hProcess9"/>
    <dgm:cxn modelId="{D1E27D33-0B78-4C9D-BA03-F585CE5DCC92}" type="presOf" srcId="{36D26D8F-FA49-4DA4-B179-A71FE64EB604}" destId="{56B65322-7801-442B-B4D3-16BC9EFC6813}" srcOrd="0" destOrd="0" presId="urn:microsoft.com/office/officeart/2005/8/layout/hProcess9"/>
    <dgm:cxn modelId="{5E9301D0-882C-48B2-ACA9-5A441ED03FF4}" srcId="{36D26D8F-FA49-4DA4-B179-A71FE64EB604}" destId="{841CA7DD-F435-4C22-9A10-4E1780593344}" srcOrd="0" destOrd="0" parTransId="{BAC034BA-79D1-4945-BC1B-F81C1D40E7C1}" sibTransId="{E6304071-C80B-4E65-A6D7-1708EF1D97D7}"/>
    <dgm:cxn modelId="{CE8FECD4-3A48-46A4-8918-87DAA1FEBDBB}" type="presParOf" srcId="{56B65322-7801-442B-B4D3-16BC9EFC6813}" destId="{A491E03A-D569-4BB1-B25F-7D005ACB9352}" srcOrd="0" destOrd="0" presId="urn:microsoft.com/office/officeart/2005/8/layout/hProcess9"/>
    <dgm:cxn modelId="{3DC5850D-C1BE-4326-832E-2BF3B8D46CCF}" type="presParOf" srcId="{56B65322-7801-442B-B4D3-16BC9EFC6813}" destId="{357F0906-0DBE-459B-905D-32F503B9EA15}" srcOrd="1" destOrd="0" presId="urn:microsoft.com/office/officeart/2005/8/layout/hProcess9"/>
    <dgm:cxn modelId="{69454C5C-26AF-4A4E-AD18-0972D1F5BEA3}" type="presParOf" srcId="{357F0906-0DBE-459B-905D-32F503B9EA15}" destId="{8A408E69-117E-48D6-BDD0-D07983C3E0D9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E076D1-BE01-42E2-B8DA-20BE62E74A2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6E2A6C0-5E45-43BE-AAD0-51DCE447251B}">
      <dgm:prSet custT="1"/>
      <dgm:spPr/>
      <dgm:t>
        <a:bodyPr/>
        <a:lstStyle/>
        <a:p>
          <a:pPr algn="just" rtl="0"/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Информационно-ресурсные модели</a:t>
          </a:r>
          <a:r>
            <a:rPr lang="ru-RU" sz="1200" b="1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основаны на возможности пополнения или изменения данных с целью улучшения и оптимизации; к ним относятся, например, базы данных. Эти модели предполагают технологические возможности упорядочивания, анали­за и обновления поступающих и хранящихся данных.</a:t>
          </a:r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7AC22-2D8E-4547-A952-C4BCC6F9C5C6}" type="parTrans" cxnId="{D71F9B45-1280-4932-AA8E-47A2B73F3826}">
      <dgm:prSet/>
      <dgm:spPr/>
      <dgm:t>
        <a:bodyPr/>
        <a:lstStyle/>
        <a:p>
          <a:endParaRPr lang="ru-RU"/>
        </a:p>
      </dgm:t>
    </dgm:pt>
    <dgm:pt modelId="{55382D9F-5208-4F49-BFB5-76A9EF9C0533}" type="sibTrans" cxnId="{D71F9B45-1280-4932-AA8E-47A2B73F3826}">
      <dgm:prSet/>
      <dgm:spPr/>
      <dgm:t>
        <a:bodyPr/>
        <a:lstStyle/>
        <a:p>
          <a:endParaRPr lang="ru-RU"/>
        </a:p>
      </dgm:t>
    </dgm:pt>
    <dgm:pt modelId="{17FD2100-E8AF-4234-8EFA-8030B3AEA54B}">
      <dgm:prSet custT="1"/>
      <dgm:spPr/>
      <dgm:t>
        <a:bodyPr/>
        <a:lstStyle/>
        <a:p>
          <a:pPr algn="just" rtl="0"/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экологического мониторинга обычно производится с использованием специальных пакетов программ для статистического анализа, кото­рых в настоящее время создано очень много. Однако существует несколько программ, пользующихся наи­большей популярностью. Это, прежде всего, пакеты базовой </a:t>
          </a:r>
          <a:r>
            <a:rPr lang="ru-RU" sz="12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статистики, 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которых используются простые классические методы анализа — расчеты средних зна­чений,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—тесты, однофакторный дисперсионный анализ и др. Они ориентированы на пользователей, которые не являются специалистами в вопросах математики и ста­тистики. Углубленный статистический анализ, основан на приемах математической статистики, например, </a:t>
          </a:r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SAS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Systat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StatgraphicsHAp</a:t>
          </a:r>
          <a:r>
            <a: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Они включают методы анализа временных рядов, фактурного и регрессионного ана­лиза, позволяют визуализировать результаты в виде гистограмм, графических изображений, а также про­граммировать некоторые новые статистические про­цедуры.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A266EA-7C71-4683-93E8-2AF4EEE88540}" type="parTrans" cxnId="{837CAD20-0BEB-4CEA-9C42-B84826EE2756}">
      <dgm:prSet/>
      <dgm:spPr/>
      <dgm:t>
        <a:bodyPr/>
        <a:lstStyle/>
        <a:p>
          <a:endParaRPr lang="ru-RU"/>
        </a:p>
      </dgm:t>
    </dgm:pt>
    <dgm:pt modelId="{2F7B090D-0C4D-4363-99BE-475F55D32E7E}" type="sibTrans" cxnId="{837CAD20-0BEB-4CEA-9C42-B84826EE2756}">
      <dgm:prSet/>
      <dgm:spPr/>
      <dgm:t>
        <a:bodyPr/>
        <a:lstStyle/>
        <a:p>
          <a:endParaRPr lang="ru-RU"/>
        </a:p>
      </dgm:t>
    </dgm:pt>
    <dgm:pt modelId="{693620CE-C66B-482B-84ED-EC48A5842B5E}" type="pres">
      <dgm:prSet presAssocID="{E8E076D1-BE01-42E2-B8DA-20BE62E74A2B}" presName="CompostProcess" presStyleCnt="0">
        <dgm:presLayoutVars>
          <dgm:dir/>
          <dgm:resizeHandles val="exact"/>
        </dgm:presLayoutVars>
      </dgm:prSet>
      <dgm:spPr/>
    </dgm:pt>
    <dgm:pt modelId="{EEB6D417-D810-4A89-8099-DDEB897D8EAB}" type="pres">
      <dgm:prSet presAssocID="{E8E076D1-BE01-42E2-B8DA-20BE62E74A2B}" presName="arrow" presStyleLbl="bgShp" presStyleIdx="0" presStyleCnt="1"/>
      <dgm:spPr/>
    </dgm:pt>
    <dgm:pt modelId="{DF09BE83-D48C-4699-95FA-D998C1AEDD4E}" type="pres">
      <dgm:prSet presAssocID="{E8E076D1-BE01-42E2-B8DA-20BE62E74A2B}" presName="linearProcess" presStyleCnt="0"/>
      <dgm:spPr/>
    </dgm:pt>
    <dgm:pt modelId="{581B8E46-E228-4578-BA17-843F875AE679}" type="pres">
      <dgm:prSet presAssocID="{B6E2A6C0-5E45-43BE-AAD0-51DCE447251B}" presName="textNode" presStyleLbl="node1" presStyleIdx="0" presStyleCnt="2" custScaleX="107451" custScaleY="126344">
        <dgm:presLayoutVars>
          <dgm:bulletEnabled val="1"/>
        </dgm:presLayoutVars>
      </dgm:prSet>
      <dgm:spPr/>
    </dgm:pt>
    <dgm:pt modelId="{547A9513-BB90-4BF7-BE6F-EDDEC998B18F}" type="pres">
      <dgm:prSet presAssocID="{55382D9F-5208-4F49-BFB5-76A9EF9C0533}" presName="sibTrans" presStyleCnt="0"/>
      <dgm:spPr/>
    </dgm:pt>
    <dgm:pt modelId="{A668D118-FC1F-461C-8F31-7961A7B0DD91}" type="pres">
      <dgm:prSet presAssocID="{17FD2100-E8AF-4234-8EFA-8030B3AEA54B}" presName="textNode" presStyleLbl="node1" presStyleIdx="1" presStyleCnt="2" custScaleX="118587" custScaleY="123118">
        <dgm:presLayoutVars>
          <dgm:bulletEnabled val="1"/>
        </dgm:presLayoutVars>
      </dgm:prSet>
      <dgm:spPr/>
    </dgm:pt>
  </dgm:ptLst>
  <dgm:cxnLst>
    <dgm:cxn modelId="{D71F9B45-1280-4932-AA8E-47A2B73F3826}" srcId="{E8E076D1-BE01-42E2-B8DA-20BE62E74A2B}" destId="{B6E2A6C0-5E45-43BE-AAD0-51DCE447251B}" srcOrd="0" destOrd="0" parTransId="{4847AC22-2D8E-4547-A952-C4BCC6F9C5C6}" sibTransId="{55382D9F-5208-4F49-BFB5-76A9EF9C0533}"/>
    <dgm:cxn modelId="{B9CB56A5-EB4B-4F8F-AC50-F6468171E952}" type="presOf" srcId="{B6E2A6C0-5E45-43BE-AAD0-51DCE447251B}" destId="{581B8E46-E228-4578-BA17-843F875AE679}" srcOrd="0" destOrd="0" presId="urn:microsoft.com/office/officeart/2005/8/layout/hProcess9"/>
    <dgm:cxn modelId="{36994A5E-C0DD-4B76-B4FD-CE509FED5E13}" type="presOf" srcId="{17FD2100-E8AF-4234-8EFA-8030B3AEA54B}" destId="{A668D118-FC1F-461C-8F31-7961A7B0DD91}" srcOrd="0" destOrd="0" presId="urn:microsoft.com/office/officeart/2005/8/layout/hProcess9"/>
    <dgm:cxn modelId="{665387D2-02AD-43DF-B8C2-AC7701BFA45D}" type="presOf" srcId="{E8E076D1-BE01-42E2-B8DA-20BE62E74A2B}" destId="{693620CE-C66B-482B-84ED-EC48A5842B5E}" srcOrd="0" destOrd="0" presId="urn:microsoft.com/office/officeart/2005/8/layout/hProcess9"/>
    <dgm:cxn modelId="{837CAD20-0BEB-4CEA-9C42-B84826EE2756}" srcId="{E8E076D1-BE01-42E2-B8DA-20BE62E74A2B}" destId="{17FD2100-E8AF-4234-8EFA-8030B3AEA54B}" srcOrd="1" destOrd="0" parTransId="{A3A266EA-7C71-4683-93E8-2AF4EEE88540}" sibTransId="{2F7B090D-0C4D-4363-99BE-475F55D32E7E}"/>
    <dgm:cxn modelId="{B05412DD-B624-4E61-881E-A49F9B877DBF}" type="presParOf" srcId="{693620CE-C66B-482B-84ED-EC48A5842B5E}" destId="{EEB6D417-D810-4A89-8099-DDEB897D8EAB}" srcOrd="0" destOrd="0" presId="urn:microsoft.com/office/officeart/2005/8/layout/hProcess9"/>
    <dgm:cxn modelId="{E7DBC17A-4CAA-4745-9F23-B7006430E35F}" type="presParOf" srcId="{693620CE-C66B-482B-84ED-EC48A5842B5E}" destId="{DF09BE83-D48C-4699-95FA-D998C1AEDD4E}" srcOrd="1" destOrd="0" presId="urn:microsoft.com/office/officeart/2005/8/layout/hProcess9"/>
    <dgm:cxn modelId="{A99D6A92-46E4-43CD-BA9B-D8E2541890C1}" type="presParOf" srcId="{DF09BE83-D48C-4699-95FA-D998C1AEDD4E}" destId="{581B8E46-E228-4578-BA17-843F875AE679}" srcOrd="0" destOrd="0" presId="urn:microsoft.com/office/officeart/2005/8/layout/hProcess9"/>
    <dgm:cxn modelId="{21DBB30F-E97D-4014-9662-3EDDAED589DE}" type="presParOf" srcId="{DF09BE83-D48C-4699-95FA-D998C1AEDD4E}" destId="{547A9513-BB90-4BF7-BE6F-EDDEC998B18F}" srcOrd="1" destOrd="0" presId="urn:microsoft.com/office/officeart/2005/8/layout/hProcess9"/>
    <dgm:cxn modelId="{302CF561-15D8-41E0-AB90-D8660489B769}" type="presParOf" srcId="{DF09BE83-D48C-4699-95FA-D998C1AEDD4E}" destId="{A668D118-FC1F-461C-8F31-7961A7B0DD9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A6D805-0DB0-46C7-B311-67BC90175F3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4957F4B2-E062-4B30-983F-10CCB146E320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Такой метод </a:t>
          </a:r>
          <a:r>
            <a:rPr lang="kk-KZ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олучил название «системный подход». При системном анализе определяются наиболее общие части структуры — элементы. Дальнейшая детализация таких элементов производится уже в рамках </a:t>
          </a:r>
          <a:r>
            <a:rPr lang="ru-RU" i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структур­ною анализа. </a:t>
          </a:r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этом структура объекта моделиро­вания представляется в виде совокупности различных функций. Таким образом, происходит преобразование информационной модели с качественного абстрагиро­ванного уровня на количественный, поскольку струк­турный анализ осуществляется с реальными данными в единой системе.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BBACFC-A7E0-4589-A36F-4D061D3F04A0}" type="parTrans" cxnId="{BC8C1CE5-685E-4CED-A35F-565479C3E11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3D9F8-53DB-4785-A26D-F7D784EC14B5}" type="sibTrans" cxnId="{BC8C1CE5-685E-4CED-A35F-565479C3E110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EA43A0-7720-40F3-BC6D-0824B0C5C78B}">
      <dgm:prSet/>
      <dgm:spPr/>
      <dgm:t>
        <a:bodyPr/>
        <a:lstStyle/>
        <a:p>
          <a:pPr algn="just" rtl="0"/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современного информационного модели­рования происходит в направлении качественного перехода от информационных описательных моделей к ресурсным и от ресурсных к интеллектуальным, и в этом видится его роль как связующего звена между информационным и интеллектуальным обществом бу­дущего.</a:t>
          </a:r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00A1A0-4203-4716-A553-E720A95FD697}" type="parTrans" cxnId="{C970974A-29DE-4529-8987-D731FA9EA9C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3E716-A50D-47B0-856B-BDF05931178B}" type="sibTrans" cxnId="{C970974A-29DE-4529-8987-D731FA9EA9CF}">
      <dgm:prSet/>
      <dgm:spPr/>
      <dgm:t>
        <a:bodyPr/>
        <a:lstStyle/>
        <a:p>
          <a:pPr algn="just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D894FA-7326-4927-B9CD-8B2664728DD5}" type="pres">
      <dgm:prSet presAssocID="{AAA6D805-0DB0-46C7-B311-67BC90175F3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611289E-39BE-4007-956F-155044C3377A}" type="pres">
      <dgm:prSet presAssocID="{4957F4B2-E062-4B30-983F-10CCB146E320}" presName="horFlow" presStyleCnt="0"/>
      <dgm:spPr/>
    </dgm:pt>
    <dgm:pt modelId="{12916B73-771D-458C-8FF0-8E52E6324D7F}" type="pres">
      <dgm:prSet presAssocID="{4957F4B2-E062-4B30-983F-10CCB146E320}" presName="bigChev" presStyleLbl="node1" presStyleIdx="0" presStyleCnt="2"/>
      <dgm:spPr/>
    </dgm:pt>
    <dgm:pt modelId="{1F66EA22-7066-4FA1-82B8-FCB42CE78EED}" type="pres">
      <dgm:prSet presAssocID="{4957F4B2-E062-4B30-983F-10CCB146E320}" presName="vSp" presStyleCnt="0"/>
      <dgm:spPr/>
    </dgm:pt>
    <dgm:pt modelId="{3C848C7F-BDC9-4644-97F5-D94829C9C3FC}" type="pres">
      <dgm:prSet presAssocID="{A8EA43A0-7720-40F3-BC6D-0824B0C5C78B}" presName="horFlow" presStyleCnt="0"/>
      <dgm:spPr/>
    </dgm:pt>
    <dgm:pt modelId="{CCD5FD8A-4E24-4840-99D2-DDEF182C8F72}" type="pres">
      <dgm:prSet presAssocID="{A8EA43A0-7720-40F3-BC6D-0824B0C5C78B}" presName="bigChev" presStyleLbl="node1" presStyleIdx="1" presStyleCnt="2"/>
      <dgm:spPr/>
    </dgm:pt>
  </dgm:ptLst>
  <dgm:cxnLst>
    <dgm:cxn modelId="{7914DF90-FE70-4D4B-9F6A-11CBEE612D3B}" type="presOf" srcId="{4957F4B2-E062-4B30-983F-10CCB146E320}" destId="{12916B73-771D-458C-8FF0-8E52E6324D7F}" srcOrd="0" destOrd="0" presId="urn:microsoft.com/office/officeart/2005/8/layout/lProcess3"/>
    <dgm:cxn modelId="{237F2B91-675D-4D65-9910-CFB7A2D91D23}" type="presOf" srcId="{A8EA43A0-7720-40F3-BC6D-0824B0C5C78B}" destId="{CCD5FD8A-4E24-4840-99D2-DDEF182C8F72}" srcOrd="0" destOrd="0" presId="urn:microsoft.com/office/officeart/2005/8/layout/lProcess3"/>
    <dgm:cxn modelId="{BC8C1CE5-685E-4CED-A35F-565479C3E110}" srcId="{AAA6D805-0DB0-46C7-B311-67BC90175F3C}" destId="{4957F4B2-E062-4B30-983F-10CCB146E320}" srcOrd="0" destOrd="0" parTransId="{EABBACFC-A7E0-4589-A36F-4D061D3F04A0}" sibTransId="{16F3D9F8-53DB-4785-A26D-F7D784EC14B5}"/>
    <dgm:cxn modelId="{BD21CA83-7C3D-4839-8F30-EDF1A9D933C2}" type="presOf" srcId="{AAA6D805-0DB0-46C7-B311-67BC90175F3C}" destId="{07D894FA-7326-4927-B9CD-8B2664728DD5}" srcOrd="0" destOrd="0" presId="urn:microsoft.com/office/officeart/2005/8/layout/lProcess3"/>
    <dgm:cxn modelId="{C970974A-29DE-4529-8987-D731FA9EA9CF}" srcId="{AAA6D805-0DB0-46C7-B311-67BC90175F3C}" destId="{A8EA43A0-7720-40F3-BC6D-0824B0C5C78B}" srcOrd="1" destOrd="0" parTransId="{4700A1A0-4203-4716-A553-E720A95FD697}" sibTransId="{8C43E716-A50D-47B0-856B-BDF05931178B}"/>
    <dgm:cxn modelId="{726503B2-6FD4-4F2B-80B1-C65E9A90241A}" type="presParOf" srcId="{07D894FA-7326-4927-B9CD-8B2664728DD5}" destId="{5611289E-39BE-4007-956F-155044C3377A}" srcOrd="0" destOrd="0" presId="urn:microsoft.com/office/officeart/2005/8/layout/lProcess3"/>
    <dgm:cxn modelId="{FF5143FC-2032-4F19-9417-630559937EE3}" type="presParOf" srcId="{5611289E-39BE-4007-956F-155044C3377A}" destId="{12916B73-771D-458C-8FF0-8E52E6324D7F}" srcOrd="0" destOrd="0" presId="urn:microsoft.com/office/officeart/2005/8/layout/lProcess3"/>
    <dgm:cxn modelId="{BBEB40FF-A765-4293-A269-5938E3894B1B}" type="presParOf" srcId="{07D894FA-7326-4927-B9CD-8B2664728DD5}" destId="{1F66EA22-7066-4FA1-82B8-FCB42CE78EED}" srcOrd="1" destOrd="0" presId="urn:microsoft.com/office/officeart/2005/8/layout/lProcess3"/>
    <dgm:cxn modelId="{B09A7BF8-8500-4E30-82B4-73DD73381C9D}" type="presParOf" srcId="{07D894FA-7326-4927-B9CD-8B2664728DD5}" destId="{3C848C7F-BDC9-4644-97F5-D94829C9C3FC}" srcOrd="2" destOrd="0" presId="urn:microsoft.com/office/officeart/2005/8/layout/lProcess3"/>
    <dgm:cxn modelId="{E39831AB-C90B-4A5B-9E89-A9C44DABC55E}" type="presParOf" srcId="{3C848C7F-BDC9-4644-97F5-D94829C9C3FC}" destId="{CCD5FD8A-4E24-4840-99D2-DDEF182C8F7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560CD-4AE0-4833-8725-C717692D008D}">
      <dsp:nvSpPr>
        <dsp:cNvPr id="0" name=""/>
        <dsp:cNvSpPr/>
      </dsp:nvSpPr>
      <dsp:spPr>
        <a:xfrm>
          <a:off x="884903" y="0"/>
          <a:ext cx="10028903" cy="229087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493AE-3FEF-4806-9A36-3E3B4C91ED84}">
      <dsp:nvSpPr>
        <dsp:cNvPr id="0" name=""/>
        <dsp:cNvSpPr/>
      </dsp:nvSpPr>
      <dsp:spPr>
        <a:xfrm>
          <a:off x="0" y="687261"/>
          <a:ext cx="11798710" cy="9163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Совокупность определенных данных или знаний можно отнести к информационным ресурсам. Технологии, программы, экспертные системы и т. п. составля­ют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</a:t>
          </a:r>
          <a:r>
            <a:rPr lang="ru-RU" sz="13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продукты, 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разрабатыва­ются или составляются для целенаправленной обработ­ки информационных ресурсов и получения определенных выводов или знаний. В настоящее время существует огромное количество программных продуктов, предназ­наченных для различных целей, к ним относятся элек­тронные таблицы, системы управления базами данных, программы компьютерной графики,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ГИСы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13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редакцион</a:t>
          </a: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-но-издательские системы и др.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732" y="731993"/>
        <a:ext cx="11709246" cy="826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7D324-1889-4632-808D-2557CCACE4A5}">
      <dsp:nvSpPr>
        <dsp:cNvPr id="0" name=""/>
        <dsp:cNvSpPr/>
      </dsp:nvSpPr>
      <dsp:spPr>
        <a:xfrm>
          <a:off x="259350" y="0"/>
          <a:ext cx="11280009" cy="13665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C27CCC-8938-45A8-A8AD-5FF875C28155}">
      <dsp:nvSpPr>
        <dsp:cNvPr id="0" name=""/>
        <dsp:cNvSpPr/>
      </dsp:nvSpPr>
      <dsp:spPr>
        <a:xfrm>
          <a:off x="3263" y="409958"/>
          <a:ext cx="11792183" cy="5466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Основу большинства методов обработки в инфор­мационных системах составляют </a:t>
          </a:r>
          <a:r>
            <a:rPr lang="ru-RU" sz="12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информационные модели, 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которые служат для формализованного пред­ставления данных. В рамках таких моделей также вы­являются различные взаимосвязи между исследуемы­ми параметрами. Модели могут содержать несколько уровней описания, которые связаны с методами обра­ботки информации.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46" y="436641"/>
        <a:ext cx="11738817" cy="493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B2BB8-8E45-478B-86A0-A4A3553C9ACB}">
      <dsp:nvSpPr>
        <dsp:cNvPr id="0" name=""/>
        <dsp:cNvSpPr/>
      </dsp:nvSpPr>
      <dsp:spPr>
        <a:xfrm>
          <a:off x="884903" y="0"/>
          <a:ext cx="10028903" cy="102778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28194F-DA0E-45B9-A33F-1D8658FD3C77}">
      <dsp:nvSpPr>
        <dsp:cNvPr id="0" name=""/>
        <dsp:cNvSpPr/>
      </dsp:nvSpPr>
      <dsp:spPr>
        <a:xfrm>
          <a:off x="4254" y="308334"/>
          <a:ext cx="11790200" cy="4111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Переход от совокупности разрозненных данных к совокупности взаимосвязанных моделей может быть охарактеризован как переход от информации </a:t>
          </a:r>
          <a:r>
            <a:rPr lang="ru-RU" sz="12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 инфор­мационным ресурсам. </a:t>
          </a:r>
          <a:r>
            <a:rPr lang="ru-RU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Ресурсность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информационных моделей означает возможность накапливать новую информацию, улучшать их качество и расширять воз­можности применения.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23" y="328403"/>
        <a:ext cx="11750062" cy="3709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1E03A-D569-4BB1-B25F-7D005ACB9352}">
      <dsp:nvSpPr>
        <dsp:cNvPr id="0" name=""/>
        <dsp:cNvSpPr/>
      </dsp:nvSpPr>
      <dsp:spPr>
        <a:xfrm>
          <a:off x="884903" y="0"/>
          <a:ext cx="10028903" cy="91746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08E69-117E-48D6-BDD0-D07983C3E0D9}">
      <dsp:nvSpPr>
        <dsp:cNvPr id="0" name=""/>
        <dsp:cNvSpPr/>
      </dsp:nvSpPr>
      <dsp:spPr>
        <a:xfrm>
          <a:off x="0" y="275239"/>
          <a:ext cx="11798710" cy="366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выделяют три основных класса информационных моделей: </a:t>
          </a:r>
          <a:r>
            <a:rPr lang="ru-RU" sz="13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информационно-описатель­ные, информационно-ресурсные, интеллектуальные.</a:t>
          </a:r>
          <a:endParaRPr lang="ru-RU" sz="13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15" y="293154"/>
        <a:ext cx="11762880" cy="331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D417-D810-4A89-8099-DDEB897D8EAB}">
      <dsp:nvSpPr>
        <dsp:cNvPr id="0" name=""/>
        <dsp:cNvSpPr/>
      </dsp:nvSpPr>
      <dsp:spPr>
        <a:xfrm>
          <a:off x="853194" y="0"/>
          <a:ext cx="9669534" cy="44291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B8E46-E228-4578-BA17-843F875AE679}">
      <dsp:nvSpPr>
        <dsp:cNvPr id="0" name=""/>
        <dsp:cNvSpPr/>
      </dsp:nvSpPr>
      <dsp:spPr>
        <a:xfrm>
          <a:off x="7229" y="1095375"/>
          <a:ext cx="5203883" cy="2238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Информационно-ресурсные модели</a:t>
          </a:r>
          <a:r>
            <a:rPr lang="ru-RU" sz="1200" b="1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основаны на возможности пополнения или изменения данных с целью улучшения и оптимизации; к ним относятся, например, базы данных. Эти модели предполагают технологические возможности упорядочивания, анали­за и обновления поступающих и хранящихся данных.</a:t>
          </a:r>
          <a:endParaRPr lang="ru-RU" sz="12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6497" y="1204643"/>
        <a:ext cx="4985347" cy="2019837"/>
      </dsp:txXfrm>
    </dsp:sp>
    <dsp:sp modelId="{A668D118-FC1F-461C-8F31-7961A7B0DD91}">
      <dsp:nvSpPr>
        <dsp:cNvPr id="0" name=""/>
        <dsp:cNvSpPr/>
      </dsp:nvSpPr>
      <dsp:spPr>
        <a:xfrm>
          <a:off x="5625490" y="1123952"/>
          <a:ext cx="5743203" cy="2181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Обработка данных экологического мониторинга обычно производится с использованием специальных пакетов программ для статистического анализа, кото­рых в настоящее время создано очень много. Однако существует несколько программ, пользующихся наи­большей популярностью. Это, прежде всего, пакеты базовой </a:t>
          </a:r>
          <a:r>
            <a:rPr lang="ru-RU" sz="12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статистики, 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которых используются простые классические методы анализа — расчеты средних зна­чений,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—тесты, однофакторный дисперсионный анализ и др. Они ориентированы на пользователей, которые не являются специалистами в вопросах математики и ста­тистики. Углубленный статистический анализ, основан на приемах математической статистики, например, </a:t>
          </a:r>
          <a:r>
            <a:rPr lang="en-U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SAS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Systat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2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StatgraphicsHAp</a:t>
          </a:r>
          <a:r>
            <a:rPr lang="ru-RU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 Они включают методы анализа временных рядов, фактурного и регрессионного ана­лиза, позволяют визуализировать результаты в виде гистограмм, графических изображений, а также про­граммировать некоторые новые статистические про­цедуры.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31968" y="1230430"/>
        <a:ext cx="5530247" cy="1968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16B73-771D-458C-8FF0-8E52E6324D7F}">
      <dsp:nvSpPr>
        <dsp:cNvPr id="0" name=""/>
        <dsp:cNvSpPr/>
      </dsp:nvSpPr>
      <dsp:spPr>
        <a:xfrm>
          <a:off x="2382555" y="2092"/>
          <a:ext cx="6797623" cy="2719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Такой метод </a:t>
          </a:r>
          <a:r>
            <a:rPr lang="kk-KZ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</a:t>
          </a: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олучил название «системный подход». При системном анализе определяются наиболее общие части структуры — элементы. Дальнейшая детализация таких элементов производится уже в рамках </a:t>
          </a:r>
          <a:r>
            <a:rPr lang="ru-RU" sz="15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структур­ною анализа. </a:t>
          </a: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этом структура объекта моделиро­вания представляется в виде совокупности различных функций. Таким образом, происходит преобразование информационной модели с качественного абстрагиро­ванного уровня на количественный, поскольку струк­турный анализ осуществляется с реальными данными в единой системе.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2080" y="2092"/>
        <a:ext cx="4078574" cy="2719049"/>
      </dsp:txXfrm>
    </dsp:sp>
    <dsp:sp modelId="{CCD5FD8A-4E24-4840-99D2-DDEF182C8F72}">
      <dsp:nvSpPr>
        <dsp:cNvPr id="0" name=""/>
        <dsp:cNvSpPr/>
      </dsp:nvSpPr>
      <dsp:spPr>
        <a:xfrm>
          <a:off x="2382555" y="3101808"/>
          <a:ext cx="6797623" cy="271904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just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современного информационного модели­рования происходит в направлении качественного перехода от информационных описательных моделей к ресурсным и от ресурсных к интеллектуальным, и в этом видится его роль как связующего звена между информационным и интеллектуальным обществом бу­дущего.</a:t>
          </a:r>
          <a:endParaRPr lang="ru-RU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2080" y="3101808"/>
        <a:ext cx="4078574" cy="2719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338969-2F95-47B5-BD13-71FD47B0819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9AE55-C1E7-406D-829F-9A8AA54A2B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2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86C5-BDB3-48F5-B9A3-62DBCCAB827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AC98-F683-4F33-AAA7-C660D1063D0E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AF4F-39DF-41FA-B0B3-77983797FCFB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ACF94-A9DC-4A33-BAAA-68B9CBBFFCB7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4ED33-E86C-47BA-804D-379D23724C4C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C38F1-9CE7-4678-AF23-41B84C95A4D4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FA11-BB69-4D08-B47D-A2B7DB68D244}" type="datetime1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96127-F093-4730-B399-EDF21B2D48BD}" type="datetime1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A0A88-7D44-4A33-B3BE-32317F28B321}" type="datetime1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9DE7-580A-4FCD-A260-076696DF4232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9547D-18EF-493E-91B8-A966505973AD}" type="datetime1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BB1B6-0F6C-4A9B-9819-7C20D7DDC36F}" type="datetime1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564720"/>
            <a:ext cx="9123263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ресурсы и моделирование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360740" y="239990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Евразийский национальный университет имени Л.Н. Гумилева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60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967FE1-DE6D-7272-77EE-5ABC7D07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C3581-39EA-2B48-1A2F-7DD54ED2E293}"/>
              </a:ext>
            </a:extLst>
          </p:cNvPr>
          <p:cNvSpPr txBox="1"/>
          <p:nvPr/>
        </p:nvSpPr>
        <p:spPr>
          <a:xfrm>
            <a:off x="442452" y="329669"/>
            <a:ext cx="11602064" cy="1787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Нейрокомп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ью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сети и средства нечеткой логики.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интенсивным развитием теории искусствен­ного интеллекта стало возможным решение отдельных нечетких системных задач. Работы по искусственному интеллекту направлены на то, чтобы создать устрой­ства (программу, аппарат), действующие так же, как человеческий мозг. Такие устройства принято называть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нейросистемами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нейросетями.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Нейросети (нейронные сети)">
            <a:extLst>
              <a:ext uri="{FF2B5EF4-FFF2-40B4-BE49-F238E27FC236}">
                <a16:creationId xmlns:a16="http://schemas.microsoft.com/office/drawing/2014/main" id="{A3928F9B-0E7D-5DF0-4C67-35AC47D6E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03931"/>
            <a:ext cx="8001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90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11028B-CF0F-5122-B5FE-177D7FA53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61CC4-48F8-2077-5B7B-298574EC23A3}"/>
              </a:ext>
            </a:extLst>
          </p:cNvPr>
          <p:cNvSpPr txBox="1"/>
          <p:nvPr/>
        </p:nvSpPr>
        <p:spPr>
          <a:xfrm>
            <a:off x="592394" y="497407"/>
            <a:ext cx="6575322" cy="5555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Интеллектуальные программы и модели использу­ются также и при обработке данных дистанционного зондирования. Так, </a:t>
            </a:r>
            <a:r>
              <a:rPr lang="ru-RU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нейросетевая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технология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Scan Ex Ne RIS G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базируется на системе, созданной для ин­тегральной обработки имеющейся в ГИС простран­ственной информации и представлением результатов в виде картографических произведений. При этом в базы данных может аккумулироваться информации различного вида: векторная, растровая, табличная и т. п., которая интегрируется и унифицируется.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Пользователь имеет возможность построить соб­ственную экспертную систему, устанавливая различ­ные взаимосвязи между объектами и процессами. Обучение нейронной сети может позволить выявить несколько вариантов развития исследуемого события. Конечно, это очень продуктивная технология, особен­но при выявлении и оценке различных техногенных и экологических рисков и управления ими.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последнее время появились программно-аппаратные средства, основанные на практических результатах в еще одной математической области —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нечеткой логике.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Использующая многозначные вероятностные от­ношения меры, принадлежности и т. д. взамен традиционного математического аппарата бинарной логики, нечеткая логика позволяет решать широкий класс задач, не поддающихся формализации.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лайд 1">
            <a:extLst>
              <a:ext uri="{FF2B5EF4-FFF2-40B4-BE49-F238E27FC236}">
                <a16:creationId xmlns:a16="http://schemas.microsoft.com/office/drawing/2014/main" id="{C16552B4-6BA2-1B93-A051-038CAC159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747842"/>
            <a:ext cx="3808804" cy="488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08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2C81883-AE8E-8F9F-5EAE-4D254D235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3326030"/>
              </p:ext>
            </p:extLst>
          </p:nvPr>
        </p:nvGraphicFramePr>
        <p:xfrm>
          <a:off x="452284" y="533400"/>
          <a:ext cx="11562735" cy="582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2289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7">
            <a:extLst>
              <a:ext uri="{FF2B5EF4-FFF2-40B4-BE49-F238E27FC236}">
                <a16:creationId xmlns:a16="http://schemas.microsoft.com/office/drawing/2014/main" id="{7608836D-C7CD-485D-A3EE-F45976D92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5829972-04AB-4FA5-807B-D16B84C8FE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8825D8A-33EB-4232-B2F4-F9F0A23B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37ECC478-556B-4732-A558-70E89B66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8" name="Rectangle 64">
              <a:extLst>
                <a:ext uri="{FF2B5EF4-FFF2-40B4-BE49-F238E27FC236}">
                  <a16:creationId xmlns:a16="http://schemas.microsoft.com/office/drawing/2014/main" id="{2569EEB1-2A6F-46C7-AAEA-CD1B676E48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3439FD61-F1F1-466A-9CE6-060722549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64">
              <a:extLst>
                <a:ext uri="{FF2B5EF4-FFF2-40B4-BE49-F238E27FC236}">
                  <a16:creationId xmlns:a16="http://schemas.microsoft.com/office/drawing/2014/main" id="{BB5C3D91-969C-49DE-81A1-EED0E9FAD7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66">
              <a:extLst>
                <a:ext uri="{FF2B5EF4-FFF2-40B4-BE49-F238E27FC236}">
                  <a16:creationId xmlns:a16="http://schemas.microsoft.com/office/drawing/2014/main" id="{14FDF799-8DBD-465A-BFCD-B8D2F86443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64">
              <a:extLst>
                <a:ext uri="{FF2B5EF4-FFF2-40B4-BE49-F238E27FC236}">
                  <a16:creationId xmlns:a16="http://schemas.microsoft.com/office/drawing/2014/main" id="{4ED0DC5F-645A-4A94-A3C6-9ABA8BEA81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66">
              <a:extLst>
                <a:ext uri="{FF2B5EF4-FFF2-40B4-BE49-F238E27FC236}">
                  <a16:creationId xmlns:a16="http://schemas.microsoft.com/office/drawing/2014/main" id="{987528AE-1A5D-4EAD-9B8F-F27DC6D71B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64">
              <a:extLst>
                <a:ext uri="{FF2B5EF4-FFF2-40B4-BE49-F238E27FC236}">
                  <a16:creationId xmlns:a16="http://schemas.microsoft.com/office/drawing/2014/main" id="{3EC03E9D-7957-42F3-B30E-B17E1BD9C2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66">
              <a:extLst>
                <a:ext uri="{FF2B5EF4-FFF2-40B4-BE49-F238E27FC236}">
                  <a16:creationId xmlns:a16="http://schemas.microsoft.com/office/drawing/2014/main" id="{8500EA75-AD80-4038-B7BA-18101069CA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4">
              <a:extLst>
                <a:ext uri="{FF2B5EF4-FFF2-40B4-BE49-F238E27FC236}">
                  <a16:creationId xmlns:a16="http://schemas.microsoft.com/office/drawing/2014/main" id="{A8518B9B-2CF4-499C-8869-53DAF713C7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6">
              <a:extLst>
                <a:ext uri="{FF2B5EF4-FFF2-40B4-BE49-F238E27FC236}">
                  <a16:creationId xmlns:a16="http://schemas.microsoft.com/office/drawing/2014/main" id="{8A0105D1-8B0F-48FB-99CE-F317FC01C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CE0072A9-6AA2-4FFD-B286-2F7C4D0B86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41208B1A-BDF4-454C-8F35-5FCB2A815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DD732156-DC6C-48BB-B708-B6FF33920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D12F30BB-247F-4C07-8FD1-B4A17BED7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59">
              <a:extLst>
                <a:ext uri="{FF2B5EF4-FFF2-40B4-BE49-F238E27FC236}">
                  <a16:creationId xmlns:a16="http://schemas.microsoft.com/office/drawing/2014/main" id="{D9B72407-7C8E-411C-A298-DAA3D3AEB3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2">
              <a:extLst>
                <a:ext uri="{FF2B5EF4-FFF2-40B4-BE49-F238E27FC236}">
                  <a16:creationId xmlns:a16="http://schemas.microsoft.com/office/drawing/2014/main" id="{A8908A40-3CE7-49FC-930D-8343D2C68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A163286E-D081-420D-9CFB-F64ABF859A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DE8A6DD8-B1A0-4844-9E93-5B435CE9FB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7E544615-AC20-41F2-9486-24FFC303D9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E57712DD-706E-4BA7-996F-289DBF017D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2">
              <a:extLst>
                <a:ext uri="{FF2B5EF4-FFF2-40B4-BE49-F238E27FC236}">
                  <a16:creationId xmlns:a16="http://schemas.microsoft.com/office/drawing/2014/main" id="{21F827BF-3A54-4951-B69B-2B7644AECD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9AA089BA-3050-459A-9FE4-6BAA2CBECF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86178A2-1581-4172-819F-C39E773D6A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1487A9E8-2A20-4ED4-A785-7E71AE0B91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041FDCC3-881A-4FD0-8124-0B552A4CF9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2">
              <a:extLst>
                <a:ext uri="{FF2B5EF4-FFF2-40B4-BE49-F238E27FC236}">
                  <a16:creationId xmlns:a16="http://schemas.microsoft.com/office/drawing/2014/main" id="{0E834240-9B67-4663-9EBD-47272D03A9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0F9458DA-D11F-4E18-9157-33692F373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91081F6-440A-4AA3-9B72-3F5D9CC2B4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9EBE463D-7A93-417C-9D3C-97B0A4623D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212DD3DC-0710-4F07-A622-FC8E0555A4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2">
              <a:extLst>
                <a:ext uri="{FF2B5EF4-FFF2-40B4-BE49-F238E27FC236}">
                  <a16:creationId xmlns:a16="http://schemas.microsoft.com/office/drawing/2014/main" id="{8784D3F6-706C-4925-A0C5-923284A912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64">
              <a:extLst>
                <a:ext uri="{FF2B5EF4-FFF2-40B4-BE49-F238E27FC236}">
                  <a16:creationId xmlns:a16="http://schemas.microsoft.com/office/drawing/2014/main" id="{4FDA8F6E-612C-41A5-98E3-7605FA7E74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3D541228-2F26-430A-8962-E1148FB4A3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2">
              <a:extLst>
                <a:ext uri="{FF2B5EF4-FFF2-40B4-BE49-F238E27FC236}">
                  <a16:creationId xmlns:a16="http://schemas.microsoft.com/office/drawing/2014/main" id="{6112C289-AABF-405B-8B79-BDE5E511D7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D7447B8D-AE88-4614-93EA-CFF096AA3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2">
              <a:extLst>
                <a:ext uri="{FF2B5EF4-FFF2-40B4-BE49-F238E27FC236}">
                  <a16:creationId xmlns:a16="http://schemas.microsoft.com/office/drawing/2014/main" id="{B7F02231-97A6-46A8-B388-35730D70EC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64">
              <a:extLst>
                <a:ext uri="{FF2B5EF4-FFF2-40B4-BE49-F238E27FC236}">
                  <a16:creationId xmlns:a16="http://schemas.microsoft.com/office/drawing/2014/main" id="{4F231344-6DAB-48BD-9121-995A1C79A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F7FA72A2-3D92-4B88-A004-95272D49B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Скругленный прямоугольник 4">
            <a:extLst>
              <a:ext uri="{FF2B5EF4-FFF2-40B4-BE49-F238E27FC236}">
                <a16:creationId xmlns:a16="http://schemas.microsoft.com/office/drawing/2014/main" id="{48BE2435-1AF6-498A-B630-39CE5DCECAFB}"/>
              </a:ext>
            </a:extLst>
          </p:cNvPr>
          <p:cNvSpPr/>
          <p:nvPr/>
        </p:nvSpPr>
        <p:spPr>
          <a:xfrm>
            <a:off x="2003488" y="366533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E353B45-DB49-4261-B4C6-7E974659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6" y="1976610"/>
            <a:ext cx="3105150" cy="3881438"/>
          </a:xfrm>
          <a:prstGeom prst="rect">
            <a:avLst/>
          </a:prstGeom>
        </p:spPr>
      </p:pic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26782FEF-BB68-46F0-BA44-140034972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993"/>
            <a:ext cx="10972800" cy="3486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Обзорные вопросы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71EF76B-1D00-459D-879C-636C3876B6CE}"/>
              </a:ext>
            </a:extLst>
          </p:cNvPr>
          <p:cNvSpPr/>
          <p:nvPr/>
        </p:nvSpPr>
        <p:spPr>
          <a:xfrm>
            <a:off x="942763" y="1950806"/>
            <a:ext cx="7644298" cy="2956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особенности информационно-описатель­ных и информационно-ресурсных моделей?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осуществляется моделирование на основе ней-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росетей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чем заключается суть системного анализа и ин­формационного моделирования?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Нейрокомп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ью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</a:t>
            </a:r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ые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сети и средства нечеткой логики. 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3FEC8E5-272C-989B-52BA-32D8F2C08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898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6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Объект 2">
            <a:extLst>
              <a:ext uri="{FF2B5EF4-FFF2-40B4-BE49-F238E27FC236}">
                <a16:creationId xmlns:a16="http://schemas.microsoft.com/office/drawing/2014/main" id="{E3583ABC-46FC-4852-83A9-ECDF4BE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5091" y="1225845"/>
            <a:ext cx="10258425" cy="4351338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Трифонова Т. А., Мищенко Н. В., Краснощеков А. Н. Геоинформационные системы и дистанционное зондирование в экологических исследованиях. — Академический Проект, 2005. — 352 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Краснощёков А.Н., Трифонова Т.А., Мищенко Н.В. Геоинформационные системы в экологии: Учеб. пособие /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Владим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ун-т. Владимир, 2004. – 152с.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Токарева О.С. Обработка и интерпретация данных дистанционного зондирования Земли: учебное пособие / О.С. Токарева; Национальный исследовательский Томский политехнический университет. - Томск: Изд-во ТПУ, 2010. - 148 с.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А. Н. Шихов, А. П. Герасимов, А. И. Пономарчук, Е. С. Перминова Тематическое дешифрирование и интерпретация космических снимков среднего и высокого пространственного разрешения. Пермь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2020. – 191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(http://www.psu.ru/files/docs/science/book s/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uchebn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posobiya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hov-gerasimov-ponoma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rchukpe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- de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 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nte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pr e t ac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a -kosmicheskih-snimkov.pdf.)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Савиных В.П., Малинников, В.А., Сладкопевцев С.А., Цыпина Э.М. География из космоса. – М.:, Изд-во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гос. ун-та геодезии и картографии´, 2000. – 224 с.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Скругленный прямоугольник 4">
            <a:extLst>
              <a:ext uri="{FF2B5EF4-FFF2-40B4-BE49-F238E27FC236}">
                <a16:creationId xmlns:a16="http://schemas.microsoft.com/office/drawing/2014/main" id="{0D509619-83D1-4D50-8E2B-1F85468B7A12}"/>
              </a:ext>
            </a:extLst>
          </p:cNvPr>
          <p:cNvSpPr/>
          <p:nvPr/>
        </p:nvSpPr>
        <p:spPr>
          <a:xfrm>
            <a:off x="2003488" y="322759"/>
            <a:ext cx="8181975" cy="58102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028D9DAB-6A13-4E4A-B7F3-5A84D35B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654" y="336282"/>
            <a:ext cx="10972800" cy="5646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Список использованных источников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206A8B-F490-0B77-39EE-4EF8BB134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872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6EFD42-25E9-1739-FCAF-2FC953CA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584" y="1352302"/>
            <a:ext cx="6335795" cy="4334629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200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Информационные модели</a:t>
            </a:r>
          </a:p>
          <a:p>
            <a:pPr marL="0" lvl="0" indent="0">
              <a:buNone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Моделирование на основе применения нейросетей и систем с нечеткой логикой</a:t>
            </a:r>
          </a:p>
          <a:p>
            <a:pPr marL="0" lvl="0" indent="0">
              <a:buNone/>
            </a:pPr>
            <a:r>
              <a:rPr lang="ru-RU" sz="4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Нейрокомпьютерные сети и средства нечеткой логики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847946" y="1798306"/>
            <a:ext cx="3919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560EB4-47BF-4799-0CD7-3B064B0BF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1E36CE-9B75-76F4-7334-249DE4395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76530018"/>
              </p:ext>
            </p:extLst>
          </p:nvPr>
        </p:nvGraphicFramePr>
        <p:xfrm>
          <a:off x="235974" y="166576"/>
          <a:ext cx="11798710" cy="2290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79284071"/>
              </p:ext>
            </p:extLst>
          </p:nvPr>
        </p:nvGraphicFramePr>
        <p:xfrm>
          <a:off x="235974" y="2278511"/>
          <a:ext cx="11798710" cy="136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990303437"/>
              </p:ext>
            </p:extLst>
          </p:nvPr>
        </p:nvGraphicFramePr>
        <p:xfrm>
          <a:off x="235974" y="3753348"/>
          <a:ext cx="11798710" cy="1027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837919448"/>
              </p:ext>
            </p:extLst>
          </p:nvPr>
        </p:nvGraphicFramePr>
        <p:xfrm>
          <a:off x="235974" y="4781130"/>
          <a:ext cx="11798710" cy="917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val="112007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CD6C62-64EA-4831-AD6E-CCE014E55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661F8-82B6-84BA-995E-0A978FEE63B0}"/>
              </a:ext>
            </a:extLst>
          </p:cNvPr>
          <p:cNvSpPr txBox="1"/>
          <p:nvPr/>
        </p:nvSpPr>
        <p:spPr>
          <a:xfrm>
            <a:off x="1236406" y="4488092"/>
            <a:ext cx="10208342" cy="1346331"/>
          </a:xfrm>
          <a:prstGeom prst="rect">
            <a:avLst/>
          </a:prstGeom>
          <a:solidFill>
            <a:srgbClr val="F6F8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Информационно-описательные модели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использу­ются при описании каких-либо процессов, явлений, объектов и т. п. Это может быть речевой или текстовый документ, файл и т. д. Данные здесь хранятся в виде независимых самостоятельных банков. Обычно такие модели применяются в неавтоматизированных техно­логиях.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Информационные модели | 85 plays | Quizizz">
            <a:extLst>
              <a:ext uri="{FF2B5EF4-FFF2-40B4-BE49-F238E27FC236}">
                <a16:creationId xmlns:a16="http://schemas.microsoft.com/office/drawing/2014/main" id="{9E141963-0561-E3F5-BCA1-5662E327E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36" y="3626761"/>
            <a:ext cx="1346331" cy="13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Информационные модели 10 класс | PPT">
            <a:extLst>
              <a:ext uri="{FF2B5EF4-FFF2-40B4-BE49-F238E27FC236}">
                <a16:creationId xmlns:a16="http://schemas.microsoft.com/office/drawing/2014/main" id="{91EA9D58-5DE5-30F8-52E7-494440F34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1" b="9893"/>
          <a:stretch/>
        </p:blipFill>
        <p:spPr bwMode="auto">
          <a:xfrm>
            <a:off x="3297991" y="804903"/>
            <a:ext cx="5910649" cy="282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2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2E0A25-8A65-EA54-9355-A76036F77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86474612"/>
              </p:ext>
            </p:extLst>
          </p:nvPr>
        </p:nvGraphicFramePr>
        <p:xfrm>
          <a:off x="481780" y="142875"/>
          <a:ext cx="11375923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Systat Statistics – Inpixon – systatsoftware.com">
            <a:extLst>
              <a:ext uri="{FF2B5EF4-FFF2-40B4-BE49-F238E27FC236}">
                <a16:creationId xmlns:a16="http://schemas.microsoft.com/office/drawing/2014/main" id="{A861101A-DDF8-EF16-CB8E-225D2C5E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825" y="4300518"/>
            <a:ext cx="2253124" cy="225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map infographic demographic statistics Vector Image">
            <a:extLst>
              <a:ext uri="{FF2B5EF4-FFF2-40B4-BE49-F238E27FC236}">
                <a16:creationId xmlns:a16="http://schemas.microsoft.com/office/drawing/2014/main" id="{82B740FC-533C-05A3-5B38-98FFC603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95" y="4417134"/>
            <a:ext cx="1964609" cy="212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ownload Your Free Trial of Statgraphics Data Analysis Software">
            <a:extLst>
              <a:ext uri="{FF2B5EF4-FFF2-40B4-BE49-F238E27FC236}">
                <a16:creationId xmlns:a16="http://schemas.microsoft.com/office/drawing/2014/main" id="{BBC1FF7E-53A9-A4C6-EF15-BE3F95C7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55" y="4273542"/>
            <a:ext cx="3619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13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23F1C8-2975-652A-61CB-0006628B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45646-435E-665A-E982-D7EAD3AFCFDF}"/>
              </a:ext>
            </a:extLst>
          </p:cNvPr>
          <p:cNvSpPr txBox="1"/>
          <p:nvPr/>
        </p:nvSpPr>
        <p:spPr>
          <a:xfrm>
            <a:off x="393291" y="452284"/>
            <a:ext cx="5102942" cy="6031588"/>
          </a:xfrm>
          <a:prstGeom prst="rect">
            <a:avLst/>
          </a:prstGeom>
          <a:solidFill>
            <a:srgbClr val="F6F8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необходимости уточнить цель исследования, выбрать метод обработки данных, подобрать подходя­щую математическую модель для интерпретации по­лученных результатов и т. п. используются </a:t>
            </a: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проблем­но-ориентированные пакеты прикладных программ.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Обычно они комплектуются в специальные эксперт­ные системы и предназначаются для использования в конкретной области знаний. Часто экспертные систе­мы создаются на стыке какой-либо области знаний о природе с соответствующим разделом прикладной математики, поэтому они носят индивидуальный ха­рактер, отражающий специфику разрабатываемой проблемы.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настоящее время популярным программным продуктом является пакет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фирмы 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Microsoft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широ­ко использующейся при анализе экологической инфор­мации.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 представлена в виде электронных таб­лиц, где возможен автоматический ввод данных, обра­ботка которых предусматривает как арифметические действия, так и возможность операций с комплексны­ми числами и матрицами, проведение регрессионного анализа, преобразований Фурье и др. Результаты мо­гут представляться в различных графических вариан­тах; предусмотрено отображение данных на числовых картах в формате ГИС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Maplnfo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Результаты обработки могут быть распечатаны либо экспортированы в дру­гие пакеты.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MapInfo Pro | mapinfo.ru">
            <a:extLst>
              <a:ext uri="{FF2B5EF4-FFF2-40B4-BE49-F238E27FC236}">
                <a16:creationId xmlns:a16="http://schemas.microsoft.com/office/drawing/2014/main" id="{DFFCA612-CF3F-BA75-E5DF-ED3D510C7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39" y="452283"/>
            <a:ext cx="6056670" cy="368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609204-6A0C-F7BD-FED5-44BEC85264E9}"/>
              </a:ext>
            </a:extLst>
          </p:cNvPr>
          <p:cNvSpPr txBox="1"/>
          <p:nvPr/>
        </p:nvSpPr>
        <p:spPr>
          <a:xfrm>
            <a:off x="5742039" y="4124127"/>
            <a:ext cx="6056670" cy="2430602"/>
          </a:xfrm>
          <a:prstGeom prst="rect">
            <a:avLst/>
          </a:prstGeom>
          <a:solidFill>
            <a:srgbClr val="F6F8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Интеллектуальные модели 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относят к классу «ак­тивных», поскольку они характеризуются не только способностью к накоплению информации, но и могут «самосовершенствоваться», т. е. имеют механизм на­копления знаний для активных действий без соответ­ствующих запросов независимо от создателя самой модели. К ним относят некоторые типы компьютерных вирусов, базы знаний и др.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ряд преобразований информационно-описа­тельная модель может быть трансформирована в ин­формационно-ресурсную, т. е. возможно преобразовать описания наборов данных в систему связанных дан­ных (33].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4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C97AF80-0C8C-C9EB-25A6-6E12E678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02FCAE-D500-042A-BF9C-F2C40A073933}"/>
              </a:ext>
            </a:extLst>
          </p:cNvPr>
          <p:cNvSpPr txBox="1"/>
          <p:nvPr/>
        </p:nvSpPr>
        <p:spPr>
          <a:xfrm>
            <a:off x="255638" y="127165"/>
            <a:ext cx="11641393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МОДЕЛИРОВАНИЕ НА ОСНОВЕ ПРИМЕНЕНИЯ НЕЙРОСЕТЕЙ И СИСТЕМ С НЕЧЕТКОЙ ЛОГИКОЙ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631CD-E392-B81A-F530-5592CF291A85}"/>
              </a:ext>
            </a:extLst>
          </p:cNvPr>
          <p:cNvSpPr txBox="1"/>
          <p:nvPr/>
        </p:nvSpPr>
        <p:spPr>
          <a:xfrm>
            <a:off x="344130" y="1022555"/>
            <a:ext cx="4306528" cy="5527347"/>
          </a:xfrm>
          <a:prstGeom prst="rect">
            <a:avLst/>
          </a:prstGeom>
          <a:solidFill>
            <a:srgbClr val="F6F8FC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Часто научное прогнозирование поведения природ­ных систем достаточно сложно (или вообще невозмож­но) провести на основе стандартных и классических методов математического моделирования. Причиной этого является многофакторность проблемы, зависи­мость ее от множества взаимовлияющих событий и процессов, происходящих одновременно или последо­вательно, но не всегда в ясной и определенной (или хотя бы в прослеживаемой на уровне тенденций) при­чинно-следственной связи. Такое прогнозирование практически не допускает универсального подхода, а требует каждый раз детального и конкретного анализа (порой трудоемкого и громоздкого). При этом развитие ситуации в целом должно представляться как непре­рывный процесс, а не как статический набор фактов и событий. С математической точки зрения речь идет о трудно формализуемых задачах, в которых изначально не могут быть корректно учтены даже основные и принципиальные факторы, влияющие на развитие ситуации, на которых должен, по сути, основываться научный прогноз.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ОП.10. Математическое моделирование (ПКС)">
            <a:extLst>
              <a:ext uri="{FF2B5EF4-FFF2-40B4-BE49-F238E27FC236}">
                <a16:creationId xmlns:a16="http://schemas.microsoft.com/office/drawing/2014/main" id="{57171887-0DEF-9E49-8259-A9B806C1B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620" y="1335057"/>
            <a:ext cx="7164969" cy="418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997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5180A7C-E496-B6AB-DF72-908240834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3AA4F1-9728-6693-7CB8-0878E7F004E2}"/>
              </a:ext>
            </a:extLst>
          </p:cNvPr>
          <p:cNvSpPr txBox="1"/>
          <p:nvPr/>
        </p:nvSpPr>
        <p:spPr>
          <a:xfrm>
            <a:off x="403122" y="207445"/>
            <a:ext cx="5053781" cy="6020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 даже в случае решения задачи в рамках рас­сматриваемой модели исследователь часто обречен на получение весьма скромного результата, поскольку неизбежно основывается на существенно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примитиви-зированной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схеме, что является по сути неустранимым принципиальным </a:t>
            </a:r>
            <a:r>
              <a:rPr lang="ru-RU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недосгатком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подхода на основе клас­сического моделирования. Это приводит к ограничен­ности и малой эффективности прогнозов, получаемых при исследовании, с самого начала не учитывающем многие важные факторы развития события. Поэтому полученные результаты приходится обязательно «улуч­шать», чтобы приблизиться к реальной ситуации, но часто это делается весьма некорректным и формаль­ным способом при обращении к опытным фактам, не заложенным изначально в анализ при постановке за­дачи. В итоге такой коррекции получаемые выводы могут существенно отличаться от прогнозируемых по используемой модели и сама данная процедура анали­за и нахождения оптимального решения (достаточно трудоемкая и сложная) в определенном плане теряет смысл.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Обзор программ для символьной математики | КомпьютерПресс">
            <a:extLst>
              <a:ext uri="{FF2B5EF4-FFF2-40B4-BE49-F238E27FC236}">
                <a16:creationId xmlns:a16="http://schemas.microsoft.com/office/drawing/2014/main" id="{4E12C68F-2CDB-CBD5-D929-0F792AAC3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84" y="955420"/>
            <a:ext cx="5967170" cy="417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97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1818B98-4DD3-72A3-45CF-80DAF59C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49843-9CD0-1A69-552D-FD20ED0D7958}"/>
              </a:ext>
            </a:extLst>
          </p:cNvPr>
          <p:cNvSpPr txBox="1"/>
          <p:nvPr/>
        </p:nvSpPr>
        <p:spPr>
          <a:xfrm>
            <a:off x="501445" y="400633"/>
            <a:ext cx="6096000" cy="580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Разрешение этого фундаментального противоречия требует принципиально другого подхода к проблеме прогнозирования, основывающегося на других прин­ципах, — методах прогнозируемой математики и совре­менных компьютерных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нейросетей и архитектур с нечеткой логикой.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подход лежит в основе функ­ционирования систем искусственного интеллекта, обу­чаемых на опытных фактах и оперирующих на прин­ципах интуитивного (ситуационного) мышления. Он позволяет осуществлять конкретный прогноз даже в отсутствие заранее известных функциональных связей и зависимостей между различными факторами, без знания алгоритмов и управляющих параметров пове­дения сложной системы. Таким образом, это не требу­ет составления и решения определенных уравнений, связывающих многочисленные параметры изучаемого явления. Именно на этих принципах основана работа мозга человека — наиболее совершенной нейросети, созданной самой природой.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Применение нечеткой логики и методов визуализации графических решений при  анализе показателей финансового рынка | Статья в журнале «Молодой ученый»">
            <a:extLst>
              <a:ext uri="{FF2B5EF4-FFF2-40B4-BE49-F238E27FC236}">
                <a16:creationId xmlns:a16="http://schemas.microsoft.com/office/drawing/2014/main" id="{970C4937-3E14-EA74-C21C-AF44EC17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4" y="732811"/>
            <a:ext cx="5311537" cy="38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44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5839</TotalTime>
  <Words>1450</Words>
  <Application>Microsoft Office PowerPoint</Application>
  <PresentationFormat>Широкоэкранный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Обзорные вопросы</vt:lpstr>
      <vt:lpstr>Список использованных источников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Anuar</cp:lastModifiedBy>
  <cp:revision>201</cp:revision>
  <dcterms:created xsi:type="dcterms:W3CDTF">2021-11-16T03:16:23Z</dcterms:created>
  <dcterms:modified xsi:type="dcterms:W3CDTF">2023-11-05T14:55:25Z</dcterms:modified>
</cp:coreProperties>
</file>