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60" r:id="rId4"/>
    <p:sldId id="261" r:id="rId5"/>
    <p:sldId id="262" r:id="rId6"/>
    <p:sldId id="263" r:id="rId7"/>
    <p:sldId id="264" r:id="rId8"/>
    <p:sldId id="265" r:id="rId9"/>
    <p:sldId id="266" r:id="rId10"/>
    <p:sldId id="258"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75"/>
  </p:normalViewPr>
  <p:slideViewPr>
    <p:cSldViewPr snapToGrid="0" snapToObjects="1">
      <p:cViewPr varScale="1">
        <p:scale>
          <a:sx n="121" d="100"/>
          <a:sy n="121" d="100"/>
        </p:scale>
        <p:origin x="200" y="3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8531CBD-C427-8447-B98B-9DC0A2CB7AF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C0AD070E-A4FC-A241-833B-FFE05F540E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AA885921-F709-2949-AF5F-A279C2D3DFAC}"/>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5F7F8A50-886D-4B40-8F03-54DAD48E720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251C369-5EA1-C940-BF64-A417CC646242}"/>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242614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A7B245-146F-BB44-923B-84A11A346474}"/>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F9CF8E2F-C150-C049-AD60-D03507DFC696}"/>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CFCA2D9-00CF-8F49-A653-C3A63053E567}"/>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6C83BE5D-99FD-B741-B105-9B61A15661A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CBFC62E-6ED8-3045-AC3D-7D48EC48BB14}"/>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1463245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90372A34-086B-CC46-8B4F-0D46207B53F8}"/>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424561FD-27F6-A443-81B8-54E323F2BA0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480A62E-0E5C-664B-9A14-9DAFB67971AC}"/>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F63AC93D-2944-CD40-A7A1-04E5DE891D1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1BD8A62-86BC-5C4A-B7B6-EE7E51E76563}"/>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2460377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40B577-20AC-6D43-8691-1623FB40E99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51A9CED-0396-7444-AF30-80E39D58A05D}"/>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987D16F-E142-B84C-A8EF-82F0BC427553}"/>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FB5D7F6F-D0C7-6149-A038-887D74D5B38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DC4C44E-0E48-0041-8E81-7600B68AE948}"/>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3889561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1B87F4B-17B1-EE4A-A37C-FABB505EB13A}"/>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3C5192A6-7EFF-874E-B413-088BDB47B1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080AB4CE-7847-A149-8E0A-375B7DD560AA}"/>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6F23DC11-4AC2-5643-8537-B378534D117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46955D0-54F0-E046-A6C8-3E130EDFD621}"/>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1834058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FC01D4-85BE-A44A-9649-AC5E0BF8CCA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D28FF8D-221D-744E-884D-22A8A56882C6}"/>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39F8FA4E-AACF-0A49-B6CF-CF267C6909EC}"/>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B5F4C7E0-88AA-2040-AF50-02CE4110F5C7}"/>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5F66A3A2-F12C-8E4F-B7FE-F1D216126D0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58CB689-4E26-D145-8EF7-5C1108350A15}"/>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1834075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BF1447-E4D7-DB44-9DC9-21555DE5B003}"/>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C3C09AB-FC3A-6447-A5E1-5ED27AA36C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2A7653F-6AAB-E64E-894C-9FCD555DF83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4DB3220C-239B-3745-A258-B85EE4B362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10E6532E-D89A-834F-BEB4-A706FF5085DC}"/>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F9B7F94-B598-D445-A7A3-D30C4F81CEAB}"/>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8" name="Нижний колонтитул 7">
            <a:extLst>
              <a:ext uri="{FF2B5EF4-FFF2-40B4-BE49-F238E27FC236}">
                <a16:creationId xmlns:a16="http://schemas.microsoft.com/office/drawing/2014/main" id="{000ED2A2-97C8-BA42-AD67-F995D421C7AB}"/>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13F2A75B-D0DE-A242-9CE8-3ED32021BA2A}"/>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2144247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ED4D4-5018-9C48-9B00-947C9E5D90F5}"/>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DC4E3A09-2F75-954A-846F-C2C2F32559AD}"/>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4" name="Нижний колонтитул 3">
            <a:extLst>
              <a:ext uri="{FF2B5EF4-FFF2-40B4-BE49-F238E27FC236}">
                <a16:creationId xmlns:a16="http://schemas.microsoft.com/office/drawing/2014/main" id="{477A07F3-6EA9-A74E-884C-0B25CD61243E}"/>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F90BD085-4F70-3246-810A-816C74DE48C2}"/>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854026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B5FF82B-30DC-274B-9C7A-0E8E2B2E1F81}"/>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3" name="Нижний колонтитул 2">
            <a:extLst>
              <a:ext uri="{FF2B5EF4-FFF2-40B4-BE49-F238E27FC236}">
                <a16:creationId xmlns:a16="http://schemas.microsoft.com/office/drawing/2014/main" id="{77AFC5D1-4064-D640-8773-1CECA4589494}"/>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BE789FF3-49A8-6E40-BABE-5E21BCB3BA23}"/>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316501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B9956B-CBF5-6048-8831-99AAB6C2F81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7D553262-D12F-9744-B9BA-24985417D8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0AC99CC5-77FE-D347-9C13-748ACEF3C6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B32C4DF-B8D0-E941-BEBE-D67A67172283}"/>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F36A7608-143B-4D45-9240-CA322802C744}"/>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431D2D8-9582-5148-A909-ED45DD8E18EE}"/>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1963650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C4756F-72A4-6645-95AC-64FD7C3B0A1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F5C39113-7C03-514B-8B8E-72EC3BA1D1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048DCAF5-91A8-7F4F-902D-026C2A404F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890C1B6-B998-3842-8EA6-BC3D5D7357A0}"/>
              </a:ext>
            </a:extLst>
          </p:cNvPr>
          <p:cNvSpPr>
            <a:spLocks noGrp="1"/>
          </p:cNvSpPr>
          <p:nvPr>
            <p:ph type="dt" sz="half" idx="10"/>
          </p:nvPr>
        </p:nvSpPr>
        <p:spPr/>
        <p:txBody>
          <a:bodyPr/>
          <a:lstStyle/>
          <a:p>
            <a:fld id="{6541CD3B-8EC9-4540-AD0F-F39552F4C719}"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EB883271-9575-7245-95D8-AC165022886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F821ABC-5351-0344-A213-F0503C08F3F5}"/>
              </a:ext>
            </a:extLst>
          </p:cNvPr>
          <p:cNvSpPr>
            <a:spLocks noGrp="1"/>
          </p:cNvSpPr>
          <p:nvPr>
            <p:ph type="sldNum" sz="quarter" idx="12"/>
          </p:nvPr>
        </p:nvSpPr>
        <p:spPr/>
        <p:txBody>
          <a:bodyPr/>
          <a:lstStyle/>
          <a:p>
            <a:fld id="{7E6B484D-E6CD-984B-A53A-6126754F4B37}" type="slidenum">
              <a:rPr lang="ru-RU" smtClean="0"/>
              <a:t>‹#›</a:t>
            </a:fld>
            <a:endParaRPr lang="ru-RU"/>
          </a:p>
        </p:txBody>
      </p:sp>
    </p:spTree>
    <p:extLst>
      <p:ext uri="{BB962C8B-B14F-4D97-AF65-F5344CB8AC3E}">
        <p14:creationId xmlns:p14="http://schemas.microsoft.com/office/powerpoint/2010/main" val="2767839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664206-6A05-F04E-BF65-BE4FD2C4AE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91111F70-00EC-D747-8494-3F15377A88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3E290EB-F690-4249-8F6B-B8430D209A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41CD3B-8EC9-4540-AD0F-F39552F4C719}"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56C986D4-6164-0E4C-A137-3A3D49D6D5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CD0419DC-53C4-CD4A-BDF3-38DF028FA1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B484D-E6CD-984B-A53A-6126754F4B37}" type="slidenum">
              <a:rPr lang="ru-RU" smtClean="0"/>
              <a:t>‹#›</a:t>
            </a:fld>
            <a:endParaRPr lang="ru-RU"/>
          </a:p>
        </p:txBody>
      </p:sp>
    </p:spTree>
    <p:extLst>
      <p:ext uri="{BB962C8B-B14F-4D97-AF65-F5344CB8AC3E}">
        <p14:creationId xmlns:p14="http://schemas.microsoft.com/office/powerpoint/2010/main" val="4135045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ru.wikipedia.org/wiki/%D0%9C%D0%B5%D1%82%D0%BE%D0%B4" TargetMode="External"/><Relationship Id="rId2" Type="http://schemas.openxmlformats.org/officeDocument/2006/relationships/hyperlink" Target="https://ru.wikipedia.org/wiki/%D0%93%D1%80%D0%B5%D1%87%D0%B5%D1%81%D0%BA%D0%B8%D0%B9_%D1%8F%D0%B7%D1%8B%D0%BA" TargetMode="External"/><Relationship Id="rId1" Type="http://schemas.openxmlformats.org/officeDocument/2006/relationships/slideLayout" Target="../slideLayouts/slideLayout2.xml"/><Relationship Id="rId5" Type="http://schemas.openxmlformats.org/officeDocument/2006/relationships/hyperlink" Target="https://ru.wikipedia.org/wiki/%D0%9B%D0%BE%D0%B3%D0%BE%D1%81" TargetMode="External"/><Relationship Id="rId4" Type="http://schemas.openxmlformats.org/officeDocument/2006/relationships/hyperlink" Target="https://ru.wikipedia.org/wiki/%D0%94%D1%80%D0%B5%D0%B2%D0%BD%D0%B5%D0%B3%D1%80%D0%B5%D1%87%D0%B5%D1%81%D0%BA%D0%B8%D0%B9_%D1%8F%D0%B7%D1%8B%D0%B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E37481A-76B3-214B-83BF-3100BD15A9D4}"/>
              </a:ext>
            </a:extLst>
          </p:cNvPr>
          <p:cNvSpPr>
            <a:spLocks noGrp="1"/>
          </p:cNvSpPr>
          <p:nvPr>
            <p:ph idx="1"/>
          </p:nvPr>
        </p:nvSpPr>
        <p:spPr>
          <a:xfrm>
            <a:off x="304800" y="525517"/>
            <a:ext cx="11887199" cy="5651446"/>
          </a:xfrm>
        </p:spPr>
        <p:txBody>
          <a:bodyPr/>
          <a:lstStyle/>
          <a:p>
            <a:pPr marL="0" indent="0">
              <a:buNone/>
            </a:pPr>
            <a:r>
              <a:rPr lang="ru-RU" dirty="0"/>
              <a:t>Лекция 14. Методы исследования </a:t>
            </a:r>
            <a:r>
              <a:rPr lang="bg-BG" dirty="0"/>
              <a:t>влияния </a:t>
            </a:r>
            <a:r>
              <a:rPr lang="bg-BG" dirty="0" err="1"/>
              <a:t>политических</a:t>
            </a:r>
            <a:r>
              <a:rPr lang="bg-BG" dirty="0"/>
              <a:t>, </a:t>
            </a:r>
            <a:r>
              <a:rPr lang="bg-BG" dirty="0" err="1"/>
              <a:t>экономических</a:t>
            </a:r>
            <a:r>
              <a:rPr lang="bg-BG" dirty="0"/>
              <a:t> и </a:t>
            </a:r>
            <a:r>
              <a:rPr lang="bg-BG" dirty="0" err="1"/>
              <a:t>социальных</a:t>
            </a:r>
            <a:r>
              <a:rPr lang="bg-BG" dirty="0"/>
              <a:t> </a:t>
            </a:r>
            <a:r>
              <a:rPr lang="bg-BG" dirty="0" err="1"/>
              <a:t>факторов</a:t>
            </a:r>
            <a:r>
              <a:rPr lang="bg-BG" dirty="0"/>
              <a:t> на </a:t>
            </a:r>
            <a:r>
              <a:rPr lang="bg-BG" dirty="0" err="1"/>
              <a:t>уровень</a:t>
            </a:r>
            <a:r>
              <a:rPr lang="bg-BG" dirty="0"/>
              <a:t> </a:t>
            </a:r>
            <a:r>
              <a:rPr lang="bg-BG" dirty="0" err="1"/>
              <a:t>распространения</a:t>
            </a:r>
            <a:r>
              <a:rPr lang="bg-BG" dirty="0"/>
              <a:t> </a:t>
            </a:r>
            <a:r>
              <a:rPr lang="bg-BG" dirty="0" err="1"/>
              <a:t>радикальных</a:t>
            </a:r>
            <a:r>
              <a:rPr lang="bg-BG" dirty="0"/>
              <a:t> </a:t>
            </a:r>
            <a:r>
              <a:rPr lang="bg-BG" dirty="0" err="1"/>
              <a:t>идей</a:t>
            </a:r>
            <a:r>
              <a:rPr lang="bg-BG" dirty="0"/>
              <a:t> в </a:t>
            </a:r>
            <a:r>
              <a:rPr lang="bg-BG" dirty="0" err="1"/>
              <a:t>Казахстане</a:t>
            </a:r>
            <a:r>
              <a:rPr lang="bg-BG" dirty="0"/>
              <a:t> </a:t>
            </a:r>
            <a:r>
              <a:rPr lang="bg-BG" dirty="0" err="1"/>
              <a:t>методом</a:t>
            </a:r>
            <a:r>
              <a:rPr lang="bg-BG" dirty="0"/>
              <a:t> анализа </a:t>
            </a:r>
            <a:r>
              <a:rPr lang="bg-BG" dirty="0" err="1"/>
              <a:t>иерархии</a:t>
            </a:r>
            <a:r>
              <a:rPr lang="bg-BG" dirty="0"/>
              <a:t>. </a:t>
            </a:r>
            <a:r>
              <a:rPr lang="bg-BG" dirty="0" err="1"/>
              <a:t>Прогноз</a:t>
            </a:r>
            <a:r>
              <a:rPr lang="bg-BG" dirty="0"/>
              <a:t> </a:t>
            </a:r>
            <a:r>
              <a:rPr lang="bg-BG" dirty="0" err="1"/>
              <a:t>общественно-политических</a:t>
            </a:r>
            <a:r>
              <a:rPr lang="bg-BG" dirty="0"/>
              <a:t> </a:t>
            </a:r>
            <a:r>
              <a:rPr lang="bg-BG" dirty="0" err="1"/>
              <a:t>процессов</a:t>
            </a:r>
            <a:r>
              <a:rPr lang="bg-BG" dirty="0"/>
              <a:t> в </a:t>
            </a:r>
            <a:r>
              <a:rPr lang="bg-BG" dirty="0" err="1"/>
              <a:t>обществе</a:t>
            </a:r>
            <a:r>
              <a:rPr lang="bg-BG" dirty="0"/>
              <a:t>.</a:t>
            </a:r>
          </a:p>
          <a:p>
            <a:pPr marL="0" indent="0">
              <a:buNone/>
            </a:pPr>
            <a:endParaRPr lang="bg-BG" dirty="0"/>
          </a:p>
          <a:p>
            <a:pPr marL="0" indent="0">
              <a:buNone/>
            </a:pPr>
            <a:r>
              <a:rPr lang="bg-BG" dirty="0" err="1"/>
              <a:t>Вопросы</a:t>
            </a:r>
            <a:r>
              <a:rPr lang="bg-BG" dirty="0"/>
              <a:t>:</a:t>
            </a:r>
          </a:p>
          <a:p>
            <a:pPr marL="514350" indent="-514350">
              <a:buAutoNum type="arabicPeriod"/>
            </a:pPr>
            <a:r>
              <a:rPr lang="ru-RU" dirty="0"/>
              <a:t>Методология и опыт применения метода анализа иерархии в гуманитарных науках.</a:t>
            </a:r>
          </a:p>
          <a:p>
            <a:pPr marL="514350" indent="-514350">
              <a:buAutoNum type="arabicPeriod"/>
            </a:pPr>
            <a:r>
              <a:rPr lang="ru-RU" dirty="0"/>
              <a:t>«Метод анализа иерархии» («</a:t>
            </a:r>
            <a:r>
              <a:rPr lang="en-US" dirty="0" err="1"/>
              <a:t>Analitichierarchyprocess</a:t>
            </a:r>
            <a:r>
              <a:rPr lang="ru-RU" dirty="0"/>
              <a:t>») Томаса </a:t>
            </a:r>
            <a:r>
              <a:rPr lang="ru-RU" dirty="0" err="1"/>
              <a:t>Саати</a:t>
            </a:r>
            <a:r>
              <a:rPr lang="ru-RU" dirty="0"/>
              <a:t>.</a:t>
            </a:r>
          </a:p>
          <a:p>
            <a:pPr marL="514350" indent="-514350">
              <a:buAutoNum type="arabicPeriod"/>
            </a:pPr>
            <a:r>
              <a:rPr lang="ru-RU" dirty="0"/>
              <a:t>Алгоритм реализации МАИ .</a:t>
            </a:r>
            <a:br>
              <a:rPr lang="ru-RU" dirty="0"/>
            </a:br>
            <a:endParaRPr lang="ru-RU" dirty="0"/>
          </a:p>
          <a:p>
            <a:pPr marL="0" indent="0">
              <a:buNone/>
            </a:pPr>
            <a:endParaRPr lang="ru-RU" dirty="0"/>
          </a:p>
          <a:p>
            <a:pPr marL="0" indent="0">
              <a:buNone/>
            </a:pPr>
            <a:endParaRPr lang="ru-RU" dirty="0"/>
          </a:p>
        </p:txBody>
      </p:sp>
    </p:spTree>
    <p:extLst>
      <p:ext uri="{BB962C8B-B14F-4D97-AF65-F5344CB8AC3E}">
        <p14:creationId xmlns:p14="http://schemas.microsoft.com/office/powerpoint/2010/main" val="3268259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DD5F007-D26F-974A-85FA-232EBD438D0B}"/>
              </a:ext>
            </a:extLst>
          </p:cNvPr>
          <p:cNvSpPr>
            <a:spLocks noGrp="1"/>
          </p:cNvSpPr>
          <p:nvPr>
            <p:ph type="title"/>
          </p:nvPr>
        </p:nvSpPr>
        <p:spPr>
          <a:xfrm>
            <a:off x="838200" y="365125"/>
            <a:ext cx="10515600" cy="522381"/>
          </a:xfrm>
        </p:spPr>
        <p:txBody>
          <a:bodyPr>
            <a:normAutofit fontScale="90000"/>
          </a:bodyPr>
          <a:lstStyle/>
          <a:p>
            <a:r>
              <a:rPr lang="ru-RU" sz="2800" i="1" dirty="0"/>
              <a:t>Алгоритм реализации МАИ  </a:t>
            </a:r>
            <a:br>
              <a:rPr lang="ru-RU" sz="2800" dirty="0"/>
            </a:br>
            <a:endParaRPr lang="ru-RU" sz="2800" dirty="0"/>
          </a:p>
        </p:txBody>
      </p:sp>
      <p:sp>
        <p:nvSpPr>
          <p:cNvPr id="3" name="Объект 2">
            <a:extLst>
              <a:ext uri="{FF2B5EF4-FFF2-40B4-BE49-F238E27FC236}">
                <a16:creationId xmlns:a16="http://schemas.microsoft.com/office/drawing/2014/main" id="{E111C02D-645C-2649-AD40-3F0E05141179}"/>
              </a:ext>
            </a:extLst>
          </p:cNvPr>
          <p:cNvSpPr>
            <a:spLocks noGrp="1"/>
          </p:cNvSpPr>
          <p:nvPr>
            <p:ph idx="1"/>
          </p:nvPr>
        </p:nvSpPr>
        <p:spPr>
          <a:xfrm>
            <a:off x="242047" y="887506"/>
            <a:ext cx="11111753" cy="5289457"/>
          </a:xfrm>
        </p:spPr>
        <p:txBody>
          <a:bodyPr>
            <a:normAutofit fontScale="85000" lnSpcReduction="20000"/>
          </a:bodyPr>
          <a:lstStyle/>
          <a:p>
            <a:pPr marL="0" indent="0">
              <a:buNone/>
            </a:pPr>
            <a:r>
              <a:rPr lang="ru-RU" dirty="0"/>
              <a:t>Первый этап: построение качественной модели проблемы в виде иерархии, включающей цель, альтернативные варианты достижения цели и критерии для оценки качества альтернатив. </a:t>
            </a:r>
          </a:p>
          <a:p>
            <a:pPr marL="0" lvl="0" indent="0">
              <a:buNone/>
            </a:pPr>
            <a:r>
              <a:rPr lang="ru-RU" dirty="0"/>
              <a:t>шаг - определение элементов иерархии – цели, общих и частных факторов и альтернатив.</a:t>
            </a:r>
          </a:p>
          <a:p>
            <a:pPr marL="0" indent="0">
              <a:buNone/>
            </a:pPr>
            <a:r>
              <a:rPr lang="ru-RU" dirty="0"/>
              <a:t>2 	шаг - структурирование проблемы в виде иерархии.</a:t>
            </a:r>
          </a:p>
          <a:p>
            <a:pPr marL="0" indent="0">
              <a:buNone/>
            </a:pPr>
            <a:r>
              <a:rPr lang="ru-RU" dirty="0"/>
              <a:t>Второй этап: определение приоритетов всех элементов иерархии с использованием метода парных сравнений.</a:t>
            </a:r>
          </a:p>
          <a:p>
            <a:pPr marL="0" indent="0">
              <a:buNone/>
            </a:pPr>
            <a:r>
              <a:rPr lang="ru-RU" dirty="0"/>
              <a:t>шаг - попарное сравнение элементов каждого уровня, </a:t>
            </a:r>
            <a:r>
              <a:rPr lang="ru-RU" dirty="0" err="1"/>
              <a:t>включенныхв</a:t>
            </a:r>
            <a:r>
              <a:rPr lang="ru-RU" dirty="0"/>
              <a:t> матрицы, по  фундаментальной шкале </a:t>
            </a:r>
            <a:r>
              <a:rPr lang="ru-RU" dirty="0" err="1"/>
              <a:t>Т.Саати</a:t>
            </a:r>
            <a:r>
              <a:rPr lang="ru-RU" dirty="0"/>
              <a:t>: 1 – элементы равноценны; 3 – элемент слабо превосходит другой (1/3 слабо уступает); 5 – элемент сильно превосходит другой (1/5 сильно уступает); 7 – элемент очень сильно, явно преобладает над другим (1/7 явно уступает); 9 – элемент абсолютно преобладает над другим (1/9 абсолютно уступает). </a:t>
            </a:r>
          </a:p>
          <a:p>
            <a:pPr marL="0" indent="0">
              <a:buNone/>
            </a:pPr>
            <a:r>
              <a:rPr lang="ru-RU" dirty="0"/>
              <a:t>4 шаг - вычисление вектора приоритетов в каждой матрице, максимального собственного значения</a:t>
            </a:r>
            <a:r>
              <a:rPr lang="en-US" dirty="0">
                <a:sym typeface="Symbol" pitchFamily="2" charset="2"/>
              </a:rPr>
              <a:t></a:t>
            </a:r>
            <a:r>
              <a:rPr lang="en-US" baseline="-25000" dirty="0"/>
              <a:t>max</a:t>
            </a:r>
            <a:r>
              <a:rPr lang="ru-RU" dirty="0"/>
              <a:t>, индекса согласованности и отношения согласованности</a:t>
            </a:r>
            <a:r>
              <a:rPr lang="ru-RU" i="1" dirty="0"/>
              <a:t>.</a:t>
            </a:r>
            <a:endParaRPr lang="ru-RU" dirty="0"/>
          </a:p>
        </p:txBody>
      </p:sp>
    </p:spTree>
    <p:extLst>
      <p:ext uri="{BB962C8B-B14F-4D97-AF65-F5344CB8AC3E}">
        <p14:creationId xmlns:p14="http://schemas.microsoft.com/office/powerpoint/2010/main" val="2699407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7ED3DCA-F38F-C443-A2BA-A64368CBC57D}"/>
              </a:ext>
            </a:extLst>
          </p:cNvPr>
          <p:cNvSpPr>
            <a:spLocks noGrp="1"/>
          </p:cNvSpPr>
          <p:nvPr>
            <p:ph idx="1"/>
          </p:nvPr>
        </p:nvSpPr>
        <p:spPr/>
        <p:txBody>
          <a:bodyPr/>
          <a:lstStyle/>
          <a:p>
            <a:pPr marL="914400" lvl="2" indent="0">
              <a:buNone/>
            </a:pPr>
            <a:r>
              <a:rPr lang="ru-RU" dirty="0"/>
              <a:t>Методология и опыт применения метода анализа </a:t>
            </a:r>
            <a:r>
              <a:rPr lang="ru-RU" dirty="0" err="1"/>
              <a:t>иерархиив</a:t>
            </a:r>
            <a:r>
              <a:rPr lang="ru-RU" dirty="0"/>
              <a:t> гуманитарных науках </a:t>
            </a:r>
          </a:p>
          <a:p>
            <a:pPr marL="0" indent="0">
              <a:buNone/>
            </a:pPr>
            <a:r>
              <a:rPr lang="ru-RU" dirty="0" err="1"/>
              <a:t>Методоло́гия</a:t>
            </a:r>
            <a:r>
              <a:rPr lang="ru-RU" dirty="0"/>
              <a:t> (</a:t>
            </a:r>
            <a:r>
              <a:rPr lang="ru-RU" u="sng" dirty="0">
                <a:hlinkClick r:id="rId2" tooltip="Греческий язык"/>
              </a:rPr>
              <a:t>греч.</a:t>
            </a:r>
            <a:r>
              <a:rPr lang="el-GR" dirty="0"/>
              <a:t>μεθοδολογία</a:t>
            </a:r>
            <a:r>
              <a:rPr lang="ru-RU" dirty="0"/>
              <a:t> — учение о </a:t>
            </a:r>
            <a:r>
              <a:rPr lang="ru-RU" u="sng" dirty="0">
                <a:hlinkClick r:id="rId3" tooltip="Метод"/>
              </a:rPr>
              <a:t>способах</a:t>
            </a:r>
            <a:r>
              <a:rPr lang="ru-RU" dirty="0"/>
              <a:t>; от </a:t>
            </a:r>
            <a:r>
              <a:rPr lang="ru-RU" u="sng" dirty="0">
                <a:hlinkClick r:id="rId4" tooltip="Древнегреческий язык"/>
              </a:rPr>
              <a:t>др.-греч.</a:t>
            </a:r>
            <a:r>
              <a:rPr lang="ru-RU" dirty="0"/>
              <a:t> </a:t>
            </a:r>
            <a:r>
              <a:rPr lang="ru-RU" dirty="0" err="1"/>
              <a:t>μέθοδος</a:t>
            </a:r>
            <a:r>
              <a:rPr lang="ru-RU" dirty="0"/>
              <a:t>  букв. «путь вслед за чем-либо» и </a:t>
            </a:r>
            <a:r>
              <a:rPr lang="ru-RU" u="sng" dirty="0">
                <a:hlinkClick r:id="rId4" tooltip="Древнегреческий язык"/>
              </a:rPr>
              <a:t>др.-греч.</a:t>
            </a:r>
            <a:r>
              <a:rPr lang="ru-RU" dirty="0"/>
              <a:t> </a:t>
            </a:r>
            <a:r>
              <a:rPr lang="ru-RU" dirty="0" err="1"/>
              <a:t>λόγος</a:t>
            </a:r>
            <a:r>
              <a:rPr lang="ru-RU" dirty="0"/>
              <a:t> — </a:t>
            </a:r>
            <a:r>
              <a:rPr lang="ru-RU" u="sng" dirty="0">
                <a:hlinkClick r:id="rId5" tooltip="Логос"/>
              </a:rPr>
              <a:t>мысль, причина</a:t>
            </a:r>
            <a:r>
              <a:rPr lang="ru-RU" dirty="0"/>
              <a:t>) учение о </a:t>
            </a:r>
            <a:r>
              <a:rPr lang="ru-RU" u="sng" dirty="0">
                <a:hlinkClick r:id="rId3" tooltip="Метод"/>
              </a:rPr>
              <a:t>методах</a:t>
            </a:r>
            <a:r>
              <a:rPr lang="ru-RU" dirty="0"/>
              <a:t>, методиках, способах и средствах познания [175]. В изложении сути метода анализа иерархии (МАИ) мы будем отталкиваться от практического аспекта методологии как алгоритма приемов и способов достижения желаемой цели, основанных на определенных научных принципах. </a:t>
            </a:r>
          </a:p>
          <a:p>
            <a:pPr marL="0" indent="0">
              <a:buNone/>
            </a:pPr>
            <a:endParaRPr lang="ru-RU" dirty="0"/>
          </a:p>
        </p:txBody>
      </p:sp>
    </p:spTree>
    <p:extLst>
      <p:ext uri="{BB962C8B-B14F-4D97-AF65-F5344CB8AC3E}">
        <p14:creationId xmlns:p14="http://schemas.microsoft.com/office/powerpoint/2010/main" val="3990045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30B048E-6588-7A4F-9854-81D7F2BBCD68}"/>
              </a:ext>
            </a:extLst>
          </p:cNvPr>
          <p:cNvSpPr>
            <a:spLocks noGrp="1"/>
          </p:cNvSpPr>
          <p:nvPr>
            <p:ph idx="1"/>
          </p:nvPr>
        </p:nvSpPr>
        <p:spPr>
          <a:xfrm>
            <a:off x="0" y="188258"/>
            <a:ext cx="12192000" cy="6669741"/>
          </a:xfrm>
        </p:spPr>
        <p:txBody>
          <a:bodyPr>
            <a:normAutofit lnSpcReduction="10000"/>
          </a:bodyPr>
          <a:lstStyle/>
          <a:p>
            <a:pPr marL="0" indent="0">
              <a:buNone/>
            </a:pPr>
            <a:r>
              <a:rPr lang="ru-RU" dirty="0"/>
              <a:t>«Метод анализа иерархии» («</a:t>
            </a:r>
            <a:r>
              <a:rPr lang="en-US" dirty="0" err="1"/>
              <a:t>Analitichierarchyprocess</a:t>
            </a:r>
            <a:r>
              <a:rPr lang="ru-RU" dirty="0"/>
              <a:t>») разработан американским ученым Томасом </a:t>
            </a:r>
            <a:r>
              <a:rPr lang="ru-RU" dirty="0" err="1"/>
              <a:t>Саати</a:t>
            </a:r>
            <a:r>
              <a:rPr lang="ru-RU" dirty="0"/>
              <a:t> как математический инструмент системного подхода к проблеме принятия решений [176]. Он является, прежде всего, методом экспертного оценивания. В основе метода наряду с математикой заложены и психологические аспекты. Он дает возможность понятным и рациональным образом структурировать проблему принятия решений в виде иерархии с последующими процедурами сравнения и  количественной оценки альтернативных вариантов </a:t>
            </a:r>
            <a:r>
              <a:rPr lang="ru-RU" dirty="0" err="1"/>
              <a:t>решения.Т.Саати</a:t>
            </a:r>
            <a:r>
              <a:rPr lang="ru-RU" dirty="0"/>
              <a:t> – один из немногих математиков, задумавшихся о проблеме измерения объектов, процессов и явлений, для которых не существует единиц измерения в обычной метрической системе мер. Например, как измерить уровень социальной напряженности, надежность партнеров, эффективности мер противодействия экстремизму и </a:t>
            </a:r>
            <a:r>
              <a:rPr lang="ru-RU" dirty="0" err="1"/>
              <a:t>т.п.?Специальных</a:t>
            </a:r>
            <a:r>
              <a:rPr lang="ru-RU" dirty="0"/>
              <a:t> единиц измерения для объектов и процессов в гуманитарных науках (политология, социология, психология, социология и других) не существует. А между тем решение практических задач требует количественного измерения их уровня, силы влияния и т.п. В математике подобные задачи называются плохо формализованными. В качестве решения проблемы плохо формализованных задач </a:t>
            </a:r>
            <a:r>
              <a:rPr lang="ru-RU" dirty="0" err="1"/>
              <a:t>Т.Саати</a:t>
            </a:r>
            <a:r>
              <a:rPr lang="ru-RU" dirty="0"/>
              <a:t> впервые предложит метод анализа иерархии.</a:t>
            </a:r>
          </a:p>
          <a:p>
            <a:pPr marL="0" indent="0">
              <a:buNone/>
            </a:pPr>
            <a:endParaRPr lang="ru-RU" dirty="0"/>
          </a:p>
        </p:txBody>
      </p:sp>
    </p:spTree>
    <p:extLst>
      <p:ext uri="{BB962C8B-B14F-4D97-AF65-F5344CB8AC3E}">
        <p14:creationId xmlns:p14="http://schemas.microsoft.com/office/powerpoint/2010/main" val="4137455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4BB7453-53FA-E647-8DC6-DB03BF6727DC}"/>
              </a:ext>
            </a:extLst>
          </p:cNvPr>
          <p:cNvSpPr>
            <a:spLocks noGrp="1"/>
          </p:cNvSpPr>
          <p:nvPr>
            <p:ph idx="1"/>
          </p:nvPr>
        </p:nvSpPr>
        <p:spPr>
          <a:xfrm>
            <a:off x="0" y="188258"/>
            <a:ext cx="11887200" cy="6669741"/>
          </a:xfrm>
        </p:spPr>
        <p:txBody>
          <a:bodyPr>
            <a:normAutofit fontScale="92500" lnSpcReduction="20000"/>
          </a:bodyPr>
          <a:lstStyle/>
          <a:p>
            <a:pPr marL="0" indent="0">
              <a:buNone/>
            </a:pPr>
            <a:r>
              <a:rPr lang="ru-RU" dirty="0"/>
              <a:t>В разработке метода </a:t>
            </a:r>
            <a:r>
              <a:rPr lang="ru-RU" dirty="0" err="1"/>
              <a:t>Т.Саати</a:t>
            </a:r>
            <a:r>
              <a:rPr lang="ru-RU" dirty="0"/>
              <a:t> обратился к выдающимся работам немецких психологов </a:t>
            </a:r>
            <a:r>
              <a:rPr lang="ru-RU" dirty="0" err="1"/>
              <a:t>Э.Вебера</a:t>
            </a:r>
            <a:r>
              <a:rPr lang="ru-RU" dirty="0"/>
              <a:t>, </a:t>
            </a:r>
            <a:r>
              <a:rPr lang="ru-RU" dirty="0" err="1"/>
              <a:t>Г.Фехнера</a:t>
            </a:r>
            <a:r>
              <a:rPr lang="ru-RU" dirty="0"/>
              <a:t> и </a:t>
            </a:r>
            <a:r>
              <a:rPr lang="ru-RU" dirty="0" err="1"/>
              <a:t>С.Стивенса</a:t>
            </a:r>
            <a:r>
              <a:rPr lang="ru-RU" dirty="0"/>
              <a:t> – пионерам разработки процедуры количественного измерения «неосязаемых» объектов, а именно - чувствительности человека[177]. </a:t>
            </a:r>
            <a:r>
              <a:rPr lang="ru-RU" dirty="0" err="1"/>
              <a:t>А.Дюбуа-Раймон</a:t>
            </a:r>
            <a:r>
              <a:rPr lang="ru-RU" dirty="0"/>
              <a:t> и </a:t>
            </a:r>
            <a:r>
              <a:rPr lang="ru-RU" dirty="0" err="1"/>
              <a:t>Л.М.Веккер</a:t>
            </a:r>
            <a:r>
              <a:rPr lang="ru-RU" dirty="0"/>
              <a:t> как основную характеристику психики отмечают ее «трагическую </a:t>
            </a:r>
            <a:r>
              <a:rPr lang="ru-RU" dirty="0" err="1"/>
              <a:t>непредставленность</a:t>
            </a:r>
            <a:r>
              <a:rPr lang="ru-RU" dirty="0"/>
              <a:t>», т.е. невидимость, неосязаемость. Несмотря на это, каждый человек, пользуясь некими эталонами в сознании, производит с их помощью сравнительные измерения, на основании которых выносит суждения о том, что, </a:t>
            </a:r>
            <a:r>
              <a:rPr lang="ru-RU" dirty="0" err="1"/>
              <a:t>например,Иванов</a:t>
            </a:r>
            <a:r>
              <a:rPr lang="ru-RU" dirty="0"/>
              <a:t> немного умнее Петрова, но намного умнее Сидорова и т.п.  Подобные эталоны сознания, используемые для измерения,  и были выявлены немецкими психологами. Так, впервые на эмпирической основе </a:t>
            </a:r>
            <a:r>
              <a:rPr lang="ru-RU" dirty="0" err="1"/>
              <a:t>Э.Вебер</a:t>
            </a:r>
            <a:r>
              <a:rPr lang="ru-RU" dirty="0"/>
              <a:t> установил, что новый раздражитель, «чтобы отличаться по ощущениям от предыдущего, должен отличаться от исходного на величину, пропорциональную исходному раздражителю. Так, чтобы два предмета воспринимались как различные по весу, их вес должен различаться на 1/30, для различения яркости двух источников света необходимо, чтобы их яркость отличалась на 1/100 и т. д.»  [178]. Используя эти количественные закономерности, </a:t>
            </a:r>
            <a:r>
              <a:rPr lang="ru-RU" dirty="0" err="1"/>
              <a:t>Г.Фехнер</a:t>
            </a:r>
            <a:r>
              <a:rPr lang="ru-RU" dirty="0"/>
              <a:t> вывел всемирно известный основной психофизический закон, согласно которому сила ощущения </a:t>
            </a:r>
            <a:r>
              <a:rPr lang="ru-RU" dirty="0" err="1"/>
              <a:t>p</a:t>
            </a:r>
            <a:r>
              <a:rPr lang="ru-RU" dirty="0"/>
              <a:t> пропорциональна логарифму интенсивности раздражителя </a:t>
            </a:r>
            <a:r>
              <a:rPr lang="ru-RU" dirty="0" err="1"/>
              <a:t>S</a:t>
            </a:r>
            <a:r>
              <a:rPr lang="ru-RU" dirty="0"/>
              <a:t>: </a:t>
            </a:r>
          </a:p>
          <a:p>
            <a:pPr marL="0" indent="0">
              <a:buNone/>
            </a:pPr>
            <a:r>
              <a:rPr lang="ru-RU" dirty="0" err="1"/>
              <a:t>p</a:t>
            </a:r>
            <a:r>
              <a:rPr lang="ru-RU" dirty="0"/>
              <a:t>=</a:t>
            </a:r>
            <a:r>
              <a:rPr lang="ru-RU" dirty="0" err="1"/>
              <a:t>k</a:t>
            </a:r>
            <a:r>
              <a:rPr lang="ru-RU" dirty="0"/>
              <a:t>*</a:t>
            </a:r>
            <a:r>
              <a:rPr lang="ru-RU" dirty="0" err="1"/>
              <a:t>log</a:t>
            </a:r>
            <a:r>
              <a:rPr lang="ru-RU" dirty="0"/>
              <a:t>{</a:t>
            </a:r>
            <a:r>
              <a:rPr lang="ru-RU" dirty="0" err="1"/>
              <a:t>S</a:t>
            </a:r>
            <a:r>
              <a:rPr lang="ru-RU" dirty="0"/>
              <a:t>}\{S_0} </a:t>
            </a:r>
          </a:p>
          <a:p>
            <a:pPr marL="0" indent="0">
              <a:buNone/>
            </a:pPr>
            <a:r>
              <a:rPr lang="ru-RU" dirty="0"/>
              <a:t>где S_0 — граничное значение интенсивности раздражителя: если </a:t>
            </a:r>
            <a:r>
              <a:rPr lang="ru-RU" dirty="0" err="1"/>
              <a:t>S</a:t>
            </a:r>
            <a:r>
              <a:rPr lang="ru-RU" dirty="0"/>
              <a:t>&lt;S_0, раздражитель совсем не ощущается. </a:t>
            </a:r>
          </a:p>
          <a:p>
            <a:pPr marL="0" indent="0">
              <a:buNone/>
            </a:pPr>
            <a:endParaRPr lang="ru-RU" dirty="0"/>
          </a:p>
        </p:txBody>
      </p:sp>
    </p:spTree>
    <p:extLst>
      <p:ext uri="{BB962C8B-B14F-4D97-AF65-F5344CB8AC3E}">
        <p14:creationId xmlns:p14="http://schemas.microsoft.com/office/powerpoint/2010/main" val="3289404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923E82D-1187-DC45-B6F5-4F8A2666E8AA}"/>
              </a:ext>
            </a:extLst>
          </p:cNvPr>
          <p:cNvSpPr>
            <a:spLocks noGrp="1"/>
          </p:cNvSpPr>
          <p:nvPr>
            <p:ph idx="1"/>
          </p:nvPr>
        </p:nvSpPr>
        <p:spPr>
          <a:xfrm>
            <a:off x="295835" y="484094"/>
            <a:ext cx="11057965" cy="5692869"/>
          </a:xfrm>
        </p:spPr>
        <p:txBody>
          <a:bodyPr>
            <a:normAutofit fontScale="92500" lnSpcReduction="20000"/>
          </a:bodyPr>
          <a:lstStyle/>
          <a:p>
            <a:pPr marL="0" indent="0">
              <a:buNone/>
            </a:pPr>
            <a:r>
              <a:rPr lang="ru-RU" dirty="0"/>
              <a:t>Для своих исследований </a:t>
            </a:r>
            <a:r>
              <a:rPr lang="ru-RU" dirty="0" err="1"/>
              <a:t>Э.Вебер</a:t>
            </a:r>
            <a:r>
              <a:rPr lang="ru-RU" dirty="0"/>
              <a:t>, </a:t>
            </a:r>
            <a:r>
              <a:rPr lang="ru-RU" dirty="0" err="1"/>
              <a:t>Г.Фехнер</a:t>
            </a:r>
            <a:r>
              <a:rPr lang="ru-RU" dirty="0"/>
              <a:t> и </a:t>
            </a:r>
            <a:r>
              <a:rPr lang="ru-RU" dirty="0" err="1"/>
              <a:t>С.Стивенс</a:t>
            </a:r>
            <a:r>
              <a:rPr lang="ru-RU" dirty="0"/>
              <a:t> впервые разработали и использовали психометрическую процедуру </a:t>
            </a:r>
            <a:r>
              <a:rPr lang="ru-RU" dirty="0" err="1"/>
              <a:t>шкалирования</a:t>
            </a:r>
            <a:r>
              <a:rPr lang="ru-RU" dirty="0"/>
              <a:t> методом парного сравнения (шкалы отношений), ставшую впоследствии классической в мировой экспериментальной психологии. Эту процедуру </a:t>
            </a:r>
            <a:r>
              <a:rPr lang="ru-RU" dirty="0" err="1"/>
              <a:t>Т.Саати</a:t>
            </a:r>
            <a:r>
              <a:rPr lang="ru-RU" dirty="0"/>
              <a:t> положил в основу своего метода анализа иерархии для решения плохо формализованных задач в гуманитарных науках, дополнив собственным математическим алгоритмом вычисления количественных показателей- собственных векторов матриц парного сравнения, локальных и глобальных приоритетов. </a:t>
            </a:r>
            <a:r>
              <a:rPr lang="ru-RU" dirty="0" err="1"/>
              <a:t>Т.Саати</a:t>
            </a:r>
            <a:r>
              <a:rPr lang="ru-RU" dirty="0"/>
              <a:t> успешно применял его для поддержки принятия решений конгресса США о торговом статусе Китая и свободной торговле между США и Канадой, Агентства по контролю над вооружениями и разоружением в Вашингтоне в связи с  терроризмом, крупных правительственных и международных концернов  о размещении ресурсов в соответствии с приоритетами и т.п. По заключению </a:t>
            </a:r>
            <a:r>
              <a:rPr lang="ru-RU" dirty="0" err="1"/>
              <a:t>А.С.Овсянкина</a:t>
            </a:r>
            <a:r>
              <a:rPr lang="ru-RU" dirty="0"/>
              <a:t>,  «в настоящее время метод используется во всем мире для принятия решений  экспертами в самых различных ситуациях: от управления на межгосударственном уровне до анализа сущности психологических проблем отдельного индивидуума» [179].</a:t>
            </a:r>
          </a:p>
          <a:p>
            <a:pPr marL="0" indent="0">
              <a:buNone/>
            </a:pPr>
            <a:endParaRPr lang="ru-RU" dirty="0"/>
          </a:p>
        </p:txBody>
      </p:sp>
    </p:spTree>
    <p:extLst>
      <p:ext uri="{BB962C8B-B14F-4D97-AF65-F5344CB8AC3E}">
        <p14:creationId xmlns:p14="http://schemas.microsoft.com/office/powerpoint/2010/main" val="57563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BB08F5A-4C72-4044-9F85-7D2A8585F68D}"/>
              </a:ext>
            </a:extLst>
          </p:cNvPr>
          <p:cNvSpPr>
            <a:spLocks noGrp="1"/>
          </p:cNvSpPr>
          <p:nvPr>
            <p:ph idx="1"/>
          </p:nvPr>
        </p:nvSpPr>
        <p:spPr>
          <a:xfrm>
            <a:off x="510988" y="806824"/>
            <a:ext cx="10842812" cy="5370139"/>
          </a:xfrm>
        </p:spPr>
        <p:txBody>
          <a:bodyPr>
            <a:normAutofit fontScale="92500" lnSpcReduction="10000"/>
          </a:bodyPr>
          <a:lstStyle/>
          <a:p>
            <a:pPr marL="0" indent="0">
              <a:buNone/>
            </a:pPr>
            <a:r>
              <a:rPr lang="ru-RU" dirty="0"/>
              <a:t>Метод анализа иерархии широко используется за рубежом, а в СНГ получил признание в российской науке и внедряется в различные сферы. Так, в медицинской психологии он использовался как инструмент системного подхода к принятию решения по проблеме мер психосоциальной реабилитации </a:t>
            </a:r>
            <a:r>
              <a:rPr lang="ru-RU" dirty="0" err="1"/>
              <a:t>В.С.Ястребовым</a:t>
            </a:r>
            <a:r>
              <a:rPr lang="ru-RU" dirty="0"/>
              <a:t>, </a:t>
            </a:r>
            <a:r>
              <a:rPr lang="ru-RU" dirty="0" err="1"/>
              <a:t>В.Г.Митихиным</a:t>
            </a:r>
            <a:r>
              <a:rPr lang="ru-RU" dirty="0"/>
              <a:t> и </a:t>
            </a:r>
            <a:r>
              <a:rPr lang="ru-RU" dirty="0" err="1"/>
              <a:t>И.И.Михайловой</a:t>
            </a:r>
            <a:r>
              <a:rPr lang="ru-RU" dirty="0"/>
              <a:t>. Результаты, полученные с его помощью, позволили адекватно спланировать и алгоритмизировать процесс психосоциальной реабилитации с учетом интересов и задач всех его участников – психологов, психиатров, социальных работников, ближнего социального круга [180]. А.И. </a:t>
            </a:r>
            <a:r>
              <a:rPr lang="ru-RU" dirty="0" err="1"/>
              <a:t>Алонцева</a:t>
            </a:r>
            <a:r>
              <a:rPr lang="ru-RU" dirty="0"/>
              <a:t> на основе  применения МАИ впервые в общей психологии установила рейтинг силы влияния комплекса факторов на самоосуществление личности. Результаты позволили ей заключить, что этот метод является «наиболее обоснованным, так как …позволяет учитывать весовой коэффициент каждой составляющей, входящей в интегральный показатель изучаемого феномена» [181]. </a:t>
            </a:r>
          </a:p>
          <a:p>
            <a:pPr marL="0" indent="0">
              <a:buNone/>
            </a:pPr>
            <a:endParaRPr lang="ru-RU" dirty="0"/>
          </a:p>
        </p:txBody>
      </p:sp>
    </p:spTree>
    <p:extLst>
      <p:ext uri="{BB962C8B-B14F-4D97-AF65-F5344CB8AC3E}">
        <p14:creationId xmlns:p14="http://schemas.microsoft.com/office/powerpoint/2010/main" val="72168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9692830-115E-2B4E-9A04-D53DC8A1E0BA}"/>
              </a:ext>
            </a:extLst>
          </p:cNvPr>
          <p:cNvSpPr>
            <a:spLocks noGrp="1"/>
          </p:cNvSpPr>
          <p:nvPr>
            <p:ph idx="1"/>
          </p:nvPr>
        </p:nvSpPr>
        <p:spPr>
          <a:xfrm>
            <a:off x="322729" y="242047"/>
            <a:ext cx="11031071" cy="5934916"/>
          </a:xfrm>
        </p:spPr>
        <p:txBody>
          <a:bodyPr>
            <a:normAutofit lnSpcReduction="10000"/>
          </a:bodyPr>
          <a:lstStyle/>
          <a:p>
            <a:pPr marL="0" indent="0">
              <a:buNone/>
            </a:pPr>
            <a:r>
              <a:rPr lang="ru-RU" dirty="0"/>
              <a:t>Высокую надежность метод анализа иерархии показал в политологии. Он успешно применялся </a:t>
            </a:r>
            <a:r>
              <a:rPr lang="ru-RU" dirty="0" err="1"/>
              <a:t>Э.Н.Ожигановым</a:t>
            </a:r>
            <a:r>
              <a:rPr lang="ru-RU" dirty="0"/>
              <a:t> для решения такой задачи, как моделирование и анализ политических процессов, </a:t>
            </a:r>
            <a:r>
              <a:rPr lang="ru-RU" dirty="0" err="1"/>
              <a:t>И.Яковлевым</a:t>
            </a:r>
            <a:r>
              <a:rPr lang="ru-RU" dirty="0"/>
              <a:t> – для прогноза политических событий, трендов во внешней политике, </a:t>
            </a:r>
            <a:r>
              <a:rPr lang="ru-RU" dirty="0" err="1"/>
              <a:t>Л.Б.Внуковой</a:t>
            </a:r>
            <a:r>
              <a:rPr lang="ru-RU" dirty="0"/>
              <a:t> – для оценки уровня социально-политической напряженности [182]-[184].  Этот метод набирает силу в арсенале социологической науки. Так, на его основе </a:t>
            </a:r>
            <a:r>
              <a:rPr lang="ru-RU" dirty="0" err="1"/>
              <a:t>В.И.Уваровой</a:t>
            </a:r>
            <a:r>
              <a:rPr lang="ru-RU" dirty="0"/>
              <a:t>, </a:t>
            </a:r>
            <a:r>
              <a:rPr lang="ru-RU" dirty="0" err="1"/>
              <a:t>В.Г.Шуметовым</a:t>
            </a:r>
            <a:r>
              <a:rPr lang="ru-RU" dirty="0"/>
              <a:t> выполнен ряд интересных исследований динамики восприятия россиянами качества жизни и степени удовлетворенности [185].  </a:t>
            </a:r>
          </a:p>
          <a:p>
            <a:pPr marL="0" indent="0">
              <a:buNone/>
            </a:pPr>
            <a:r>
              <a:rPr lang="ru-RU" dirty="0"/>
              <a:t>Универсальный практический характер МАИ проявляется в его применимости в любых сферах для поддержки  принятия решений, связанных  с выбором альтернатив и оптимальной стратегии, распределением ресурсов, планированием будущего, диагностикой возможных сценариев, определением приоритета  факторов при решении масштабных проблем и  стратегическом планировании.</a:t>
            </a:r>
          </a:p>
        </p:txBody>
      </p:sp>
    </p:spTree>
    <p:extLst>
      <p:ext uri="{BB962C8B-B14F-4D97-AF65-F5344CB8AC3E}">
        <p14:creationId xmlns:p14="http://schemas.microsoft.com/office/powerpoint/2010/main" val="3790103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D262854-FD75-094D-BFAB-6633BE947B36}"/>
              </a:ext>
            </a:extLst>
          </p:cNvPr>
          <p:cNvSpPr>
            <a:spLocks noGrp="1"/>
          </p:cNvSpPr>
          <p:nvPr>
            <p:ph idx="1"/>
          </p:nvPr>
        </p:nvSpPr>
        <p:spPr>
          <a:xfrm>
            <a:off x="0" y="349624"/>
            <a:ext cx="11353800" cy="5827339"/>
          </a:xfrm>
        </p:spPr>
        <p:txBody>
          <a:bodyPr>
            <a:normAutofit fontScale="92500" lnSpcReduction="10000"/>
          </a:bodyPr>
          <a:lstStyle/>
          <a:p>
            <a:pPr marL="0" indent="0">
              <a:buNone/>
            </a:pPr>
            <a:r>
              <a:rPr lang="ru-RU" dirty="0"/>
              <a:t>Адекватность применения этого метода в гуманитарных науках, включая психологическую науку, обусловлена его преимуществами перед другими методами экспертных оценок, которые заключаются в возможности: </a:t>
            </a:r>
          </a:p>
          <a:p>
            <a:pPr marL="0" indent="0">
              <a:buNone/>
            </a:pPr>
            <a:r>
              <a:rPr lang="ru-RU" dirty="0"/>
              <a:t>- оценивать не только количественную, но и качественную информацию; </a:t>
            </a:r>
          </a:p>
          <a:p>
            <a:pPr marL="0" indent="0">
              <a:buNone/>
            </a:pPr>
            <a:r>
              <a:rPr lang="ru-RU" dirty="0"/>
              <a:t>- определять весовые коэффициенты объектов, процессов и явлений, не поддающихся количественному измерению в метрической системе мер;</a:t>
            </a:r>
          </a:p>
          <a:p>
            <a:pPr marL="0" indent="0">
              <a:buNone/>
            </a:pPr>
            <a:r>
              <a:rPr lang="ru-RU" dirty="0"/>
              <a:t>- устанавливать значимость и «вес» изучаемого объекта, процесса или явления по множеству критериев, что позволяет проанализировать их со стороны всех возможных признаков (анализ в многокритериальной среде);</a:t>
            </a:r>
          </a:p>
          <a:p>
            <a:pPr marL="0" indent="0">
              <a:buNone/>
            </a:pPr>
            <a:r>
              <a:rPr lang="ru-RU" dirty="0"/>
              <a:t>- воссоздавать объективную картину мнений экспертов по изучаемой проблеме, которая исключает  усреднение их оценок (минимизация экспертного субъективизма), благодаря специальным процедурам МАИ - парным сравнениям, моделированию иерархии решения проблемы и алгоритмам математической обработки;</a:t>
            </a:r>
          </a:p>
          <a:p>
            <a:pPr marL="0" indent="0">
              <a:buNone/>
            </a:pPr>
            <a:r>
              <a:rPr lang="ru-RU" dirty="0"/>
              <a:t>- устанавливать меру противоречивости суждений каждого эксперта и таким образом определять степень надежности, доверия к полученному результату. </a:t>
            </a:r>
          </a:p>
          <a:p>
            <a:pPr marL="0" indent="0">
              <a:buNone/>
            </a:pPr>
            <a:endParaRPr lang="ru-RU" dirty="0"/>
          </a:p>
        </p:txBody>
      </p:sp>
    </p:spTree>
    <p:extLst>
      <p:ext uri="{BB962C8B-B14F-4D97-AF65-F5344CB8AC3E}">
        <p14:creationId xmlns:p14="http://schemas.microsoft.com/office/powerpoint/2010/main" val="4050597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B32486F-F5F8-1B49-8F4F-2014EEF7EB25}"/>
              </a:ext>
            </a:extLst>
          </p:cNvPr>
          <p:cNvSpPr>
            <a:spLocks noGrp="1"/>
          </p:cNvSpPr>
          <p:nvPr>
            <p:ph idx="1"/>
          </p:nvPr>
        </p:nvSpPr>
        <p:spPr>
          <a:xfrm>
            <a:off x="0" y="0"/>
            <a:ext cx="11860306" cy="6858000"/>
          </a:xfrm>
        </p:spPr>
        <p:txBody>
          <a:bodyPr>
            <a:normAutofit fontScale="92500" lnSpcReduction="10000"/>
          </a:bodyPr>
          <a:lstStyle/>
          <a:p>
            <a:r>
              <a:rPr lang="ru-RU" dirty="0"/>
              <a:t>Метод анализа иерархии представляет один из инновационных подходов к решению задач стратегического управления внутренней политикой и обеспечения национальной безопасности. В Казахстане метод анализа иерархии и метод аналитических сетей как его усложненный вариант впервые применялся </a:t>
            </a:r>
            <a:r>
              <a:rPr lang="ru-RU" dirty="0" err="1"/>
              <a:t>М.М.Абрелевой</a:t>
            </a:r>
            <a:r>
              <a:rPr lang="ru-RU" dirty="0"/>
              <a:t>, </a:t>
            </a:r>
            <a:r>
              <a:rPr lang="ru-RU" dirty="0" err="1"/>
              <a:t>М.Б.Габбасовым</a:t>
            </a:r>
            <a:r>
              <a:rPr lang="ru-RU" dirty="0"/>
              <a:t> и </a:t>
            </a:r>
            <a:r>
              <a:rPr lang="ru-RU" dirty="0" err="1"/>
              <a:t>А.А.Мухановой</a:t>
            </a:r>
            <a:r>
              <a:rPr lang="ru-RU" dirty="0"/>
              <a:t> для определения рейтинга сценариев развития общественно-политической ситуации, изучения религиозной обстановки в регионах и рейтинг эффективности мер идеологического противодействия распространению религиозно-политического, религиозного экстремизма [186]-[188]. Полученные с помощью МАИ весовые коэффициенты позволили определить рейтинг влияния факторов на внутриполитическую ситуацию и религиозную обстановку, рейтинг сценариев общественно-политической ситуации на определенную временную перспективу, рейтинг влияния факторов на уровень распространения религиозно-политического экстремизма, рейтинг эффективности мер противодействия распространению радикальной идеологии и т.д. Полученные данные послужили основой для разработки рекомендаций по рациональному распределению ресурсов  пропорционально приоритетам, корректировке стратегического планирования с целью предупреждения развития очагов социально-политической напряженности и распространения религиозно-политического экстремизма. </a:t>
            </a:r>
          </a:p>
          <a:p>
            <a:endParaRPr lang="ru-RU" dirty="0"/>
          </a:p>
        </p:txBody>
      </p:sp>
    </p:spTree>
    <p:extLst>
      <p:ext uri="{BB962C8B-B14F-4D97-AF65-F5344CB8AC3E}">
        <p14:creationId xmlns:p14="http://schemas.microsoft.com/office/powerpoint/2010/main" val="308338594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1530</Words>
  <Application>Microsoft Macintosh PowerPoint</Application>
  <PresentationFormat>Широкоэкранный</PresentationFormat>
  <Paragraphs>30</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Calibri</vt:lpstr>
      <vt:lpstr>Calibri Light</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Алгоритм реализации МАИ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Microsoft Office User</cp:lastModifiedBy>
  <cp:revision>5</cp:revision>
  <dcterms:created xsi:type="dcterms:W3CDTF">2023-11-02T03:26:47Z</dcterms:created>
  <dcterms:modified xsi:type="dcterms:W3CDTF">2023-11-03T17:08:22Z</dcterms:modified>
</cp:coreProperties>
</file>