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72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/>
    <p:restoredTop sz="93225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10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74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0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1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3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2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3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8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ABA8-3BED-49FB-8E65-92E2368B559F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DDFAE7-B4EB-4D9F-BDBB-3E7071759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0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954703-08CB-4FE8-9E36-E4B065BD4B6E}"/>
              </a:ext>
            </a:extLst>
          </p:cNvPr>
          <p:cNvSpPr/>
          <p:nvPr/>
        </p:nvSpPr>
        <p:spPr>
          <a:xfrm>
            <a:off x="1881199" y="128939"/>
            <a:ext cx="662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АВТОМОБИЛЬНАЯ ДОРОГА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E8BC42-62B1-42A9-815B-C8968035E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266" y="802809"/>
            <a:ext cx="8340051" cy="1487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144B27-6996-4CD7-94B3-9F1105EF47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265" y="2358482"/>
            <a:ext cx="8114479" cy="1487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6878B-35C6-4DFA-9BEB-EF84B74E7C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7396" y="4021048"/>
            <a:ext cx="5066215" cy="499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85473-CF80-4F98-8A02-09791AFFB3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7849" y="4764707"/>
            <a:ext cx="2072820" cy="468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0B30D-0BFD-4A87-95CB-9CFE5962A8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1471" y="4816015"/>
            <a:ext cx="1493649" cy="4938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BCE072-C2E1-461A-9358-87B31DC7408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947" y="4621552"/>
            <a:ext cx="1316850" cy="774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889E81-DC74-420B-B5E8-C101F40B36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6731" y="4833856"/>
            <a:ext cx="1390008" cy="482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D6B217-8746-46DD-B2F1-4924930B326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03317" y="4566057"/>
            <a:ext cx="1438781" cy="499915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D462723-5380-438B-AF38-B567D6A4D9E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294259" y="4520963"/>
            <a:ext cx="3126245" cy="243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836F341-02B1-4948-ADD1-86D48F797B7A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4428296" y="4520963"/>
            <a:ext cx="992208" cy="29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899069D-FA51-4B96-BF9E-68676F6FA417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5420504" y="4520963"/>
            <a:ext cx="741231" cy="31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99746FB-D81C-4EB5-A3B7-17E2E615B284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5420504" y="4520963"/>
            <a:ext cx="3086868" cy="10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8D2EE2E-55A0-44CF-B0F9-EB54BAFA1634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5420504" y="4520963"/>
            <a:ext cx="5002204" cy="45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F62636A-BC21-4754-9B8B-97AF187832C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6879" y="5333771"/>
            <a:ext cx="904724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DE0955-27AD-47F7-BA12-8F240B6D2AA1}"/>
              </a:ext>
            </a:extLst>
          </p:cNvPr>
          <p:cNvSpPr/>
          <p:nvPr/>
        </p:nvSpPr>
        <p:spPr>
          <a:xfrm>
            <a:off x="206324" y="985969"/>
            <a:ext cx="9299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одежда – многослойная конструкция, устраиваемая на проезжей части для удобного и безопасного движения транспортных средств с расчетной скоростью.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E679FC-5537-46DB-A691-AD27539E5A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81" y="2388275"/>
            <a:ext cx="8693649" cy="430414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167C92-9031-424E-89D7-673AFD91E328}"/>
              </a:ext>
            </a:extLst>
          </p:cNvPr>
          <p:cNvSpPr/>
          <p:nvPr/>
        </p:nvSpPr>
        <p:spPr>
          <a:xfrm>
            <a:off x="3250565" y="199217"/>
            <a:ext cx="4368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ОДЕЖДА</a:t>
            </a:r>
          </a:p>
        </p:txBody>
      </p:sp>
    </p:spTree>
    <p:extLst>
      <p:ext uri="{BB962C8B-B14F-4D97-AF65-F5344CB8AC3E}">
        <p14:creationId xmlns:p14="http://schemas.microsoft.com/office/powerpoint/2010/main" val="320241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1856BE-05AB-4213-B0E3-6C2189AFC087}"/>
              </a:ext>
            </a:extLst>
          </p:cNvPr>
          <p:cNvSpPr/>
          <p:nvPr/>
        </p:nvSpPr>
        <p:spPr>
          <a:xfrm>
            <a:off x="118649" y="1329070"/>
            <a:ext cx="9535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движения (N)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автомобилей, проходящие в единицу времени по участку автомобильной дороги. Измеряют интенсивность в авт./ч или авт./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распределение в процентном отношении всего транспортного потока по видам транспортных средств (легковые, автобусы, грузовые автомобили тяжелые, средние, легкие). Состав движения оказывает существенное влияние на выбор мероприятий по организации движения.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Грузонапряженность дороги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общая масса грузов, перевезенных по данному участку дороги в обоих направлениях в единицу времени и на единицу пути. Показатель грузонапряженности дороги применяют для оценки работоспособности дорожной одежды.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автомобильной дороги (Р)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максимальное количество автомобилей, которое может пропустить данный участок дороги или дорога в целом в единицу времени; измеряется в авт./ч. Этот показатель является важнейшим в проектировании поперечного профиля дороги.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загрузки дороги движения (Z)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выраженное в процентах отношение величины интенсивности движения, пропускной способности рассматриваемого участка дороги. Этот показатель является основным для выбора числа полос движения.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2D13AB-6DBF-4D96-9DA8-E8BB3610BABD}"/>
              </a:ext>
            </a:extLst>
          </p:cNvPr>
          <p:cNvSpPr/>
          <p:nvPr/>
        </p:nvSpPr>
        <p:spPr>
          <a:xfrm>
            <a:off x="-278682" y="374963"/>
            <a:ext cx="1033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эксплуатационного состояния автомобильной дороги</a:t>
            </a:r>
          </a:p>
        </p:txBody>
      </p:sp>
    </p:spTree>
    <p:extLst>
      <p:ext uri="{BB962C8B-B14F-4D97-AF65-F5344CB8AC3E}">
        <p14:creationId xmlns:p14="http://schemas.microsoft.com/office/powerpoint/2010/main" val="5372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8736C4-6B26-483F-998D-CA6EC80B3493}"/>
              </a:ext>
            </a:extLst>
          </p:cNvPr>
          <p:cNvSpPr/>
          <p:nvPr/>
        </p:nvSpPr>
        <p:spPr>
          <a:xfrm>
            <a:off x="184898" y="85060"/>
            <a:ext cx="88846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движения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важнейший показатель транспортной работы автомобильной дороги и характеристики состояния дороги.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задач и целей, для которых применяют скорости  движения, различают следующие виды скоростей: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скорости;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скорость;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мгновенные скорости;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скорости;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скорости;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организации движения;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скорости движений;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нормируемые скорости движения.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D3300C-0DC6-4B8F-B470-8685D04AAD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06" y="5068506"/>
            <a:ext cx="664521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 автомобильных дорог»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7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97355" y="504189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13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Требования к эксплуатационным свойствам дороги и их характеристики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8173" y="3051401"/>
            <a:ext cx="6096000" cy="3034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1.Карта автомобильных дорог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автомобильным дорогам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Продольные уклоны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Пересечение и примыкание АД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Элементы автомобильной дороги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2C8E98-4BD6-42F1-97E1-42F5B34184A3}"/>
              </a:ext>
            </a:extLst>
          </p:cNvPr>
          <p:cNvSpPr/>
          <p:nvPr/>
        </p:nvSpPr>
        <p:spPr>
          <a:xfrm>
            <a:off x="74428" y="1286434"/>
            <a:ext cx="9409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общего пользования (федеральные, региональные и муниципальные) предназначены для пропуска транспортных средств с габаритными размерами: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одиночных автомобилей – 12 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автопоездов – до 20 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шириной – 2,5 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 до 4 м для дорог I-IV категорий и 3,8 м для дорог V категории;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 I-II категорий строятся в основном под осевую нагрузку  до 10 т, дороги III-V категорий – под нагрузку до 6 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FF6E97-378B-4202-8CD4-891381D2CD10}"/>
              </a:ext>
            </a:extLst>
          </p:cNvPr>
          <p:cNvSpPr/>
          <p:nvPr/>
        </p:nvSpPr>
        <p:spPr>
          <a:xfrm>
            <a:off x="74428" y="198202"/>
            <a:ext cx="9271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АВТОМОБИЛЬНЫМ ДОРОГАМ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35123E-0193-42C7-A6F8-1869FA22579E}"/>
              </a:ext>
            </a:extLst>
          </p:cNvPr>
          <p:cNvSpPr/>
          <p:nvPr/>
        </p:nvSpPr>
        <p:spPr>
          <a:xfrm>
            <a:off x="976177" y="3924588"/>
            <a:ext cx="780631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«АВТОМОБИЛЬНЫЕ ДОРОГИ»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проектирование АД следует принимать следующие нормативы: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продольные уклоны не более 30‰;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видимости для остановки автомобиля – не менее 450 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радиусы кривых в плане – не менее 3000 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скорость движения – до 150 км/ч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151FD6-0FB6-46C2-8232-16391D8201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113" y="1051354"/>
            <a:ext cx="6498899" cy="23776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090DAE-2F7C-4492-8F56-1C5DD7809872}"/>
              </a:ext>
            </a:extLst>
          </p:cNvPr>
          <p:cNvSpPr/>
          <p:nvPr/>
        </p:nvSpPr>
        <p:spPr>
          <a:xfrm>
            <a:off x="3946323" y="247915"/>
            <a:ext cx="376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ПРОДОЛЬНЫЕ УКЛОНЫ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401A10-FE86-4B15-A1B4-8DCEEF4C927D}"/>
              </a:ext>
            </a:extLst>
          </p:cNvPr>
          <p:cNvSpPr/>
          <p:nvPr/>
        </p:nvSpPr>
        <p:spPr>
          <a:xfrm>
            <a:off x="158071" y="3759931"/>
            <a:ext cx="9751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уклон характеризует величину проектных уклонов отдельных участков АД и расположение проезжей части относительно естественной поверхности земли, определяется тангенсом угла наклона α: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21BDBD-819D-4577-9909-4F401722FF0D}"/>
              </a:ext>
            </a:extLst>
          </p:cNvPr>
          <p:cNvSpPr/>
          <p:nvPr/>
        </p:nvSpPr>
        <p:spPr>
          <a:xfrm>
            <a:off x="269396" y="5497771"/>
            <a:ext cx="8592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угла в промилле показывает, на сколько метров повышается или понижается трасса оси дороги на протяжении 1000 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959C8C-93E7-4DC9-AF41-AABDFB4BE2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3723" y="4601982"/>
            <a:ext cx="1415839" cy="10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41A2FD-B27F-44AD-B19F-1E6C2FF632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05" y="131910"/>
            <a:ext cx="9010669" cy="11339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80C1D9-3FC0-44B8-824C-45ADAD66293E}"/>
              </a:ext>
            </a:extLst>
          </p:cNvPr>
          <p:cNvSpPr/>
          <p:nvPr/>
        </p:nvSpPr>
        <p:spPr>
          <a:xfrm>
            <a:off x="153305" y="1315638"/>
            <a:ext cx="9367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развязка — комплекс дорожных сооружений (мостов, туннелей, дорог), предназначенный для минимизации пересечений транспортных потоков и, как следствие, для увеличения пропускной способности дорог. Преимущественно под транспортными развязками понимаются транспортные пересечения в разных уровнях, но термин используется и для специальных случаев транспортных пересечений в одном уровне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C7554C-8805-4A85-B54D-DAD670C89338}"/>
              </a:ext>
            </a:extLst>
          </p:cNvPr>
          <p:cNvSpPr/>
          <p:nvPr/>
        </p:nvSpPr>
        <p:spPr>
          <a:xfrm>
            <a:off x="871019" y="5003332"/>
            <a:ext cx="7575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развязки следует проектировать с таким расчетом, чтобы на дорогах I и II категорий не было левых поворотов, а также въездов и съездов с левыми поворотами, при которых пересекались бы в одном уровне потоки основных направлений движений.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0AE859-36EB-4F29-8E36-041A8BE198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189" y="3064340"/>
            <a:ext cx="649889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987ACE-D945-43CA-B4BC-2F25EBD8B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21" y="170611"/>
            <a:ext cx="8963732" cy="33517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1D1B5C-EF9A-41C8-9A95-A9636483CC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633" y="3616036"/>
            <a:ext cx="6258907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7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81C2F3-4C1C-4B52-8692-18E1480BDA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54" y="683157"/>
            <a:ext cx="1798476" cy="18045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0ABA17-D52C-4C59-87AB-662154546D48}"/>
              </a:ext>
            </a:extLst>
          </p:cNvPr>
          <p:cNvSpPr/>
          <p:nvPr/>
        </p:nvSpPr>
        <p:spPr>
          <a:xfrm>
            <a:off x="1936430" y="687633"/>
            <a:ext cx="7473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I и II категорий при соответствующем обосновании допускается устройство  примыканий дорог III категорий в одном уровне (при обязательном отгоне «уширении» полосы движения).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пересечений и примыканий в одном уровне 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возможно меньшим!!!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B66656-D98F-4145-BCE9-5EBAE2E1A564}"/>
              </a:ext>
            </a:extLst>
          </p:cNvPr>
          <p:cNvSpPr/>
          <p:nvPr/>
        </p:nvSpPr>
        <p:spPr>
          <a:xfrm>
            <a:off x="286811" y="2636585"/>
            <a:ext cx="5614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и примыкания на АД I категорий вне пределов населенных пунктов надлежит предусматривать, как правило, не чаще чем через 10 км, на II категорий – 5 км, а на дорогах III категорий – 2 км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и примыкания  рекомендуется выполнять под прямым или близким к нему углом при пересечении транспортных потоков!!!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транспортные потоки не пересекаются, а разветвляются или сливаются, допускается устраивать пересечения дорог под любым углом с учетом обеспечения видимости!!!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416E2-76DC-489A-B65C-F8D395D38F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5377" y="3287385"/>
            <a:ext cx="3837329" cy="203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4EF170-5DE7-4F0A-B9F9-B03512EF9D3C}"/>
              </a:ext>
            </a:extLst>
          </p:cNvPr>
          <p:cNvSpPr/>
          <p:nvPr/>
        </p:nvSpPr>
        <p:spPr>
          <a:xfrm>
            <a:off x="2127816" y="159937"/>
            <a:ext cx="635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И ПРИМЫКАНИЕ АД</a:t>
            </a:r>
          </a:p>
        </p:txBody>
      </p:sp>
    </p:spTree>
    <p:extLst>
      <p:ext uri="{BB962C8B-B14F-4D97-AF65-F5344CB8AC3E}">
        <p14:creationId xmlns:p14="http://schemas.microsoft.com/office/powerpoint/2010/main" val="280446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3168C1-6936-4295-BC4D-7C71E42F4590}"/>
              </a:ext>
            </a:extLst>
          </p:cNvPr>
          <p:cNvSpPr/>
          <p:nvPr/>
        </p:nvSpPr>
        <p:spPr>
          <a:xfrm>
            <a:off x="2440249" y="205712"/>
            <a:ext cx="6069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АВТОМОБИЛЬНОЙ ДОРОГИ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BCE91F-D0BC-4A0B-A919-88C27D994C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65" y="667377"/>
            <a:ext cx="3072650" cy="35055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213056-BE13-437C-B41A-EBF9C809A572}"/>
              </a:ext>
            </a:extLst>
          </p:cNvPr>
          <p:cNvSpPr/>
          <p:nvPr/>
        </p:nvSpPr>
        <p:spPr>
          <a:xfrm>
            <a:off x="3621546" y="12381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ширина проезжей части, м;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поперечный уклон двухскатного профиля;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iвир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поперечный уклон виража; l – уширение; r – круговая кривая,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радиус закругления; А – отгон виража.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608C5-1390-499A-988F-E3FBE8A3073F}"/>
              </a:ext>
            </a:extLst>
          </p:cNvPr>
          <p:cNvSpPr/>
          <p:nvPr/>
        </p:nvSpPr>
        <p:spPr>
          <a:xfrm>
            <a:off x="5806877" y="712756"/>
            <a:ext cx="1243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90CEA1-9EA9-4FB5-88FB-89ED4BED3573}"/>
              </a:ext>
            </a:extLst>
          </p:cNvPr>
          <p:cNvSpPr/>
          <p:nvPr/>
        </p:nvSpPr>
        <p:spPr>
          <a:xfrm>
            <a:off x="3185324" y="2704714"/>
            <a:ext cx="6785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 проезжей части на вираже делают не менее, чем поперечный уклон покрытия с 2-х скатным профилем.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проезде автомобиль занимает полосу проезжей части большей ширины, чем на прямом участке (l).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полному уширению происходит на длине, называемой отводом уширения или отгоном виража.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39D12C-4331-4C1E-974F-01988A5303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420" y="4786861"/>
            <a:ext cx="751092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92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{6F0B51B5-DE02-A142-BFC6-D36093ED5FAE}tf10001060</Template>
  <TotalTime>1062</TotalTime>
  <Words>781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Темірлан Ибраимбеков</dc:creator>
  <cp:lastModifiedBy>Asus</cp:lastModifiedBy>
  <cp:revision>12</cp:revision>
  <dcterms:created xsi:type="dcterms:W3CDTF">2021-02-16T18:10:28Z</dcterms:created>
  <dcterms:modified xsi:type="dcterms:W3CDTF">2022-11-06T02:39:06Z</dcterms:modified>
</cp:coreProperties>
</file>