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1" d="100"/>
          <a:sy n="61" d="100"/>
        </p:scale>
        <p:origin x="6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79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996077"/>
            <a:ext cx="7477601" cy="3832860"/>
          </a:xfrm>
          <a:prstGeom prst="rect">
            <a:avLst/>
          </a:prstGeom>
          <a:noFill/>
          <a:ln/>
        </p:spPr>
        <p:txBody>
          <a:bodyPr wrap="square" rtlCol="0" anchor="t"/>
          <a:lstStyle/>
          <a:p>
            <a:pPr marL="0" indent="0">
              <a:lnSpc>
                <a:spcPts val="7545"/>
              </a:lnSpc>
              <a:buNone/>
            </a:pPr>
            <a:r>
              <a:rPr lang="en-US" sz="6036" kern="0" spc="-181" dirty="0">
                <a:solidFill>
                  <a:srgbClr val="FFFFFF"/>
                </a:solidFill>
                <a:latin typeface="Roboto Mono" pitchFamily="34" charset="0"/>
                <a:ea typeface="Roboto Mono" pitchFamily="34" charset="-122"/>
                <a:cs typeface="Roboto Mono" pitchFamily="34" charset="-120"/>
              </a:rPr>
              <a:t>Information Security of Renewable Energy Sources</a:t>
            </a:r>
            <a:endParaRPr lang="en-US" sz="6036" dirty="0"/>
          </a:p>
        </p:txBody>
      </p:sp>
      <p:sp>
        <p:nvSpPr>
          <p:cNvPr id="6" name="Text 3"/>
          <p:cNvSpPr/>
          <p:nvPr/>
        </p:nvSpPr>
        <p:spPr>
          <a:xfrm>
            <a:off x="833199" y="5162193"/>
            <a:ext cx="7477601" cy="1421606"/>
          </a:xfrm>
          <a:prstGeom prst="rect">
            <a:avLst/>
          </a:prstGeom>
          <a:noFill/>
          <a:ln/>
        </p:spPr>
        <p:txBody>
          <a:bodyPr wrap="square" rtlCol="0" anchor="t"/>
          <a:lstStyle/>
          <a:p>
            <a:pPr marL="0" indent="0">
              <a:lnSpc>
                <a:spcPts val="2799"/>
              </a:lnSpc>
              <a:buNone/>
            </a:pPr>
            <a:r>
              <a:rPr lang="en-US" sz="1750" kern="0" spc="-35" dirty="0">
                <a:solidFill>
                  <a:srgbClr val="E5E0DF"/>
                </a:solidFill>
                <a:latin typeface="Roboto" pitchFamily="34" charset="0"/>
                <a:ea typeface="Roboto" pitchFamily="34" charset="-122"/>
                <a:cs typeface="Roboto" pitchFamily="34" charset="-120"/>
              </a:rPr>
              <a:t> Renewable energy sources, such as solar, wind, and hydropower, are becoming increasingly important in the fight against climate change. However, these technologies also face cybersecurity risks that must be addressed to ensure the reliability and security of the energy grid.</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sp>
        <p:nvSpPr>
          <p:cNvPr id="4" name="Text 2"/>
          <p:cNvSpPr/>
          <p:nvPr/>
        </p:nvSpPr>
        <p:spPr>
          <a:xfrm>
            <a:off x="2037993" y="740807"/>
            <a:ext cx="10554414" cy="1388745"/>
          </a:xfrm>
          <a:prstGeom prst="rect">
            <a:avLst/>
          </a:prstGeom>
          <a:noFill/>
          <a:ln/>
        </p:spPr>
        <p:txBody>
          <a:bodyPr wrap="square" rtlCol="0" anchor="t"/>
          <a:lstStyle/>
          <a:p>
            <a:pPr marL="0" indent="0">
              <a:lnSpc>
                <a:spcPts val="5468"/>
              </a:lnSpc>
              <a:buNone/>
            </a:pPr>
            <a:r>
              <a:rPr lang="en-US" sz="4374" kern="0" spc="-131" dirty="0">
                <a:solidFill>
                  <a:srgbClr val="FFFFFF"/>
                </a:solidFill>
                <a:latin typeface="Roboto Mono" pitchFamily="34" charset="0"/>
                <a:ea typeface="Roboto Mono" pitchFamily="34" charset="-122"/>
                <a:cs typeface="Roboto Mono" pitchFamily="34" charset="-120"/>
              </a:rPr>
              <a:t>The Future of Renewable Energy Cybersecurity</a:t>
            </a:r>
            <a:endParaRPr lang="en-US" sz="4374" dirty="0"/>
          </a:p>
        </p:txBody>
      </p:sp>
      <p:sp>
        <p:nvSpPr>
          <p:cNvPr id="5" name="Shape 3"/>
          <p:cNvSpPr/>
          <p:nvPr/>
        </p:nvSpPr>
        <p:spPr>
          <a:xfrm>
            <a:off x="2037993" y="2573893"/>
            <a:ext cx="5166122" cy="2346365"/>
          </a:xfrm>
          <a:prstGeom prst="roundRect">
            <a:avLst>
              <a:gd name="adj" fmla="val 5682"/>
            </a:avLst>
          </a:prstGeom>
          <a:solidFill>
            <a:srgbClr val="0F0F0F"/>
          </a:solidFill>
          <a:ln/>
        </p:spPr>
      </p:sp>
      <p:sp>
        <p:nvSpPr>
          <p:cNvPr id="6" name="Text 4"/>
          <p:cNvSpPr/>
          <p:nvPr/>
        </p:nvSpPr>
        <p:spPr>
          <a:xfrm>
            <a:off x="2260163" y="2796064"/>
            <a:ext cx="4721781" cy="694373"/>
          </a:xfrm>
          <a:prstGeom prst="rect">
            <a:avLst/>
          </a:prstGeom>
          <a:noFill/>
          <a:ln/>
        </p:spPr>
        <p:txBody>
          <a:bodyPr wrap="square" rtlCol="0" anchor="t"/>
          <a:lstStyle/>
          <a:p>
            <a:pPr marL="0" indent="0">
              <a:lnSpc>
                <a:spcPts val="2734"/>
              </a:lnSpc>
              <a:buNone/>
            </a:pPr>
            <a:r>
              <a:rPr lang="en-US" sz="2187" kern="0" spc="-66" dirty="0">
                <a:solidFill>
                  <a:srgbClr val="FFFFFF"/>
                </a:solidFill>
                <a:latin typeface="Roboto Mono" pitchFamily="34" charset="0"/>
                <a:ea typeface="Roboto Mono" pitchFamily="34" charset="-122"/>
                <a:cs typeface="Roboto Mono" pitchFamily="34" charset="-120"/>
              </a:rPr>
              <a:t>Artificial Intelligence and Machine Learning</a:t>
            </a:r>
            <a:endParaRPr lang="en-US" sz="2187" dirty="0"/>
          </a:p>
        </p:txBody>
      </p:sp>
      <p:sp>
        <p:nvSpPr>
          <p:cNvPr id="7" name="Text 5"/>
          <p:cNvSpPr/>
          <p:nvPr/>
        </p:nvSpPr>
        <p:spPr>
          <a:xfrm>
            <a:off x="2260163" y="3623667"/>
            <a:ext cx="4721781" cy="1066205"/>
          </a:xfrm>
          <a:prstGeom prst="rect">
            <a:avLst/>
          </a:prstGeom>
          <a:noFill/>
          <a:ln/>
        </p:spPr>
        <p:txBody>
          <a:bodyPr wrap="square" rtlCol="0" anchor="t"/>
          <a:lstStyle/>
          <a:p>
            <a:pPr marL="0" indent="0">
              <a:lnSpc>
                <a:spcPts val="2799"/>
              </a:lnSpc>
              <a:buNone/>
            </a:pPr>
            <a:r>
              <a:rPr lang="en-US" sz="1750" kern="0" spc="-35" dirty="0">
                <a:solidFill>
                  <a:srgbClr val="E5E0DF"/>
                </a:solidFill>
                <a:latin typeface="Roboto" pitchFamily="34" charset="0"/>
                <a:ea typeface="Roboto" pitchFamily="34" charset="-122"/>
                <a:cs typeface="Roboto" pitchFamily="34" charset="-120"/>
              </a:rPr>
              <a:t>Leveraging AI and ML to enhance real-time threat detection, automated response, and predictive security capabilities in renewable energy systems.</a:t>
            </a:r>
            <a:endParaRPr lang="en-US" sz="1750" dirty="0"/>
          </a:p>
        </p:txBody>
      </p:sp>
      <p:sp>
        <p:nvSpPr>
          <p:cNvPr id="8" name="Shape 6"/>
          <p:cNvSpPr/>
          <p:nvPr/>
        </p:nvSpPr>
        <p:spPr>
          <a:xfrm>
            <a:off x="7426285" y="2573893"/>
            <a:ext cx="5166122" cy="2346365"/>
          </a:xfrm>
          <a:prstGeom prst="roundRect">
            <a:avLst>
              <a:gd name="adj" fmla="val 5682"/>
            </a:avLst>
          </a:prstGeom>
          <a:solidFill>
            <a:srgbClr val="0F0F0F"/>
          </a:solidFill>
          <a:ln/>
        </p:spPr>
      </p:sp>
      <p:sp>
        <p:nvSpPr>
          <p:cNvPr id="9" name="Text 7"/>
          <p:cNvSpPr/>
          <p:nvPr/>
        </p:nvSpPr>
        <p:spPr>
          <a:xfrm>
            <a:off x="7648456" y="2796064"/>
            <a:ext cx="4115514" cy="347186"/>
          </a:xfrm>
          <a:prstGeom prst="rect">
            <a:avLst/>
          </a:prstGeom>
          <a:noFill/>
          <a:ln/>
        </p:spPr>
        <p:txBody>
          <a:bodyPr wrap="none" rtlCol="0" anchor="t"/>
          <a:lstStyle/>
          <a:p>
            <a:pPr marL="0" indent="0">
              <a:lnSpc>
                <a:spcPts val="2734"/>
              </a:lnSpc>
              <a:buNone/>
            </a:pPr>
            <a:r>
              <a:rPr lang="en-US" sz="2187" kern="0" spc="-66" dirty="0">
                <a:solidFill>
                  <a:srgbClr val="FFFFFF"/>
                </a:solidFill>
                <a:latin typeface="Roboto Mono" pitchFamily="34" charset="0"/>
                <a:ea typeface="Roboto Mono" pitchFamily="34" charset="-122"/>
                <a:cs typeface="Roboto Mono" pitchFamily="34" charset="-120"/>
              </a:rPr>
              <a:t>Blockchain-based Solutions</a:t>
            </a:r>
            <a:endParaRPr lang="en-US" sz="2187" dirty="0"/>
          </a:p>
        </p:txBody>
      </p:sp>
      <p:sp>
        <p:nvSpPr>
          <p:cNvPr id="10" name="Text 8"/>
          <p:cNvSpPr/>
          <p:nvPr/>
        </p:nvSpPr>
        <p:spPr>
          <a:xfrm>
            <a:off x="7648456" y="3276481"/>
            <a:ext cx="4721781" cy="1421606"/>
          </a:xfrm>
          <a:prstGeom prst="rect">
            <a:avLst/>
          </a:prstGeom>
          <a:noFill/>
          <a:ln/>
        </p:spPr>
        <p:txBody>
          <a:bodyPr wrap="square" rtlCol="0" anchor="t"/>
          <a:lstStyle/>
          <a:p>
            <a:pPr marL="0" indent="0">
              <a:lnSpc>
                <a:spcPts val="2799"/>
              </a:lnSpc>
              <a:buNone/>
            </a:pPr>
            <a:r>
              <a:rPr lang="en-US" sz="1750" kern="0" spc="-35" dirty="0">
                <a:solidFill>
                  <a:srgbClr val="E5E0DF"/>
                </a:solidFill>
                <a:latin typeface="Roboto" pitchFamily="34" charset="0"/>
                <a:ea typeface="Roboto" pitchFamily="34" charset="-122"/>
                <a:cs typeface="Roboto" pitchFamily="34" charset="-120"/>
              </a:rPr>
              <a:t>Exploring the use of blockchain technology to improve the security and transparency of renewable energy transactions and grid operations.</a:t>
            </a:r>
            <a:endParaRPr lang="en-US" sz="1750" dirty="0"/>
          </a:p>
        </p:txBody>
      </p:sp>
      <p:sp>
        <p:nvSpPr>
          <p:cNvPr id="11" name="Shape 9"/>
          <p:cNvSpPr/>
          <p:nvPr/>
        </p:nvSpPr>
        <p:spPr>
          <a:xfrm>
            <a:off x="2037993" y="5142428"/>
            <a:ext cx="5166122" cy="2346365"/>
          </a:xfrm>
          <a:prstGeom prst="roundRect">
            <a:avLst>
              <a:gd name="adj" fmla="val 5682"/>
            </a:avLst>
          </a:prstGeom>
          <a:solidFill>
            <a:srgbClr val="0F0F0F"/>
          </a:solidFill>
          <a:ln/>
        </p:spPr>
      </p:sp>
      <p:sp>
        <p:nvSpPr>
          <p:cNvPr id="12" name="Text 10"/>
          <p:cNvSpPr/>
          <p:nvPr/>
        </p:nvSpPr>
        <p:spPr>
          <a:xfrm>
            <a:off x="2260163" y="5364599"/>
            <a:ext cx="4721781" cy="694373"/>
          </a:xfrm>
          <a:prstGeom prst="rect">
            <a:avLst/>
          </a:prstGeom>
          <a:noFill/>
          <a:ln/>
        </p:spPr>
        <p:txBody>
          <a:bodyPr wrap="square" rtlCol="0" anchor="t"/>
          <a:lstStyle/>
          <a:p>
            <a:pPr marL="0" indent="0">
              <a:lnSpc>
                <a:spcPts val="2734"/>
              </a:lnSpc>
              <a:buNone/>
            </a:pPr>
            <a:r>
              <a:rPr lang="en-US" sz="2187" kern="0" spc="-66" dirty="0">
                <a:solidFill>
                  <a:srgbClr val="FFFFFF"/>
                </a:solidFill>
                <a:latin typeface="Roboto Mono" pitchFamily="34" charset="0"/>
                <a:ea typeface="Roboto Mono" pitchFamily="34" charset="-122"/>
                <a:cs typeface="Roboto Mono" pitchFamily="34" charset="-120"/>
              </a:rPr>
              <a:t>Edge Computing and IoT Security</a:t>
            </a:r>
            <a:endParaRPr lang="en-US" sz="2187" dirty="0"/>
          </a:p>
        </p:txBody>
      </p:sp>
      <p:sp>
        <p:nvSpPr>
          <p:cNvPr id="13" name="Text 11"/>
          <p:cNvSpPr/>
          <p:nvPr/>
        </p:nvSpPr>
        <p:spPr>
          <a:xfrm>
            <a:off x="2260163" y="6192203"/>
            <a:ext cx="4721781" cy="1066205"/>
          </a:xfrm>
          <a:prstGeom prst="rect">
            <a:avLst/>
          </a:prstGeom>
          <a:noFill/>
          <a:ln/>
        </p:spPr>
        <p:txBody>
          <a:bodyPr wrap="square" rtlCol="0" anchor="t"/>
          <a:lstStyle/>
          <a:p>
            <a:pPr marL="0" indent="0">
              <a:lnSpc>
                <a:spcPts val="2799"/>
              </a:lnSpc>
              <a:buNone/>
            </a:pPr>
            <a:r>
              <a:rPr lang="en-US" sz="1750" kern="0" spc="-35" dirty="0">
                <a:solidFill>
                  <a:srgbClr val="E5E0DF"/>
                </a:solidFill>
                <a:latin typeface="Roboto" pitchFamily="34" charset="0"/>
                <a:ea typeface="Roboto" pitchFamily="34" charset="-122"/>
                <a:cs typeface="Roboto" pitchFamily="34" charset="-120"/>
              </a:rPr>
              <a:t>Addressing the unique security challenges posed by the proliferation of Internet of Things (IoT) devices in renewable energy systems.</a:t>
            </a:r>
            <a:endParaRPr lang="en-US" sz="1750" dirty="0"/>
          </a:p>
        </p:txBody>
      </p:sp>
      <p:sp>
        <p:nvSpPr>
          <p:cNvPr id="14" name="Shape 12"/>
          <p:cNvSpPr/>
          <p:nvPr/>
        </p:nvSpPr>
        <p:spPr>
          <a:xfrm>
            <a:off x="7426285" y="5142428"/>
            <a:ext cx="5166122" cy="2346365"/>
          </a:xfrm>
          <a:prstGeom prst="roundRect">
            <a:avLst>
              <a:gd name="adj" fmla="val 5682"/>
            </a:avLst>
          </a:prstGeom>
          <a:solidFill>
            <a:srgbClr val="0F0F0F"/>
          </a:solidFill>
          <a:ln/>
        </p:spPr>
      </p:sp>
      <p:sp>
        <p:nvSpPr>
          <p:cNvPr id="15" name="Text 13"/>
          <p:cNvSpPr/>
          <p:nvPr/>
        </p:nvSpPr>
        <p:spPr>
          <a:xfrm>
            <a:off x="7648456" y="5364599"/>
            <a:ext cx="3640693" cy="347186"/>
          </a:xfrm>
          <a:prstGeom prst="rect">
            <a:avLst/>
          </a:prstGeom>
          <a:noFill/>
          <a:ln/>
        </p:spPr>
        <p:txBody>
          <a:bodyPr wrap="none" rtlCol="0" anchor="t"/>
          <a:lstStyle/>
          <a:p>
            <a:pPr marL="0" indent="0">
              <a:lnSpc>
                <a:spcPts val="2734"/>
              </a:lnSpc>
              <a:buNone/>
            </a:pPr>
            <a:r>
              <a:rPr lang="en-US" sz="2187" kern="0" spc="-66" dirty="0">
                <a:solidFill>
                  <a:srgbClr val="FFFFFF"/>
                </a:solidFill>
                <a:latin typeface="Roboto Mono" pitchFamily="34" charset="0"/>
                <a:ea typeface="Roboto Mono" pitchFamily="34" charset="-122"/>
                <a:cs typeface="Roboto Mono" pitchFamily="34" charset="-120"/>
              </a:rPr>
              <a:t>Zero Trust Architecture</a:t>
            </a:r>
            <a:endParaRPr lang="en-US" sz="2187" dirty="0"/>
          </a:p>
        </p:txBody>
      </p:sp>
      <p:sp>
        <p:nvSpPr>
          <p:cNvPr id="16" name="Text 14"/>
          <p:cNvSpPr/>
          <p:nvPr/>
        </p:nvSpPr>
        <p:spPr>
          <a:xfrm>
            <a:off x="7648456" y="5845016"/>
            <a:ext cx="4721781" cy="1421606"/>
          </a:xfrm>
          <a:prstGeom prst="rect">
            <a:avLst/>
          </a:prstGeom>
          <a:noFill/>
          <a:ln/>
        </p:spPr>
        <p:txBody>
          <a:bodyPr wrap="square" rtlCol="0" anchor="t"/>
          <a:lstStyle/>
          <a:p>
            <a:pPr marL="0" indent="0">
              <a:lnSpc>
                <a:spcPts val="2799"/>
              </a:lnSpc>
              <a:buNone/>
            </a:pPr>
            <a:r>
              <a:rPr lang="en-US" sz="1750" kern="0" spc="-35" dirty="0">
                <a:solidFill>
                  <a:srgbClr val="E5E0DF"/>
                </a:solidFill>
                <a:latin typeface="Roboto" pitchFamily="34" charset="0"/>
                <a:ea typeface="Roboto" pitchFamily="34" charset="-122"/>
                <a:cs typeface="Roboto" pitchFamily="34" charset="-120"/>
              </a:rPr>
              <a:t>Implementing a zero-trust approach to security, where every user, device, and application is continuously verified, to better protect renewable energy infrastructure.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sp>
        <p:nvSpPr>
          <p:cNvPr id="5" name="Text 2"/>
          <p:cNvSpPr/>
          <p:nvPr/>
        </p:nvSpPr>
        <p:spPr>
          <a:xfrm>
            <a:off x="833199" y="1172528"/>
            <a:ext cx="9306401" cy="1388745"/>
          </a:xfrm>
          <a:prstGeom prst="rect">
            <a:avLst/>
          </a:prstGeom>
          <a:noFill/>
          <a:ln/>
        </p:spPr>
        <p:txBody>
          <a:bodyPr wrap="square" rtlCol="0" anchor="t"/>
          <a:lstStyle/>
          <a:p>
            <a:pPr marL="0" indent="0">
              <a:lnSpc>
                <a:spcPts val="5468"/>
              </a:lnSpc>
              <a:buNone/>
            </a:pPr>
            <a:r>
              <a:rPr lang="en-US" sz="4374" kern="0" spc="-131" dirty="0">
                <a:solidFill>
                  <a:srgbClr val="FFFFFF"/>
                </a:solidFill>
                <a:latin typeface="Roboto Mono" pitchFamily="34" charset="0"/>
                <a:ea typeface="Roboto Mono" pitchFamily="34" charset="-122"/>
                <a:cs typeface="Roboto Mono" pitchFamily="34" charset="-120"/>
              </a:rPr>
              <a:t>Vulnerabilities in Renewable Energy Systems</a:t>
            </a:r>
            <a:endParaRPr lang="en-US" sz="4374" dirty="0"/>
          </a:p>
        </p:txBody>
      </p:sp>
      <p:sp>
        <p:nvSpPr>
          <p:cNvPr id="6" name="Shape 3"/>
          <p:cNvSpPr/>
          <p:nvPr/>
        </p:nvSpPr>
        <p:spPr>
          <a:xfrm>
            <a:off x="833199" y="3068122"/>
            <a:ext cx="499943" cy="499943"/>
          </a:xfrm>
          <a:prstGeom prst="roundRect">
            <a:avLst>
              <a:gd name="adj" fmla="val 26667"/>
            </a:avLst>
          </a:prstGeom>
          <a:solidFill>
            <a:srgbClr val="0F0F0F"/>
          </a:solidFill>
          <a:ln/>
        </p:spPr>
      </p:sp>
      <p:sp>
        <p:nvSpPr>
          <p:cNvPr id="7" name="Text 4"/>
          <p:cNvSpPr/>
          <p:nvPr/>
        </p:nvSpPr>
        <p:spPr>
          <a:xfrm>
            <a:off x="988100" y="3109793"/>
            <a:ext cx="190024" cy="416481"/>
          </a:xfrm>
          <a:prstGeom prst="rect">
            <a:avLst/>
          </a:prstGeom>
          <a:noFill/>
          <a:ln/>
        </p:spPr>
        <p:txBody>
          <a:bodyPr wrap="none" rtlCol="0" anchor="t"/>
          <a:lstStyle/>
          <a:p>
            <a:pPr marL="0" indent="0" algn="ctr">
              <a:lnSpc>
                <a:spcPts val="3281"/>
              </a:lnSpc>
              <a:buNone/>
            </a:pPr>
            <a:r>
              <a:rPr lang="en-US" sz="2624" kern="0" spc="-79" dirty="0">
                <a:solidFill>
                  <a:srgbClr val="FFFFFF"/>
                </a:solidFill>
                <a:latin typeface="Roboto Mono" pitchFamily="34" charset="0"/>
                <a:ea typeface="Roboto Mono" pitchFamily="34" charset="-122"/>
                <a:cs typeface="Roboto Mono" pitchFamily="34" charset="-120"/>
              </a:rPr>
              <a:t>1</a:t>
            </a:r>
            <a:endParaRPr lang="en-US" sz="2624" dirty="0"/>
          </a:p>
        </p:txBody>
      </p:sp>
      <p:sp>
        <p:nvSpPr>
          <p:cNvPr id="8" name="Text 5"/>
          <p:cNvSpPr/>
          <p:nvPr/>
        </p:nvSpPr>
        <p:spPr>
          <a:xfrm>
            <a:off x="1555313" y="3144441"/>
            <a:ext cx="3820001" cy="694373"/>
          </a:xfrm>
          <a:prstGeom prst="rect">
            <a:avLst/>
          </a:prstGeom>
          <a:noFill/>
          <a:ln/>
        </p:spPr>
        <p:txBody>
          <a:bodyPr wrap="square" rtlCol="0" anchor="t"/>
          <a:lstStyle/>
          <a:p>
            <a:pPr marL="0" indent="0">
              <a:lnSpc>
                <a:spcPts val="2734"/>
              </a:lnSpc>
              <a:buNone/>
            </a:pPr>
            <a:r>
              <a:rPr lang="en-US" sz="2187" kern="0" spc="-66" dirty="0">
                <a:solidFill>
                  <a:srgbClr val="FFFFFF"/>
                </a:solidFill>
                <a:latin typeface="Roboto Mono" pitchFamily="34" charset="0"/>
                <a:ea typeface="Roboto Mono" pitchFamily="34" charset="-122"/>
                <a:cs typeface="Roboto Mono" pitchFamily="34" charset="-120"/>
              </a:rPr>
              <a:t>Distributed Infrastructure</a:t>
            </a:r>
            <a:endParaRPr lang="en-US" sz="2187" dirty="0"/>
          </a:p>
        </p:txBody>
      </p:sp>
      <p:sp>
        <p:nvSpPr>
          <p:cNvPr id="9" name="Text 6"/>
          <p:cNvSpPr/>
          <p:nvPr/>
        </p:nvSpPr>
        <p:spPr>
          <a:xfrm>
            <a:off x="1555313" y="3972044"/>
            <a:ext cx="3820001" cy="1421606"/>
          </a:xfrm>
          <a:prstGeom prst="rect">
            <a:avLst/>
          </a:prstGeom>
          <a:noFill/>
          <a:ln/>
        </p:spPr>
        <p:txBody>
          <a:bodyPr wrap="square" rtlCol="0" anchor="t"/>
          <a:lstStyle/>
          <a:p>
            <a:pPr marL="0" indent="0">
              <a:lnSpc>
                <a:spcPts val="2799"/>
              </a:lnSpc>
              <a:buNone/>
            </a:pPr>
            <a:r>
              <a:rPr lang="en-US" sz="1750" kern="0" spc="-35" dirty="0">
                <a:solidFill>
                  <a:srgbClr val="E5E0DF"/>
                </a:solidFill>
                <a:latin typeface="Roboto" pitchFamily="34" charset="0"/>
                <a:ea typeface="Roboto" pitchFamily="34" charset="-122"/>
                <a:cs typeface="Roboto" pitchFamily="34" charset="-120"/>
              </a:rPr>
              <a:t>Renewable energy systems are often geographically distributed, making them vulnerable to cyber attacks on multiple entry points.</a:t>
            </a:r>
            <a:endParaRPr lang="en-US" sz="1750" dirty="0"/>
          </a:p>
        </p:txBody>
      </p:sp>
      <p:sp>
        <p:nvSpPr>
          <p:cNvPr id="10" name="Shape 7"/>
          <p:cNvSpPr/>
          <p:nvPr/>
        </p:nvSpPr>
        <p:spPr>
          <a:xfrm>
            <a:off x="5597485" y="3068122"/>
            <a:ext cx="499943" cy="499943"/>
          </a:xfrm>
          <a:prstGeom prst="roundRect">
            <a:avLst>
              <a:gd name="adj" fmla="val 26667"/>
            </a:avLst>
          </a:prstGeom>
          <a:solidFill>
            <a:srgbClr val="0F0F0F"/>
          </a:solidFill>
          <a:ln/>
        </p:spPr>
      </p:sp>
      <p:sp>
        <p:nvSpPr>
          <p:cNvPr id="11" name="Text 8"/>
          <p:cNvSpPr/>
          <p:nvPr/>
        </p:nvSpPr>
        <p:spPr>
          <a:xfrm>
            <a:off x="5752386" y="3109793"/>
            <a:ext cx="190024" cy="416481"/>
          </a:xfrm>
          <a:prstGeom prst="rect">
            <a:avLst/>
          </a:prstGeom>
          <a:noFill/>
          <a:ln/>
        </p:spPr>
        <p:txBody>
          <a:bodyPr wrap="none" rtlCol="0" anchor="t"/>
          <a:lstStyle/>
          <a:p>
            <a:pPr marL="0" indent="0" algn="ctr">
              <a:lnSpc>
                <a:spcPts val="3281"/>
              </a:lnSpc>
              <a:buNone/>
            </a:pPr>
            <a:r>
              <a:rPr lang="en-US" sz="2624" kern="0" spc="-79" dirty="0">
                <a:solidFill>
                  <a:srgbClr val="FFFFFF"/>
                </a:solidFill>
                <a:latin typeface="Roboto Mono" pitchFamily="34" charset="0"/>
                <a:ea typeface="Roboto Mono" pitchFamily="34" charset="-122"/>
                <a:cs typeface="Roboto Mono" pitchFamily="34" charset="-120"/>
              </a:rPr>
              <a:t>2</a:t>
            </a:r>
            <a:endParaRPr lang="en-US" sz="2624" dirty="0"/>
          </a:p>
        </p:txBody>
      </p:sp>
      <p:sp>
        <p:nvSpPr>
          <p:cNvPr id="12" name="Text 9"/>
          <p:cNvSpPr/>
          <p:nvPr/>
        </p:nvSpPr>
        <p:spPr>
          <a:xfrm>
            <a:off x="6319599" y="3144441"/>
            <a:ext cx="3640693" cy="347186"/>
          </a:xfrm>
          <a:prstGeom prst="rect">
            <a:avLst/>
          </a:prstGeom>
          <a:noFill/>
          <a:ln/>
        </p:spPr>
        <p:txBody>
          <a:bodyPr wrap="none" rtlCol="0" anchor="t"/>
          <a:lstStyle/>
          <a:p>
            <a:pPr marL="0" indent="0">
              <a:lnSpc>
                <a:spcPts val="2734"/>
              </a:lnSpc>
              <a:buNone/>
            </a:pPr>
            <a:r>
              <a:rPr lang="en-US" sz="2187" kern="0" spc="-66" dirty="0">
                <a:solidFill>
                  <a:srgbClr val="FFFFFF"/>
                </a:solidFill>
                <a:latin typeface="Roboto Mono" pitchFamily="34" charset="0"/>
                <a:ea typeface="Roboto Mono" pitchFamily="34" charset="-122"/>
                <a:cs typeface="Roboto Mono" pitchFamily="34" charset="-120"/>
              </a:rPr>
              <a:t>Interconnected Networks</a:t>
            </a:r>
            <a:endParaRPr lang="en-US" sz="2187" dirty="0"/>
          </a:p>
        </p:txBody>
      </p:sp>
      <p:sp>
        <p:nvSpPr>
          <p:cNvPr id="13" name="Text 10"/>
          <p:cNvSpPr/>
          <p:nvPr/>
        </p:nvSpPr>
        <p:spPr>
          <a:xfrm>
            <a:off x="6319599" y="3624858"/>
            <a:ext cx="3820001" cy="1421606"/>
          </a:xfrm>
          <a:prstGeom prst="rect">
            <a:avLst/>
          </a:prstGeom>
          <a:noFill/>
          <a:ln/>
        </p:spPr>
        <p:txBody>
          <a:bodyPr wrap="square" rtlCol="0" anchor="t"/>
          <a:lstStyle/>
          <a:p>
            <a:pPr marL="0" indent="0">
              <a:lnSpc>
                <a:spcPts val="2799"/>
              </a:lnSpc>
              <a:buNone/>
            </a:pPr>
            <a:r>
              <a:rPr lang="en-US" sz="1750" kern="0" spc="-35" dirty="0">
                <a:solidFill>
                  <a:srgbClr val="E5E0DF"/>
                </a:solidFill>
                <a:latin typeface="Roboto" pitchFamily="34" charset="0"/>
                <a:ea typeface="Roboto" pitchFamily="34" charset="-122"/>
                <a:cs typeface="Roboto" pitchFamily="34" charset="-120"/>
              </a:rPr>
              <a:t>Renewable energy sources are connected to the broader energy grid, exposing them to potential cyberattacks on the grid infrastructure.</a:t>
            </a:r>
            <a:endParaRPr lang="en-US" sz="1750" dirty="0"/>
          </a:p>
        </p:txBody>
      </p:sp>
      <p:sp>
        <p:nvSpPr>
          <p:cNvPr id="14" name="Shape 11"/>
          <p:cNvSpPr/>
          <p:nvPr/>
        </p:nvSpPr>
        <p:spPr>
          <a:xfrm>
            <a:off x="833199" y="5789414"/>
            <a:ext cx="499943" cy="499943"/>
          </a:xfrm>
          <a:prstGeom prst="roundRect">
            <a:avLst>
              <a:gd name="adj" fmla="val 26667"/>
            </a:avLst>
          </a:prstGeom>
          <a:solidFill>
            <a:srgbClr val="0F0F0F"/>
          </a:solidFill>
          <a:ln/>
        </p:spPr>
      </p:sp>
      <p:sp>
        <p:nvSpPr>
          <p:cNvPr id="15" name="Text 12"/>
          <p:cNvSpPr/>
          <p:nvPr/>
        </p:nvSpPr>
        <p:spPr>
          <a:xfrm>
            <a:off x="988100" y="5831086"/>
            <a:ext cx="190024" cy="416481"/>
          </a:xfrm>
          <a:prstGeom prst="rect">
            <a:avLst/>
          </a:prstGeom>
          <a:noFill/>
          <a:ln/>
        </p:spPr>
        <p:txBody>
          <a:bodyPr wrap="none" rtlCol="0" anchor="t"/>
          <a:lstStyle/>
          <a:p>
            <a:pPr marL="0" indent="0" algn="ctr">
              <a:lnSpc>
                <a:spcPts val="3281"/>
              </a:lnSpc>
              <a:buNone/>
            </a:pPr>
            <a:r>
              <a:rPr lang="en-US" sz="2624" kern="0" spc="-79" dirty="0">
                <a:solidFill>
                  <a:srgbClr val="FFFFFF"/>
                </a:solidFill>
                <a:latin typeface="Roboto Mono" pitchFamily="34" charset="0"/>
                <a:ea typeface="Roboto Mono" pitchFamily="34" charset="-122"/>
                <a:cs typeface="Roboto Mono" pitchFamily="34" charset="-120"/>
              </a:rPr>
              <a:t>3</a:t>
            </a:r>
            <a:endParaRPr lang="en-US" sz="2624" dirty="0"/>
          </a:p>
        </p:txBody>
      </p:sp>
      <p:sp>
        <p:nvSpPr>
          <p:cNvPr id="16" name="Text 13"/>
          <p:cNvSpPr/>
          <p:nvPr/>
        </p:nvSpPr>
        <p:spPr>
          <a:xfrm>
            <a:off x="1555313" y="5865733"/>
            <a:ext cx="2777490" cy="347186"/>
          </a:xfrm>
          <a:prstGeom prst="rect">
            <a:avLst/>
          </a:prstGeom>
          <a:noFill/>
          <a:ln/>
        </p:spPr>
        <p:txBody>
          <a:bodyPr wrap="none" rtlCol="0" anchor="t"/>
          <a:lstStyle/>
          <a:p>
            <a:pPr marL="0" indent="0">
              <a:lnSpc>
                <a:spcPts val="2734"/>
              </a:lnSpc>
              <a:buNone/>
            </a:pPr>
            <a:r>
              <a:rPr lang="en-US" sz="2187" kern="0" spc="-66" dirty="0">
                <a:solidFill>
                  <a:srgbClr val="FFFFFF"/>
                </a:solidFill>
                <a:latin typeface="Roboto Mono" pitchFamily="34" charset="0"/>
                <a:ea typeface="Roboto Mono" pitchFamily="34" charset="-122"/>
                <a:cs typeface="Roboto Mono" pitchFamily="34" charset="-120"/>
              </a:rPr>
              <a:t>Legacy Equipment</a:t>
            </a:r>
            <a:endParaRPr lang="en-US" sz="2187" dirty="0"/>
          </a:p>
        </p:txBody>
      </p:sp>
      <p:sp>
        <p:nvSpPr>
          <p:cNvPr id="17" name="Text 14"/>
          <p:cNvSpPr/>
          <p:nvPr/>
        </p:nvSpPr>
        <p:spPr>
          <a:xfrm>
            <a:off x="1555313" y="6346150"/>
            <a:ext cx="8584287" cy="710803"/>
          </a:xfrm>
          <a:prstGeom prst="rect">
            <a:avLst/>
          </a:prstGeom>
          <a:noFill/>
          <a:ln/>
        </p:spPr>
        <p:txBody>
          <a:bodyPr wrap="square" rtlCol="0" anchor="t"/>
          <a:lstStyle/>
          <a:p>
            <a:pPr marL="0" indent="0">
              <a:lnSpc>
                <a:spcPts val="2799"/>
              </a:lnSpc>
              <a:buNone/>
            </a:pPr>
            <a:r>
              <a:rPr lang="en-US" sz="1750" kern="0" spc="-35" dirty="0">
                <a:solidFill>
                  <a:srgbClr val="E5E0DF"/>
                </a:solidFill>
                <a:latin typeface="Roboto" pitchFamily="34" charset="0"/>
                <a:ea typeface="Roboto" pitchFamily="34" charset="-122"/>
                <a:cs typeface="Roboto" pitchFamily="34" charset="-120"/>
              </a:rPr>
              <a:t>Many renewable energy systems rely on older, legacy equipment that may lack modern cybersecurity protections.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sp>
        <p:nvSpPr>
          <p:cNvPr id="4" name="Text 2"/>
          <p:cNvSpPr/>
          <p:nvPr/>
        </p:nvSpPr>
        <p:spPr>
          <a:xfrm>
            <a:off x="2037993" y="2039064"/>
            <a:ext cx="10449401" cy="694373"/>
          </a:xfrm>
          <a:prstGeom prst="rect">
            <a:avLst/>
          </a:prstGeom>
          <a:noFill/>
          <a:ln/>
        </p:spPr>
        <p:txBody>
          <a:bodyPr wrap="none" rtlCol="0" anchor="t"/>
          <a:lstStyle/>
          <a:p>
            <a:pPr marL="0" indent="0">
              <a:lnSpc>
                <a:spcPts val="5468"/>
              </a:lnSpc>
              <a:buNone/>
            </a:pPr>
            <a:r>
              <a:rPr lang="en-US" sz="4374" kern="0" spc="-131" dirty="0">
                <a:solidFill>
                  <a:srgbClr val="FFFFFF"/>
                </a:solidFill>
                <a:latin typeface="Roboto Mono" pitchFamily="34" charset="0"/>
                <a:ea typeface="Roboto Mono" pitchFamily="34" charset="-122"/>
                <a:cs typeface="Roboto Mono" pitchFamily="34" charset="-120"/>
              </a:rPr>
              <a:t>Securing Renewable Energy Systems</a:t>
            </a:r>
            <a:endParaRPr lang="en-US" sz="4374" dirty="0"/>
          </a:p>
        </p:txBody>
      </p:sp>
      <p:sp>
        <p:nvSpPr>
          <p:cNvPr id="5" name="Text 3"/>
          <p:cNvSpPr/>
          <p:nvPr/>
        </p:nvSpPr>
        <p:spPr>
          <a:xfrm>
            <a:off x="2037993" y="3288863"/>
            <a:ext cx="2777490" cy="347186"/>
          </a:xfrm>
          <a:prstGeom prst="rect">
            <a:avLst/>
          </a:prstGeom>
          <a:noFill/>
          <a:ln/>
        </p:spPr>
        <p:txBody>
          <a:bodyPr wrap="none" rtlCol="0" anchor="t"/>
          <a:lstStyle/>
          <a:p>
            <a:pPr marL="0" indent="0">
              <a:lnSpc>
                <a:spcPts val="2734"/>
              </a:lnSpc>
              <a:buNone/>
            </a:pPr>
            <a:r>
              <a:rPr lang="en-US" sz="2187" kern="0" spc="-66" dirty="0">
                <a:solidFill>
                  <a:srgbClr val="FFFFFF"/>
                </a:solidFill>
                <a:latin typeface="Roboto Mono" pitchFamily="34" charset="0"/>
                <a:ea typeface="Roboto Mono" pitchFamily="34" charset="-122"/>
                <a:cs typeface="Roboto Mono" pitchFamily="34" charset="-120"/>
              </a:rPr>
              <a:t>Access Control</a:t>
            </a:r>
            <a:endParaRPr lang="en-US" sz="2187" dirty="0"/>
          </a:p>
        </p:txBody>
      </p:sp>
      <p:sp>
        <p:nvSpPr>
          <p:cNvPr id="6" name="Text 4"/>
          <p:cNvSpPr/>
          <p:nvPr/>
        </p:nvSpPr>
        <p:spPr>
          <a:xfrm>
            <a:off x="2037993" y="3858220"/>
            <a:ext cx="3156347" cy="2132409"/>
          </a:xfrm>
          <a:prstGeom prst="rect">
            <a:avLst/>
          </a:prstGeom>
          <a:noFill/>
          <a:ln/>
        </p:spPr>
        <p:txBody>
          <a:bodyPr wrap="square" rtlCol="0" anchor="t"/>
          <a:lstStyle/>
          <a:p>
            <a:pPr marL="0" indent="0">
              <a:lnSpc>
                <a:spcPts val="2799"/>
              </a:lnSpc>
              <a:buNone/>
            </a:pPr>
            <a:r>
              <a:rPr lang="en-US" sz="1750" kern="0" spc="-35" dirty="0">
                <a:solidFill>
                  <a:srgbClr val="E5E0DF"/>
                </a:solidFill>
                <a:latin typeface="Roboto" pitchFamily="34" charset="0"/>
                <a:ea typeface="Roboto" pitchFamily="34" charset="-122"/>
                <a:cs typeface="Roboto" pitchFamily="34" charset="-120"/>
              </a:rPr>
              <a:t>Implementing robust access control measures, such as multifactor authentication and role-based permissions, to limit unauthorized access to critical systems.</a:t>
            </a:r>
            <a:endParaRPr lang="en-US" sz="1750" dirty="0"/>
          </a:p>
        </p:txBody>
      </p:sp>
      <p:sp>
        <p:nvSpPr>
          <p:cNvPr id="7" name="Text 5"/>
          <p:cNvSpPr/>
          <p:nvPr/>
        </p:nvSpPr>
        <p:spPr>
          <a:xfrm>
            <a:off x="5743932" y="3288863"/>
            <a:ext cx="2777490" cy="347186"/>
          </a:xfrm>
          <a:prstGeom prst="rect">
            <a:avLst/>
          </a:prstGeom>
          <a:noFill/>
          <a:ln/>
        </p:spPr>
        <p:txBody>
          <a:bodyPr wrap="none" rtlCol="0" anchor="t"/>
          <a:lstStyle/>
          <a:p>
            <a:pPr marL="0" indent="0">
              <a:lnSpc>
                <a:spcPts val="2734"/>
              </a:lnSpc>
              <a:buNone/>
            </a:pPr>
            <a:r>
              <a:rPr lang="en-US" sz="2187" kern="0" spc="-66" dirty="0">
                <a:solidFill>
                  <a:srgbClr val="FFFFFF"/>
                </a:solidFill>
                <a:latin typeface="Roboto Mono" pitchFamily="34" charset="0"/>
                <a:ea typeface="Roboto Mono" pitchFamily="34" charset="-122"/>
                <a:cs typeface="Roboto Mono" pitchFamily="34" charset="-120"/>
              </a:rPr>
              <a:t>Encryption</a:t>
            </a:r>
            <a:endParaRPr lang="en-US" sz="2187" dirty="0"/>
          </a:p>
        </p:txBody>
      </p:sp>
      <p:sp>
        <p:nvSpPr>
          <p:cNvPr id="8" name="Text 6"/>
          <p:cNvSpPr/>
          <p:nvPr/>
        </p:nvSpPr>
        <p:spPr>
          <a:xfrm>
            <a:off x="5743932" y="3858220"/>
            <a:ext cx="3156347" cy="2132409"/>
          </a:xfrm>
          <a:prstGeom prst="rect">
            <a:avLst/>
          </a:prstGeom>
          <a:noFill/>
          <a:ln/>
        </p:spPr>
        <p:txBody>
          <a:bodyPr wrap="square" rtlCol="0" anchor="t"/>
          <a:lstStyle/>
          <a:p>
            <a:pPr marL="0" indent="0">
              <a:lnSpc>
                <a:spcPts val="2799"/>
              </a:lnSpc>
              <a:buNone/>
            </a:pPr>
            <a:r>
              <a:rPr lang="en-US" sz="1750" kern="0" spc="-35" dirty="0">
                <a:solidFill>
                  <a:srgbClr val="E5E0DF"/>
                </a:solidFill>
                <a:latin typeface="Roboto" pitchFamily="34" charset="0"/>
                <a:ea typeface="Roboto" pitchFamily="34" charset="-122"/>
                <a:cs typeface="Roboto" pitchFamily="34" charset="-120"/>
              </a:rPr>
              <a:t>Ensuring that all data transmitted between renewable energy systems and the grid is encrypted to prevent eavesdropping and data manipulation.</a:t>
            </a:r>
            <a:endParaRPr lang="en-US" sz="1750" dirty="0"/>
          </a:p>
        </p:txBody>
      </p:sp>
      <p:sp>
        <p:nvSpPr>
          <p:cNvPr id="9" name="Text 7"/>
          <p:cNvSpPr/>
          <p:nvPr/>
        </p:nvSpPr>
        <p:spPr>
          <a:xfrm>
            <a:off x="9449872" y="3288863"/>
            <a:ext cx="3156347" cy="694373"/>
          </a:xfrm>
          <a:prstGeom prst="rect">
            <a:avLst/>
          </a:prstGeom>
          <a:noFill/>
          <a:ln/>
        </p:spPr>
        <p:txBody>
          <a:bodyPr wrap="square" rtlCol="0" anchor="t"/>
          <a:lstStyle/>
          <a:p>
            <a:pPr marL="0" indent="0">
              <a:lnSpc>
                <a:spcPts val="2734"/>
              </a:lnSpc>
              <a:buNone/>
            </a:pPr>
            <a:r>
              <a:rPr lang="en-US" sz="2187" kern="0" spc="-66" dirty="0">
                <a:solidFill>
                  <a:srgbClr val="FFFFFF"/>
                </a:solidFill>
                <a:latin typeface="Roboto Mono" pitchFamily="34" charset="0"/>
                <a:ea typeface="Roboto Mono" pitchFamily="34" charset="-122"/>
                <a:cs typeface="Roboto Mono" pitchFamily="34" charset="-120"/>
              </a:rPr>
              <a:t>Monitoring and Logging</a:t>
            </a:r>
            <a:endParaRPr lang="en-US" sz="2187" dirty="0"/>
          </a:p>
        </p:txBody>
      </p:sp>
      <p:sp>
        <p:nvSpPr>
          <p:cNvPr id="10" name="Text 8"/>
          <p:cNvSpPr/>
          <p:nvPr/>
        </p:nvSpPr>
        <p:spPr>
          <a:xfrm>
            <a:off x="9449872" y="4205407"/>
            <a:ext cx="3156347" cy="1421606"/>
          </a:xfrm>
          <a:prstGeom prst="rect">
            <a:avLst/>
          </a:prstGeom>
          <a:noFill/>
          <a:ln/>
        </p:spPr>
        <p:txBody>
          <a:bodyPr wrap="square" rtlCol="0" anchor="t"/>
          <a:lstStyle/>
          <a:p>
            <a:pPr marL="0" indent="0">
              <a:lnSpc>
                <a:spcPts val="2799"/>
              </a:lnSpc>
              <a:buNone/>
            </a:pPr>
            <a:r>
              <a:rPr lang="en-US" sz="1750" kern="0" spc="-35" dirty="0">
                <a:solidFill>
                  <a:srgbClr val="E5E0DF"/>
                </a:solidFill>
                <a:latin typeface="Roboto" pitchFamily="34" charset="0"/>
                <a:ea typeface="Roboto" pitchFamily="34" charset="-122"/>
                <a:cs typeface="Roboto" pitchFamily="34" charset="-120"/>
              </a:rPr>
              <a:t>Implementing comprehensive monitoring and logging systems to detect and respond to cyber threats in real-time.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32934"/>
          </a:xfrm>
          <a:prstGeom prst="rect">
            <a:avLst/>
          </a:prstGeom>
          <a:solidFill>
            <a:srgbClr val="212121"/>
          </a:solidFill>
          <a:ln/>
        </p:spPr>
      </p:sp>
      <p:sp>
        <p:nvSpPr>
          <p:cNvPr id="4" name="Text 2"/>
          <p:cNvSpPr/>
          <p:nvPr/>
        </p:nvSpPr>
        <p:spPr>
          <a:xfrm>
            <a:off x="2311360" y="579358"/>
            <a:ext cx="10007679" cy="1316831"/>
          </a:xfrm>
          <a:prstGeom prst="rect">
            <a:avLst/>
          </a:prstGeom>
          <a:noFill/>
          <a:ln/>
        </p:spPr>
        <p:txBody>
          <a:bodyPr wrap="square" rtlCol="0" anchor="t"/>
          <a:lstStyle/>
          <a:p>
            <a:pPr marL="0" indent="0">
              <a:lnSpc>
                <a:spcPts val="5184"/>
              </a:lnSpc>
              <a:buNone/>
            </a:pPr>
            <a:r>
              <a:rPr lang="en-US" sz="4147" kern="0" spc="-124" dirty="0">
                <a:solidFill>
                  <a:srgbClr val="FFFFFF"/>
                </a:solidFill>
                <a:latin typeface="Roboto Mono" pitchFamily="34" charset="0"/>
                <a:ea typeface="Roboto Mono" pitchFamily="34" charset="-122"/>
                <a:cs typeface="Roboto Mono" pitchFamily="34" charset="-120"/>
              </a:rPr>
              <a:t>Industry Standards and Regulations</a:t>
            </a:r>
            <a:endParaRPr lang="en-US" sz="4147" dirty="0"/>
          </a:p>
        </p:txBody>
      </p:sp>
      <p:sp>
        <p:nvSpPr>
          <p:cNvPr id="5" name="Shape 3"/>
          <p:cNvSpPr/>
          <p:nvPr/>
        </p:nvSpPr>
        <p:spPr>
          <a:xfrm>
            <a:off x="2311360" y="2317552"/>
            <a:ext cx="4898588" cy="2562701"/>
          </a:xfrm>
          <a:prstGeom prst="roundRect">
            <a:avLst>
              <a:gd name="adj" fmla="val 4933"/>
            </a:avLst>
          </a:prstGeom>
          <a:solidFill>
            <a:srgbClr val="0F0F0F"/>
          </a:solidFill>
          <a:ln/>
        </p:spPr>
      </p:sp>
      <p:sp>
        <p:nvSpPr>
          <p:cNvPr id="6" name="Text 4"/>
          <p:cNvSpPr/>
          <p:nvPr/>
        </p:nvSpPr>
        <p:spPr>
          <a:xfrm>
            <a:off x="2521982" y="2528173"/>
            <a:ext cx="2633543" cy="329208"/>
          </a:xfrm>
          <a:prstGeom prst="rect">
            <a:avLst/>
          </a:prstGeom>
          <a:noFill/>
          <a:ln/>
        </p:spPr>
        <p:txBody>
          <a:bodyPr wrap="none" rtlCol="0" anchor="t"/>
          <a:lstStyle/>
          <a:p>
            <a:pPr marL="0" indent="0">
              <a:lnSpc>
                <a:spcPts val="2592"/>
              </a:lnSpc>
              <a:buNone/>
            </a:pPr>
            <a:r>
              <a:rPr lang="en-US" sz="2074" kern="0" spc="-62" dirty="0">
                <a:solidFill>
                  <a:srgbClr val="FFFFFF"/>
                </a:solidFill>
                <a:latin typeface="Roboto Mono" pitchFamily="34" charset="0"/>
                <a:ea typeface="Roboto Mono" pitchFamily="34" charset="-122"/>
                <a:cs typeface="Roboto Mono" pitchFamily="34" charset="-120"/>
              </a:rPr>
              <a:t>NERC-CIP</a:t>
            </a:r>
            <a:endParaRPr lang="en-US" sz="2074" dirty="0"/>
          </a:p>
        </p:txBody>
      </p:sp>
      <p:sp>
        <p:nvSpPr>
          <p:cNvPr id="7" name="Text 5"/>
          <p:cNvSpPr/>
          <p:nvPr/>
        </p:nvSpPr>
        <p:spPr>
          <a:xfrm>
            <a:off x="2521982" y="2983706"/>
            <a:ext cx="4477345" cy="1685925"/>
          </a:xfrm>
          <a:prstGeom prst="rect">
            <a:avLst/>
          </a:prstGeom>
          <a:noFill/>
          <a:ln/>
        </p:spPr>
        <p:txBody>
          <a:bodyPr wrap="square" rtlCol="0" anchor="t"/>
          <a:lstStyle/>
          <a:p>
            <a:pPr marL="0" indent="0">
              <a:lnSpc>
                <a:spcPts val="2654"/>
              </a:lnSpc>
              <a:buNone/>
            </a:pPr>
            <a:r>
              <a:rPr lang="en-US" sz="1659" kern="0" spc="-33" dirty="0">
                <a:solidFill>
                  <a:srgbClr val="E5E0DF"/>
                </a:solidFill>
                <a:latin typeface="Roboto" pitchFamily="34" charset="0"/>
                <a:ea typeface="Roboto" pitchFamily="34" charset="-122"/>
                <a:cs typeface="Roboto" pitchFamily="34" charset="-120"/>
              </a:rPr>
              <a:t>The North American Electric Reliability Corporation's Critical Infrastructure Protection (NERC-CIP) standards provide guidelines for securing the energy grid, including renewable energy systems.</a:t>
            </a:r>
            <a:endParaRPr lang="en-US" sz="1659" dirty="0"/>
          </a:p>
        </p:txBody>
      </p:sp>
      <p:sp>
        <p:nvSpPr>
          <p:cNvPr id="8" name="Shape 6"/>
          <p:cNvSpPr/>
          <p:nvPr/>
        </p:nvSpPr>
        <p:spPr>
          <a:xfrm>
            <a:off x="7420570" y="2317552"/>
            <a:ext cx="4898588" cy="2562701"/>
          </a:xfrm>
          <a:prstGeom prst="roundRect">
            <a:avLst>
              <a:gd name="adj" fmla="val 4933"/>
            </a:avLst>
          </a:prstGeom>
          <a:solidFill>
            <a:srgbClr val="0F0F0F"/>
          </a:solidFill>
          <a:ln/>
        </p:spPr>
      </p:sp>
      <p:sp>
        <p:nvSpPr>
          <p:cNvPr id="9" name="Text 7"/>
          <p:cNvSpPr/>
          <p:nvPr/>
        </p:nvSpPr>
        <p:spPr>
          <a:xfrm>
            <a:off x="7631192" y="2528173"/>
            <a:ext cx="2633543" cy="329208"/>
          </a:xfrm>
          <a:prstGeom prst="rect">
            <a:avLst/>
          </a:prstGeom>
          <a:noFill/>
          <a:ln/>
        </p:spPr>
        <p:txBody>
          <a:bodyPr wrap="none" rtlCol="0" anchor="t"/>
          <a:lstStyle/>
          <a:p>
            <a:pPr marL="0" indent="0">
              <a:lnSpc>
                <a:spcPts val="2592"/>
              </a:lnSpc>
              <a:buNone/>
            </a:pPr>
            <a:r>
              <a:rPr lang="en-US" sz="2074" kern="0" spc="-62" dirty="0">
                <a:solidFill>
                  <a:srgbClr val="FFFFFF"/>
                </a:solidFill>
                <a:latin typeface="Roboto Mono" pitchFamily="34" charset="0"/>
                <a:ea typeface="Roboto Mono" pitchFamily="34" charset="-122"/>
                <a:cs typeface="Roboto Mono" pitchFamily="34" charset="-120"/>
              </a:rPr>
              <a:t>IEC 62351</a:t>
            </a:r>
            <a:endParaRPr lang="en-US" sz="2074" dirty="0"/>
          </a:p>
        </p:txBody>
      </p:sp>
      <p:sp>
        <p:nvSpPr>
          <p:cNvPr id="10" name="Text 8"/>
          <p:cNvSpPr/>
          <p:nvPr/>
        </p:nvSpPr>
        <p:spPr>
          <a:xfrm>
            <a:off x="7631192" y="2983706"/>
            <a:ext cx="4477345" cy="1348740"/>
          </a:xfrm>
          <a:prstGeom prst="rect">
            <a:avLst/>
          </a:prstGeom>
          <a:noFill/>
          <a:ln/>
        </p:spPr>
        <p:txBody>
          <a:bodyPr wrap="square" rtlCol="0" anchor="t"/>
          <a:lstStyle/>
          <a:p>
            <a:pPr marL="0" indent="0">
              <a:lnSpc>
                <a:spcPts val="2654"/>
              </a:lnSpc>
              <a:buNone/>
            </a:pPr>
            <a:r>
              <a:rPr lang="en-US" sz="1659" kern="0" spc="-33" dirty="0">
                <a:solidFill>
                  <a:srgbClr val="E5E0DF"/>
                </a:solidFill>
                <a:latin typeface="Roboto" pitchFamily="34" charset="0"/>
                <a:ea typeface="Roboto" pitchFamily="34" charset="-122"/>
                <a:cs typeface="Roboto" pitchFamily="34" charset="-120"/>
              </a:rPr>
              <a:t>The International Electrotechnical Commission's IEC 62351 standard addresses cybersecurity for power system communication protocols, helping to secure renewable energy systems.</a:t>
            </a:r>
            <a:endParaRPr lang="en-US" sz="1659" dirty="0"/>
          </a:p>
        </p:txBody>
      </p:sp>
      <p:sp>
        <p:nvSpPr>
          <p:cNvPr id="11" name="Shape 9"/>
          <p:cNvSpPr/>
          <p:nvPr/>
        </p:nvSpPr>
        <p:spPr>
          <a:xfrm>
            <a:off x="2311360" y="5090874"/>
            <a:ext cx="4898588" cy="2562701"/>
          </a:xfrm>
          <a:prstGeom prst="roundRect">
            <a:avLst>
              <a:gd name="adj" fmla="val 4933"/>
            </a:avLst>
          </a:prstGeom>
          <a:solidFill>
            <a:srgbClr val="0F0F0F"/>
          </a:solidFill>
          <a:ln/>
        </p:spPr>
      </p:sp>
      <p:sp>
        <p:nvSpPr>
          <p:cNvPr id="12" name="Text 10"/>
          <p:cNvSpPr/>
          <p:nvPr/>
        </p:nvSpPr>
        <p:spPr>
          <a:xfrm>
            <a:off x="2521982" y="5301496"/>
            <a:ext cx="4202073" cy="329208"/>
          </a:xfrm>
          <a:prstGeom prst="rect">
            <a:avLst/>
          </a:prstGeom>
          <a:noFill/>
          <a:ln/>
        </p:spPr>
        <p:txBody>
          <a:bodyPr wrap="none" rtlCol="0" anchor="t"/>
          <a:lstStyle/>
          <a:p>
            <a:pPr marL="0" indent="0">
              <a:lnSpc>
                <a:spcPts val="2592"/>
              </a:lnSpc>
              <a:buNone/>
            </a:pPr>
            <a:r>
              <a:rPr lang="en-US" sz="2074" kern="0" spc="-62" dirty="0">
                <a:solidFill>
                  <a:srgbClr val="FFFFFF"/>
                </a:solidFill>
                <a:latin typeface="Roboto Mono" pitchFamily="34" charset="0"/>
                <a:ea typeface="Roboto Mono" pitchFamily="34" charset="-122"/>
                <a:cs typeface="Roboto Mono" pitchFamily="34" charset="-120"/>
              </a:rPr>
              <a:t>NIST Cybersecurity Framework</a:t>
            </a:r>
            <a:endParaRPr lang="en-US" sz="2074" dirty="0"/>
          </a:p>
        </p:txBody>
      </p:sp>
      <p:sp>
        <p:nvSpPr>
          <p:cNvPr id="13" name="Text 11"/>
          <p:cNvSpPr/>
          <p:nvPr/>
        </p:nvSpPr>
        <p:spPr>
          <a:xfrm>
            <a:off x="2521982" y="5757029"/>
            <a:ext cx="4477345" cy="1685925"/>
          </a:xfrm>
          <a:prstGeom prst="rect">
            <a:avLst/>
          </a:prstGeom>
          <a:noFill/>
          <a:ln/>
        </p:spPr>
        <p:txBody>
          <a:bodyPr wrap="square" rtlCol="0" anchor="t"/>
          <a:lstStyle/>
          <a:p>
            <a:pPr marL="0" indent="0">
              <a:lnSpc>
                <a:spcPts val="2654"/>
              </a:lnSpc>
              <a:buNone/>
            </a:pPr>
            <a:r>
              <a:rPr lang="en-US" sz="1659" kern="0" spc="-33" dirty="0">
                <a:solidFill>
                  <a:srgbClr val="E5E0DF"/>
                </a:solidFill>
                <a:latin typeface="Roboto" pitchFamily="34" charset="0"/>
                <a:ea typeface="Roboto" pitchFamily="34" charset="-122"/>
                <a:cs typeface="Roboto" pitchFamily="34" charset="-120"/>
              </a:rPr>
              <a:t>The National Institute of Standards and Technology's Cybersecurity Framework provides a comprehensive approach to managing cybersecurity risks in renewable energy and other critical infrastructure.</a:t>
            </a:r>
            <a:endParaRPr lang="en-US" sz="1659" dirty="0"/>
          </a:p>
        </p:txBody>
      </p:sp>
      <p:sp>
        <p:nvSpPr>
          <p:cNvPr id="14" name="Shape 12"/>
          <p:cNvSpPr/>
          <p:nvPr/>
        </p:nvSpPr>
        <p:spPr>
          <a:xfrm>
            <a:off x="7420570" y="5090874"/>
            <a:ext cx="4898588" cy="2562701"/>
          </a:xfrm>
          <a:prstGeom prst="roundRect">
            <a:avLst>
              <a:gd name="adj" fmla="val 4933"/>
            </a:avLst>
          </a:prstGeom>
          <a:solidFill>
            <a:srgbClr val="0F0F0F"/>
          </a:solidFill>
          <a:ln/>
        </p:spPr>
      </p:sp>
      <p:sp>
        <p:nvSpPr>
          <p:cNvPr id="15" name="Text 13"/>
          <p:cNvSpPr/>
          <p:nvPr/>
        </p:nvSpPr>
        <p:spPr>
          <a:xfrm>
            <a:off x="7631192" y="5301496"/>
            <a:ext cx="2633543" cy="329208"/>
          </a:xfrm>
          <a:prstGeom prst="rect">
            <a:avLst/>
          </a:prstGeom>
          <a:noFill/>
          <a:ln/>
        </p:spPr>
        <p:txBody>
          <a:bodyPr wrap="none" rtlCol="0" anchor="t"/>
          <a:lstStyle/>
          <a:p>
            <a:pPr marL="0" indent="0">
              <a:lnSpc>
                <a:spcPts val="2592"/>
              </a:lnSpc>
              <a:buNone/>
            </a:pPr>
            <a:r>
              <a:rPr lang="en-US" sz="2074" kern="0" spc="-62" dirty="0">
                <a:solidFill>
                  <a:srgbClr val="FFFFFF"/>
                </a:solidFill>
                <a:latin typeface="Roboto Mono" pitchFamily="34" charset="0"/>
                <a:ea typeface="Roboto Mono" pitchFamily="34" charset="-122"/>
                <a:cs typeface="Roboto Mono" pitchFamily="34" charset="-120"/>
              </a:rPr>
              <a:t>ISO/IEC 27001</a:t>
            </a:r>
            <a:endParaRPr lang="en-US" sz="2074" dirty="0"/>
          </a:p>
        </p:txBody>
      </p:sp>
      <p:sp>
        <p:nvSpPr>
          <p:cNvPr id="16" name="Text 14"/>
          <p:cNvSpPr/>
          <p:nvPr/>
        </p:nvSpPr>
        <p:spPr>
          <a:xfrm>
            <a:off x="7631192" y="5757029"/>
            <a:ext cx="4477345" cy="1348740"/>
          </a:xfrm>
          <a:prstGeom prst="rect">
            <a:avLst/>
          </a:prstGeom>
          <a:noFill/>
          <a:ln/>
        </p:spPr>
        <p:txBody>
          <a:bodyPr wrap="square" rtlCol="0" anchor="t"/>
          <a:lstStyle/>
          <a:p>
            <a:pPr marL="0" indent="0">
              <a:lnSpc>
                <a:spcPts val="2654"/>
              </a:lnSpc>
              <a:buNone/>
            </a:pPr>
            <a:r>
              <a:rPr lang="en-US" sz="1659" kern="0" spc="-33" dirty="0">
                <a:solidFill>
                  <a:srgbClr val="E5E0DF"/>
                </a:solidFill>
                <a:latin typeface="Roboto" pitchFamily="34" charset="0"/>
                <a:ea typeface="Roboto" pitchFamily="34" charset="-122"/>
                <a:cs typeface="Roboto" pitchFamily="34" charset="-120"/>
              </a:rPr>
              <a:t>The ISO/IEC 27001 standard for information security management systems can help renewable energy companies implement robust security controls and processes.</a:t>
            </a:r>
            <a:endParaRPr lang="en-US" sz="165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sp>
        <p:nvSpPr>
          <p:cNvPr id="4" name="Text 2"/>
          <p:cNvSpPr/>
          <p:nvPr/>
        </p:nvSpPr>
        <p:spPr>
          <a:xfrm>
            <a:off x="2208252" y="591383"/>
            <a:ext cx="10213896" cy="1343739"/>
          </a:xfrm>
          <a:prstGeom prst="rect">
            <a:avLst/>
          </a:prstGeom>
          <a:noFill/>
          <a:ln/>
        </p:spPr>
        <p:txBody>
          <a:bodyPr wrap="square" rtlCol="0" anchor="t"/>
          <a:lstStyle/>
          <a:p>
            <a:pPr marL="0" indent="0">
              <a:lnSpc>
                <a:spcPts val="5291"/>
              </a:lnSpc>
              <a:buNone/>
            </a:pPr>
            <a:r>
              <a:rPr lang="en-US" sz="4233" kern="0" spc="-127" dirty="0">
                <a:solidFill>
                  <a:srgbClr val="FFFFFF"/>
                </a:solidFill>
                <a:latin typeface="Roboto Mono" pitchFamily="34" charset="0"/>
                <a:ea typeface="Roboto Mono" pitchFamily="34" charset="-122"/>
                <a:cs typeface="Roboto Mono" pitchFamily="34" charset="-120"/>
              </a:rPr>
              <a:t>Emerging Threats to Renewable Energy</a:t>
            </a:r>
            <a:endParaRPr lang="en-US" sz="4233" dirty="0"/>
          </a:p>
        </p:txBody>
      </p:sp>
      <p:sp>
        <p:nvSpPr>
          <p:cNvPr id="5" name="Shape 3"/>
          <p:cNvSpPr/>
          <p:nvPr/>
        </p:nvSpPr>
        <p:spPr>
          <a:xfrm>
            <a:off x="2208252" y="4829651"/>
            <a:ext cx="10213896" cy="42982"/>
          </a:xfrm>
          <a:prstGeom prst="rect">
            <a:avLst/>
          </a:prstGeom>
          <a:solidFill>
            <a:srgbClr val="7F9919"/>
          </a:solidFill>
          <a:ln/>
        </p:spPr>
      </p:sp>
      <p:sp>
        <p:nvSpPr>
          <p:cNvPr id="6" name="Shape 4"/>
          <p:cNvSpPr/>
          <p:nvPr/>
        </p:nvSpPr>
        <p:spPr>
          <a:xfrm>
            <a:off x="4686479" y="4077117"/>
            <a:ext cx="42982" cy="752594"/>
          </a:xfrm>
          <a:prstGeom prst="rect">
            <a:avLst/>
          </a:prstGeom>
          <a:solidFill>
            <a:srgbClr val="7F9919"/>
          </a:solidFill>
          <a:ln/>
        </p:spPr>
      </p:sp>
      <p:sp>
        <p:nvSpPr>
          <p:cNvPr id="7" name="Shape 5"/>
          <p:cNvSpPr/>
          <p:nvPr/>
        </p:nvSpPr>
        <p:spPr>
          <a:xfrm>
            <a:off x="4466153" y="4587776"/>
            <a:ext cx="483751" cy="483751"/>
          </a:xfrm>
          <a:prstGeom prst="roundRect">
            <a:avLst>
              <a:gd name="adj" fmla="val 26671"/>
            </a:avLst>
          </a:prstGeom>
          <a:solidFill>
            <a:srgbClr val="0F0F0F"/>
          </a:solidFill>
          <a:ln/>
        </p:spPr>
      </p:sp>
      <p:sp>
        <p:nvSpPr>
          <p:cNvPr id="8" name="Text 6"/>
          <p:cNvSpPr/>
          <p:nvPr/>
        </p:nvSpPr>
        <p:spPr>
          <a:xfrm>
            <a:off x="4616053" y="4628019"/>
            <a:ext cx="183833" cy="403146"/>
          </a:xfrm>
          <a:prstGeom prst="rect">
            <a:avLst/>
          </a:prstGeom>
          <a:noFill/>
          <a:ln/>
        </p:spPr>
        <p:txBody>
          <a:bodyPr wrap="none" rtlCol="0" anchor="t"/>
          <a:lstStyle/>
          <a:p>
            <a:pPr marL="0" indent="0" algn="ctr">
              <a:lnSpc>
                <a:spcPts val="3175"/>
              </a:lnSpc>
              <a:buNone/>
            </a:pPr>
            <a:r>
              <a:rPr lang="en-US" sz="2540" kern="0" spc="-76" dirty="0">
                <a:solidFill>
                  <a:srgbClr val="FFFFFF"/>
                </a:solidFill>
                <a:latin typeface="Roboto Mono" pitchFamily="34" charset="0"/>
                <a:ea typeface="Roboto Mono" pitchFamily="34" charset="-122"/>
                <a:cs typeface="Roboto Mono" pitchFamily="34" charset="-120"/>
              </a:rPr>
              <a:t>1</a:t>
            </a:r>
            <a:endParaRPr lang="en-US" sz="2540" dirty="0"/>
          </a:p>
        </p:txBody>
      </p:sp>
      <p:sp>
        <p:nvSpPr>
          <p:cNvPr id="9" name="Text 7"/>
          <p:cNvSpPr/>
          <p:nvPr/>
        </p:nvSpPr>
        <p:spPr>
          <a:xfrm>
            <a:off x="3363992" y="2365177"/>
            <a:ext cx="2687836" cy="335994"/>
          </a:xfrm>
          <a:prstGeom prst="rect">
            <a:avLst/>
          </a:prstGeom>
          <a:noFill/>
          <a:ln/>
        </p:spPr>
        <p:txBody>
          <a:bodyPr wrap="none" rtlCol="0" anchor="t"/>
          <a:lstStyle/>
          <a:p>
            <a:pPr marL="0" indent="0" algn="ctr">
              <a:lnSpc>
                <a:spcPts val="2646"/>
              </a:lnSpc>
              <a:buNone/>
            </a:pPr>
            <a:r>
              <a:rPr lang="en-US" sz="2116" kern="0" spc="-63" dirty="0">
                <a:solidFill>
                  <a:srgbClr val="FFFFFF"/>
                </a:solidFill>
                <a:latin typeface="Roboto Mono" pitchFamily="34" charset="0"/>
                <a:ea typeface="Roboto Mono" pitchFamily="34" charset="-122"/>
                <a:cs typeface="Roboto Mono" pitchFamily="34" charset="-120"/>
              </a:rPr>
              <a:t>Ransomware</a:t>
            </a:r>
            <a:endParaRPr lang="en-US" sz="2116" dirty="0"/>
          </a:p>
        </p:txBody>
      </p:sp>
      <p:sp>
        <p:nvSpPr>
          <p:cNvPr id="10" name="Text 8"/>
          <p:cNvSpPr/>
          <p:nvPr/>
        </p:nvSpPr>
        <p:spPr>
          <a:xfrm>
            <a:off x="2423279" y="2830116"/>
            <a:ext cx="4569381" cy="1031915"/>
          </a:xfrm>
          <a:prstGeom prst="rect">
            <a:avLst/>
          </a:prstGeom>
          <a:noFill/>
          <a:ln/>
        </p:spPr>
        <p:txBody>
          <a:bodyPr wrap="square" rtlCol="0" anchor="t"/>
          <a:lstStyle/>
          <a:p>
            <a:pPr marL="0" indent="0" algn="ctr">
              <a:lnSpc>
                <a:spcPts val="2709"/>
              </a:lnSpc>
              <a:buNone/>
            </a:pPr>
            <a:r>
              <a:rPr lang="en-US" sz="1693" kern="0" spc="-34" dirty="0">
                <a:solidFill>
                  <a:srgbClr val="E5E0DF"/>
                </a:solidFill>
                <a:latin typeface="Roboto" pitchFamily="34" charset="0"/>
                <a:ea typeface="Roboto" pitchFamily="34" charset="-122"/>
                <a:cs typeface="Roboto" pitchFamily="34" charset="-120"/>
              </a:rPr>
              <a:t>Malware that encrypts data and demands a ransom payment, potentially disrupting renewable energy operations.</a:t>
            </a:r>
            <a:endParaRPr lang="en-US" sz="1693" dirty="0"/>
          </a:p>
        </p:txBody>
      </p:sp>
      <p:sp>
        <p:nvSpPr>
          <p:cNvPr id="11" name="Shape 9"/>
          <p:cNvSpPr/>
          <p:nvPr/>
        </p:nvSpPr>
        <p:spPr>
          <a:xfrm>
            <a:off x="7293709" y="4829592"/>
            <a:ext cx="42982" cy="752594"/>
          </a:xfrm>
          <a:prstGeom prst="rect">
            <a:avLst/>
          </a:prstGeom>
          <a:solidFill>
            <a:srgbClr val="7F9919"/>
          </a:solidFill>
          <a:ln/>
        </p:spPr>
      </p:sp>
      <p:sp>
        <p:nvSpPr>
          <p:cNvPr id="12" name="Shape 10"/>
          <p:cNvSpPr/>
          <p:nvPr/>
        </p:nvSpPr>
        <p:spPr>
          <a:xfrm>
            <a:off x="7073384" y="4587776"/>
            <a:ext cx="483751" cy="483751"/>
          </a:xfrm>
          <a:prstGeom prst="roundRect">
            <a:avLst>
              <a:gd name="adj" fmla="val 26671"/>
            </a:avLst>
          </a:prstGeom>
          <a:solidFill>
            <a:srgbClr val="0F0F0F"/>
          </a:solidFill>
          <a:ln/>
        </p:spPr>
      </p:sp>
      <p:sp>
        <p:nvSpPr>
          <p:cNvPr id="13" name="Text 11"/>
          <p:cNvSpPr/>
          <p:nvPr/>
        </p:nvSpPr>
        <p:spPr>
          <a:xfrm>
            <a:off x="7223284" y="4628019"/>
            <a:ext cx="183833" cy="403146"/>
          </a:xfrm>
          <a:prstGeom prst="rect">
            <a:avLst/>
          </a:prstGeom>
          <a:noFill/>
          <a:ln/>
        </p:spPr>
        <p:txBody>
          <a:bodyPr wrap="none" rtlCol="0" anchor="t"/>
          <a:lstStyle/>
          <a:p>
            <a:pPr marL="0" indent="0" algn="ctr">
              <a:lnSpc>
                <a:spcPts val="3175"/>
              </a:lnSpc>
              <a:buNone/>
            </a:pPr>
            <a:r>
              <a:rPr lang="en-US" sz="2540" kern="0" spc="-76" dirty="0">
                <a:solidFill>
                  <a:srgbClr val="FFFFFF"/>
                </a:solidFill>
                <a:latin typeface="Roboto Mono" pitchFamily="34" charset="0"/>
                <a:ea typeface="Roboto Mono" pitchFamily="34" charset="-122"/>
                <a:cs typeface="Roboto Mono" pitchFamily="34" charset="-120"/>
              </a:rPr>
              <a:t>2</a:t>
            </a:r>
            <a:endParaRPr lang="en-US" sz="2540" dirty="0"/>
          </a:p>
        </p:txBody>
      </p:sp>
      <p:sp>
        <p:nvSpPr>
          <p:cNvPr id="14" name="Text 12"/>
          <p:cNvSpPr/>
          <p:nvPr/>
        </p:nvSpPr>
        <p:spPr>
          <a:xfrm>
            <a:off x="5971223" y="5797272"/>
            <a:ext cx="2687836" cy="335994"/>
          </a:xfrm>
          <a:prstGeom prst="rect">
            <a:avLst/>
          </a:prstGeom>
          <a:noFill/>
          <a:ln/>
        </p:spPr>
        <p:txBody>
          <a:bodyPr wrap="none" rtlCol="0" anchor="t"/>
          <a:lstStyle/>
          <a:p>
            <a:pPr marL="0" indent="0" algn="ctr">
              <a:lnSpc>
                <a:spcPts val="2646"/>
              </a:lnSpc>
              <a:buNone/>
            </a:pPr>
            <a:r>
              <a:rPr lang="en-US" sz="2116" kern="0" spc="-63" dirty="0">
                <a:solidFill>
                  <a:srgbClr val="FFFFFF"/>
                </a:solidFill>
                <a:latin typeface="Roboto Mono" pitchFamily="34" charset="0"/>
                <a:ea typeface="Roboto Mono" pitchFamily="34" charset="-122"/>
                <a:cs typeface="Roboto Mono" pitchFamily="34" charset="-120"/>
              </a:rPr>
              <a:t>IoT Botnets</a:t>
            </a:r>
            <a:endParaRPr lang="en-US" sz="2116" dirty="0"/>
          </a:p>
        </p:txBody>
      </p:sp>
      <p:sp>
        <p:nvSpPr>
          <p:cNvPr id="15" name="Text 13"/>
          <p:cNvSpPr/>
          <p:nvPr/>
        </p:nvSpPr>
        <p:spPr>
          <a:xfrm>
            <a:off x="5030510" y="6262211"/>
            <a:ext cx="4569381" cy="1375886"/>
          </a:xfrm>
          <a:prstGeom prst="rect">
            <a:avLst/>
          </a:prstGeom>
          <a:noFill/>
          <a:ln/>
        </p:spPr>
        <p:txBody>
          <a:bodyPr wrap="square" rtlCol="0" anchor="t"/>
          <a:lstStyle/>
          <a:p>
            <a:pPr marL="0" indent="0" algn="ctr">
              <a:lnSpc>
                <a:spcPts val="2709"/>
              </a:lnSpc>
              <a:buNone/>
            </a:pPr>
            <a:r>
              <a:rPr lang="en-US" sz="1693" kern="0" spc="-34" dirty="0">
                <a:solidFill>
                  <a:srgbClr val="E5E0DF"/>
                </a:solidFill>
                <a:latin typeface="Roboto" pitchFamily="34" charset="0"/>
                <a:ea typeface="Roboto" pitchFamily="34" charset="-122"/>
                <a:cs typeface="Roboto" pitchFamily="34" charset="-120"/>
              </a:rPr>
              <a:t>Botnets of compromised Internet of Things (IoT) devices that can be used to launch distributed denial-of-service (DDoS) attacks on renewable energy systems.</a:t>
            </a:r>
            <a:endParaRPr lang="en-US" sz="1693" dirty="0"/>
          </a:p>
        </p:txBody>
      </p:sp>
      <p:sp>
        <p:nvSpPr>
          <p:cNvPr id="16" name="Shape 14"/>
          <p:cNvSpPr/>
          <p:nvPr/>
        </p:nvSpPr>
        <p:spPr>
          <a:xfrm>
            <a:off x="9900940" y="4077117"/>
            <a:ext cx="42982" cy="752594"/>
          </a:xfrm>
          <a:prstGeom prst="rect">
            <a:avLst/>
          </a:prstGeom>
          <a:solidFill>
            <a:srgbClr val="7F9919"/>
          </a:solidFill>
          <a:ln/>
        </p:spPr>
      </p:sp>
      <p:sp>
        <p:nvSpPr>
          <p:cNvPr id="17" name="Shape 15"/>
          <p:cNvSpPr/>
          <p:nvPr/>
        </p:nvSpPr>
        <p:spPr>
          <a:xfrm>
            <a:off x="9680615" y="4587776"/>
            <a:ext cx="483751" cy="483751"/>
          </a:xfrm>
          <a:prstGeom prst="roundRect">
            <a:avLst>
              <a:gd name="adj" fmla="val 26671"/>
            </a:avLst>
          </a:prstGeom>
          <a:solidFill>
            <a:srgbClr val="0F0F0F"/>
          </a:solidFill>
          <a:ln/>
        </p:spPr>
      </p:sp>
      <p:sp>
        <p:nvSpPr>
          <p:cNvPr id="18" name="Text 16"/>
          <p:cNvSpPr/>
          <p:nvPr/>
        </p:nvSpPr>
        <p:spPr>
          <a:xfrm>
            <a:off x="9830514" y="4628019"/>
            <a:ext cx="183833" cy="403146"/>
          </a:xfrm>
          <a:prstGeom prst="rect">
            <a:avLst/>
          </a:prstGeom>
          <a:noFill/>
          <a:ln/>
        </p:spPr>
        <p:txBody>
          <a:bodyPr wrap="none" rtlCol="0" anchor="t"/>
          <a:lstStyle/>
          <a:p>
            <a:pPr marL="0" indent="0" algn="ctr">
              <a:lnSpc>
                <a:spcPts val="3175"/>
              </a:lnSpc>
              <a:buNone/>
            </a:pPr>
            <a:r>
              <a:rPr lang="en-US" sz="2540" kern="0" spc="-76" dirty="0">
                <a:solidFill>
                  <a:srgbClr val="FFFFFF"/>
                </a:solidFill>
                <a:latin typeface="Roboto Mono" pitchFamily="34" charset="0"/>
                <a:ea typeface="Roboto Mono" pitchFamily="34" charset="-122"/>
                <a:cs typeface="Roboto Mono" pitchFamily="34" charset="-120"/>
              </a:rPr>
              <a:t>3</a:t>
            </a:r>
            <a:endParaRPr lang="en-US" sz="2540" dirty="0"/>
          </a:p>
        </p:txBody>
      </p:sp>
      <p:sp>
        <p:nvSpPr>
          <p:cNvPr id="19" name="Text 17"/>
          <p:cNvSpPr/>
          <p:nvPr/>
        </p:nvSpPr>
        <p:spPr>
          <a:xfrm>
            <a:off x="7854196" y="2365177"/>
            <a:ext cx="4136350" cy="335994"/>
          </a:xfrm>
          <a:prstGeom prst="rect">
            <a:avLst/>
          </a:prstGeom>
          <a:noFill/>
          <a:ln/>
        </p:spPr>
        <p:txBody>
          <a:bodyPr wrap="none" rtlCol="0" anchor="t"/>
          <a:lstStyle/>
          <a:p>
            <a:pPr marL="0" indent="0" algn="ctr">
              <a:lnSpc>
                <a:spcPts val="2646"/>
              </a:lnSpc>
              <a:buNone/>
            </a:pPr>
            <a:r>
              <a:rPr lang="en-US" sz="2116" kern="0" spc="-63" dirty="0">
                <a:solidFill>
                  <a:srgbClr val="FFFFFF"/>
                </a:solidFill>
                <a:latin typeface="Roboto Mono" pitchFamily="34" charset="0"/>
                <a:ea typeface="Roboto Mono" pitchFamily="34" charset="-122"/>
                <a:cs typeface="Roboto Mono" pitchFamily="34" charset="-120"/>
              </a:rPr>
              <a:t>Advanced Persistent Threats</a:t>
            </a:r>
            <a:endParaRPr lang="en-US" sz="2116" dirty="0"/>
          </a:p>
        </p:txBody>
      </p:sp>
      <p:sp>
        <p:nvSpPr>
          <p:cNvPr id="20" name="Text 18"/>
          <p:cNvSpPr/>
          <p:nvPr/>
        </p:nvSpPr>
        <p:spPr>
          <a:xfrm>
            <a:off x="7637740" y="2830116"/>
            <a:ext cx="4569381" cy="1031915"/>
          </a:xfrm>
          <a:prstGeom prst="rect">
            <a:avLst/>
          </a:prstGeom>
          <a:noFill/>
          <a:ln/>
        </p:spPr>
        <p:txBody>
          <a:bodyPr wrap="square" rtlCol="0" anchor="t"/>
          <a:lstStyle/>
          <a:p>
            <a:pPr marL="0" indent="0" algn="ctr">
              <a:lnSpc>
                <a:spcPts val="2709"/>
              </a:lnSpc>
              <a:buNone/>
            </a:pPr>
            <a:r>
              <a:rPr lang="en-US" sz="1693" kern="0" spc="-34" dirty="0">
                <a:solidFill>
                  <a:srgbClr val="E5E0DF"/>
                </a:solidFill>
                <a:latin typeface="Roboto" pitchFamily="34" charset="0"/>
                <a:ea typeface="Roboto" pitchFamily="34" charset="-122"/>
                <a:cs typeface="Roboto" pitchFamily="34" charset="-120"/>
              </a:rPr>
              <a:t>Sophisticated, targeted cyber attacks that aim to gain long-term access to renewable energy systems for espionage or sabotage.</a:t>
            </a:r>
            <a:endParaRPr lang="en-US" sz="1693"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sp>
        <p:nvSpPr>
          <p:cNvPr id="4" name="Text 2"/>
          <p:cNvSpPr/>
          <p:nvPr/>
        </p:nvSpPr>
        <p:spPr>
          <a:xfrm>
            <a:off x="2037993" y="1507093"/>
            <a:ext cx="10554414" cy="1388745"/>
          </a:xfrm>
          <a:prstGeom prst="rect">
            <a:avLst/>
          </a:prstGeom>
          <a:noFill/>
          <a:ln/>
        </p:spPr>
        <p:txBody>
          <a:bodyPr wrap="square" rtlCol="0" anchor="t"/>
          <a:lstStyle/>
          <a:p>
            <a:pPr marL="0" indent="0">
              <a:lnSpc>
                <a:spcPts val="5468"/>
              </a:lnSpc>
              <a:buNone/>
            </a:pPr>
            <a:r>
              <a:rPr lang="en-US" sz="4374" kern="0" spc="-131" dirty="0">
                <a:solidFill>
                  <a:srgbClr val="FFFFFF"/>
                </a:solidFill>
                <a:latin typeface="Roboto Mono" pitchFamily="34" charset="0"/>
                <a:ea typeface="Roboto Mono" pitchFamily="34" charset="-122"/>
                <a:cs typeface="Roboto Mono" pitchFamily="34" charset="-120"/>
              </a:rPr>
              <a:t>Collaboration and Information Sharing</a:t>
            </a:r>
            <a:endParaRPr lang="en-US" sz="4374" dirty="0"/>
          </a:p>
        </p:txBody>
      </p:sp>
      <p:pic>
        <p:nvPicPr>
          <p:cNvPr id="5" name="Image 0" descr="preencoded.png"/>
          <p:cNvPicPr>
            <a:picLocks noChangeAspect="1"/>
          </p:cNvPicPr>
          <p:nvPr/>
        </p:nvPicPr>
        <p:blipFill>
          <a:blip r:embed="rId3"/>
          <a:stretch>
            <a:fillRect/>
          </a:stretch>
        </p:blipFill>
        <p:spPr>
          <a:xfrm>
            <a:off x="2037993" y="3340179"/>
            <a:ext cx="555427" cy="555427"/>
          </a:xfrm>
          <a:prstGeom prst="rect">
            <a:avLst/>
          </a:prstGeom>
        </p:spPr>
      </p:pic>
      <p:sp>
        <p:nvSpPr>
          <p:cNvPr id="6" name="Text 3"/>
          <p:cNvSpPr/>
          <p:nvPr/>
        </p:nvSpPr>
        <p:spPr>
          <a:xfrm>
            <a:off x="2037993" y="4117777"/>
            <a:ext cx="3295888" cy="694373"/>
          </a:xfrm>
          <a:prstGeom prst="rect">
            <a:avLst/>
          </a:prstGeom>
          <a:noFill/>
          <a:ln/>
        </p:spPr>
        <p:txBody>
          <a:bodyPr wrap="square" rtlCol="0" anchor="t"/>
          <a:lstStyle/>
          <a:p>
            <a:pPr marL="0" indent="0" algn="l">
              <a:lnSpc>
                <a:spcPts val="2734"/>
              </a:lnSpc>
              <a:buNone/>
            </a:pPr>
            <a:r>
              <a:rPr lang="en-US" sz="2187" kern="0" spc="-66" dirty="0">
                <a:solidFill>
                  <a:srgbClr val="FFFFFF"/>
                </a:solidFill>
                <a:latin typeface="Roboto Mono" pitchFamily="34" charset="0"/>
                <a:ea typeface="Roboto Mono" pitchFamily="34" charset="-122"/>
                <a:cs typeface="Roboto Mono" pitchFamily="34" charset="-120"/>
              </a:rPr>
              <a:t>Industry Partnerships</a:t>
            </a:r>
            <a:endParaRPr lang="en-US" sz="2187" dirty="0"/>
          </a:p>
        </p:txBody>
      </p:sp>
      <p:sp>
        <p:nvSpPr>
          <p:cNvPr id="7" name="Text 4"/>
          <p:cNvSpPr/>
          <p:nvPr/>
        </p:nvSpPr>
        <p:spPr>
          <a:xfrm>
            <a:off x="2037993" y="4945380"/>
            <a:ext cx="3295888" cy="1777008"/>
          </a:xfrm>
          <a:prstGeom prst="rect">
            <a:avLst/>
          </a:prstGeom>
          <a:noFill/>
          <a:ln/>
        </p:spPr>
        <p:txBody>
          <a:bodyPr wrap="square" rtlCol="0" anchor="t"/>
          <a:lstStyle/>
          <a:p>
            <a:pPr marL="0" indent="0" algn="l">
              <a:lnSpc>
                <a:spcPts val="2799"/>
              </a:lnSpc>
              <a:buNone/>
            </a:pPr>
            <a:r>
              <a:rPr lang="en-US" sz="1750" kern="0" spc="-35" dirty="0">
                <a:solidFill>
                  <a:srgbClr val="E5E0DF"/>
                </a:solidFill>
                <a:latin typeface="Roboto" pitchFamily="34" charset="0"/>
                <a:ea typeface="Roboto" pitchFamily="34" charset="-122"/>
                <a:cs typeface="Roboto" pitchFamily="34" charset="-120"/>
              </a:rPr>
              <a:t>Collaboration between renewable energy providers, cybersecurity experts, and government agencies to share threat intelligence and best practices.</a:t>
            </a:r>
            <a:endParaRPr lang="en-US" sz="1750" dirty="0"/>
          </a:p>
        </p:txBody>
      </p:sp>
      <p:pic>
        <p:nvPicPr>
          <p:cNvPr id="8" name="Image 1" descr="preencoded.png"/>
          <p:cNvPicPr>
            <a:picLocks noChangeAspect="1"/>
          </p:cNvPicPr>
          <p:nvPr/>
        </p:nvPicPr>
        <p:blipFill>
          <a:blip r:embed="rId4"/>
          <a:stretch>
            <a:fillRect/>
          </a:stretch>
        </p:blipFill>
        <p:spPr>
          <a:xfrm>
            <a:off x="5667137" y="3340179"/>
            <a:ext cx="555427" cy="555427"/>
          </a:xfrm>
          <a:prstGeom prst="rect">
            <a:avLst/>
          </a:prstGeom>
        </p:spPr>
      </p:pic>
      <p:sp>
        <p:nvSpPr>
          <p:cNvPr id="9" name="Text 5"/>
          <p:cNvSpPr/>
          <p:nvPr/>
        </p:nvSpPr>
        <p:spPr>
          <a:xfrm>
            <a:off x="5667137" y="4117777"/>
            <a:ext cx="3007519" cy="347186"/>
          </a:xfrm>
          <a:prstGeom prst="rect">
            <a:avLst/>
          </a:prstGeom>
          <a:noFill/>
          <a:ln/>
        </p:spPr>
        <p:txBody>
          <a:bodyPr wrap="none" rtlCol="0" anchor="t"/>
          <a:lstStyle/>
          <a:p>
            <a:pPr marL="0" indent="0" algn="l">
              <a:lnSpc>
                <a:spcPts val="2734"/>
              </a:lnSpc>
              <a:buNone/>
            </a:pPr>
            <a:r>
              <a:rPr lang="en-US" sz="2187" kern="0" spc="-66" dirty="0">
                <a:solidFill>
                  <a:srgbClr val="FFFFFF"/>
                </a:solidFill>
                <a:latin typeface="Roboto Mono" pitchFamily="34" charset="0"/>
                <a:ea typeface="Roboto Mono" pitchFamily="34" charset="-122"/>
                <a:cs typeface="Roboto Mono" pitchFamily="34" charset="-120"/>
              </a:rPr>
              <a:t>Information Sharing</a:t>
            </a:r>
            <a:endParaRPr lang="en-US" sz="2187" dirty="0"/>
          </a:p>
        </p:txBody>
      </p:sp>
      <p:sp>
        <p:nvSpPr>
          <p:cNvPr id="10" name="Text 6"/>
          <p:cNvSpPr/>
          <p:nvPr/>
        </p:nvSpPr>
        <p:spPr>
          <a:xfrm>
            <a:off x="5667137" y="4598194"/>
            <a:ext cx="3296007" cy="1777008"/>
          </a:xfrm>
          <a:prstGeom prst="rect">
            <a:avLst/>
          </a:prstGeom>
          <a:noFill/>
          <a:ln/>
        </p:spPr>
        <p:txBody>
          <a:bodyPr wrap="square" rtlCol="0" anchor="t"/>
          <a:lstStyle/>
          <a:p>
            <a:pPr marL="0" indent="0" algn="l">
              <a:lnSpc>
                <a:spcPts val="2799"/>
              </a:lnSpc>
              <a:buNone/>
            </a:pPr>
            <a:r>
              <a:rPr lang="en-US" sz="1750" kern="0" spc="-35" dirty="0">
                <a:solidFill>
                  <a:srgbClr val="E5E0DF"/>
                </a:solidFill>
                <a:latin typeface="Roboto" pitchFamily="34" charset="0"/>
                <a:ea typeface="Roboto" pitchFamily="34" charset="-122"/>
                <a:cs typeface="Roboto" pitchFamily="34" charset="-120"/>
              </a:rPr>
              <a:t>Establishing secure platforms and protocols for sharing information about cyber threats and vulnerabilities within the renewable energy sector.</a:t>
            </a:r>
            <a:endParaRPr lang="en-US" sz="1750" dirty="0"/>
          </a:p>
        </p:txBody>
      </p:sp>
      <p:pic>
        <p:nvPicPr>
          <p:cNvPr id="11" name="Image 2" descr="preencoded.png"/>
          <p:cNvPicPr>
            <a:picLocks noChangeAspect="1"/>
          </p:cNvPicPr>
          <p:nvPr/>
        </p:nvPicPr>
        <p:blipFill>
          <a:blip r:embed="rId5"/>
          <a:stretch>
            <a:fillRect/>
          </a:stretch>
        </p:blipFill>
        <p:spPr>
          <a:xfrm>
            <a:off x="9296400" y="3340179"/>
            <a:ext cx="555427" cy="555427"/>
          </a:xfrm>
          <a:prstGeom prst="rect">
            <a:avLst/>
          </a:prstGeom>
        </p:spPr>
      </p:pic>
      <p:sp>
        <p:nvSpPr>
          <p:cNvPr id="12" name="Text 7"/>
          <p:cNvSpPr/>
          <p:nvPr/>
        </p:nvSpPr>
        <p:spPr>
          <a:xfrm>
            <a:off x="9296400" y="4117777"/>
            <a:ext cx="3296007" cy="694373"/>
          </a:xfrm>
          <a:prstGeom prst="rect">
            <a:avLst/>
          </a:prstGeom>
          <a:noFill/>
          <a:ln/>
        </p:spPr>
        <p:txBody>
          <a:bodyPr wrap="square" rtlCol="0" anchor="t"/>
          <a:lstStyle/>
          <a:p>
            <a:pPr marL="0" indent="0" algn="l">
              <a:lnSpc>
                <a:spcPts val="2734"/>
              </a:lnSpc>
              <a:buNone/>
            </a:pPr>
            <a:r>
              <a:rPr lang="en-US" sz="2187" kern="0" spc="-66" dirty="0">
                <a:solidFill>
                  <a:srgbClr val="FFFFFF"/>
                </a:solidFill>
                <a:latin typeface="Roboto Mono" pitchFamily="34" charset="0"/>
                <a:ea typeface="Roboto Mono" pitchFamily="34" charset="-122"/>
                <a:cs typeface="Roboto Mono" pitchFamily="34" charset="-120"/>
              </a:rPr>
              <a:t>Workforce Development</a:t>
            </a:r>
            <a:endParaRPr lang="en-US" sz="2187" dirty="0"/>
          </a:p>
        </p:txBody>
      </p:sp>
      <p:sp>
        <p:nvSpPr>
          <p:cNvPr id="13" name="Text 8"/>
          <p:cNvSpPr/>
          <p:nvPr/>
        </p:nvSpPr>
        <p:spPr>
          <a:xfrm>
            <a:off x="9296400" y="4945380"/>
            <a:ext cx="3296007" cy="1777008"/>
          </a:xfrm>
          <a:prstGeom prst="rect">
            <a:avLst/>
          </a:prstGeom>
          <a:noFill/>
          <a:ln/>
        </p:spPr>
        <p:txBody>
          <a:bodyPr wrap="square" rtlCol="0" anchor="t"/>
          <a:lstStyle/>
          <a:p>
            <a:pPr marL="0" indent="0" algn="l">
              <a:lnSpc>
                <a:spcPts val="2799"/>
              </a:lnSpc>
              <a:buNone/>
            </a:pPr>
            <a:r>
              <a:rPr lang="en-US" sz="1750" kern="0" spc="-35" dirty="0">
                <a:solidFill>
                  <a:srgbClr val="E5E0DF"/>
                </a:solidFill>
                <a:latin typeface="Roboto" pitchFamily="34" charset="0"/>
                <a:ea typeface="Roboto" pitchFamily="34" charset="-122"/>
                <a:cs typeface="Roboto" pitchFamily="34" charset="-120"/>
              </a:rPr>
              <a:t>Investing in training and education to build a skilled workforce capable of addressing the unique cybersecurity challenges of renewable energy systems.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30791"/>
          </a:xfrm>
          <a:prstGeom prst="rect">
            <a:avLst/>
          </a:prstGeom>
          <a:solidFill>
            <a:srgbClr val="212121"/>
          </a:solidFill>
          <a:ln/>
        </p:spPr>
      </p:sp>
      <p:pic>
        <p:nvPicPr>
          <p:cNvPr id="4" name="Image 0" descr="preencoded.png"/>
          <p:cNvPicPr>
            <a:picLocks noChangeAspect="1"/>
          </p:cNvPicPr>
          <p:nvPr/>
        </p:nvPicPr>
        <p:blipFill>
          <a:blip r:embed="rId3"/>
          <a:stretch>
            <a:fillRect/>
          </a:stretch>
        </p:blipFill>
        <p:spPr>
          <a:xfrm>
            <a:off x="-7620" y="0"/>
            <a:ext cx="3657600" cy="8230791"/>
          </a:xfrm>
          <a:prstGeom prst="rect">
            <a:avLst/>
          </a:prstGeom>
        </p:spPr>
      </p:pic>
      <p:sp>
        <p:nvSpPr>
          <p:cNvPr id="5" name="Text 2"/>
          <p:cNvSpPr/>
          <p:nvPr/>
        </p:nvSpPr>
        <p:spPr>
          <a:xfrm>
            <a:off x="4486156" y="607576"/>
            <a:ext cx="9315688" cy="1381125"/>
          </a:xfrm>
          <a:prstGeom prst="rect">
            <a:avLst/>
          </a:prstGeom>
          <a:noFill/>
          <a:ln/>
        </p:spPr>
        <p:txBody>
          <a:bodyPr wrap="square" rtlCol="0" anchor="t"/>
          <a:lstStyle/>
          <a:p>
            <a:pPr marL="0" indent="0">
              <a:lnSpc>
                <a:spcPts val="5437"/>
              </a:lnSpc>
              <a:buNone/>
            </a:pPr>
            <a:r>
              <a:rPr lang="en-US" sz="4350" kern="0" spc="-130" dirty="0">
                <a:solidFill>
                  <a:srgbClr val="FFFFFF"/>
                </a:solidFill>
                <a:latin typeface="Roboto Mono" pitchFamily="34" charset="0"/>
                <a:ea typeface="Roboto Mono" pitchFamily="34" charset="-122"/>
                <a:cs typeface="Roboto Mono" pitchFamily="34" charset="-120"/>
              </a:rPr>
              <a:t>Case Study: Solar Energy Cybersecurity</a:t>
            </a:r>
            <a:endParaRPr lang="en-US" sz="4350" dirty="0"/>
          </a:p>
        </p:txBody>
      </p:sp>
      <p:pic>
        <p:nvPicPr>
          <p:cNvPr id="6" name="Image 1" descr="preencoded.png"/>
          <p:cNvPicPr>
            <a:picLocks noChangeAspect="1"/>
          </p:cNvPicPr>
          <p:nvPr/>
        </p:nvPicPr>
        <p:blipFill>
          <a:blip r:embed="rId4"/>
          <a:stretch>
            <a:fillRect/>
          </a:stretch>
        </p:blipFill>
        <p:spPr>
          <a:xfrm>
            <a:off x="4486156" y="2320052"/>
            <a:ext cx="1104781" cy="1767721"/>
          </a:xfrm>
          <a:prstGeom prst="rect">
            <a:avLst/>
          </a:prstGeom>
        </p:spPr>
      </p:pic>
      <p:sp>
        <p:nvSpPr>
          <p:cNvPr id="7" name="Text 3"/>
          <p:cNvSpPr/>
          <p:nvPr/>
        </p:nvSpPr>
        <p:spPr>
          <a:xfrm>
            <a:off x="5922288" y="2540913"/>
            <a:ext cx="3777734" cy="345281"/>
          </a:xfrm>
          <a:prstGeom prst="rect">
            <a:avLst/>
          </a:prstGeom>
          <a:noFill/>
          <a:ln/>
        </p:spPr>
        <p:txBody>
          <a:bodyPr wrap="none" rtlCol="0" anchor="t"/>
          <a:lstStyle/>
          <a:p>
            <a:pPr marL="0" indent="0" algn="l">
              <a:lnSpc>
                <a:spcPts val="2719"/>
              </a:lnSpc>
              <a:buNone/>
            </a:pPr>
            <a:r>
              <a:rPr lang="en-US" sz="2175" kern="0" spc="-65" dirty="0">
                <a:solidFill>
                  <a:srgbClr val="FFFFFF"/>
                </a:solidFill>
                <a:latin typeface="Roboto Mono" pitchFamily="34" charset="0"/>
                <a:ea typeface="Roboto Mono" pitchFamily="34" charset="-122"/>
                <a:cs typeface="Roboto Mono" pitchFamily="34" charset="-120"/>
              </a:rPr>
              <a:t>Distributed Solar Arrays</a:t>
            </a:r>
            <a:endParaRPr lang="en-US" sz="2175" dirty="0"/>
          </a:p>
        </p:txBody>
      </p:sp>
      <p:sp>
        <p:nvSpPr>
          <p:cNvPr id="8" name="Text 4"/>
          <p:cNvSpPr/>
          <p:nvPr/>
        </p:nvSpPr>
        <p:spPr>
          <a:xfrm>
            <a:off x="5922288" y="3018711"/>
            <a:ext cx="7879556" cy="706993"/>
          </a:xfrm>
          <a:prstGeom prst="rect">
            <a:avLst/>
          </a:prstGeom>
          <a:noFill/>
          <a:ln/>
        </p:spPr>
        <p:txBody>
          <a:bodyPr wrap="square" rtlCol="0" anchor="t"/>
          <a:lstStyle/>
          <a:p>
            <a:pPr marL="0" indent="0" algn="l">
              <a:lnSpc>
                <a:spcPts val="2784"/>
              </a:lnSpc>
              <a:buNone/>
            </a:pPr>
            <a:r>
              <a:rPr lang="en-US" sz="1740" kern="0" spc="-35" dirty="0">
                <a:solidFill>
                  <a:srgbClr val="E5E0DF"/>
                </a:solidFill>
                <a:latin typeface="Roboto" pitchFamily="34" charset="0"/>
                <a:ea typeface="Roboto" pitchFamily="34" charset="-122"/>
                <a:cs typeface="Roboto" pitchFamily="34" charset="-120"/>
              </a:rPr>
              <a:t>Solar energy systems are often made up of geographically dispersed solar panels and inverters, creating multiple entry points for potential cyber attacks.</a:t>
            </a:r>
            <a:endParaRPr lang="en-US" sz="1740" dirty="0"/>
          </a:p>
        </p:txBody>
      </p:sp>
      <p:pic>
        <p:nvPicPr>
          <p:cNvPr id="9" name="Image 2" descr="preencoded.png"/>
          <p:cNvPicPr>
            <a:picLocks noChangeAspect="1"/>
          </p:cNvPicPr>
          <p:nvPr/>
        </p:nvPicPr>
        <p:blipFill>
          <a:blip r:embed="rId5"/>
          <a:stretch>
            <a:fillRect/>
          </a:stretch>
        </p:blipFill>
        <p:spPr>
          <a:xfrm>
            <a:off x="4486156" y="4087773"/>
            <a:ext cx="1104781" cy="1767721"/>
          </a:xfrm>
          <a:prstGeom prst="rect">
            <a:avLst/>
          </a:prstGeom>
        </p:spPr>
      </p:pic>
      <p:sp>
        <p:nvSpPr>
          <p:cNvPr id="10" name="Text 5"/>
          <p:cNvSpPr/>
          <p:nvPr/>
        </p:nvSpPr>
        <p:spPr>
          <a:xfrm>
            <a:off x="5922288" y="4308634"/>
            <a:ext cx="4564737" cy="345281"/>
          </a:xfrm>
          <a:prstGeom prst="rect">
            <a:avLst/>
          </a:prstGeom>
          <a:noFill/>
          <a:ln/>
        </p:spPr>
        <p:txBody>
          <a:bodyPr wrap="none" rtlCol="0" anchor="t"/>
          <a:lstStyle/>
          <a:p>
            <a:pPr marL="0" indent="0" algn="l">
              <a:lnSpc>
                <a:spcPts val="2719"/>
              </a:lnSpc>
              <a:buNone/>
            </a:pPr>
            <a:r>
              <a:rPr lang="en-US" sz="2175" kern="0" spc="-65" dirty="0">
                <a:solidFill>
                  <a:srgbClr val="FFFFFF"/>
                </a:solidFill>
                <a:latin typeface="Roboto Mono" pitchFamily="34" charset="0"/>
                <a:ea typeface="Roboto Mono" pitchFamily="34" charset="-122"/>
                <a:cs typeface="Roboto Mono" pitchFamily="34" charset="-120"/>
              </a:rPr>
              <a:t>Remote Monitoring and Control</a:t>
            </a:r>
            <a:endParaRPr lang="en-US" sz="2175" dirty="0"/>
          </a:p>
        </p:txBody>
      </p:sp>
      <p:sp>
        <p:nvSpPr>
          <p:cNvPr id="11" name="Text 6"/>
          <p:cNvSpPr/>
          <p:nvPr/>
        </p:nvSpPr>
        <p:spPr>
          <a:xfrm>
            <a:off x="5922288" y="4786432"/>
            <a:ext cx="7879556" cy="706993"/>
          </a:xfrm>
          <a:prstGeom prst="rect">
            <a:avLst/>
          </a:prstGeom>
          <a:noFill/>
          <a:ln/>
        </p:spPr>
        <p:txBody>
          <a:bodyPr wrap="square" rtlCol="0" anchor="t"/>
          <a:lstStyle/>
          <a:p>
            <a:pPr marL="0" indent="0" algn="l">
              <a:lnSpc>
                <a:spcPts val="2784"/>
              </a:lnSpc>
              <a:buNone/>
            </a:pPr>
            <a:r>
              <a:rPr lang="en-US" sz="1740" kern="0" spc="-35" dirty="0">
                <a:solidFill>
                  <a:srgbClr val="E5E0DF"/>
                </a:solidFill>
                <a:latin typeface="Roboto" pitchFamily="34" charset="0"/>
                <a:ea typeface="Roboto" pitchFamily="34" charset="-122"/>
                <a:cs typeface="Roboto" pitchFamily="34" charset="-120"/>
              </a:rPr>
              <a:t>Solar energy systems rely on internet-connected devices for remote monitoring and control, increasing the risk of cyber intrusions.</a:t>
            </a:r>
            <a:endParaRPr lang="en-US" sz="1740" dirty="0"/>
          </a:p>
        </p:txBody>
      </p:sp>
      <p:pic>
        <p:nvPicPr>
          <p:cNvPr id="12" name="Image 3" descr="preencoded.png"/>
          <p:cNvPicPr>
            <a:picLocks noChangeAspect="1"/>
          </p:cNvPicPr>
          <p:nvPr/>
        </p:nvPicPr>
        <p:blipFill>
          <a:blip r:embed="rId6"/>
          <a:stretch>
            <a:fillRect/>
          </a:stretch>
        </p:blipFill>
        <p:spPr>
          <a:xfrm>
            <a:off x="4486156" y="5855494"/>
            <a:ext cx="1104781" cy="1767721"/>
          </a:xfrm>
          <a:prstGeom prst="rect">
            <a:avLst/>
          </a:prstGeom>
        </p:spPr>
      </p:pic>
      <p:sp>
        <p:nvSpPr>
          <p:cNvPr id="13" name="Text 7"/>
          <p:cNvSpPr/>
          <p:nvPr/>
        </p:nvSpPr>
        <p:spPr>
          <a:xfrm>
            <a:off x="5922288" y="6076355"/>
            <a:ext cx="5036939" cy="345281"/>
          </a:xfrm>
          <a:prstGeom prst="rect">
            <a:avLst/>
          </a:prstGeom>
          <a:noFill/>
          <a:ln/>
        </p:spPr>
        <p:txBody>
          <a:bodyPr wrap="none" rtlCol="0" anchor="t"/>
          <a:lstStyle/>
          <a:p>
            <a:pPr marL="0" indent="0" algn="l">
              <a:lnSpc>
                <a:spcPts val="2719"/>
              </a:lnSpc>
              <a:buNone/>
            </a:pPr>
            <a:r>
              <a:rPr lang="en-US" sz="2175" kern="0" spc="-65" dirty="0">
                <a:solidFill>
                  <a:srgbClr val="FFFFFF"/>
                </a:solidFill>
                <a:latin typeface="Roboto Mono" pitchFamily="34" charset="0"/>
                <a:ea typeface="Roboto Mono" pitchFamily="34" charset="-122"/>
                <a:cs typeface="Roboto Mono" pitchFamily="34" charset="-120"/>
              </a:rPr>
              <a:t>Grid Integration Vulnerabilities</a:t>
            </a:r>
            <a:endParaRPr lang="en-US" sz="2175" dirty="0"/>
          </a:p>
        </p:txBody>
      </p:sp>
      <p:sp>
        <p:nvSpPr>
          <p:cNvPr id="14" name="Text 8"/>
          <p:cNvSpPr/>
          <p:nvPr/>
        </p:nvSpPr>
        <p:spPr>
          <a:xfrm>
            <a:off x="5922288" y="6554153"/>
            <a:ext cx="7879556" cy="706993"/>
          </a:xfrm>
          <a:prstGeom prst="rect">
            <a:avLst/>
          </a:prstGeom>
          <a:noFill/>
          <a:ln/>
        </p:spPr>
        <p:txBody>
          <a:bodyPr wrap="square" rtlCol="0" anchor="t"/>
          <a:lstStyle/>
          <a:p>
            <a:pPr marL="0" indent="0" algn="l">
              <a:lnSpc>
                <a:spcPts val="2784"/>
              </a:lnSpc>
              <a:buNone/>
            </a:pPr>
            <a:r>
              <a:rPr lang="en-US" sz="1740" kern="0" spc="-35" dirty="0">
                <a:solidFill>
                  <a:srgbClr val="E5E0DF"/>
                </a:solidFill>
                <a:latin typeface="Roboto" pitchFamily="34" charset="0"/>
                <a:ea typeface="Roboto" pitchFamily="34" charset="-122"/>
                <a:cs typeface="Roboto" pitchFamily="34" charset="-120"/>
              </a:rPr>
              <a:t>The integration of solar energy into the broader power grid exposes solar systems to threats targeting the grid infrastructure.</a:t>
            </a:r>
            <a:endParaRPr lang="en-US" sz="174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sp>
        <p:nvSpPr>
          <p:cNvPr id="4" name="Text 2"/>
          <p:cNvSpPr/>
          <p:nvPr/>
        </p:nvSpPr>
        <p:spPr>
          <a:xfrm>
            <a:off x="2175986" y="595908"/>
            <a:ext cx="10278428" cy="1352550"/>
          </a:xfrm>
          <a:prstGeom prst="rect">
            <a:avLst/>
          </a:prstGeom>
          <a:noFill/>
          <a:ln/>
        </p:spPr>
        <p:txBody>
          <a:bodyPr wrap="square" rtlCol="0" anchor="t"/>
          <a:lstStyle/>
          <a:p>
            <a:pPr marL="0" indent="0">
              <a:lnSpc>
                <a:spcPts val="5325"/>
              </a:lnSpc>
              <a:buNone/>
            </a:pPr>
            <a:r>
              <a:rPr lang="en-US" sz="4260" kern="0" spc="-128" dirty="0">
                <a:solidFill>
                  <a:srgbClr val="FFFFFF"/>
                </a:solidFill>
                <a:latin typeface="Roboto Mono" pitchFamily="34" charset="0"/>
                <a:ea typeface="Roboto Mono" pitchFamily="34" charset="-122"/>
                <a:cs typeface="Roboto Mono" pitchFamily="34" charset="-120"/>
              </a:rPr>
              <a:t>Addressing Cybersecurity in Wind Energy</a:t>
            </a:r>
            <a:endParaRPr lang="en-US" sz="4260" dirty="0"/>
          </a:p>
        </p:txBody>
      </p:sp>
      <p:sp>
        <p:nvSpPr>
          <p:cNvPr id="5" name="Shape 3"/>
          <p:cNvSpPr/>
          <p:nvPr/>
        </p:nvSpPr>
        <p:spPr>
          <a:xfrm>
            <a:off x="2175986" y="2381131"/>
            <a:ext cx="10277356" cy="620911"/>
          </a:xfrm>
          <a:prstGeom prst="rect">
            <a:avLst/>
          </a:prstGeom>
          <a:solidFill>
            <a:srgbClr val="0F0F0F"/>
          </a:solidFill>
          <a:ln/>
        </p:spPr>
      </p:sp>
      <p:sp>
        <p:nvSpPr>
          <p:cNvPr id="6" name="Text 4"/>
          <p:cNvSpPr/>
          <p:nvPr/>
        </p:nvSpPr>
        <p:spPr>
          <a:xfrm>
            <a:off x="2393394" y="2518529"/>
            <a:ext cx="2988945" cy="346115"/>
          </a:xfrm>
          <a:prstGeom prst="rect">
            <a:avLst/>
          </a:prstGeom>
          <a:noFill/>
          <a:ln/>
        </p:spPr>
        <p:txBody>
          <a:bodyPr wrap="none" rtlCol="0" anchor="t"/>
          <a:lstStyle/>
          <a:p>
            <a:pPr marL="0" indent="0">
              <a:lnSpc>
                <a:spcPts val="2726"/>
              </a:lnSpc>
              <a:buNone/>
            </a:pPr>
            <a:r>
              <a:rPr lang="en-US" sz="1704" kern="0" spc="-34" dirty="0">
                <a:solidFill>
                  <a:srgbClr val="E5E0DF"/>
                </a:solidFill>
                <a:latin typeface="Roboto" pitchFamily="34" charset="0"/>
                <a:ea typeface="Roboto" pitchFamily="34" charset="-122"/>
                <a:cs typeface="Roboto" pitchFamily="34" charset="-120"/>
              </a:rPr>
              <a:t>Vulnerability</a:t>
            </a:r>
            <a:endParaRPr lang="en-US" sz="1704" dirty="0"/>
          </a:p>
        </p:txBody>
      </p:sp>
      <p:sp>
        <p:nvSpPr>
          <p:cNvPr id="7" name="Text 5"/>
          <p:cNvSpPr/>
          <p:nvPr/>
        </p:nvSpPr>
        <p:spPr>
          <a:xfrm>
            <a:off x="5822633" y="2518529"/>
            <a:ext cx="2985135" cy="346115"/>
          </a:xfrm>
          <a:prstGeom prst="rect">
            <a:avLst/>
          </a:prstGeom>
          <a:noFill/>
          <a:ln/>
        </p:spPr>
        <p:txBody>
          <a:bodyPr wrap="none" rtlCol="0" anchor="t"/>
          <a:lstStyle/>
          <a:p>
            <a:pPr marL="0" indent="0">
              <a:lnSpc>
                <a:spcPts val="2726"/>
              </a:lnSpc>
              <a:buNone/>
            </a:pPr>
            <a:r>
              <a:rPr lang="en-US" sz="1704" kern="0" spc="-34" dirty="0">
                <a:solidFill>
                  <a:srgbClr val="E5E0DF"/>
                </a:solidFill>
                <a:latin typeface="Roboto" pitchFamily="34" charset="0"/>
                <a:ea typeface="Roboto" pitchFamily="34" charset="-122"/>
                <a:cs typeface="Roboto" pitchFamily="34" charset="-120"/>
              </a:rPr>
              <a:t>Impact</a:t>
            </a:r>
            <a:endParaRPr lang="en-US" sz="1704" dirty="0"/>
          </a:p>
        </p:txBody>
      </p:sp>
      <p:sp>
        <p:nvSpPr>
          <p:cNvPr id="8" name="Text 6"/>
          <p:cNvSpPr/>
          <p:nvPr/>
        </p:nvSpPr>
        <p:spPr>
          <a:xfrm>
            <a:off x="9248061" y="2518529"/>
            <a:ext cx="2988945" cy="346115"/>
          </a:xfrm>
          <a:prstGeom prst="rect">
            <a:avLst/>
          </a:prstGeom>
          <a:noFill/>
          <a:ln/>
        </p:spPr>
        <p:txBody>
          <a:bodyPr wrap="none" rtlCol="0" anchor="t"/>
          <a:lstStyle/>
          <a:p>
            <a:pPr marL="0" indent="0">
              <a:lnSpc>
                <a:spcPts val="2726"/>
              </a:lnSpc>
              <a:buNone/>
            </a:pPr>
            <a:r>
              <a:rPr lang="en-US" sz="1704" kern="0" spc="-34" dirty="0">
                <a:solidFill>
                  <a:srgbClr val="E5E0DF"/>
                </a:solidFill>
                <a:latin typeface="Roboto" pitchFamily="34" charset="0"/>
                <a:ea typeface="Roboto" pitchFamily="34" charset="-122"/>
                <a:cs typeface="Roboto" pitchFamily="34" charset="-120"/>
              </a:rPr>
              <a:t>Mitigation Strategies</a:t>
            </a:r>
            <a:endParaRPr lang="en-US" sz="1704" dirty="0"/>
          </a:p>
        </p:txBody>
      </p:sp>
      <p:sp>
        <p:nvSpPr>
          <p:cNvPr id="9" name="Text 7"/>
          <p:cNvSpPr/>
          <p:nvPr/>
        </p:nvSpPr>
        <p:spPr>
          <a:xfrm>
            <a:off x="2393394" y="3139440"/>
            <a:ext cx="2988945" cy="346115"/>
          </a:xfrm>
          <a:prstGeom prst="rect">
            <a:avLst/>
          </a:prstGeom>
          <a:noFill/>
          <a:ln/>
        </p:spPr>
        <p:txBody>
          <a:bodyPr wrap="none" rtlCol="0" anchor="t"/>
          <a:lstStyle/>
          <a:p>
            <a:pPr marL="0" indent="0">
              <a:lnSpc>
                <a:spcPts val="2726"/>
              </a:lnSpc>
              <a:buNone/>
            </a:pPr>
            <a:r>
              <a:rPr lang="en-US" sz="1704" kern="0" spc="-34" dirty="0">
                <a:solidFill>
                  <a:srgbClr val="E5E0DF"/>
                </a:solidFill>
                <a:latin typeface="Roboto" pitchFamily="34" charset="0"/>
                <a:ea typeface="Roboto" pitchFamily="34" charset="-122"/>
                <a:cs typeface="Roboto" pitchFamily="34" charset="-120"/>
              </a:rPr>
              <a:t>Connectivity of Wind Turbines</a:t>
            </a:r>
            <a:endParaRPr lang="en-US" sz="1704" dirty="0"/>
          </a:p>
        </p:txBody>
      </p:sp>
      <p:sp>
        <p:nvSpPr>
          <p:cNvPr id="10" name="Text 8"/>
          <p:cNvSpPr/>
          <p:nvPr/>
        </p:nvSpPr>
        <p:spPr>
          <a:xfrm>
            <a:off x="5822633" y="3139440"/>
            <a:ext cx="2985135" cy="1038344"/>
          </a:xfrm>
          <a:prstGeom prst="rect">
            <a:avLst/>
          </a:prstGeom>
          <a:noFill/>
          <a:ln/>
        </p:spPr>
        <p:txBody>
          <a:bodyPr wrap="square" rtlCol="0" anchor="t"/>
          <a:lstStyle/>
          <a:p>
            <a:pPr marL="0" indent="0">
              <a:lnSpc>
                <a:spcPts val="2726"/>
              </a:lnSpc>
              <a:buNone/>
            </a:pPr>
            <a:r>
              <a:rPr lang="en-US" sz="1704" kern="0" spc="-34" dirty="0">
                <a:solidFill>
                  <a:srgbClr val="E5E0DF"/>
                </a:solidFill>
                <a:latin typeface="Roboto" pitchFamily="34" charset="0"/>
                <a:ea typeface="Roboto" pitchFamily="34" charset="-122"/>
                <a:cs typeface="Roboto" pitchFamily="34" charset="-120"/>
              </a:rPr>
              <a:t>Remote access to turbine controls can enable attackers to disrupt operations</a:t>
            </a:r>
            <a:endParaRPr lang="en-US" sz="1704" dirty="0"/>
          </a:p>
        </p:txBody>
      </p:sp>
      <p:sp>
        <p:nvSpPr>
          <p:cNvPr id="11" name="Text 9"/>
          <p:cNvSpPr/>
          <p:nvPr/>
        </p:nvSpPr>
        <p:spPr>
          <a:xfrm>
            <a:off x="9248061" y="3139440"/>
            <a:ext cx="2988945" cy="1384459"/>
          </a:xfrm>
          <a:prstGeom prst="rect">
            <a:avLst/>
          </a:prstGeom>
          <a:noFill/>
          <a:ln/>
        </p:spPr>
        <p:txBody>
          <a:bodyPr wrap="square" rtlCol="0" anchor="t"/>
          <a:lstStyle/>
          <a:p>
            <a:pPr marL="0" indent="0">
              <a:lnSpc>
                <a:spcPts val="2726"/>
              </a:lnSpc>
              <a:buNone/>
            </a:pPr>
            <a:r>
              <a:rPr lang="en-US" sz="1704" kern="0" spc="-34" dirty="0">
                <a:solidFill>
                  <a:srgbClr val="E5E0DF"/>
                </a:solidFill>
                <a:latin typeface="Roboto" pitchFamily="34" charset="0"/>
                <a:ea typeface="Roboto" pitchFamily="34" charset="-122"/>
                <a:cs typeface="Roboto" pitchFamily="34" charset="-120"/>
              </a:rPr>
              <a:t>Implement strong access controls, network segmentation, and secure remote access protocols</a:t>
            </a:r>
            <a:endParaRPr lang="en-US" sz="1704" dirty="0"/>
          </a:p>
        </p:txBody>
      </p:sp>
      <p:sp>
        <p:nvSpPr>
          <p:cNvPr id="12" name="Shape 10"/>
          <p:cNvSpPr/>
          <p:nvPr/>
        </p:nvSpPr>
        <p:spPr>
          <a:xfrm>
            <a:off x="2175986" y="4661297"/>
            <a:ext cx="10277356" cy="1313140"/>
          </a:xfrm>
          <a:prstGeom prst="rect">
            <a:avLst/>
          </a:prstGeom>
          <a:solidFill>
            <a:srgbClr val="0F0F0F"/>
          </a:solidFill>
          <a:ln/>
        </p:spPr>
      </p:sp>
      <p:sp>
        <p:nvSpPr>
          <p:cNvPr id="13" name="Text 11"/>
          <p:cNvSpPr/>
          <p:nvPr/>
        </p:nvSpPr>
        <p:spPr>
          <a:xfrm>
            <a:off x="2393394" y="4798695"/>
            <a:ext cx="2988945" cy="692229"/>
          </a:xfrm>
          <a:prstGeom prst="rect">
            <a:avLst/>
          </a:prstGeom>
          <a:noFill/>
          <a:ln/>
        </p:spPr>
        <p:txBody>
          <a:bodyPr wrap="square" rtlCol="0" anchor="t"/>
          <a:lstStyle/>
          <a:p>
            <a:pPr marL="0" indent="0">
              <a:lnSpc>
                <a:spcPts val="2726"/>
              </a:lnSpc>
              <a:buNone/>
            </a:pPr>
            <a:r>
              <a:rPr lang="en-US" sz="1704" kern="0" spc="-34" dirty="0">
                <a:solidFill>
                  <a:srgbClr val="E5E0DF"/>
                </a:solidFill>
                <a:latin typeface="Roboto" pitchFamily="34" charset="0"/>
                <a:ea typeface="Roboto" pitchFamily="34" charset="-122"/>
                <a:cs typeface="Roboto" pitchFamily="34" charset="-120"/>
              </a:rPr>
              <a:t>Outdated Software and Firmware</a:t>
            </a:r>
            <a:endParaRPr lang="en-US" sz="1704" dirty="0"/>
          </a:p>
        </p:txBody>
      </p:sp>
      <p:sp>
        <p:nvSpPr>
          <p:cNvPr id="14" name="Text 12"/>
          <p:cNvSpPr/>
          <p:nvPr/>
        </p:nvSpPr>
        <p:spPr>
          <a:xfrm>
            <a:off x="5822633" y="4798695"/>
            <a:ext cx="2985135" cy="692229"/>
          </a:xfrm>
          <a:prstGeom prst="rect">
            <a:avLst/>
          </a:prstGeom>
          <a:noFill/>
          <a:ln/>
        </p:spPr>
        <p:txBody>
          <a:bodyPr wrap="square" rtlCol="0" anchor="t"/>
          <a:lstStyle/>
          <a:p>
            <a:pPr marL="0" indent="0">
              <a:lnSpc>
                <a:spcPts val="2726"/>
              </a:lnSpc>
              <a:buNone/>
            </a:pPr>
            <a:r>
              <a:rPr lang="en-US" sz="1704" kern="0" spc="-34" dirty="0">
                <a:solidFill>
                  <a:srgbClr val="E5E0DF"/>
                </a:solidFill>
                <a:latin typeface="Roboto" pitchFamily="34" charset="0"/>
                <a:ea typeface="Roboto" pitchFamily="34" charset="-122"/>
                <a:cs typeface="Roboto" pitchFamily="34" charset="-120"/>
              </a:rPr>
              <a:t>Vulnerabilities in legacy systems can be exploited by attackers</a:t>
            </a:r>
            <a:endParaRPr lang="en-US" sz="1704" dirty="0"/>
          </a:p>
        </p:txBody>
      </p:sp>
      <p:sp>
        <p:nvSpPr>
          <p:cNvPr id="15" name="Text 13"/>
          <p:cNvSpPr/>
          <p:nvPr/>
        </p:nvSpPr>
        <p:spPr>
          <a:xfrm>
            <a:off x="9248061" y="4798695"/>
            <a:ext cx="2988945" cy="1038344"/>
          </a:xfrm>
          <a:prstGeom prst="rect">
            <a:avLst/>
          </a:prstGeom>
          <a:noFill/>
          <a:ln/>
        </p:spPr>
        <p:txBody>
          <a:bodyPr wrap="square" rtlCol="0" anchor="t"/>
          <a:lstStyle/>
          <a:p>
            <a:pPr marL="0" indent="0">
              <a:lnSpc>
                <a:spcPts val="2726"/>
              </a:lnSpc>
              <a:buNone/>
            </a:pPr>
            <a:r>
              <a:rPr lang="en-US" sz="1704" kern="0" spc="-34" dirty="0">
                <a:solidFill>
                  <a:srgbClr val="E5E0DF"/>
                </a:solidFill>
                <a:latin typeface="Roboto" pitchFamily="34" charset="0"/>
                <a:ea typeface="Roboto" pitchFamily="34" charset="-122"/>
                <a:cs typeface="Roboto" pitchFamily="34" charset="-120"/>
              </a:rPr>
              <a:t>Establish a robust patch management program and upgrade older equipment</a:t>
            </a:r>
            <a:endParaRPr lang="en-US" sz="1704" dirty="0"/>
          </a:p>
        </p:txBody>
      </p:sp>
      <p:sp>
        <p:nvSpPr>
          <p:cNvPr id="16" name="Text 14"/>
          <p:cNvSpPr/>
          <p:nvPr/>
        </p:nvSpPr>
        <p:spPr>
          <a:xfrm>
            <a:off x="2393394" y="6111835"/>
            <a:ext cx="2988945" cy="346115"/>
          </a:xfrm>
          <a:prstGeom prst="rect">
            <a:avLst/>
          </a:prstGeom>
          <a:noFill/>
          <a:ln/>
        </p:spPr>
        <p:txBody>
          <a:bodyPr wrap="none" rtlCol="0" anchor="t"/>
          <a:lstStyle/>
          <a:p>
            <a:pPr marL="0" indent="0">
              <a:lnSpc>
                <a:spcPts val="2726"/>
              </a:lnSpc>
              <a:buNone/>
            </a:pPr>
            <a:r>
              <a:rPr lang="en-US" sz="1704" kern="0" spc="-34" dirty="0">
                <a:solidFill>
                  <a:srgbClr val="E5E0DF"/>
                </a:solidFill>
                <a:latin typeface="Roboto" pitchFamily="34" charset="0"/>
                <a:ea typeface="Roboto" pitchFamily="34" charset="-122"/>
                <a:cs typeface="Roboto" pitchFamily="34" charset="-120"/>
              </a:rPr>
              <a:t>Supply Chain Risks</a:t>
            </a:r>
            <a:endParaRPr lang="en-US" sz="1704" dirty="0"/>
          </a:p>
        </p:txBody>
      </p:sp>
      <p:sp>
        <p:nvSpPr>
          <p:cNvPr id="17" name="Text 15"/>
          <p:cNvSpPr/>
          <p:nvPr/>
        </p:nvSpPr>
        <p:spPr>
          <a:xfrm>
            <a:off x="5822633" y="6111835"/>
            <a:ext cx="2985135" cy="1384459"/>
          </a:xfrm>
          <a:prstGeom prst="rect">
            <a:avLst/>
          </a:prstGeom>
          <a:noFill/>
          <a:ln/>
        </p:spPr>
        <p:txBody>
          <a:bodyPr wrap="square" rtlCol="0" anchor="t"/>
          <a:lstStyle/>
          <a:p>
            <a:pPr marL="0" indent="0">
              <a:lnSpc>
                <a:spcPts val="2726"/>
              </a:lnSpc>
              <a:buNone/>
            </a:pPr>
            <a:r>
              <a:rPr lang="en-US" sz="1704" kern="0" spc="-34" dirty="0">
                <a:solidFill>
                  <a:srgbClr val="E5E0DF"/>
                </a:solidFill>
                <a:latin typeface="Roboto" pitchFamily="34" charset="0"/>
                <a:ea typeface="Roboto" pitchFamily="34" charset="-122"/>
                <a:cs typeface="Roboto" pitchFamily="34" charset="-120"/>
              </a:rPr>
              <a:t>Compromised components or software from third-party suppliers can introduce vulnerabilities</a:t>
            </a:r>
            <a:endParaRPr lang="en-US" sz="1704" dirty="0"/>
          </a:p>
        </p:txBody>
      </p:sp>
      <p:sp>
        <p:nvSpPr>
          <p:cNvPr id="18" name="Text 16"/>
          <p:cNvSpPr/>
          <p:nvPr/>
        </p:nvSpPr>
        <p:spPr>
          <a:xfrm>
            <a:off x="9248061" y="6111835"/>
            <a:ext cx="2988945" cy="1038344"/>
          </a:xfrm>
          <a:prstGeom prst="rect">
            <a:avLst/>
          </a:prstGeom>
          <a:noFill/>
          <a:ln/>
        </p:spPr>
        <p:txBody>
          <a:bodyPr wrap="square" rtlCol="0" anchor="t"/>
          <a:lstStyle/>
          <a:p>
            <a:pPr marL="0" indent="0">
              <a:lnSpc>
                <a:spcPts val="2726"/>
              </a:lnSpc>
              <a:buNone/>
            </a:pPr>
            <a:r>
              <a:rPr lang="en-US" sz="1704" kern="0" spc="-34" dirty="0">
                <a:solidFill>
                  <a:srgbClr val="E5E0DF"/>
                </a:solidFill>
                <a:latin typeface="Roboto" pitchFamily="34" charset="0"/>
                <a:ea typeface="Roboto" pitchFamily="34" charset="-122"/>
                <a:cs typeface="Roboto" pitchFamily="34" charset="-120"/>
              </a:rPr>
              <a:t>Vet suppliers, implement supply chain security measures, and monitor for third-party risks</a:t>
            </a:r>
            <a:endParaRPr lang="en-US" sz="170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sp>
        <p:nvSpPr>
          <p:cNvPr id="4" name="Text 2"/>
          <p:cNvSpPr/>
          <p:nvPr/>
        </p:nvSpPr>
        <p:spPr>
          <a:xfrm>
            <a:off x="2037993" y="1869519"/>
            <a:ext cx="10554414" cy="1388745"/>
          </a:xfrm>
          <a:prstGeom prst="rect">
            <a:avLst/>
          </a:prstGeom>
          <a:noFill/>
          <a:ln/>
        </p:spPr>
        <p:txBody>
          <a:bodyPr wrap="square" rtlCol="0" anchor="t"/>
          <a:lstStyle/>
          <a:p>
            <a:pPr marL="0" indent="0">
              <a:lnSpc>
                <a:spcPts val="5468"/>
              </a:lnSpc>
              <a:buNone/>
            </a:pPr>
            <a:r>
              <a:rPr lang="en-US" sz="4374" kern="0" spc="-131" dirty="0">
                <a:solidFill>
                  <a:srgbClr val="FFFFFF"/>
                </a:solidFill>
                <a:latin typeface="Roboto Mono" pitchFamily="34" charset="0"/>
                <a:ea typeface="Roboto Mono" pitchFamily="34" charset="-122"/>
                <a:cs typeface="Roboto Mono" pitchFamily="34" charset="-120"/>
              </a:rPr>
              <a:t>Hydropower Cybersecurity Considerations</a:t>
            </a:r>
            <a:endParaRPr lang="en-US" sz="4374" dirty="0"/>
          </a:p>
        </p:txBody>
      </p:sp>
      <p:sp>
        <p:nvSpPr>
          <p:cNvPr id="5" name="Text 3"/>
          <p:cNvSpPr/>
          <p:nvPr/>
        </p:nvSpPr>
        <p:spPr>
          <a:xfrm>
            <a:off x="2037993" y="3813691"/>
            <a:ext cx="3007519" cy="347186"/>
          </a:xfrm>
          <a:prstGeom prst="rect">
            <a:avLst/>
          </a:prstGeom>
          <a:noFill/>
          <a:ln/>
        </p:spPr>
        <p:txBody>
          <a:bodyPr wrap="none" rtlCol="0" anchor="t"/>
          <a:lstStyle/>
          <a:p>
            <a:pPr marL="0" indent="0">
              <a:lnSpc>
                <a:spcPts val="2734"/>
              </a:lnSpc>
              <a:buNone/>
            </a:pPr>
            <a:r>
              <a:rPr lang="en-US" sz="2187" kern="0" spc="-66" dirty="0">
                <a:solidFill>
                  <a:srgbClr val="FFFFFF"/>
                </a:solidFill>
                <a:latin typeface="Roboto Mono" pitchFamily="34" charset="0"/>
                <a:ea typeface="Roboto Mono" pitchFamily="34" charset="-122"/>
                <a:cs typeface="Roboto Mono" pitchFamily="34" charset="-120"/>
              </a:rPr>
              <a:t>Dam Control Systems</a:t>
            </a:r>
            <a:endParaRPr lang="en-US" sz="2187" dirty="0"/>
          </a:p>
        </p:txBody>
      </p:sp>
      <p:sp>
        <p:nvSpPr>
          <p:cNvPr id="6" name="Text 4"/>
          <p:cNvSpPr/>
          <p:nvPr/>
        </p:nvSpPr>
        <p:spPr>
          <a:xfrm>
            <a:off x="2037993" y="4383048"/>
            <a:ext cx="3156347" cy="1421606"/>
          </a:xfrm>
          <a:prstGeom prst="rect">
            <a:avLst/>
          </a:prstGeom>
          <a:noFill/>
          <a:ln/>
        </p:spPr>
        <p:txBody>
          <a:bodyPr wrap="square" rtlCol="0" anchor="t"/>
          <a:lstStyle/>
          <a:p>
            <a:pPr marL="0" indent="0">
              <a:lnSpc>
                <a:spcPts val="2799"/>
              </a:lnSpc>
              <a:buNone/>
            </a:pPr>
            <a:r>
              <a:rPr lang="en-US" sz="1750" kern="0" spc="-35" dirty="0">
                <a:solidFill>
                  <a:srgbClr val="E5E0DF"/>
                </a:solidFill>
                <a:latin typeface="Roboto" pitchFamily="34" charset="0"/>
                <a:ea typeface="Roboto" pitchFamily="34" charset="-122"/>
                <a:cs typeface="Roboto" pitchFamily="34" charset="-120"/>
              </a:rPr>
              <a:t>Hackers could potentially gain control of dam operation systems, leading to catastrophic flooding and damage.</a:t>
            </a:r>
            <a:endParaRPr lang="en-US" sz="1750" dirty="0"/>
          </a:p>
        </p:txBody>
      </p:sp>
      <p:sp>
        <p:nvSpPr>
          <p:cNvPr id="7" name="Text 5"/>
          <p:cNvSpPr/>
          <p:nvPr/>
        </p:nvSpPr>
        <p:spPr>
          <a:xfrm>
            <a:off x="5743932" y="3813691"/>
            <a:ext cx="2777490" cy="347186"/>
          </a:xfrm>
          <a:prstGeom prst="rect">
            <a:avLst/>
          </a:prstGeom>
          <a:noFill/>
          <a:ln/>
        </p:spPr>
        <p:txBody>
          <a:bodyPr wrap="none" rtlCol="0" anchor="t"/>
          <a:lstStyle/>
          <a:p>
            <a:pPr marL="0" indent="0">
              <a:lnSpc>
                <a:spcPts val="2734"/>
              </a:lnSpc>
              <a:buNone/>
            </a:pPr>
            <a:r>
              <a:rPr lang="en-US" sz="2187" kern="0" spc="-66" dirty="0">
                <a:solidFill>
                  <a:srgbClr val="FFFFFF"/>
                </a:solidFill>
                <a:latin typeface="Roboto Mono" pitchFamily="34" charset="0"/>
                <a:ea typeface="Roboto Mono" pitchFamily="34" charset="-122"/>
                <a:cs typeface="Roboto Mono" pitchFamily="34" charset="-120"/>
              </a:rPr>
              <a:t>Grid Integration</a:t>
            </a:r>
            <a:endParaRPr lang="en-US" sz="2187" dirty="0"/>
          </a:p>
        </p:txBody>
      </p:sp>
      <p:sp>
        <p:nvSpPr>
          <p:cNvPr id="8" name="Text 6"/>
          <p:cNvSpPr/>
          <p:nvPr/>
        </p:nvSpPr>
        <p:spPr>
          <a:xfrm>
            <a:off x="5743932" y="4383048"/>
            <a:ext cx="3156347" cy="1777008"/>
          </a:xfrm>
          <a:prstGeom prst="rect">
            <a:avLst/>
          </a:prstGeom>
          <a:noFill/>
          <a:ln/>
        </p:spPr>
        <p:txBody>
          <a:bodyPr wrap="square" rtlCol="0" anchor="t"/>
          <a:lstStyle/>
          <a:p>
            <a:pPr marL="0" indent="0">
              <a:lnSpc>
                <a:spcPts val="2799"/>
              </a:lnSpc>
              <a:buNone/>
            </a:pPr>
            <a:r>
              <a:rPr lang="en-US" sz="1750" kern="0" spc="-35" dirty="0">
                <a:solidFill>
                  <a:srgbClr val="E5E0DF"/>
                </a:solidFill>
                <a:latin typeface="Roboto" pitchFamily="34" charset="0"/>
                <a:ea typeface="Roboto" pitchFamily="34" charset="-122"/>
                <a:cs typeface="Roboto" pitchFamily="34" charset="-120"/>
              </a:rPr>
              <a:t>Hydropower facilities are connected to the broader power grid, making them vulnerable to attacks targeting the grid infrastructure.</a:t>
            </a:r>
            <a:endParaRPr lang="en-US" sz="1750" dirty="0"/>
          </a:p>
        </p:txBody>
      </p:sp>
      <p:sp>
        <p:nvSpPr>
          <p:cNvPr id="9" name="Text 7"/>
          <p:cNvSpPr/>
          <p:nvPr/>
        </p:nvSpPr>
        <p:spPr>
          <a:xfrm>
            <a:off x="9449872" y="3813691"/>
            <a:ext cx="2777490" cy="347186"/>
          </a:xfrm>
          <a:prstGeom prst="rect">
            <a:avLst/>
          </a:prstGeom>
          <a:noFill/>
          <a:ln/>
        </p:spPr>
        <p:txBody>
          <a:bodyPr wrap="none" rtlCol="0" anchor="t"/>
          <a:lstStyle/>
          <a:p>
            <a:pPr marL="0" indent="0">
              <a:lnSpc>
                <a:spcPts val="2734"/>
              </a:lnSpc>
              <a:buNone/>
            </a:pPr>
            <a:r>
              <a:rPr lang="en-US" sz="2187" kern="0" spc="-66" dirty="0">
                <a:solidFill>
                  <a:srgbClr val="FFFFFF"/>
                </a:solidFill>
                <a:latin typeface="Roboto Mono" pitchFamily="34" charset="0"/>
                <a:ea typeface="Roboto Mono" pitchFamily="34" charset="-122"/>
                <a:cs typeface="Roboto Mono" pitchFamily="34" charset="-120"/>
              </a:rPr>
              <a:t>Physical Security</a:t>
            </a:r>
            <a:endParaRPr lang="en-US" sz="2187" dirty="0"/>
          </a:p>
        </p:txBody>
      </p:sp>
      <p:sp>
        <p:nvSpPr>
          <p:cNvPr id="10" name="Text 8"/>
          <p:cNvSpPr/>
          <p:nvPr/>
        </p:nvSpPr>
        <p:spPr>
          <a:xfrm>
            <a:off x="9449872" y="4383048"/>
            <a:ext cx="3156347" cy="1777008"/>
          </a:xfrm>
          <a:prstGeom prst="rect">
            <a:avLst/>
          </a:prstGeom>
          <a:noFill/>
          <a:ln/>
        </p:spPr>
        <p:txBody>
          <a:bodyPr wrap="square" rtlCol="0" anchor="t"/>
          <a:lstStyle/>
          <a:p>
            <a:pPr marL="0" indent="0">
              <a:lnSpc>
                <a:spcPts val="2799"/>
              </a:lnSpc>
              <a:buNone/>
            </a:pPr>
            <a:r>
              <a:rPr lang="en-US" sz="1750" kern="0" spc="-35" dirty="0">
                <a:solidFill>
                  <a:srgbClr val="E5E0DF"/>
                </a:solidFill>
                <a:latin typeface="Roboto" pitchFamily="34" charset="0"/>
                <a:ea typeface="Roboto" pitchFamily="34" charset="-122"/>
                <a:cs typeface="Roboto" pitchFamily="34" charset="-120"/>
              </a:rPr>
              <a:t>Dams and other hydropower infrastructure require robust physical security measures to prevent physical access and sabotage.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800</Words>
  <Application>Microsoft Office PowerPoint</Application>
  <PresentationFormat>Произвольный</PresentationFormat>
  <Paragraphs>91</Paragraphs>
  <Slides>10</Slides>
  <Notes>10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Roboto</vt:lpstr>
      <vt:lpstr>Roboto Mono</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2</cp:revision>
  <dcterms:created xsi:type="dcterms:W3CDTF">2024-05-25T19:00:38Z</dcterms:created>
  <dcterms:modified xsi:type="dcterms:W3CDTF">2024-05-25T19:11:07Z</dcterms:modified>
</cp:coreProperties>
</file>