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350" r:id="rId2"/>
    <p:sldId id="351" r:id="rId3"/>
    <p:sldId id="300" r:id="rId4"/>
    <p:sldId id="352" r:id="rId5"/>
    <p:sldId id="353" r:id="rId6"/>
    <p:sldId id="303" r:id="rId7"/>
    <p:sldId id="261" r:id="rId8"/>
    <p:sldId id="314" r:id="rId9"/>
    <p:sldId id="360" r:id="rId10"/>
    <p:sldId id="369" r:id="rId11"/>
    <p:sldId id="366" r:id="rId12"/>
    <p:sldId id="368" r:id="rId13"/>
    <p:sldId id="367" r:id="rId14"/>
    <p:sldId id="325" r:id="rId15"/>
    <p:sldId id="415" r:id="rId16"/>
    <p:sldId id="416" r:id="rId17"/>
    <p:sldId id="414" r:id="rId18"/>
    <p:sldId id="391" r:id="rId19"/>
    <p:sldId id="375" r:id="rId20"/>
    <p:sldId id="411" r:id="rId21"/>
    <p:sldId id="412" r:id="rId22"/>
    <p:sldId id="377" r:id="rId23"/>
    <p:sldId id="393" r:id="rId24"/>
    <p:sldId id="394" r:id="rId25"/>
    <p:sldId id="378" r:id="rId26"/>
    <p:sldId id="395" r:id="rId27"/>
    <p:sldId id="388" r:id="rId28"/>
    <p:sldId id="387" r:id="rId29"/>
    <p:sldId id="406" r:id="rId30"/>
    <p:sldId id="408" r:id="rId31"/>
    <p:sldId id="329" r:id="rId32"/>
    <p:sldId id="410" r:id="rId33"/>
    <p:sldId id="331" r:id="rId34"/>
    <p:sldId id="409" r:id="rId35"/>
    <p:sldId id="271" r:id="rId36"/>
    <p:sldId id="332" r:id="rId37"/>
    <p:sldId id="334" r:id="rId38"/>
    <p:sldId id="335" r:id="rId39"/>
    <p:sldId id="417" r:id="rId40"/>
    <p:sldId id="336" r:id="rId41"/>
    <p:sldId id="381" r:id="rId42"/>
    <p:sldId id="382" r:id="rId43"/>
    <p:sldId id="385" r:id="rId44"/>
    <p:sldId id="384" r:id="rId45"/>
    <p:sldId id="396" r:id="rId46"/>
    <p:sldId id="403" r:id="rId47"/>
    <p:sldId id="404" r:id="rId48"/>
    <p:sldId id="398" r:id="rId49"/>
    <p:sldId id="399" r:id="rId50"/>
    <p:sldId id="400" r:id="rId51"/>
    <p:sldId id="405" r:id="rId52"/>
    <p:sldId id="401" r:id="rId53"/>
    <p:sldId id="402" r:id="rId54"/>
    <p:sldId id="341" r:id="rId55"/>
    <p:sldId id="343" r:id="rId56"/>
    <p:sldId id="344" r:id="rId57"/>
    <p:sldId id="345" r:id="rId58"/>
    <p:sldId id="346" r:id="rId59"/>
    <p:sldId id="389"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CC"/>
    <a:srgbClr val="FFFF99"/>
    <a:srgbClr val="66FFFF"/>
    <a:srgbClr val="00FFFF"/>
    <a:srgbClr val="66FF99"/>
    <a:srgbClr val="1DDBEF"/>
    <a:srgbClr val="16D1F6"/>
    <a:srgbClr val="EC20D4"/>
    <a:srgbClr val="00CC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67" autoAdjust="0"/>
    <p:restoredTop sz="94660"/>
  </p:normalViewPr>
  <p:slideViewPr>
    <p:cSldViewPr>
      <p:cViewPr>
        <p:scale>
          <a:sx n="47" d="100"/>
          <a:sy n="47" d="100"/>
        </p:scale>
        <p:origin x="-1920" y="-37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B92AF0-2E9B-4563-AA76-1C6D86E0FFE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7C3614ED-EF9E-4D28-88F4-81EB8FFD3EEB}">
      <dgm:prSet phldrT="[Текст]" custT="1"/>
      <dgm:spPr/>
      <dgm:t>
        <a:bodyPr/>
        <a:lstStyle/>
        <a:p>
          <a:r>
            <a:rPr lang="ru-RU" sz="36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Оқыту </a:t>
          </a:r>
          <a:r>
            <a:rPr lang="ru-RU"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форма</a:t>
          </a:r>
        </a:p>
        <a:p>
          <a:r>
            <a:rPr lang="ru-RU" sz="36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сы</a:t>
          </a:r>
          <a:r>
            <a:rPr lang="ru-RU"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23FF0D26-AAB2-4742-BB8A-4C8A938F4ECE}" type="parTrans" cxnId="{AB57E219-E98C-4DE7-9C58-F06C2BAE2A44}">
      <dgm:prSet/>
      <dgm:spPr/>
      <dgm:t>
        <a:bodyPr/>
        <a:lstStyle/>
        <a:p>
          <a:endParaRPr lang="ru-RU"/>
        </a:p>
      </dgm:t>
    </dgm:pt>
    <dgm:pt modelId="{AD8112B5-636A-4B3B-8E71-99AE77366059}" type="sibTrans" cxnId="{AB57E219-E98C-4DE7-9C58-F06C2BAE2A44}">
      <dgm:prSet/>
      <dgm:spPr/>
      <dgm:t>
        <a:bodyPr/>
        <a:lstStyle/>
        <a:p>
          <a:endParaRPr lang="ru-RU"/>
        </a:p>
      </dgm:t>
    </dgm:pt>
    <dgm:pt modelId="{1103FE94-36B7-4D40-AACC-FCE08CC5280C}">
      <dgm:prSet phldrT="[Текст]" custT="1"/>
      <dgm:spPr/>
      <dgm:t>
        <a:bodyPr/>
        <a:lstStyle/>
        <a:p>
          <a:r>
            <a:rPr lang="ru-RU" sz="32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Студенттің </a:t>
          </a:r>
          <a:r>
            <a:rPr lang="ru-RU"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саны мен </a:t>
          </a:r>
          <a:r>
            <a:rPr lang="ru-RU" sz="32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құрамы бойынша</a:t>
          </a:r>
          <a:endParaRPr lang="ru-RU"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6BF2270-E1F3-4015-B32B-D001BA6CA079}" type="parTrans" cxnId="{E11E7367-2124-4AAC-BB7C-837D37A9141D}">
      <dgm:prSet/>
      <dgm:spPr/>
      <dgm:t>
        <a:bodyPr/>
        <a:lstStyle/>
        <a:p>
          <a:endParaRPr lang="ru-RU"/>
        </a:p>
      </dgm:t>
    </dgm:pt>
    <dgm:pt modelId="{4A5F6626-184C-4F11-AF09-89421E1B4F54}" type="sibTrans" cxnId="{E11E7367-2124-4AAC-BB7C-837D37A9141D}">
      <dgm:prSet/>
      <dgm:spPr/>
      <dgm:t>
        <a:bodyPr/>
        <a:lstStyle/>
        <a:p>
          <a:endParaRPr lang="ru-RU"/>
        </a:p>
      </dgm:t>
    </dgm:pt>
    <dgm:pt modelId="{D8B1CAE1-8835-4F69-AAB9-A9C6F121196D}">
      <dgm:prSet custT="1"/>
      <dgm:spPr/>
      <dgm:t>
        <a:bodyPr/>
        <a:lstStyle/>
        <a:p>
          <a:r>
            <a:rPr lang="ru-RU" sz="28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топтық </a:t>
          </a:r>
          <a:r>
            <a:rPr lang="ru-RU"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(семинар)</a:t>
          </a:r>
          <a:endParaRPr lang="ru-RU"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2D97148-E2A3-474E-80DD-B81F69D2C73B}" type="parTrans" cxnId="{8506E7BC-E88D-44FA-9F61-8B8CFE2745B9}">
      <dgm:prSet/>
      <dgm:spPr/>
      <dgm:t>
        <a:bodyPr/>
        <a:lstStyle/>
        <a:p>
          <a:endParaRPr lang="ru-RU"/>
        </a:p>
      </dgm:t>
    </dgm:pt>
    <dgm:pt modelId="{42CC8CBA-F078-4ADB-A9F8-979CDD00A717}" type="sibTrans" cxnId="{8506E7BC-E88D-44FA-9F61-8B8CFE2745B9}">
      <dgm:prSet/>
      <dgm:spPr/>
      <dgm:t>
        <a:bodyPr/>
        <a:lstStyle/>
        <a:p>
          <a:endParaRPr lang="ru-RU"/>
        </a:p>
      </dgm:t>
    </dgm:pt>
    <dgm:pt modelId="{F7CC2458-3E67-4651-A4D8-52BB979FB7EA}">
      <dgm:prSet custT="1"/>
      <dgm:spPr/>
      <dgm:t>
        <a:bodyPr/>
        <a:lstStyle/>
        <a:p>
          <a:r>
            <a:rPr lang="ru-RU" sz="28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көпшілік (дәріс</a:t>
          </a:r>
          <a:r>
            <a:rPr lang="ru-RU"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25ACE18F-880B-400A-892D-24CAD1E28844}" type="parTrans" cxnId="{0E527A4D-F6BA-4ECD-98ED-AA2D1CA8188C}">
      <dgm:prSet/>
      <dgm:spPr/>
      <dgm:t>
        <a:bodyPr/>
        <a:lstStyle/>
        <a:p>
          <a:endParaRPr lang="ru-RU"/>
        </a:p>
      </dgm:t>
    </dgm:pt>
    <dgm:pt modelId="{EF9F9833-4A8C-43D3-A0AF-AA14790A7E69}" type="sibTrans" cxnId="{0E527A4D-F6BA-4ECD-98ED-AA2D1CA8188C}">
      <dgm:prSet/>
      <dgm:spPr/>
      <dgm:t>
        <a:bodyPr/>
        <a:lstStyle/>
        <a:p>
          <a:endParaRPr lang="ru-RU"/>
        </a:p>
      </dgm:t>
    </dgm:pt>
    <dgm:pt modelId="{5B099ABC-DC1E-4CE7-806B-884BC926DA3F}">
      <dgm:prSet/>
      <dgm:spPr/>
      <dgm:t>
        <a:bodyPr/>
        <a:lstStyle/>
        <a:p>
          <a:r>
            <a:rPr lang="ru-RU"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жеке</a:t>
          </a:r>
          <a:r>
            <a:rPr lang="ru-RU"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(консультация </a:t>
          </a:r>
          <a:r>
            <a:rPr lang="ru-RU"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-кеңес</a:t>
          </a:r>
          <a:r>
            <a:rPr lang="ru-RU"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dirty="0">
            <a:solidFill>
              <a:schemeClr val="bg1"/>
            </a:solidFill>
            <a:latin typeface="Times New Roman" pitchFamily="18" charset="0"/>
            <a:cs typeface="Times New Roman" pitchFamily="18" charset="0"/>
          </a:endParaRPr>
        </a:p>
      </dgm:t>
    </dgm:pt>
    <dgm:pt modelId="{E68201BE-443F-4147-B366-B976199F78FB}" type="parTrans" cxnId="{E4571775-1377-4141-8127-21447882A288}">
      <dgm:prSet/>
      <dgm:spPr/>
      <dgm:t>
        <a:bodyPr/>
        <a:lstStyle/>
        <a:p>
          <a:endParaRPr lang="ru-RU"/>
        </a:p>
      </dgm:t>
    </dgm:pt>
    <dgm:pt modelId="{96495812-127D-454A-A98D-BCFD70F38ACE}" type="sibTrans" cxnId="{E4571775-1377-4141-8127-21447882A288}">
      <dgm:prSet/>
      <dgm:spPr/>
      <dgm:t>
        <a:bodyPr/>
        <a:lstStyle/>
        <a:p>
          <a:endParaRPr lang="ru-RU"/>
        </a:p>
      </dgm:t>
    </dgm:pt>
    <dgm:pt modelId="{EAC118AB-F2F9-4F36-A215-61D35156A34D}" type="pres">
      <dgm:prSet presAssocID="{F6B92AF0-2E9B-4563-AA76-1C6D86E0FFEC}" presName="diagram" presStyleCnt="0">
        <dgm:presLayoutVars>
          <dgm:chPref val="1"/>
          <dgm:dir/>
          <dgm:animOne val="branch"/>
          <dgm:animLvl val="lvl"/>
          <dgm:resizeHandles val="exact"/>
        </dgm:presLayoutVars>
      </dgm:prSet>
      <dgm:spPr/>
      <dgm:t>
        <a:bodyPr/>
        <a:lstStyle/>
        <a:p>
          <a:endParaRPr lang="ru-RU"/>
        </a:p>
      </dgm:t>
    </dgm:pt>
    <dgm:pt modelId="{89C8FD3D-EA6A-40AD-A3CD-09E118DD8A95}" type="pres">
      <dgm:prSet presAssocID="{7C3614ED-EF9E-4D28-88F4-81EB8FFD3EEB}" presName="root1" presStyleCnt="0"/>
      <dgm:spPr/>
    </dgm:pt>
    <dgm:pt modelId="{919700B5-C4E7-49BE-AADE-D9CDB8564222}" type="pres">
      <dgm:prSet presAssocID="{7C3614ED-EF9E-4D28-88F4-81EB8FFD3EEB}" presName="LevelOneTextNode" presStyleLbl="node0" presStyleIdx="0" presStyleCnt="1" custScaleX="88665" custScaleY="660843">
        <dgm:presLayoutVars>
          <dgm:chPref val="3"/>
        </dgm:presLayoutVars>
      </dgm:prSet>
      <dgm:spPr/>
      <dgm:t>
        <a:bodyPr/>
        <a:lstStyle/>
        <a:p>
          <a:endParaRPr lang="ru-RU"/>
        </a:p>
      </dgm:t>
    </dgm:pt>
    <dgm:pt modelId="{BF34F25D-EA54-4500-ACA1-49A58B7A32B4}" type="pres">
      <dgm:prSet presAssocID="{7C3614ED-EF9E-4D28-88F4-81EB8FFD3EEB}" presName="level2hierChild" presStyleCnt="0"/>
      <dgm:spPr/>
    </dgm:pt>
    <dgm:pt modelId="{C22DFB22-4E74-4F81-97B1-53B6824AD876}" type="pres">
      <dgm:prSet presAssocID="{F6BF2270-E1F3-4015-B32B-D001BA6CA079}" presName="conn2-1" presStyleLbl="parChTrans1D2" presStyleIdx="0" presStyleCnt="1"/>
      <dgm:spPr/>
      <dgm:t>
        <a:bodyPr/>
        <a:lstStyle/>
        <a:p>
          <a:endParaRPr lang="ru-RU"/>
        </a:p>
      </dgm:t>
    </dgm:pt>
    <dgm:pt modelId="{B1923FC7-12DE-4C5F-AB4A-EC8ADA5E7329}" type="pres">
      <dgm:prSet presAssocID="{F6BF2270-E1F3-4015-B32B-D001BA6CA079}" presName="connTx" presStyleLbl="parChTrans1D2" presStyleIdx="0" presStyleCnt="1"/>
      <dgm:spPr/>
      <dgm:t>
        <a:bodyPr/>
        <a:lstStyle/>
        <a:p>
          <a:endParaRPr lang="ru-RU"/>
        </a:p>
      </dgm:t>
    </dgm:pt>
    <dgm:pt modelId="{228AF209-BF42-44A4-82B6-586BEB741A26}" type="pres">
      <dgm:prSet presAssocID="{1103FE94-36B7-4D40-AACC-FCE08CC5280C}" presName="root2" presStyleCnt="0"/>
      <dgm:spPr/>
    </dgm:pt>
    <dgm:pt modelId="{BD1D5749-3052-410F-B874-56801F2B7BEE}" type="pres">
      <dgm:prSet presAssocID="{1103FE94-36B7-4D40-AACC-FCE08CC5280C}" presName="LevelTwoTextNode" presStyleLbl="node2" presStyleIdx="0" presStyleCnt="1" custScaleY="543283">
        <dgm:presLayoutVars>
          <dgm:chPref val="3"/>
        </dgm:presLayoutVars>
      </dgm:prSet>
      <dgm:spPr/>
      <dgm:t>
        <a:bodyPr/>
        <a:lstStyle/>
        <a:p>
          <a:endParaRPr lang="ru-RU"/>
        </a:p>
      </dgm:t>
    </dgm:pt>
    <dgm:pt modelId="{9DB9F51C-2E1D-42C6-9979-246B7DDBEFCB}" type="pres">
      <dgm:prSet presAssocID="{1103FE94-36B7-4D40-AACC-FCE08CC5280C}" presName="level3hierChild" presStyleCnt="0"/>
      <dgm:spPr/>
    </dgm:pt>
    <dgm:pt modelId="{FE432FA9-C920-4BE2-A6A0-45AFC6C6DFFF}" type="pres">
      <dgm:prSet presAssocID="{25ACE18F-880B-400A-892D-24CAD1E28844}" presName="conn2-1" presStyleLbl="parChTrans1D3" presStyleIdx="0" presStyleCnt="3"/>
      <dgm:spPr/>
      <dgm:t>
        <a:bodyPr/>
        <a:lstStyle/>
        <a:p>
          <a:endParaRPr lang="ru-RU"/>
        </a:p>
      </dgm:t>
    </dgm:pt>
    <dgm:pt modelId="{0B8B523A-68E7-47D5-8312-C7991EF290AB}" type="pres">
      <dgm:prSet presAssocID="{25ACE18F-880B-400A-892D-24CAD1E28844}" presName="connTx" presStyleLbl="parChTrans1D3" presStyleIdx="0" presStyleCnt="3"/>
      <dgm:spPr/>
      <dgm:t>
        <a:bodyPr/>
        <a:lstStyle/>
        <a:p>
          <a:endParaRPr lang="ru-RU"/>
        </a:p>
      </dgm:t>
    </dgm:pt>
    <dgm:pt modelId="{005ED507-BE70-4C29-8C19-B278E538994E}" type="pres">
      <dgm:prSet presAssocID="{F7CC2458-3E67-4651-A4D8-52BB979FB7EA}" presName="root2" presStyleCnt="0"/>
      <dgm:spPr/>
    </dgm:pt>
    <dgm:pt modelId="{EB494193-6756-434D-A039-220E46E1B62F}" type="pres">
      <dgm:prSet presAssocID="{F7CC2458-3E67-4651-A4D8-52BB979FB7EA}" presName="LevelTwoTextNode" presStyleLbl="node3" presStyleIdx="0" presStyleCnt="3" custScaleX="166289" custScaleY="187573">
        <dgm:presLayoutVars>
          <dgm:chPref val="3"/>
        </dgm:presLayoutVars>
      </dgm:prSet>
      <dgm:spPr/>
      <dgm:t>
        <a:bodyPr/>
        <a:lstStyle/>
        <a:p>
          <a:endParaRPr lang="ru-RU"/>
        </a:p>
      </dgm:t>
    </dgm:pt>
    <dgm:pt modelId="{887FCE2F-2D9A-45B4-91B2-6DA42A24362E}" type="pres">
      <dgm:prSet presAssocID="{F7CC2458-3E67-4651-A4D8-52BB979FB7EA}" presName="level3hierChild" presStyleCnt="0"/>
      <dgm:spPr/>
    </dgm:pt>
    <dgm:pt modelId="{938798CA-F89E-4065-B9DB-74F5948FB784}" type="pres">
      <dgm:prSet presAssocID="{02D97148-E2A3-474E-80DD-B81F69D2C73B}" presName="conn2-1" presStyleLbl="parChTrans1D3" presStyleIdx="1" presStyleCnt="3"/>
      <dgm:spPr/>
      <dgm:t>
        <a:bodyPr/>
        <a:lstStyle/>
        <a:p>
          <a:endParaRPr lang="ru-RU"/>
        </a:p>
      </dgm:t>
    </dgm:pt>
    <dgm:pt modelId="{039CA2F6-49CE-48A2-96E3-2C7F6D1149C8}" type="pres">
      <dgm:prSet presAssocID="{02D97148-E2A3-474E-80DD-B81F69D2C73B}" presName="connTx" presStyleLbl="parChTrans1D3" presStyleIdx="1" presStyleCnt="3"/>
      <dgm:spPr/>
      <dgm:t>
        <a:bodyPr/>
        <a:lstStyle/>
        <a:p>
          <a:endParaRPr lang="ru-RU"/>
        </a:p>
      </dgm:t>
    </dgm:pt>
    <dgm:pt modelId="{16EF9789-3DBC-47A3-BADE-BB755CCB5B15}" type="pres">
      <dgm:prSet presAssocID="{D8B1CAE1-8835-4F69-AAB9-A9C6F121196D}" presName="root2" presStyleCnt="0"/>
      <dgm:spPr/>
    </dgm:pt>
    <dgm:pt modelId="{137484CE-7B57-452A-90EE-4F90BD76C24E}" type="pres">
      <dgm:prSet presAssocID="{D8B1CAE1-8835-4F69-AAB9-A9C6F121196D}" presName="LevelTwoTextNode" presStyleLbl="node3" presStyleIdx="1" presStyleCnt="3" custScaleX="185455" custScaleY="139570">
        <dgm:presLayoutVars>
          <dgm:chPref val="3"/>
        </dgm:presLayoutVars>
      </dgm:prSet>
      <dgm:spPr/>
      <dgm:t>
        <a:bodyPr/>
        <a:lstStyle/>
        <a:p>
          <a:endParaRPr lang="ru-RU"/>
        </a:p>
      </dgm:t>
    </dgm:pt>
    <dgm:pt modelId="{819E40FA-DF9A-48BC-AD5F-739261B64D15}" type="pres">
      <dgm:prSet presAssocID="{D8B1CAE1-8835-4F69-AAB9-A9C6F121196D}" presName="level3hierChild" presStyleCnt="0"/>
      <dgm:spPr/>
    </dgm:pt>
    <dgm:pt modelId="{F9D42496-9637-4BA7-9F15-76DE4D46D181}" type="pres">
      <dgm:prSet presAssocID="{E68201BE-443F-4147-B366-B976199F78FB}" presName="conn2-1" presStyleLbl="parChTrans1D3" presStyleIdx="2" presStyleCnt="3"/>
      <dgm:spPr/>
      <dgm:t>
        <a:bodyPr/>
        <a:lstStyle/>
        <a:p>
          <a:endParaRPr lang="ru-RU"/>
        </a:p>
      </dgm:t>
    </dgm:pt>
    <dgm:pt modelId="{9BEA37BA-E17F-4A0C-8E4E-24626FFDAF5B}" type="pres">
      <dgm:prSet presAssocID="{E68201BE-443F-4147-B366-B976199F78FB}" presName="connTx" presStyleLbl="parChTrans1D3" presStyleIdx="2" presStyleCnt="3"/>
      <dgm:spPr/>
      <dgm:t>
        <a:bodyPr/>
        <a:lstStyle/>
        <a:p>
          <a:endParaRPr lang="ru-RU"/>
        </a:p>
      </dgm:t>
    </dgm:pt>
    <dgm:pt modelId="{3F8EC740-98F5-4B4A-86AD-99487B4BF906}" type="pres">
      <dgm:prSet presAssocID="{5B099ABC-DC1E-4CE7-806B-884BC926DA3F}" presName="root2" presStyleCnt="0"/>
      <dgm:spPr/>
    </dgm:pt>
    <dgm:pt modelId="{63A76727-B0A9-4E96-A98B-220BB9810744}" type="pres">
      <dgm:prSet presAssocID="{5B099ABC-DC1E-4CE7-806B-884BC926DA3F}" presName="LevelTwoTextNode" presStyleLbl="node3" presStyleIdx="2" presStyleCnt="3" custScaleX="185455" custScaleY="142294">
        <dgm:presLayoutVars>
          <dgm:chPref val="3"/>
        </dgm:presLayoutVars>
      </dgm:prSet>
      <dgm:spPr/>
      <dgm:t>
        <a:bodyPr/>
        <a:lstStyle/>
        <a:p>
          <a:endParaRPr lang="ru-RU"/>
        </a:p>
      </dgm:t>
    </dgm:pt>
    <dgm:pt modelId="{6A5CD1B1-DAA3-4506-99BA-032FF3627A66}" type="pres">
      <dgm:prSet presAssocID="{5B099ABC-DC1E-4CE7-806B-884BC926DA3F}" presName="level3hierChild" presStyleCnt="0"/>
      <dgm:spPr/>
    </dgm:pt>
  </dgm:ptLst>
  <dgm:cxnLst>
    <dgm:cxn modelId="{EBA94E80-EF9D-4A02-8A08-947276F44390}" type="presOf" srcId="{25ACE18F-880B-400A-892D-24CAD1E28844}" destId="{FE432FA9-C920-4BE2-A6A0-45AFC6C6DFFF}" srcOrd="0" destOrd="0" presId="urn:microsoft.com/office/officeart/2005/8/layout/hierarchy2"/>
    <dgm:cxn modelId="{0E527A4D-F6BA-4ECD-98ED-AA2D1CA8188C}" srcId="{1103FE94-36B7-4D40-AACC-FCE08CC5280C}" destId="{F7CC2458-3E67-4651-A4D8-52BB979FB7EA}" srcOrd="0" destOrd="0" parTransId="{25ACE18F-880B-400A-892D-24CAD1E28844}" sibTransId="{EF9F9833-4A8C-43D3-A0AF-AA14790A7E69}"/>
    <dgm:cxn modelId="{E40A7ED3-8959-40AA-BD07-576418A98934}" type="presOf" srcId="{1103FE94-36B7-4D40-AACC-FCE08CC5280C}" destId="{BD1D5749-3052-410F-B874-56801F2B7BEE}" srcOrd="0" destOrd="0" presId="urn:microsoft.com/office/officeart/2005/8/layout/hierarchy2"/>
    <dgm:cxn modelId="{1D940F38-3888-43D5-9170-A3EB5FA8E90D}" type="presOf" srcId="{E68201BE-443F-4147-B366-B976199F78FB}" destId="{F9D42496-9637-4BA7-9F15-76DE4D46D181}" srcOrd="0" destOrd="0" presId="urn:microsoft.com/office/officeart/2005/8/layout/hierarchy2"/>
    <dgm:cxn modelId="{8F39A442-17F6-42AA-9EF0-4AD693EC2972}" type="presOf" srcId="{25ACE18F-880B-400A-892D-24CAD1E28844}" destId="{0B8B523A-68E7-47D5-8312-C7991EF290AB}" srcOrd="1" destOrd="0" presId="urn:microsoft.com/office/officeart/2005/8/layout/hierarchy2"/>
    <dgm:cxn modelId="{21774C9B-C79A-45B9-9FDD-CED906368547}" type="presOf" srcId="{7C3614ED-EF9E-4D28-88F4-81EB8FFD3EEB}" destId="{919700B5-C4E7-49BE-AADE-D9CDB8564222}" srcOrd="0" destOrd="0" presId="urn:microsoft.com/office/officeart/2005/8/layout/hierarchy2"/>
    <dgm:cxn modelId="{CF78B5C7-D338-47C1-82B8-7E82CE91A050}" type="presOf" srcId="{E68201BE-443F-4147-B366-B976199F78FB}" destId="{9BEA37BA-E17F-4A0C-8E4E-24626FFDAF5B}" srcOrd="1" destOrd="0" presId="urn:microsoft.com/office/officeart/2005/8/layout/hierarchy2"/>
    <dgm:cxn modelId="{3BF8BDB7-8EFF-4B41-953A-C41A28DD79EE}" type="presOf" srcId="{F6B92AF0-2E9B-4563-AA76-1C6D86E0FFEC}" destId="{EAC118AB-F2F9-4F36-A215-61D35156A34D}" srcOrd="0" destOrd="0" presId="urn:microsoft.com/office/officeart/2005/8/layout/hierarchy2"/>
    <dgm:cxn modelId="{8506E7BC-E88D-44FA-9F61-8B8CFE2745B9}" srcId="{1103FE94-36B7-4D40-AACC-FCE08CC5280C}" destId="{D8B1CAE1-8835-4F69-AAB9-A9C6F121196D}" srcOrd="1" destOrd="0" parTransId="{02D97148-E2A3-474E-80DD-B81F69D2C73B}" sibTransId="{42CC8CBA-F078-4ADB-A9F8-979CDD00A717}"/>
    <dgm:cxn modelId="{E11E7367-2124-4AAC-BB7C-837D37A9141D}" srcId="{7C3614ED-EF9E-4D28-88F4-81EB8FFD3EEB}" destId="{1103FE94-36B7-4D40-AACC-FCE08CC5280C}" srcOrd="0" destOrd="0" parTransId="{F6BF2270-E1F3-4015-B32B-D001BA6CA079}" sibTransId="{4A5F6626-184C-4F11-AF09-89421E1B4F54}"/>
    <dgm:cxn modelId="{411DDBA5-F84A-4D36-9500-EEF8891FF06E}" type="presOf" srcId="{5B099ABC-DC1E-4CE7-806B-884BC926DA3F}" destId="{63A76727-B0A9-4E96-A98B-220BB9810744}" srcOrd="0" destOrd="0" presId="urn:microsoft.com/office/officeart/2005/8/layout/hierarchy2"/>
    <dgm:cxn modelId="{AE7ABC85-C037-4713-A3C0-94ADE3ADD73D}" type="presOf" srcId="{F6BF2270-E1F3-4015-B32B-D001BA6CA079}" destId="{C22DFB22-4E74-4F81-97B1-53B6824AD876}" srcOrd="0" destOrd="0" presId="urn:microsoft.com/office/officeart/2005/8/layout/hierarchy2"/>
    <dgm:cxn modelId="{95F94AD0-6D07-4D5A-9000-BD0350E14626}" type="presOf" srcId="{F7CC2458-3E67-4651-A4D8-52BB979FB7EA}" destId="{EB494193-6756-434D-A039-220E46E1B62F}" srcOrd="0" destOrd="0" presId="urn:microsoft.com/office/officeart/2005/8/layout/hierarchy2"/>
    <dgm:cxn modelId="{641EC98A-052D-49FF-AAE5-5E34D8A965DD}" type="presOf" srcId="{02D97148-E2A3-474E-80DD-B81F69D2C73B}" destId="{039CA2F6-49CE-48A2-96E3-2C7F6D1149C8}" srcOrd="1" destOrd="0" presId="urn:microsoft.com/office/officeart/2005/8/layout/hierarchy2"/>
    <dgm:cxn modelId="{E4571775-1377-4141-8127-21447882A288}" srcId="{1103FE94-36B7-4D40-AACC-FCE08CC5280C}" destId="{5B099ABC-DC1E-4CE7-806B-884BC926DA3F}" srcOrd="2" destOrd="0" parTransId="{E68201BE-443F-4147-B366-B976199F78FB}" sibTransId="{96495812-127D-454A-A98D-BCFD70F38ACE}"/>
    <dgm:cxn modelId="{AB57E219-E98C-4DE7-9C58-F06C2BAE2A44}" srcId="{F6B92AF0-2E9B-4563-AA76-1C6D86E0FFEC}" destId="{7C3614ED-EF9E-4D28-88F4-81EB8FFD3EEB}" srcOrd="0" destOrd="0" parTransId="{23FF0D26-AAB2-4742-BB8A-4C8A938F4ECE}" sibTransId="{AD8112B5-636A-4B3B-8E71-99AE77366059}"/>
    <dgm:cxn modelId="{091A4F17-2B0F-4113-84AD-13509CF95CEB}" type="presOf" srcId="{02D97148-E2A3-474E-80DD-B81F69D2C73B}" destId="{938798CA-F89E-4065-B9DB-74F5948FB784}" srcOrd="0" destOrd="0" presId="urn:microsoft.com/office/officeart/2005/8/layout/hierarchy2"/>
    <dgm:cxn modelId="{0D82CFD5-0CBA-4512-A90F-BFA3F8EFA1B2}" type="presOf" srcId="{D8B1CAE1-8835-4F69-AAB9-A9C6F121196D}" destId="{137484CE-7B57-452A-90EE-4F90BD76C24E}" srcOrd="0" destOrd="0" presId="urn:microsoft.com/office/officeart/2005/8/layout/hierarchy2"/>
    <dgm:cxn modelId="{3C83C8AD-76DC-41C0-BFCD-2F87B12034A4}" type="presOf" srcId="{F6BF2270-E1F3-4015-B32B-D001BA6CA079}" destId="{B1923FC7-12DE-4C5F-AB4A-EC8ADA5E7329}" srcOrd="1" destOrd="0" presId="urn:microsoft.com/office/officeart/2005/8/layout/hierarchy2"/>
    <dgm:cxn modelId="{69B188D0-1EFB-4B8B-82AC-1344DE5FEF90}" type="presParOf" srcId="{EAC118AB-F2F9-4F36-A215-61D35156A34D}" destId="{89C8FD3D-EA6A-40AD-A3CD-09E118DD8A95}" srcOrd="0" destOrd="0" presId="urn:microsoft.com/office/officeart/2005/8/layout/hierarchy2"/>
    <dgm:cxn modelId="{805ECF6A-F077-4585-81D2-7C72C64BBB04}" type="presParOf" srcId="{89C8FD3D-EA6A-40AD-A3CD-09E118DD8A95}" destId="{919700B5-C4E7-49BE-AADE-D9CDB8564222}" srcOrd="0" destOrd="0" presId="urn:microsoft.com/office/officeart/2005/8/layout/hierarchy2"/>
    <dgm:cxn modelId="{21AA22C0-989B-4F28-8710-BBB305F0A3FA}" type="presParOf" srcId="{89C8FD3D-EA6A-40AD-A3CD-09E118DD8A95}" destId="{BF34F25D-EA54-4500-ACA1-49A58B7A32B4}" srcOrd="1" destOrd="0" presId="urn:microsoft.com/office/officeart/2005/8/layout/hierarchy2"/>
    <dgm:cxn modelId="{577819B5-3DC5-4CF8-BECA-3A8F8B7550EA}" type="presParOf" srcId="{BF34F25D-EA54-4500-ACA1-49A58B7A32B4}" destId="{C22DFB22-4E74-4F81-97B1-53B6824AD876}" srcOrd="0" destOrd="0" presId="urn:microsoft.com/office/officeart/2005/8/layout/hierarchy2"/>
    <dgm:cxn modelId="{98DA1FBE-7830-4FEE-AD44-3E96E3F529BC}" type="presParOf" srcId="{C22DFB22-4E74-4F81-97B1-53B6824AD876}" destId="{B1923FC7-12DE-4C5F-AB4A-EC8ADA5E7329}" srcOrd="0" destOrd="0" presId="urn:microsoft.com/office/officeart/2005/8/layout/hierarchy2"/>
    <dgm:cxn modelId="{DA08599F-E1A2-4713-BA09-FDD04032DBD6}" type="presParOf" srcId="{BF34F25D-EA54-4500-ACA1-49A58B7A32B4}" destId="{228AF209-BF42-44A4-82B6-586BEB741A26}" srcOrd="1" destOrd="0" presId="urn:microsoft.com/office/officeart/2005/8/layout/hierarchy2"/>
    <dgm:cxn modelId="{D126A2EB-F151-479C-87A1-3F732C983154}" type="presParOf" srcId="{228AF209-BF42-44A4-82B6-586BEB741A26}" destId="{BD1D5749-3052-410F-B874-56801F2B7BEE}" srcOrd="0" destOrd="0" presId="urn:microsoft.com/office/officeart/2005/8/layout/hierarchy2"/>
    <dgm:cxn modelId="{24945E0F-A3EC-43B7-B42F-952C6EC7DB06}" type="presParOf" srcId="{228AF209-BF42-44A4-82B6-586BEB741A26}" destId="{9DB9F51C-2E1D-42C6-9979-246B7DDBEFCB}" srcOrd="1" destOrd="0" presId="urn:microsoft.com/office/officeart/2005/8/layout/hierarchy2"/>
    <dgm:cxn modelId="{131E77A1-BAE7-4220-8252-419645E0E9C7}" type="presParOf" srcId="{9DB9F51C-2E1D-42C6-9979-246B7DDBEFCB}" destId="{FE432FA9-C920-4BE2-A6A0-45AFC6C6DFFF}" srcOrd="0" destOrd="0" presId="urn:microsoft.com/office/officeart/2005/8/layout/hierarchy2"/>
    <dgm:cxn modelId="{CDD68FCC-174E-4C0B-B53B-D5AAB1399521}" type="presParOf" srcId="{FE432FA9-C920-4BE2-A6A0-45AFC6C6DFFF}" destId="{0B8B523A-68E7-47D5-8312-C7991EF290AB}" srcOrd="0" destOrd="0" presId="urn:microsoft.com/office/officeart/2005/8/layout/hierarchy2"/>
    <dgm:cxn modelId="{A842F4CF-EC87-4327-884D-C346EE3ADAE6}" type="presParOf" srcId="{9DB9F51C-2E1D-42C6-9979-246B7DDBEFCB}" destId="{005ED507-BE70-4C29-8C19-B278E538994E}" srcOrd="1" destOrd="0" presId="urn:microsoft.com/office/officeart/2005/8/layout/hierarchy2"/>
    <dgm:cxn modelId="{C632955D-50F0-484A-81C1-3DC3C94A4790}" type="presParOf" srcId="{005ED507-BE70-4C29-8C19-B278E538994E}" destId="{EB494193-6756-434D-A039-220E46E1B62F}" srcOrd="0" destOrd="0" presId="urn:microsoft.com/office/officeart/2005/8/layout/hierarchy2"/>
    <dgm:cxn modelId="{16D98A0C-EBEA-4306-81E3-9EE0DE6AC3C2}" type="presParOf" srcId="{005ED507-BE70-4C29-8C19-B278E538994E}" destId="{887FCE2F-2D9A-45B4-91B2-6DA42A24362E}" srcOrd="1" destOrd="0" presId="urn:microsoft.com/office/officeart/2005/8/layout/hierarchy2"/>
    <dgm:cxn modelId="{6654E57E-17C0-4F7A-848C-528BCBA97F86}" type="presParOf" srcId="{9DB9F51C-2E1D-42C6-9979-246B7DDBEFCB}" destId="{938798CA-F89E-4065-B9DB-74F5948FB784}" srcOrd="2" destOrd="0" presId="urn:microsoft.com/office/officeart/2005/8/layout/hierarchy2"/>
    <dgm:cxn modelId="{551FB3E7-A044-4552-87F4-12409CB15943}" type="presParOf" srcId="{938798CA-F89E-4065-B9DB-74F5948FB784}" destId="{039CA2F6-49CE-48A2-96E3-2C7F6D1149C8}" srcOrd="0" destOrd="0" presId="urn:microsoft.com/office/officeart/2005/8/layout/hierarchy2"/>
    <dgm:cxn modelId="{4A390021-613F-4760-A62F-C4DCE504462E}" type="presParOf" srcId="{9DB9F51C-2E1D-42C6-9979-246B7DDBEFCB}" destId="{16EF9789-3DBC-47A3-BADE-BB755CCB5B15}" srcOrd="3" destOrd="0" presId="urn:microsoft.com/office/officeart/2005/8/layout/hierarchy2"/>
    <dgm:cxn modelId="{D516EA06-FE04-4DEE-8C4E-A3A0267A579F}" type="presParOf" srcId="{16EF9789-3DBC-47A3-BADE-BB755CCB5B15}" destId="{137484CE-7B57-452A-90EE-4F90BD76C24E}" srcOrd="0" destOrd="0" presId="urn:microsoft.com/office/officeart/2005/8/layout/hierarchy2"/>
    <dgm:cxn modelId="{7FCBAE5F-3DC4-4597-B8BF-5D3FE2F94FBA}" type="presParOf" srcId="{16EF9789-3DBC-47A3-BADE-BB755CCB5B15}" destId="{819E40FA-DF9A-48BC-AD5F-739261B64D15}" srcOrd="1" destOrd="0" presId="urn:microsoft.com/office/officeart/2005/8/layout/hierarchy2"/>
    <dgm:cxn modelId="{94EC7EE8-3C46-41E4-A58A-4F19FCF6C0D8}" type="presParOf" srcId="{9DB9F51C-2E1D-42C6-9979-246B7DDBEFCB}" destId="{F9D42496-9637-4BA7-9F15-76DE4D46D181}" srcOrd="4" destOrd="0" presId="urn:microsoft.com/office/officeart/2005/8/layout/hierarchy2"/>
    <dgm:cxn modelId="{F3A8B570-E3DC-429D-9DBF-E240DCC779D2}" type="presParOf" srcId="{F9D42496-9637-4BA7-9F15-76DE4D46D181}" destId="{9BEA37BA-E17F-4A0C-8E4E-24626FFDAF5B}" srcOrd="0" destOrd="0" presId="urn:microsoft.com/office/officeart/2005/8/layout/hierarchy2"/>
    <dgm:cxn modelId="{F27BFAE3-5474-4254-8381-B555FFB0CAA3}" type="presParOf" srcId="{9DB9F51C-2E1D-42C6-9979-246B7DDBEFCB}" destId="{3F8EC740-98F5-4B4A-86AD-99487B4BF906}" srcOrd="5" destOrd="0" presId="urn:microsoft.com/office/officeart/2005/8/layout/hierarchy2"/>
    <dgm:cxn modelId="{CD5C90DF-4A20-499F-BFB9-1DC8F3E7CE42}" type="presParOf" srcId="{3F8EC740-98F5-4B4A-86AD-99487B4BF906}" destId="{63A76727-B0A9-4E96-A98B-220BB9810744}" srcOrd="0" destOrd="0" presId="urn:microsoft.com/office/officeart/2005/8/layout/hierarchy2"/>
    <dgm:cxn modelId="{9FA47E02-F1B7-4090-B7DC-D6D6EFB7BBA8}" type="presParOf" srcId="{3F8EC740-98F5-4B4A-86AD-99487B4BF906}" destId="{6A5CD1B1-DAA3-4506-99BA-032FF3627A66}"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F6B92AF0-2E9B-4563-AA76-1C6D86E0FFE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7C3614ED-EF9E-4D28-88F4-81EB8FFD3EEB}">
      <dgm:prSet phldrT="[Текст]" custT="1"/>
      <dgm:spPr/>
      <dgm:t>
        <a:bodyPr/>
        <a:lstStyle/>
        <a:p>
          <a:r>
            <a:rPr lang="ru-RU" sz="36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Оқыту </a:t>
          </a:r>
          <a:r>
            <a:rPr lang="ru-RU"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форма</a:t>
          </a:r>
        </a:p>
        <a:p>
          <a:r>
            <a:rPr lang="ru-RU" sz="36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сы</a:t>
          </a:r>
          <a:r>
            <a:rPr lang="ru-RU"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23FF0D26-AAB2-4742-BB8A-4C8A938F4ECE}" type="parTrans" cxnId="{AB57E219-E98C-4DE7-9C58-F06C2BAE2A44}">
      <dgm:prSet/>
      <dgm:spPr/>
      <dgm:t>
        <a:bodyPr/>
        <a:lstStyle/>
        <a:p>
          <a:endParaRPr lang="ru-RU"/>
        </a:p>
      </dgm:t>
    </dgm:pt>
    <dgm:pt modelId="{AD8112B5-636A-4B3B-8E71-99AE77366059}" type="sibTrans" cxnId="{AB57E219-E98C-4DE7-9C58-F06C2BAE2A44}">
      <dgm:prSet/>
      <dgm:spPr/>
      <dgm:t>
        <a:bodyPr/>
        <a:lstStyle/>
        <a:p>
          <a:endParaRPr lang="ru-RU"/>
        </a:p>
      </dgm:t>
    </dgm:pt>
    <dgm:pt modelId="{1103FE94-36B7-4D40-AACC-FCE08CC5280C}">
      <dgm:prSet phldrT="[Текст]" custT="1"/>
      <dgm:spPr/>
      <dgm:t>
        <a:bodyPr/>
        <a:lstStyle/>
        <a:p>
          <a:r>
            <a:rPr lang="ru-RU" sz="32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Дидактикалық </a:t>
          </a:r>
          <a:r>
            <a:rPr lang="ru-RU" sz="32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мақсаты бойынша</a:t>
          </a:r>
          <a:endParaRPr lang="ru-RU"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6BF2270-E1F3-4015-B32B-D001BA6CA079}" type="parTrans" cxnId="{E11E7367-2124-4AAC-BB7C-837D37A9141D}">
      <dgm:prSet/>
      <dgm:spPr/>
      <dgm:t>
        <a:bodyPr/>
        <a:lstStyle/>
        <a:p>
          <a:endParaRPr lang="ru-RU"/>
        </a:p>
      </dgm:t>
    </dgm:pt>
    <dgm:pt modelId="{4A5F6626-184C-4F11-AF09-89421E1B4F54}" type="sibTrans" cxnId="{E11E7367-2124-4AAC-BB7C-837D37A9141D}">
      <dgm:prSet/>
      <dgm:spPr/>
      <dgm:t>
        <a:bodyPr/>
        <a:lstStyle/>
        <a:p>
          <a:endParaRPr lang="ru-RU"/>
        </a:p>
      </dgm:t>
    </dgm:pt>
    <dgm:pt modelId="{8D61C27B-0EA1-40A9-BEE7-FE400A371AC7}">
      <dgm:prSet phldrT="[Текст]" custT="1"/>
      <dgm:spPr/>
      <dgm:t>
        <a:bodyPr/>
        <a:lstStyle/>
        <a:p>
          <a:r>
            <a:rPr lang="ru-RU" sz="20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бақылау </a:t>
          </a:r>
          <a:r>
            <a:rPr lang="ru-RU"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(коллоквиум, </a:t>
          </a:r>
          <a:r>
            <a:rPr lang="ru-RU" sz="20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сынақ, емтихан</a:t>
          </a:r>
          <a:r>
            <a:rPr lang="ru-RU"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dgm:t>
    </dgm:pt>
    <dgm:pt modelId="{D450136B-ECE7-4F1B-80E7-13F31921292B}" type="parTrans" cxnId="{70624CB6-0199-4E67-896C-7218A63C32CF}">
      <dgm:prSet/>
      <dgm:spPr/>
      <dgm:t>
        <a:bodyPr/>
        <a:lstStyle/>
        <a:p>
          <a:endParaRPr lang="ru-RU"/>
        </a:p>
      </dgm:t>
    </dgm:pt>
    <dgm:pt modelId="{B6385BF4-3276-46CC-96EC-ADCEC794922C}" type="sibTrans" cxnId="{70624CB6-0199-4E67-896C-7218A63C32CF}">
      <dgm:prSet/>
      <dgm:spPr/>
      <dgm:t>
        <a:bodyPr/>
        <a:lstStyle/>
        <a:p>
          <a:endParaRPr lang="ru-RU"/>
        </a:p>
      </dgm:t>
    </dgm:pt>
    <dgm:pt modelId="{D8B1CAE1-8835-4F69-AAB9-A9C6F121196D}">
      <dgm:prSet custT="1"/>
      <dgm:spPr/>
      <dgm:t>
        <a:bodyPr/>
        <a:lstStyle/>
        <a:p>
          <a:r>
            <a:rPr lang="ru-RU" sz="20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Практикалық (лабораториялық-практикалық сабақ, </a:t>
          </a:r>
          <a:r>
            <a:rPr lang="ru-RU"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практикум)</a:t>
          </a:r>
        </a:p>
      </dgm:t>
    </dgm:pt>
    <dgm:pt modelId="{02D97148-E2A3-474E-80DD-B81F69D2C73B}" type="parTrans" cxnId="{8506E7BC-E88D-44FA-9F61-8B8CFE2745B9}">
      <dgm:prSet/>
      <dgm:spPr/>
      <dgm:t>
        <a:bodyPr/>
        <a:lstStyle/>
        <a:p>
          <a:endParaRPr lang="ru-RU"/>
        </a:p>
      </dgm:t>
    </dgm:pt>
    <dgm:pt modelId="{42CC8CBA-F078-4ADB-A9F8-979CDD00A717}" type="sibTrans" cxnId="{8506E7BC-E88D-44FA-9F61-8B8CFE2745B9}">
      <dgm:prSet/>
      <dgm:spPr/>
      <dgm:t>
        <a:bodyPr/>
        <a:lstStyle/>
        <a:p>
          <a:endParaRPr lang="ru-RU"/>
        </a:p>
      </dgm:t>
    </dgm:pt>
    <dgm:pt modelId="{F7CC2458-3E67-4651-A4D8-52BB979FB7EA}">
      <dgm:prSet custT="1"/>
      <dgm:spPr/>
      <dgm:t>
        <a:bodyPr/>
        <a:lstStyle/>
        <a:p>
          <a:r>
            <a:rPr lang="ru-RU" sz="24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теориялық (дәріс, </a:t>
          </a:r>
          <a:r>
            <a:rPr lang="ru-RU"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семинар, </a:t>
          </a:r>
          <a:r>
            <a:rPr lang="ru-RU" sz="2400"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курстық жұмыс, дипломдық жұмыс, кеңес, </a:t>
          </a:r>
          <a:r>
            <a:rPr lang="ru-RU"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экскурсия</a:t>
          </a:r>
        </a:p>
      </dgm:t>
    </dgm:pt>
    <dgm:pt modelId="{25ACE18F-880B-400A-892D-24CAD1E28844}" type="parTrans" cxnId="{0E527A4D-F6BA-4ECD-98ED-AA2D1CA8188C}">
      <dgm:prSet/>
      <dgm:spPr/>
      <dgm:t>
        <a:bodyPr/>
        <a:lstStyle/>
        <a:p>
          <a:endParaRPr lang="ru-RU"/>
        </a:p>
      </dgm:t>
    </dgm:pt>
    <dgm:pt modelId="{EF9F9833-4A8C-43D3-A0AF-AA14790A7E69}" type="sibTrans" cxnId="{0E527A4D-F6BA-4ECD-98ED-AA2D1CA8188C}">
      <dgm:prSet/>
      <dgm:spPr/>
      <dgm:t>
        <a:bodyPr/>
        <a:lstStyle/>
        <a:p>
          <a:endParaRPr lang="ru-RU"/>
        </a:p>
      </dgm:t>
    </dgm:pt>
    <dgm:pt modelId="{5B099ABC-DC1E-4CE7-806B-884BC926DA3F}">
      <dgm:prSet/>
      <dgm:spPr/>
      <dgm:t>
        <a:bodyPr/>
        <a:lstStyle/>
        <a:p>
          <a:r>
            <a:rPr lang="ru-RU"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біріктірілген</a:t>
          </a:r>
          <a:r>
            <a:rPr lang="ru-RU"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b="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(педагогикалық және өндірістік парктика</a:t>
          </a:r>
          <a:r>
            <a:rPr lang="ru-RU" dirty="0">
              <a:solidFill>
                <a:schemeClr val="bg1"/>
              </a:solidFill>
              <a:latin typeface="Times New Roman" pitchFamily="18" charset="0"/>
              <a:cs typeface="Times New Roman" pitchFamily="18" charset="0"/>
            </a:rPr>
            <a:t>)</a:t>
          </a:r>
        </a:p>
      </dgm:t>
    </dgm:pt>
    <dgm:pt modelId="{E68201BE-443F-4147-B366-B976199F78FB}" type="parTrans" cxnId="{E4571775-1377-4141-8127-21447882A288}">
      <dgm:prSet/>
      <dgm:spPr/>
      <dgm:t>
        <a:bodyPr/>
        <a:lstStyle/>
        <a:p>
          <a:endParaRPr lang="ru-RU"/>
        </a:p>
      </dgm:t>
    </dgm:pt>
    <dgm:pt modelId="{96495812-127D-454A-A98D-BCFD70F38ACE}" type="sibTrans" cxnId="{E4571775-1377-4141-8127-21447882A288}">
      <dgm:prSet/>
      <dgm:spPr/>
      <dgm:t>
        <a:bodyPr/>
        <a:lstStyle/>
        <a:p>
          <a:endParaRPr lang="ru-RU"/>
        </a:p>
      </dgm:t>
    </dgm:pt>
    <dgm:pt modelId="{EAC118AB-F2F9-4F36-A215-61D35156A34D}" type="pres">
      <dgm:prSet presAssocID="{F6B92AF0-2E9B-4563-AA76-1C6D86E0FFEC}" presName="diagram" presStyleCnt="0">
        <dgm:presLayoutVars>
          <dgm:chPref val="1"/>
          <dgm:dir/>
          <dgm:animOne val="branch"/>
          <dgm:animLvl val="lvl"/>
          <dgm:resizeHandles val="exact"/>
        </dgm:presLayoutVars>
      </dgm:prSet>
      <dgm:spPr/>
      <dgm:t>
        <a:bodyPr/>
        <a:lstStyle/>
        <a:p>
          <a:endParaRPr lang="ru-RU"/>
        </a:p>
      </dgm:t>
    </dgm:pt>
    <dgm:pt modelId="{89C8FD3D-EA6A-40AD-A3CD-09E118DD8A95}" type="pres">
      <dgm:prSet presAssocID="{7C3614ED-EF9E-4D28-88F4-81EB8FFD3EEB}" presName="root1" presStyleCnt="0"/>
      <dgm:spPr/>
    </dgm:pt>
    <dgm:pt modelId="{919700B5-C4E7-49BE-AADE-D9CDB8564222}" type="pres">
      <dgm:prSet presAssocID="{7C3614ED-EF9E-4D28-88F4-81EB8FFD3EEB}" presName="LevelOneTextNode" presStyleLbl="node0" presStyleIdx="0" presStyleCnt="1" custScaleX="88665" custScaleY="660843">
        <dgm:presLayoutVars>
          <dgm:chPref val="3"/>
        </dgm:presLayoutVars>
      </dgm:prSet>
      <dgm:spPr/>
      <dgm:t>
        <a:bodyPr/>
        <a:lstStyle/>
        <a:p>
          <a:endParaRPr lang="ru-RU"/>
        </a:p>
      </dgm:t>
    </dgm:pt>
    <dgm:pt modelId="{BF34F25D-EA54-4500-ACA1-49A58B7A32B4}" type="pres">
      <dgm:prSet presAssocID="{7C3614ED-EF9E-4D28-88F4-81EB8FFD3EEB}" presName="level2hierChild" presStyleCnt="0"/>
      <dgm:spPr/>
    </dgm:pt>
    <dgm:pt modelId="{C22DFB22-4E74-4F81-97B1-53B6824AD876}" type="pres">
      <dgm:prSet presAssocID="{F6BF2270-E1F3-4015-B32B-D001BA6CA079}" presName="conn2-1" presStyleLbl="parChTrans1D2" presStyleIdx="0" presStyleCnt="1"/>
      <dgm:spPr/>
      <dgm:t>
        <a:bodyPr/>
        <a:lstStyle/>
        <a:p>
          <a:endParaRPr lang="ru-RU"/>
        </a:p>
      </dgm:t>
    </dgm:pt>
    <dgm:pt modelId="{B1923FC7-12DE-4C5F-AB4A-EC8ADA5E7329}" type="pres">
      <dgm:prSet presAssocID="{F6BF2270-E1F3-4015-B32B-D001BA6CA079}" presName="connTx" presStyleLbl="parChTrans1D2" presStyleIdx="0" presStyleCnt="1"/>
      <dgm:spPr/>
      <dgm:t>
        <a:bodyPr/>
        <a:lstStyle/>
        <a:p>
          <a:endParaRPr lang="ru-RU"/>
        </a:p>
      </dgm:t>
    </dgm:pt>
    <dgm:pt modelId="{228AF209-BF42-44A4-82B6-586BEB741A26}" type="pres">
      <dgm:prSet presAssocID="{1103FE94-36B7-4D40-AACC-FCE08CC5280C}" presName="root2" presStyleCnt="0"/>
      <dgm:spPr/>
    </dgm:pt>
    <dgm:pt modelId="{BD1D5749-3052-410F-B874-56801F2B7BEE}" type="pres">
      <dgm:prSet presAssocID="{1103FE94-36B7-4D40-AACC-FCE08CC5280C}" presName="LevelTwoTextNode" presStyleLbl="node2" presStyleIdx="0" presStyleCnt="1" custScaleY="543283">
        <dgm:presLayoutVars>
          <dgm:chPref val="3"/>
        </dgm:presLayoutVars>
      </dgm:prSet>
      <dgm:spPr/>
      <dgm:t>
        <a:bodyPr/>
        <a:lstStyle/>
        <a:p>
          <a:endParaRPr lang="ru-RU"/>
        </a:p>
      </dgm:t>
    </dgm:pt>
    <dgm:pt modelId="{9DB9F51C-2E1D-42C6-9979-246B7DDBEFCB}" type="pres">
      <dgm:prSet presAssocID="{1103FE94-36B7-4D40-AACC-FCE08CC5280C}" presName="level3hierChild" presStyleCnt="0"/>
      <dgm:spPr/>
    </dgm:pt>
    <dgm:pt modelId="{FE432FA9-C920-4BE2-A6A0-45AFC6C6DFFF}" type="pres">
      <dgm:prSet presAssocID="{25ACE18F-880B-400A-892D-24CAD1E28844}" presName="conn2-1" presStyleLbl="parChTrans1D3" presStyleIdx="0" presStyleCnt="4"/>
      <dgm:spPr/>
      <dgm:t>
        <a:bodyPr/>
        <a:lstStyle/>
        <a:p>
          <a:endParaRPr lang="ru-RU"/>
        </a:p>
      </dgm:t>
    </dgm:pt>
    <dgm:pt modelId="{0B8B523A-68E7-47D5-8312-C7991EF290AB}" type="pres">
      <dgm:prSet presAssocID="{25ACE18F-880B-400A-892D-24CAD1E28844}" presName="connTx" presStyleLbl="parChTrans1D3" presStyleIdx="0" presStyleCnt="4"/>
      <dgm:spPr/>
      <dgm:t>
        <a:bodyPr/>
        <a:lstStyle/>
        <a:p>
          <a:endParaRPr lang="ru-RU"/>
        </a:p>
      </dgm:t>
    </dgm:pt>
    <dgm:pt modelId="{005ED507-BE70-4C29-8C19-B278E538994E}" type="pres">
      <dgm:prSet presAssocID="{F7CC2458-3E67-4651-A4D8-52BB979FB7EA}" presName="root2" presStyleCnt="0"/>
      <dgm:spPr/>
    </dgm:pt>
    <dgm:pt modelId="{EB494193-6756-434D-A039-220E46E1B62F}" type="pres">
      <dgm:prSet presAssocID="{F7CC2458-3E67-4651-A4D8-52BB979FB7EA}" presName="LevelTwoTextNode" presStyleLbl="node3" presStyleIdx="0" presStyleCnt="4" custScaleX="166289" custScaleY="242937">
        <dgm:presLayoutVars>
          <dgm:chPref val="3"/>
        </dgm:presLayoutVars>
      </dgm:prSet>
      <dgm:spPr/>
      <dgm:t>
        <a:bodyPr/>
        <a:lstStyle/>
        <a:p>
          <a:endParaRPr lang="ru-RU"/>
        </a:p>
      </dgm:t>
    </dgm:pt>
    <dgm:pt modelId="{887FCE2F-2D9A-45B4-91B2-6DA42A24362E}" type="pres">
      <dgm:prSet presAssocID="{F7CC2458-3E67-4651-A4D8-52BB979FB7EA}" presName="level3hierChild" presStyleCnt="0"/>
      <dgm:spPr/>
    </dgm:pt>
    <dgm:pt modelId="{938798CA-F89E-4065-B9DB-74F5948FB784}" type="pres">
      <dgm:prSet presAssocID="{02D97148-E2A3-474E-80DD-B81F69D2C73B}" presName="conn2-1" presStyleLbl="parChTrans1D3" presStyleIdx="1" presStyleCnt="4"/>
      <dgm:spPr/>
      <dgm:t>
        <a:bodyPr/>
        <a:lstStyle/>
        <a:p>
          <a:endParaRPr lang="ru-RU"/>
        </a:p>
      </dgm:t>
    </dgm:pt>
    <dgm:pt modelId="{039CA2F6-49CE-48A2-96E3-2C7F6D1149C8}" type="pres">
      <dgm:prSet presAssocID="{02D97148-E2A3-474E-80DD-B81F69D2C73B}" presName="connTx" presStyleLbl="parChTrans1D3" presStyleIdx="1" presStyleCnt="4"/>
      <dgm:spPr/>
      <dgm:t>
        <a:bodyPr/>
        <a:lstStyle/>
        <a:p>
          <a:endParaRPr lang="ru-RU"/>
        </a:p>
      </dgm:t>
    </dgm:pt>
    <dgm:pt modelId="{16EF9789-3DBC-47A3-BADE-BB755CCB5B15}" type="pres">
      <dgm:prSet presAssocID="{D8B1CAE1-8835-4F69-AAB9-A9C6F121196D}" presName="root2" presStyleCnt="0"/>
      <dgm:spPr/>
    </dgm:pt>
    <dgm:pt modelId="{137484CE-7B57-452A-90EE-4F90BD76C24E}" type="pres">
      <dgm:prSet presAssocID="{D8B1CAE1-8835-4F69-AAB9-A9C6F121196D}" presName="LevelTwoTextNode" presStyleLbl="node3" presStyleIdx="1" presStyleCnt="4" custScaleX="185455" custScaleY="139570">
        <dgm:presLayoutVars>
          <dgm:chPref val="3"/>
        </dgm:presLayoutVars>
      </dgm:prSet>
      <dgm:spPr/>
      <dgm:t>
        <a:bodyPr/>
        <a:lstStyle/>
        <a:p>
          <a:endParaRPr lang="ru-RU"/>
        </a:p>
      </dgm:t>
    </dgm:pt>
    <dgm:pt modelId="{819E40FA-DF9A-48BC-AD5F-739261B64D15}" type="pres">
      <dgm:prSet presAssocID="{D8B1CAE1-8835-4F69-AAB9-A9C6F121196D}" presName="level3hierChild" presStyleCnt="0"/>
      <dgm:spPr/>
    </dgm:pt>
    <dgm:pt modelId="{F9D42496-9637-4BA7-9F15-76DE4D46D181}" type="pres">
      <dgm:prSet presAssocID="{E68201BE-443F-4147-B366-B976199F78FB}" presName="conn2-1" presStyleLbl="parChTrans1D3" presStyleIdx="2" presStyleCnt="4"/>
      <dgm:spPr/>
      <dgm:t>
        <a:bodyPr/>
        <a:lstStyle/>
        <a:p>
          <a:endParaRPr lang="ru-RU"/>
        </a:p>
      </dgm:t>
    </dgm:pt>
    <dgm:pt modelId="{9BEA37BA-E17F-4A0C-8E4E-24626FFDAF5B}" type="pres">
      <dgm:prSet presAssocID="{E68201BE-443F-4147-B366-B976199F78FB}" presName="connTx" presStyleLbl="parChTrans1D3" presStyleIdx="2" presStyleCnt="4"/>
      <dgm:spPr/>
      <dgm:t>
        <a:bodyPr/>
        <a:lstStyle/>
        <a:p>
          <a:endParaRPr lang="ru-RU"/>
        </a:p>
      </dgm:t>
    </dgm:pt>
    <dgm:pt modelId="{3F8EC740-98F5-4B4A-86AD-99487B4BF906}" type="pres">
      <dgm:prSet presAssocID="{5B099ABC-DC1E-4CE7-806B-884BC926DA3F}" presName="root2" presStyleCnt="0"/>
      <dgm:spPr/>
    </dgm:pt>
    <dgm:pt modelId="{63A76727-B0A9-4E96-A98B-220BB9810744}" type="pres">
      <dgm:prSet presAssocID="{5B099ABC-DC1E-4CE7-806B-884BC926DA3F}" presName="LevelTwoTextNode" presStyleLbl="node3" presStyleIdx="2" presStyleCnt="4" custScaleX="185455">
        <dgm:presLayoutVars>
          <dgm:chPref val="3"/>
        </dgm:presLayoutVars>
      </dgm:prSet>
      <dgm:spPr/>
      <dgm:t>
        <a:bodyPr/>
        <a:lstStyle/>
        <a:p>
          <a:endParaRPr lang="ru-RU"/>
        </a:p>
      </dgm:t>
    </dgm:pt>
    <dgm:pt modelId="{6A5CD1B1-DAA3-4506-99BA-032FF3627A66}" type="pres">
      <dgm:prSet presAssocID="{5B099ABC-DC1E-4CE7-806B-884BC926DA3F}" presName="level3hierChild" presStyleCnt="0"/>
      <dgm:spPr/>
    </dgm:pt>
    <dgm:pt modelId="{6DAAF9D5-C8BE-4B43-96C8-B3BDBDC3BD4C}" type="pres">
      <dgm:prSet presAssocID="{D450136B-ECE7-4F1B-80E7-13F31921292B}" presName="conn2-1" presStyleLbl="parChTrans1D3" presStyleIdx="3" presStyleCnt="4"/>
      <dgm:spPr/>
      <dgm:t>
        <a:bodyPr/>
        <a:lstStyle/>
        <a:p>
          <a:endParaRPr lang="ru-RU"/>
        </a:p>
      </dgm:t>
    </dgm:pt>
    <dgm:pt modelId="{6510369C-E523-400A-9E0F-0F22C9A88AFE}" type="pres">
      <dgm:prSet presAssocID="{D450136B-ECE7-4F1B-80E7-13F31921292B}" presName="connTx" presStyleLbl="parChTrans1D3" presStyleIdx="3" presStyleCnt="4"/>
      <dgm:spPr/>
      <dgm:t>
        <a:bodyPr/>
        <a:lstStyle/>
        <a:p>
          <a:endParaRPr lang="ru-RU"/>
        </a:p>
      </dgm:t>
    </dgm:pt>
    <dgm:pt modelId="{FE4D3914-52F5-4039-BDE4-22C27A046417}" type="pres">
      <dgm:prSet presAssocID="{8D61C27B-0EA1-40A9-BEE7-FE400A371AC7}" presName="root2" presStyleCnt="0"/>
      <dgm:spPr/>
    </dgm:pt>
    <dgm:pt modelId="{CDBE4A71-B736-47FF-A90E-2A6C0AD18994}" type="pres">
      <dgm:prSet presAssocID="{8D61C27B-0EA1-40A9-BEE7-FE400A371AC7}" presName="LevelTwoTextNode" presStyleLbl="node3" presStyleIdx="3" presStyleCnt="4" custScaleX="183099" custLinFactNeighborX="-1178" custLinFactNeighborY="754">
        <dgm:presLayoutVars>
          <dgm:chPref val="3"/>
        </dgm:presLayoutVars>
      </dgm:prSet>
      <dgm:spPr/>
      <dgm:t>
        <a:bodyPr/>
        <a:lstStyle/>
        <a:p>
          <a:endParaRPr lang="ru-RU"/>
        </a:p>
      </dgm:t>
    </dgm:pt>
    <dgm:pt modelId="{F962AC7E-8923-4749-8863-0334241DDEE1}" type="pres">
      <dgm:prSet presAssocID="{8D61C27B-0EA1-40A9-BEE7-FE400A371AC7}" presName="level3hierChild" presStyleCnt="0"/>
      <dgm:spPr/>
    </dgm:pt>
  </dgm:ptLst>
  <dgm:cxnLst>
    <dgm:cxn modelId="{0B2C62EA-F6B2-4FF7-8F69-8D437FF3590C}" type="presOf" srcId="{E68201BE-443F-4147-B366-B976199F78FB}" destId="{9BEA37BA-E17F-4A0C-8E4E-24626FFDAF5B}" srcOrd="1" destOrd="0" presId="urn:microsoft.com/office/officeart/2005/8/layout/hierarchy2"/>
    <dgm:cxn modelId="{8506E7BC-E88D-44FA-9F61-8B8CFE2745B9}" srcId="{1103FE94-36B7-4D40-AACC-FCE08CC5280C}" destId="{D8B1CAE1-8835-4F69-AAB9-A9C6F121196D}" srcOrd="1" destOrd="0" parTransId="{02D97148-E2A3-474E-80DD-B81F69D2C73B}" sibTransId="{42CC8CBA-F078-4ADB-A9F8-979CDD00A717}"/>
    <dgm:cxn modelId="{5DB35A71-51D9-4C53-83BD-6C6092127718}" type="presOf" srcId="{D450136B-ECE7-4F1B-80E7-13F31921292B}" destId="{6510369C-E523-400A-9E0F-0F22C9A88AFE}" srcOrd="1" destOrd="0" presId="urn:microsoft.com/office/officeart/2005/8/layout/hierarchy2"/>
    <dgm:cxn modelId="{AB57E219-E98C-4DE7-9C58-F06C2BAE2A44}" srcId="{F6B92AF0-2E9B-4563-AA76-1C6D86E0FFEC}" destId="{7C3614ED-EF9E-4D28-88F4-81EB8FFD3EEB}" srcOrd="0" destOrd="0" parTransId="{23FF0D26-AAB2-4742-BB8A-4C8A938F4ECE}" sibTransId="{AD8112B5-636A-4B3B-8E71-99AE77366059}"/>
    <dgm:cxn modelId="{B1125308-77A3-4A41-9E21-C0FE2DA7586B}" type="presOf" srcId="{1103FE94-36B7-4D40-AACC-FCE08CC5280C}" destId="{BD1D5749-3052-410F-B874-56801F2B7BEE}" srcOrd="0" destOrd="0" presId="urn:microsoft.com/office/officeart/2005/8/layout/hierarchy2"/>
    <dgm:cxn modelId="{0AAD87DC-F848-41E2-BC1C-D026F3023DCF}" type="presOf" srcId="{F6BF2270-E1F3-4015-B32B-D001BA6CA079}" destId="{C22DFB22-4E74-4F81-97B1-53B6824AD876}" srcOrd="0" destOrd="0" presId="urn:microsoft.com/office/officeart/2005/8/layout/hierarchy2"/>
    <dgm:cxn modelId="{371B05AE-629D-424E-81A2-1347EC03ADAF}" type="presOf" srcId="{02D97148-E2A3-474E-80DD-B81F69D2C73B}" destId="{039CA2F6-49CE-48A2-96E3-2C7F6D1149C8}" srcOrd="1" destOrd="0" presId="urn:microsoft.com/office/officeart/2005/8/layout/hierarchy2"/>
    <dgm:cxn modelId="{FCED00B4-65B8-4459-98B8-3896AE4E0B0C}" type="presOf" srcId="{F6B92AF0-2E9B-4563-AA76-1C6D86E0FFEC}" destId="{EAC118AB-F2F9-4F36-A215-61D35156A34D}" srcOrd="0" destOrd="0" presId="urn:microsoft.com/office/officeart/2005/8/layout/hierarchy2"/>
    <dgm:cxn modelId="{20224E18-5E60-4464-ACDF-72A93ADE9D11}" type="presOf" srcId="{D450136B-ECE7-4F1B-80E7-13F31921292B}" destId="{6DAAF9D5-C8BE-4B43-96C8-B3BDBDC3BD4C}" srcOrd="0" destOrd="0" presId="urn:microsoft.com/office/officeart/2005/8/layout/hierarchy2"/>
    <dgm:cxn modelId="{4D9E577D-4F14-4866-8E39-51D6AD8087EA}" type="presOf" srcId="{D8B1CAE1-8835-4F69-AAB9-A9C6F121196D}" destId="{137484CE-7B57-452A-90EE-4F90BD76C24E}" srcOrd="0" destOrd="0" presId="urn:microsoft.com/office/officeart/2005/8/layout/hierarchy2"/>
    <dgm:cxn modelId="{E11E7367-2124-4AAC-BB7C-837D37A9141D}" srcId="{7C3614ED-EF9E-4D28-88F4-81EB8FFD3EEB}" destId="{1103FE94-36B7-4D40-AACC-FCE08CC5280C}" srcOrd="0" destOrd="0" parTransId="{F6BF2270-E1F3-4015-B32B-D001BA6CA079}" sibTransId="{4A5F6626-184C-4F11-AF09-89421E1B4F54}"/>
    <dgm:cxn modelId="{3FDE3545-8C69-44E1-B7BB-2CC7364D6FC0}" type="presOf" srcId="{25ACE18F-880B-400A-892D-24CAD1E28844}" destId="{0B8B523A-68E7-47D5-8312-C7991EF290AB}" srcOrd="1" destOrd="0" presId="urn:microsoft.com/office/officeart/2005/8/layout/hierarchy2"/>
    <dgm:cxn modelId="{0C222B54-66ED-43D1-BD61-C923CB03FBAF}" type="presOf" srcId="{E68201BE-443F-4147-B366-B976199F78FB}" destId="{F9D42496-9637-4BA7-9F15-76DE4D46D181}" srcOrd="0" destOrd="0" presId="urn:microsoft.com/office/officeart/2005/8/layout/hierarchy2"/>
    <dgm:cxn modelId="{E5D9DADB-A2D7-41F6-B002-93EBA84E06BE}" type="presOf" srcId="{02D97148-E2A3-474E-80DD-B81F69D2C73B}" destId="{938798CA-F89E-4065-B9DB-74F5948FB784}" srcOrd="0" destOrd="0" presId="urn:microsoft.com/office/officeart/2005/8/layout/hierarchy2"/>
    <dgm:cxn modelId="{70624CB6-0199-4E67-896C-7218A63C32CF}" srcId="{1103FE94-36B7-4D40-AACC-FCE08CC5280C}" destId="{8D61C27B-0EA1-40A9-BEE7-FE400A371AC7}" srcOrd="3" destOrd="0" parTransId="{D450136B-ECE7-4F1B-80E7-13F31921292B}" sibTransId="{B6385BF4-3276-46CC-96EC-ADCEC794922C}"/>
    <dgm:cxn modelId="{1447CB9E-93C3-4F7B-B0B4-244567DA34EC}" type="presOf" srcId="{8D61C27B-0EA1-40A9-BEE7-FE400A371AC7}" destId="{CDBE4A71-B736-47FF-A90E-2A6C0AD18994}" srcOrd="0" destOrd="0" presId="urn:microsoft.com/office/officeart/2005/8/layout/hierarchy2"/>
    <dgm:cxn modelId="{174FDFE8-E986-4A3B-AB80-F67882C2D654}" type="presOf" srcId="{7C3614ED-EF9E-4D28-88F4-81EB8FFD3EEB}" destId="{919700B5-C4E7-49BE-AADE-D9CDB8564222}" srcOrd="0" destOrd="0" presId="urn:microsoft.com/office/officeart/2005/8/layout/hierarchy2"/>
    <dgm:cxn modelId="{32AD04E8-71EF-4B60-9FC8-D3EA719E350B}" type="presOf" srcId="{25ACE18F-880B-400A-892D-24CAD1E28844}" destId="{FE432FA9-C920-4BE2-A6A0-45AFC6C6DFFF}" srcOrd="0" destOrd="0" presId="urn:microsoft.com/office/officeart/2005/8/layout/hierarchy2"/>
    <dgm:cxn modelId="{17F13B88-DDFA-4A4F-BDAF-035DB29AAD1E}" type="presOf" srcId="{F6BF2270-E1F3-4015-B32B-D001BA6CA079}" destId="{B1923FC7-12DE-4C5F-AB4A-EC8ADA5E7329}" srcOrd="1" destOrd="0" presId="urn:microsoft.com/office/officeart/2005/8/layout/hierarchy2"/>
    <dgm:cxn modelId="{E4571775-1377-4141-8127-21447882A288}" srcId="{1103FE94-36B7-4D40-AACC-FCE08CC5280C}" destId="{5B099ABC-DC1E-4CE7-806B-884BC926DA3F}" srcOrd="2" destOrd="0" parTransId="{E68201BE-443F-4147-B366-B976199F78FB}" sibTransId="{96495812-127D-454A-A98D-BCFD70F38ACE}"/>
    <dgm:cxn modelId="{0E527A4D-F6BA-4ECD-98ED-AA2D1CA8188C}" srcId="{1103FE94-36B7-4D40-AACC-FCE08CC5280C}" destId="{F7CC2458-3E67-4651-A4D8-52BB979FB7EA}" srcOrd="0" destOrd="0" parTransId="{25ACE18F-880B-400A-892D-24CAD1E28844}" sibTransId="{EF9F9833-4A8C-43D3-A0AF-AA14790A7E69}"/>
    <dgm:cxn modelId="{306D70CE-BA1E-41A7-A3C0-9EFD8E422BEE}" type="presOf" srcId="{F7CC2458-3E67-4651-A4D8-52BB979FB7EA}" destId="{EB494193-6756-434D-A039-220E46E1B62F}" srcOrd="0" destOrd="0" presId="urn:microsoft.com/office/officeart/2005/8/layout/hierarchy2"/>
    <dgm:cxn modelId="{1A3A8A1E-2B61-4543-8188-BC0C53E020C5}" type="presOf" srcId="{5B099ABC-DC1E-4CE7-806B-884BC926DA3F}" destId="{63A76727-B0A9-4E96-A98B-220BB9810744}" srcOrd="0" destOrd="0" presId="urn:microsoft.com/office/officeart/2005/8/layout/hierarchy2"/>
    <dgm:cxn modelId="{79E84827-2032-4C6B-9221-A7762223125E}" type="presParOf" srcId="{EAC118AB-F2F9-4F36-A215-61D35156A34D}" destId="{89C8FD3D-EA6A-40AD-A3CD-09E118DD8A95}" srcOrd="0" destOrd="0" presId="urn:microsoft.com/office/officeart/2005/8/layout/hierarchy2"/>
    <dgm:cxn modelId="{1BC4BAC9-05BF-4713-9337-01CD100AD05A}" type="presParOf" srcId="{89C8FD3D-EA6A-40AD-A3CD-09E118DD8A95}" destId="{919700B5-C4E7-49BE-AADE-D9CDB8564222}" srcOrd="0" destOrd="0" presId="urn:microsoft.com/office/officeart/2005/8/layout/hierarchy2"/>
    <dgm:cxn modelId="{FE6CBBE2-19AF-4A00-92B0-FCCAC8AF125B}" type="presParOf" srcId="{89C8FD3D-EA6A-40AD-A3CD-09E118DD8A95}" destId="{BF34F25D-EA54-4500-ACA1-49A58B7A32B4}" srcOrd="1" destOrd="0" presId="urn:microsoft.com/office/officeart/2005/8/layout/hierarchy2"/>
    <dgm:cxn modelId="{BF2FC212-54F1-4642-BBDB-2A1429C83334}" type="presParOf" srcId="{BF34F25D-EA54-4500-ACA1-49A58B7A32B4}" destId="{C22DFB22-4E74-4F81-97B1-53B6824AD876}" srcOrd="0" destOrd="0" presId="urn:microsoft.com/office/officeart/2005/8/layout/hierarchy2"/>
    <dgm:cxn modelId="{6E0A98C1-2271-42B2-A109-56F810467D0B}" type="presParOf" srcId="{C22DFB22-4E74-4F81-97B1-53B6824AD876}" destId="{B1923FC7-12DE-4C5F-AB4A-EC8ADA5E7329}" srcOrd="0" destOrd="0" presId="urn:microsoft.com/office/officeart/2005/8/layout/hierarchy2"/>
    <dgm:cxn modelId="{2B72CB83-9E08-44F4-B378-ED6A76D1AE29}" type="presParOf" srcId="{BF34F25D-EA54-4500-ACA1-49A58B7A32B4}" destId="{228AF209-BF42-44A4-82B6-586BEB741A26}" srcOrd="1" destOrd="0" presId="urn:microsoft.com/office/officeart/2005/8/layout/hierarchy2"/>
    <dgm:cxn modelId="{93124FA8-B286-4A85-9D54-985E4F968538}" type="presParOf" srcId="{228AF209-BF42-44A4-82B6-586BEB741A26}" destId="{BD1D5749-3052-410F-B874-56801F2B7BEE}" srcOrd="0" destOrd="0" presId="urn:microsoft.com/office/officeart/2005/8/layout/hierarchy2"/>
    <dgm:cxn modelId="{F44C3EC7-878C-4FFB-A0BC-BA88B52EF761}" type="presParOf" srcId="{228AF209-BF42-44A4-82B6-586BEB741A26}" destId="{9DB9F51C-2E1D-42C6-9979-246B7DDBEFCB}" srcOrd="1" destOrd="0" presId="urn:microsoft.com/office/officeart/2005/8/layout/hierarchy2"/>
    <dgm:cxn modelId="{0AC276FE-72DC-47CC-AE31-9C1645B529CE}" type="presParOf" srcId="{9DB9F51C-2E1D-42C6-9979-246B7DDBEFCB}" destId="{FE432FA9-C920-4BE2-A6A0-45AFC6C6DFFF}" srcOrd="0" destOrd="0" presId="urn:microsoft.com/office/officeart/2005/8/layout/hierarchy2"/>
    <dgm:cxn modelId="{337A66E8-1C63-44DC-B79C-738B96669F88}" type="presParOf" srcId="{FE432FA9-C920-4BE2-A6A0-45AFC6C6DFFF}" destId="{0B8B523A-68E7-47D5-8312-C7991EF290AB}" srcOrd="0" destOrd="0" presId="urn:microsoft.com/office/officeart/2005/8/layout/hierarchy2"/>
    <dgm:cxn modelId="{BB1784A1-8626-460A-9738-1A92E07027F9}" type="presParOf" srcId="{9DB9F51C-2E1D-42C6-9979-246B7DDBEFCB}" destId="{005ED507-BE70-4C29-8C19-B278E538994E}" srcOrd="1" destOrd="0" presId="urn:microsoft.com/office/officeart/2005/8/layout/hierarchy2"/>
    <dgm:cxn modelId="{F44E7E0F-ABD2-4AC9-A860-BBD14AEA868E}" type="presParOf" srcId="{005ED507-BE70-4C29-8C19-B278E538994E}" destId="{EB494193-6756-434D-A039-220E46E1B62F}" srcOrd="0" destOrd="0" presId="urn:microsoft.com/office/officeart/2005/8/layout/hierarchy2"/>
    <dgm:cxn modelId="{AA1926B6-4521-4C00-8448-7B0548EFFC4C}" type="presParOf" srcId="{005ED507-BE70-4C29-8C19-B278E538994E}" destId="{887FCE2F-2D9A-45B4-91B2-6DA42A24362E}" srcOrd="1" destOrd="0" presId="urn:microsoft.com/office/officeart/2005/8/layout/hierarchy2"/>
    <dgm:cxn modelId="{AF48E96C-9176-4ADC-A022-F61EC7946A53}" type="presParOf" srcId="{9DB9F51C-2E1D-42C6-9979-246B7DDBEFCB}" destId="{938798CA-F89E-4065-B9DB-74F5948FB784}" srcOrd="2" destOrd="0" presId="urn:microsoft.com/office/officeart/2005/8/layout/hierarchy2"/>
    <dgm:cxn modelId="{42E2B6AB-E11E-4D3E-802A-354DB6469FB5}" type="presParOf" srcId="{938798CA-F89E-4065-B9DB-74F5948FB784}" destId="{039CA2F6-49CE-48A2-96E3-2C7F6D1149C8}" srcOrd="0" destOrd="0" presId="urn:microsoft.com/office/officeart/2005/8/layout/hierarchy2"/>
    <dgm:cxn modelId="{4859AB18-4EB8-4969-8A53-FB0AE02D7CDD}" type="presParOf" srcId="{9DB9F51C-2E1D-42C6-9979-246B7DDBEFCB}" destId="{16EF9789-3DBC-47A3-BADE-BB755CCB5B15}" srcOrd="3" destOrd="0" presId="urn:microsoft.com/office/officeart/2005/8/layout/hierarchy2"/>
    <dgm:cxn modelId="{BFE1DC0A-75B1-4322-AF4C-8EA106D2F3C1}" type="presParOf" srcId="{16EF9789-3DBC-47A3-BADE-BB755CCB5B15}" destId="{137484CE-7B57-452A-90EE-4F90BD76C24E}" srcOrd="0" destOrd="0" presId="urn:microsoft.com/office/officeart/2005/8/layout/hierarchy2"/>
    <dgm:cxn modelId="{2AF78456-7EB3-4F02-90C5-8C9E2682A76F}" type="presParOf" srcId="{16EF9789-3DBC-47A3-BADE-BB755CCB5B15}" destId="{819E40FA-DF9A-48BC-AD5F-739261B64D15}" srcOrd="1" destOrd="0" presId="urn:microsoft.com/office/officeart/2005/8/layout/hierarchy2"/>
    <dgm:cxn modelId="{CBA02759-C510-47A9-AD62-ACE2FABF0434}" type="presParOf" srcId="{9DB9F51C-2E1D-42C6-9979-246B7DDBEFCB}" destId="{F9D42496-9637-4BA7-9F15-76DE4D46D181}" srcOrd="4" destOrd="0" presId="urn:microsoft.com/office/officeart/2005/8/layout/hierarchy2"/>
    <dgm:cxn modelId="{E7432A3F-D20F-46D7-801D-9D713A6FB055}" type="presParOf" srcId="{F9D42496-9637-4BA7-9F15-76DE4D46D181}" destId="{9BEA37BA-E17F-4A0C-8E4E-24626FFDAF5B}" srcOrd="0" destOrd="0" presId="urn:microsoft.com/office/officeart/2005/8/layout/hierarchy2"/>
    <dgm:cxn modelId="{F059E6B9-46F2-4B4D-993A-2E4AE0C07204}" type="presParOf" srcId="{9DB9F51C-2E1D-42C6-9979-246B7DDBEFCB}" destId="{3F8EC740-98F5-4B4A-86AD-99487B4BF906}" srcOrd="5" destOrd="0" presId="urn:microsoft.com/office/officeart/2005/8/layout/hierarchy2"/>
    <dgm:cxn modelId="{10422A5C-6404-4A52-BA0E-A1EF9E26A278}" type="presParOf" srcId="{3F8EC740-98F5-4B4A-86AD-99487B4BF906}" destId="{63A76727-B0A9-4E96-A98B-220BB9810744}" srcOrd="0" destOrd="0" presId="urn:microsoft.com/office/officeart/2005/8/layout/hierarchy2"/>
    <dgm:cxn modelId="{6BD66421-0982-4DFD-A848-5F75AA2A1158}" type="presParOf" srcId="{3F8EC740-98F5-4B4A-86AD-99487B4BF906}" destId="{6A5CD1B1-DAA3-4506-99BA-032FF3627A66}" srcOrd="1" destOrd="0" presId="urn:microsoft.com/office/officeart/2005/8/layout/hierarchy2"/>
    <dgm:cxn modelId="{3F0473BC-A685-4026-B301-5EB6A6CECB96}" type="presParOf" srcId="{9DB9F51C-2E1D-42C6-9979-246B7DDBEFCB}" destId="{6DAAF9D5-C8BE-4B43-96C8-B3BDBDC3BD4C}" srcOrd="6" destOrd="0" presId="urn:microsoft.com/office/officeart/2005/8/layout/hierarchy2"/>
    <dgm:cxn modelId="{AA17CC23-F06A-4C3B-974B-DFB4E87CAC8E}" type="presParOf" srcId="{6DAAF9D5-C8BE-4B43-96C8-B3BDBDC3BD4C}" destId="{6510369C-E523-400A-9E0F-0F22C9A88AFE}" srcOrd="0" destOrd="0" presId="urn:microsoft.com/office/officeart/2005/8/layout/hierarchy2"/>
    <dgm:cxn modelId="{20F1B7B7-8963-4357-BE52-A8ACD8500557}" type="presParOf" srcId="{9DB9F51C-2E1D-42C6-9979-246B7DDBEFCB}" destId="{FE4D3914-52F5-4039-BDE4-22C27A046417}" srcOrd="7" destOrd="0" presId="urn:microsoft.com/office/officeart/2005/8/layout/hierarchy2"/>
    <dgm:cxn modelId="{DD2C4BAD-9629-4C53-BEB3-CAA791A6F423}" type="presParOf" srcId="{FE4D3914-52F5-4039-BDE4-22C27A046417}" destId="{CDBE4A71-B736-47FF-A90E-2A6C0AD18994}" srcOrd="0" destOrd="0" presId="urn:microsoft.com/office/officeart/2005/8/layout/hierarchy2"/>
    <dgm:cxn modelId="{225406AA-AE3E-41C7-B540-833497DCFF41}" type="presParOf" srcId="{FE4D3914-52F5-4039-BDE4-22C27A046417}" destId="{F962AC7E-8923-4749-8863-0334241DDEE1}"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9A9B9-4BC4-44E0-8DB2-8BDF0F8D3410}" type="datetimeFigureOut">
              <a:rPr lang="ru-RU" smtClean="0"/>
              <a:pPr/>
              <a:t>22.12.2019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6145B-BD25-45A1-B345-18D64BD1FA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bwMode="auto">
          <a:noFill/>
          <a:ln>
            <a:solidFill>
              <a:srgbClr val="000000"/>
            </a:solidFill>
            <a:miter lim="800000"/>
            <a:headEnd/>
            <a:tailEnd/>
          </a:ln>
        </p:spPr>
      </p:sp>
      <p:sp>
        <p:nvSpPr>
          <p:cNvPr id="460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46084" name="Номер слайда 3"/>
          <p:cNvSpPr>
            <a:spLocks noGrp="1"/>
          </p:cNvSpPr>
          <p:nvPr>
            <p:ph type="sldNum" sz="quarter" idx="5"/>
          </p:nvPr>
        </p:nvSpPr>
        <p:spPr bwMode="auto">
          <a:noFill/>
          <a:ln>
            <a:miter lim="800000"/>
            <a:headEnd/>
            <a:tailEnd/>
          </a:ln>
        </p:spPr>
        <p:txBody>
          <a:bodyPr/>
          <a:lstStyle/>
          <a:p>
            <a:fld id="{665F3C0C-6386-4A8F-810C-9D1CD4D7D017}" type="slidenum">
              <a:rPr lang="ru-RU" altLang="ru-RU" smtClean="0"/>
              <a:pPr/>
              <a:t>23</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bwMode="auto">
          <a:noFill/>
          <a:ln>
            <a:solidFill>
              <a:srgbClr val="000000"/>
            </a:solidFill>
            <a:miter lim="800000"/>
            <a:headEnd/>
            <a:tailEnd/>
          </a:ln>
        </p:spPr>
      </p:sp>
      <p:sp>
        <p:nvSpPr>
          <p:cNvPr id="460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dirty="0" smtClean="0"/>
          </a:p>
        </p:txBody>
      </p:sp>
      <p:sp>
        <p:nvSpPr>
          <p:cNvPr id="46084" name="Номер слайда 3"/>
          <p:cNvSpPr>
            <a:spLocks noGrp="1"/>
          </p:cNvSpPr>
          <p:nvPr>
            <p:ph type="sldNum" sz="quarter" idx="5"/>
          </p:nvPr>
        </p:nvSpPr>
        <p:spPr bwMode="auto">
          <a:noFill/>
          <a:ln>
            <a:miter lim="800000"/>
            <a:headEnd/>
            <a:tailEnd/>
          </a:ln>
        </p:spPr>
        <p:txBody>
          <a:bodyPr/>
          <a:lstStyle/>
          <a:p>
            <a:fld id="{665F3C0C-6386-4A8F-810C-9D1CD4D7D017}" type="slidenum">
              <a:rPr lang="ru-RU" altLang="ru-RU" smtClean="0"/>
              <a:pPr/>
              <a:t>24</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p:cNvSpPr>
            <a:spLocks noGrp="1" noRot="1" noChangeAspect="1" noTextEdit="1"/>
          </p:cNvSpPr>
          <p:nvPr>
            <p:ph type="sldImg"/>
          </p:nvPr>
        </p:nvSpPr>
        <p:spPr bwMode="auto">
          <a:noFill/>
          <a:ln>
            <a:solidFill>
              <a:srgbClr val="000000"/>
            </a:solidFill>
            <a:miter lim="800000"/>
            <a:headEnd/>
            <a:tailEnd/>
          </a:ln>
        </p:spPr>
      </p:sp>
      <p:sp>
        <p:nvSpPr>
          <p:cNvPr id="5632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56324" name="Номер слайда 3"/>
          <p:cNvSpPr>
            <a:spLocks noGrp="1"/>
          </p:cNvSpPr>
          <p:nvPr>
            <p:ph type="sldNum" sz="quarter" idx="5"/>
          </p:nvPr>
        </p:nvSpPr>
        <p:spPr bwMode="auto">
          <a:noFill/>
          <a:ln>
            <a:miter lim="800000"/>
            <a:headEnd/>
            <a:tailEnd/>
          </a:ln>
        </p:spPr>
        <p:txBody>
          <a:bodyPr/>
          <a:lstStyle/>
          <a:p>
            <a:fld id="{7239892A-62C9-47D9-A377-66311BC2565F}" type="slidenum">
              <a:rPr lang="ru-RU" altLang="ru-RU" smtClean="0"/>
              <a:pPr/>
              <a:t>25</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bwMode="auto">
          <a:noFill/>
          <a:ln>
            <a:solidFill>
              <a:srgbClr val="000000"/>
            </a:solidFill>
            <a:miter lim="800000"/>
            <a:headEnd/>
            <a:tailEnd/>
          </a:ln>
        </p:spPr>
      </p:sp>
      <p:sp>
        <p:nvSpPr>
          <p:cNvPr id="460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46084" name="Номер слайда 3"/>
          <p:cNvSpPr>
            <a:spLocks noGrp="1"/>
          </p:cNvSpPr>
          <p:nvPr>
            <p:ph type="sldNum" sz="quarter" idx="5"/>
          </p:nvPr>
        </p:nvSpPr>
        <p:spPr bwMode="auto">
          <a:noFill/>
          <a:ln>
            <a:miter lim="800000"/>
            <a:headEnd/>
            <a:tailEnd/>
          </a:ln>
        </p:spPr>
        <p:txBody>
          <a:bodyPr/>
          <a:lstStyle/>
          <a:p>
            <a:fld id="{665F3C0C-6386-4A8F-810C-9D1CD4D7D017}" type="slidenum">
              <a:rPr lang="ru-RU" altLang="ru-RU" smtClean="0"/>
              <a:pPr/>
              <a:t>26</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026145B-BD25-45A1-B345-18D64BD1FAC2}" type="slidenum">
              <a:rPr lang="ru-RU" smtClean="0"/>
              <a:pPr/>
              <a:t>35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026145B-BD25-45A1-B345-18D64BD1FAC2}" type="slidenum">
              <a:rPr lang="ru-RU" smtClean="0"/>
              <a:pPr/>
              <a:t>36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раз слайда 1"/>
          <p:cNvSpPr>
            <a:spLocks noGrp="1" noRot="1" noChangeAspect="1" noTextEdit="1"/>
          </p:cNvSpPr>
          <p:nvPr>
            <p:ph type="sldImg"/>
          </p:nvPr>
        </p:nvSpPr>
        <p:spPr bwMode="auto">
          <a:noFill/>
          <a:ln>
            <a:solidFill>
              <a:srgbClr val="000000"/>
            </a:solidFill>
            <a:miter lim="800000"/>
            <a:headEnd/>
            <a:tailEnd/>
          </a:ln>
        </p:spPr>
      </p:sp>
      <p:sp>
        <p:nvSpPr>
          <p:cNvPr id="6758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67588" name="Номер слайда 3"/>
          <p:cNvSpPr>
            <a:spLocks noGrp="1"/>
          </p:cNvSpPr>
          <p:nvPr>
            <p:ph type="sldNum" sz="quarter" idx="5"/>
          </p:nvPr>
        </p:nvSpPr>
        <p:spPr bwMode="auto">
          <a:noFill/>
          <a:ln>
            <a:miter lim="800000"/>
            <a:headEnd/>
            <a:tailEnd/>
          </a:ln>
        </p:spPr>
        <p:txBody>
          <a:bodyPr/>
          <a:lstStyle/>
          <a:p>
            <a:fld id="{3433AD0E-BF05-4952-88DF-4F5447BCF853}" type="slidenum">
              <a:rPr lang="ru-RU" altLang="ru-RU" smtClean="0"/>
              <a:pPr/>
              <a:t>41</a:t>
            </a:fld>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раз слайда 1"/>
          <p:cNvSpPr>
            <a:spLocks noGrp="1" noRot="1" noChangeAspect="1" noTextEdit="1"/>
          </p:cNvSpPr>
          <p:nvPr>
            <p:ph type="sldImg"/>
          </p:nvPr>
        </p:nvSpPr>
        <p:spPr bwMode="auto">
          <a:noFill/>
          <a:ln>
            <a:solidFill>
              <a:srgbClr val="000000"/>
            </a:solidFill>
            <a:miter lim="800000"/>
            <a:headEnd/>
            <a:tailEnd/>
          </a:ln>
        </p:spPr>
      </p:sp>
      <p:sp>
        <p:nvSpPr>
          <p:cNvPr id="6963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69636" name="Номер слайда 3"/>
          <p:cNvSpPr>
            <a:spLocks noGrp="1"/>
          </p:cNvSpPr>
          <p:nvPr>
            <p:ph type="sldNum" sz="quarter" idx="5"/>
          </p:nvPr>
        </p:nvSpPr>
        <p:spPr bwMode="auto">
          <a:noFill/>
          <a:ln>
            <a:miter lim="800000"/>
            <a:headEnd/>
            <a:tailEnd/>
          </a:ln>
        </p:spPr>
        <p:txBody>
          <a:bodyPr/>
          <a:lstStyle/>
          <a:p>
            <a:fld id="{A3C553A9-67C4-4DA1-9C3A-4E9F8894661B}" type="slidenum">
              <a:rPr lang="ru-RU" altLang="ru-RU" smtClean="0"/>
              <a:pPr/>
              <a:t>42</a:t>
            </a:fld>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раз слайда 1"/>
          <p:cNvSpPr>
            <a:spLocks noGrp="1" noRot="1" noChangeAspect="1" noTextEdit="1"/>
          </p:cNvSpPr>
          <p:nvPr>
            <p:ph type="sldImg"/>
          </p:nvPr>
        </p:nvSpPr>
        <p:spPr bwMode="auto">
          <a:noFill/>
          <a:ln>
            <a:solidFill>
              <a:srgbClr val="000000"/>
            </a:solidFill>
            <a:miter lim="800000"/>
            <a:headEnd/>
            <a:tailEnd/>
          </a:ln>
        </p:spPr>
      </p:sp>
      <p:sp>
        <p:nvSpPr>
          <p:cNvPr id="7373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73732" name="Номер слайда 3"/>
          <p:cNvSpPr>
            <a:spLocks noGrp="1"/>
          </p:cNvSpPr>
          <p:nvPr>
            <p:ph type="sldNum" sz="quarter" idx="5"/>
          </p:nvPr>
        </p:nvSpPr>
        <p:spPr bwMode="auto">
          <a:noFill/>
          <a:ln>
            <a:miter lim="800000"/>
            <a:headEnd/>
            <a:tailEnd/>
          </a:ln>
        </p:spPr>
        <p:txBody>
          <a:bodyPr/>
          <a:lstStyle/>
          <a:p>
            <a:fld id="{DB53F8DE-5670-4D00-89AB-EF9FB17D5705}" type="slidenum">
              <a:rPr lang="ru-RU" altLang="ru-RU" smtClean="0"/>
              <a:pPr/>
              <a:t>43</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5" name="TextBox 3"/>
          <p:cNvSpPr txBox="1">
            <a:spLocks noChangeArrowheads="1"/>
          </p:cNvSpPr>
          <p:nvPr userDrawn="1"/>
        </p:nvSpPr>
        <p:spPr bwMode="auto">
          <a:xfrm>
            <a:off x="8389938" y="6381750"/>
            <a:ext cx="576262"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fld id="{8C5FBF7C-D065-4DDD-A333-24976C815C4A}" type="slidenum">
              <a:rPr lang="ru-RU" altLang="ru-RU" sz="1600" smtClean="0">
                <a:solidFill>
                  <a:srgbClr val="C00000"/>
                </a:solidFill>
              </a:rPr>
              <a:pPr algn="r" eaLnBrk="1" hangingPunct="1">
                <a:defRPr/>
              </a:pPr>
              <a:t>‹#›</a:t>
            </a:fld>
            <a:endParaRPr lang="ru-RU" altLang="ru-RU" smtClean="0">
              <a:solidFill>
                <a:srgbClr val="C00000"/>
              </a:solidFill>
            </a:endParaRPr>
          </a:p>
        </p:txBody>
      </p:sp>
      <p:sp>
        <p:nvSpPr>
          <p:cNvPr id="3" name="Содержимое 2"/>
          <p:cNvSpPr>
            <a:spLocks noGrp="1"/>
          </p:cNvSpPr>
          <p:nvPr>
            <p:ph idx="1"/>
          </p:nvPr>
        </p:nvSpPr>
        <p:spPr>
          <a:xfrm>
            <a:off x="467544" y="1700808"/>
            <a:ext cx="8229600" cy="4608512"/>
          </a:xfrm>
        </p:spPr>
        <p:txBody>
          <a:bodyPr/>
          <a:lstStyle>
            <a:lvl1pPr marL="0" indent="0">
              <a:buClr>
                <a:schemeClr val="tx2"/>
              </a:buClr>
              <a:buFont typeface="Arial" pitchFamily="34" charset="0"/>
              <a:buNone/>
              <a:defRPr sz="2200"/>
            </a:lvl1pPr>
            <a:lvl2pPr marL="457200" indent="0">
              <a:buNone/>
              <a:defRPr sz="2000"/>
            </a:lvl2pPr>
            <a:lvl3pPr marL="914400" indent="0">
              <a:buNone/>
              <a:defRPr sz="1800"/>
            </a:lvl3pPr>
            <a:lvl4pPr marL="1371600" indent="0">
              <a:buNone/>
              <a:defRPr sz="1600"/>
            </a:lvl4pPr>
            <a:lvl5pPr marL="1828800" indent="0">
              <a:buNone/>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25" name="Текст 24"/>
          <p:cNvSpPr>
            <a:spLocks noGrp="1"/>
          </p:cNvSpPr>
          <p:nvPr>
            <p:ph type="body" sz="quarter" idx="10"/>
          </p:nvPr>
        </p:nvSpPr>
        <p:spPr>
          <a:xfrm>
            <a:off x="468313" y="209550"/>
            <a:ext cx="7200031" cy="361950"/>
          </a:xfrm>
        </p:spPr>
        <p:txBody>
          <a:bodyPr>
            <a:noAutofit/>
          </a:bodyPr>
          <a:lstStyle>
            <a:lvl1pPr marL="0" indent="0">
              <a:buNone/>
              <a:defRPr lang="ru-RU" sz="1800" kern="1200" cap="all" baseline="0" dirty="0">
                <a:solidFill>
                  <a:schemeClr val="bg1"/>
                </a:solidFill>
                <a:latin typeface="+mj-lt"/>
                <a:ea typeface="+mj-ea"/>
                <a:cs typeface="+mj-cs"/>
              </a:defRPr>
            </a:lvl1pPr>
          </a:lstStyle>
          <a:p>
            <a:pPr lvl="0"/>
            <a:r>
              <a:rPr lang="en-US" dirty="0" smtClean="0"/>
              <a:t>Образец текста</a:t>
            </a:r>
          </a:p>
        </p:txBody>
      </p:sp>
      <p:sp>
        <p:nvSpPr>
          <p:cNvPr id="2" name="Заголовок 1"/>
          <p:cNvSpPr>
            <a:spLocks noGrp="1"/>
          </p:cNvSpPr>
          <p:nvPr>
            <p:ph type="title"/>
          </p:nvPr>
        </p:nvSpPr>
        <p:spPr>
          <a:xfrm>
            <a:off x="468313" y="908720"/>
            <a:ext cx="8229600" cy="724500"/>
          </a:xfrm>
        </p:spPr>
        <p:txBody>
          <a:bodyPr anchor="t">
            <a:noAutofit/>
          </a:bodyPr>
          <a:lstStyle>
            <a:lvl1pPr algn="l">
              <a:lnSpc>
                <a:spcPct val="90000"/>
              </a:lnSpc>
              <a:defRPr>
                <a:solidFill>
                  <a:schemeClr val="tx2"/>
                </a:solidFill>
              </a:defRPr>
            </a:lvl1pPr>
          </a:lstStyle>
          <a:p>
            <a:r>
              <a:rPr lang="ru-RU" dirty="0" smtClean="0"/>
              <a:t>Образец заголовка</a:t>
            </a:r>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Подзаголовок 2"/>
          <p:cNvSpPr>
            <a:spLocks noGrp="1"/>
          </p:cNvSpPr>
          <p:nvPr>
            <p:ph type="subTitle" idx="1"/>
          </p:nvPr>
        </p:nvSpPr>
        <p:spPr>
          <a:xfrm>
            <a:off x="285720" y="428625"/>
            <a:ext cx="8572560" cy="1214425"/>
          </a:xfrm>
        </p:spPr>
        <p:txBody>
          <a:bodyPr>
            <a:noAutofit/>
          </a:bodyPr>
          <a:lstStyle/>
          <a:p>
            <a:pPr eaLnBrk="1" hangingPunct="1"/>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Л.Н.ГУМИЛЕВ  АТЫНДАҒЫ </a:t>
            </a:r>
          </a:p>
          <a:p>
            <a:pPr eaLnBrk="1" hangingPunct="1"/>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ЕУРАЗИЯ ҰЛТТЫҚ </a:t>
            </a:r>
            <a:r>
              <a:rPr lang="en-US"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УНИВЕРСИТЕТІ</a:t>
            </a:r>
            <a:endParaRPr lang="ru-RU"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Подзаголовок 2"/>
          <p:cNvSpPr txBox="1">
            <a:spLocks/>
          </p:cNvSpPr>
          <p:nvPr/>
        </p:nvSpPr>
        <p:spPr>
          <a:xfrm>
            <a:off x="285720" y="428604"/>
            <a:ext cx="8572560" cy="1143002"/>
          </a:xfrm>
          <a:prstGeom prst="rect">
            <a:avLst/>
          </a:prstGeom>
          <a:ln>
            <a:solidFill>
              <a:srgbClr val="FF0000"/>
            </a:solidFill>
          </a:ln>
        </p:spPr>
        <p:txBody>
          <a:bodyPr>
            <a:normAutofit/>
          </a:bodyPr>
          <a:lstStyle/>
          <a:p>
            <a:pPr algn="ctr" fontAlgn="auto">
              <a:spcBef>
                <a:spcPct val="20000"/>
              </a:spcBef>
              <a:spcAft>
                <a:spcPts val="0"/>
              </a:spcAft>
              <a:buFont typeface="Arial" pitchFamily="34" charset="0"/>
              <a:buNone/>
              <a:defRPr/>
            </a:pPr>
            <a:endParaRPr lang="ru-RU" sz="3200" dirty="0">
              <a:solidFill>
                <a:schemeClr val="tx1">
                  <a:tint val="75000"/>
                </a:schemeClr>
              </a:solidFill>
              <a:latin typeface="+mn-lt"/>
            </a:endParaRPr>
          </a:p>
        </p:txBody>
      </p:sp>
      <p:sp>
        <p:nvSpPr>
          <p:cNvPr id="6" name="Заголовок 1"/>
          <p:cNvSpPr txBox="1">
            <a:spLocks/>
          </p:cNvSpPr>
          <p:nvPr/>
        </p:nvSpPr>
        <p:spPr>
          <a:xfrm>
            <a:off x="571500" y="1785938"/>
            <a:ext cx="8358188" cy="3643312"/>
          </a:xfrm>
          <a:prstGeom prst="rect">
            <a:avLst/>
          </a:prstGeom>
          <a:effectLst>
            <a:glow rad="101600">
              <a:schemeClr val="accent2">
                <a:satMod val="175000"/>
                <a:alpha val="40000"/>
              </a:schemeClr>
            </a:glow>
          </a:effectLst>
        </p:spPr>
        <p:txBody>
          <a:bodyPr anchor="ctr"/>
          <a:lstStyle/>
          <a:p>
            <a:pPr algn="ctr"/>
            <a:endParaRPr lang="kk-KZ" sz="5400" b="1" dirty="0" smtClean="0">
              <a:solidFill>
                <a:srgbClr val="0000CC"/>
              </a:solidFill>
              <a:latin typeface="Arial" pitchFamily="34" charset="0"/>
              <a:ea typeface="+mj-ea"/>
              <a:cs typeface="Arial" pitchFamily="34" charset="0"/>
            </a:endParaRPr>
          </a:p>
          <a:p>
            <a:pPr algn="ctr"/>
            <a:r>
              <a:rPr lang="kk-KZ" sz="5400" b="1" smtClean="0">
                <a:solidFill>
                  <a:srgbClr val="0000CC"/>
                </a:solidFill>
                <a:latin typeface="Arial" pitchFamily="34" charset="0"/>
                <a:ea typeface="+mj-ea"/>
                <a:cs typeface="Arial" pitchFamily="34" charset="0"/>
              </a:rPr>
              <a:t>10-дәріс (2.5</a:t>
            </a:r>
            <a:r>
              <a:rPr lang="kk-KZ" sz="5400" b="1" dirty="0" smtClean="0">
                <a:solidFill>
                  <a:srgbClr val="0000CC"/>
                </a:solidFill>
                <a:latin typeface="Arial" pitchFamily="34" charset="0"/>
                <a:ea typeface="+mj-ea"/>
                <a:cs typeface="Arial" pitchFamily="34" charset="0"/>
              </a:rPr>
              <a:t>)</a:t>
            </a:r>
            <a:r>
              <a:rPr lang="kk-KZ" sz="5400" b="1" dirty="0" smtClean="0">
                <a:solidFill>
                  <a:srgbClr val="0000CC"/>
                </a:solidFill>
                <a:latin typeface="Arial" pitchFamily="34" charset="0"/>
                <a:ea typeface="+mj-ea"/>
                <a:cs typeface="Arial" pitchFamily="34" charset="0"/>
              </a:rPr>
              <a:t> </a:t>
            </a:r>
            <a:endParaRPr lang="kk-KZ" sz="5400" b="1" dirty="0" smtClean="0">
              <a:solidFill>
                <a:srgbClr val="0000CC"/>
              </a:solidFill>
              <a:latin typeface="Arial" pitchFamily="34" charset="0"/>
              <a:ea typeface="+mj-ea"/>
              <a:cs typeface="Arial" pitchFamily="34" charset="0"/>
            </a:endParaRPr>
          </a:p>
          <a:p>
            <a:pPr algn="ctr"/>
            <a:r>
              <a:rPr lang="kk-KZ"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Жоғары мектепте оқыту үрдісін ұйымдастыру формалары</a:t>
            </a:r>
          </a:p>
          <a:p>
            <a:endParaRPr lang="kk-KZ" sz="4400" b="1" dirty="0" smtClean="0">
              <a:solidFill>
                <a:schemeClr val="bg2">
                  <a:lumMod val="50000"/>
                </a:schemeClr>
              </a:solidFill>
              <a:latin typeface="Times New Roman" pitchFamily="18" charset="0"/>
              <a:cs typeface="Times New Roman" pitchFamily="18" charset="0"/>
            </a:endParaRPr>
          </a:p>
          <a:p>
            <a:endPar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a:p>
            <a:r>
              <a:rPr lang="kk-KZ" sz="28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п.ғ.к., профессор                    Шолпанқұлова Г.К.</a:t>
            </a:r>
          </a:p>
          <a:p>
            <a:pPr algn="ctr"/>
            <a:endParaRPr lang="ru-RU" sz="4400" b="1" dirty="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rgbClr val="00FF00"/>
          </a:solidFill>
        </p:spPr>
        <p:txBody>
          <a:bodyPr>
            <a:noAutofit/>
          </a:bodyPr>
          <a:lstStyle/>
          <a:p>
            <a:pPr algn="l"/>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Оқу үрдісін ұйымдастыру формасы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оқу жұмысының мазмұны, дидактикалық міндеттері іске асырылатын оқу сабағын ұйымдастыру және өткізу тәсілі, оқыту әдісі.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ЖОО-да оқу үрдісін ұйымдастыру формаларының белгілері:</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 оқытушы мен студенттің өзара байланыс түрі;</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 педагог пен білім алушының іс-әрекет сипаты;</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сабақтағы студенттер құрамы;</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сабақты өткізу орны мен жағдайлары.</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32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nvGraphicFramePr>
        <p:xfrm>
          <a:off x="214282" y="285728"/>
          <a:ext cx="8715436"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l"/>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Оқу формасы: студент саны мен құрамына қарай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көпшілік (дәріс), топтық (семинар), жеке (консультация –кеңес).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Жоғары мектептегі оқу әрекетінің негізгі формалары:</a:t>
            </a:r>
            <a:b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теориялық (дәріс, семинар, курстық жұмыс, диплом жұмысы, кеңес, оқу экскурсиясы);</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 практикалық (лабораториялық-практикалық сабақтар, практикум);</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 құрамдастырылған (педагогикалық және өндірістік практика);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 бақылау (коллоквиум, сынақ, экзамен).</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nvGraphicFramePr>
        <p:xfrm>
          <a:off x="214282" y="285728"/>
          <a:ext cx="8715436"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786874" cy="6357981"/>
          </a:xfrm>
          <a:solidFill>
            <a:srgbClr val="00FF00"/>
          </a:solidFill>
        </p:spPr>
        <p:txBody>
          <a:bodyPr>
            <a:noAutofit/>
          </a:bodyPr>
          <a:lstStyle/>
          <a:p>
            <a:pPr algn="just"/>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Жоғары оқу орнында  оқыту үрдісін ұйымдастырудың дәстүрлі және инновациялық формалары</a:t>
            </a:r>
            <a:b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Лекция/дәріс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теориялық білім</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берілетін</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оқу сабақтарының негізі</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саналады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Лекцияда</a:t>
            </a: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ғылыми білімдерді</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жүйеге келтіру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мәселенің мәнін ашу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нақты ғылымның қазіргі жағдайы </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мен даму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перспективасы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қарастырылып</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студенттің танымдық қызметі белсендіріледі</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шығармашылық ойлау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200" b="1"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786874" cy="6357981"/>
          </a:xfrm>
          <a:solidFill>
            <a:srgbClr val="00FF00"/>
          </a:solidFill>
        </p:spPr>
        <p:txBody>
          <a:bodyPr>
            <a:noAutofit/>
          </a:bodyPr>
          <a:lstStyle/>
          <a:p>
            <a:pPr algn="just"/>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Жоғары оқу орындарындағы </a:t>
            </a:r>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дәрістер</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 оқытудың дидактикалық циклінің маңызды бөлімі. Оның мақсаты -  студенттерге жаңа оқу материалдарын меңгеруге бағытталған ғылыми негіздер қалыптастыру. Қазіргі кездегі жоғары мектептерде дәрістерді «ыстық нысаналар» деп атайды.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 сөзі латынша «lection» - оқу деген мағынаны береді. Дәріс алғаш </a:t>
            </a:r>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І ғасырда Ежелгі Грецияда пайда болған, кейін Ежелгі Римге және орта ғасырға дейін таралды. </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just"/>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Рессей университетінің негізін</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қалаушыларының бірі М.В.Ломоносов оқытудың дәрістік түрлерінің даму тарихына аса назар аударды. </a:t>
            </a:r>
            <a:r>
              <a:rPr lang="kk-KZ" sz="3600" b="1" dirty="0" smtClean="0">
                <a:latin typeface="Times New Roman" pitchFamily="18" charset="0"/>
                <a:cs typeface="Times New Roman" pitchFamily="18" charset="0"/>
              </a:rPr>
              <a:t>Оның пікірінше,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шешендік өнерді жүйелі және нақты үйрену міндетті.</a:t>
            </a:r>
            <a:r>
              <a:rPr lang="kk-KZ" sz="3600" b="1" dirty="0" smtClean="0">
                <a:latin typeface="Times New Roman" pitchFamily="18" charset="0"/>
                <a:cs typeface="Times New Roman" pitchFamily="18" charset="0"/>
              </a:rPr>
              <a:t> Сондықтан дәріс берушілерге тек ережелер мен авторлардың оқуларына сүйеніп қана қоймай,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сөздің мәнеріне де басты назар аударылуы керек екендігіне тоқталған. </a:t>
            </a:r>
            <a:endParaRPr lang="ru-RU"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786874" cy="6357981"/>
          </a:xfrm>
          <a:solidFill>
            <a:srgbClr val="00FF00"/>
          </a:solidFill>
        </p:spPr>
        <p:txBody>
          <a:bodyPr>
            <a:noAutofit/>
          </a:bodyPr>
          <a:lstStyle/>
          <a:p>
            <a:pPr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Дәрісті оқу әдістемесі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айқындалған дәріс құрылымы және логикалы ойластырылуы; жоспарының болуы; осыларға қатаң бағыну; тақырыпқа байланысты әдебиеттерді лекцияның басында немесе аяғында айтылуы; әдебиеттер міндетті және қосымша әдебиеттерге бөлінеді. Терминдер мен ұғымдардың түсініктілігі, басты ойлар мен қорытындының болуы, көрнекі құралдарды пайдалану.</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786874" cy="6357981"/>
          </a:xfrm>
          <a:solidFill>
            <a:srgbClr val="00FF00"/>
          </a:solidFill>
        </p:spPr>
        <p:txBody>
          <a:bodyPr>
            <a:noAutofit/>
          </a:bodyPr>
          <a:lstStyle/>
          <a:p>
            <a:pPr algn="just"/>
            <a:r>
              <a:rPr lang="kk-KZ" sz="3200" b="1" dirty="0" smtClean="0">
                <a:solidFill>
                  <a:srgbClr val="FF0000"/>
                </a:solidFill>
                <a:latin typeface="+mn-lt"/>
                <a:cs typeface="Times New Roman" pitchFamily="18" charset="0"/>
              </a:rPr>
              <a:t/>
            </a:r>
            <a:br>
              <a:rPr lang="kk-KZ" sz="3200" b="1" dirty="0" smtClean="0">
                <a:solidFill>
                  <a:srgbClr val="FF0000"/>
                </a:solidFill>
                <a:latin typeface="+mn-lt"/>
                <a:cs typeface="Times New Roman" pitchFamily="18" charset="0"/>
              </a:rPr>
            </a:br>
            <a:r>
              <a:rPr lang="kk-KZ" sz="3200" b="1" dirty="0" smtClean="0">
                <a:latin typeface="Times New Roman" pitchFamily="18" charset="0"/>
                <a:cs typeface="Times New Roman" pitchFamily="18" charset="0"/>
              </a:rPr>
              <a:t>Орыстың ұлы хирургі және педагогы Н.И.Пироговтың пікірінше,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дәріс егер лектор жаңа ғылыми материалды бергенде немесе сөз шебері болса ғана оқылуы керек</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latin typeface="Times New Roman" pitchFamily="18" charset="0"/>
                <a:cs typeface="Times New Roman" pitchFamily="18" charset="0"/>
              </a:rPr>
              <a:t>Н.Г.Чернышевский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ғылым мен қоғам арасындағы аса күшті байланыстырушы </a:t>
            </a:r>
            <a:r>
              <a:rPr lang="kk-KZ" sz="3200" b="1" dirty="0" smtClean="0">
                <a:latin typeface="Times New Roman" pitchFamily="18" charset="0"/>
                <a:cs typeface="Times New Roman" pitchFamily="18" charset="0"/>
              </a:rPr>
              <a:t>деп бағалаған. Лекцияны студенттің өз бетімен кітаппен жұмыс жасауға бағыттаушы ретінде көрді.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1930 – жылдары эксперимент түрінде кейбір ЖОО-нан лекция алып тасталды. Бірақ ол нәтиже бермей, студенттердің оқу сапасы төмендеген.</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l"/>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Дәрістің түрлері:</a:t>
            </a:r>
            <a:b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мақсаты бойынша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оқу, насихаттау, тәрбиелік, ағартушылық, дамыту;</a:t>
            </a:r>
            <a:b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ғылыми деңгейі бойынша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академиялық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және көпшілік </a:t>
            </a:r>
            <a:b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дидактикалық міндетіне қарай: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кіріспе дәріс; нұсқаушы дәріс; ағымдық дәріс; қорытынды дәріс; шолу дәрісі; </a:t>
            </a:r>
            <a:b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формасы бойынша: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визуалды дәріс (видеолекция, медиалекция); дәріс-конференция; дәріс-пресс-конференция; бинарлы дәріс; проблемалық дәріс; кеңес беру дәрісі; презентация түріндегі дәріс. </a:t>
            </a:r>
            <a:b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Кез келген </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дәрістің құрылымы:</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кіріспе, негізгі бөлім, қорытынды. </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Подзаголовок 2"/>
          <p:cNvSpPr>
            <a:spLocks noGrp="1"/>
          </p:cNvSpPr>
          <p:nvPr>
            <p:ph type="subTitle" idx="1"/>
          </p:nvPr>
        </p:nvSpPr>
        <p:spPr>
          <a:xfrm>
            <a:off x="285719" y="285728"/>
            <a:ext cx="8572561" cy="6143668"/>
          </a:xfrm>
        </p:spPr>
        <p:txBody>
          <a:bodyPr>
            <a:noAutofit/>
          </a:bodyPr>
          <a:lstStyle/>
          <a:p>
            <a:pPr indent="355600"/>
            <a:r>
              <a:rPr lang="ru-RU"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ЖОСПАРЫ:</a:t>
            </a:r>
          </a:p>
          <a:p>
            <a:pPr indent="355600" algn="just">
              <a:buAutoNum type="arabicPeriod"/>
            </a:pPr>
            <a:r>
              <a:rPr lang="kk-KZ" sz="4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Оқытуды ұйымдастыру формасы және олардың түрлеріне сипаттама</a:t>
            </a:r>
          </a:p>
          <a:p>
            <a:pPr indent="355600" algn="just">
              <a:buAutoNum type="arabicPeriod"/>
            </a:pPr>
            <a:r>
              <a:rPr lang="kk-KZ" sz="4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Жоғары оқу орнында  оқыту үрдісін ұйымдастырудың дәстүрлі және инновациялық формалары</a:t>
            </a:r>
            <a:endParaRPr lang="kk-KZ"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just"/>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Кіріспе</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лекция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ғылымның белгілі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саласының ғылыми-теориялық негіздерімен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курстың мақсатымен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рөлімен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пәндер жүйесіндегі орнымен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таныстырады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Лекцияда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ғылыми проблемалар</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қойылады, болжам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жасалады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ғылымның перспективасы</a:t>
            </a:r>
            <a:r>
              <a:rPr lang="ru-RU" sz="2800" b="1" dirty="0" smtClean="0">
                <a:latin typeface="Times New Roman" pitchFamily="18" charset="0"/>
                <a:cs typeface="Times New Roman" pitchFamily="18" charset="0"/>
              </a:rPr>
              <a:t> мен </a:t>
            </a:r>
            <a:r>
              <a:rPr lang="ru-RU" sz="2800" b="1" dirty="0" err="1" smtClean="0">
                <a:latin typeface="Times New Roman" pitchFamily="18" charset="0"/>
                <a:cs typeface="Times New Roman" pitchFamily="18" charset="0"/>
              </a:rPr>
              <a:t>оның практикаға қосқан үлесі талқыланады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Мұнда теориялық материалды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болашақ маманның практикасымен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ұштастыру маңызды орында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Оқулықтарға, оқу құралдарына, </a:t>
            </a:r>
            <a:r>
              <a:rPr lang="ru-RU" sz="2800" b="1" dirty="0" smtClean="0">
                <a:latin typeface="Times New Roman" pitchFamily="18" charset="0"/>
                <a:cs typeface="Times New Roman" pitchFamily="18" charset="0"/>
              </a:rPr>
              <a:t>негізгі </a:t>
            </a:r>
            <a:r>
              <a:rPr lang="ru-RU" sz="2800" b="1" dirty="0" err="1" smtClean="0">
                <a:latin typeface="Times New Roman" pitchFamily="18" charset="0"/>
                <a:cs typeface="Times New Roman" pitchFamily="18" charset="0"/>
              </a:rPr>
              <a:t>ұсынылатын әдебиеттерге шолу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жасалады</a:t>
            </a:r>
            <a:r>
              <a:rPr lang="ru-RU" sz="2800" b="1" dirty="0" smtClean="0">
                <a:latin typeface="Times New Roman" pitchFamily="18" charset="0"/>
                <a:cs typeface="Times New Roman" pitchFamily="18" charset="0"/>
              </a:rPr>
              <a:t>.</a:t>
            </a:r>
            <a:r>
              <a:rPr lang="ru-RU" sz="2800" b="1" u="sng" dirty="0" smtClean="0">
                <a:latin typeface="Times New Roman" pitchFamily="18" charset="0"/>
                <a:cs typeface="Times New Roman" pitchFamily="18" charset="0"/>
              </a:rPr>
              <a:t/>
            </a:r>
            <a:br>
              <a:rPr lang="ru-RU" sz="2800" b="1" u="sng" dirty="0" smtClean="0">
                <a:latin typeface="Times New Roman" pitchFamily="18" charset="0"/>
                <a:cs typeface="Times New Roman" pitchFamily="18" charset="0"/>
              </a:rPr>
            </a:b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Мотивациялық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лекция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студенттердің қызығушылығын арттыру</a:t>
            </a:r>
            <a:r>
              <a:rPr lang="ru-RU" sz="2800" b="1" dirty="0" smtClean="0">
                <a:latin typeface="Times New Roman" pitchFamily="18" charset="0"/>
                <a:cs typeface="Times New Roman" pitchFamily="18" charset="0"/>
              </a:rPr>
              <a:t>, ары </a:t>
            </a:r>
            <a:r>
              <a:rPr lang="ru-RU" sz="2800" b="1" dirty="0" err="1" smtClean="0">
                <a:latin typeface="Times New Roman" pitchFamily="18" charset="0"/>
                <a:cs typeface="Times New Roman" pitchFamily="18" charset="0"/>
              </a:rPr>
              <a:t>қарайғы әрекетке ынталандыру</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just"/>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Даярлық лекциясы</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студенттерді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күрделі ойлауға даярлау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оқытудың басқа әдіс-тәсіл, формаларын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қолданудың </a:t>
            </a:r>
            <a:r>
              <a:rPr lang="ru-RU" sz="2800" b="1" dirty="0" smtClean="0">
                <a:latin typeface="Times New Roman" pitchFamily="18" charset="0"/>
                <a:cs typeface="Times New Roman" pitchFamily="18" charset="0"/>
              </a:rPr>
              <a:t>негізін </a:t>
            </a:r>
            <a:r>
              <a:rPr lang="ru-RU" sz="2800" b="1" dirty="0" err="1" smtClean="0">
                <a:latin typeface="Times New Roman" pitchFamily="18" charset="0"/>
                <a:cs typeface="Times New Roman" pitchFamily="18" charset="0"/>
              </a:rPr>
              <a:t>қалау</a:t>
            </a:r>
            <a:r>
              <a:rPr lang="ru-RU" sz="2800" b="1" dirty="0" smtClean="0">
                <a:latin typeface="Times New Roman" pitchFamily="18" charset="0"/>
                <a:cs typeface="Times New Roman" pitchFamily="18" charset="0"/>
              </a:rPr>
              <a:t>;</a:t>
            </a:r>
            <a:br>
              <a:rPr lang="ru-RU" sz="2800" b="1" dirty="0" smtClean="0">
                <a:latin typeface="Times New Roman" pitchFamily="18" charset="0"/>
                <a:cs typeface="Times New Roman" pitchFamily="18" charset="0"/>
              </a:rPr>
            </a:b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Интеграциялық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лекция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ғылымдар жүйесін тұтастай қабылдата білу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алғашқы түсініктен теориялық саралауға көшу жолдарын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іздестіру</a:t>
            </a:r>
            <a:r>
              <a:rPr lang="ru-RU" sz="2800" b="1" dirty="0" smtClean="0">
                <a:latin typeface="Times New Roman" pitchFamily="18" charset="0"/>
                <a:cs typeface="Times New Roman" pitchFamily="18" charset="0"/>
              </a:rPr>
              <a:t>;</a:t>
            </a:r>
            <a:br>
              <a:rPr lang="ru-RU" sz="2800" b="1" dirty="0" smtClean="0">
                <a:latin typeface="Times New Roman" pitchFamily="18" charset="0"/>
                <a:cs typeface="Times New Roman" pitchFamily="18" charset="0"/>
              </a:rPr>
            </a:b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Бағыттау лекциясы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студенттерді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мәлімет</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дерек</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көзіне бағыттау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өзбеттілік жұмыс </a:t>
            </a:r>
            <a:r>
              <a:rPr lang="ru-RU" sz="2800" b="1" dirty="0" smtClean="0">
                <a:latin typeface="Times New Roman" pitchFamily="18" charset="0"/>
                <a:cs typeface="Times New Roman" pitchFamily="18" charset="0"/>
              </a:rPr>
              <a:t>пен </a:t>
            </a:r>
            <a:r>
              <a:rPr lang="ru-RU" sz="2800" b="1" dirty="0" err="1" smtClean="0">
                <a:latin typeface="Times New Roman" pitchFamily="18" charset="0"/>
                <a:cs typeface="Times New Roman" pitchFamily="18" charset="0"/>
              </a:rPr>
              <a:t>практикаға нұсқау </a:t>
            </a:r>
            <a:r>
              <a:rPr lang="ru-RU" sz="2800" b="1" dirty="0" smtClean="0">
                <a:latin typeface="Times New Roman" pitchFamily="18" charset="0"/>
                <a:cs typeface="Times New Roman" pitchFamily="18" charset="0"/>
              </a:rPr>
              <a:t>беру, </a:t>
            </a:r>
            <a:r>
              <a:rPr lang="ru-RU" sz="2800" b="1" dirty="0" err="1" smtClean="0">
                <a:latin typeface="Times New Roman" pitchFamily="18" charset="0"/>
                <a:cs typeface="Times New Roman" pitchFamily="18" charset="0"/>
              </a:rPr>
              <a:t>материалдың маңызды </a:t>
            </a:r>
            <a:r>
              <a:rPr lang="ru-RU" sz="2800" b="1" dirty="0" smtClean="0">
                <a:latin typeface="Times New Roman" pitchFamily="18" charset="0"/>
                <a:cs typeface="Times New Roman" pitchFamily="18" charset="0"/>
              </a:rPr>
              <a:t>да </a:t>
            </a:r>
            <a:r>
              <a:rPr lang="ru-RU" sz="2800" b="1" dirty="0" err="1" smtClean="0">
                <a:latin typeface="Times New Roman" pitchFamily="18" charset="0"/>
                <a:cs typeface="Times New Roman" pitchFamily="18" charset="0"/>
              </a:rPr>
              <a:t>күрделі жақтарын бөліп алу</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571479"/>
          <a:ext cx="8572559" cy="5647002"/>
        </p:xfrm>
        <a:graphic>
          <a:graphicData uri="http://schemas.openxmlformats.org/drawingml/2006/table">
            <a:tbl>
              <a:tblPr/>
              <a:tblGrid>
                <a:gridCol w="2295568"/>
                <a:gridCol w="3300809"/>
                <a:gridCol w="2976182"/>
              </a:tblGrid>
              <a:tr h="270951">
                <a:tc>
                  <a:txBody>
                    <a:bodyPr/>
                    <a:lstStyle/>
                    <a:p>
                      <a:pPr algn="ctr">
                        <a:lnSpc>
                          <a:spcPct val="115000"/>
                        </a:lnSpc>
                        <a:spcAft>
                          <a:spcPts val="0"/>
                        </a:spcAft>
                      </a:pPr>
                      <a:r>
                        <a:rPr lang="kk-KZ" sz="2800" b="1" dirty="0" smtClean="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Ақпараттық (дәстүрлі)</a:t>
                      </a:r>
                      <a:endParaRPr lang="ru-RU" sz="2800" b="1" dirty="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kk-KZ" sz="2800" b="1" dirty="0" smtClean="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Инновациялық дәріс</a:t>
                      </a:r>
                      <a:endParaRPr lang="ru-RU" sz="2800" b="1" dirty="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kk-KZ" sz="2800" b="1" dirty="0" smtClean="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Эвристикалық дәріс</a:t>
                      </a:r>
                      <a:endParaRPr lang="ru-RU" sz="2800" b="1" dirty="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00620">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Кіріспе 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Проблемалық 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Инструктивті 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3797">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Ағымдық 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lgn="just">
                        <a:lnSpc>
                          <a:spcPct val="115000"/>
                        </a:lnSpc>
                        <a:spcAft>
                          <a:spcPts val="0"/>
                        </a:spcAft>
                      </a:pPr>
                      <a:r>
                        <a:rPr lang="ru-RU" sz="2400" b="1" dirty="0" err="1"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Пікірталас</a:t>
                      </a:r>
                      <a:r>
                        <a:rPr lang="ru-RU"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 </a:t>
                      </a:r>
                      <a:r>
                        <a:rPr lang="ru-RU" sz="2400" b="1" dirty="0" err="1"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Дәріс - диалог</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0066">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Нұсқау дәрісі</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Бинарлы 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Дәріс-әңгіме</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5360">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Шолу дәрісі</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Визуалды дәріс(табиғи, бейнелеу, символика) видеолекция</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Теориялық құрылымдау дәрісі</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6027">
                <a:tc>
                  <a:txBody>
                    <a:bodyPr/>
                    <a:lstStyle/>
                    <a:p>
                      <a:pPr algn="just">
                        <a:lnSpc>
                          <a:spcPct val="115000"/>
                        </a:lnSpc>
                        <a:spcAft>
                          <a:spcPts val="0"/>
                        </a:spcAft>
                      </a:pPr>
                      <a:endParaRPr lang="ru-RU" sz="28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Дәріс-конференция; дәріс-пресс-конференция</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kk-KZ" sz="2400" b="1" dirty="0" smtClean="0">
                          <a:effectLst>
                            <a:outerShdw blurRad="38100" dist="38100" dir="2700000" algn="tl">
                              <a:srgbClr val="000000">
                                <a:alpha val="43137"/>
                              </a:srgbClr>
                            </a:outerShdw>
                          </a:effectLst>
                          <a:latin typeface="Times New Roman" pitchFamily="18" charset="0"/>
                          <a:ea typeface="Times New Roman"/>
                          <a:cs typeface="Times New Roman" pitchFamily="18" charset="0"/>
                        </a:rPr>
                        <a:t>Пәнаралық /жалпы пәндік, қорытынды дәріс</a:t>
                      </a:r>
                      <a:endParaRPr lang="ru-RU" sz="2400" b="1"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ъект 2"/>
          <p:cNvSpPr>
            <a:spLocks noGrp="1"/>
          </p:cNvSpPr>
          <p:nvPr>
            <p:ph idx="1"/>
          </p:nvPr>
        </p:nvSpPr>
        <p:spPr>
          <a:xfrm>
            <a:off x="468313" y="857232"/>
            <a:ext cx="8229600" cy="5235593"/>
          </a:xfrm>
        </p:spPr>
        <p:txBody>
          <a:bodyPr>
            <a:normAutofit/>
          </a:bodyPr>
          <a:lstStyle/>
          <a:p>
            <a:pPr algn="just"/>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Визуальды</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 лекция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лекция</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мазмұны бейнелі</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формада</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сурет</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 график, схема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және </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т.б.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берілген</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MO" sz="3200" b="1" dirty="0" smtClean="0">
                <a:latin typeface="Times New Roman" pitchFamily="18" charset="0"/>
                <a:cs typeface="Times New Roman" pitchFamily="18" charset="0"/>
              </a:rPr>
              <a:t> – </a:t>
            </a:r>
            <a:r>
              <a:rPr lang="ru-MO" sz="3200" b="1" dirty="0" err="1" smtClean="0">
                <a:latin typeface="Times New Roman" pitchFamily="18" charset="0"/>
                <a:cs typeface="Times New Roman" pitchFamily="18" charset="0"/>
              </a:rPr>
              <a:t>жаңа мүмкіндіктерді іздеу</a:t>
            </a:r>
            <a:r>
              <a:rPr lang="ru-MO" sz="3200" b="1" dirty="0" smtClean="0">
                <a:latin typeface="Times New Roman" pitchFamily="18" charset="0"/>
                <a:cs typeface="Times New Roman" pitchFamily="18" charset="0"/>
              </a:rPr>
              <a:t> </a:t>
            </a:r>
            <a:r>
              <a:rPr lang="ru-MO" sz="3200" b="1" dirty="0" err="1" smtClean="0">
                <a:latin typeface="Times New Roman" pitchFamily="18" charset="0"/>
                <a:cs typeface="Times New Roman" pitchFamily="18" charset="0"/>
              </a:rPr>
              <a:t>нәтижесі болып</a:t>
            </a:r>
            <a:r>
              <a:rPr lang="ru-MO" sz="3200" b="1" dirty="0" smtClean="0">
                <a:latin typeface="Times New Roman" pitchFamily="18" charset="0"/>
                <a:cs typeface="Times New Roman" pitchFamily="18" charset="0"/>
              </a:rPr>
              <a:t> </a:t>
            </a:r>
            <a:r>
              <a:rPr lang="ru-MO" sz="3200" b="1" dirty="0" err="1" smtClean="0">
                <a:latin typeface="Times New Roman" pitchFamily="18" charset="0"/>
                <a:cs typeface="Times New Roman" pitchFamily="18" charset="0"/>
              </a:rPr>
              <a:t>табылады</a:t>
            </a:r>
            <a:r>
              <a:rPr lang="ru-MO" sz="3200" b="1" dirty="0" smtClean="0">
                <a:latin typeface="Times New Roman" pitchFamily="18" charset="0"/>
                <a:cs typeface="Times New Roman" pitchFamily="18" charset="0"/>
              </a:rPr>
              <a:t>. </a:t>
            </a:r>
          </a:p>
          <a:p>
            <a:pPr algn="just"/>
            <a:r>
              <a:rPr lang="ru-MO" sz="3200" b="1" dirty="0" err="1" smtClean="0">
                <a:latin typeface="Times New Roman" pitchFamily="18" charset="0"/>
                <a:cs typeface="Times New Roman" pitchFamily="18" charset="0"/>
              </a:rPr>
              <a:t>Студенттердің кәсіптік біліктіліктерін</a:t>
            </a:r>
            <a:r>
              <a:rPr lang="ru-MO" sz="3200" b="1" dirty="0" smtClean="0">
                <a:latin typeface="Times New Roman" pitchFamily="18" charset="0"/>
                <a:cs typeface="Times New Roman" pitchFamily="18" charset="0"/>
              </a:rPr>
              <a:t> </a:t>
            </a:r>
            <a:r>
              <a:rPr lang="ru-MO" sz="3200" b="1" dirty="0" err="1" smtClean="0">
                <a:latin typeface="Times New Roman" pitchFamily="18" charset="0"/>
                <a:cs typeface="Times New Roman" pitchFamily="18" charset="0"/>
              </a:rPr>
              <a:t>дамытуда</a:t>
            </a:r>
            <a:r>
              <a:rPr lang="ru-MO" sz="3200" b="1" dirty="0" smtClean="0">
                <a:latin typeface="Times New Roman" pitchFamily="18" charset="0"/>
                <a:cs typeface="Times New Roman" pitchFamily="18" charset="0"/>
              </a:rPr>
              <a:t>, эксперт, оппонент, рецензент </a:t>
            </a:r>
            <a:r>
              <a:rPr lang="ru-MO" sz="3200" b="1" dirty="0" err="1" smtClean="0">
                <a:latin typeface="Times New Roman" pitchFamily="18" charset="0"/>
                <a:cs typeface="Times New Roman" pitchFamily="18" charset="0"/>
              </a:rPr>
              <a:t>рөлдеріндегі қате пікірлерді</a:t>
            </a:r>
            <a:r>
              <a:rPr lang="ru-MO" sz="3200" b="1" dirty="0" smtClean="0">
                <a:latin typeface="Times New Roman" pitchFamily="18" charset="0"/>
                <a:cs typeface="Times New Roman" pitchFamily="18" charset="0"/>
              </a:rPr>
              <a:t> </a:t>
            </a:r>
            <a:r>
              <a:rPr lang="ru-MO" sz="3200" b="1" dirty="0" err="1" smtClean="0">
                <a:latin typeface="Times New Roman" pitchFamily="18" charset="0"/>
                <a:cs typeface="Times New Roman" pitchFamily="18" charset="0"/>
              </a:rPr>
              <a:t>талдау</a:t>
            </a:r>
            <a:r>
              <a:rPr lang="ru-MO" sz="3200" b="1" dirty="0" smtClean="0">
                <a:latin typeface="Times New Roman" pitchFamily="18" charset="0"/>
                <a:cs typeface="Times New Roman" pitchFamily="18" charset="0"/>
              </a:rPr>
              <a:t> </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қателіктері алдын-ала</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жоспарланған </a:t>
            </a:r>
            <a:r>
              <a:rPr lang="ru-MO" sz="3200" b="1" dirty="0" smtClean="0">
                <a:effectLst>
                  <a:outerShdw blurRad="38100" dist="38100" dir="2700000" algn="tl">
                    <a:srgbClr val="000000">
                      <a:alpha val="43137"/>
                    </a:srgbClr>
                  </a:outerShdw>
                </a:effectLst>
                <a:latin typeface="Times New Roman" pitchFamily="18" charset="0"/>
                <a:cs typeface="Times New Roman" pitchFamily="18" charset="0"/>
              </a:rPr>
              <a:t>лекция» </a:t>
            </a:r>
            <a:r>
              <a:rPr lang="ru-MO" sz="3200" b="1" dirty="0" err="1" smtClean="0">
                <a:effectLst>
                  <a:outerShdw blurRad="38100" dist="38100" dir="2700000" algn="tl">
                    <a:srgbClr val="000000">
                      <a:alpha val="43137"/>
                    </a:srgbClr>
                  </a:outerShdw>
                </a:effectLst>
                <a:latin typeface="Times New Roman" pitchFamily="18" charset="0"/>
                <a:cs typeface="Times New Roman" pitchFamily="18" charset="0"/>
              </a:rPr>
              <a:t>түрінің </a:t>
            </a:r>
            <a:r>
              <a:rPr lang="ru-MO" sz="3200" b="1" dirty="0" err="1" smtClean="0">
                <a:latin typeface="Times New Roman" pitchFamily="18" charset="0"/>
                <a:cs typeface="Times New Roman" pitchFamily="18" charset="0"/>
              </a:rPr>
              <a:t>шығуына әсер етті</a:t>
            </a:r>
            <a:r>
              <a:rPr lang="ru-MO" sz="3200" b="1" dirty="0" smtClean="0">
                <a:latin typeface="Times New Roman" pitchFamily="18" charset="0"/>
                <a:cs typeface="Times New Roman" pitchFamily="18" charset="0"/>
              </a:rPr>
              <a:t>.</a:t>
            </a:r>
            <a:endParaRPr lang="ru-RU" sz="3200" b="1" dirty="0" smtClean="0">
              <a:latin typeface="Times New Roman" pitchFamily="18" charset="0"/>
              <a:cs typeface="Times New Roman" pitchFamily="18" charset="0"/>
            </a:endParaRPr>
          </a:p>
          <a:p>
            <a:pPr algn="just"/>
            <a:endParaRPr lang="ru-RU" sz="3200" b="1" dirty="0"/>
          </a:p>
        </p:txBody>
      </p:sp>
      <p:sp>
        <p:nvSpPr>
          <p:cNvPr id="4" name="Текст 3"/>
          <p:cNvSpPr>
            <a:spLocks noGrp="1"/>
          </p:cNvSpPr>
          <p:nvPr>
            <p:ph type="body" sz="quarter" idx="10"/>
          </p:nvPr>
        </p:nvSpPr>
        <p:spPr>
          <a:xfrm>
            <a:off x="468313" y="209550"/>
            <a:ext cx="7199312" cy="361950"/>
          </a:xfrm>
        </p:spPr>
        <p:txBody>
          <a:bodyPr/>
          <a:lstStyle/>
          <a:p>
            <a:pPr>
              <a:defRPr/>
            </a:pPr>
            <a:r>
              <a:rPr smtClean="0"/>
              <a:t>4.1 </a:t>
            </a:r>
            <a:r>
              <a:t>Лекция как ведущий метод обучения в </a:t>
            </a:r>
            <a:r>
              <a:rPr smtClean="0"/>
              <a:t>вузе</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ъект 2"/>
          <p:cNvSpPr>
            <a:spLocks noGrp="1"/>
          </p:cNvSpPr>
          <p:nvPr>
            <p:ph idx="1"/>
          </p:nvPr>
        </p:nvSpPr>
        <p:spPr>
          <a:xfrm>
            <a:off x="468312" y="571480"/>
            <a:ext cx="8389967" cy="5521345"/>
          </a:xfrm>
        </p:spPr>
        <p:txBody>
          <a:bodyPr>
            <a:noAutofit/>
          </a:bodyPr>
          <a:lstStyle/>
          <a:p>
            <a:pPr algn="just"/>
            <a:r>
              <a:rPr lang="kk-KZ" sz="2800" b="1" i="1" dirty="0" smtClean="0">
                <a:effectLst>
                  <a:outerShdw blurRad="38100" dist="38100" dir="2700000" algn="tl">
                    <a:srgbClr val="000000">
                      <a:alpha val="43137"/>
                    </a:srgbClr>
                  </a:outerShdw>
                </a:effectLst>
                <a:latin typeface="Times New Roman" pitchFamily="18" charset="0"/>
                <a:cs typeface="Times New Roman" pitchFamily="18" charset="0"/>
              </a:rPr>
              <a:t>П</a:t>
            </a:r>
            <a:r>
              <a:rPr lang="ru-RU" sz="2800" b="1" i="1" dirty="0" err="1" smtClean="0">
                <a:effectLst>
                  <a:outerShdw blurRad="38100" dist="38100" dir="2700000" algn="tl">
                    <a:srgbClr val="000000">
                      <a:alpha val="43137"/>
                    </a:srgbClr>
                  </a:outerShdw>
                </a:effectLst>
                <a:latin typeface="Times New Roman" pitchFamily="18" charset="0"/>
                <a:cs typeface="Times New Roman" pitchFamily="18" charset="0"/>
              </a:rPr>
              <a:t>ресс-конференция</a:t>
            </a:r>
            <a:r>
              <a:rPr lang="kk-KZ" sz="2800" b="1" i="1" dirty="0" smtClean="0">
                <a:effectLst>
                  <a:outerShdw blurRad="38100" dist="38100" dir="2700000" algn="tl">
                    <a:srgbClr val="000000">
                      <a:alpha val="43137"/>
                    </a:srgbClr>
                  </a:outerShdw>
                </a:effectLst>
                <a:latin typeface="Times New Roman" pitchFamily="18" charset="0"/>
                <a:cs typeface="Times New Roman" pitchFamily="18" charset="0"/>
              </a:rPr>
              <a:t> лекциясының </a:t>
            </a:r>
            <a:r>
              <a:rPr lang="ru-MO" sz="2800" dirty="0" smtClean="0">
                <a:latin typeface="Times New Roman" pitchFamily="18" charset="0"/>
                <a:cs typeface="Times New Roman" pitchFamily="18" charset="0"/>
              </a:rPr>
              <a:t>   </a:t>
            </a:r>
            <a:r>
              <a:rPr lang="ru-MO" sz="2800" i="1" dirty="0" err="1" smtClean="0">
                <a:latin typeface="Times New Roman" pitchFamily="18" charset="0"/>
                <a:cs typeface="Times New Roman" pitchFamily="18" charset="0"/>
              </a:rPr>
              <a:t>міндеттері</a:t>
            </a:r>
            <a:r>
              <a:rPr lang="ru-MO" sz="2800" i="1"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lvl="0" algn="just"/>
            <a:r>
              <a:rPr lang="ru-MO" sz="2800" dirty="0" smtClean="0">
                <a:latin typeface="Times New Roman" pitchFamily="18" charset="0"/>
                <a:cs typeface="Times New Roman" pitchFamily="18" charset="0"/>
              </a:rPr>
              <a:t>лекция </a:t>
            </a:r>
            <a:r>
              <a:rPr lang="ru-MO" sz="2800" dirty="0" err="1" smtClean="0">
                <a:latin typeface="Times New Roman" pitchFamily="18" charset="0"/>
                <a:cs typeface="Times New Roman" pitchFamily="18" charset="0"/>
              </a:rPr>
              <a:t>тақырыбы бойынша</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студенттерге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жазбаша</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сұрақтар </a:t>
            </a:r>
            <a:r>
              <a:rPr lang="ru-MO" sz="2800" dirty="0" smtClean="0">
                <a:latin typeface="Times New Roman" pitchFamily="18" charset="0"/>
                <a:cs typeface="Times New Roman" pitchFamily="18" charset="0"/>
              </a:rPr>
              <a:t>беру (2-3 минут </a:t>
            </a:r>
            <a:r>
              <a:rPr lang="ru-MO" sz="2800" dirty="0" err="1" smtClean="0">
                <a:latin typeface="Times New Roman" pitchFamily="18" charset="0"/>
                <a:cs typeface="Times New Roman" pitchFamily="18" charset="0"/>
              </a:rPr>
              <a:t>ішінде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өзін қызықтыратын сұрақтарды тізу</a:t>
            </a:r>
            <a:r>
              <a:rPr lang="ru-MO"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lvl="0" algn="just"/>
            <a:r>
              <a:rPr lang="ru-MO" sz="2800" dirty="0" err="1" smtClean="0">
                <a:latin typeface="Times New Roman" pitchFamily="18" charset="0"/>
                <a:cs typeface="Times New Roman" pitchFamily="18" charset="0"/>
              </a:rPr>
              <a:t>сұрақтарды мағынасы бойынша</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топтастыру</a:t>
            </a:r>
            <a:r>
              <a:rPr lang="ru-MO" sz="2800" dirty="0" smtClean="0">
                <a:latin typeface="Times New Roman" pitchFamily="18" charset="0"/>
                <a:cs typeface="Times New Roman" pitchFamily="18" charset="0"/>
              </a:rPr>
              <a:t> (3-5 минут </a:t>
            </a:r>
            <a:r>
              <a:rPr lang="ru-MO" sz="2800" dirty="0" err="1" smtClean="0">
                <a:latin typeface="Times New Roman" pitchFamily="18" charset="0"/>
                <a:cs typeface="Times New Roman" pitchFamily="18" charset="0"/>
              </a:rPr>
              <a:t>ішінде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сонан</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соң лекцияны</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оқу</a:t>
            </a:r>
            <a:r>
              <a:rPr lang="ru-MO"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lvl="0" algn="just"/>
            <a:r>
              <a:rPr lang="ru-MO" sz="2800" dirty="0" smtClean="0">
                <a:latin typeface="Times New Roman" pitchFamily="18" charset="0"/>
                <a:cs typeface="Times New Roman" pitchFamily="18" charset="0"/>
              </a:rPr>
              <a:t>лекция </a:t>
            </a:r>
            <a:r>
              <a:rPr lang="ru-MO" sz="2800" dirty="0" err="1" smtClean="0">
                <a:latin typeface="Times New Roman" pitchFamily="18" charset="0"/>
                <a:cs typeface="Times New Roman" pitchFamily="18" charset="0"/>
              </a:rPr>
              <a:t>материалын</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бергенде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сұрақтарға жауап</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ретінде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емес</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тақырыпты ашуға байланысты</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жауаптар</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шығатындай етіп</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құрастыру</a:t>
            </a:r>
            <a:r>
              <a:rPr lang="ru-MO"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lvl="0" algn="just"/>
            <a:r>
              <a:rPr lang="ru-MO" sz="2800" dirty="0" smtClean="0">
                <a:latin typeface="Times New Roman" pitchFamily="18" charset="0"/>
                <a:cs typeface="Times New Roman" pitchFamily="18" charset="0"/>
              </a:rPr>
              <a:t>лекция </a:t>
            </a:r>
            <a:r>
              <a:rPr lang="ru-MO" sz="2800" dirty="0" err="1" smtClean="0">
                <a:latin typeface="Times New Roman" pitchFamily="18" charset="0"/>
                <a:cs typeface="Times New Roman" pitchFamily="18" charset="0"/>
              </a:rPr>
              <a:t>соңында тыңдаушылардың қызығушылығы </a:t>
            </a:r>
            <a:r>
              <a:rPr lang="ru-MO" sz="2800" dirty="0" smtClean="0">
                <a:latin typeface="Times New Roman" pitchFamily="18" charset="0"/>
                <a:cs typeface="Times New Roman" pitchFamily="18" charset="0"/>
              </a:rPr>
              <a:t>мен </a:t>
            </a:r>
            <a:r>
              <a:rPr lang="ru-MO" sz="2800" dirty="0" err="1" smtClean="0">
                <a:latin typeface="Times New Roman" pitchFamily="18" charset="0"/>
                <a:cs typeface="Times New Roman" pitchFamily="18" charset="0"/>
              </a:rPr>
              <a:t>білім</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көрінісі ретінде</a:t>
            </a:r>
            <a:r>
              <a:rPr lang="ru-MO" sz="2800" dirty="0" smtClean="0">
                <a:latin typeface="Times New Roman" pitchFamily="18" charset="0"/>
                <a:cs typeface="Times New Roman" pitchFamily="18" charset="0"/>
              </a:rPr>
              <a:t> </a:t>
            </a:r>
            <a:r>
              <a:rPr lang="ru-MO" sz="2800" dirty="0" err="1" smtClean="0">
                <a:latin typeface="Times New Roman" pitchFamily="18" charset="0"/>
                <a:cs typeface="Times New Roman" pitchFamily="18" charset="0"/>
              </a:rPr>
              <a:t>сұрақтарға қорытынды баға </a:t>
            </a:r>
            <a:r>
              <a:rPr lang="ru-MO" sz="2800" dirty="0" smtClean="0">
                <a:latin typeface="Times New Roman" pitchFamily="18" charset="0"/>
                <a:cs typeface="Times New Roman" pitchFamily="18" charset="0"/>
              </a:rPr>
              <a:t>беру. </a:t>
            </a:r>
            <a:endParaRPr lang="ru-RU" sz="2800" dirty="0" smtClean="0">
              <a:latin typeface="Times New Roman" pitchFamily="18" charset="0"/>
              <a:cs typeface="Times New Roman" pitchFamily="18" charset="0"/>
            </a:endParaRPr>
          </a:p>
          <a:p>
            <a:pPr algn="just"/>
            <a:endParaRPr lang="ru-RU" sz="3200" b="1" dirty="0"/>
          </a:p>
        </p:txBody>
      </p:sp>
      <p:sp>
        <p:nvSpPr>
          <p:cNvPr id="4" name="Текст 3"/>
          <p:cNvSpPr>
            <a:spLocks noGrp="1"/>
          </p:cNvSpPr>
          <p:nvPr>
            <p:ph type="body" sz="quarter" idx="10"/>
          </p:nvPr>
        </p:nvSpPr>
        <p:spPr>
          <a:xfrm>
            <a:off x="468313" y="209550"/>
            <a:ext cx="7199312" cy="361950"/>
          </a:xfrm>
        </p:spPr>
        <p:txBody>
          <a:bodyPr/>
          <a:lstStyle/>
          <a:p>
            <a:pPr>
              <a:defRPr/>
            </a:pPr>
            <a:r>
              <a:rPr smtClean="0"/>
              <a:t>4.1 </a:t>
            </a:r>
            <a:r>
              <a:t>Лекция как ведущий метод обучения в </a:t>
            </a:r>
            <a:r>
              <a:rPr smtClean="0"/>
              <a:t>вузе</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developeyourtalents.com/resources/Fotolia_4649335_M.jpg"/>
          <p:cNvPicPr>
            <a:picLocks noChangeAspect="1" noChangeArrowheads="1"/>
          </p:cNvPicPr>
          <p:nvPr/>
        </p:nvPicPr>
        <p:blipFill>
          <a:blip r:embed="rId3" cstate="print"/>
          <a:srcRect/>
          <a:stretch>
            <a:fillRect/>
          </a:stretch>
        </p:blipFill>
        <p:spPr bwMode="auto">
          <a:xfrm>
            <a:off x="428596" y="785794"/>
            <a:ext cx="8358246" cy="5307031"/>
          </a:xfrm>
          <a:prstGeom prst="rect">
            <a:avLst/>
          </a:prstGeom>
          <a:noFill/>
          <a:ln w="9525">
            <a:noFill/>
            <a:miter lim="800000"/>
            <a:headEnd/>
            <a:tailEnd/>
          </a:ln>
        </p:spPr>
      </p:pic>
      <p:sp>
        <p:nvSpPr>
          <p:cNvPr id="4" name="Текст 3"/>
          <p:cNvSpPr>
            <a:spLocks noGrp="1"/>
          </p:cNvSpPr>
          <p:nvPr>
            <p:ph type="body" sz="quarter" idx="10"/>
          </p:nvPr>
        </p:nvSpPr>
        <p:spPr>
          <a:xfrm>
            <a:off x="468313" y="209550"/>
            <a:ext cx="7199312" cy="361950"/>
          </a:xfrm>
        </p:spPr>
        <p:txBody>
          <a:bodyPr/>
          <a:lstStyle/>
          <a:p>
            <a:pPr>
              <a:defRPr/>
            </a:pPr>
            <a:r>
              <a:rPr smtClean="0"/>
              <a:t>4.2  </a:t>
            </a:r>
            <a:r>
              <a:t>Варианты проведения групповых практических </a:t>
            </a:r>
            <a:r>
              <a:rPr smtClean="0"/>
              <a:t>занятий</a:t>
            </a:r>
            <a:endParaRPr/>
          </a:p>
        </p:txBody>
      </p:sp>
      <p:sp>
        <p:nvSpPr>
          <p:cNvPr id="20484" name="Заголовок 1"/>
          <p:cNvSpPr>
            <a:spLocks noGrp="1"/>
          </p:cNvSpPr>
          <p:nvPr>
            <p:ph type="title"/>
          </p:nvPr>
        </p:nvSpPr>
        <p:spPr>
          <a:xfrm>
            <a:off x="468313" y="908050"/>
            <a:ext cx="8229600" cy="725488"/>
          </a:xfrm>
        </p:spPr>
        <p:txBody>
          <a:bodyPr/>
          <a:lstStyle/>
          <a:p>
            <a:pPr algn="ctr"/>
            <a:r>
              <a:rPr lang="ru-RU" sz="3600" b="1" smtClean="0"/>
              <a:t>Пресс-конференция</a:t>
            </a:r>
            <a:endParaRPr lang="ru-RU" altLang="ru-RU" sz="3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ъект 2"/>
          <p:cNvSpPr>
            <a:spLocks noGrp="1"/>
          </p:cNvSpPr>
          <p:nvPr>
            <p:ph idx="1"/>
          </p:nvPr>
        </p:nvSpPr>
        <p:spPr>
          <a:xfrm>
            <a:off x="468312" y="357166"/>
            <a:ext cx="8389967" cy="5735659"/>
          </a:xfrm>
        </p:spPr>
        <p:txBody>
          <a:bodyPr>
            <a:noAutofit/>
          </a:bodyPr>
          <a:lstStyle/>
          <a:p>
            <a:pPr lvl="0" algn="just"/>
            <a:r>
              <a:rPr lang="ru-RU" alt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Дәріске қойылатын талаптар</a:t>
            </a:r>
            <a:r>
              <a:rPr lang="ru-RU" alt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Ғылымилығы мен ақпараттылығы;  Дәлелділігі мен аргументтілігі;  Мысалдар, факті, негіздеме, құжаттардың және ғылыми дәлелдемелердің қолданылуы; Мазмұндаудағы эмоционалдық феномен; Тыңдаушы ойларын белсендіру; Проблемалық сұрақтарды құру; Қарастырылатын сұрақтардың құрылымының нақтылығы мен түсіндіру логикасы; Әдістемелік өңдеу – ең басты ойлар мен мағлұматтарды бөліп алу, қорытындылау, оларды әр түрлі мазмұнда қайталау; Түсінікті тілмен жеткізу; Аудиовизуальды дидактикалық материалдарды қолдану.</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ru-RU"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85729"/>
            <a:ext cx="8501122" cy="1071570"/>
          </a:xfrm>
          <a:solidFill>
            <a:srgbClr val="92D050"/>
          </a:solidFill>
        </p:spPr>
        <p:txBody>
          <a:bodyPr>
            <a:normAutofit fontScale="90000"/>
          </a:bodyPr>
          <a:lstStyle/>
          <a:p>
            <a:r>
              <a:rPr lang="kk-KZ"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Дәрістердің негізгі функциялары</a:t>
            </a:r>
            <a:endParaRPr lang="ru-RU"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Овал 4"/>
          <p:cNvSpPr/>
          <p:nvPr/>
        </p:nvSpPr>
        <p:spPr>
          <a:xfrm>
            <a:off x="0" y="1571612"/>
            <a:ext cx="2786082"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t>Ақпараттық функциясы</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Овал 5"/>
          <p:cNvSpPr/>
          <p:nvPr/>
        </p:nvSpPr>
        <p:spPr>
          <a:xfrm>
            <a:off x="5929322" y="1500174"/>
            <a:ext cx="3214678"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latin typeface="Times New Roman" pitchFamily="18" charset="0"/>
                <a:cs typeface="Times New Roman" pitchFamily="18" charset="0"/>
              </a:rPr>
              <a:t>Түсіндіру, сендіру функциясы</a:t>
            </a:r>
            <a:r>
              <a:rPr lang="kk-KZ"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7" name="Овал 6"/>
          <p:cNvSpPr/>
          <p:nvPr/>
        </p:nvSpPr>
        <p:spPr>
          <a:xfrm>
            <a:off x="4786314" y="4000504"/>
            <a:ext cx="3929090" cy="25003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t>Тәрбиелеу, қызықтыру немесе әуестендіру функциясы </a:t>
            </a:r>
            <a:endParaRPr lang="ru-RU" sz="2400" b="1" dirty="0"/>
          </a:p>
        </p:txBody>
      </p:sp>
      <p:sp>
        <p:nvSpPr>
          <p:cNvPr id="8" name="Овал 7"/>
          <p:cNvSpPr/>
          <p:nvPr/>
        </p:nvSpPr>
        <p:spPr>
          <a:xfrm>
            <a:off x="642910" y="4071942"/>
            <a:ext cx="3714776" cy="2357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t>Ынталандыру, дамыту функциясы</a:t>
            </a:r>
            <a:endParaRPr lang="ru-RU" sz="2800" dirty="0">
              <a:latin typeface="Times New Roman" pitchFamily="18" charset="0"/>
              <a:cs typeface="Times New Roman" pitchFamily="18" charset="0"/>
            </a:endParaRPr>
          </a:p>
        </p:txBody>
      </p:sp>
      <p:sp>
        <p:nvSpPr>
          <p:cNvPr id="9" name="Овал 8"/>
          <p:cNvSpPr/>
          <p:nvPr/>
        </p:nvSpPr>
        <p:spPr>
          <a:xfrm>
            <a:off x="2857488" y="1500174"/>
            <a:ext cx="2928958"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latin typeface="Times New Roman" pitchFamily="18" charset="0"/>
                <a:cs typeface="Times New Roman" pitchFamily="18" charset="0"/>
              </a:rPr>
              <a:t>Бағыттау, бағдарлау функциясы</a:t>
            </a:r>
            <a:r>
              <a:rPr lang="kk-KZ"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3" y="357164"/>
          <a:ext cx="8572559" cy="6182212"/>
        </p:xfrm>
        <a:graphic>
          <a:graphicData uri="http://schemas.openxmlformats.org/drawingml/2006/table">
            <a:tbl>
              <a:tblPr/>
              <a:tblGrid>
                <a:gridCol w="4929221"/>
                <a:gridCol w="3643338"/>
              </a:tblGrid>
              <a:tr h="435298">
                <a:tc>
                  <a:txBody>
                    <a:bodyPr/>
                    <a:lstStyle/>
                    <a:p>
                      <a:pPr algn="ctr">
                        <a:lnSpc>
                          <a:spcPct val="115000"/>
                        </a:lnSpc>
                        <a:spcAft>
                          <a:spcPts val="0"/>
                        </a:spcAft>
                      </a:pPr>
                      <a:r>
                        <a:rPr lang="kk-KZ" sz="2800" b="1" dirty="0" smtClean="0">
                          <a:solidFill>
                            <a:schemeClr val="tx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Дәрістің жетістігі</a:t>
                      </a:r>
                      <a:endParaRPr lang="ru-RU" sz="2800" b="1" dirty="0">
                        <a:solidFill>
                          <a:schemeClr val="tx1"/>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kk-KZ" sz="2800" b="1" dirty="0" smtClean="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Дәрістің кемшілігі</a:t>
                      </a:r>
                      <a:endParaRPr lang="ru-RU" sz="2800" b="1" dirty="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94057">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kk-KZ" sz="2000" b="1" dirty="0" smtClean="0">
                          <a:solidFill>
                            <a:srgbClr val="FF0000"/>
                          </a:solidFill>
                          <a:effectLst/>
                          <a:latin typeface="Times New Roman" pitchFamily="18" charset="0"/>
                          <a:ea typeface="Times New Roman"/>
                          <a:cs typeface="Times New Roman" pitchFamily="18" charset="0"/>
                        </a:rPr>
                        <a:t>Ақпаратты ұсынудың тәсілдері мен құралдарының  көптігі;  дәріске қатысу студентерді тәртіпке шақырады, оларға психологиялық ықпал етугемүмкіндік туғызады; тыңдау және қысқаша жазу біліктілігін дамытады; білімді тікелей тасымалдау “лектор – студент”; студентті дайындаудың ғылыми деңгейі, семестр барысында жұмысты жүйелі және бірқалыпты орындау мүмкіндігі қамтамасыз етіледі; </a:t>
                      </a:r>
                      <a:r>
                        <a:rPr lang="ru-RU" sz="2000" b="1" kern="1200" dirty="0" err="1" smtClean="0">
                          <a:solidFill>
                            <a:srgbClr val="FF0000"/>
                          </a:solidFill>
                          <a:effectLst/>
                          <a:latin typeface="Times New Roman" pitchFamily="18" charset="0"/>
                          <a:ea typeface="+mn-ea"/>
                          <a:cs typeface="Times New Roman" pitchFamily="18" charset="0"/>
                        </a:rPr>
                        <a:t>шартты</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белгі</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қысқаша жазу</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жүйесін енгізе</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отырып</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студенттерді</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конспекті</a:t>
                      </a:r>
                      <a:r>
                        <a:rPr lang="ru-RU" sz="2000" b="1" kern="1200" dirty="0" smtClean="0">
                          <a:solidFill>
                            <a:srgbClr val="FF0000"/>
                          </a:solidFill>
                          <a:effectLst/>
                          <a:latin typeface="Times New Roman" pitchFamily="18" charset="0"/>
                          <a:ea typeface="+mn-ea"/>
                          <a:cs typeface="Times New Roman" pitchFamily="18" charset="0"/>
                        </a:rPr>
                        <a:t> </a:t>
                      </a:r>
                      <a:r>
                        <a:rPr lang="ru-RU" sz="2000" b="1" kern="1200" dirty="0" err="1" smtClean="0">
                          <a:solidFill>
                            <a:srgbClr val="FF0000"/>
                          </a:solidFill>
                          <a:effectLst/>
                          <a:latin typeface="Times New Roman" pitchFamily="18" charset="0"/>
                          <a:ea typeface="+mn-ea"/>
                          <a:cs typeface="Times New Roman" pitchFamily="18" charset="0"/>
                        </a:rPr>
                        <a:t>жазуға үйрету;</a:t>
                      </a:r>
                      <a:r>
                        <a:rPr lang="ru-RU" sz="1800" kern="1200" dirty="0" err="1" smtClean="0">
                          <a:solidFill>
                            <a:schemeClr val="tx1"/>
                          </a:solidFill>
                          <a:latin typeface="Times New Roman" pitchFamily="18" charset="0"/>
                          <a:ea typeface="+mn-ea"/>
                          <a:cs typeface="Times New Roman" pitchFamily="18" charset="0"/>
                        </a:rPr>
                        <a:t> </a:t>
                      </a:r>
                      <a:r>
                        <a:rPr lang="ru-RU" sz="2000" b="1" kern="1200" dirty="0" smtClean="0">
                          <a:solidFill>
                            <a:srgbClr val="FF0000"/>
                          </a:solidFill>
                          <a:latin typeface="Times New Roman" pitchFamily="18" charset="0"/>
                          <a:ea typeface="+mn-ea"/>
                          <a:cs typeface="Times New Roman" pitchFamily="18" charset="0"/>
                        </a:rPr>
                        <a:t>лекция </a:t>
                      </a:r>
                      <a:r>
                        <a:rPr lang="ru-RU" sz="2000" b="1" kern="1200" dirty="0" err="1" smtClean="0">
                          <a:solidFill>
                            <a:srgbClr val="FF0000"/>
                          </a:solidFill>
                          <a:latin typeface="Times New Roman" pitchFamily="18" charset="0"/>
                          <a:ea typeface="+mn-ea"/>
                          <a:cs typeface="Times New Roman" pitchFamily="18" charset="0"/>
                        </a:rPr>
                        <a:t>материалын</a:t>
                      </a:r>
                      <a:r>
                        <a:rPr lang="ru-RU" sz="2000" b="1" kern="1200" dirty="0" smtClean="0">
                          <a:solidFill>
                            <a:srgbClr val="FF0000"/>
                          </a:solidFill>
                          <a:latin typeface="Times New Roman" pitchFamily="18" charset="0"/>
                          <a:ea typeface="+mn-ea"/>
                          <a:cs typeface="Times New Roman" pitchFamily="18" charset="0"/>
                        </a:rPr>
                        <a:t> </a:t>
                      </a:r>
                      <a:r>
                        <a:rPr lang="ru-RU" sz="2000" b="1" kern="1200" dirty="0" err="1" smtClean="0">
                          <a:solidFill>
                            <a:srgbClr val="FF0000"/>
                          </a:solidFill>
                          <a:latin typeface="Times New Roman" pitchFamily="18" charset="0"/>
                          <a:ea typeface="+mn-ea"/>
                          <a:cs typeface="Times New Roman" pitchFamily="18" charset="0"/>
                        </a:rPr>
                        <a:t>қаншалықты қабылдағанын бақылайтын жүйе жинақтау</a:t>
                      </a:r>
                      <a:r>
                        <a:rPr lang="ru-RU" sz="2000" b="1" kern="1200" dirty="0" smtClean="0">
                          <a:solidFill>
                            <a:srgbClr val="FF0000"/>
                          </a:solidFill>
                          <a:latin typeface="Times New Roman" pitchFamily="18" charset="0"/>
                          <a:ea typeface="+mn-ea"/>
                          <a:cs typeface="Times New Roman" pitchFamily="18" charset="0"/>
                        </a:rPr>
                        <a:t>.</a:t>
                      </a:r>
                      <a:endParaRPr lang="ru-RU" sz="2000" b="1" dirty="0">
                        <a:solidFill>
                          <a:srgbClr val="FF00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0" algn="just">
                        <a:lnSpc>
                          <a:spcPct val="115000"/>
                        </a:lnSpc>
                        <a:spcAft>
                          <a:spcPts val="0"/>
                        </a:spcAft>
                      </a:pPr>
                      <a:r>
                        <a:rPr lang="kk-KZ" sz="2000" b="1" dirty="0" smtClean="0">
                          <a:solidFill>
                            <a:schemeClr val="tx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Дәріс басқа адамның көзқарасын пассивті қабылдауға дағдыландырады, өз бетімен ойлауға кедергі келтіреді, тыңдаушылардың кейбіреулері түсініп, зерделеп үлгереді; лектор сөзін механикалық түрде жазады, үшіншілері өз ісімен айналысады, төртіншілері ұйықтауы да мүмкін.</a:t>
                      </a:r>
                    </a:p>
                    <a:p>
                      <a:pPr marL="0" indent="0" algn="just">
                        <a:lnSpc>
                          <a:spcPct val="115000"/>
                        </a:lnSpc>
                        <a:spcAft>
                          <a:spcPts val="0"/>
                        </a:spcAft>
                      </a:pPr>
                      <a:r>
                        <a:rPr lang="kk-KZ" sz="2000" b="1" dirty="0" smtClean="0">
                          <a:solidFill>
                            <a:schemeClr val="tx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Осының салдары оқу материалын төмен меңгеруге алып келеді.</a:t>
                      </a:r>
                      <a:endParaRPr lang="ru-RU" sz="2000" b="1" dirty="0">
                        <a:solidFill>
                          <a:schemeClr val="tx1"/>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20791" marR="20791" marT="20791" marB="207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l"/>
            <a: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3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3200" b="1" i="1" dirty="0" smtClean="0">
                <a:solidFill>
                  <a:srgbClr val="FF0000"/>
                </a:solidFill>
                <a:latin typeface="Times New Roman" pitchFamily="18" charset="0"/>
                <a:cs typeface="Times New Roman" pitchFamily="18" charset="0"/>
              </a:rPr>
              <a:t/>
            </a:r>
            <a:br>
              <a:rPr lang="kk-KZ" sz="3200" b="1" i="1" dirty="0" smtClean="0">
                <a:solidFill>
                  <a:srgbClr val="FF0000"/>
                </a:solidFill>
                <a:latin typeface="Times New Roman" pitchFamily="18" charset="0"/>
                <a:cs typeface="Times New Roman" pitchFamily="18" charset="0"/>
              </a:rPr>
            </a:br>
            <a:r>
              <a:rPr lang="ru-RU" sz="2800" b="1" dirty="0" err="1" smtClean="0">
                <a:solidFill>
                  <a:srgbClr val="FF0000"/>
                </a:solidFill>
                <a:latin typeface="Times New Roman" pitchFamily="18" charset="0"/>
                <a:cs typeface="Times New Roman" pitchFamily="18" charset="0"/>
              </a:rPr>
              <a:t>Практикалық сабақтар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кәсіби міндеттерді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шеше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іскерлігі</a:t>
            </a:r>
            <a:r>
              <a:rPr lang="ru-RU" sz="2800" b="1" dirty="0" smtClean="0">
                <a:latin typeface="Times New Roman" pitchFamily="18" charset="0"/>
                <a:cs typeface="Times New Roman" pitchFamily="18" charset="0"/>
              </a:rPr>
              <a:t> мен </a:t>
            </a:r>
            <a:r>
              <a:rPr lang="ru-RU" sz="2800" b="1" dirty="0" err="1" smtClean="0">
                <a:latin typeface="Times New Roman" pitchFamily="18" charset="0"/>
                <a:cs typeface="Times New Roman" pitchFamily="18" charset="0"/>
              </a:rPr>
              <a:t>дағдыларын қалыптастыру үшін ұйымдастырылады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олардың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мақсаты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кәсіби іс-әрекет бағытындағы нақты проблемалардағы теориялық білімді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тереңдету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бекіту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және жүйеге келтіру</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білім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алушылардың теориялық білімдерін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практикада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қолдануға үйрету</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кәсіби іс-әрекет бағытындағы </a:t>
            </a:r>
            <a:r>
              <a:rPr lang="ru-RU" sz="2800" dirty="0" smtClean="0">
                <a:latin typeface="Times New Roman" pitchFamily="18" charset="0"/>
                <a:cs typeface="Times New Roman" pitchFamily="18" charset="0"/>
              </a:rPr>
              <a:t>негізгі </a:t>
            </a:r>
            <a:r>
              <a:rPr lang="ru-RU" sz="2800" dirty="0" err="1" smtClean="0">
                <a:latin typeface="Times New Roman" pitchFamily="18" charset="0"/>
                <a:cs typeface="Times New Roman" pitchFamily="18" charset="0"/>
              </a:rPr>
              <a:t>іскерлік</a:t>
            </a:r>
            <a:r>
              <a:rPr lang="ru-RU" sz="2800" dirty="0" smtClean="0">
                <a:latin typeface="Times New Roman" pitchFamily="18" charset="0"/>
                <a:cs typeface="Times New Roman" pitchFamily="18" charset="0"/>
              </a:rPr>
              <a:t> пен </a:t>
            </a:r>
            <a:r>
              <a:rPr lang="ru-RU" sz="2800" dirty="0" err="1" smtClean="0">
                <a:latin typeface="Times New Roman" pitchFamily="18" charset="0"/>
                <a:cs typeface="Times New Roman" pitchFamily="18" charset="0"/>
              </a:rPr>
              <a:t>дағдыларды қалыптастыру</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оқу әдебиеттері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анықтамалықтар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қызметтік құжаттармен өз бетінше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жұмыс жасау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дағдылары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іскерліктерін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жетілдіру</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кәсіби шеберлігінің көтерілуін бақылау және </a:t>
            </a:r>
            <a:r>
              <a:rPr lang="ru-RU" sz="2800" dirty="0" smtClean="0">
                <a:latin typeface="Times New Roman" pitchFamily="18" charset="0"/>
                <a:cs typeface="Times New Roman" pitchFamily="18" charset="0"/>
              </a:rPr>
              <a:t>т.б.</a:t>
            </a:r>
            <a:br>
              <a:rPr lang="ru-RU" sz="2800" dirty="0" smtClean="0">
                <a:latin typeface="Times New Roman" pitchFamily="18" charset="0"/>
                <a:cs typeface="Times New Roman" pitchFamily="18" charset="0"/>
              </a:rPr>
            </a:br>
            <a:r>
              <a:rPr lang="ru-RU" sz="2800" b="1" u="sng" dirty="0" smtClean="0">
                <a:latin typeface="Times New Roman" pitchFamily="18" charset="0"/>
                <a:cs typeface="Times New Roman" pitchFamily="18" charset="0"/>
              </a:rPr>
              <a:t/>
            </a:r>
            <a:br>
              <a:rPr lang="ru-RU" sz="2800" b="1" u="sng" dirty="0" smtClean="0">
                <a:latin typeface="Times New Roman" pitchFamily="18" charset="0"/>
                <a:cs typeface="Times New Roman" pitchFamily="18" charset="0"/>
              </a:rPr>
            </a:b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8"/>
            <a:ext cx="8715436" cy="1470025"/>
          </a:xfrm>
          <a:solidFill>
            <a:srgbClr val="92D050"/>
          </a:solidFill>
        </p:spPr>
        <p:txBody>
          <a:bodyPr>
            <a:normAutofit fontScale="90000"/>
          </a:bodyPr>
          <a:lstStyle/>
          <a:p>
            <a:pPr indent="355600"/>
            <a:r>
              <a:rPr lang="kk-KZ" b="1" dirty="0" smtClean="0">
                <a:effectLst>
                  <a:outerShdw blurRad="38100" dist="38100" dir="2700000" algn="tl">
                    <a:srgbClr val="000000">
                      <a:alpha val="43137"/>
                    </a:srgbClr>
                  </a:outerShdw>
                </a:effectLst>
                <a:latin typeface="Times New Roman" pitchFamily="18" charset="0"/>
                <a:cs typeface="Times New Roman" pitchFamily="18" charset="0"/>
              </a:rPr>
              <a:t>Оқытуды ұйымдастыру формасы және олардың түрлеріне сипаттама</a:t>
            </a:r>
          </a:p>
        </p:txBody>
      </p:sp>
      <p:sp>
        <p:nvSpPr>
          <p:cNvPr id="5" name="Куб 4"/>
          <p:cNvSpPr/>
          <p:nvPr/>
        </p:nvSpPr>
        <p:spPr>
          <a:xfrm>
            <a:off x="0" y="1928802"/>
            <a:ext cx="9144000" cy="4929198"/>
          </a:xfrm>
          <a:prstGeom prst="cube">
            <a:avLst>
              <a:gd name="adj" fmla="val 13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Форма ұғымы латынның «forma»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сөзінен шыққан, түр, бейне (қалып), құрылғы немесе заттың (құблыстың) сыртқы түрі, көрінісі не қабығы деген мағыналарды білдіреді. </a:t>
            </a:r>
            <a:r>
              <a:rPr lang="kk-KZ" sz="3200" b="1" dirty="0" smtClean="0">
                <a:latin typeface="Times New Roman" pitchFamily="18" charset="0"/>
                <a:cs typeface="Times New Roman" pitchFamily="18" charset="0"/>
              </a:rPr>
              <a:t> </a:t>
            </a:r>
            <a:r>
              <a:rPr lang="kk-KZ" sz="3200" b="1" dirty="0" smtClean="0">
                <a:solidFill>
                  <a:srgbClr val="FF0000"/>
                </a:solidFill>
                <a:latin typeface="Times New Roman" pitchFamily="18" charset="0"/>
                <a:cs typeface="Times New Roman" pitchFamily="18" charset="0"/>
              </a:rPr>
              <a:t>Форма</a:t>
            </a:r>
            <a:r>
              <a:rPr lang="kk-KZ" sz="3200" b="1" dirty="0" smtClean="0">
                <a:latin typeface="Times New Roman" pitchFamily="18" charset="0"/>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үрдістер мен құбылыстар элементтерінің ішкі байланысын және сыртқы жағдаймен өзара әрекетін ұйымдастыру тәсілін  көрсетеді. </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1"/>
          </a:xfrm>
          <a:solidFill>
            <a:srgbClr val="00FF00"/>
          </a:solidFill>
        </p:spPr>
        <p:txBody>
          <a:bodyPr>
            <a:noAutofit/>
          </a:bodyPr>
          <a:lstStyle/>
          <a:p>
            <a:pPr algn="l"/>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Практикалық сабақтардың өзіндік атқаратын қызметтері</a:t>
            </a:r>
            <a:r>
              <a:rPr lang="ru-RU" sz="3600" b="1" dirty="0" err="1" smtClean="0">
                <a:latin typeface="Times New Roman" pitchFamily="18" charset="0"/>
                <a:cs typeface="Times New Roman" pitchFamily="18" charset="0"/>
              </a:rPr>
              <a:t>: танымдық, тәрбиелік, қалыптастырушылық, бақылаушылық.</a:t>
            </a: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Практикалық сабақтардың түрлері: </a:t>
            </a:r>
            <a:r>
              <a:rPr lang="ru-RU" sz="3600" b="1" dirty="0" err="1" smtClean="0">
                <a:latin typeface="Times New Roman" pitchFamily="18" charset="0"/>
                <a:cs typeface="Times New Roman" pitchFamily="18" charset="0"/>
              </a:rPr>
              <a:t>жаттығулар, нақты жағдаяттарды талдау</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кәсіби қызметтегі мүмкін нақты жағдаяттарды шешу</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жолын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модельдеу</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іскерлік</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ойындар</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функционалдық жаттығулар, функционалдық жобалау</a:t>
            </a:r>
            <a:r>
              <a:rPr lang="ru-RU" sz="3600" b="1" dirty="0" smtClean="0">
                <a:latin typeface="Times New Roman" pitchFamily="18" charset="0"/>
                <a:cs typeface="Times New Roman" pitchFamily="18" charset="0"/>
              </a:rPr>
              <a:t>.</a:t>
            </a:r>
            <a:r>
              <a:rPr lang="ru-RU" sz="3600" b="1" u="sng" dirty="0" smtClean="0">
                <a:latin typeface="Times New Roman" pitchFamily="18" charset="0"/>
                <a:cs typeface="Times New Roman" pitchFamily="18" charset="0"/>
              </a:rPr>
              <a:t/>
            </a:r>
            <a:br>
              <a:rPr lang="ru-RU" sz="3600" b="1" u="sng" dirty="0" smtClean="0">
                <a:latin typeface="Times New Roman" pitchFamily="18" charset="0"/>
                <a:cs typeface="Times New Roman" pitchFamily="18" charset="0"/>
              </a:rPr>
            </a:b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indent="450850" algn="just"/>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сабақтар өз атауын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«көшет өсіретін ыдыс»</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деген мағына білдіретін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латынның «seminaries»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деген сөзінен алған,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латын</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тілінен</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аударғанда</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білімді</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егу</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деген</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мағынаны білдіреді</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Ежелгі Грек, Рим мектептерінде пікірталастың сабақтастығы, оқытушының қорытындысы студенттердің хабарламасы, түсіндірмесі ретінде өткізіледі.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белгілі бір пәнді тереңдетіп оқуға арналған. </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algn="just"/>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Семинар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күрделі және түйінді сұрақтар</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smtClean="0">
                <a:latin typeface="Times New Roman" pitchFamily="18" charset="0"/>
                <a:cs typeface="Times New Roman" pitchFamily="18" charset="0"/>
              </a:rPr>
              <a:t>(</a:t>
            </a:r>
            <a:r>
              <a:rPr lang="ru-RU" sz="3600" b="1" dirty="0" err="1" smtClean="0">
                <a:latin typeface="Times New Roman" pitchFamily="18" charset="0"/>
                <a:cs typeface="Times New Roman" pitchFamily="18" charset="0"/>
              </a:rPr>
              <a:t>тақырып</a:t>
            </a:r>
            <a:r>
              <a:rPr lang="en-US"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оқу бағдарламасының бөлімі</a:t>
            </a:r>
            <a:r>
              <a:rPr lang="en-US"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бойынша</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берілген</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білімді</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тереңдету және бекіту</a:t>
            </a:r>
            <a:r>
              <a:rPr lang="en-US"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оқу </a:t>
            </a:r>
            <a:r>
              <a:rPr lang="ru-RU" sz="3600" b="1" dirty="0" smtClean="0">
                <a:latin typeface="Times New Roman" pitchFamily="18" charset="0"/>
                <a:cs typeface="Times New Roman" pitchFamily="18" charset="0"/>
              </a:rPr>
              <a:t>материалы </a:t>
            </a:r>
            <a:r>
              <a:rPr lang="ru-RU" sz="3600" b="1" dirty="0" err="1" smtClean="0">
                <a:latin typeface="Times New Roman" pitchFamily="18" charset="0"/>
                <a:cs typeface="Times New Roman" pitchFamily="18" charset="0"/>
              </a:rPr>
              <a:t>бойынша</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ізденіс</a:t>
            </a:r>
            <a:r>
              <a:rPr lang="en-US"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талдау</a:t>
            </a:r>
            <a:r>
              <a:rPr lang="en-US"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жалпылау</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іскерліктері</a:t>
            </a:r>
            <a:r>
              <a:rPr lang="ru-RU" sz="3600" b="1" dirty="0" smtClean="0">
                <a:latin typeface="Times New Roman" pitchFamily="18" charset="0"/>
                <a:cs typeface="Times New Roman" pitchFamily="18" charset="0"/>
              </a:rPr>
              <a:t> мен </a:t>
            </a:r>
            <a:r>
              <a:rPr lang="ru-RU" sz="3600" b="1" dirty="0" err="1" smtClean="0">
                <a:latin typeface="Times New Roman" pitchFamily="18" charset="0"/>
                <a:cs typeface="Times New Roman" pitchFamily="18" charset="0"/>
              </a:rPr>
              <a:t>дағдыларын жетілдіру</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мақсатында жүргізіледі</a:t>
            </a:r>
            <a:r>
              <a:rPr lang="en-US" sz="3600" b="1" dirty="0" smtClean="0">
                <a:latin typeface="Times New Roman" pitchFamily="18" charset="0"/>
                <a:cs typeface="Times New Roman" pitchFamily="18" charset="0"/>
              </a:rPr>
              <a:t>.</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Қазіргі жоғары мектепте семинар – гуманитарлық және жаратылыстану пәндері бойынша практикалық сабақтардың  негізгі түрлерінің бірі.</a:t>
            </a:r>
            <a:endParaRPr lang="ru-RU" sz="36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indent="355600" algn="just"/>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Семинар студенттердің шығармашылық дербестігін дамытады, ғылымға және ғылыми жұмыстарға қызығушылығын күшейтеді, ғылыми ақпарттарды иемденеді, материалды ауызша және жазбаша баяндау өнерін, дамушы ғылыми қағидалар мен қорытындыларды игереді. Жоғары мектепте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түрлі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семинар сабақтары белгіленген: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алдын-ала өтетін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kk-KZ" sz="3600" b="1" i="1" dirty="0" smtClean="0">
                <a:latin typeface="+mn-lt"/>
              </a:rPr>
              <a:t>просеминар)</a:t>
            </a:r>
            <a:r>
              <a:rPr lang="kk-KZ" sz="3600" b="1" dirty="0" smtClean="0">
                <a:effectLst>
                  <a:outerShdw blurRad="38100" dist="38100" dir="2700000" algn="tl">
                    <a:srgbClr val="000000">
                      <a:alpha val="43137"/>
                    </a:srgbClr>
                  </a:outerShdw>
                </a:effectLst>
                <a:latin typeface="+mn-lt"/>
                <a:cs typeface="Times New Roman" pitchFamily="18" charset="0"/>
              </a:rPr>
              <a:t>,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арнайы және жеке. </a:t>
            </a:r>
            <a:endParaRPr lang="ru-RU"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algn="just"/>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алды</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(просеминар) ‒ </a:t>
            </a:r>
            <a:r>
              <a:rPr lang="ru-RU" sz="2800" b="1" dirty="0" err="1" smtClean="0">
                <a:latin typeface="Times New Roman" pitchFamily="18" charset="0"/>
                <a:cs typeface="Times New Roman" pitchFamily="18" charset="0"/>
              </a:rPr>
              <a:t>семинарға дайындық жүргізу бағытында </a:t>
            </a:r>
            <a:r>
              <a:rPr lang="ru-RU" sz="2800" b="1" dirty="0" smtClean="0">
                <a:latin typeface="Times New Roman" pitchFamily="18" charset="0"/>
                <a:cs typeface="Times New Roman" pitchFamily="18" charset="0"/>
              </a:rPr>
              <a:t>1-курста </a:t>
            </a:r>
            <a:r>
              <a:rPr lang="ru-RU" sz="2800" b="1" dirty="0" err="1" smtClean="0">
                <a:latin typeface="Times New Roman" pitchFamily="18" charset="0"/>
                <a:cs typeface="Times New Roman" pitchFamily="18" charset="0"/>
              </a:rPr>
              <a:t>ұйымдастырылады</a:t>
            </a:r>
            <a:r>
              <a:rPr lang="ru-RU" sz="2800" b="1" dirty="0" smtClean="0">
                <a:latin typeface="Times New Roman" pitchFamily="18" charset="0"/>
                <a:cs typeface="Times New Roman" pitchFamily="18" charset="0"/>
              </a:rPr>
              <a:t>. </a:t>
            </a: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Мақсаты</a:t>
            </a:r>
            <a:r>
              <a:rPr lang="ru-RU" sz="2800" b="1" i="1" dirty="0" err="1"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студенттерді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өз бетімен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жұмыс жасауға, әдебиеттерді оқып-талдауға, түрлі сөздіктермен, әдістемеліктермен жұмыс жасауға үйрету.</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Өзіндік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 </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аталмыш</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процесті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ұйымдастыру негізінде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ортақ қызмет принципі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орындалады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Бұл әңгімелесу немесе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шағын баяндамалармен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сұрақтарды талдау</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түрінде болуы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мүмкін.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Оқытушылар студенттерді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өздерін бағалауға, дұрыс пікірталасқа түсіруге баулиды</a:t>
            </a:r>
            <a:r>
              <a:rPr lang="ru-RU" sz="2800" b="1" dirty="0" smtClean="0">
                <a:latin typeface="Times New Roman" pitchFamily="18" charset="0"/>
                <a:cs typeface="Times New Roman" pitchFamily="18" charset="0"/>
              </a:rPr>
              <a:t>. </a:t>
            </a:r>
            <a:r>
              <a:rPr lang="ru-RU"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Семинар-тексеру</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формасында</a:t>
            </a:r>
            <a:r>
              <a:rPr lang="ru-RU" sz="2800" b="1" dirty="0" smtClean="0">
                <a:latin typeface="Times New Roman" pitchFamily="18" charset="0"/>
                <a:cs typeface="Times New Roman" pitchFamily="18" charset="0"/>
              </a:rPr>
              <a:t> топ </a:t>
            </a:r>
            <a:r>
              <a:rPr lang="ru-RU" sz="2800" b="1" dirty="0" err="1" smtClean="0">
                <a:latin typeface="Times New Roman" pitchFamily="18" charset="0"/>
                <a:cs typeface="Times New Roman" pitchFamily="18" charset="0"/>
              </a:rPr>
              <a:t>бірнеше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топқа бөлініп</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әр топтан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бір</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баяндамашы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шығып сөйлейді</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қалғандары </a:t>
            </a:r>
            <a:r>
              <a:rPr lang="ru-RU" sz="2800" b="1" dirty="0" smtClean="0">
                <a:latin typeface="Times New Roman" pitchFamily="18" charset="0"/>
                <a:cs typeface="Times New Roman" pitchFamily="18" charset="0"/>
              </a:rPr>
              <a:t>оны </a:t>
            </a:r>
            <a:r>
              <a:rPr lang="ru-RU" sz="2800" b="1" dirty="0" err="1" smtClean="0">
                <a:latin typeface="Times New Roman" pitchFamily="18" charset="0"/>
                <a:cs typeface="Times New Roman" pitchFamily="18" charset="0"/>
              </a:rPr>
              <a:t>толықтырады</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осылайша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білім</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тексерілумен</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қатар </a:t>
            </a:r>
            <a:r>
              <a:rPr lang="ru-RU" sz="2800" b="1" dirty="0" smtClean="0">
                <a:latin typeface="Times New Roman" pitchFamily="18" charset="0"/>
                <a:cs typeface="Times New Roman" pitchFamily="18" charset="0"/>
              </a:rPr>
              <a:t>студент </a:t>
            </a:r>
            <a:r>
              <a:rPr lang="ru-RU" sz="2800" b="1" dirty="0" err="1" smtClean="0">
                <a:latin typeface="Times New Roman" pitchFamily="18" charset="0"/>
                <a:cs typeface="Times New Roman" pitchFamily="18" charset="0"/>
              </a:rPr>
              <a:t>өзін-өзі тексереді</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52"/>
            <a:ext cx="8643998" cy="785819"/>
          </a:xfrm>
          <a:solidFill>
            <a:srgbClr val="66FF99"/>
          </a:solidFill>
        </p:spPr>
        <p:txBody>
          <a:bodyPr>
            <a:noAutofit/>
          </a:bodyPr>
          <a:lstStyle/>
          <a:p>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 сапасын бағалау, оларға дайындықты жоспарлау критерийлері</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14282" y="1142984"/>
          <a:ext cx="8786873" cy="5627384"/>
        </p:xfrm>
        <a:graphic>
          <a:graphicData uri="http://schemas.openxmlformats.org/drawingml/2006/table">
            <a:tbl>
              <a:tblPr firstRow="1" bandRow="1">
                <a:tableStyleId>{5C22544A-7EE6-4342-B048-85BDC9FD1C3A}</a:tableStyleId>
              </a:tblPr>
              <a:tblGrid>
                <a:gridCol w="538803"/>
                <a:gridCol w="2675907"/>
                <a:gridCol w="5572163"/>
              </a:tblGrid>
              <a:tr h="642942">
                <a:tc>
                  <a:txBody>
                    <a:bodyPr/>
                    <a:lstStyle/>
                    <a:p>
                      <a:r>
                        <a:rPr lang="kk-KZ" dirty="0" smtClean="0"/>
                        <a:t>№</a:t>
                      </a:r>
                      <a:endParaRPr lang="ru-RU" dirty="0"/>
                    </a:p>
                  </a:txBody>
                  <a:tcPr/>
                </a:tc>
                <a:tc>
                  <a:txBody>
                    <a:bodyPr/>
                    <a:lstStyle/>
                    <a:p>
                      <a:pPr algn="ctr"/>
                      <a:r>
                        <a:rPr lang="kk-KZ" sz="2000" dirty="0" smtClean="0">
                          <a:latin typeface="Times New Roman" pitchFamily="18" charset="0"/>
                          <a:cs typeface="Times New Roman" pitchFamily="18" charset="0"/>
                        </a:rPr>
                        <a:t>Критерийлері</a:t>
                      </a:r>
                      <a:endParaRPr lang="ru-RU" sz="2000" dirty="0">
                        <a:latin typeface="Times New Roman" pitchFamily="18" charset="0"/>
                        <a:cs typeface="Times New Roman" pitchFamily="18" charset="0"/>
                      </a:endParaRPr>
                    </a:p>
                  </a:txBody>
                  <a:tcPr/>
                </a:tc>
                <a:tc>
                  <a:txBody>
                    <a:bodyPr/>
                    <a:lstStyle/>
                    <a:p>
                      <a:pPr algn="ctr"/>
                      <a:r>
                        <a:rPr lang="kk-KZ" sz="2000" dirty="0" smtClean="0">
                          <a:latin typeface="Times New Roman" pitchFamily="18" charset="0"/>
                          <a:cs typeface="Times New Roman" pitchFamily="18" charset="0"/>
                        </a:rPr>
                        <a:t>Сипаттамасы</a:t>
                      </a:r>
                      <a:endParaRPr lang="ru-RU" sz="2000" dirty="0">
                        <a:latin typeface="Times New Roman" pitchFamily="18" charset="0"/>
                        <a:cs typeface="Times New Roman" pitchFamily="18" charset="0"/>
                      </a:endParaRPr>
                    </a:p>
                  </a:txBody>
                  <a:tcPr/>
                </a:tc>
              </a:tr>
              <a:tr h="1357322">
                <a:tc>
                  <a:txBody>
                    <a:bodyPr/>
                    <a:lstStyle/>
                    <a:p>
                      <a:r>
                        <a:rPr lang="kk-KZ" dirty="0" smtClean="0"/>
                        <a:t>1</a:t>
                      </a:r>
                      <a:endParaRPr lang="ru-RU" dirty="0"/>
                    </a:p>
                  </a:txBody>
                  <a:tcPr>
                    <a:solidFill>
                      <a:srgbClr val="66FF99"/>
                    </a:solidFill>
                  </a:tcPr>
                </a:tc>
                <a:tc>
                  <a:txBody>
                    <a:bodyPr/>
                    <a:lstStyle/>
                    <a:p>
                      <a:r>
                        <a:rPr lang="kk-KZ" sz="2400" b="1"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Мақсаттылық – </a:t>
                      </a:r>
                      <a:endParaRPr lang="ru-RU"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2000" b="1" kern="1200" dirty="0" smtClean="0">
                          <a:solidFill>
                            <a:schemeClr val="dk1"/>
                          </a:solidFill>
                          <a:effectLst>
                            <a:outerShdw blurRad="38100" dist="38100" dir="2700000" algn="tl">
                              <a:srgbClr val="000000">
                                <a:alpha val="43137"/>
                              </a:srgbClr>
                            </a:outerShdw>
                          </a:effectLst>
                          <a:latin typeface="+mn-lt"/>
                          <a:ea typeface="+mn-ea"/>
                          <a:cs typeface="+mn-cs"/>
                        </a:rPr>
                        <a:t>мәселелер қою, теориялық материалдарды, оларды болашақ кәсіби қызметіне пайдалана отырып, практикалық материалдармен байланыстыруға ұмтылыс</a:t>
                      </a:r>
                      <a:endParaRPr lang="ru-RU" sz="2000" b="1" dirty="0"/>
                    </a:p>
                  </a:txBody>
                  <a:tcPr>
                    <a:solidFill>
                      <a:srgbClr val="66FF99"/>
                    </a:solidFill>
                  </a:tcPr>
                </a:tc>
              </a:tr>
              <a:tr h="564182">
                <a:tc>
                  <a:txBody>
                    <a:bodyPr/>
                    <a:lstStyle/>
                    <a:p>
                      <a:r>
                        <a:rPr lang="kk-KZ" dirty="0" smtClean="0"/>
                        <a:t>2</a:t>
                      </a:r>
                      <a:endParaRPr lang="ru-RU" dirty="0"/>
                    </a:p>
                  </a:txBody>
                  <a:tcPr>
                    <a:solidFill>
                      <a:srgbClr val="66FF99"/>
                    </a:solidFill>
                  </a:tcPr>
                </a:tc>
                <a:tc>
                  <a:txBody>
                    <a:bodyPr/>
                    <a:lstStyle/>
                    <a:p>
                      <a:r>
                        <a:rPr lang="kk-KZ" sz="2400" b="1"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Жоспарлау – </a:t>
                      </a:r>
                      <a:endParaRPr lang="ru-RU"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20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негізгі пәндерге қатысты басты мәселелерді бөліп қарау, әдебиеттер тізімінде жаңалықтың болуы </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r>
              <a:tr h="564182">
                <a:tc>
                  <a:txBody>
                    <a:bodyPr/>
                    <a:lstStyle/>
                    <a:p>
                      <a:r>
                        <a:rPr lang="kk-KZ" dirty="0" smtClean="0"/>
                        <a:t>3</a:t>
                      </a:r>
                      <a:endParaRPr lang="ru-RU" dirty="0"/>
                    </a:p>
                  </a:txBody>
                  <a:tcPr>
                    <a:solidFill>
                      <a:srgbClr val="66FF99"/>
                    </a:solidFill>
                  </a:tcPr>
                </a:tc>
                <a:tc>
                  <a:txBody>
                    <a:bodyPr/>
                    <a:lstStyle/>
                    <a:p>
                      <a:r>
                        <a:rPr lang="kk-KZ" sz="2400" b="1"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Семинарды ұйымдастыру – </a:t>
                      </a:r>
                      <a:endParaRPr lang="ru-RU"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20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пікірталас туғызу және қолдай білу, студенттердің барлық жауабы мен шығып сөйлеген сөздерін сындарлы талдау, оқу уақытын мәселелерді талқылаумен толықтыру, студенттің өзіндік әрекеттері </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r>
              <a:tr h="564182">
                <a:tc>
                  <a:txBody>
                    <a:bodyPr/>
                    <a:lstStyle/>
                    <a:p>
                      <a:r>
                        <a:rPr lang="kk-KZ" dirty="0" smtClean="0"/>
                        <a:t>4</a:t>
                      </a:r>
                      <a:endParaRPr lang="ru-RU" dirty="0"/>
                    </a:p>
                  </a:txBody>
                  <a:tcPr>
                    <a:solidFill>
                      <a:srgbClr val="66FF99"/>
                    </a:solidFill>
                  </a:tcPr>
                </a:tc>
                <a:tc>
                  <a:txBody>
                    <a:bodyPr/>
                    <a:lstStyle/>
                    <a:p>
                      <a:r>
                        <a:rPr lang="kk-KZ" sz="2400" b="1"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Семинарды өткізу стилі – </a:t>
                      </a:r>
                      <a:endParaRPr lang="ru-RU"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c>
                  <a:txBody>
                    <a:bodyPr/>
                    <a:lstStyle/>
                    <a:p>
                      <a:r>
                        <a:rPr lang="kk-KZ" sz="2000" b="1" kern="1200" dirty="0" smtClean="0">
                          <a:solidFill>
                            <a:schemeClr val="dk1"/>
                          </a:solidFill>
                          <a:effectLst>
                            <a:outerShdw blurRad="38100" dist="38100" dir="2700000" algn="tl">
                              <a:srgbClr val="000000">
                                <a:alpha val="43137"/>
                              </a:srgbClr>
                            </a:outerShdw>
                          </a:effectLst>
                          <a:latin typeface="+mn-lt"/>
                          <a:ea typeface="+mn-ea"/>
                          <a:cs typeface="+mn-cs"/>
                        </a:rPr>
                        <a:t>пікірталастан туындаған, өткір мәселелерді талқылап, қызу өткізетін немесе ойға қозғау салмай, сылбыр өтетін</a:t>
                      </a:r>
                      <a:endParaRPr lang="ru-RU" sz="2000" b="1" dirty="0">
                        <a:effectLst>
                          <a:outerShdw blurRad="38100" dist="38100" dir="2700000" algn="tl">
                            <a:srgbClr val="000000">
                              <a:alpha val="43137"/>
                            </a:srgbClr>
                          </a:outerShdw>
                        </a:effectLst>
                      </a:endParaRPr>
                    </a:p>
                  </a:txBody>
                  <a:tcPr>
                    <a:solidFill>
                      <a:srgbClr val="66FF99"/>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2" y="357166"/>
          <a:ext cx="8786873" cy="6393872"/>
        </p:xfrm>
        <a:graphic>
          <a:graphicData uri="http://schemas.openxmlformats.org/drawingml/2006/table">
            <a:tbl>
              <a:tblPr firstRow="1" bandRow="1">
                <a:tableStyleId>{5C22544A-7EE6-4342-B048-85BDC9FD1C3A}</a:tableStyleId>
              </a:tblPr>
              <a:tblGrid>
                <a:gridCol w="538803"/>
                <a:gridCol w="2604469"/>
                <a:gridCol w="5643601"/>
              </a:tblGrid>
              <a:tr h="887780">
                <a:tc>
                  <a:txBody>
                    <a:bodyPr/>
                    <a:lstStyle/>
                    <a:p>
                      <a:r>
                        <a:rPr lang="kk-KZ" dirty="0" smtClean="0">
                          <a:solidFill>
                            <a:schemeClr val="tx1"/>
                          </a:solidFill>
                        </a:rPr>
                        <a:t>5</a:t>
                      </a:r>
                      <a:endParaRPr lang="ru-RU" dirty="0">
                        <a:solidFill>
                          <a:schemeClr val="tx1"/>
                        </a:solidFill>
                      </a:endParaRPr>
                    </a:p>
                  </a:txBody>
                  <a:tcPr>
                    <a:solidFill>
                      <a:srgbClr val="66FF99"/>
                    </a:solidFill>
                  </a:tcPr>
                </a:tc>
                <a:tc>
                  <a:txBody>
                    <a:bodyPr/>
                    <a:lstStyle/>
                    <a:p>
                      <a:r>
                        <a:rPr lang="kk-KZ" sz="1800" b="1" kern="1200" dirty="0" smtClean="0">
                          <a:solidFill>
                            <a:srgbClr val="FF0000"/>
                          </a:solidFill>
                          <a:effectLst>
                            <a:outerShdw blurRad="38100" dist="38100" dir="2700000" algn="tl">
                              <a:srgbClr val="000000">
                                <a:alpha val="43137"/>
                              </a:srgbClr>
                            </a:outerShdw>
                          </a:effectLst>
                          <a:latin typeface="+mn-lt"/>
                          <a:ea typeface="+mn-ea"/>
                          <a:cs typeface="+mn-cs"/>
                        </a:rPr>
                        <a:t>Оқытушының студентке қарым-қатынасы – </a:t>
                      </a:r>
                      <a:endParaRPr lang="ru-RU" sz="2000" b="1" dirty="0">
                        <a:solidFill>
                          <a:srgbClr val="FF0000"/>
                        </a:solidFill>
                        <a:effectLst>
                          <a:outerShdw blurRad="38100" dist="38100" dir="2700000" algn="tl">
                            <a:srgbClr val="000000">
                              <a:alpha val="43137"/>
                            </a:srgbClr>
                          </a:outerShdw>
                        </a:effectLst>
                      </a:endParaRPr>
                    </a:p>
                  </a:txBody>
                  <a:tcPr>
                    <a:solidFill>
                      <a:srgbClr val="66FF99"/>
                    </a:solidFill>
                  </a:tcPr>
                </a:tc>
                <a:tc>
                  <a:txBody>
                    <a:bodyPr/>
                    <a:lstStyle/>
                    <a:p>
                      <a:pPr algn="just"/>
                      <a:r>
                        <a:rPr lang="kk-KZ" sz="2000" b="1" kern="1200"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сыйластық ретіне қарай талап қоя білу немесе кең пейілділік</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r>
              <a:tr h="807073">
                <a:tc>
                  <a:txBody>
                    <a:bodyPr/>
                    <a:lstStyle/>
                    <a:p>
                      <a:r>
                        <a:rPr lang="kk-KZ" b="1" dirty="0" smtClean="0">
                          <a:effectLst>
                            <a:outerShdw blurRad="38100" dist="38100" dir="2700000" algn="tl">
                              <a:srgbClr val="000000">
                                <a:alpha val="43137"/>
                              </a:srgbClr>
                            </a:outerShdw>
                          </a:effectLst>
                        </a:rPr>
                        <a:t>6</a:t>
                      </a:r>
                      <a:endParaRPr lang="ru-RU" b="1" dirty="0">
                        <a:effectLst>
                          <a:outerShdw blurRad="38100" dist="38100" dir="2700000" algn="tl">
                            <a:srgbClr val="000000">
                              <a:alpha val="43137"/>
                            </a:srgbClr>
                          </a:outerShdw>
                        </a:effectLst>
                      </a:endParaRPr>
                    </a:p>
                  </a:txBody>
                  <a:tcPr>
                    <a:solidFill>
                      <a:srgbClr val="66FF99"/>
                    </a:solidFill>
                  </a:tcPr>
                </a:tc>
                <a:tc>
                  <a:txBody>
                    <a:bodyPr/>
                    <a:lstStyle/>
                    <a:p>
                      <a:r>
                        <a:rPr lang="kk-KZ" sz="1800" b="1" kern="1200" dirty="0" smtClean="0">
                          <a:solidFill>
                            <a:srgbClr val="FF0000"/>
                          </a:solidFill>
                          <a:effectLst>
                            <a:outerShdw blurRad="38100" dist="38100" dir="2700000" algn="tl">
                              <a:srgbClr val="000000">
                                <a:alpha val="43137"/>
                              </a:srgbClr>
                            </a:outerShdw>
                          </a:effectLst>
                          <a:latin typeface="+mn-lt"/>
                          <a:ea typeface="+mn-ea"/>
                          <a:cs typeface="+mn-cs"/>
                        </a:rPr>
                        <a:t>Студенттердің оқытушыға қарым-қатынасы – </a:t>
                      </a:r>
                      <a:endParaRPr lang="ru-RU" sz="2000" b="1" dirty="0">
                        <a:solidFill>
                          <a:srgbClr val="FF0000"/>
                        </a:solidFill>
                        <a:effectLst>
                          <a:outerShdw blurRad="38100" dist="38100" dir="2700000" algn="tl">
                            <a:srgbClr val="000000">
                              <a:alpha val="43137"/>
                            </a:srgbClr>
                          </a:outerShdw>
                        </a:effectLst>
                      </a:endParaRPr>
                    </a:p>
                  </a:txBody>
                  <a:tcPr>
                    <a:solidFill>
                      <a:srgbClr val="66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2000" b="1" kern="1200" dirty="0" smtClean="0">
                          <a:solidFill>
                            <a:schemeClr val="dk1"/>
                          </a:solidFill>
                          <a:effectLst>
                            <a:outerShdw blurRad="38100" dist="38100" dir="2700000" algn="tl">
                              <a:srgbClr val="000000">
                                <a:alpha val="43137"/>
                              </a:srgbClr>
                            </a:outerShdw>
                          </a:effectLst>
                          <a:latin typeface="+mn-lt"/>
                          <a:ea typeface="+mn-ea"/>
                          <a:cs typeface="+mn-cs"/>
                        </a:rPr>
                        <a:t>сыйластық немесе немқұрайлы, сынаушылық</a:t>
                      </a:r>
                      <a:endParaRPr lang="ru-RU" sz="2000" b="1" dirty="0">
                        <a:effectLst>
                          <a:outerShdw blurRad="38100" dist="38100" dir="2700000" algn="tl">
                            <a:srgbClr val="000000">
                              <a:alpha val="43137"/>
                            </a:srgbClr>
                          </a:outerShdw>
                        </a:effectLst>
                      </a:endParaRPr>
                    </a:p>
                  </a:txBody>
                  <a:tcPr>
                    <a:solidFill>
                      <a:srgbClr val="66FF99"/>
                    </a:solidFill>
                  </a:tcPr>
                </a:tc>
              </a:tr>
              <a:tr h="2663340">
                <a:tc>
                  <a:txBody>
                    <a:bodyPr/>
                    <a:lstStyle/>
                    <a:p>
                      <a:r>
                        <a:rPr lang="kk-KZ" b="1" dirty="0" smtClean="0"/>
                        <a:t>7</a:t>
                      </a:r>
                      <a:endParaRPr lang="ru-RU" b="1" dirty="0"/>
                    </a:p>
                  </a:txBody>
                  <a:tcPr>
                    <a:solidFill>
                      <a:srgbClr val="66FF99"/>
                    </a:solidFill>
                  </a:tcPr>
                </a:tc>
                <a:tc>
                  <a:txBody>
                    <a:bodyPr/>
                    <a:lstStyle/>
                    <a:p>
                      <a:r>
                        <a:rPr lang="kk-KZ" sz="2000" b="1"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Топты басқару</a:t>
                      </a:r>
                      <a:r>
                        <a:rPr lang="kk-KZ" sz="2000"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 –</a:t>
                      </a:r>
                      <a:endParaRPr lang="ru-RU"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20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оқытушы семинарға қатысушылармен тез байланыс орнатады, топта өзін сенімді, еркін ұстайды, барлық студенттермен әділ, байсалды әрекет жасайды немесе керісінше, көптеген ескертулер жасайды, дауысын көтереді, басқаларын елеусіз қалдырып, аз ғана студенттің жұмысына сүйенеді</a:t>
                      </a:r>
                      <a:endParaRPr lang="ru-RU" sz="2000" b="1" dirty="0">
                        <a:latin typeface="Times New Roman" pitchFamily="18" charset="0"/>
                        <a:cs typeface="Times New Roman" pitchFamily="18" charset="0"/>
                      </a:endParaRPr>
                    </a:p>
                  </a:txBody>
                  <a:tcPr>
                    <a:solidFill>
                      <a:srgbClr val="66FF99"/>
                    </a:solidFill>
                  </a:tcPr>
                </a:tc>
              </a:tr>
              <a:tr h="792002">
                <a:tc>
                  <a:txBody>
                    <a:bodyPr/>
                    <a:lstStyle/>
                    <a:p>
                      <a:r>
                        <a:rPr lang="kk-KZ" b="1" dirty="0" smtClean="0"/>
                        <a:t>8</a:t>
                      </a:r>
                      <a:endParaRPr lang="ru-RU" b="1" dirty="0"/>
                    </a:p>
                  </a:txBody>
                  <a:tcPr>
                    <a:solidFill>
                      <a:srgbClr val="66FF99"/>
                    </a:solidFill>
                  </a:tcPr>
                </a:tc>
                <a:tc>
                  <a:txBody>
                    <a:bodyPr/>
                    <a:lstStyle/>
                    <a:p>
                      <a:r>
                        <a:rPr lang="kk-KZ" sz="2000" b="1" kern="1200" dirty="0" smtClean="0">
                          <a:solidFill>
                            <a:srgbClr val="FF0000"/>
                          </a:solidFill>
                          <a:effectLst>
                            <a:outerShdw blurRad="38100" dist="38100" dir="2700000" algn="tl">
                              <a:srgbClr val="000000">
                                <a:alpha val="43137"/>
                              </a:srgbClr>
                            </a:outerShdw>
                          </a:effectLst>
                          <a:latin typeface="Times New Roman" pitchFamily="18" charset="0"/>
                          <a:ea typeface="+mn-ea"/>
                          <a:cs typeface="Times New Roman" pitchFamily="18" charset="0"/>
                        </a:rPr>
                        <a:t>Оқытушының қорытындысы – </a:t>
                      </a:r>
                      <a:endParaRPr lang="ru-RU"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c>
                  <a:txBody>
                    <a:bodyPr/>
                    <a:lstStyle/>
                    <a:p>
                      <a:pPr algn="just"/>
                      <a:r>
                        <a:rPr lang="kk-KZ" sz="2000" b="1" kern="1200" dirty="0" smtClean="0">
                          <a:solidFill>
                            <a:schemeClr val="dk1"/>
                          </a:solidFill>
                          <a:effectLst>
                            <a:outerShdw blurRad="38100" dist="38100" dir="2700000" algn="tl">
                              <a:srgbClr val="000000">
                                <a:alpha val="43137"/>
                              </a:srgbClr>
                            </a:outerShdw>
                          </a:effectLst>
                          <a:latin typeface="Times New Roman" pitchFamily="18" charset="0"/>
                          <a:ea typeface="+mn-ea"/>
                          <a:cs typeface="Times New Roman" pitchFamily="18" charset="0"/>
                        </a:rPr>
                        <a:t>білікті, сенімді немесе студенттердің білімін қорытындылайды</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66FF99"/>
                    </a:solidFill>
                  </a:tcPr>
                </a:tc>
              </a:tr>
              <a:tr h="1136350">
                <a:tc>
                  <a:txBody>
                    <a:bodyPr/>
                    <a:lstStyle/>
                    <a:p>
                      <a:r>
                        <a:rPr lang="kk-KZ" b="1" dirty="0" smtClean="0"/>
                        <a:t>9</a:t>
                      </a:r>
                      <a:endParaRPr lang="ru-RU" b="1" dirty="0"/>
                    </a:p>
                  </a:txBody>
                  <a:tcPr>
                    <a:solidFill>
                      <a:srgbClr val="66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800" b="1" kern="1200" dirty="0" smtClean="0">
                          <a:solidFill>
                            <a:srgbClr val="FF0000"/>
                          </a:solidFill>
                          <a:effectLst>
                            <a:outerShdw blurRad="38100" dist="38100" dir="2700000" algn="tl">
                              <a:srgbClr val="000000">
                                <a:alpha val="43137"/>
                              </a:srgbClr>
                            </a:outerShdw>
                          </a:effectLst>
                          <a:latin typeface="+mn-lt"/>
                          <a:ea typeface="+mn-ea"/>
                          <a:cs typeface="+mn-cs"/>
                        </a:rPr>
                        <a:t>Семинарларда жазу жұмыстарын – </a:t>
                      </a:r>
                      <a:endParaRPr lang="ru-RU" sz="2000" b="1" dirty="0">
                        <a:solidFill>
                          <a:srgbClr val="FF0000"/>
                        </a:solidFill>
                        <a:effectLst>
                          <a:outerShdw blurRad="38100" dist="38100" dir="2700000" algn="tl">
                            <a:srgbClr val="000000">
                              <a:alpha val="43137"/>
                            </a:srgbClr>
                          </a:outerShdw>
                        </a:effectLst>
                      </a:endParaRPr>
                    </a:p>
                  </a:txBody>
                  <a:tcPr>
                    <a:solidFill>
                      <a:srgbClr val="66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b="1" kern="1200" dirty="0" smtClean="0">
                          <a:solidFill>
                            <a:schemeClr val="tx1"/>
                          </a:solidFill>
                          <a:effectLst>
                            <a:outerShdw blurRad="38100" dist="38100" dir="2700000" algn="tl">
                              <a:srgbClr val="000000">
                                <a:alpha val="43137"/>
                              </a:srgbClr>
                            </a:outerShdw>
                          </a:effectLst>
                          <a:latin typeface="+mn-lt"/>
                          <a:ea typeface="+mn-ea"/>
                          <a:cs typeface="+mn-cs"/>
                        </a:rPr>
                        <a:t>студенттер үнемі жүргізеді, сирек немес тіпті жүргізбейді.</a:t>
                      </a:r>
                      <a:endParaRPr lang="ru-RU" sz="2000" b="1" kern="1200" dirty="0" smtClean="0">
                        <a:solidFill>
                          <a:schemeClr val="tx1"/>
                        </a:solidFill>
                        <a:effectLst>
                          <a:outerShdw blurRad="38100" dist="38100" dir="2700000" algn="tl">
                            <a:srgbClr val="000000">
                              <a:alpha val="43137"/>
                            </a:srgbClr>
                          </a:outerShdw>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2000" b="1" dirty="0"/>
                    </a:p>
                  </a:txBody>
                  <a:tcPr>
                    <a:solidFill>
                      <a:srgbClr val="66FF99"/>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indent="355600"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Семинар сабағын өткізу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барысында оқытушы проблемалық жағдай туғызып, талқыланып отырған сұрақтарға білімалушылардың қызығушылығын оятады, олармен ақылдасып, талдаудың жоспарын құрады және ұжымдық ізденушілік әрекеттеріне қолайлы жағдай туғызады. Семинар және практикалық сабақтар да лекция барысында жүзеге асыру мүмкін емес бірнеше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маңызды</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қызмет атқарады</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algn="just"/>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студенттердің өздік жұмысына, дерек көздерімен жұмыс жасауына, конспект жазуына </a:t>
            </a:r>
            <a:r>
              <a:rPr lang="kk-KZ" sz="28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бақылау орнату</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студенттерді </a:t>
            </a:r>
            <a:r>
              <a:rPr lang="kk-KZ" sz="2800" b="1" i="1" dirty="0" smtClean="0">
                <a:effectLst>
                  <a:outerShdw blurRad="38100" dist="38100" dir="2700000" algn="tl">
                    <a:srgbClr val="000000">
                      <a:alpha val="43137"/>
                    </a:srgbClr>
                  </a:outerShdw>
                </a:effectLst>
                <a:latin typeface="Times New Roman" pitchFamily="18" charset="0"/>
                <a:cs typeface="Times New Roman" pitchFamily="18" charset="0"/>
              </a:rPr>
              <a:t>өз </a:t>
            </a:r>
            <a:r>
              <a:rPr lang="kk-KZ" sz="28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ойын еркін жеткізе білуге дағдыландыру</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ауызша баяндама жасау, ойларын негіздеу және өз көзқарасын қорғай алу; студенттерді </a:t>
            </a:r>
            <a:r>
              <a:rPr lang="kk-KZ" sz="28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дискуссия жүргізуге және әріптесін тыңдай білуге баулу;</a:t>
            </a:r>
            <a:r>
              <a:rPr lang="kk-KZ" sz="2800" b="1" i="1" dirty="0" smtClean="0">
                <a:effectLst>
                  <a:outerShdw blurRad="38100" dist="38100" dir="2700000" algn="tl">
                    <a:srgbClr val="000000">
                      <a:alpha val="43137"/>
                    </a:srgbClr>
                  </a:outerShdw>
                </a:effectLst>
                <a:latin typeface="Times New Roman" pitchFamily="18" charset="0"/>
                <a:cs typeface="Times New Roman" pitchFamily="18" charset="0"/>
              </a:rPr>
              <a:t> с</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тудентердің оқу барысындағы </a:t>
            </a:r>
            <a:r>
              <a:rPr lang="kk-KZ" sz="2800" b="1" i="1" dirty="0" smtClean="0">
                <a:effectLst>
                  <a:outerShdw blurRad="38100" dist="38100" dir="2700000" algn="tl">
                    <a:srgbClr val="000000">
                      <a:alpha val="43137"/>
                    </a:srgbClr>
                  </a:outerShdw>
                </a:effectLst>
                <a:latin typeface="Times New Roman" pitchFamily="18" charset="0"/>
                <a:cs typeface="Times New Roman" pitchFamily="18" charset="0"/>
              </a:rPr>
              <a:t>жеке </a:t>
            </a:r>
            <a:r>
              <a:rPr lang="kk-KZ" sz="28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қиындықтарын анықтау</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олардың ойлау жүйесінің немесе ойлау операциясының (анализ, синтез, жалпылау, абстрактілеу және т.б.) деңгейін ескеру; студенттердің </a:t>
            </a:r>
            <a:r>
              <a:rPr lang="kk-KZ" sz="28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оқу үрдісіне жақсы және кері әсер ететін ерекше қасиеттерін анықтау</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Оларды сабақ барысында ескеру, қажет болса түзету. </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algn="just"/>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Арнаулы семинарлар мен арнаулы практикумдар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негізінен жоғары курстарда кәсіби пәндерді игерту барысында өткізіледі де, алатын кәсіптің негізгі әдіс-тәсілдерін үйренуге мүмкіндік береді.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Өндірістік практикада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нақты бір қызметті атқара жүріп білімдерін толықтыру студенттерге болашақ кәсіптеріне жақындай түсуге мүмкіндік береді. </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Куб 4"/>
          <p:cNvSpPr/>
          <p:nvPr/>
        </p:nvSpPr>
        <p:spPr>
          <a:xfrm>
            <a:off x="285720" y="285728"/>
            <a:ext cx="8643998" cy="6357982"/>
          </a:xfrm>
          <a:prstGeom prst="cube">
            <a:avLst>
              <a:gd name="adj" fmla="val 13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Оқыту формасы</a:t>
            </a:r>
            <a:r>
              <a:rPr lang="kk-KZ" sz="3600" b="1" dirty="0" smtClean="0">
                <a:latin typeface="Times New Roman" pitchFamily="18" charset="0"/>
                <a:cs typeface="Times New Roman" pitchFamily="18" charset="0"/>
              </a:rPr>
              <a:t> – оқытушы мен білім алушының мақсатты ұйымдастырылған, терең мазмұнды және әдістемелік түрде жан-жақты қамтамасыз етілген жүйелі танымдық, тәрбиелік өзара әрекеті мен қарым-қатынасы. Оқытуды ұйымдастыру формасында оқытудың мақсаты, мазмұны мен әдістері жүзеге асырылады. </a:t>
            </a:r>
            <a:endParaRPr lang="ru-RU" sz="3600" b="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indent="355600"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Лабораториялық жұмыстарда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студенттердің оқитын мамандықтарына сай  теориялық және әдіснамалық білімі практикалық біліммен, дағдылармен интеграцияланады. Лабораториялық сабақ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арнайы құралдармен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(микроскоп, өлшеу аспаптары, приборлар, техникалық құралдар т.б.) жабдықталған кабинеттерде мұғалімнің басшылығымен жүргізіледі, оқушылар табиғи құбылыстарды, заттарды зерттейді, қабылдайтын білімін терең және берік игеруді талап етеді.</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ъект 2"/>
          <p:cNvSpPr>
            <a:spLocks noGrp="1"/>
          </p:cNvSpPr>
          <p:nvPr>
            <p:ph idx="1"/>
          </p:nvPr>
        </p:nvSpPr>
        <p:spPr>
          <a:xfrm>
            <a:off x="468313" y="1700213"/>
            <a:ext cx="8229600" cy="4608512"/>
          </a:xfrm>
        </p:spPr>
        <p:txBody>
          <a:bodyPr/>
          <a:lstStyle/>
          <a:p>
            <a:pPr>
              <a:buFont typeface="Arial" charset="0"/>
              <a:buNone/>
            </a:pPr>
            <a:endParaRPr lang="ru-RU" altLang="ru-RU" sz="2800" smtClean="0"/>
          </a:p>
        </p:txBody>
      </p:sp>
      <p:sp>
        <p:nvSpPr>
          <p:cNvPr id="4" name="Текст 3"/>
          <p:cNvSpPr>
            <a:spLocks noGrp="1"/>
          </p:cNvSpPr>
          <p:nvPr>
            <p:ph type="body" sz="quarter" idx="10"/>
          </p:nvPr>
        </p:nvSpPr>
        <p:spPr>
          <a:xfrm>
            <a:off x="468313" y="209550"/>
            <a:ext cx="7199312" cy="361950"/>
          </a:xfrm>
        </p:spPr>
        <p:txBody>
          <a:bodyPr/>
          <a:lstStyle/>
          <a:p>
            <a:pPr>
              <a:defRPr/>
            </a:pPr>
            <a:r>
              <a:rPr smtClean="0"/>
              <a:t>4.2  </a:t>
            </a:r>
            <a:r>
              <a:t>Варианты проведения групповых практических </a:t>
            </a:r>
            <a:r>
              <a:rPr smtClean="0"/>
              <a:t>занятий</a:t>
            </a:r>
            <a:endParaRPr/>
          </a:p>
        </p:txBody>
      </p:sp>
      <p:sp>
        <p:nvSpPr>
          <p:cNvPr id="31748" name="Заголовок 1"/>
          <p:cNvSpPr>
            <a:spLocks noGrp="1"/>
          </p:cNvSpPr>
          <p:nvPr>
            <p:ph type="title"/>
          </p:nvPr>
        </p:nvSpPr>
        <p:spPr>
          <a:xfrm>
            <a:off x="515938" y="765175"/>
            <a:ext cx="8229600" cy="725488"/>
          </a:xfrm>
        </p:spPr>
        <p:txBody>
          <a:bodyPr/>
          <a:lstStyle/>
          <a:p>
            <a:pPr algn="ctr"/>
            <a:r>
              <a:rPr lang="ru-RU" sz="3600" b="1" dirty="0" err="1" smtClean="0"/>
              <a:t>Эксперименталдық </a:t>
            </a:r>
            <a:r>
              <a:rPr lang="ru-RU" sz="3600" b="1" dirty="0" smtClean="0"/>
              <a:t>лаборатория</a:t>
            </a:r>
            <a:endParaRPr lang="ru-RU" altLang="ru-RU" sz="3600" dirty="0" smtClean="0"/>
          </a:p>
        </p:txBody>
      </p:sp>
      <p:pic>
        <p:nvPicPr>
          <p:cNvPr id="31749" name="Picture 2" descr="http://img.taopic.com/uploads/allimg/110908/1719-110ZQ21G251.jpg"/>
          <p:cNvPicPr>
            <a:picLocks noChangeAspect="1" noChangeArrowheads="1"/>
          </p:cNvPicPr>
          <p:nvPr/>
        </p:nvPicPr>
        <p:blipFill>
          <a:blip r:embed="rId3"/>
          <a:srcRect/>
          <a:stretch>
            <a:fillRect/>
          </a:stretch>
        </p:blipFill>
        <p:spPr bwMode="auto">
          <a:xfrm>
            <a:off x="323850" y="1341438"/>
            <a:ext cx="8424863" cy="5516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0"/>
          </p:nvPr>
        </p:nvSpPr>
        <p:spPr>
          <a:xfrm>
            <a:off x="468313" y="209550"/>
            <a:ext cx="7199312" cy="361950"/>
          </a:xfrm>
        </p:spPr>
        <p:txBody>
          <a:bodyPr/>
          <a:lstStyle/>
          <a:p>
            <a:pPr>
              <a:defRPr/>
            </a:pPr>
            <a:r>
              <a:rPr smtClean="0"/>
              <a:t>4.2  </a:t>
            </a:r>
            <a:r>
              <a:t>Варианты проведения групповых практических </a:t>
            </a:r>
            <a:r>
              <a:rPr smtClean="0"/>
              <a:t>занятий</a:t>
            </a:r>
            <a:endParaRPr/>
          </a:p>
        </p:txBody>
      </p:sp>
      <p:sp>
        <p:nvSpPr>
          <p:cNvPr id="33795" name="Заголовок 1"/>
          <p:cNvSpPr>
            <a:spLocks noGrp="1"/>
          </p:cNvSpPr>
          <p:nvPr>
            <p:ph type="title"/>
          </p:nvPr>
        </p:nvSpPr>
        <p:spPr>
          <a:xfrm>
            <a:off x="457200" y="677863"/>
            <a:ext cx="8229600" cy="725487"/>
          </a:xfrm>
        </p:spPr>
        <p:txBody>
          <a:bodyPr/>
          <a:lstStyle/>
          <a:p>
            <a:pPr algn="ctr"/>
            <a:r>
              <a:rPr lang="ru-RU" sz="4000" b="1" dirty="0" err="1" smtClean="0">
                <a:effectLst>
                  <a:outerShdw blurRad="38100" dist="38100" dir="2700000" algn="tl">
                    <a:srgbClr val="000000">
                      <a:alpha val="43137"/>
                    </a:srgbClr>
                  </a:outerShdw>
                </a:effectLst>
              </a:rPr>
              <a:t>Идеялар</a:t>
            </a:r>
            <a:r>
              <a:rPr lang="ru-RU" sz="4000" b="1" dirty="0" smtClean="0">
                <a:effectLst>
                  <a:outerShdw blurRad="38100" dist="38100" dir="2700000" algn="tl">
                    <a:srgbClr val="000000">
                      <a:alpha val="43137"/>
                    </a:srgbClr>
                  </a:outerShdw>
                </a:effectLst>
              </a:rPr>
              <a:t> </a:t>
            </a:r>
            <a:r>
              <a:rPr lang="ru-RU" sz="4000" b="1" dirty="0" err="1" smtClean="0">
                <a:effectLst>
                  <a:outerShdw blurRad="38100" dist="38100" dir="2700000" algn="tl">
                    <a:srgbClr val="000000">
                      <a:alpha val="43137"/>
                    </a:srgbClr>
                  </a:outerShdw>
                </a:effectLst>
              </a:rPr>
              <a:t>жәрмеңкесі</a:t>
            </a:r>
            <a:endParaRPr lang="ru-RU" altLang="ru-RU" sz="4000" dirty="0" smtClean="0">
              <a:effectLst>
                <a:outerShdw blurRad="38100" dist="38100" dir="2700000" algn="tl">
                  <a:srgbClr val="000000">
                    <a:alpha val="43137"/>
                  </a:srgbClr>
                </a:outerShdw>
              </a:effectLst>
            </a:endParaRPr>
          </a:p>
        </p:txBody>
      </p:sp>
      <p:pic>
        <p:nvPicPr>
          <p:cNvPr id="33796" name="Picture 2" descr="http://www.trust.ua/files/photo/source/0000019270-ideya.jpg"/>
          <p:cNvPicPr>
            <a:picLocks noChangeAspect="1" noChangeArrowheads="1"/>
          </p:cNvPicPr>
          <p:nvPr/>
        </p:nvPicPr>
        <p:blipFill>
          <a:blip r:embed="rId3"/>
          <a:srcRect/>
          <a:stretch>
            <a:fillRect/>
          </a:stretch>
        </p:blipFill>
        <p:spPr bwMode="auto">
          <a:xfrm>
            <a:off x="0" y="1155700"/>
            <a:ext cx="9144000" cy="5738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ъект 2"/>
          <p:cNvSpPr>
            <a:spLocks noGrp="1"/>
          </p:cNvSpPr>
          <p:nvPr>
            <p:ph idx="1"/>
          </p:nvPr>
        </p:nvSpPr>
        <p:spPr>
          <a:xfrm>
            <a:off x="468313" y="1700213"/>
            <a:ext cx="8229600" cy="4608512"/>
          </a:xfrm>
        </p:spPr>
        <p:txBody>
          <a:bodyPr/>
          <a:lstStyle/>
          <a:p>
            <a:pPr>
              <a:buFont typeface="Arial" charset="0"/>
              <a:buNone/>
            </a:pPr>
            <a:endParaRPr lang="ru-RU" altLang="ru-RU" sz="2800" smtClean="0"/>
          </a:p>
        </p:txBody>
      </p:sp>
      <p:sp>
        <p:nvSpPr>
          <p:cNvPr id="4" name="Текст 3"/>
          <p:cNvSpPr>
            <a:spLocks noGrp="1"/>
          </p:cNvSpPr>
          <p:nvPr>
            <p:ph type="body" sz="quarter" idx="10"/>
          </p:nvPr>
        </p:nvSpPr>
        <p:spPr>
          <a:xfrm>
            <a:off x="468313" y="209550"/>
            <a:ext cx="7199312" cy="361950"/>
          </a:xfrm>
        </p:spPr>
        <p:txBody>
          <a:bodyPr/>
          <a:lstStyle/>
          <a:p>
            <a:pPr>
              <a:defRPr/>
            </a:pPr>
            <a:r>
              <a:rPr smtClean="0"/>
              <a:t>4.2  </a:t>
            </a:r>
            <a:r>
              <a:t>Варианты проведения групповых практических </a:t>
            </a:r>
            <a:r>
              <a:rPr smtClean="0"/>
              <a:t>занятий</a:t>
            </a:r>
            <a:endParaRPr/>
          </a:p>
        </p:txBody>
      </p:sp>
      <p:sp>
        <p:nvSpPr>
          <p:cNvPr id="37892" name="Заголовок 1"/>
          <p:cNvSpPr>
            <a:spLocks noGrp="1"/>
          </p:cNvSpPr>
          <p:nvPr>
            <p:ph type="title"/>
          </p:nvPr>
        </p:nvSpPr>
        <p:spPr>
          <a:xfrm>
            <a:off x="468313" y="908050"/>
            <a:ext cx="8229600" cy="725488"/>
          </a:xfrm>
        </p:spPr>
        <p:txBody>
          <a:bodyPr/>
          <a:lstStyle/>
          <a:p>
            <a:pPr algn="ctr" eaLnBrk="1" hangingPunct="1"/>
            <a:r>
              <a:rPr lang="ru-RU" sz="3600" b="1" dirty="0" err="1" smtClean="0"/>
              <a:t>Документалдық </a:t>
            </a:r>
            <a:r>
              <a:rPr lang="ru-RU" sz="3600" b="1" dirty="0" smtClean="0"/>
              <a:t>фильм</a:t>
            </a:r>
            <a:endParaRPr lang="ru-RU" sz="3600" dirty="0" smtClean="0"/>
          </a:p>
        </p:txBody>
      </p:sp>
      <p:pic>
        <p:nvPicPr>
          <p:cNvPr id="37893" name="Picture 2" descr="http://previews.123rf.com/images/ratoca/ratoca1104/ratoca110400013/9243404-Drawing-frames-and-film-camera-Stock-Vector-cinema.jpg"/>
          <p:cNvPicPr>
            <a:picLocks noChangeAspect="1" noChangeArrowheads="1"/>
          </p:cNvPicPr>
          <p:nvPr/>
        </p:nvPicPr>
        <p:blipFill>
          <a:blip r:embed="rId3"/>
          <a:srcRect/>
          <a:stretch>
            <a:fillRect/>
          </a:stretch>
        </p:blipFill>
        <p:spPr bwMode="auto">
          <a:xfrm>
            <a:off x="-25400" y="1481138"/>
            <a:ext cx="9169400" cy="5389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500858"/>
          </a:xfrm>
          <a:solidFill>
            <a:srgbClr val="00FF00"/>
          </a:solidFill>
        </p:spPr>
        <p:txBody>
          <a:bodyPr>
            <a:noAutofit/>
          </a:bodyPr>
          <a:lstStyle/>
          <a:p>
            <a:pPr indent="355600" algn="just"/>
            <a:r>
              <a:rPr lang="kk-KZ" sz="2800" b="1" dirty="0" smtClean="0">
                <a:solidFill>
                  <a:srgbClr val="FF0000"/>
                </a:solidFill>
                <a:effectLst>
                  <a:outerShdw blurRad="38100" dist="38100" dir="2700000" algn="tl">
                    <a:srgbClr val="000000">
                      <a:alpha val="43137"/>
                    </a:srgbClr>
                  </a:outerShdw>
                </a:effectLst>
              </a:rPr>
              <a:t>Өзіндік жұмыс</a:t>
            </a:r>
            <a:r>
              <a:rPr lang="kk-KZ" sz="2800" dirty="0" smtClean="0"/>
              <a:t> </a:t>
            </a:r>
            <a:r>
              <a:rPr lang="kk-KZ" sz="2400" dirty="0" smtClean="0"/>
              <a:t>– </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тек жекелеген пәндерді меңгеруге ғана емес, сонымен бірге, оқу, ғылыми, кәсіби іскерлік, өзіндегі жауапкершілікті сезіне білу, дербес жұмыс істеуге үйрену. Сондықтан да, өзіндік жұмыс білікті маман даярлаудың негізгі бір тиімді жолы болып табылады. ен қабылдайтын білімін терең және берік игеруді талап етеді.</a:t>
            </a:r>
            <a:r>
              <a:rPr lang="kk-KZ" sz="2400" dirty="0" smtClean="0"/>
              <a:t> </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Дұрыс ұйымдастырылған өзіндік жұмыс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білімді тереңдетуге, толықтыруға дағды мен іскерлікті қалыптастыруға, танымдық әрекетке қызығуға, танымдық қабілетінің дамуына, адамның дербес жұмыс істеу мәдениетін көтеруге, шығармашылықпен жұмыс істеуге және ғылыми жұмыстармен айналысуға мүмкіндік жасайды.</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2"/>
          </a:xfrm>
        </p:spPr>
        <p:txBody>
          <a:bodyPr>
            <a:noAutofit/>
          </a:bodyPr>
          <a:lstStyle/>
          <a:p>
            <a:r>
              <a:rPr lang="kk-KZ" sz="4000" b="1" dirty="0" smtClean="0">
                <a:solidFill>
                  <a:srgbClr val="FF0000"/>
                </a:solidFill>
                <a:effectLst>
                  <a:outerShdw blurRad="38100" dist="38100" dir="2700000" algn="tl">
                    <a:srgbClr val="000000">
                      <a:alpha val="43137"/>
                    </a:srgbClr>
                  </a:outerShdw>
                </a:effectLst>
                <a:latin typeface="+mn-lt"/>
                <a:cs typeface="Times New Roman" pitchFamily="18" charset="0"/>
              </a:rPr>
              <a:t/>
            </a:r>
            <a:br>
              <a:rPr lang="kk-KZ" sz="4000" b="1" dirty="0" smtClean="0">
                <a:solidFill>
                  <a:srgbClr val="FF0000"/>
                </a:solidFill>
                <a:effectLst>
                  <a:outerShdw blurRad="38100" dist="38100" dir="2700000" algn="tl">
                    <a:srgbClr val="000000">
                      <a:alpha val="43137"/>
                    </a:srgbClr>
                  </a:outerShdw>
                </a:effectLst>
                <a:latin typeface="+mn-lt"/>
                <a:cs typeface="Times New Roman" pitchFamily="18" charset="0"/>
              </a:rPr>
            </a:br>
            <a:r>
              <a:rPr lang="kk-KZ" sz="4000" b="1" dirty="0" smtClean="0">
                <a:solidFill>
                  <a:srgbClr val="FF0000"/>
                </a:solidFill>
                <a:effectLst>
                  <a:outerShdw blurRad="38100" dist="38100" dir="2700000" algn="tl">
                    <a:srgbClr val="000000">
                      <a:alpha val="43137"/>
                    </a:srgbClr>
                  </a:outerShdw>
                </a:effectLst>
                <a:latin typeface="+mn-lt"/>
                <a:cs typeface="Times New Roman" pitchFamily="18" charset="0"/>
              </a:rPr>
              <a:t>Өзіндік жұмыс </a:t>
            </a:r>
            <a:r>
              <a:rPr lang="kk-KZ" sz="4000" b="1" dirty="0" smtClean="0">
                <a:effectLst>
                  <a:outerShdw blurRad="38100" dist="38100" dir="2700000" algn="tl">
                    <a:srgbClr val="000000">
                      <a:alpha val="43137"/>
                    </a:srgbClr>
                  </a:outerShdw>
                </a:effectLst>
                <a:latin typeface="+mn-lt"/>
              </a:rPr>
              <a:t>– ойлау жүйелілігін, оның ақыл-ой және практикалық операцияларын және әрекетін студенттердің өздері анықтайтын танымдық оқу әрекеті</a:t>
            </a:r>
            <a:r>
              <a:rPr lang="kk-KZ" sz="4000" dirty="0" smtClean="0"/>
              <a:t>.</a:t>
            </a:r>
            <a:br>
              <a:rPr lang="kk-KZ" sz="4000" dirty="0" smtClean="0"/>
            </a:br>
            <a:r>
              <a:rPr lang="kk-KZ" sz="4000" b="1" i="1" dirty="0" smtClean="0"/>
              <a:t> </a:t>
            </a:r>
            <a:r>
              <a:rPr lang="kk-KZ" sz="4000" b="1" i="1" dirty="0" smtClean="0">
                <a:solidFill>
                  <a:srgbClr val="FF0000"/>
                </a:solidFill>
                <a:effectLst>
                  <a:outerShdw blurRad="38100" dist="38100" dir="2700000" algn="tl">
                    <a:srgbClr val="000000">
                      <a:alpha val="43137"/>
                    </a:srgbClr>
                  </a:outerShdw>
                </a:effectLst>
              </a:rPr>
              <a:t>Өзіндік жұмыс түрлері:</a:t>
            </a:r>
            <a:r>
              <a:rPr lang="kk-KZ" sz="4000" b="1" dirty="0" smtClean="0">
                <a:solidFill>
                  <a:srgbClr val="FF0000"/>
                </a:solidFill>
                <a:effectLst>
                  <a:outerShdw blurRad="38100" dist="38100" dir="2700000" algn="tl">
                    <a:srgbClr val="000000">
                      <a:alpha val="43137"/>
                    </a:srgbClr>
                  </a:outerShdw>
                </a:effectLst>
              </a:rPr>
              <a:t> </a:t>
            </a:r>
            <a:r>
              <a:rPr lang="kk-KZ" sz="4000" b="1" dirty="0" smtClean="0"/>
              <a:t>ауызша; жазбаша; практикалық; </a:t>
            </a:r>
            <a:r>
              <a:rPr lang="ru-RU" sz="4000" b="1" dirty="0" smtClean="0"/>
              <a:t/>
            </a:r>
            <a:br>
              <a:rPr lang="ru-RU" sz="4000" b="1" dirty="0" smtClean="0"/>
            </a:br>
            <a:r>
              <a:rPr lang="kk-KZ" sz="4000" b="1" dirty="0" smtClean="0"/>
              <a:t>теориялық; репродуктивтік; шығармашылық.</a:t>
            </a:r>
            <a:r>
              <a:rPr lang="ru-RU" sz="4000" b="1" dirty="0" smtClean="0"/>
              <a:t/>
            </a:r>
            <a:br>
              <a:rPr lang="ru-RU" sz="4000" b="1" dirty="0" smtClean="0"/>
            </a:br>
            <a:r>
              <a:rPr lang="ru-RU" sz="4000" dirty="0" smtClean="0"/>
              <a:t/>
            </a:r>
            <a:br>
              <a:rPr lang="ru-RU" sz="4000" dirty="0" smtClean="0"/>
            </a:br>
            <a:endParaRPr lang="ru-RU" sz="40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2"/>
          </a:xfrm>
        </p:spPr>
        <p:txBody>
          <a:bodyPr>
            <a:noAutofit/>
          </a:bodyPr>
          <a:lstStyle/>
          <a:p>
            <a:pPr algn="just"/>
            <a:r>
              <a:rPr lang="ru-RU" sz="3600" b="1" dirty="0" err="1" smtClean="0">
                <a:latin typeface="Times New Roman" pitchFamily="18" charset="0"/>
                <a:cs typeface="Times New Roman" pitchFamily="18" charset="0"/>
              </a:rPr>
              <a:t>Өздік жұмысты орындау</a:t>
            </a:r>
            <a:r>
              <a:rPr lang="ru-RU" sz="3600" b="1" dirty="0" smtClean="0">
                <a:latin typeface="Times New Roman" pitchFamily="18" charset="0"/>
                <a:cs typeface="Times New Roman" pitchFamily="18" charset="0"/>
              </a:rPr>
              <a:t> </a:t>
            </a:r>
            <a:r>
              <a:rPr lang="ru-RU" sz="3600" b="1" dirty="0" err="1" smtClean="0">
                <a:latin typeface="Times New Roman" pitchFamily="18" charset="0"/>
                <a:cs typeface="Times New Roman" pitchFamily="18" charset="0"/>
              </a:rPr>
              <a:t>барысында</a:t>
            </a:r>
            <a:r>
              <a:rPr lang="ru-RU" sz="3600" b="1" dirty="0" smtClean="0">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 жұмысқа қабілет, зейін</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effectLst>
                  <a:outerShdw blurRad="38100" dist="38100" dir="2700000" algn="tl">
                    <a:srgbClr val="000000">
                      <a:alpha val="43137"/>
                    </a:srgbClr>
                  </a:outerShdw>
                </a:effectLst>
                <a:latin typeface="Times New Roman" pitchFamily="18" charset="0"/>
                <a:cs typeface="Times New Roman" pitchFamily="18" charset="0"/>
              </a:rPr>
              <a:t>оқу еңбегі, тәртібі тәрбиеленеді</a:t>
            </a:r>
            <a:r>
              <a:rPr lang="ru-RU" sz="3600" b="1" dirty="0" err="1" smtClean="0">
                <a:latin typeface="Times New Roman" pitchFamily="18" charset="0"/>
                <a:cs typeface="Times New Roman" pitchFamily="18" charset="0"/>
              </a:rPr>
              <a:t>.</a:t>
            </a: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Р.Г.Лембергтің пікірінше, өзіндік жұмыстарды ұйымдастыру мына шарттарға байланысты:</a:t>
            </a:r>
            <a:r>
              <a:rPr lang="kk-KZ" sz="36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3600" b="1" dirty="0" smtClean="0">
                <a:latin typeface="Times New Roman" pitchFamily="18" charset="0"/>
                <a:cs typeface="Times New Roman" pitchFamily="18" charset="0"/>
              </a:rPr>
              <a:t>а) жұмыстың мақсатын айқын түсінуі; ә) жұмыстың жемісті аяқталуына, оның алдағы нәтижесіне қызығуы; б) жұмысты өз еркімен, қалауымен орындауы.</a:t>
            </a:r>
            <a:endParaRPr lang="ru-RU" sz="3600" b="1"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2"/>
          </a:xfrm>
        </p:spPr>
        <p:txBody>
          <a:bodyPr>
            <a:noAutofit/>
          </a:bodyPr>
          <a:lstStyle/>
          <a:p>
            <a:pPr algn="just"/>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Өзіндік жұмыс екіге бөліп қарастырылады:</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 Дәрісханалық өзіндік жұмыс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(дәрістік, тәжірибелік және зертханалық жұмыстар)</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Дәрісханадан тыс орындалатын өзіндік жұмыс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(дәріс материалдарын толықтыру, семинар сабақтарын дайындау, реферат жазу, курс, диплом жұмыстарын жазу). </a:t>
            </a:r>
            <a:endParaRPr lang="ru-RU" sz="40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2"/>
          </a:xfrm>
        </p:spPr>
        <p:txBody>
          <a:bodyPr>
            <a:noAutofit/>
          </a:bodyPr>
          <a:lstStyle/>
          <a:p>
            <a:pPr algn="l"/>
            <a:r>
              <a:rPr lang="ru-RU" sz="4000" dirty="0" smtClean="0"/>
              <a:t/>
            </a:r>
            <a:br>
              <a:rPr lang="ru-RU" sz="4000" dirty="0" smtClean="0"/>
            </a:br>
            <a:r>
              <a:rPr lang="kk-KZ" sz="4000" b="1" dirty="0" smtClean="0">
                <a:solidFill>
                  <a:srgbClr val="FF0000"/>
                </a:solidFill>
                <a:effectLst>
                  <a:outerShdw blurRad="38100" dist="38100" dir="2700000" algn="tl">
                    <a:srgbClr val="000000">
                      <a:alpha val="43137"/>
                    </a:srgbClr>
                  </a:outerShdw>
                </a:effectLst>
              </a:rPr>
              <a:t>Н.К.Крупская «Өздігінен білім алушылардың есіне» деген тезисінде мынадай нұсқаулар береді:</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kk-KZ" sz="4000" b="1" dirty="0" smtClean="0">
                <a:effectLst>
                  <a:outerShdw blurRad="38100" dist="38100" dir="2700000" algn="tl">
                    <a:srgbClr val="000000">
                      <a:alpha val="43137"/>
                    </a:srgbClr>
                  </a:outerShdw>
                </a:effectLst>
              </a:rPr>
              <a:t>1. Өздігінен білім алу үшін ең алдымен сол жұмысқа қажетті нақты дағдылар қажет.</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kk-KZ" sz="4000" b="1" dirty="0" smtClean="0">
                <a:effectLst>
                  <a:outerShdw blurRad="38100" dist="38100" dir="2700000" algn="tl">
                    <a:srgbClr val="000000">
                      <a:alpha val="43137"/>
                    </a:srgbClr>
                  </a:outerShdw>
                </a:effectLst>
              </a:rPr>
              <a:t>2. Өздігінен білім алу қолайлы жағдайларды қажет етеді.</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14290"/>
            <a:ext cx="8858312" cy="6357982"/>
          </a:xfrm>
        </p:spPr>
        <p:txBody>
          <a:bodyPr>
            <a:noAutofit/>
          </a:bodyPr>
          <a:lstStyle/>
          <a:p>
            <a:pPr algn="l"/>
            <a:r>
              <a:rPr lang="ru-RU" sz="4000" dirty="0" smtClean="0"/>
              <a:t/>
            </a:r>
            <a:br>
              <a:rPr lang="ru-RU" sz="4000" dirty="0" smtClean="0"/>
            </a:br>
            <a:r>
              <a:rPr lang="kk-KZ" sz="4000" b="1" dirty="0" smtClean="0">
                <a:effectLst>
                  <a:outerShdw blurRad="38100" dist="38100" dir="2700000" algn="tl">
                    <a:srgbClr val="000000">
                      <a:alpha val="43137"/>
                    </a:srgbClr>
                  </a:outerShdw>
                </a:effectLst>
              </a:rPr>
              <a:t>3. Өздігінен білім алатын адам нені оқитынын анық біліп, оны белгілі жүйемен жасау керек.</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kk-KZ" sz="4000" b="1" dirty="0" smtClean="0">
                <a:effectLst>
                  <a:outerShdw blurRad="38100" dist="38100" dir="2700000" algn="tl">
                    <a:srgbClr val="000000">
                      <a:alpha val="43137"/>
                    </a:srgbClr>
                  </a:outerShdw>
                </a:effectLst>
              </a:rPr>
              <a:t>4. Алғашқы кезеңдерде тәжірибелі адамдардан кеңес алудың пайдасы бар.</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r>
              <a:rPr lang="kk-KZ" sz="4000" b="1" dirty="0" smtClean="0">
                <a:effectLst>
                  <a:outerShdw blurRad="38100" dist="38100" dir="2700000" algn="tl">
                    <a:srgbClr val="000000">
                      <a:alpha val="43137"/>
                    </a:srgbClr>
                  </a:outerShdw>
                </a:effectLst>
              </a:rPr>
              <a:t>5. Өздігінен білім алу жұмысын асықпай, көп үзіліс жасамай жүргізген жөн.</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Куб 4"/>
          <p:cNvSpPr/>
          <p:nvPr/>
        </p:nvSpPr>
        <p:spPr>
          <a:xfrm>
            <a:off x="285720" y="285728"/>
            <a:ext cx="8643998" cy="6357982"/>
          </a:xfrm>
          <a:prstGeom prst="cube">
            <a:avLst>
              <a:gd name="adj" fmla="val 13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Формада</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уақыт бойынша ұйымдастырылған әрекеттер айқын анықталады. </a:t>
            </a:r>
            <a:r>
              <a:rPr lang="kk-KZ"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Оқытуды ұйымдастыру формасы</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 бұл оқу-тәрбие үрдісінің сыртқы қалпы, оқыту мазмұнын білдіретін тәсіл, оқыту үрдісінің міндеттерін іске асырудағы оқыту мен білімалушының іс-әрекеттерінің сыртқы көрінісі.</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8"/>
            <a:ext cx="8643998" cy="6286544"/>
          </a:xfrm>
        </p:spPr>
        <p:txBody>
          <a:bodyPr>
            <a:normAutofit fontScale="90000"/>
          </a:bodyPr>
          <a:lstStyle/>
          <a:p>
            <a:pPr algn="l"/>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Жоғары оқу орындарындағы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оқу-танымдық жұмыстарды </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педагогикалық шарттары мен ерекшеліктеріне қарай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5 топқа жіктеуге болады: </a:t>
            </a:r>
            <a:b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1. Жаңа теориялық білімді игеруге арналған өзіндік жұмыстар (</a:t>
            </a:r>
            <a:r>
              <a:rPr lang="kk-KZ" sz="4000" dirty="0" smtClean="0">
                <a:latin typeface="Times New Roman" pitchFamily="18" charset="0"/>
                <a:cs typeface="Times New Roman" pitchFamily="18" charset="0"/>
              </a:rPr>
              <a:t>өз бетімен әдебиеттерді оқу, жоспар құру, тезис, конспект жасау, логикалық тапсырмалар орындау, өз бетінше формула құрастыру, теорема дәлелдеу, ғылыми түсініктер қалыптастыратын түрлі жұмыстар жасау).</a:t>
            </a:r>
            <a:r>
              <a:rPr lang="ru-RU" sz="3100" dirty="0" smtClean="0">
                <a:latin typeface="+mn-lt"/>
              </a:rPr>
              <a:t/>
            </a:r>
            <a:br>
              <a:rPr lang="ru-RU" sz="3100" dirty="0" smtClean="0">
                <a:latin typeface="+mn-lt"/>
              </a:rPr>
            </a:br>
            <a:r>
              <a:rPr lang="kk-KZ" sz="3100" b="1" dirty="0" smtClean="0">
                <a:effectLst>
                  <a:outerShdw blurRad="38100" dist="38100" dir="2700000" algn="tl">
                    <a:srgbClr val="000000">
                      <a:alpha val="43137"/>
                    </a:srgbClr>
                  </a:outerShdw>
                </a:effectLst>
                <a:latin typeface="+mn-lt"/>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8"/>
            <a:ext cx="8643998" cy="6286544"/>
          </a:xfrm>
        </p:spPr>
        <p:txBody>
          <a:bodyPr>
            <a:normAutofit fontScale="90000"/>
          </a:bodyPr>
          <a:lstStyle/>
          <a:p>
            <a:pPr algn="just"/>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2. Жаңа эмпирикалық және практикалық білім алуға арналған өзіндік жұмыстар (</a:t>
            </a:r>
            <a:r>
              <a:rPr lang="kk-KZ" sz="3600" dirty="0" smtClean="0">
                <a:latin typeface="Times New Roman" pitchFamily="18" charset="0"/>
                <a:cs typeface="Times New Roman" pitchFamily="18" charset="0"/>
              </a:rPr>
              <a:t>практикалық тапсырма, жағдаят талдау; оны өткізу әдістемесі оқулықта, оқу бағдарламасында беріледі; оқу әрекетінің құрылымдық компоненттерінің жалпы ерекшеліктері ұқсас).</a:t>
            </a:r>
            <a:br>
              <a:rPr lang="kk-KZ" sz="3600" dirty="0" smtClean="0">
                <a:latin typeface="Times New Roman" pitchFamily="18" charset="0"/>
                <a:cs typeface="Times New Roman" pitchFamily="18" charset="0"/>
              </a:rPr>
            </a:b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3. Білік пен дағдыны қалыптастыруға арналған өзіндік жұмыстар</a:t>
            </a:r>
            <a:r>
              <a:rPr lang="kk-KZ" sz="3600" dirty="0" smtClean="0">
                <a:latin typeface="Times New Roman" pitchFamily="18" charset="0"/>
                <a:cs typeface="Times New Roman" pitchFamily="18" charset="0"/>
              </a:rPr>
              <a:t> (жалпы оқу және кәсіби білік, дағды қалыптастыратын жұмыстар жатады. Тапсырма күрделендіріліп, өздігінен орындау дәрежесіне жеткізеді).</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8"/>
            <a:ext cx="8643998" cy="6286544"/>
          </a:xfrm>
        </p:spPr>
        <p:txBody>
          <a:bodyPr>
            <a:normAutofit/>
          </a:bodyPr>
          <a:lstStyle/>
          <a:p>
            <a:pPr algn="l"/>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4. Шығармашылық бағыттағы өзіндік жұмыстар (</a:t>
            </a:r>
            <a:r>
              <a:rPr lang="kk-KZ" sz="3600" dirty="0" smtClean="0">
                <a:latin typeface="Times New Roman" pitchFamily="18" charset="0"/>
                <a:cs typeface="Times New Roman" pitchFamily="18" charset="0"/>
              </a:rPr>
              <a:t>оқу материалы негізінде шығармашылыққа ұмтылу, соның нәтижесінде жаңалық ашу, жаңаны игеру. Жұмыстың бұл түрі проблеманың ұзақ уақыттық зерттелуін талап етеді). </a:t>
            </a: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600" b="1" dirty="0" smtClean="0">
                <a:effectLst>
                  <a:outerShdw blurRad="38100" dist="38100" dir="2700000" algn="tl">
                    <a:srgbClr val="000000">
                      <a:alpha val="43137"/>
                    </a:srgbClr>
                  </a:outerShdw>
                </a:effectLst>
                <a:latin typeface="Times New Roman" pitchFamily="18" charset="0"/>
                <a:cs typeface="Times New Roman" pitchFamily="18" charset="0"/>
              </a:rPr>
              <a:t> 5. Алған білімдерін бекітуге және жүйелеуге арналған өзіндік жұмыстар.</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8"/>
            <a:ext cx="8643998" cy="6286544"/>
          </a:xfrm>
        </p:spPr>
        <p:txBody>
          <a:bodyPr>
            <a:normAutofit fontScale="90000"/>
          </a:bodyPr>
          <a:lstStyle/>
          <a:p>
            <a:pPr algn="l"/>
            <a:r>
              <a:rPr lang="kk-KZ" sz="2800" b="1" i="1" dirty="0" smtClean="0">
                <a:effectLst>
                  <a:outerShdw blurRad="38100" dist="38100" dir="2700000" algn="tl">
                    <a:srgbClr val="000000">
                      <a:alpha val="43137"/>
                    </a:srgbClr>
                  </a:outerShdw>
                </a:effectLst>
                <a:latin typeface="Times New Roman" pitchFamily="18" charset="0"/>
                <a:cs typeface="Times New Roman" pitchFamily="18" charset="0"/>
              </a:rPr>
              <a:t>Эстондық ғалым-педагог О.А.Нильсон</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800" b="1" dirty="0" smtClean="0">
                <a:latin typeface="Times New Roman" pitchFamily="18" charset="0"/>
                <a:cs typeface="Times New Roman" pitchFamily="18" charset="0"/>
              </a:rPr>
              <a:t>білім алушылардың </a:t>
            </a: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өзіндік жұмыстарын </a:t>
            </a:r>
            <a:r>
              <a:rPr lang="kk-KZ" sz="2800" b="1" dirty="0" smtClean="0">
                <a:latin typeface="Times New Roman" pitchFamily="18" charset="0"/>
                <a:cs typeface="Times New Roman" pitchFamily="18" charset="0"/>
              </a:rPr>
              <a:t>мынадай ұстанымдарға қарай топтастырады:</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1.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Психологиялық</a:t>
            </a:r>
            <a:r>
              <a:rPr lang="kk-KZ" sz="2800" b="1" dirty="0" smtClean="0">
                <a:latin typeface="Times New Roman" pitchFamily="18" charset="0"/>
                <a:cs typeface="Times New Roman" pitchFamily="18" charset="0"/>
              </a:rPr>
              <a:t> (ойлау амалдарын қолдануға байланысты).</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2.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Психологиялық-дидактикалық</a:t>
            </a:r>
            <a:r>
              <a:rPr lang="kk-KZ" sz="2800" b="1" dirty="0" smtClean="0">
                <a:latin typeface="Times New Roman" pitchFamily="18" charset="0"/>
                <a:cs typeface="Times New Roman" pitchFamily="18" charset="0"/>
              </a:rPr>
              <a:t> (білім алушылар жасайтын әрекетке байланысты).</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3.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Дидактикалық</a:t>
            </a:r>
            <a:r>
              <a:rPr lang="kk-KZ" sz="2800" b="1" dirty="0" smtClean="0">
                <a:latin typeface="Times New Roman" pitchFamily="18" charset="0"/>
                <a:cs typeface="Times New Roman" pitchFamily="18" charset="0"/>
              </a:rPr>
              <a:t> (жұмыстың атқаратын қызметіне байланысты).</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4.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Дидактикалық-әдістемелік </a:t>
            </a:r>
            <a:r>
              <a:rPr lang="kk-KZ" sz="2800" b="1" dirty="0" smtClean="0">
                <a:latin typeface="Times New Roman" pitchFamily="18" charset="0"/>
                <a:cs typeface="Times New Roman" pitchFamily="18" charset="0"/>
              </a:rPr>
              <a:t>(проблемалық тапсырмалардың дәрежесіне байланысты).</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5.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Әдістемелік </a:t>
            </a:r>
            <a:r>
              <a:rPr lang="kk-KZ" sz="2800" b="1" dirty="0" smtClean="0">
                <a:latin typeface="Times New Roman" pitchFamily="18" charset="0"/>
                <a:cs typeface="Times New Roman" pitchFamily="18" charset="0"/>
              </a:rPr>
              <a:t>(берілетін хабар қандай құралдар, жағдайлар негізінде берілуге байланысты).</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6. </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Ұйымдастыру-әдістемелік</a:t>
            </a:r>
            <a:r>
              <a:rPr lang="kk-KZ" sz="2800" b="1" dirty="0" smtClean="0">
                <a:latin typeface="Times New Roman" pitchFamily="18" charset="0"/>
                <a:cs typeface="Times New Roman" pitchFamily="18" charset="0"/>
              </a:rPr>
              <a:t> (жұмыстың орындалуын басқаруға, жұмысты ұйымдастыру формасына байланысты).</a:t>
            </a:r>
            <a:endParaRPr lang="ru-RU" sz="2800" b="1"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643998" cy="6143668"/>
          </a:xfrm>
        </p:spPr>
        <p:txBody>
          <a:bodyPr>
            <a:noAutofit/>
          </a:bodyPr>
          <a:lstStyle/>
          <a:p>
            <a:pPr algn="just"/>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Студенттердің өзіндік жұмыстарының ішінде </a:t>
            </a:r>
            <a:r>
              <a:rPr lang="kk-KZ"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курстық және дипломдық жұмыстардың орны ерекше. </a:t>
            </a:r>
            <a:r>
              <a:rPr lang="kk-KZ" b="1" dirty="0" smtClean="0">
                <a:effectLst>
                  <a:outerShdw blurRad="38100" dist="38100" dir="2700000" algn="tl">
                    <a:srgbClr val="000000">
                      <a:alpha val="43137"/>
                    </a:srgbClr>
                  </a:outerShdw>
                </a:effectLst>
                <a:latin typeface="Times New Roman" pitchFamily="18" charset="0"/>
                <a:cs typeface="Times New Roman" pitchFamily="18" charset="0"/>
              </a:rPr>
              <a:t>Ғылыми терминдер қолданып, ғылыми бақылау негізінде ой тұжырымын жасауға үйренеді, шығармашылық қабілетті қалыптастырады.</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endParaRPr lang="ru-RU"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643998" cy="6143668"/>
          </a:xfrm>
        </p:spPr>
        <p:txBody>
          <a:bodyPr>
            <a:noAutofit/>
          </a:bodyPr>
          <a:lstStyle/>
          <a:p>
            <a:pPr algn="just"/>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Педагогикалық бақылау</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дың үш қызметі бар: диагностикалық, білім беру, тәрбиелеу.</a:t>
            </a:r>
            <a: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32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Диагностикалық қызметі</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бақылау арқылы студенттің білім деңгейі, қабілеті, дағдысы, тәртібі айқындалады.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Білім беру қызметі</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оқу материалын меңгеру деңгейін тексеру барысында білім беруді басқару іске асады.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Тәрбиелеу қызметі: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бақылау арқылы студенттің жұмысын ұйымдастыруға, шығармашылық жол іздестіруге, жеке басының ерекшеліктерін, өз бойындағы қабілеттерін дамытуға мүмкіндік береді.</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643998" cy="6143668"/>
          </a:xfrm>
        </p:spPr>
        <p:txBody>
          <a:bodyPr>
            <a:noAutofit/>
          </a:bodyPr>
          <a:lstStyle/>
          <a:p>
            <a:pPr indent="441325" algn="just"/>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Бақылау жүйесін құрайтын: емтихан, сынақ, жазбаша бақылау, реферат, коллоквиум, семинар, курстық жұмыс, зертханалық жұмыстар, күнделік жүргізу жұмыстары, бақылау журналдарын жүргізу.</a:t>
            </a:r>
            <a:r>
              <a:rPr lang="kk-KZ" sz="2800" b="1" dirty="0" smtClean="0">
                <a:latin typeface="Times New Roman" pitchFamily="18" charset="0"/>
                <a:cs typeface="Times New Roman" pitchFamily="18" charset="0"/>
              </a:rPr>
              <a:t> </a:t>
            </a:r>
            <a:br>
              <a:rPr lang="kk-KZ" sz="2800" b="1" dirty="0" smtClean="0">
                <a:latin typeface="Times New Roman" pitchFamily="18" charset="0"/>
                <a:cs typeface="Times New Roman" pitchFamily="18" charset="0"/>
              </a:rPr>
            </a:br>
            <a:r>
              <a:rPr lang="kk-KZ" sz="2800" b="1" dirty="0" smtClean="0">
                <a:latin typeface="Times New Roman" pitchFamily="18" charset="0"/>
                <a:cs typeface="Times New Roman" pitchFamily="18" charset="0"/>
              </a:rPr>
              <a:t>Бақылау жұмыстарының өзіндік ерекшеліктері бар. Ауызша сұрақ жауап жүзінде білім деңгейі тексеріліп қана қоймай, сонымен қатар, сөйлеу тілі машықтанады, педагог пен студент арасында қарым-қатынас орнатылады. Жазбаша жұмыстар студенттің білім деңгейін құжат ретінде айқындау.</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786874" cy="6143668"/>
          </a:xfrm>
        </p:spPr>
        <p:txBody>
          <a:bodyPr>
            <a:noAutofit/>
          </a:bodyPr>
          <a:lstStyle/>
          <a:p>
            <a:pPr algn="just"/>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Бақылаудың бірнеше түрін біріктіре білу педагог шеберлігінің белгісі. Уақытқа байланысты педагогикалық бақылау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бірнеше түрге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бөлінеді: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ағымдық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(студенттерді үлгерімі жақсы және үлгіре алмайтын студенттерді сұрыптауға көмектеседі),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тақырыптық</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(белгілі бір тақырып немесе бөлім бойынша білім деңгейін айқындау),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аралық</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(келесі бөлімге өту алдында өткізіледі, ол өткен білімді қорытындылау үшін қажет),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бекіту</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 (курстық емтихан, бұл өткен пәнді бекіту), </a:t>
            </a: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қорытынды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(мемлекеттік емтихан, диплом жұмысын қорғау).</a:t>
            </a:r>
            <a:endParaRPr lang="ru-RU" sz="3200" b="1" dirty="0">
              <a:effectLst>
                <a:outerShdw blurRad="38100" dist="38100" dir="2700000" algn="tl">
                  <a:srgbClr val="000000">
                    <a:alpha val="43137"/>
                  </a:srgbClr>
                </a:outerShdw>
              </a:effectLs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786874" cy="6143668"/>
          </a:xfrm>
        </p:spPr>
        <p:txBody>
          <a:bodyPr>
            <a:noAutofit/>
          </a:bodyPr>
          <a:lstStyle/>
          <a:p>
            <a:pPr algn="just"/>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Студентке қойылатын </a:t>
            </a: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баға</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педагогикалық бақылаудың қорытындысы болып табылады. Бағалау арқылы студенттің үлгермеу себебін айқындауға болады. Жіберілген қателіктердің себебін айқындай отырып, оқытушы студентті дұрыс жауапқа жетелей алады. Сонымен қатар, студент білімін жетілдіру керек екеніне көз жеткізу мүмкіншілігі туындайды. </a:t>
            </a: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Баға –</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сандық айқындаушы. Өте жақсы баға келесідей шарттарда қойылады. </a:t>
            </a: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Студент берілген көлемде нақты және дәл білім көрсету керек. Жазбаша жұмыста, ауызша жауап бергенде сөйлеу тілі сауатты, әңгімесінің логикалық байланысы болуы қажет. </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Жақсы бағасы, нақты білім үшін, 1-2 қателіктер жіберілгенде қойылады.</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Педагогикалық өлшемдердің ең көп тараған түрі – тест</a:t>
            </a: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 Педагогикалық тест дегеніміз белгілі мақсатқа байланысты ғылыми негізде құрастырылған тапсырмалар жинағы. Тест ұйымдастырудың талаптары: тест жоспарланған бағдарлама бойынша жүргізіледі. </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786874" cy="6143668"/>
          </a:xfrm>
        </p:spPr>
        <p:txBody>
          <a:bodyPr>
            <a:noAutofit/>
          </a:bodyPr>
          <a:lstStyle/>
          <a:p>
            <a:pPr algn="just"/>
            <a:r>
              <a:rPr lang="kk-KZ" sz="2800" b="1" dirty="0" smtClean="0">
                <a:effectLst>
                  <a:outerShdw blurRad="38100" dist="38100" dir="2700000" algn="tl">
                    <a:srgbClr val="000000">
                      <a:alpha val="43137"/>
                    </a:srgbClr>
                  </a:outerShdw>
                </a:effectLst>
                <a:latin typeface="+mn-lt"/>
              </a:rPr>
              <a:t>Мемлекет басшысы </a:t>
            </a:r>
            <a:r>
              <a:rPr lang="kk-KZ" sz="2800" b="1" dirty="0" smtClean="0">
                <a:solidFill>
                  <a:srgbClr val="FF0000"/>
                </a:solidFill>
                <a:effectLst>
                  <a:outerShdw blurRad="38100" dist="38100" dir="2700000" algn="tl">
                    <a:srgbClr val="000000">
                      <a:alpha val="43137"/>
                    </a:srgbClr>
                  </a:outerShdw>
                </a:effectLst>
                <a:latin typeface="+mn-lt"/>
              </a:rPr>
              <a:t>Н.Ә.Назарбаевтың «Қазақстандықтардың әл-ауқатының өсуі: табыс пен тұрмыс сапасын арттыру» атты Қазақстан халқына жолдауында: </a:t>
            </a:r>
            <a:r>
              <a:rPr lang="kk-KZ" sz="2800" b="1" dirty="0" smtClean="0">
                <a:effectLst>
                  <a:outerShdw blurRad="38100" dist="38100" dir="2700000" algn="tl">
                    <a:srgbClr val="000000">
                      <a:alpha val="43137"/>
                    </a:srgbClr>
                  </a:outerShdw>
                </a:effectLst>
                <a:latin typeface="+mn-lt"/>
              </a:rPr>
              <a:t>«Тұрмыс сапасын арттыру бөлімінде әл-ауқатымыздың екінші бір сипаты – өмір сүру деңгейінің артуы. Білім берудің, денсаулық сақтау саласының, тұрғын үйдің сапасы мен қолжетімділігі, жайлы және қауіпсіз жағдайда өмір сүру мәселелері әрбір қазақстандық отбасына қатысты.  </a:t>
            </a:r>
            <a:r>
              <a:rPr lang="kk-KZ" sz="2800" b="1" dirty="0" smtClean="0">
                <a:solidFill>
                  <a:srgbClr val="FF0000"/>
                </a:solidFill>
                <a:effectLst>
                  <a:outerShdw blurRad="38100" dist="38100" dir="2700000" algn="tl">
                    <a:srgbClr val="000000">
                      <a:alpha val="43137"/>
                    </a:srgbClr>
                  </a:outerShdw>
                </a:effectLst>
                <a:latin typeface="+mn-lt"/>
              </a:rPr>
              <a:t>Білім беру ісінде 4К моделіне: креативтілікті, сыни ойлауды, коммуникативтілікті дамытуға және командада жұмыс істей білуге басты назар аударылуда» </a:t>
            </a:r>
            <a:r>
              <a:rPr lang="kk-KZ" sz="2800" b="1" dirty="0" smtClean="0">
                <a:effectLst>
                  <a:outerShdw blurRad="38100" dist="38100" dir="2700000" algn="tl">
                    <a:srgbClr val="000000">
                      <a:alpha val="43137"/>
                    </a:srgbClr>
                  </a:outerShdw>
                </a:effectLst>
                <a:latin typeface="+mn-lt"/>
              </a:rPr>
              <a:t>- деп атап көрсетілген. </a:t>
            </a:r>
            <a:endParaRPr lang="ru-RU" sz="2800" b="1" dirty="0">
              <a:effectLst>
                <a:outerShdw blurRad="38100" dist="38100" dir="2700000" algn="tl">
                  <a:srgbClr val="000000">
                    <a:alpha val="43137"/>
                  </a:srgbClr>
                </a:outerShdw>
              </a:effectLst>
              <a:latin typeface="+mn-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Куб 4"/>
          <p:cNvSpPr/>
          <p:nvPr/>
        </p:nvSpPr>
        <p:spPr>
          <a:xfrm>
            <a:off x="357158" y="285728"/>
            <a:ext cx="8643998" cy="6357982"/>
          </a:xfrm>
          <a:prstGeom prst="cube">
            <a:avLst>
              <a:gd name="adj" fmla="val 13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200" b="1" dirty="0" smtClean="0">
                <a:solidFill>
                  <a:srgbClr val="FF0000"/>
                </a:solidFill>
                <a:latin typeface="Times New Roman" pitchFamily="18" charset="0"/>
                <a:cs typeface="Times New Roman" pitchFamily="18" charset="0"/>
              </a:rPr>
              <a:t>Форма</a:t>
            </a:r>
            <a:r>
              <a:rPr lang="kk-KZ" sz="3200" dirty="0" smtClean="0">
                <a:latin typeface="Times New Roman" pitchFamily="18" charset="0"/>
                <a:cs typeface="Times New Roman" pitchFamily="18" charset="0"/>
              </a:rPr>
              <a:t> </a:t>
            </a:r>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білімалушылардың санына, оқыту уақыты мен орнына, сонымен бірге оны іске асыру ретіне қарай оқу үрдісін ұйымдастырудың сыртқы жағын белгілейтін дидактикалық категория ретінде оқыту циклдерінің сыртқы түрі, сыртқы көрінісі болып, оқытудың әрбір циклінің ішінде компоненттердің тұрақты байланысы мен өзара байланысының жүйесін көрсетеді.  </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0"/>
            <a:ext cx="8715436" cy="6429420"/>
          </a:xfrm>
          <a:solidFill>
            <a:srgbClr val="00FF00"/>
          </a:solidFill>
        </p:spPr>
        <p:txBody>
          <a:bodyPr>
            <a:noAutofit/>
          </a:bodyPr>
          <a:lstStyle/>
          <a:p>
            <a:pPr algn="just"/>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Әлемдік педагогикалық ойлар тарихы мен практикасында оқытуды ұйымдастыру формаларының сан алуан түрлері белгілі. </a:t>
            </a:r>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Оқытуды ұйымдастыру формаларын жүйелеу белгілері:</a:t>
            </a:r>
            <a:r>
              <a:rPr lang="kk-KZ" sz="4000" b="1" dirty="0" smtClean="0">
                <a:effectLst>
                  <a:outerShdw blurRad="38100" dist="38100" dir="2700000" algn="tl">
                    <a:srgbClr val="000000">
                      <a:alpha val="43137"/>
                    </a:srgbClr>
                  </a:outerShdw>
                </a:effectLst>
                <a:latin typeface="Times New Roman" pitchFamily="18" charset="0"/>
                <a:cs typeface="Times New Roman" pitchFamily="18" charset="0"/>
              </a:rPr>
              <a:t>   білімалушылардың саны мен құрамы, жұмыс орны, оқу жұмысының жалғасуы.</a:t>
            </a:r>
            <a:endParaRPr lang="ru-RU" sz="4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14480" y="214290"/>
            <a:ext cx="6400800" cy="571504"/>
          </a:xfrm>
          <a:solidFill>
            <a:srgbClr val="FFFF00"/>
          </a:solidFill>
        </p:spPr>
        <p:txBody>
          <a:bodyPr>
            <a:noAutofit/>
          </a:bodyPr>
          <a:lstStyle/>
          <a:p>
            <a:pPr eaLnBrk="1" hangingPunct="1">
              <a:defRPr/>
            </a:pP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Оқыту формаларына сипаттама</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14282" y="785795"/>
          <a:ext cx="8715436" cy="5972187"/>
        </p:xfrm>
        <a:graphic>
          <a:graphicData uri="http://schemas.openxmlformats.org/drawingml/2006/table">
            <a:tbl>
              <a:tblPr firstRow="1" bandRow="1">
                <a:tableStyleId>{5C22544A-7EE6-4342-B048-85BDC9FD1C3A}</a:tableStyleId>
              </a:tblPr>
              <a:tblGrid>
                <a:gridCol w="435772"/>
                <a:gridCol w="2493186"/>
                <a:gridCol w="5786478"/>
              </a:tblGrid>
              <a:tr h="642941">
                <a:tc>
                  <a:txBody>
                    <a:bodyPr/>
                    <a:lstStyle/>
                    <a:p>
                      <a:r>
                        <a:rPr lang="kk-KZ" sz="1200" b="0" dirty="0" smtClean="0">
                          <a:solidFill>
                            <a:schemeClr val="tx1"/>
                          </a:solidFill>
                        </a:rPr>
                        <a:t>№</a:t>
                      </a:r>
                      <a:endParaRPr lang="ru-RU" sz="1200" b="0" dirty="0">
                        <a:solidFill>
                          <a:schemeClr val="tx1"/>
                        </a:solidFill>
                      </a:endParaRPr>
                    </a:p>
                  </a:txBody>
                  <a:tcPr>
                    <a:solidFill>
                      <a:srgbClr val="00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3200" b="1" dirty="0" smtClean="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rPr>
                        <a:t>ФОРМА</a:t>
                      </a:r>
                      <a:endParaRPr lang="ru-RU" sz="3200" b="1" dirty="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solidFill>
                      <a:srgbClr val="0099FF"/>
                    </a:solidFill>
                  </a:tcPr>
                </a:tc>
                <a:tc>
                  <a:txBody>
                    <a:bodyPr/>
                    <a:lstStyle/>
                    <a:p>
                      <a:pPr algn="ctr"/>
                      <a:r>
                        <a:rPr lang="kk-KZ" sz="3200" b="1" kern="1200" dirty="0" smtClean="0">
                          <a:solidFill>
                            <a:schemeClr val="tx1"/>
                          </a:solidFill>
                          <a:effectLst>
                            <a:outerShdw blurRad="38100" dist="38100" dir="2700000" algn="tl">
                              <a:srgbClr val="000000">
                                <a:alpha val="43137"/>
                              </a:srgbClr>
                            </a:outerShdw>
                          </a:effectLst>
                          <a:latin typeface="Times New Roman" pitchFamily="18" charset="0"/>
                          <a:ea typeface="+mn-ea"/>
                          <a:cs typeface="Times New Roman" pitchFamily="18" charset="0"/>
                        </a:rPr>
                        <a:t>МАЗМҰНЫ</a:t>
                      </a:r>
                      <a:endParaRPr lang="ru-RU" sz="3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rgbClr val="0099FF"/>
                    </a:solidFill>
                  </a:tcPr>
                </a:tc>
              </a:tr>
              <a:tr h="1214446">
                <a:tc>
                  <a:txBody>
                    <a:bodyPr/>
                    <a:lstStyle/>
                    <a:p>
                      <a:r>
                        <a:rPr lang="kk-KZ" sz="1200" dirty="0" smtClean="0"/>
                        <a:t>1</a:t>
                      </a:r>
                      <a:endParaRPr lang="ru-RU" sz="1200" dirty="0"/>
                    </a:p>
                  </a:txBody>
                  <a:tcPr>
                    <a:solidFill>
                      <a:srgbClr val="00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Жекеленген</a:t>
                      </a:r>
                      <a:r>
                        <a:rPr lang="kk-KZ" sz="3200" b="0" kern="1200" dirty="0" smtClean="0">
                          <a:solidFill>
                            <a:schemeClr val="dk1"/>
                          </a:solidFill>
                          <a:latin typeface="Times New Roman" pitchFamily="18" charset="0"/>
                          <a:ea typeface="+mn-ea"/>
                          <a:cs typeface="Times New Roman" pitchFamily="18" charset="0"/>
                        </a:rPr>
                        <a:t>  </a:t>
                      </a:r>
                      <a:endParaRPr lang="ru-RU" sz="3200" b="0" dirty="0">
                        <a:solidFill>
                          <a:schemeClr val="tx1"/>
                        </a:solidFill>
                        <a:latin typeface="Times New Roman" pitchFamily="18" charset="0"/>
                        <a:ea typeface="Calibri"/>
                        <a:cs typeface="Times New Roman" pitchFamily="18" charset="0"/>
                      </a:endParaRPr>
                    </a:p>
                  </a:txBody>
                  <a:tcPr marL="68580" marR="68580" marT="0" marB="0">
                    <a:solidFill>
                      <a:srgbClr val="0099FF"/>
                    </a:solidFill>
                  </a:tcPr>
                </a:tc>
                <a:tc>
                  <a:txBody>
                    <a:bodyPr/>
                    <a:lstStyle/>
                    <a:p>
                      <a:pPr algn="just"/>
                      <a:r>
                        <a:rPr lang="kk-KZ" sz="3200" b="1" dirty="0" smtClean="0">
                          <a:effectLst>
                            <a:outerShdw blurRad="38100" dist="38100" dir="2700000" algn="tl">
                              <a:srgbClr val="000000">
                                <a:alpha val="43137"/>
                              </a:srgbClr>
                            </a:outerShdw>
                          </a:effectLst>
                          <a:latin typeface="Times New Roman" pitchFamily="18" charset="0"/>
                          <a:cs typeface="Times New Roman" pitchFamily="18" charset="0"/>
                        </a:rPr>
                        <a:t>Бір білімалушымен жұмыс жасайды</a:t>
                      </a:r>
                      <a:endParaRPr lang="ru-RU" sz="3200" b="1" dirty="0">
                        <a:latin typeface="Times New Roman" pitchFamily="18" charset="0"/>
                        <a:cs typeface="Times New Roman" pitchFamily="18" charset="0"/>
                      </a:endParaRPr>
                    </a:p>
                  </a:txBody>
                  <a:tcPr>
                    <a:solidFill>
                      <a:srgbClr val="0099FF"/>
                    </a:solidFill>
                  </a:tcPr>
                </a:tc>
              </a:tr>
              <a:tr h="1169688">
                <a:tc>
                  <a:txBody>
                    <a:bodyPr/>
                    <a:lstStyle/>
                    <a:p>
                      <a:r>
                        <a:rPr lang="kk-KZ" sz="1200" dirty="0" smtClean="0"/>
                        <a:t>2</a:t>
                      </a:r>
                      <a:endParaRPr lang="ru-RU" sz="1200" dirty="0"/>
                    </a:p>
                  </a:txBody>
                  <a:tcPr>
                    <a:solidFill>
                      <a:srgbClr val="00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Жекелік-жұптық </a:t>
                      </a:r>
                      <a:endParaRPr lang="ru-RU" sz="3200" dirty="0">
                        <a:latin typeface="Calibri"/>
                        <a:ea typeface="Calibri"/>
                        <a:cs typeface="Times New Roman"/>
                      </a:endParaRPr>
                    </a:p>
                  </a:txBody>
                  <a:tcPr marL="68580" marR="68580" marT="0" marB="0">
                    <a:solidFill>
                      <a:srgbClr val="0099FF"/>
                    </a:solidFill>
                  </a:tcPr>
                </a:tc>
                <a:tc>
                  <a:txBody>
                    <a:bodyPr/>
                    <a:lstStyle/>
                    <a:p>
                      <a:pPr algn="just">
                        <a:spcAft>
                          <a:spcPts val="0"/>
                        </a:spcAft>
                      </a:pP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Студент мен студент, оқытушы мен студент байланысы, бұл құбылыс қазіргі жағдайда репетитор ретінде анықталады</a:t>
                      </a:r>
                      <a:endParaRPr lang="ru-RU" sz="2000" b="1" dirty="0">
                        <a:latin typeface="Times New Roman"/>
                        <a:ea typeface="Times New Roman"/>
                        <a:cs typeface="Times New Roman"/>
                      </a:endParaRPr>
                    </a:p>
                  </a:txBody>
                  <a:tcPr marL="68580" marR="68580" marT="0" marB="0">
                    <a:solidFill>
                      <a:srgbClr val="0099FF"/>
                    </a:solidFill>
                  </a:tcPr>
                </a:tc>
              </a:tr>
              <a:tr h="307086">
                <a:tc>
                  <a:txBody>
                    <a:bodyPr/>
                    <a:lstStyle/>
                    <a:p>
                      <a:r>
                        <a:rPr lang="kk-KZ" sz="1200" dirty="0" smtClean="0"/>
                        <a:t>3</a:t>
                      </a:r>
                      <a:endParaRPr lang="ru-RU" sz="1200" dirty="0"/>
                    </a:p>
                  </a:txBody>
                  <a:tcPr>
                    <a:solidFill>
                      <a:srgbClr val="0099FF"/>
                    </a:solidFill>
                  </a:tcPr>
                </a:tc>
                <a:tc>
                  <a:txBody>
                    <a:bodyPr/>
                    <a:lstStyle/>
                    <a:p>
                      <a:pPr>
                        <a:spcAft>
                          <a:spcPts val="0"/>
                        </a:spcAft>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Жекелік-топтық</a:t>
                      </a:r>
                      <a:endParaRPr lang="ru-RU" sz="3200" dirty="0">
                        <a:latin typeface="Calibri"/>
                        <a:ea typeface="Calibri"/>
                        <a:cs typeface="Times New Roman"/>
                      </a:endParaRPr>
                    </a:p>
                  </a:txBody>
                  <a:tcPr marL="68580" marR="68580" marT="0" marB="0">
                    <a:solidFill>
                      <a:srgbClr val="0099FF"/>
                    </a:solidFill>
                  </a:tcPr>
                </a:tc>
                <a:tc>
                  <a:txBody>
                    <a:bodyPr/>
                    <a:lstStyle/>
                    <a:p>
                      <a:pPr algn="just"/>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Топ бір бөлмеде, ғимаратта жұмыс жасайды, бірақ әртүрлі жастағы білімалушылардан тұрады (бұл оқыту формасы ортағасыр мектептерінде қолданылады)</a:t>
                      </a:r>
                      <a:endParaRPr lang="ru-RU" sz="2800" dirty="0">
                        <a:latin typeface="Times New Roman" pitchFamily="18" charset="0"/>
                        <a:cs typeface="Times New Roman" pitchFamily="18" charset="0"/>
                      </a:endParaRPr>
                    </a:p>
                  </a:txBody>
                  <a:tcPr>
                    <a:solidFill>
                      <a:srgbClr val="0099FF"/>
                    </a:solidFill>
                  </a:tcPr>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2" y="274045"/>
          <a:ext cx="8715436" cy="6298227"/>
        </p:xfrm>
        <a:graphic>
          <a:graphicData uri="http://schemas.openxmlformats.org/drawingml/2006/table">
            <a:tbl>
              <a:tblPr firstRow="1" bandRow="1">
                <a:tableStyleId>{5C22544A-7EE6-4342-B048-85BDC9FD1C3A}</a:tableStyleId>
              </a:tblPr>
              <a:tblGrid>
                <a:gridCol w="435772"/>
                <a:gridCol w="2636062"/>
                <a:gridCol w="5643602"/>
              </a:tblGrid>
              <a:tr h="994707">
                <a:tc>
                  <a:txBody>
                    <a:bodyPr/>
                    <a:lstStyle/>
                    <a:p>
                      <a:r>
                        <a:rPr lang="kk-KZ" sz="1200" b="0" dirty="0" smtClean="0">
                          <a:solidFill>
                            <a:schemeClr val="tx1"/>
                          </a:solidFill>
                        </a:rPr>
                        <a:t>4</a:t>
                      </a:r>
                      <a:endParaRPr lang="ru-RU" sz="1200" b="0" dirty="0">
                        <a:solidFill>
                          <a:schemeClr val="tx1"/>
                        </a:solidFill>
                      </a:endParaRPr>
                    </a:p>
                  </a:txBody>
                  <a:tcPr>
                    <a:solidFill>
                      <a:srgbClr val="0099FF"/>
                    </a:solidFill>
                  </a:tcPr>
                </a:tc>
                <a:tc>
                  <a:txBody>
                    <a:bodyPr/>
                    <a:lstStyle/>
                    <a:p>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Өзара оқыту </a:t>
                      </a:r>
                      <a:endParaRPr lang="ru-RU" sz="3200" dirty="0">
                        <a:latin typeface="Times New Roman" pitchFamily="18" charset="0"/>
                        <a:cs typeface="Times New Roman" pitchFamily="18" charset="0"/>
                      </a:endParaRPr>
                    </a:p>
                  </a:txBody>
                  <a:tcPr marL="68580" marR="68580" marT="0" marB="0">
                    <a:solidFill>
                      <a:srgbClr val="0099FF"/>
                    </a:solidFill>
                  </a:tcPr>
                </a:tc>
                <a:tc>
                  <a:txBody>
                    <a:bodyPr/>
                    <a:lstStyle/>
                    <a:p>
                      <a:r>
                        <a:rPr lang="kk-KZ"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Бұл жүйе Англияда пайда болған (Белль–Ланкастерлік жүйе)</a:t>
                      </a:r>
                      <a:endParaRPr lang="ru-RU" sz="2800" dirty="0">
                        <a:solidFill>
                          <a:schemeClr val="tx1"/>
                        </a:solidFill>
                        <a:latin typeface="Times New Roman" pitchFamily="18" charset="0"/>
                        <a:cs typeface="Times New Roman" pitchFamily="18" charset="0"/>
                      </a:endParaRPr>
                    </a:p>
                  </a:txBody>
                  <a:tcPr>
                    <a:solidFill>
                      <a:srgbClr val="0099FF"/>
                    </a:solidFill>
                  </a:tcPr>
                </a:tc>
              </a:tr>
              <a:tr h="1705214">
                <a:tc>
                  <a:txBody>
                    <a:bodyPr/>
                    <a:lstStyle/>
                    <a:p>
                      <a:r>
                        <a:rPr lang="kk-KZ" sz="1200" dirty="0" smtClean="0"/>
                        <a:t>5</a:t>
                      </a:r>
                      <a:endParaRPr lang="ru-RU" sz="1200" dirty="0"/>
                    </a:p>
                  </a:txBody>
                  <a:tcPr>
                    <a:solidFill>
                      <a:srgbClr val="00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Дифферен-циациялық (саралап) оқыту </a:t>
                      </a:r>
                      <a:endParaRPr lang="ru-RU" sz="2800" b="0" dirty="0">
                        <a:solidFill>
                          <a:schemeClr val="tx1"/>
                        </a:solidFill>
                        <a:latin typeface="Times New Roman" pitchFamily="18" charset="0"/>
                        <a:ea typeface="Calibri"/>
                        <a:cs typeface="Times New Roman" pitchFamily="18" charset="0"/>
                      </a:endParaRPr>
                    </a:p>
                  </a:txBody>
                  <a:tcPr marL="68580" marR="68580" marT="0" marB="0">
                    <a:solidFill>
                      <a:srgbClr val="0099FF"/>
                    </a:solidFill>
                  </a:tcPr>
                </a:tc>
                <a:tc>
                  <a:txBody>
                    <a:bodyPr/>
                    <a:lstStyle/>
                    <a:p>
                      <a:pPr algn="just"/>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Білімалушылардың қабілеттеріне қарай (Мангейм жүйесі) </a:t>
                      </a:r>
                      <a:endParaRPr lang="ru-RU" sz="2800" b="1" dirty="0">
                        <a:latin typeface="Times New Roman" pitchFamily="18" charset="0"/>
                        <a:cs typeface="Times New Roman" pitchFamily="18" charset="0"/>
                      </a:endParaRPr>
                    </a:p>
                  </a:txBody>
                  <a:tcPr>
                    <a:solidFill>
                      <a:srgbClr val="0099FF"/>
                    </a:solidFill>
                  </a:tcPr>
                </a:tc>
              </a:tr>
              <a:tr h="2131517">
                <a:tc>
                  <a:txBody>
                    <a:bodyPr/>
                    <a:lstStyle/>
                    <a:p>
                      <a:r>
                        <a:rPr lang="kk-KZ" sz="1200" dirty="0" smtClean="0"/>
                        <a:t>6</a:t>
                      </a:r>
                      <a:endParaRPr lang="ru-RU" sz="1200" dirty="0"/>
                    </a:p>
                  </a:txBody>
                  <a:tcPr>
                    <a:solidFill>
                      <a:srgbClr val="00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Бригадалық оқыту</a:t>
                      </a:r>
                      <a:endParaRPr lang="ru-RU" sz="2800" dirty="0">
                        <a:latin typeface="Times New Roman" pitchFamily="18" charset="0"/>
                        <a:ea typeface="Calibri"/>
                        <a:cs typeface="Times New Roman" pitchFamily="18" charset="0"/>
                      </a:endParaRPr>
                    </a:p>
                  </a:txBody>
                  <a:tcPr marL="68580" marR="68580" marT="0" marB="0">
                    <a:solidFill>
                      <a:srgbClr val="0099FF"/>
                    </a:solidFill>
                  </a:tcPr>
                </a:tc>
                <a:tc>
                  <a:txBody>
                    <a:bodyPr/>
                    <a:lstStyle/>
                    <a:p>
                      <a:pPr algn="just">
                        <a:spcAft>
                          <a:spcPts val="0"/>
                        </a:spcAft>
                      </a:pP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Тапсырманы бригада, бір сыныптың 5-6 оқушысы  алады, бригадир есеп береді  (бұл оқыту формасы XX ғасырдың 20-ші жылдарына тән)</a:t>
                      </a:r>
                      <a:endParaRPr lang="ru-RU" sz="2800" b="1" dirty="0">
                        <a:latin typeface="Times New Roman" pitchFamily="18" charset="0"/>
                        <a:ea typeface="Times New Roman"/>
                        <a:cs typeface="Times New Roman" pitchFamily="18" charset="0"/>
                      </a:endParaRPr>
                    </a:p>
                  </a:txBody>
                  <a:tcPr marL="68580" marR="68580" marT="0" marB="0">
                    <a:solidFill>
                      <a:srgbClr val="0099FF"/>
                    </a:solidFill>
                  </a:tcPr>
                </a:tc>
              </a:tr>
              <a:tr h="1455106">
                <a:tc>
                  <a:txBody>
                    <a:bodyPr/>
                    <a:lstStyle/>
                    <a:p>
                      <a:r>
                        <a:rPr lang="kk-KZ" sz="1200" dirty="0" smtClean="0"/>
                        <a:t>7</a:t>
                      </a:r>
                      <a:endParaRPr lang="ru-RU" sz="1200" dirty="0"/>
                    </a:p>
                  </a:txBody>
                  <a:tcPr>
                    <a:solidFill>
                      <a:srgbClr val="00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Микротопта оқыту </a:t>
                      </a:r>
                      <a:endParaRPr lang="ru-RU" sz="3200" b="1" dirty="0" smtClean="0">
                        <a:latin typeface="Times New Roman" pitchFamily="18" charset="0"/>
                        <a:ea typeface="Times New Roman"/>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3200" dirty="0">
                        <a:latin typeface="Calibri"/>
                        <a:ea typeface="Calibri"/>
                        <a:cs typeface="Times New Roman"/>
                      </a:endParaRPr>
                    </a:p>
                  </a:txBody>
                  <a:tcPr marL="68580" marR="68580" marT="0" marB="0">
                    <a:solidFill>
                      <a:srgbClr val="0099FF"/>
                    </a:solidFill>
                  </a:tcPr>
                </a:tc>
                <a:tc>
                  <a:txBody>
                    <a:bodyPr/>
                    <a:lstStyle/>
                    <a:p>
                      <a:pPr algn="just">
                        <a:spcAft>
                          <a:spcPts val="0"/>
                        </a:spcAft>
                      </a:pPr>
                      <a:r>
                        <a:rPr lang="ru-RU" sz="2800" b="1" dirty="0" err="1" smtClean="0">
                          <a:effectLst>
                            <a:outerShdw blurRad="38100" dist="38100" dir="2700000" algn="tl">
                              <a:srgbClr val="000000">
                                <a:alpha val="43137"/>
                              </a:srgbClr>
                            </a:outerShdw>
                          </a:effectLst>
                          <a:latin typeface="Times New Roman" pitchFamily="18" charset="0"/>
                          <a:cs typeface="Times New Roman" pitchFamily="18" charset="0"/>
                        </a:rPr>
                        <a:t>фронталь</a:t>
                      </a:r>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дық және бұқаралық жұмыстар және т.б.</a:t>
                      </a:r>
                      <a:endParaRPr lang="ru-RU" sz="2800" b="1" dirty="0">
                        <a:latin typeface="Times New Roman" pitchFamily="18" charset="0"/>
                        <a:ea typeface="Times New Roman"/>
                        <a:cs typeface="Times New Roman" pitchFamily="18" charset="0"/>
                      </a:endParaRPr>
                    </a:p>
                  </a:txBody>
                  <a:tcPr marL="68580" marR="68580" marT="0" marB="0">
                    <a:solidFill>
                      <a:srgbClr val="0099FF"/>
                    </a:solidFill>
                  </a:tcPr>
                </a:tc>
              </a:tr>
            </a:tbl>
          </a:graphicData>
        </a:graphic>
      </p:graphicFrame>
    </p:spTree>
  </p:cSld>
  <p:clrMapOvr>
    <a:masterClrMapping/>
  </p:clrMapOvr>
  <p:transition/>
</p:sld>
</file>

<file path=ppt/theme/theme1.xml><?xml version="1.0" encoding="utf-8"?>
<a:theme xmlns:a="http://schemas.openxmlformats.org/drawingml/2006/main" name="Годовой отчет кафедры 2013-2014 ГУЛЬНА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Годовой отчет кафедры 2013-2014 ГУЛЬНАР</Template>
  <TotalTime>962</TotalTime>
  <Words>2111</Words>
  <PresentationFormat>Экран (4:3)</PresentationFormat>
  <Paragraphs>180</Paragraphs>
  <Slides>59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59</vt:i4>
      </vt:variant>
    </vt:vector>
  </HeadingPairs>
  <TitlesOfParts>
    <vt:vector size="60" baseType="lpstr">
      <vt:lpstr>Годовой отчет кафедры 2013-2014 ГУЛЬНАР</vt:lpstr>
      <vt:lpstr>Слайд 1</vt:lpstr>
      <vt:lpstr>Слайд 2</vt:lpstr>
      <vt:lpstr>Оқытуды ұйымдастыру формасы және олардың түрлеріне сипаттама</vt:lpstr>
      <vt:lpstr>Слайд 4</vt:lpstr>
      <vt:lpstr>Слайд 5</vt:lpstr>
      <vt:lpstr>Слайд 6</vt:lpstr>
      <vt:lpstr>Әлемдік педагогикалық ойлар тарихы мен практикасында оқытуды ұйымдастыру формаларының сан алуан түрлері белгілі. Оқытуды ұйымдастыру формаларын жүйелеу белгілері:   білімалушылардың саны мен құрамы, жұмыс орны, оқу жұмысының жалғасуы.</vt:lpstr>
      <vt:lpstr>Слайд 8</vt:lpstr>
      <vt:lpstr>Слайд 9</vt:lpstr>
      <vt:lpstr>Оқу үрдісін ұйымдастыру формасы – оқу жұмысының мазмұны, дидактикалық міндеттері іске асырылатын оқу сабағын ұйымдастыру және өткізу тәсілі, оқыту әдісі.  ЖОО-да оқу үрдісін ұйымдастыру формаларының белгілері:  - оқытушы мен студенттің өзара байланыс түрі;  - педагог пен білім алушының іс-әрекет сипаты; - сабақтағы студенттер құрамы; - сабақты өткізу орны мен жағдайлары. </vt:lpstr>
      <vt:lpstr>Слайд 11</vt:lpstr>
      <vt:lpstr>  Оқу формасы: студент саны мен құрамына қарай – көпшілік (дәріс), топтық (семинар), жеке (консультация –кеңес).  Жоғары мектептегі оқу әрекетінің негізгі формалары:    - теориялық (дәріс, семинар, курстық жұмыс, диплом жұмысы, кеңес, оқу экскурсиясы);  - практикалық (лабораториялық-практикалық сабақтар, практикум);  - құрамдастырылған (педагогикалық және өндірістік практика);   - бақылау (коллоквиум, сынақ, экзамен).   </vt:lpstr>
      <vt:lpstr>Слайд 13</vt:lpstr>
      <vt:lpstr> Жоғары оқу орнында  оқыту үрдісін ұйымдастырудың дәстүрлі және инновациялық формалары Лекция/дәріс – теориялық білім берілетін оқу сабақтарының негізі болып саналады. Лекцияда ғылыми білімдерді жүйеге келтіру, мәселенің мәнін ашу, нақты ғылымның қазіргі жағдайы мен даму перспективасы қарастырылып, студенттің танымдық қызметі белсендіріледі (шығармашылық ойлау қалыптасады).</vt:lpstr>
      <vt:lpstr>Жоғары оқу орындарындағы дәрістер – оқытудың дидактикалық циклінің маңызды бөлімі. Оның мақсаты -  студенттерге жаңа оқу материалдарын меңгеруге бағытталған ғылыми негіздер қалыптастыру. Қазіргі кездегі жоғары мектептерде дәрістерді «ыстық нысаналар» деп атайды.  «Дәріс» сөзі латынша «lection» - оқу деген мағынаны береді. Дәріс алғаш VІ ғасырда Ежелгі Грецияда пайда болған, кейін Ежелгі Римге және орта ғасырға дейін таралды. </vt:lpstr>
      <vt:lpstr>Рессей университетінің негізін қалаушыларының бірі М.В.Ломоносов оқытудың дәрістік түрлерінің даму тарихына аса назар аударды. Оның пікірінше, шешендік өнерді жүйелі және нақты үйрену міндетті. Сондықтан дәріс берушілерге тек ережелер мен авторлардың оқуларына сүйеніп қана қоймай, сөздің мәнеріне де басты назар аударылуы керек екендігіне тоқталған. </vt:lpstr>
      <vt:lpstr>Дәрісті оқу әдістемесі – айқындалған дәріс құрылымы және логикалы ойластырылуы; жоспарының болуы; осыларға қатаң бағыну; тақырыпқа байланысты әдебиеттерді лекцияның басында немесе аяғында айтылуы; әдебиеттер міндетті және қосымша әдебиеттерге бөлінеді. Терминдер мен ұғымдардың түсініктілігі, басты ойлар мен қорытындының болуы, көрнекі құралдарды пайдалану.</vt:lpstr>
      <vt:lpstr> Орыстың ұлы хирургі және педагогы Н.И.Пироговтың пікірінше, дәріс егер лектор жаңа ғылыми материалды бергенде немесе сөз шебері болса ғана оқылуы керек. Н.Г.Чернышевский ғылым мен қоғам арасындағы аса күшті байланыстырушы деп бағалаған. Лекцияны студенттің өз бетімен кітаппен жұмыс жасауға бағыттаушы ретінде көрді. 1930 – жылдары эксперимент түрінде кейбір ЖОО-нан лекция алып тасталды. Бірақ ол нәтиже бермей, студенттердің оқу сапасы төмендеген.</vt:lpstr>
      <vt:lpstr>Дәрістің түрлері:  мақсаты бойынша – оқу, насихаттау, тәрбиелік, ағартушылық, дамыту;  ғылыми деңгейі бойынша – академиялық және көпшілік  дидактикалық міндетіне қарай: кіріспе дәріс; нұсқаушы дәріс; ағымдық дәріс; қорытынды дәріс; шолу дәрісі;  формасы бойынша: визуалды дәріс (видеолекция, медиалекция); дәріс-конференция; дәріс-пресс-конференция; бинарлы дәріс; проблемалық дәріс; кеңес беру дәрісі; презентация түріндегі дәріс.   Кез келген дәрістің құрылымы: кіріспе, негізгі бөлім, қорытынды.  </vt:lpstr>
      <vt:lpstr>Кіріспе лекция – ғылымның белгілі саласының ғылыми-теориялық негіздерімен, курстың мақсатымен, рөлімен, пәндер жүйесіндегі орнымен таныстырады. Лекцияда ғылыми проблемалар қойылады, болжам жасалады, ғылымның перспективасы мен оның практикаға қосқан үлесі талқыланады. Мұнда теориялық материалды болашақ маманның практикасымен ұштастыру маңызды орында. Оқулықтарға, оқу құралдарына, негізгі ұсынылатын әдебиеттерге шолу жасалады. Мотивациялық лекция – студенттердің қызығушылығын арттыру, ары қарайғы әрекетке ынталандыру.</vt:lpstr>
      <vt:lpstr>Даярлық лекциясы – студенттерді күрделі ойлауға даярлау, оқытудың басқа әдіс-тәсіл, формаларын қолданудың негізін қалау; Интеграциялық лекция – ғылымдар жүйесін тұтастай қабылдата білу; алғашқы түсініктен теориялық саралауға көшу жолдарын іздестіру; Бағыттау лекциясы– студенттерді мәлімет, дерек көзіне бағыттау, өзбеттілік жұмыс пен практикаға нұсқау беру, материалдың маңызды да күрделі жақтарын бөліп алу.</vt:lpstr>
      <vt:lpstr>Слайд 22</vt:lpstr>
      <vt:lpstr>Слайд 23</vt:lpstr>
      <vt:lpstr>Слайд 24</vt:lpstr>
      <vt:lpstr>Пресс-конференция</vt:lpstr>
      <vt:lpstr>Слайд 26</vt:lpstr>
      <vt:lpstr>Дәрістердің негізгі функциялары</vt:lpstr>
      <vt:lpstr>Слайд 28</vt:lpstr>
      <vt:lpstr>  Практикалық сабақтар – кәсіби міндеттерді шеше білу іскерлігі мен дағдыларын қалыптастыру үшін ұйымдастырылады, олардың мақсаты: - кәсіби іс-әрекет бағытындағы нақты проблемалардағы теориялық білімді тереңдету, бекіту және жүйеге келтіру; - білім алушылардың теориялық білімдерін практикада қолдануға үйрету; - кәсіби іс-әрекет бағытындағы негізгі іскерлік пен дағдыларды қалыптастыру; - оқу әдебиеттері, анықтамалықтар, қызметтік құжаттармен өз бетінше жұмыс жасау дағдылары мен іскерліктерін жетілдіру; - кәсіби шеберлігінің көтерілуін бақылау және т.б.  </vt:lpstr>
      <vt:lpstr> Практикалық сабақтардың өзіндік атқаратын қызметтері: танымдық, тәрбиелік, қалыптастырушылық, бақылаушылық. Практикалық сабақтардың түрлері: жаттығулар, нақты жағдаяттарды талдау, кәсіби қызметтегі мүмкін нақты жағдаяттарды шешу жолын модельдеу іскерлік ойындар, функционалдық жаттығулар, функционалдық жобалау.  </vt:lpstr>
      <vt:lpstr>Семинар сабақтар өз атауын «көшет өсіретін ыдыс» деген мағына білдіретін латынның «seminaries» деген сөзінен алған, латын тілінен аударғанда – білімді «егу» деген мағынаны білдіреді.  Ежелгі Грек, Рим мектептерінде пікірталастың сабақтастығы, оқытушының қорытындысы студенттердің хабарламасы, түсіндірмесі ретінде өткізіледі. Семинар белгілі бір пәнді тереңдетіп оқуға арналған. </vt:lpstr>
      <vt:lpstr>Семинар күрделі және түйінді сұрақтар (тақырып, оқу бағдарламасының бөлімі) бойынша берілген білімді тереңдету және бекіту, оқу материалы бойынша ізденіс, талдау, жалпылау іскерліктері мен дағдыларын жетілдіру мақсатында жүргізіледі. Қазіргі жоғары мектепте семинар – гуманитарлық және жаратылыстану пәндері бойынша практикалық сабақтардың  негізгі түрлерінің бірі.</vt:lpstr>
      <vt:lpstr>Семинар студенттердің шығармашылық дербестігін дамытады, ғылымға және ғылыми жұмыстарға қызығушылығын күшейтеді, ғылыми ақпарттарды иемденеді, материалды ауызша және жазбаша баяндау өнерін, дамушы ғылыми қағидалар мен қорытындыларды игереді. Жоғары мектепте 3 түрлі  семинар сабақтары белгіленген: алдын-ала өтетін (просеминар), арнайы және жеке. </vt:lpstr>
      <vt:lpstr>Семинар алды (просеминар) ‒ семинарға дайындық жүргізу бағытында 1-курста ұйымдастырылады. Мақсаты ‒ студенттерді өз бетімен жұмыс жасауға, әдебиеттерді оқып-талдауға, түрлі сөздіктермен, әдістемеліктермен жұмыс жасауға үйрету. Өзіндік семинар – аталмыш процесті ұйымдастыру негізінде ортақ қызмет принципі орындалады. Бұл әңгімелесу немесе шағын баяндамалармен сұрақтарды талдау түрінде болуы мүмкін. Оқытушылар студенттерді өздерін бағалауға, дұрыс пікірталасқа түсіруге баулиды. Семинар-тексеру формасында топ бірнеше топқа бөлініп, әр топтан бір баяндамашы шығып сөйлейді, қалғандары оны толықтырады, осылайша, білім тексерілумен қатар студент өзін-өзі тексереді.</vt:lpstr>
      <vt:lpstr>Семинар сапасын бағалау, оларға дайындықты жоспарлау критерийлері</vt:lpstr>
      <vt:lpstr>Слайд 36</vt:lpstr>
      <vt:lpstr>Семинар сабағын өткізу барысында оқытушы проблемалық жағдай туғызып, талқыланып отырған сұрақтарға білімалушылардың қызығушылығын оятады, олармен ақылдасып, талдаудың жоспарын құрады және ұжымдық ізденушілік әрекеттеріне қолайлы жағдай туғызады. Семинар және практикалық сабақтар да лекция барысында жүзеге асыру мүмкін емес бірнеше маңызды қызмет атқарады:</vt:lpstr>
      <vt:lpstr>студенттердің өздік жұмысына, дерек көздерімен жұмыс жасауына, конспект жазуына бақылау орнату; студенттерді өз ойын еркін жеткізе білуге дағдыландыру: ауызша баяндама жасау, ойларын негіздеу және өз көзқарасын қорғай алу; студенттерді дискуссия жүргізуге және әріптесін тыңдай білуге баулу; студентердің оқу барысындағы жеке қиындықтарын анықтау: олардың ойлау жүйесінің немесе ойлау операциясының (анализ, синтез, жалпылау, абстрактілеу және т.б.) деңгейін ескеру; студенттердің оқу үрдісіне жақсы және кері әсер ететін ерекше қасиеттерін анықтау. Оларды сабақ барысында ескеру, қажет болса түзету. </vt:lpstr>
      <vt:lpstr>Арнаулы семинарлар мен арнаулы практикумдар негізінен жоғары курстарда кәсіби пәндерді игерту барысында өткізіледі де, алатын кәсіптің негізгі әдіс-тәсілдерін үйренуге мүмкіндік береді. Өндірістік практикада нақты бір қызметті атқара жүріп білімдерін толықтыру студенттерге болашақ кәсіптеріне жақындай түсуге мүмкіндік береді. </vt:lpstr>
      <vt:lpstr>Лабораториялық жұмыстарда студенттердің оқитын мамандықтарына сай  теориялық және әдіснамалық білімі практикалық біліммен, дағдылармен интеграцияланады. Лабораториялық сабақ арнайы құралдармен (микроскоп, өлшеу аспаптары, приборлар, техникалық құралдар т.б.) жабдықталған кабинеттерде мұғалімнің басшылығымен жүргізіледі, оқушылар табиғи құбылыстарды, заттарды зерттейді, қабылдайтын білімін терең және берік игеруді талап етеді.</vt:lpstr>
      <vt:lpstr>Эксперименталдық лаборатория</vt:lpstr>
      <vt:lpstr>Идеялар жәрмеңкесі</vt:lpstr>
      <vt:lpstr>Документалдық фильм</vt:lpstr>
      <vt:lpstr>Өзіндік жұмыс – тек жекелеген пәндерді меңгеруге ғана емес, сонымен бірге, оқу, ғылыми, кәсіби іскерлік, өзіндегі жауапкершілікті сезіне білу, дербес жұмыс істеуге үйрену. Сондықтан да, өзіндік жұмыс білікті маман даярлаудың негізгі бір тиімді жолы болып табылады. ен қабылдайтын білімін терең және берік игеруді талап етеді. Дұрыс ұйымдастырылған өзіндік жұмыс білімді тереңдетуге, толықтыруға дағды мен іскерлікті қалыптастыруға, танымдық әрекетке қызығуға, танымдық қабілетінің дамуына, адамның дербес жұмыс істеу мәдениетін көтеруге, шығармашылықпен жұмыс істеуге және ғылыми жұмыстармен айналысуға мүмкіндік жасайды. </vt:lpstr>
      <vt:lpstr> Өзіндік жұмыс – ойлау жүйелілігін, оның ақыл-ой және практикалық операцияларын және әрекетін студенттердің өздері анықтайтын танымдық оқу әрекеті.  Өзіндік жұмыс түрлері: ауызша; жазбаша; практикалық;  теориялық; репродуктивтік; шығармашылық.  </vt:lpstr>
      <vt:lpstr>Өздік жұмысты орындау барысында ерік қалыптасады, жұмысқа қабілет, зейін, оқу еңбегі, тәртібі тәрбиеленеді. Р.Г.Лембергтің пікірінше, өзіндік жұмыстарды ұйымдастыру мына шарттарға байланысты: а) жұмыстың мақсатын айқын түсінуі; ә) жұмыстың жемісті аяқталуына, оның алдағы нәтижесіне қызығуы; б) жұмысты өз еркімен, қалауымен орындауы.</vt:lpstr>
      <vt:lpstr>Өзіндік жұмыс екіге бөліп қарастырылады: 1. Дәрісханалық өзіндік жұмыс (дәрістік, тәжірибелік және зертханалық жұмыстар). 2. Дәрісханадан тыс орындалатын өзіндік жұмыс (дәріс материалдарын толықтыру, семинар сабақтарын дайындау, реферат жазу, курс, диплом жұмыстарын жазу). </vt:lpstr>
      <vt:lpstr> Н.К.Крупская «Өздігінен білім алушылардың есіне» деген тезисінде мынадай нұсқаулар береді: 1. Өздігінен білім алу үшін ең алдымен сол жұмысқа қажетті нақты дағдылар қажет. 2. Өздігінен білім алу қолайлы жағдайларды қажет етеді. </vt:lpstr>
      <vt:lpstr> 3. Өздігінен білім алатын адам нені оқитынын анық біліп, оны белгілі жүйемен жасау керек. 4. Алғашқы кезеңдерде тәжірибелі адамдардан кеңес алудың пайдасы бар. 5. Өздігінен білім алу жұмысын асықпай, көп үзіліс жасамай жүргізген жөн. </vt:lpstr>
      <vt:lpstr>  Жоғары оқу орындарындағы оқу-танымдық жұмыстарды педагогикалық шарттары мен ерекшеліктеріне қарай 5 топқа жіктеуге болады:  1. Жаңа теориялық білімді игеруге арналған өзіндік жұмыстар (өз бетімен әдебиеттерді оқу, жоспар құру, тезис, конспект жасау, логикалық тапсырмалар орындау, өз бетінше формула құрастыру, теорема дәлелдеу, ғылыми түсініктер қалыптастыратын түрлі жұмыстар жасау).   </vt:lpstr>
      <vt:lpstr>    2. Жаңа эмпирикалық және практикалық білім алуға арналған өзіндік жұмыстар (практикалық тапсырма, жағдаят талдау; оны өткізу әдістемесі оқулықта, оқу бағдарламасында беріледі; оқу әрекетінің құрылымдық компоненттерінің жалпы ерекшеліктері ұқсас).  3. Білік пен дағдыны қалыптастыруға арналған өзіндік жұмыстар (жалпы оқу және кәсіби білік, дағды қалыптастыратын жұмыстар жатады. Тапсырма күрделендіріліп, өздігінен орындау дәрежесіне жеткізеді).  </vt:lpstr>
      <vt:lpstr>4. Шығармашылық бағыттағы өзіндік жұмыстар (оқу материалы негізінде шығармашылыққа ұмтылу, соның нәтижесінде жаңалық ашу, жаңаны игеру. Жұмыстың бұл түрі проблеманың ұзақ уақыттық зерттелуін талап етеді).   5. Алған білімдерін бекітуге және жүйелеуге арналған өзіндік жұмыстар.</vt:lpstr>
      <vt:lpstr>Эстондық ғалым-педагог О.А.Нильсон білім алушылардың өзіндік жұмыстарын мынадай ұстанымдарға қарай топтастырады: 1. Психологиялық (ойлау амалдарын қолдануға байланысты). 2. Психологиялық-дидактикалық (білім алушылар жасайтын әрекетке байланысты). 3. Дидактикалық (жұмыстың атқаратын қызметіне байланысты). 4. Дидактикалық-әдістемелік (проблемалық тапсырмалардың дәрежесіне байланысты). 5. Әдістемелік (берілетін хабар қандай құралдар, жағдайлар негізінде берілуге байланысты). 6. Ұйымдастыру-әдістемелік (жұмыстың орындалуын басқаруға, жұмысты ұйымдастыру формасына байланысты).</vt:lpstr>
      <vt:lpstr> Студенттердің өзіндік жұмыстарының ішінде курстық және дипломдық жұмыстардың орны ерекше. Ғылыми терминдер қолданып, ғылыми бақылау негізінде ой тұжырымын жасауға үйренеді, шығармашылық қабілетті қалыптастырады. </vt:lpstr>
      <vt:lpstr>Педагогикалық бақылаудың үш қызметі бар: диагностикалық, білім беру, тәрбиелеу. Диагностикалық қызметі: бақылау арқылы студенттің білім деңгейі, қабілеті, дағдысы, тәртібі айқындалады. Білім беру қызметі: оқу материалын меңгеру деңгейін тексеру барысында білім беруді басқару іске асады. Тәрбиелеу қызметі: бақылау арқылы студенттің жұмысын ұйымдастыруға, шығармашылық жол іздестіруге, жеке басының ерекшеліктерін, өз бойындағы қабілеттерін дамытуға мүмкіндік береді.</vt:lpstr>
      <vt:lpstr>Бақылау жүйесін құрайтын: емтихан, сынақ, жазбаша бақылау, реферат, коллоквиум, семинар, курстық жұмыс, зертханалық жұмыстар, күнделік жүргізу жұмыстары, бақылау журналдарын жүргізу.  Бақылау жұмыстарының өзіндік ерекшеліктері бар. Ауызша сұрақ жауап жүзінде білім деңгейі тексеріліп қана қоймай, сонымен қатар, сөйлеу тілі машықтанады, педагог пен студент арасында қарым-қатынас орнатылады. Жазбаша жұмыстар студенттің білім деңгейін құжат ретінде айқындау.</vt:lpstr>
      <vt:lpstr>Бақылаудың бірнеше түрін біріктіре білу педагог шеберлігінің белгісі. Уақытқа байланысты педагогикалық бақылау бірнеше түрге бөлінеді: ағымдық (студенттерді үлгерімі жақсы және үлгіре алмайтын студенттерді сұрыптауға көмектеседі), тақырыптық (белгілі бір тақырып немесе бөлім бойынша білім деңгейін айқындау), аралық (келесі бөлімге өту алдында өткізіледі, ол өткен білімді қорытындылау үшін қажет), бекіту (курстық емтихан, бұл өткен пәнді бекіту), қорытынды (мемлекеттік емтихан, диплом жұмысын қорғау).</vt:lpstr>
      <vt:lpstr>Студентке қойылатын баға педагогикалық бақылаудың қорытындысы болып табылады. Бағалау арқылы студенттің үлгермеу себебін айқындауға болады. Жіберілген қателіктердің себебін айқындай отырып, оқытушы студентті дұрыс жауапқа жетелей алады. Сонымен қатар, студент білімін жетілдіру керек екеніне көз жеткізу мүмкіншілігі туындайды. Баға – сандық айқындаушы. Өте жақсы баға келесідей шарттарда қойылады. Студент берілген көлемде нақты және дәл білім көрсету керек. Жазбаша жұмыста, ауызша жауап бергенде сөйлеу тілі сауатты, әңгімесінің логикалық байланысы болуы қажет. Жақсы бағасы, нақты білім үшін, 1-2 қателіктер жіберілгенде қойылады. Педагогикалық өлшемдердің ең көп тараған түрі – тест. Педагогикалық тест дегеніміз белгілі мақсатқа байланысты ғылыми негізде құрастырылған тапсырмалар жинағы. Тест ұйымдастырудың талаптары: тест жоспарланған бағдарлама бойынша жүргізіледі. </vt:lpstr>
      <vt:lpstr>Мемлекет басшысы Н.Ә.Назарбаевтың «Қазақстандықтардың әл-ауқатының өсуі: табыс пен тұрмыс сапасын арттыру» атты Қазақстан халқына жолдауында: «Тұрмыс сапасын арттыру бөлімінде әл-ауқатымыздың екінші бір сипаты – өмір сүру деңгейінің артуы. Білім берудің, денсаулық сақтау саласының, тұрғын үйдің сапасы мен қолжетімділігі, жайлы және қауіпсіз жағдайда өмір сүру мәселелері әрбір қазақстандық отбасына қатысты.  Білім беру ісінде 4К моделіне: креативтілікті, сыни ойлауды, коммуникативтілікті дамытуға және командада жұмыс істей білуге басты назар аударылуда» - деп атап көрсетілген.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Алматы, 2014 ж.</dc:title>
  <dc:creator>Фараби</dc:creator>
  <cp:lastModifiedBy>Фараби</cp:lastModifiedBy>
  <cp:revision>270</cp:revision>
  <dcterms:created xsi:type="dcterms:W3CDTF">2014-06-22T18:03:47Z</dcterms:created>
  <dcterms:modified xsi:type="dcterms:W3CDTF">2019-12-22T09:29:59Z</dcterms:modified>
</cp:coreProperties>
</file>