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</p:sldIdLst>
  <p:sldSz cx="18288000" cy="10287000"/>
  <p:notesSz cx="6858000" cy="9144000"/>
  <p:embeddedFontLst>
    <p:embeddedFont>
      <p:font typeface="HK Grotesk Light" charset="1" panose="00000400000000000000"/>
      <p:regular r:id="rId41"/>
    </p:embeddedFont>
    <p:embeddedFont>
      <p:font typeface="Clear Sans Medium" charset="1" panose="020B0603030202020304"/>
      <p:regular r:id="rId42"/>
    </p:embeddedFont>
    <p:embeddedFont>
      <p:font typeface="Clear Sans" charset="1" panose="020B0503030202020304"/>
      <p:regular r:id="rId43"/>
    </p:embeddedFont>
    <p:embeddedFont>
      <p:font typeface="Clear Sans Bold" charset="1" panose="020B0803030202020304"/>
      <p:regular r:id="rId44"/>
    </p:embeddedFont>
    <p:embeddedFont>
      <p:font typeface="Clear Sans Italics" charset="1" panose="020B0503030202090304"/>
      <p:regular r:id="rId45"/>
    </p:embeddedFont>
    <p:embeddedFont>
      <p:font typeface="Clear Sans Bold Italics" charset="1" panose="020B0803030202090304"/>
      <p:regular r:id="rId4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slides/slide25.xml" Type="http://schemas.openxmlformats.org/officeDocument/2006/relationships/slide"/><Relationship Id="rId31" Target="slides/slide26.xml" Type="http://schemas.openxmlformats.org/officeDocument/2006/relationships/slide"/><Relationship Id="rId32" Target="slides/slide27.xml" Type="http://schemas.openxmlformats.org/officeDocument/2006/relationships/slide"/><Relationship Id="rId33" Target="slides/slide28.xml" Type="http://schemas.openxmlformats.org/officeDocument/2006/relationships/slide"/><Relationship Id="rId34" Target="slides/slide29.xml" Type="http://schemas.openxmlformats.org/officeDocument/2006/relationships/slide"/><Relationship Id="rId35" Target="slides/slide30.xml" Type="http://schemas.openxmlformats.org/officeDocument/2006/relationships/slide"/><Relationship Id="rId36" Target="slides/slide31.xml" Type="http://schemas.openxmlformats.org/officeDocument/2006/relationships/slide"/><Relationship Id="rId37" Target="slides/slide32.xml" Type="http://schemas.openxmlformats.org/officeDocument/2006/relationships/slide"/><Relationship Id="rId38" Target="slides/slide33.xml" Type="http://schemas.openxmlformats.org/officeDocument/2006/relationships/slide"/><Relationship Id="rId39" Target="slides/slide34.xml" Type="http://schemas.openxmlformats.org/officeDocument/2006/relationships/slide"/><Relationship Id="rId4" Target="theme/theme1.xml" Type="http://schemas.openxmlformats.org/officeDocument/2006/relationships/theme"/><Relationship Id="rId40" Target="slides/slide35.xml" Type="http://schemas.openxmlformats.org/officeDocument/2006/relationships/slide"/><Relationship Id="rId41" Target="fonts/font41.fntdata" Type="http://schemas.openxmlformats.org/officeDocument/2006/relationships/font"/><Relationship Id="rId42" Target="fonts/font42.fntdata" Type="http://schemas.openxmlformats.org/officeDocument/2006/relationships/font"/><Relationship Id="rId43" Target="fonts/font43.fntdata" Type="http://schemas.openxmlformats.org/officeDocument/2006/relationships/font"/><Relationship Id="rId44" Target="fonts/font44.fntdata" Type="http://schemas.openxmlformats.org/officeDocument/2006/relationships/font"/><Relationship Id="rId45" Target="fonts/font45.fntdata" Type="http://schemas.openxmlformats.org/officeDocument/2006/relationships/font"/><Relationship Id="rId46" Target="fonts/font46.fntdata" Type="http://schemas.openxmlformats.org/officeDocument/2006/relationships/font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15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17.svg" Type="http://schemas.openxmlformats.org/officeDocument/2006/relationships/image"/><Relationship Id="rId4" Target="../media/image18.png" Type="http://schemas.openxmlformats.org/officeDocument/2006/relationships/image"/><Relationship Id="rId5" Target="../media/image19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png" Type="http://schemas.openxmlformats.org/officeDocument/2006/relationships/image"/><Relationship Id="rId3" Target="../media/image21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png" Type="http://schemas.openxmlformats.org/officeDocument/2006/relationships/image"/><Relationship Id="rId3" Target="../media/image23.svg" Type="http://schemas.openxmlformats.org/officeDocument/2006/relationships/image"/><Relationship Id="rId4" Target="../media/image24.png" Type="http://schemas.openxmlformats.org/officeDocument/2006/relationships/image"/><Relationship Id="rId5" Target="../media/image25.sv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6.png" Type="http://schemas.openxmlformats.org/officeDocument/2006/relationships/image"/><Relationship Id="rId3" Target="../media/image27.sv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8.png" Type="http://schemas.openxmlformats.org/officeDocument/2006/relationships/image"/><Relationship Id="rId3" Target="../media/image29.sv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0.png" Type="http://schemas.openxmlformats.org/officeDocument/2006/relationships/image"/><Relationship Id="rId3" Target="../media/image31.sv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2.png" Type="http://schemas.openxmlformats.org/officeDocument/2006/relationships/image"/><Relationship Id="rId3" Target="../media/image33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png" Type="http://schemas.openxmlformats.org/officeDocument/2006/relationships/image"/><Relationship Id="rId3" Target="../media/image23.svg" Type="http://schemas.openxmlformats.org/officeDocument/2006/relationships/image"/><Relationship Id="rId4" Target="../media/image24.png" Type="http://schemas.openxmlformats.org/officeDocument/2006/relationships/image"/><Relationship Id="rId5" Target="../media/image25.sv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4.png" Type="http://schemas.openxmlformats.org/officeDocument/2006/relationships/image"/><Relationship Id="rId3" Target="../media/image35.sv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6.png" Type="http://schemas.openxmlformats.org/officeDocument/2006/relationships/image"/><Relationship Id="rId3" Target="../media/image37.svg" Type="http://schemas.openxmlformats.org/officeDocument/2006/relationships/image"/><Relationship Id="rId4" Target="../media/image38.png" Type="http://schemas.openxmlformats.org/officeDocument/2006/relationships/image"/><Relationship Id="rId5" Target="../media/image39.sv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6.png" Type="http://schemas.openxmlformats.org/officeDocument/2006/relationships/image"/><Relationship Id="rId3" Target="../media/image37.svg" Type="http://schemas.openxmlformats.org/officeDocument/2006/relationships/image"/><Relationship Id="rId4" Target="../media/image38.png" Type="http://schemas.openxmlformats.org/officeDocument/2006/relationships/image"/><Relationship Id="rId5" Target="../media/image39.sv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4.png" Type="http://schemas.openxmlformats.org/officeDocument/2006/relationships/image"/><Relationship Id="rId3" Target="../media/image35.svg" Type="http://schemas.openxmlformats.org/officeDocument/2006/relationships/image"/><Relationship Id="rId4" Target="../media/image40.png" Type="http://schemas.openxmlformats.org/officeDocument/2006/relationships/image"/><Relationship Id="rId5" Target="../media/image41.svg" Type="http://schemas.openxmlformats.org/officeDocument/2006/relationships/image"/><Relationship Id="rId6" Target="../media/image42.png" Type="http://schemas.openxmlformats.org/officeDocument/2006/relationships/image"/><Relationship Id="rId7" Target="../media/image43.svg" Type="http://schemas.openxmlformats.org/officeDocument/2006/relationships/image"/><Relationship Id="rId8" Target="../media/image44.png" Type="http://schemas.openxmlformats.org/officeDocument/2006/relationships/image"/><Relationship Id="rId9" Target="../media/image45.sv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6.png" Type="http://schemas.openxmlformats.org/officeDocument/2006/relationships/image"/><Relationship Id="rId3" Target="../media/image47.sv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6.png" Type="http://schemas.openxmlformats.org/officeDocument/2006/relationships/image"/><Relationship Id="rId3" Target="../media/image37.svg" Type="http://schemas.openxmlformats.org/officeDocument/2006/relationships/image"/><Relationship Id="rId4" Target="../media/image38.png" Type="http://schemas.openxmlformats.org/officeDocument/2006/relationships/image"/><Relationship Id="rId5" Target="../media/image39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/Relationships>
</file>

<file path=ppt/slides/_rels/slide3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8.png" Type="http://schemas.openxmlformats.org/officeDocument/2006/relationships/image"/></Relationships>
</file>

<file path=ppt/slides/_rels/slide3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8.png" Type="http://schemas.openxmlformats.org/officeDocument/2006/relationships/image"/><Relationship Id="rId3" Target="../media/image49.png" Type="http://schemas.openxmlformats.org/officeDocument/2006/relationships/image"/></Relationships>
</file>

<file path=ppt/slides/_rels/slide3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2.png" Type="http://schemas.openxmlformats.org/officeDocument/2006/relationships/image"/><Relationship Id="rId11" Target="../media/image53.svg" Type="http://schemas.openxmlformats.org/officeDocument/2006/relationships/image"/><Relationship Id="rId12" Target="../media/image54.png" Type="http://schemas.openxmlformats.org/officeDocument/2006/relationships/image"/><Relationship Id="rId13" Target="../media/image55.svg" Type="http://schemas.openxmlformats.org/officeDocument/2006/relationships/image"/><Relationship Id="rId14" Target="../media/image56.png" Type="http://schemas.openxmlformats.org/officeDocument/2006/relationships/image"/><Relationship Id="rId15" Target="../media/image57.svg" Type="http://schemas.openxmlformats.org/officeDocument/2006/relationships/image"/><Relationship Id="rId16" Target="../media/image58.png" Type="http://schemas.openxmlformats.org/officeDocument/2006/relationships/image"/><Relationship Id="rId17" Target="../media/image59.svg" Type="http://schemas.openxmlformats.org/officeDocument/2006/relationships/image"/><Relationship Id="rId18" Target="../media/image60.png" Type="http://schemas.openxmlformats.org/officeDocument/2006/relationships/image"/><Relationship Id="rId19" Target="../media/image61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6.png" Type="http://schemas.openxmlformats.org/officeDocument/2006/relationships/image"/><Relationship Id="rId5" Target="../media/image37.svg" Type="http://schemas.openxmlformats.org/officeDocument/2006/relationships/image"/><Relationship Id="rId6" Target="../media/image50.png" Type="http://schemas.openxmlformats.org/officeDocument/2006/relationships/image"/><Relationship Id="rId7" Target="../media/image51.svg" Type="http://schemas.openxmlformats.org/officeDocument/2006/relationships/image"/><Relationship Id="rId8" Target="../media/image34.png" Type="http://schemas.openxmlformats.org/officeDocument/2006/relationships/image"/><Relationship Id="rId9" Target="../media/image35.svg" Type="http://schemas.openxmlformats.org/officeDocument/2006/relationships/image"/></Relationships>
</file>

<file path=ppt/slides/_rels/slide3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6.png" Type="http://schemas.openxmlformats.org/officeDocument/2006/relationships/image"/><Relationship Id="rId3" Target="../media/image47.svg" Type="http://schemas.openxmlformats.org/officeDocument/2006/relationships/image"/></Relationships>
</file>

<file path=ppt/slides/_rels/slide3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7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22A9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2142210">
            <a:off x="13955596" y="-2306868"/>
            <a:ext cx="8028719" cy="6671135"/>
          </a:xfrm>
          <a:custGeom>
            <a:avLst/>
            <a:gdLst/>
            <a:ahLst/>
            <a:cxnLst/>
            <a:rect r="r" b="b" t="t" l="l"/>
            <a:pathLst>
              <a:path h="6671135" w="8028719">
                <a:moveTo>
                  <a:pt x="0" y="0"/>
                </a:moveTo>
                <a:lnTo>
                  <a:pt x="8028719" y="0"/>
                </a:lnTo>
                <a:lnTo>
                  <a:pt x="8028719" y="6671136"/>
                </a:lnTo>
                <a:lnTo>
                  <a:pt x="0" y="66711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836781" y="3291752"/>
            <a:ext cx="16422519" cy="51653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215"/>
              </a:lnSpc>
            </a:pPr>
            <a:r>
              <a:rPr lang="en-US" sz="7857">
                <a:solidFill>
                  <a:srgbClr val="FFFFFF"/>
                </a:solidFill>
                <a:latin typeface="HK Grotesk Light"/>
                <a:ea typeface="HK Grotesk Light"/>
                <a:cs typeface="HK Grotesk Light"/>
                <a:sym typeface="HK Grotesk Light"/>
              </a:rPr>
              <a:t>6-7 ДӘРІС.  Галогендеу процестері. Радикалды тізбекті хлорлау.</a:t>
            </a:r>
          </a:p>
          <a:p>
            <a:pPr algn="l">
              <a:lnSpc>
                <a:spcPts val="10215"/>
              </a:lnSpc>
            </a:pPr>
            <a:r>
              <a:rPr lang="en-US" sz="7857">
                <a:solidFill>
                  <a:srgbClr val="FFFFFF"/>
                </a:solidFill>
                <a:latin typeface="HK Grotesk Light"/>
                <a:ea typeface="HK Grotesk Light"/>
                <a:cs typeface="HK Grotesk Light"/>
                <a:sym typeface="HK Grotesk Light"/>
              </a:rPr>
              <a:t>Иондық каталитикалық галогендеу. </a:t>
            </a:r>
          </a:p>
          <a:p>
            <a:pPr algn="l">
              <a:lnSpc>
                <a:spcPts val="10215"/>
              </a:lnSpc>
            </a:pP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-2588596" y="7449663"/>
            <a:ext cx="8028719" cy="6671135"/>
          </a:xfrm>
          <a:custGeom>
            <a:avLst/>
            <a:gdLst/>
            <a:ahLst/>
            <a:cxnLst/>
            <a:rect r="r" b="b" t="t" l="l"/>
            <a:pathLst>
              <a:path h="6671135" w="8028719">
                <a:moveTo>
                  <a:pt x="0" y="0"/>
                </a:moveTo>
                <a:lnTo>
                  <a:pt x="8028718" y="0"/>
                </a:lnTo>
                <a:lnTo>
                  <a:pt x="8028718" y="6671135"/>
                </a:lnTo>
                <a:lnTo>
                  <a:pt x="0" y="66711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80453" y="1778222"/>
            <a:ext cx="17171329" cy="82457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33"/>
              </a:lnSpc>
            </a:pPr>
            <a:r>
              <a:rPr lang="en-US" sz="2738">
                <a:solidFill>
                  <a:srgbClr val="222A9B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738">
                <a:solidFill>
                  <a:srgbClr val="222A9B"/>
                </a:solidFill>
                <a:latin typeface="Clear Sans"/>
                <a:ea typeface="Clear Sans"/>
                <a:cs typeface="Clear Sans"/>
                <a:sym typeface="Clear Sans"/>
              </a:rPr>
              <a:t>1. Реакторлық әдістер:</a:t>
            </a:r>
          </a:p>
          <a:p>
            <a:pPr algn="l">
              <a:lnSpc>
                <a:spcPts val="3833"/>
              </a:lnSpc>
            </a:pPr>
            <a:r>
              <a:rPr lang="en-US" sz="2738">
                <a:solidFill>
                  <a:srgbClr val="222A9B"/>
                </a:solidFill>
                <a:latin typeface="Clear Sans"/>
                <a:ea typeface="Clear Sans"/>
                <a:cs typeface="Clear Sans"/>
                <a:sym typeface="Clear Sans"/>
              </a:rPr>
              <a:t> ·Араластырылатын реакторлар: Тепе-теңдікті сақтау үшін үздіксіз араластыру жүргізіледі.</a:t>
            </a:r>
          </a:p>
          <a:p>
            <a:pPr algn="l">
              <a:lnSpc>
                <a:spcPts val="3833"/>
              </a:lnSpc>
            </a:pPr>
            <a:r>
              <a:rPr lang="en-US" sz="2738">
                <a:solidFill>
                  <a:srgbClr val="222A9B"/>
                </a:solidFill>
                <a:latin typeface="Clear Sans"/>
                <a:ea typeface="Clear Sans"/>
                <a:cs typeface="Clear Sans"/>
                <a:sym typeface="Clear Sans"/>
              </a:rPr>
              <a:t> ·Бағаналы реакторлар: Хлордың біртіндеп берілуі арқылы селективтілік артады.</a:t>
            </a:r>
          </a:p>
          <a:p>
            <a:pPr algn="l">
              <a:lnSpc>
                <a:spcPts val="3833"/>
              </a:lnSpc>
            </a:pPr>
            <a:r>
              <a:rPr lang="en-US" sz="2738">
                <a:solidFill>
                  <a:srgbClr val="222A9B"/>
                </a:solidFill>
                <a:latin typeface="Clear Sans"/>
                <a:ea typeface="Clear Sans"/>
                <a:cs typeface="Clear Sans"/>
                <a:sym typeface="Clear Sans"/>
              </a:rPr>
              <a:t> 2. Температуралық режим:</a:t>
            </a:r>
          </a:p>
          <a:p>
            <a:pPr algn="l">
              <a:lnSpc>
                <a:spcPts val="3833"/>
              </a:lnSpc>
            </a:pPr>
            <a:r>
              <a:rPr lang="en-US" sz="2738">
                <a:solidFill>
                  <a:srgbClr val="222A9B"/>
                </a:solidFill>
                <a:latin typeface="Clear Sans"/>
                <a:ea typeface="Clear Sans"/>
                <a:cs typeface="Clear Sans"/>
                <a:sym typeface="Clear Sans"/>
              </a:rPr>
              <a:t> ·Төмен температура (20-80°C): Жоғары селективті өнімдер алу үшін.</a:t>
            </a:r>
          </a:p>
          <a:p>
            <a:pPr algn="l">
              <a:lnSpc>
                <a:spcPts val="3833"/>
              </a:lnSpc>
            </a:pPr>
            <a:r>
              <a:rPr lang="en-US" sz="2738">
                <a:solidFill>
                  <a:srgbClr val="222A9B"/>
                </a:solidFill>
                <a:latin typeface="Clear Sans"/>
                <a:ea typeface="Clear Sans"/>
                <a:cs typeface="Clear Sans"/>
                <a:sym typeface="Clear Sans"/>
              </a:rPr>
              <a:t> ·Жоғары температура (100-200°C): Реакция жылдамдығы жоғары, бірақ жанама өнімдер көбейеді.</a:t>
            </a:r>
          </a:p>
          <a:p>
            <a:pPr algn="l">
              <a:lnSpc>
                <a:spcPts val="3833"/>
              </a:lnSpc>
            </a:pPr>
            <a:r>
              <a:rPr lang="en-US" sz="2738">
                <a:solidFill>
                  <a:srgbClr val="222A9B"/>
                </a:solidFill>
                <a:latin typeface="Clear Sans"/>
                <a:ea typeface="Clear Sans"/>
                <a:cs typeface="Clear Sans"/>
                <a:sym typeface="Clear Sans"/>
              </a:rPr>
              <a:t> 3. Катализаторлар:</a:t>
            </a:r>
          </a:p>
          <a:p>
            <a:pPr algn="l">
              <a:lnSpc>
                <a:spcPts val="3833"/>
              </a:lnSpc>
            </a:pPr>
            <a:r>
              <a:rPr lang="en-US" sz="2738">
                <a:solidFill>
                  <a:srgbClr val="222A9B"/>
                </a:solidFill>
                <a:latin typeface="Clear Sans"/>
                <a:ea typeface="Clear Sans"/>
                <a:cs typeface="Clear Sans"/>
                <a:sym typeface="Clear Sans"/>
              </a:rPr>
              <a:t> ·Льюис қышқылдары (FeCl₃, AlCl₃) – хлордың реакцияға қабілеттілігін арттырады.</a:t>
            </a:r>
          </a:p>
          <a:p>
            <a:pPr algn="l">
              <a:lnSpc>
                <a:spcPts val="3833"/>
              </a:lnSpc>
            </a:pPr>
            <a:r>
              <a:rPr lang="en-US" sz="2738">
                <a:solidFill>
                  <a:srgbClr val="222A9B"/>
                </a:solidFill>
                <a:latin typeface="Clear Sans"/>
                <a:ea typeface="Clear Sans"/>
                <a:cs typeface="Clear Sans"/>
                <a:sym typeface="Clear Sans"/>
              </a:rPr>
              <a:t> ·Радикалдық инициаторлар (пероксидтер, ультракүлгін сәулелену) – реакция жылдамдығын арттырады.</a:t>
            </a:r>
          </a:p>
          <a:p>
            <a:pPr algn="l">
              <a:lnSpc>
                <a:spcPts val="3833"/>
              </a:lnSpc>
            </a:pPr>
            <a:r>
              <a:rPr lang="en-US" sz="2738">
                <a:solidFill>
                  <a:srgbClr val="222A9B"/>
                </a:solidFill>
                <a:latin typeface="Clear Sans"/>
                <a:ea typeface="Clear Sans"/>
                <a:cs typeface="Clear Sans"/>
                <a:sym typeface="Clear Sans"/>
              </a:rPr>
              <a:t> Өнімді бөліп алу және тазалау</a:t>
            </a:r>
          </a:p>
          <a:p>
            <a:pPr algn="l">
              <a:lnSpc>
                <a:spcPts val="3833"/>
              </a:lnSpc>
            </a:pPr>
            <a:r>
              <a:rPr lang="en-US" sz="2738">
                <a:solidFill>
                  <a:srgbClr val="222A9B"/>
                </a:solidFill>
                <a:latin typeface="Clear Sans"/>
                <a:ea typeface="Clear Sans"/>
                <a:cs typeface="Clear Sans"/>
                <a:sym typeface="Clear Sans"/>
              </a:rPr>
              <a:t> ·Реакциядан кейін қоспалар (HCl, қалдық хлор) бейтараптандырылады.</a:t>
            </a:r>
          </a:p>
          <a:p>
            <a:pPr algn="l">
              <a:lnSpc>
                <a:spcPts val="3833"/>
              </a:lnSpc>
            </a:pPr>
            <a:r>
              <a:rPr lang="en-US" sz="2738">
                <a:solidFill>
                  <a:srgbClr val="222A9B"/>
                </a:solidFill>
                <a:latin typeface="Clear Sans"/>
                <a:ea typeface="Clear Sans"/>
                <a:cs typeface="Clear Sans"/>
                <a:sym typeface="Clear Sans"/>
              </a:rPr>
              <a:t> ·Айдау және экстракция әдістерімен негізгі өнім алынады.</a:t>
            </a:r>
          </a:p>
          <a:p>
            <a:pPr algn="l">
              <a:lnSpc>
                <a:spcPts val="3833"/>
              </a:lnSpc>
            </a:pPr>
            <a:r>
              <a:rPr lang="en-US" sz="2738">
                <a:solidFill>
                  <a:srgbClr val="222A9B"/>
                </a:solidFill>
                <a:latin typeface="Clear Sans"/>
                <a:ea typeface="Clear Sans"/>
                <a:cs typeface="Clear Sans"/>
                <a:sym typeface="Clear Sans"/>
              </a:rPr>
              <a:t> Қолдану салалары</a:t>
            </a:r>
          </a:p>
          <a:p>
            <a:pPr algn="l">
              <a:lnSpc>
                <a:spcPts val="3833"/>
              </a:lnSpc>
            </a:pPr>
            <a:r>
              <a:rPr lang="en-US" sz="2738">
                <a:solidFill>
                  <a:srgbClr val="222A9B"/>
                </a:solidFill>
                <a:latin typeface="Clear Sans"/>
                <a:ea typeface="Clear Sans"/>
                <a:cs typeface="Clear Sans"/>
                <a:sym typeface="Clear Sans"/>
              </a:rPr>
              <a:t> ·Органикалық синтез: Хлорланған көмірсутектер, еріткіштер, пластиктер өндіру.</a:t>
            </a:r>
          </a:p>
          <a:p>
            <a:pPr algn="l">
              <a:lnSpc>
                <a:spcPts val="3833"/>
              </a:lnSpc>
            </a:pPr>
            <a:r>
              <a:rPr lang="en-US" sz="2738">
                <a:solidFill>
                  <a:srgbClr val="222A9B"/>
                </a:solidFill>
                <a:latin typeface="Clear Sans"/>
                <a:ea typeface="Clear Sans"/>
                <a:cs typeface="Clear Sans"/>
                <a:sym typeface="Clear Sans"/>
              </a:rPr>
              <a:t> ·Фармацевтика: Дәрілік заттар өндіру.</a:t>
            </a:r>
          </a:p>
          <a:p>
            <a:pPr algn="l">
              <a:lnSpc>
                <a:spcPts val="3833"/>
              </a:lnSpc>
            </a:pPr>
            <a:r>
              <a:rPr lang="en-US" sz="2738">
                <a:solidFill>
                  <a:srgbClr val="222A9B"/>
                </a:solidFill>
                <a:latin typeface="Clear Sans"/>
                <a:ea typeface="Clear Sans"/>
                <a:cs typeface="Clear Sans"/>
                <a:sym typeface="Clear Sans"/>
              </a:rPr>
              <a:t> ·Агрохимия: Пестицидтер мен гербицидтер алу.</a:t>
            </a:r>
          </a:p>
          <a:p>
            <a:pPr algn="l">
              <a:lnSpc>
                <a:spcPts val="3833"/>
              </a:lnSpc>
            </a:pP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6314435" y="7260546"/>
            <a:ext cx="1637348" cy="2763456"/>
          </a:xfrm>
          <a:custGeom>
            <a:avLst/>
            <a:gdLst/>
            <a:ahLst/>
            <a:cxnLst/>
            <a:rect r="r" b="b" t="t" l="l"/>
            <a:pathLst>
              <a:path h="2763456" w="1637348">
                <a:moveTo>
                  <a:pt x="0" y="0"/>
                </a:moveTo>
                <a:lnTo>
                  <a:pt x="1637347" y="0"/>
                </a:lnTo>
                <a:lnTo>
                  <a:pt x="1637347" y="2763456"/>
                </a:lnTo>
                <a:lnTo>
                  <a:pt x="0" y="27634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896653" y="942975"/>
            <a:ext cx="8494694" cy="7378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55"/>
              </a:lnSpc>
            </a:pPr>
            <a:r>
              <a:rPr lang="en-US" sz="4325">
                <a:solidFill>
                  <a:srgbClr val="222A9B"/>
                </a:solidFill>
                <a:latin typeface="Clear Sans"/>
                <a:ea typeface="Clear Sans"/>
                <a:cs typeface="Clear Sans"/>
                <a:sym typeface="Clear Sans"/>
              </a:rPr>
              <a:t>Х</a:t>
            </a:r>
            <a:r>
              <a:rPr lang="en-US" sz="4325">
                <a:solidFill>
                  <a:srgbClr val="222A9B"/>
                </a:solidFill>
                <a:latin typeface="Clear Sans"/>
                <a:ea typeface="Clear Sans"/>
                <a:cs typeface="Clear Sans"/>
                <a:sym typeface="Clear Sans"/>
              </a:rPr>
              <a:t>лорлауды жүргізу әдістері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>
  <p:cSld>
    <p:bg>
      <p:bgPr>
        <a:solidFill>
          <a:srgbClr val="222A9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221116" y="93028"/>
            <a:ext cx="17810832" cy="17665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105"/>
              </a:lnSpc>
            </a:pPr>
            <a:r>
              <a:rPr lang="en-US" sz="5075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Газ фазалы хлорлаудың теориялық негіздері</a:t>
            </a:r>
          </a:p>
          <a:p>
            <a:pPr algn="l">
              <a:lnSpc>
                <a:spcPts val="7105"/>
              </a:lnSpc>
            </a:pPr>
          </a:p>
        </p:txBody>
      </p:sp>
      <p:sp>
        <p:nvSpPr>
          <p:cNvPr name="TextBox 3" id="3"/>
          <p:cNvSpPr txBox="true"/>
          <p:nvPr/>
        </p:nvSpPr>
        <p:spPr>
          <a:xfrm rot="0">
            <a:off x="752854" y="981075"/>
            <a:ext cx="16782292" cy="2921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24"/>
              </a:lnSpc>
            </a:pP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Г</a:t>
            </a: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а</a:t>
            </a: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з фаз</a:t>
            </a: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алы х</a:t>
            </a: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лорл</a:t>
            </a: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а</a:t>
            </a: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у р</a:t>
            </a: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адика</a:t>
            </a: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лды, иондық, плазмалық, немесе катал</a:t>
            </a: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итик</a:t>
            </a: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алық механизмдер арқылы жүруі мүмкін.</a:t>
            </a:r>
          </a:p>
          <a:p>
            <a:pPr algn="l">
              <a:lnSpc>
                <a:spcPts val="3324"/>
              </a:lnSpc>
            </a:pP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Р</a:t>
            </a: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е</a:t>
            </a: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а</a:t>
            </a: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к</a:t>
            </a: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ц</a:t>
            </a: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и</a:t>
            </a: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я</a:t>
            </a: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механизм</a:t>
            </a: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і</a:t>
            </a:r>
          </a:p>
          <a:p>
            <a:pPr algn="l">
              <a:lnSpc>
                <a:spcPts val="3324"/>
              </a:lnSpc>
            </a:pP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Газ фазалы хлор</a:t>
            </a: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л</a:t>
            </a: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ау </a:t>
            </a: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к</a:t>
            </a: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өбінес</a:t>
            </a: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е</a:t>
            </a: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рад</a:t>
            </a: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и</a:t>
            </a: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ка</a:t>
            </a: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лд</a:t>
            </a: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ы</a:t>
            </a: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механизм</a:t>
            </a: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бойынша жүреді.</a:t>
            </a:r>
          </a:p>
          <a:p>
            <a:pPr algn="l">
              <a:lnSpc>
                <a:spcPts val="3324"/>
              </a:lnSpc>
            </a:pP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1.Инициирлеу (реакцияның басталуы):</a:t>
            </a:r>
          </a:p>
          <a:p>
            <a:pPr algn="l">
              <a:lnSpc>
                <a:spcPts val="3324"/>
              </a:lnSpc>
            </a:pP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2.Тізбекті тарату:</a:t>
            </a:r>
          </a:p>
          <a:p>
            <a:pPr algn="l">
              <a:lnSpc>
                <a:spcPts val="3324"/>
              </a:lnSpc>
            </a:pP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3.Тізбекті үзу:</a:t>
            </a:r>
          </a:p>
          <a:p>
            <a:pPr algn="l">
              <a:lnSpc>
                <a:spcPts val="3324"/>
              </a:lnSpc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3413182" y="3264409"/>
            <a:ext cx="17810832" cy="17665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105"/>
              </a:lnSpc>
            </a:pPr>
            <a:r>
              <a:rPr lang="en-US" sz="5075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Газ фазалы хлорлау технологиясы</a:t>
            </a:r>
          </a:p>
          <a:p>
            <a:pPr algn="l">
              <a:lnSpc>
                <a:spcPts val="7105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752854" y="4152457"/>
            <a:ext cx="16782292" cy="6273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24"/>
              </a:lnSpc>
            </a:pP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Шикізатты д</a:t>
            </a: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айындау</a:t>
            </a:r>
          </a:p>
          <a:p>
            <a:pPr algn="l">
              <a:lnSpc>
                <a:spcPts val="3324"/>
              </a:lnSpc>
            </a:pP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·Шикі</a:t>
            </a: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зат ретінде метан, этан, пропан, бензо</a:t>
            </a: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л, то</a:t>
            </a: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луол сияқты газ тәрізді немесе бул</a:t>
            </a: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анған</a:t>
            </a: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орг</a:t>
            </a: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аника</a:t>
            </a: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лық қосылыстар қолданылады.</a:t>
            </a:r>
          </a:p>
          <a:p>
            <a:pPr algn="l">
              <a:lnSpc>
                <a:spcPts val="3324"/>
              </a:lnSpc>
            </a:pP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·Реакция алдында қоспалардан тазарту қажет.</a:t>
            </a:r>
          </a:p>
          <a:p>
            <a:pPr algn="l">
              <a:lnSpc>
                <a:spcPts val="3324"/>
              </a:lnSpc>
            </a:pP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Реактор түрлері</a:t>
            </a:r>
          </a:p>
          <a:p>
            <a:pPr algn="l">
              <a:lnSpc>
                <a:spcPts val="3324"/>
              </a:lnSpc>
            </a:pP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1. Тікелей ағынды реакторлар:</a:t>
            </a:r>
          </a:p>
          <a:p>
            <a:pPr algn="l">
              <a:lnSpc>
                <a:spcPts val="3324"/>
              </a:lnSpc>
            </a:pP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·Көмірсу</a:t>
            </a: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тек пен хлор газдары ар</a:t>
            </a: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аласып, реакция аймағына жіберіледі.</a:t>
            </a:r>
          </a:p>
          <a:p>
            <a:pPr algn="l">
              <a:lnSpc>
                <a:spcPts val="3324"/>
              </a:lnSpc>
            </a:pP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·Реакция 400-600°C аралығында жүреді.</a:t>
            </a:r>
          </a:p>
          <a:p>
            <a:pPr algn="l">
              <a:lnSpc>
                <a:spcPts val="3324"/>
              </a:lnSpc>
            </a:pP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2. Кварцты түтікшелі р</a:t>
            </a: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е</a:t>
            </a: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а</a:t>
            </a: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кторлар:</a:t>
            </a:r>
          </a:p>
          <a:p>
            <a:pPr algn="l">
              <a:lnSpc>
                <a:spcPts val="3324"/>
              </a:lnSpc>
            </a:pP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·Жоғары температураға төзімд</a:t>
            </a: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і материалдардан жасалған.</a:t>
            </a:r>
          </a:p>
          <a:p>
            <a:pPr algn="l">
              <a:lnSpc>
                <a:spcPts val="3324"/>
              </a:lnSpc>
            </a:pP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·Ультракү</a:t>
            </a: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лгін сә</a:t>
            </a: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уле немес</a:t>
            </a: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е</a:t>
            </a: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плазмалық инициаторлар қолданылады.</a:t>
            </a:r>
          </a:p>
          <a:p>
            <a:pPr algn="l">
              <a:lnSpc>
                <a:spcPts val="3324"/>
              </a:lnSpc>
            </a:pP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3. Каталит</a:t>
            </a: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и</a:t>
            </a: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ка</a:t>
            </a: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л</a:t>
            </a: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ық</a:t>
            </a: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реакторлар:</a:t>
            </a:r>
          </a:p>
          <a:p>
            <a:pPr algn="l">
              <a:lnSpc>
                <a:spcPts val="3324"/>
              </a:lnSpc>
            </a:pP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·Процесті жұмсақ</a:t>
            </a: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жағдайларда жүргізу үшін AlCl₃, FeCl₃ сияқты катализаторлар қолданылады.</a:t>
            </a:r>
          </a:p>
          <a:p>
            <a:pPr algn="l">
              <a:lnSpc>
                <a:spcPts val="3324"/>
              </a:lnSpc>
            </a:pP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·Катализаторлар реакцияны жылдамдатады және селективтілікті арттырады.</a:t>
            </a:r>
          </a:p>
          <a:p>
            <a:pPr algn="l">
              <a:lnSpc>
                <a:spcPts val="3324"/>
              </a:lnSpc>
            </a:pP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868754" y="3168965"/>
            <a:ext cx="17171329" cy="48453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33"/>
              </a:lnSpc>
            </a:pPr>
            <a:r>
              <a:rPr lang="en-US" sz="2738">
                <a:solidFill>
                  <a:srgbClr val="222A9B"/>
                </a:solidFill>
                <a:latin typeface="Clear Sans"/>
                <a:ea typeface="Clear Sans"/>
                <a:cs typeface="Clear Sans"/>
                <a:sym typeface="Clear Sans"/>
              </a:rPr>
              <a:t> ·Газ</a:t>
            </a:r>
            <a:r>
              <a:rPr lang="en-US" sz="2738">
                <a:solidFill>
                  <a:srgbClr val="222A9B"/>
                </a:solidFill>
                <a:latin typeface="Clear Sans"/>
                <a:ea typeface="Clear Sans"/>
                <a:cs typeface="Clear Sans"/>
                <a:sym typeface="Clear Sans"/>
              </a:rPr>
              <a:t> фазалы хлорлау – экзотермиялық процесс, сондықтан артық жылуды бақылау қажет.</a:t>
            </a:r>
          </a:p>
          <a:p>
            <a:pPr algn="l">
              <a:lnSpc>
                <a:spcPts val="3833"/>
              </a:lnSpc>
            </a:pPr>
            <a:r>
              <a:rPr lang="en-US" sz="2738">
                <a:solidFill>
                  <a:srgbClr val="222A9B"/>
                </a:solidFill>
                <a:latin typeface="Clear Sans"/>
                <a:ea typeface="Clear Sans"/>
                <a:cs typeface="Clear Sans"/>
                <a:sym typeface="Clear Sans"/>
              </a:rPr>
              <a:t> ·Құбырлардың қатты қызуын болдырмау үшін салқындату жүйесі қолданылады.</a:t>
            </a:r>
          </a:p>
          <a:p>
            <a:pPr algn="l">
              <a:lnSpc>
                <a:spcPts val="3833"/>
              </a:lnSpc>
            </a:pPr>
            <a:r>
              <a:rPr lang="en-US" sz="2738">
                <a:solidFill>
                  <a:srgbClr val="222A9B"/>
                </a:solidFill>
                <a:latin typeface="Clear Sans"/>
                <a:ea typeface="Clear Sans"/>
                <a:cs typeface="Clear Sans"/>
                <a:sym typeface="Clear Sans"/>
              </a:rPr>
              <a:t> ·Қауіпсіздік шаралары:</a:t>
            </a:r>
          </a:p>
          <a:p>
            <a:pPr algn="l">
              <a:lnSpc>
                <a:spcPts val="3833"/>
              </a:lnSpc>
            </a:pPr>
            <a:r>
              <a:rPr lang="en-US" sz="2738">
                <a:solidFill>
                  <a:srgbClr val="222A9B"/>
                </a:solidFill>
                <a:latin typeface="Clear Sans"/>
                <a:ea typeface="Clear Sans"/>
                <a:cs typeface="Clear Sans"/>
                <a:sym typeface="Clear Sans"/>
              </a:rPr>
              <a:t> -Хлордың артық мөлшерін бейтараптау.</a:t>
            </a:r>
          </a:p>
          <a:p>
            <a:pPr algn="l">
              <a:lnSpc>
                <a:spcPts val="3833"/>
              </a:lnSpc>
            </a:pPr>
            <a:r>
              <a:rPr lang="en-US" sz="2738">
                <a:solidFill>
                  <a:srgbClr val="222A9B"/>
                </a:solidFill>
                <a:latin typeface="Clear Sans"/>
                <a:ea typeface="Clear Sans"/>
                <a:cs typeface="Clear Sans"/>
                <a:sym typeface="Clear Sans"/>
              </a:rPr>
              <a:t> -Жарылғыш газ қоспаларының түзілуін болдырмау.</a:t>
            </a:r>
          </a:p>
          <a:p>
            <a:pPr algn="l">
              <a:lnSpc>
                <a:spcPts val="3833"/>
              </a:lnSpc>
            </a:pPr>
            <a:r>
              <a:rPr lang="en-US" sz="2738">
                <a:solidFill>
                  <a:srgbClr val="222A9B"/>
                </a:solidFill>
                <a:latin typeface="Clear Sans"/>
                <a:ea typeface="Clear Sans"/>
                <a:cs typeface="Clear Sans"/>
                <a:sym typeface="Clear Sans"/>
              </a:rPr>
              <a:t> Өнімді бөліп алу және тазалау</a:t>
            </a:r>
          </a:p>
          <a:p>
            <a:pPr algn="l">
              <a:lnSpc>
                <a:spcPts val="3833"/>
              </a:lnSpc>
            </a:pPr>
            <a:r>
              <a:rPr lang="en-US" sz="2738">
                <a:solidFill>
                  <a:srgbClr val="222A9B"/>
                </a:solidFill>
                <a:latin typeface="Clear Sans"/>
                <a:ea typeface="Clear Sans"/>
                <a:cs typeface="Clear Sans"/>
                <a:sym typeface="Clear Sans"/>
              </a:rPr>
              <a:t> ·Хлорланған өнімдер конденсациялау, абсорбциялау, айдау әдістерімен бөлінеді.</a:t>
            </a:r>
          </a:p>
          <a:p>
            <a:pPr algn="l">
              <a:lnSpc>
                <a:spcPts val="3833"/>
              </a:lnSpc>
            </a:pPr>
            <a:r>
              <a:rPr lang="en-US" sz="2738">
                <a:solidFill>
                  <a:srgbClr val="222A9B"/>
                </a:solidFill>
                <a:latin typeface="Clear Sans"/>
                <a:ea typeface="Clear Sans"/>
                <a:cs typeface="Clear Sans"/>
                <a:sym typeface="Clear Sans"/>
              </a:rPr>
              <a:t> ·Қалдық хлор бейтараптанады (мысалы, NaOH ерітіндісімен).</a:t>
            </a:r>
          </a:p>
          <a:p>
            <a:pPr algn="l">
              <a:lnSpc>
                <a:spcPts val="3833"/>
              </a:lnSpc>
            </a:pPr>
            <a:r>
              <a:rPr lang="en-US" sz="2738">
                <a:solidFill>
                  <a:srgbClr val="222A9B"/>
                </a:solidFill>
                <a:latin typeface="Clear Sans"/>
                <a:ea typeface="Clear Sans"/>
                <a:cs typeface="Clear Sans"/>
                <a:sym typeface="Clear Sans"/>
              </a:rPr>
              <a:t> ·Өнімнің тазалығы айдау және ректификация арқылы жақсартылады.</a:t>
            </a:r>
          </a:p>
          <a:p>
            <a:pPr algn="l">
              <a:lnSpc>
                <a:spcPts val="3833"/>
              </a:lnSpc>
            </a:pP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5301871" y="5956920"/>
            <a:ext cx="2738212" cy="4114800"/>
          </a:xfrm>
          <a:custGeom>
            <a:avLst/>
            <a:gdLst/>
            <a:ahLst/>
            <a:cxnLst/>
            <a:rect r="r" b="b" t="t" l="l"/>
            <a:pathLst>
              <a:path h="4114800" w="2738212">
                <a:moveTo>
                  <a:pt x="0" y="0"/>
                </a:moveTo>
                <a:lnTo>
                  <a:pt x="2738212" y="0"/>
                </a:lnTo>
                <a:lnTo>
                  <a:pt x="273821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896653" y="1693535"/>
            <a:ext cx="8494694" cy="7378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55"/>
              </a:lnSpc>
            </a:pPr>
            <a:r>
              <a:rPr lang="en-US" sz="4325">
                <a:solidFill>
                  <a:srgbClr val="222A9B"/>
                </a:solidFill>
                <a:latin typeface="Clear Sans"/>
                <a:ea typeface="Clear Sans"/>
                <a:cs typeface="Clear Sans"/>
                <a:sym typeface="Clear Sans"/>
              </a:rPr>
              <a:t> Жы</a:t>
            </a:r>
            <a:r>
              <a:rPr lang="en-US" sz="4325">
                <a:solidFill>
                  <a:srgbClr val="222A9B"/>
                </a:solidFill>
                <a:latin typeface="Clear Sans"/>
                <a:ea typeface="Clear Sans"/>
                <a:cs typeface="Clear Sans"/>
                <a:sym typeface="Clear Sans"/>
              </a:rPr>
              <a:t>лу реттеу және қауіпсіздік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22A9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6452112" y="7608649"/>
            <a:ext cx="1835888" cy="2678351"/>
          </a:xfrm>
          <a:custGeom>
            <a:avLst/>
            <a:gdLst/>
            <a:ahLst/>
            <a:cxnLst/>
            <a:rect r="r" b="b" t="t" l="l"/>
            <a:pathLst>
              <a:path h="2678351" w="1835888">
                <a:moveTo>
                  <a:pt x="0" y="0"/>
                </a:moveTo>
                <a:lnTo>
                  <a:pt x="1835888" y="0"/>
                </a:lnTo>
                <a:lnTo>
                  <a:pt x="1835888" y="2678351"/>
                </a:lnTo>
                <a:lnTo>
                  <a:pt x="0" y="26783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845836" y="4207828"/>
            <a:ext cx="17810832" cy="17665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105"/>
              </a:lnSpc>
            </a:pPr>
            <a:r>
              <a:rPr lang="en-US" sz="5075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Иондық каталитикалық галогендеудің негіздері</a:t>
            </a:r>
          </a:p>
          <a:p>
            <a:pPr algn="l">
              <a:lnSpc>
                <a:spcPts val="7105"/>
              </a:lnSpc>
            </a:pP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0" y="0"/>
            <a:ext cx="4877247" cy="1259216"/>
          </a:xfrm>
          <a:custGeom>
            <a:avLst/>
            <a:gdLst/>
            <a:ahLst/>
            <a:cxnLst/>
            <a:rect r="r" b="b" t="t" l="l"/>
            <a:pathLst>
              <a:path h="1259216" w="4877247">
                <a:moveTo>
                  <a:pt x="0" y="0"/>
                </a:moveTo>
                <a:lnTo>
                  <a:pt x="4877247" y="0"/>
                </a:lnTo>
                <a:lnTo>
                  <a:pt x="4877247" y="1259216"/>
                </a:lnTo>
                <a:lnTo>
                  <a:pt x="0" y="12592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814781" y="1534091"/>
            <a:ext cx="10658438" cy="8712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105"/>
              </a:lnSpc>
            </a:pPr>
            <a:r>
              <a:rPr lang="en-US" sz="5075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Иондық каталитикалық галогендеу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752854" y="2648902"/>
            <a:ext cx="16782292" cy="1663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24"/>
              </a:lnSpc>
            </a:pP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Г</a:t>
            </a: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а</a:t>
            </a: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логендеу – орг</a:t>
            </a: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аника</a:t>
            </a: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лық қосылыстардың құрамына галоген атомдарын (F, Cl, Br, I) енгізу процесі. Иондық катал</a:t>
            </a: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итик</a:t>
            </a: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алық галогендеу – галогендеуші р</a:t>
            </a: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е</a:t>
            </a: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аг</a:t>
            </a: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енттерд</a:t>
            </a: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ің иондық катализатор</a:t>
            </a: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л</a:t>
            </a: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ар</a:t>
            </a: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д</a:t>
            </a: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ың</a:t>
            </a: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қатысу</a:t>
            </a: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ымен әрекеттесуі арқылы жүзеге асатын реакция. Бұл процесс жоғары селективтілігімен және тиімділігімен ерекшеленеді.</a:t>
            </a:r>
          </a:p>
          <a:p>
            <a:pPr algn="l">
              <a:lnSpc>
                <a:spcPts val="3324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5325181"/>
            <a:ext cx="16782292" cy="2921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24"/>
              </a:lnSpc>
            </a:pP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·К</a:t>
            </a: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ат</a:t>
            </a: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ализат</a:t>
            </a: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ордың рөлі: Иондық катал</a:t>
            </a: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изатор</a:t>
            </a: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галогендеу процесін жеңілд</a:t>
            </a: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етед</a:t>
            </a: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і, реакцияның жылдамдығын арттыра</a:t>
            </a: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д</a:t>
            </a: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ы және оның</a:t>
            </a: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бағыты</a:t>
            </a: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н реттейді.</a:t>
            </a:r>
          </a:p>
          <a:p>
            <a:pPr algn="l">
              <a:lnSpc>
                <a:spcPts val="3324"/>
              </a:lnSpc>
            </a:pP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·Механизмі:</a:t>
            </a:r>
          </a:p>
          <a:p>
            <a:pPr algn="l">
              <a:lnSpc>
                <a:spcPts val="3324"/>
              </a:lnSpc>
            </a:pP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-Галоген (мысалы, Cl₂, Br₂) катализатордың әсерінен поляризацияланады.</a:t>
            </a:r>
          </a:p>
          <a:p>
            <a:pPr algn="l">
              <a:lnSpc>
                <a:spcPts val="3324"/>
              </a:lnSpc>
            </a:pP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-Белсенділігі жоғары галоген катионы (X⁺) немесе анионы (X⁻) түзіледі.</a:t>
            </a:r>
          </a:p>
          <a:p>
            <a:pPr algn="l">
              <a:lnSpc>
                <a:spcPts val="3324"/>
              </a:lnSpc>
            </a:pP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-Реакция жүру барысында электрон доноры немесе акцепторы ретінде әрекет ететін катализаторлар қолданылады.</a:t>
            </a:r>
          </a:p>
          <a:p>
            <a:pPr algn="l">
              <a:lnSpc>
                <a:spcPts val="3324"/>
              </a:lnSpc>
            </a:pP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468714" y="6880008"/>
            <a:ext cx="6222231" cy="6188292"/>
          </a:xfrm>
          <a:custGeom>
            <a:avLst/>
            <a:gdLst/>
            <a:ahLst/>
            <a:cxnLst/>
            <a:rect r="r" b="b" t="t" l="l"/>
            <a:pathLst>
              <a:path h="6188292" w="6222231">
                <a:moveTo>
                  <a:pt x="0" y="0"/>
                </a:moveTo>
                <a:lnTo>
                  <a:pt x="6222231" y="0"/>
                </a:lnTo>
                <a:lnTo>
                  <a:pt x="6222231" y="6188292"/>
                </a:lnTo>
                <a:lnTo>
                  <a:pt x="0" y="61882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1579830" y="346427"/>
            <a:ext cx="6222231" cy="6188292"/>
          </a:xfrm>
          <a:custGeom>
            <a:avLst/>
            <a:gdLst/>
            <a:ahLst/>
            <a:cxnLst/>
            <a:rect r="r" b="b" t="t" l="l"/>
            <a:pathLst>
              <a:path h="6188292" w="6222231">
                <a:moveTo>
                  <a:pt x="0" y="0"/>
                </a:moveTo>
                <a:lnTo>
                  <a:pt x="6222231" y="0"/>
                </a:lnTo>
                <a:lnTo>
                  <a:pt x="6222231" y="6188292"/>
                </a:lnTo>
                <a:lnTo>
                  <a:pt x="0" y="61882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311055" y="1540367"/>
            <a:ext cx="10268775" cy="2752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b="true" sz="6000">
                <a:solidFill>
                  <a:srgbClr val="222A9B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И</a:t>
            </a:r>
            <a:r>
              <a:rPr lang="en-US" b="true" sz="6000">
                <a:solidFill>
                  <a:srgbClr val="222A9B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ондық катализаторлар түрлері</a:t>
            </a:r>
          </a:p>
          <a:p>
            <a:pPr algn="l">
              <a:lnSpc>
                <a:spcPts val="7200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1720967" y="4245467"/>
            <a:ext cx="9448950" cy="31823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20"/>
              </a:lnSpc>
            </a:pPr>
            <a:r>
              <a:rPr lang="en-US" sz="2586">
                <a:solidFill>
                  <a:srgbClr val="343434"/>
                </a:solidFill>
                <a:latin typeface="Clear Sans"/>
                <a:ea typeface="Clear Sans"/>
                <a:cs typeface="Clear Sans"/>
                <a:sym typeface="Clear Sans"/>
              </a:rPr>
              <a:t> ·</a:t>
            </a:r>
            <a:r>
              <a:rPr lang="en-US" b="true" sz="2586">
                <a:solidFill>
                  <a:srgbClr val="343434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Қышқыл</a:t>
            </a:r>
            <a:r>
              <a:rPr lang="en-US" b="true" sz="2586">
                <a:solidFill>
                  <a:srgbClr val="343434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дық катализаторлар:</a:t>
            </a:r>
            <a:r>
              <a:rPr lang="en-US" sz="2586">
                <a:solidFill>
                  <a:srgbClr val="343434"/>
                </a:solidFill>
                <a:latin typeface="Clear Sans"/>
                <a:ea typeface="Clear Sans"/>
                <a:cs typeface="Clear Sans"/>
                <a:sym typeface="Clear Sans"/>
              </a:rPr>
              <a:t> H⁺ иондары немесе Льюис қышқылдары (AlCl₃, FeCl₃)</a:t>
            </a:r>
          </a:p>
          <a:p>
            <a:pPr algn="ctr">
              <a:lnSpc>
                <a:spcPts val="3620"/>
              </a:lnSpc>
            </a:pPr>
          </a:p>
          <a:p>
            <a:pPr algn="ctr">
              <a:lnSpc>
                <a:spcPts val="3620"/>
              </a:lnSpc>
            </a:pPr>
            <a:r>
              <a:rPr lang="en-US" sz="2586">
                <a:solidFill>
                  <a:srgbClr val="343434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b="true" sz="2586">
                <a:solidFill>
                  <a:srgbClr val="343434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·Негіздік катализаторлар</a:t>
            </a:r>
            <a:r>
              <a:rPr lang="en-US" sz="2586">
                <a:solidFill>
                  <a:srgbClr val="343434"/>
                </a:solidFill>
                <a:latin typeface="Clear Sans"/>
                <a:ea typeface="Clear Sans"/>
                <a:cs typeface="Clear Sans"/>
                <a:sym typeface="Clear Sans"/>
              </a:rPr>
              <a:t>: OH⁻, NH₃ сияқты негіздер</a:t>
            </a:r>
          </a:p>
          <a:p>
            <a:pPr algn="ctr">
              <a:lnSpc>
                <a:spcPts val="3620"/>
              </a:lnSpc>
            </a:pPr>
          </a:p>
          <a:p>
            <a:pPr algn="ctr">
              <a:lnSpc>
                <a:spcPts val="3620"/>
              </a:lnSpc>
            </a:pPr>
            <a:r>
              <a:rPr lang="en-US" sz="2586">
                <a:solidFill>
                  <a:srgbClr val="343434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b="true" sz="2586">
                <a:solidFill>
                  <a:srgbClr val="343434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·Металл кешендері:</a:t>
            </a:r>
            <a:r>
              <a:rPr lang="en-US" sz="2586">
                <a:solidFill>
                  <a:srgbClr val="343434"/>
                </a:solidFill>
                <a:latin typeface="Clear Sans"/>
                <a:ea typeface="Clear Sans"/>
                <a:cs typeface="Clear Sans"/>
                <a:sym typeface="Clear Sans"/>
              </a:rPr>
              <a:t> Pd, Pt, Ru негізіндегі комплекстер</a:t>
            </a:r>
          </a:p>
          <a:p>
            <a:pPr algn="ctr">
              <a:lnSpc>
                <a:spcPts val="3620"/>
              </a:lnSpc>
            </a:pP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22A9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191711" y="3430362"/>
            <a:ext cx="16067589" cy="5595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3200" b="true">
                <a:solidFill>
                  <a:srgbClr val="FFFFFF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·Фармацевтика:</a:t>
            </a:r>
            <a:r>
              <a:rPr lang="en-US" sz="3200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Белгілі бір молекулалардың биологиялық белсенділігін арттыру үшін қолданылады.</a:t>
            </a:r>
          </a:p>
          <a:p>
            <a:pPr algn="l"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3200" b="true">
                <a:solidFill>
                  <a:srgbClr val="FFFFFF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·Полимерлер өндірісі:</a:t>
            </a:r>
            <a:r>
              <a:rPr lang="en-US" sz="3200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Полимерлердің қ</a:t>
            </a:r>
            <a:r>
              <a:rPr lang="en-US" sz="3200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асиеттерін жақсарту үшін қолданылады.</a:t>
            </a:r>
          </a:p>
          <a:p>
            <a:pPr algn="l"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b="true" sz="3200">
                <a:solidFill>
                  <a:srgbClr val="FFFFFF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·Мұнай-химия өнеркәсібі:</a:t>
            </a:r>
            <a:r>
              <a:rPr lang="en-US" sz="3200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Отындардың сапасын жақсарту және жаңа материалдар алу үшін пайдаланылады.</a:t>
            </a:r>
          </a:p>
          <a:p>
            <a:pPr algn="l">
              <a:lnSpc>
                <a:spcPts val="4480"/>
              </a:lnSpc>
            </a:pPr>
          </a:p>
          <a:p>
            <a:pPr algn="l"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Иондық каталитикалық галогендеу – химия өнеркәсібінде маңызды рөл атқаратын тиімді және селективті процесс. Катализаторлар арқылы процестің тиімділігі мен өнімділігі арттырылады.</a:t>
            </a:r>
          </a:p>
          <a:p>
            <a:pPr algn="l">
              <a:lnSpc>
                <a:spcPts val="4480"/>
              </a:lnSpc>
            </a:pP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4478384" y="0"/>
            <a:ext cx="3809616" cy="2562833"/>
          </a:xfrm>
          <a:custGeom>
            <a:avLst/>
            <a:gdLst/>
            <a:ahLst/>
            <a:cxnLst/>
            <a:rect r="r" b="b" t="t" l="l"/>
            <a:pathLst>
              <a:path h="2562833" w="3809616">
                <a:moveTo>
                  <a:pt x="0" y="0"/>
                </a:moveTo>
                <a:lnTo>
                  <a:pt x="3809616" y="0"/>
                </a:lnTo>
                <a:lnTo>
                  <a:pt x="3809616" y="2562833"/>
                </a:lnTo>
                <a:lnTo>
                  <a:pt x="0" y="25628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0" y="8699971"/>
            <a:ext cx="3161733" cy="1556071"/>
          </a:xfrm>
          <a:custGeom>
            <a:avLst/>
            <a:gdLst/>
            <a:ahLst/>
            <a:cxnLst/>
            <a:rect r="r" b="b" t="t" l="l"/>
            <a:pathLst>
              <a:path h="1556071" w="3161733">
                <a:moveTo>
                  <a:pt x="0" y="0"/>
                </a:moveTo>
                <a:lnTo>
                  <a:pt x="3161733" y="0"/>
                </a:lnTo>
                <a:lnTo>
                  <a:pt x="3161733" y="1556071"/>
                </a:lnTo>
                <a:lnTo>
                  <a:pt x="0" y="15560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516763" y="2309675"/>
            <a:ext cx="11417486" cy="863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Гал</a:t>
            </a:r>
            <a:r>
              <a:rPr lang="en-US" sz="5000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огендеудің қолдану аймақтары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948727" y="3654622"/>
            <a:ext cx="16390546" cy="43595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33"/>
              </a:lnSpc>
            </a:pPr>
            <a:r>
              <a:rPr lang="en-US" sz="2738">
                <a:solidFill>
                  <a:srgbClr val="222A9B"/>
                </a:solidFill>
                <a:latin typeface="Clear Sans"/>
                <a:ea typeface="Clear Sans"/>
                <a:cs typeface="Clear Sans"/>
                <a:sym typeface="Clear Sans"/>
              </a:rPr>
              <a:t> Қанықп</a:t>
            </a:r>
            <a:r>
              <a:rPr lang="en-US" sz="2738">
                <a:solidFill>
                  <a:srgbClr val="222A9B"/>
                </a:solidFill>
                <a:latin typeface="Clear Sans"/>
                <a:ea typeface="Clear Sans"/>
                <a:cs typeface="Clear Sans"/>
                <a:sym typeface="Clear Sans"/>
              </a:rPr>
              <a:t>аған көмірсутектердің (алкендер мен алкадиендер) қос байланыстары (C=C) арқылы галогендердің (F₂, Cl₂, Br₂, I₂) қосылуы – органикалық химиядағы маңызды реакциялардың бірі. Бұл реакция көбінесе электрофильді қосылу механизмі бойынша жүреді және көмірсутектердің химиялық түрленуінде маңызды рөл атқарады.</a:t>
            </a:r>
          </a:p>
          <a:p>
            <a:pPr algn="l">
              <a:lnSpc>
                <a:spcPts val="3833"/>
              </a:lnSpc>
            </a:pPr>
          </a:p>
          <a:p>
            <a:pPr algn="l">
              <a:lnSpc>
                <a:spcPts val="3833"/>
              </a:lnSpc>
            </a:pPr>
            <a:r>
              <a:rPr lang="en-US" sz="2738">
                <a:solidFill>
                  <a:srgbClr val="222A9B"/>
                </a:solidFill>
                <a:latin typeface="Clear Sans"/>
                <a:ea typeface="Clear Sans"/>
                <a:cs typeface="Clear Sans"/>
                <a:sym typeface="Clear Sans"/>
              </a:rPr>
              <a:t>                                            </a:t>
            </a:r>
            <a:r>
              <a:rPr lang="en-US" b="true" sz="2738">
                <a:solidFill>
                  <a:srgbClr val="222A9B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Галогендердің қосылу реакциясының механизмі</a:t>
            </a:r>
          </a:p>
          <a:p>
            <a:pPr algn="l">
              <a:lnSpc>
                <a:spcPts val="3833"/>
              </a:lnSpc>
            </a:pPr>
            <a:r>
              <a:rPr lang="en-US" sz="2738">
                <a:solidFill>
                  <a:srgbClr val="222A9B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738" i="true">
                <a:solidFill>
                  <a:srgbClr val="222A9B"/>
                </a:solidFill>
                <a:latin typeface="Clear Sans Italics"/>
                <a:ea typeface="Clear Sans Italics"/>
                <a:cs typeface="Clear Sans Italics"/>
                <a:sym typeface="Clear Sans Italics"/>
              </a:rPr>
              <a:t>Электрофильді қосылу механизмі (ЕА)</a:t>
            </a:r>
          </a:p>
          <a:p>
            <a:pPr algn="l">
              <a:lnSpc>
                <a:spcPts val="3833"/>
              </a:lnSpc>
            </a:pPr>
            <a:r>
              <a:rPr lang="en-US" sz="2738">
                <a:solidFill>
                  <a:srgbClr val="222A9B"/>
                </a:solidFill>
                <a:latin typeface="Clear Sans"/>
                <a:ea typeface="Clear Sans"/>
                <a:cs typeface="Clear Sans"/>
                <a:sym typeface="Clear Sans"/>
              </a:rPr>
              <a:t>C=C</a:t>
            </a:r>
            <a:r>
              <a:rPr lang="en-US" sz="2738">
                <a:solidFill>
                  <a:srgbClr val="222A9B"/>
                </a:solidFill>
                <a:latin typeface="Clear Sans"/>
                <a:ea typeface="Clear Sans"/>
                <a:cs typeface="Clear Sans"/>
                <a:sym typeface="Clear Sans"/>
              </a:rPr>
              <a:t> қос байланысы π-электрондардың жоғары тығыздығына ие, бұл оны электрофильді агенттермен (галоген молекулаларымен) әрекеттесуге бейім етеді.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1284733">
            <a:off x="815579" y="39316"/>
            <a:ext cx="990633" cy="3113418"/>
          </a:xfrm>
          <a:custGeom>
            <a:avLst/>
            <a:gdLst/>
            <a:ahLst/>
            <a:cxnLst/>
            <a:rect r="r" b="b" t="t" l="l"/>
            <a:pathLst>
              <a:path h="3113418" w="990633">
                <a:moveTo>
                  <a:pt x="0" y="0"/>
                </a:moveTo>
                <a:lnTo>
                  <a:pt x="990633" y="0"/>
                </a:lnTo>
                <a:lnTo>
                  <a:pt x="990633" y="3113419"/>
                </a:lnTo>
                <a:lnTo>
                  <a:pt x="0" y="31134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203467" y="2211902"/>
            <a:ext cx="14234270" cy="14998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55"/>
              </a:lnSpc>
            </a:pPr>
            <a:r>
              <a:rPr lang="en-US" sz="4325">
                <a:solidFill>
                  <a:srgbClr val="222A9B"/>
                </a:solidFill>
                <a:latin typeface="Clear Sans"/>
                <a:ea typeface="Clear Sans"/>
                <a:cs typeface="Clear Sans"/>
                <a:sym typeface="Clear Sans"/>
              </a:rPr>
              <a:t> C=C байланыстары бойынша га</a:t>
            </a:r>
            <a:r>
              <a:rPr lang="en-US" sz="4325">
                <a:solidFill>
                  <a:srgbClr val="222A9B"/>
                </a:solidFill>
                <a:latin typeface="Clear Sans"/>
                <a:ea typeface="Clear Sans"/>
                <a:cs typeface="Clear Sans"/>
                <a:sym typeface="Clear Sans"/>
              </a:rPr>
              <a:t>логендердің қосылуы</a:t>
            </a:r>
          </a:p>
          <a:p>
            <a:pPr algn="l">
              <a:lnSpc>
                <a:spcPts val="6055"/>
              </a:lnSpc>
            </a:pP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755077" y="7261719"/>
            <a:ext cx="12532923" cy="3025281"/>
          </a:xfrm>
          <a:custGeom>
            <a:avLst/>
            <a:gdLst/>
            <a:ahLst/>
            <a:cxnLst/>
            <a:rect r="r" b="b" t="t" l="l"/>
            <a:pathLst>
              <a:path h="3025281" w="12532923">
                <a:moveTo>
                  <a:pt x="0" y="0"/>
                </a:moveTo>
                <a:lnTo>
                  <a:pt x="12532923" y="0"/>
                </a:lnTo>
                <a:lnTo>
                  <a:pt x="12532923" y="3025281"/>
                </a:lnTo>
                <a:lnTo>
                  <a:pt x="0" y="30252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684347" y="1019175"/>
            <a:ext cx="13456660" cy="923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222A9B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Меха</a:t>
            </a:r>
            <a:r>
              <a:rPr lang="en-US" b="true" sz="6000">
                <a:solidFill>
                  <a:srgbClr val="222A9B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низмнің негізгі кезеңдері: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3093649"/>
            <a:ext cx="4329594" cy="56807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65"/>
              </a:lnSpc>
            </a:pPr>
            <a:r>
              <a:rPr lang="en-US" sz="2475" b="true">
                <a:solidFill>
                  <a:srgbClr val="222A9B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 1.Поляриз</a:t>
            </a:r>
            <a:r>
              <a:rPr lang="en-US" b="true" sz="2475">
                <a:solidFill>
                  <a:srgbClr val="222A9B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ация және электрофильді шабуыл:</a:t>
            </a:r>
          </a:p>
          <a:p>
            <a:pPr algn="l">
              <a:lnSpc>
                <a:spcPts val="3465"/>
              </a:lnSpc>
            </a:pPr>
            <a:r>
              <a:rPr lang="en-US" b="true" sz="2475">
                <a:solidFill>
                  <a:srgbClr val="222A9B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 Галоген молекуласы (X₂) алкеннің π-электрондарымен әрекеттесіп, поляризацияланады.</a:t>
            </a:r>
          </a:p>
          <a:p>
            <a:pPr algn="l">
              <a:lnSpc>
                <a:spcPts val="3465"/>
              </a:lnSpc>
            </a:pPr>
            <a:r>
              <a:rPr lang="en-US" b="true" sz="2475">
                <a:solidFill>
                  <a:srgbClr val="222A9B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 Галогеннің бір атомы π-электрондардың әсерінен қос байланысқа жақындап, электрофильдік шабуыл жасайды.</a:t>
            </a:r>
          </a:p>
          <a:p>
            <a:pPr algn="l">
              <a:lnSpc>
                <a:spcPts val="3465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6074719" y="3093649"/>
            <a:ext cx="4329594" cy="2082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true">
                <a:solidFill>
                  <a:srgbClr val="222A9B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 2.Карбо</a:t>
            </a:r>
            <a:r>
              <a:rPr lang="en-US" b="true" sz="2400">
                <a:solidFill>
                  <a:srgbClr val="222A9B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катион түзілуі:</a:t>
            </a:r>
          </a:p>
          <a:p>
            <a:pPr algn="l">
              <a:lnSpc>
                <a:spcPts val="3359"/>
              </a:lnSpc>
            </a:pPr>
            <a:r>
              <a:rPr lang="en-US" b="true" sz="2400">
                <a:solidFill>
                  <a:srgbClr val="222A9B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 Бірінші галоген атомы алкенге қосылып, тұрақсыз карбокатион түзеді.</a:t>
            </a:r>
          </a:p>
          <a:p>
            <a:pPr algn="l">
              <a:lnSpc>
                <a:spcPts val="3359"/>
              </a:lnSpc>
            </a:pPr>
          </a:p>
        </p:txBody>
      </p:sp>
      <p:sp>
        <p:nvSpPr>
          <p:cNvPr name="TextBox 6" id="6"/>
          <p:cNvSpPr txBox="true"/>
          <p:nvPr/>
        </p:nvSpPr>
        <p:spPr>
          <a:xfrm rot="0">
            <a:off x="11562973" y="3093649"/>
            <a:ext cx="4329594" cy="30369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79"/>
              </a:lnSpc>
            </a:pPr>
            <a:r>
              <a:rPr lang="en-US" sz="2485" b="true">
                <a:solidFill>
                  <a:srgbClr val="222A9B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 3.Нукле</a:t>
            </a:r>
            <a:r>
              <a:rPr lang="en-US" b="true" sz="2485">
                <a:solidFill>
                  <a:srgbClr val="222A9B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офильді шабуыл:</a:t>
            </a:r>
          </a:p>
          <a:p>
            <a:pPr algn="l">
              <a:lnSpc>
                <a:spcPts val="3479"/>
              </a:lnSpc>
            </a:pPr>
            <a:r>
              <a:rPr lang="en-US" b="true" sz="2485">
                <a:solidFill>
                  <a:srgbClr val="222A9B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 Екінші галоген анионы (X⁻) карбокатионға шабуыл жасап, соңғы дигалогенденген өнімді береді.</a:t>
            </a:r>
          </a:p>
          <a:p>
            <a:pPr algn="l">
              <a:lnSpc>
                <a:spcPts val="3479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6287274" y="7556037"/>
            <a:ext cx="12273271" cy="2057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25"/>
              </a:lnSpc>
              <a:spcBef>
                <a:spcPct val="0"/>
              </a:spcBef>
            </a:pPr>
            <a:r>
              <a:rPr lang="en-US" b="true" sz="2687">
                <a:solidFill>
                  <a:srgbClr val="222A9B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Мысал:</a:t>
            </a:r>
          </a:p>
          <a:p>
            <a:pPr algn="l">
              <a:lnSpc>
                <a:spcPts val="3225"/>
              </a:lnSpc>
              <a:spcBef>
                <a:spcPct val="0"/>
              </a:spcBef>
            </a:pPr>
            <a:r>
              <a:rPr lang="en-US" b="true" sz="2687">
                <a:solidFill>
                  <a:srgbClr val="222A9B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 Этиленнің броммен әрекеттесуі:</a:t>
            </a:r>
          </a:p>
          <a:p>
            <a:pPr algn="l">
              <a:lnSpc>
                <a:spcPts val="3225"/>
              </a:lnSpc>
              <a:spcBef>
                <a:spcPct val="0"/>
              </a:spcBef>
            </a:pPr>
            <a:r>
              <a:rPr lang="en-US" b="true" sz="2687">
                <a:solidFill>
                  <a:srgbClr val="222A9B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CH2=CH2+Br2→CH2Br−CH2Br</a:t>
            </a:r>
          </a:p>
          <a:p>
            <a:pPr algn="l">
              <a:lnSpc>
                <a:spcPts val="3225"/>
              </a:lnSpc>
              <a:spcBef>
                <a:spcPct val="0"/>
              </a:spcBef>
            </a:pPr>
            <a:r>
              <a:rPr lang="en-US" b="true" sz="2687">
                <a:solidFill>
                  <a:srgbClr val="222A9B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Бұл реакцияда қызғылт сары түсті бром суы түссізденеді, сондықтан реакция анықтау реакциясы ретінде қолданылады.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22A9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0" y="3152775"/>
            <a:ext cx="18288000" cy="6105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00"/>
              </a:lnSpc>
              <a:spcBef>
                <a:spcPct val="0"/>
              </a:spcBef>
            </a:pPr>
            <a:r>
              <a:rPr lang="en-US" b="true" sz="4000">
                <a:solidFill>
                  <a:srgbClr val="FEFFFD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1. Галогеннің табиғаты:</a:t>
            </a:r>
          </a:p>
          <a:p>
            <a:pPr algn="ctr">
              <a:lnSpc>
                <a:spcPts val="4800"/>
              </a:lnSpc>
              <a:spcBef>
                <a:spcPct val="0"/>
              </a:spcBef>
            </a:pPr>
            <a:r>
              <a:rPr lang="en-US" sz="4000">
                <a:solidFill>
                  <a:srgbClr val="FEFFFD"/>
                </a:solidFill>
                <a:latin typeface="Clear Sans"/>
                <a:ea typeface="Clear Sans"/>
                <a:cs typeface="Clear Sans"/>
                <a:sym typeface="Clear Sans"/>
              </a:rPr>
              <a:t>F₂ өте реактивті, жарылғыш реакциялар жүреді.</a:t>
            </a:r>
          </a:p>
          <a:p>
            <a:pPr algn="ctr">
              <a:lnSpc>
                <a:spcPts val="4800"/>
              </a:lnSpc>
              <a:spcBef>
                <a:spcPct val="0"/>
              </a:spcBef>
            </a:pPr>
            <a:r>
              <a:rPr lang="en-US" sz="4000">
                <a:solidFill>
                  <a:srgbClr val="FEFFFD"/>
                </a:solidFill>
                <a:latin typeface="Clear Sans"/>
                <a:ea typeface="Clear Sans"/>
                <a:cs typeface="Clear Sans"/>
                <a:sym typeface="Clear Sans"/>
              </a:rPr>
              <a:t>Cl₂, Br₂ – орташа реактивтілікке ие, жиі қолданылады.</a:t>
            </a:r>
          </a:p>
          <a:p>
            <a:pPr algn="ctr">
              <a:lnSpc>
                <a:spcPts val="4800"/>
              </a:lnSpc>
              <a:spcBef>
                <a:spcPct val="0"/>
              </a:spcBef>
            </a:pPr>
            <a:r>
              <a:rPr lang="en-US" sz="4000">
                <a:solidFill>
                  <a:srgbClr val="FEFFFD"/>
                </a:solidFill>
                <a:latin typeface="Clear Sans"/>
                <a:ea typeface="Clear Sans"/>
                <a:cs typeface="Clear Sans"/>
                <a:sym typeface="Clear Sans"/>
              </a:rPr>
              <a:t>I₂ әлсіз реакция береді.</a:t>
            </a:r>
          </a:p>
          <a:p>
            <a:pPr algn="ctr">
              <a:lnSpc>
                <a:spcPts val="4800"/>
              </a:lnSpc>
              <a:spcBef>
                <a:spcPct val="0"/>
              </a:spcBef>
            </a:pPr>
            <a:r>
              <a:rPr lang="en-US" b="true" sz="4000">
                <a:solidFill>
                  <a:srgbClr val="FEFFFD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2. Стереохимия:</a:t>
            </a:r>
          </a:p>
          <a:p>
            <a:pPr algn="ctr">
              <a:lnSpc>
                <a:spcPts val="4800"/>
              </a:lnSpc>
              <a:spcBef>
                <a:spcPct val="0"/>
              </a:spcBef>
            </a:pPr>
            <a:r>
              <a:rPr lang="en-US" sz="4000">
                <a:solidFill>
                  <a:srgbClr val="FEFFFD"/>
                </a:solidFill>
                <a:latin typeface="Clear Sans"/>
                <a:ea typeface="Clear Sans"/>
                <a:cs typeface="Clear Sans"/>
                <a:sym typeface="Clear Sans"/>
              </a:rPr>
              <a:t>Реакция анти-қосылу механизмі бойынша жүреді (бромоний ионы аралық қосылыс ретінде түзіледі).</a:t>
            </a:r>
          </a:p>
          <a:p>
            <a:pPr algn="ctr">
              <a:lnSpc>
                <a:spcPts val="4800"/>
              </a:lnSpc>
              <a:spcBef>
                <a:spcPct val="0"/>
              </a:spcBef>
            </a:pPr>
            <a:r>
              <a:rPr lang="en-US" b="true" sz="4000">
                <a:solidFill>
                  <a:srgbClr val="FEFFFD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3. Субстраттың құрылысы:</a:t>
            </a:r>
          </a:p>
          <a:p>
            <a:pPr algn="ctr">
              <a:lnSpc>
                <a:spcPts val="4800"/>
              </a:lnSpc>
              <a:spcBef>
                <a:spcPct val="0"/>
              </a:spcBef>
            </a:pPr>
            <a:r>
              <a:rPr lang="en-US" sz="4000">
                <a:solidFill>
                  <a:srgbClr val="FEFFFD"/>
                </a:solidFill>
                <a:latin typeface="Clear Sans"/>
                <a:ea typeface="Clear Sans"/>
                <a:cs typeface="Clear Sans"/>
                <a:sym typeface="Clear Sans"/>
              </a:rPr>
              <a:t>Карбокатион тұрақтылығына байланысты екіншілік және үшіншілік алкендерде жылдам жүреді.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-3335309" y="-833313"/>
            <a:ext cx="7315200" cy="3724026"/>
          </a:xfrm>
          <a:custGeom>
            <a:avLst/>
            <a:gdLst/>
            <a:ahLst/>
            <a:cxnLst/>
            <a:rect r="r" b="b" t="t" l="l"/>
            <a:pathLst>
              <a:path h="3724026" w="7315200">
                <a:moveTo>
                  <a:pt x="0" y="0"/>
                </a:moveTo>
                <a:lnTo>
                  <a:pt x="7315200" y="0"/>
                </a:lnTo>
                <a:lnTo>
                  <a:pt x="7315200" y="3724026"/>
                </a:lnTo>
                <a:lnTo>
                  <a:pt x="0" y="37240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848181" y="1681345"/>
            <a:ext cx="12591638" cy="923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b="true" sz="6000">
                <a:solidFill>
                  <a:srgbClr val="FFFFFF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Р</a:t>
            </a:r>
            <a:r>
              <a:rPr lang="en-US" b="true" sz="6000">
                <a:solidFill>
                  <a:srgbClr val="FFFFFF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еакцияның селективтілігі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455398" y="2122180"/>
            <a:ext cx="162052" cy="162052"/>
            <a:chOff x="0" y="0"/>
            <a:chExt cx="6350000" cy="6350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22A9B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9455398" y="4444302"/>
            <a:ext cx="162052" cy="162052"/>
            <a:chOff x="0" y="0"/>
            <a:chExt cx="6350000" cy="6350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22A9B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9455398" y="6824306"/>
            <a:ext cx="162052" cy="162052"/>
            <a:chOff x="0" y="0"/>
            <a:chExt cx="6350000" cy="6350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22A9B"/>
            </a:solid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5822082" y="1028700"/>
            <a:ext cx="3633316" cy="7677950"/>
          </a:xfrm>
          <a:custGeom>
            <a:avLst/>
            <a:gdLst/>
            <a:ahLst/>
            <a:cxnLst/>
            <a:rect r="r" b="b" t="t" l="l"/>
            <a:pathLst>
              <a:path h="7677950" w="3633316">
                <a:moveTo>
                  <a:pt x="0" y="0"/>
                </a:moveTo>
                <a:lnTo>
                  <a:pt x="3633316" y="0"/>
                </a:lnTo>
                <a:lnTo>
                  <a:pt x="3633316" y="7677950"/>
                </a:lnTo>
                <a:lnTo>
                  <a:pt x="0" y="76779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0297986" y="1912693"/>
            <a:ext cx="6649915" cy="1746787"/>
            <a:chOff x="0" y="0"/>
            <a:chExt cx="8866554" cy="2329050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0" y="-38100"/>
              <a:ext cx="8866554" cy="116924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640"/>
                </a:lnSpc>
              </a:pPr>
              <a:r>
                <a:rPr lang="en-US" b="true" sz="2600">
                  <a:solidFill>
                    <a:srgbClr val="222A9B"/>
                  </a:solidFill>
                  <a:latin typeface="Clear Sans Medium"/>
                  <a:ea typeface="Clear Sans Medium"/>
                  <a:cs typeface="Clear Sans Medium"/>
                  <a:sym typeface="Clear Sans Medium"/>
                </a:rPr>
                <a:t>А</a:t>
              </a:r>
              <a:r>
                <a:rPr lang="en-US" b="true" sz="2600">
                  <a:solidFill>
                    <a:srgbClr val="222A9B"/>
                  </a:solidFill>
                  <a:latin typeface="Clear Sans Medium"/>
                  <a:ea typeface="Clear Sans Medium"/>
                  <a:cs typeface="Clear Sans Medium"/>
                  <a:sym typeface="Clear Sans Medium"/>
                </a:rPr>
                <a:t>лкендердің химиялық сәйкестігін анықтау: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1325750"/>
              <a:ext cx="8866554" cy="10049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79"/>
                </a:lnSpc>
              </a:pPr>
              <a:r>
                <a:rPr lang="en-US" sz="2200">
                  <a:solidFill>
                    <a:srgbClr val="343434"/>
                  </a:solidFill>
                  <a:latin typeface="Clear Sans"/>
                  <a:ea typeface="Clear Sans"/>
                  <a:cs typeface="Clear Sans"/>
                  <a:sym typeface="Clear Sans"/>
                </a:rPr>
                <a:t> Бром суын түссіздендіру.</a:t>
              </a:r>
            </a:p>
            <a:p>
              <a:pPr algn="l">
                <a:lnSpc>
                  <a:spcPts val="3079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0297986" y="4263756"/>
            <a:ext cx="6649915" cy="1020982"/>
            <a:chOff x="0" y="0"/>
            <a:chExt cx="8866554" cy="1361310"/>
          </a:xfrm>
        </p:grpSpPr>
        <p:sp>
          <p:nvSpPr>
            <p:cNvPr name="TextBox 13" id="13"/>
            <p:cNvSpPr txBox="true"/>
            <p:nvPr/>
          </p:nvSpPr>
          <p:spPr>
            <a:xfrm rot="0">
              <a:off x="0" y="-38100"/>
              <a:ext cx="8866554" cy="55964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640"/>
                </a:lnSpc>
              </a:pPr>
              <a:r>
                <a:rPr lang="en-US" b="true" sz="2600">
                  <a:solidFill>
                    <a:srgbClr val="222A9B"/>
                  </a:solidFill>
                  <a:latin typeface="Clear Sans Medium"/>
                  <a:ea typeface="Clear Sans Medium"/>
                  <a:cs typeface="Clear Sans Medium"/>
                  <a:sym typeface="Clear Sans Medium"/>
                </a:rPr>
                <a:t>Плас</a:t>
              </a:r>
              <a:r>
                <a:rPr lang="en-US" b="true" sz="2600">
                  <a:solidFill>
                    <a:srgbClr val="222A9B"/>
                  </a:solidFill>
                  <a:latin typeface="Clear Sans Medium"/>
                  <a:ea typeface="Clear Sans Medium"/>
                  <a:cs typeface="Clear Sans Medium"/>
                  <a:sym typeface="Clear Sans Medium"/>
                </a:rPr>
                <a:t>тмасса өндірісі: 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0" y="746629"/>
              <a:ext cx="8866554" cy="4842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79"/>
                </a:lnSpc>
              </a:pPr>
              <a:r>
                <a:rPr lang="en-US" sz="2199">
                  <a:solidFill>
                    <a:srgbClr val="343434"/>
                  </a:solidFill>
                  <a:latin typeface="Clear Sans"/>
                  <a:ea typeface="Clear Sans"/>
                  <a:cs typeface="Clear Sans"/>
                  <a:sym typeface="Clear Sans"/>
                </a:rPr>
                <a:t>П</a:t>
              </a:r>
              <a:r>
                <a:rPr lang="en-US" sz="2199">
                  <a:solidFill>
                    <a:srgbClr val="343434"/>
                  </a:solidFill>
                  <a:latin typeface="Clear Sans"/>
                  <a:ea typeface="Clear Sans"/>
                  <a:cs typeface="Clear Sans"/>
                  <a:sym typeface="Clear Sans"/>
                </a:rPr>
                <a:t>оливинилхлорид (ПВХ) алу.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0297986" y="6614820"/>
            <a:ext cx="6649915" cy="899062"/>
            <a:chOff x="0" y="0"/>
            <a:chExt cx="8866554" cy="1198750"/>
          </a:xfrm>
        </p:grpSpPr>
        <p:sp>
          <p:nvSpPr>
            <p:cNvPr name="TextBox 16" id="16"/>
            <p:cNvSpPr txBox="true"/>
            <p:nvPr/>
          </p:nvSpPr>
          <p:spPr>
            <a:xfrm rot="0">
              <a:off x="0" y="-38100"/>
              <a:ext cx="8866554" cy="55964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640"/>
                </a:lnSpc>
              </a:pPr>
              <a:r>
                <a:rPr lang="en-US" b="true" sz="2600">
                  <a:solidFill>
                    <a:srgbClr val="222A9B"/>
                  </a:solidFill>
                  <a:latin typeface="Clear Sans Medium"/>
                  <a:ea typeface="Clear Sans Medium"/>
                  <a:cs typeface="Clear Sans Medium"/>
                  <a:sym typeface="Clear Sans Medium"/>
                </a:rPr>
                <a:t>Фармацевтика: 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0" y="716150"/>
              <a:ext cx="8866554" cy="4842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79"/>
                </a:lnSpc>
              </a:pPr>
              <a:r>
                <a:rPr lang="en-US" sz="2200">
                  <a:solidFill>
                    <a:srgbClr val="343434"/>
                  </a:solidFill>
                  <a:latin typeface="Clear Sans"/>
                  <a:ea typeface="Clear Sans"/>
                  <a:cs typeface="Clear Sans"/>
                  <a:sym typeface="Clear Sans"/>
                </a:rPr>
                <a:t>Га</a:t>
              </a:r>
              <a:r>
                <a:rPr lang="en-US" sz="2200">
                  <a:solidFill>
                    <a:srgbClr val="343434"/>
                  </a:solidFill>
                  <a:latin typeface="Clear Sans"/>
                  <a:ea typeface="Clear Sans"/>
                  <a:cs typeface="Clear Sans"/>
                  <a:sym typeface="Clear Sans"/>
                </a:rPr>
                <a:t>логенді органикалық қосылыстар синтезі.</a:t>
              </a:r>
            </a:p>
          </p:txBody>
        </p:sp>
      </p:grpSp>
      <p:sp>
        <p:nvSpPr>
          <p:cNvPr name="TextBox 18" id="18"/>
          <p:cNvSpPr txBox="true"/>
          <p:nvPr/>
        </p:nvSpPr>
        <p:spPr>
          <a:xfrm rot="0">
            <a:off x="1028700" y="3349054"/>
            <a:ext cx="6571533" cy="2514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659"/>
              </a:lnSpc>
            </a:pPr>
            <a:r>
              <a:rPr lang="en-US" b="true" sz="5550">
                <a:solidFill>
                  <a:srgbClr val="222A9B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РЕАКЦ</a:t>
            </a:r>
            <a:r>
              <a:rPr lang="en-US" b="true" sz="5550">
                <a:solidFill>
                  <a:srgbClr val="222A9B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ИЯНЫҢ ҚОЛДАНЫЛУЫ</a:t>
            </a:r>
          </a:p>
          <a:p>
            <a:pPr algn="l">
              <a:lnSpc>
                <a:spcPts val="6659"/>
              </a:lnSpc>
            </a:pP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987061" y="2787658"/>
            <a:ext cx="6834090" cy="923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222A9B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ДӘРІС МАҚСАТЫ: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2051940" y="4521898"/>
            <a:ext cx="14184120" cy="22580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343434"/>
                </a:solidFill>
                <a:latin typeface="Clear Sans"/>
                <a:ea typeface="Clear Sans"/>
                <a:cs typeface="Clear Sans"/>
                <a:sym typeface="Clear Sans"/>
              </a:rPr>
              <a:t>Радикалды реакциялардың механизмі, өнімдердің құрамы мен селективтілігі, сұйық және газ фазалы хлорла</a:t>
            </a:r>
            <a:r>
              <a:rPr lang="en-US" sz="2600">
                <a:solidFill>
                  <a:srgbClr val="343434"/>
                </a:solidFill>
                <a:latin typeface="Clear Sans"/>
                <a:ea typeface="Clear Sans"/>
                <a:cs typeface="Clear Sans"/>
                <a:sym typeface="Clear Sans"/>
              </a:rPr>
              <a:t>у технологиялары, сондай-ақ қос байланыстар бойынша галогендердің және галогенсутектердің қосылу реакциялары жан-жақты қарастырылады. Сонымен қатар, иондық катализаторлардың рөлі мен әсер ету механизмі, галогендеу процестерінің әртүрлі түрлерінің өндірістегі маңызы да толық түсіндіріледі.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22A9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191711" y="3711350"/>
            <a:ext cx="16067589" cy="50336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b="true" sz="3200" i="true">
                <a:solidFill>
                  <a:srgbClr val="FFFFFF"/>
                </a:solidFill>
                <a:latin typeface="Clear Sans Bold Italics"/>
                <a:ea typeface="Clear Sans Bold Italics"/>
                <a:cs typeface="Clear Sans Bold Italics"/>
                <a:sym typeface="Clear Sans Bold Italics"/>
              </a:rPr>
              <a:t> Гидрогалогендеу</a:t>
            </a:r>
            <a:r>
              <a:rPr lang="en-US" sz="3200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– алкендер мен алкадиендердің C=C қос байланыстарына</a:t>
            </a:r>
            <a:r>
              <a:rPr lang="en-US" sz="3200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гал</a:t>
            </a:r>
            <a:r>
              <a:rPr lang="en-US" sz="3200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о</a:t>
            </a:r>
            <a:r>
              <a:rPr lang="en-US" sz="3200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г</a:t>
            </a:r>
            <a:r>
              <a:rPr lang="en-US" sz="3200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енс</a:t>
            </a:r>
            <a:r>
              <a:rPr lang="en-US" sz="3200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утектердің (HCl,</a:t>
            </a:r>
            <a:r>
              <a:rPr lang="en-US" sz="3200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HBr, HI) қосылу реакциясы. Б</a:t>
            </a:r>
            <a:r>
              <a:rPr lang="en-US" sz="3200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ұ</a:t>
            </a:r>
            <a:r>
              <a:rPr lang="en-US" sz="3200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л процесс м</a:t>
            </a:r>
            <a:r>
              <a:rPr lang="en-US" sz="3200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а</a:t>
            </a:r>
            <a:r>
              <a:rPr lang="en-US" sz="3200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ңызды </a:t>
            </a:r>
            <a:r>
              <a:rPr lang="en-US" sz="3200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химия</a:t>
            </a:r>
            <a:r>
              <a:rPr lang="en-US" sz="3200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лық</a:t>
            </a:r>
            <a:r>
              <a:rPr lang="en-US" sz="3200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ә</a:t>
            </a:r>
            <a:r>
              <a:rPr lang="en-US" sz="3200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д</a:t>
            </a:r>
            <a:r>
              <a:rPr lang="en-US" sz="3200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і</a:t>
            </a:r>
            <a:r>
              <a:rPr lang="en-US" sz="3200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с </a:t>
            </a:r>
            <a:r>
              <a:rPr lang="en-US" sz="3200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б</a:t>
            </a:r>
            <a:r>
              <a:rPr lang="en-US" sz="3200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олып табылады және хлоргидринирлеу деп те аталады, егер галогенсутек ретінде HCl қолданылса.</a:t>
            </a:r>
          </a:p>
          <a:p>
            <a:pPr algn="l">
              <a:lnSpc>
                <a:spcPts val="4480"/>
              </a:lnSpc>
            </a:pPr>
          </a:p>
          <a:p>
            <a:pPr algn="ctr">
              <a:lnSpc>
                <a:spcPts val="4480"/>
              </a:lnSpc>
            </a:pPr>
            <a:r>
              <a:rPr lang="en-US" b="true" sz="3200">
                <a:solidFill>
                  <a:srgbClr val="FFFFFF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 Жалпы реакция теңдеуі:</a:t>
            </a:r>
          </a:p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CH2=CH2+HX→CH3−CH2X</a:t>
            </a:r>
          </a:p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(мұнда X = Cl, Br, I)</a:t>
            </a:r>
          </a:p>
          <a:p>
            <a:pPr algn="l">
              <a:lnSpc>
                <a:spcPts val="4480"/>
              </a:lnSpc>
            </a:pP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4478384" y="0"/>
            <a:ext cx="3809616" cy="2562833"/>
          </a:xfrm>
          <a:custGeom>
            <a:avLst/>
            <a:gdLst/>
            <a:ahLst/>
            <a:cxnLst/>
            <a:rect r="r" b="b" t="t" l="l"/>
            <a:pathLst>
              <a:path h="2562833" w="3809616">
                <a:moveTo>
                  <a:pt x="0" y="0"/>
                </a:moveTo>
                <a:lnTo>
                  <a:pt x="3809616" y="0"/>
                </a:lnTo>
                <a:lnTo>
                  <a:pt x="3809616" y="2562833"/>
                </a:lnTo>
                <a:lnTo>
                  <a:pt x="0" y="25628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0" y="8699971"/>
            <a:ext cx="3161733" cy="1556071"/>
          </a:xfrm>
          <a:custGeom>
            <a:avLst/>
            <a:gdLst/>
            <a:ahLst/>
            <a:cxnLst/>
            <a:rect r="r" b="b" t="t" l="l"/>
            <a:pathLst>
              <a:path h="1556071" w="3161733">
                <a:moveTo>
                  <a:pt x="0" y="0"/>
                </a:moveTo>
                <a:lnTo>
                  <a:pt x="3161733" y="0"/>
                </a:lnTo>
                <a:lnTo>
                  <a:pt x="3161733" y="1556071"/>
                </a:lnTo>
                <a:lnTo>
                  <a:pt x="0" y="15560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839040" y="2309675"/>
            <a:ext cx="15420260" cy="863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C=C байланыстары бойынша гидрогал</a:t>
            </a:r>
            <a:r>
              <a:rPr lang="en-US" sz="5000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огендеу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81898" y="830022"/>
            <a:ext cx="17524204" cy="2514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b="true" sz="5600">
                <a:solidFill>
                  <a:srgbClr val="222A9B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 </a:t>
            </a:r>
            <a:r>
              <a:rPr lang="en-US" b="true" sz="5600">
                <a:solidFill>
                  <a:srgbClr val="222A9B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Гидрогалогендеудің м</a:t>
            </a:r>
            <a:r>
              <a:rPr lang="en-US" b="true" sz="5600">
                <a:solidFill>
                  <a:srgbClr val="222A9B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еха</a:t>
            </a:r>
            <a:r>
              <a:rPr lang="en-US" b="true" sz="5600">
                <a:solidFill>
                  <a:srgbClr val="222A9B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низмі</a:t>
            </a:r>
          </a:p>
          <a:p>
            <a:pPr algn="ctr">
              <a:lnSpc>
                <a:spcPts val="6720"/>
              </a:lnSpc>
            </a:pPr>
            <a:r>
              <a:rPr lang="en-US" b="true" sz="5600">
                <a:solidFill>
                  <a:srgbClr val="222A9B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 Электрофильді қосылу механизмі (EА механизмі)</a:t>
            </a:r>
          </a:p>
          <a:p>
            <a:pPr algn="ctr">
              <a:lnSpc>
                <a:spcPts val="6480"/>
              </a:lnSpc>
            </a:pP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3093649"/>
            <a:ext cx="4329594" cy="61188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65"/>
              </a:lnSpc>
            </a:pPr>
            <a:r>
              <a:rPr lang="en-US" sz="2475" b="true">
                <a:solidFill>
                  <a:srgbClr val="222A9B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 1-кез</a:t>
            </a:r>
            <a:r>
              <a:rPr lang="en-US" b="true" sz="2475">
                <a:solidFill>
                  <a:srgbClr val="222A9B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ең: Электрофильді шабуыл</a:t>
            </a:r>
          </a:p>
          <a:p>
            <a:pPr algn="l">
              <a:lnSpc>
                <a:spcPts val="3465"/>
              </a:lnSpc>
            </a:pPr>
            <a:r>
              <a:rPr lang="en-US" b="true" sz="2475">
                <a:solidFill>
                  <a:srgbClr val="222A9B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 ·Галогенсутек (HX) молекуласы C=C қос байланысына жақындағанда, π-электрондар протонды (H⁺) тартып алады.</a:t>
            </a:r>
          </a:p>
          <a:p>
            <a:pPr algn="l">
              <a:lnSpc>
                <a:spcPts val="3465"/>
              </a:lnSpc>
            </a:pPr>
            <a:r>
              <a:rPr lang="en-US" b="true" sz="2475">
                <a:solidFill>
                  <a:srgbClr val="222A9B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 ·Бұл протонның бір көміртекке қосылуына және екінші көміртекте карбокатион түзілуіне алып келеді.</a:t>
            </a:r>
          </a:p>
          <a:p>
            <a:pPr algn="l">
              <a:lnSpc>
                <a:spcPts val="3465"/>
              </a:lnSpc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6295837" y="3093649"/>
            <a:ext cx="4329594" cy="5854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true">
                <a:solidFill>
                  <a:srgbClr val="222A9B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 2-кезең: Карбо</a:t>
            </a:r>
            <a:r>
              <a:rPr lang="en-US" b="true" sz="2400">
                <a:solidFill>
                  <a:srgbClr val="222A9B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катионның тұрақтануы</a:t>
            </a:r>
          </a:p>
          <a:p>
            <a:pPr algn="l">
              <a:lnSpc>
                <a:spcPts val="3359"/>
              </a:lnSpc>
            </a:pPr>
            <a:r>
              <a:rPr lang="en-US" b="true" sz="2400">
                <a:solidFill>
                  <a:srgbClr val="222A9B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 ·Алынған карбокатион тұрақты болуы үшін Марковников ережесі бойынша жүреді:</a:t>
            </a:r>
          </a:p>
          <a:p>
            <a:pPr algn="l">
              <a:lnSpc>
                <a:spcPts val="3359"/>
              </a:lnSpc>
            </a:pPr>
            <a:r>
              <a:rPr lang="en-US" b="true" sz="2400">
                <a:solidFill>
                  <a:srgbClr val="222A9B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"Протон қос байланыстағы сутегі көп көміртекке қосылады"</a:t>
            </a:r>
          </a:p>
          <a:p>
            <a:pPr algn="l">
              <a:lnSpc>
                <a:spcPts val="3359"/>
              </a:lnSpc>
            </a:pPr>
            <a:r>
              <a:rPr lang="en-US" b="true" sz="2400">
                <a:solidFill>
                  <a:srgbClr val="222A9B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Бұл тұрақтылығы жоғары екіншілік немесе үшіншілік карбокатионның түзілуіне әкеледі.</a:t>
            </a:r>
          </a:p>
          <a:p>
            <a:pPr algn="l">
              <a:lnSpc>
                <a:spcPts val="3359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11562973" y="3093649"/>
            <a:ext cx="4329594" cy="69614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79"/>
              </a:lnSpc>
            </a:pPr>
            <a:r>
              <a:rPr lang="en-US" sz="2485" b="true">
                <a:solidFill>
                  <a:srgbClr val="222A9B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 3-кезең: Нукле</a:t>
            </a:r>
            <a:r>
              <a:rPr lang="en-US" b="true" sz="2485">
                <a:solidFill>
                  <a:srgbClr val="222A9B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офильді шабуыл</a:t>
            </a:r>
          </a:p>
          <a:p>
            <a:pPr algn="l">
              <a:lnSpc>
                <a:spcPts val="3479"/>
              </a:lnSpc>
            </a:pPr>
            <a:r>
              <a:rPr lang="en-US" b="true" sz="2485">
                <a:solidFill>
                  <a:srgbClr val="222A9B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 ·Галоген анионы (Cl⁻, Br⁻, I⁻) түзілген карбокатионға шабуыл жасап, соңғы өнімді түзеді.</a:t>
            </a:r>
          </a:p>
          <a:p>
            <a:pPr algn="l">
              <a:lnSpc>
                <a:spcPts val="3479"/>
              </a:lnSpc>
            </a:pPr>
            <a:r>
              <a:rPr lang="en-US" b="true" sz="2485">
                <a:solidFill>
                  <a:srgbClr val="222A9B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 Мысал: Этиленнің хлорсутекпен реакциясы</a:t>
            </a:r>
          </a:p>
          <a:p>
            <a:pPr algn="l">
              <a:lnSpc>
                <a:spcPts val="3479"/>
              </a:lnSpc>
            </a:pPr>
            <a:r>
              <a:rPr lang="en-US" b="true" sz="2485">
                <a:solidFill>
                  <a:srgbClr val="222A9B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 CH2=CH2+HCl→CH3−CH2Cl</a:t>
            </a:r>
          </a:p>
          <a:p>
            <a:pPr algn="l">
              <a:lnSpc>
                <a:spcPts val="3479"/>
              </a:lnSpc>
            </a:pPr>
            <a:r>
              <a:rPr lang="en-US" b="true" sz="2485">
                <a:solidFill>
                  <a:srgbClr val="222A9B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 Пропеннің HBr-пен реакциясы</a:t>
            </a:r>
          </a:p>
          <a:p>
            <a:pPr algn="l">
              <a:lnSpc>
                <a:spcPts val="3479"/>
              </a:lnSpc>
            </a:pPr>
            <a:r>
              <a:rPr lang="en-US" b="true" sz="2485">
                <a:solidFill>
                  <a:srgbClr val="222A9B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CH3−CH=CH2+HBr→CH3−CHBr−CH3</a:t>
            </a:r>
          </a:p>
          <a:p>
            <a:pPr algn="l">
              <a:lnSpc>
                <a:spcPts val="3479"/>
              </a:lnSpc>
            </a:pPr>
            <a:r>
              <a:rPr lang="en-US" b="true" sz="2485">
                <a:solidFill>
                  <a:srgbClr val="222A9B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(Марковников ережесі бойынша Br екінші көміртекке қосылады).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22A9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333050" y="6872654"/>
            <a:ext cx="16218719" cy="12149295"/>
          </a:xfrm>
          <a:custGeom>
            <a:avLst/>
            <a:gdLst/>
            <a:ahLst/>
            <a:cxnLst/>
            <a:rect r="r" b="b" t="t" l="l"/>
            <a:pathLst>
              <a:path h="12149295" w="16218719">
                <a:moveTo>
                  <a:pt x="0" y="0"/>
                </a:moveTo>
                <a:lnTo>
                  <a:pt x="16218719" y="0"/>
                </a:lnTo>
                <a:lnTo>
                  <a:pt x="16218719" y="12149295"/>
                </a:lnTo>
                <a:lnTo>
                  <a:pt x="0" y="121492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448131" y="1812416"/>
            <a:ext cx="14554576" cy="14027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635"/>
              </a:lnSpc>
            </a:pPr>
            <a:r>
              <a:rPr lang="en-US" sz="4025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Анти-Марковников гидрогалогендеу (Проков ережесі)</a:t>
            </a:r>
          </a:p>
          <a:p>
            <a:pPr algn="r">
              <a:lnSpc>
                <a:spcPts val="5634"/>
              </a:lnSpc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496694" y="3177031"/>
            <a:ext cx="17294612" cy="34969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· Пероксидтер (ROOR) қатысында HBr анти-Марковников механизмі бойынша қосылады: CH3−CH=CH2+HBr→CH3−CH2−CH2Br</a:t>
            </a:r>
          </a:p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радикалды механизм арқылы жүреді.</a:t>
            </a:r>
          </a:p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b="true" sz="2199" i="true">
                <a:solidFill>
                  <a:srgbClr val="FFFFFF"/>
                </a:solidFill>
                <a:latin typeface="Clear Sans Bold Italics"/>
                <a:ea typeface="Clear Sans Bold Italics"/>
                <a:cs typeface="Clear Sans Bold Italics"/>
                <a:sym typeface="Clear Sans Bold Italics"/>
              </a:rPr>
              <a:t>Температура және еріткіш әсері</a:t>
            </a:r>
          </a:p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· Жоғары температурада реакция жылдамырақ жүреді.</a:t>
            </a:r>
          </a:p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· Полярлы еріткіштер (су, этанол) реакцияны тездетеді.</a:t>
            </a:r>
          </a:p>
          <a:p>
            <a:pPr algn="ctr">
              <a:lnSpc>
                <a:spcPts val="3079"/>
              </a:lnSpc>
              <a:spcBef>
                <a:spcPct val="0"/>
              </a:spcBef>
            </a:pPr>
          </a:p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b="true" sz="2199" i="true">
                <a:solidFill>
                  <a:srgbClr val="FFFFFF"/>
                </a:solidFill>
                <a:latin typeface="Clear Sans Bold Italics"/>
                <a:ea typeface="Clear Sans Bold Italics"/>
                <a:cs typeface="Clear Sans Bold Italics"/>
                <a:sym typeface="Clear Sans Bold Italics"/>
              </a:rPr>
              <a:t>Гидрогалогендеу </a:t>
            </a:r>
            <a:r>
              <a:rPr lang="en-US" sz="2199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– маңызды органикалық реакция, көбінесе электрофильді қосылу механизмі арқылы жүреді. </a:t>
            </a:r>
          </a:p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Марковников ережесі реакцияның бағытын анықтайды, бірақ кейбір жағдайларда радикалды механизм арқылы анти-Марковников өнімі түзілуі мүмкін.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25210" y="1312797"/>
            <a:ext cx="17762790" cy="866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39"/>
              </a:lnSpc>
            </a:pPr>
            <a:r>
              <a:rPr lang="en-US" b="true" sz="5700">
                <a:solidFill>
                  <a:srgbClr val="222A9B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C–C байл</a:t>
            </a:r>
            <a:r>
              <a:rPr lang="en-US" b="true" sz="5700">
                <a:solidFill>
                  <a:srgbClr val="222A9B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аныстары бойынша гидрохлорлау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3161272" y="2357755"/>
            <a:ext cx="12490666" cy="2785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>
                <a:solidFill>
                  <a:srgbClr val="343434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b="true" sz="3200">
                <a:solidFill>
                  <a:srgbClr val="343434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Гидрохлорлау </a:t>
            </a:r>
            <a:r>
              <a:rPr lang="en-US" sz="3200">
                <a:solidFill>
                  <a:srgbClr val="343434"/>
                </a:solidFill>
                <a:latin typeface="Clear Sans"/>
                <a:ea typeface="Clear Sans"/>
                <a:cs typeface="Clear Sans"/>
                <a:sym typeface="Clear Sans"/>
              </a:rPr>
              <a:t>– органикалық қосылыстардағы C–C байланыстары арқылы сутегі хлоридінің (HCl) қосылу процесі. Бұл процесс көбінесе каталитикалық гидрохлорлау немесе радикалды гидрохлорлау түрінде жүзеге асырылады.</a:t>
            </a:r>
          </a:p>
          <a:p>
            <a:pPr algn="l">
              <a:lnSpc>
                <a:spcPts val="4480"/>
              </a:lnSpc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6896763" y="5469344"/>
            <a:ext cx="8390468" cy="19689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33"/>
              </a:lnSpc>
            </a:pPr>
            <a:r>
              <a:rPr lang="en-US" b="true" sz="2809">
                <a:solidFill>
                  <a:srgbClr val="343434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 Жалпы реакция теңдеуі:</a:t>
            </a:r>
          </a:p>
          <a:p>
            <a:pPr algn="ctr">
              <a:lnSpc>
                <a:spcPts val="3933"/>
              </a:lnSpc>
            </a:pPr>
            <a:r>
              <a:rPr lang="en-US" sz="2809">
                <a:solidFill>
                  <a:srgbClr val="343434"/>
                </a:solidFill>
                <a:latin typeface="Clear Sans"/>
                <a:ea typeface="Clear Sans"/>
                <a:cs typeface="Clear Sans"/>
                <a:sym typeface="Clear Sans"/>
              </a:rPr>
              <a:t> R−R′+HCl→RCl+R′H</a:t>
            </a:r>
          </a:p>
          <a:p>
            <a:pPr algn="ctr">
              <a:lnSpc>
                <a:spcPts val="3933"/>
              </a:lnSpc>
            </a:pPr>
            <a:r>
              <a:rPr lang="en-US" sz="2809">
                <a:solidFill>
                  <a:srgbClr val="343434"/>
                </a:solidFill>
                <a:latin typeface="Clear Sans"/>
                <a:ea typeface="Clear Sans"/>
                <a:cs typeface="Clear Sans"/>
                <a:sym typeface="Clear Sans"/>
              </a:rPr>
              <a:t> (мұнда R және R' көмірсутек радикалдары).</a:t>
            </a:r>
          </a:p>
          <a:p>
            <a:pPr algn="ctr">
              <a:lnSpc>
                <a:spcPts val="3933"/>
              </a:lnSpc>
            </a:pP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-658994" y="4359912"/>
            <a:ext cx="9012820" cy="6875266"/>
          </a:xfrm>
          <a:custGeom>
            <a:avLst/>
            <a:gdLst/>
            <a:ahLst/>
            <a:cxnLst/>
            <a:rect r="r" b="b" t="t" l="l"/>
            <a:pathLst>
              <a:path h="6875266" w="9012820">
                <a:moveTo>
                  <a:pt x="0" y="0"/>
                </a:moveTo>
                <a:lnTo>
                  <a:pt x="9012820" y="0"/>
                </a:lnTo>
                <a:lnTo>
                  <a:pt x="9012820" y="6875266"/>
                </a:lnTo>
                <a:lnTo>
                  <a:pt x="0" y="68752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22A9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3893967">
            <a:off x="-1983088" y="-1712334"/>
            <a:ext cx="5571468" cy="4973801"/>
          </a:xfrm>
          <a:custGeom>
            <a:avLst/>
            <a:gdLst/>
            <a:ahLst/>
            <a:cxnLst/>
            <a:rect r="r" b="b" t="t" l="l"/>
            <a:pathLst>
              <a:path h="4973801" w="5571468">
                <a:moveTo>
                  <a:pt x="0" y="0"/>
                </a:moveTo>
                <a:lnTo>
                  <a:pt x="5571468" y="0"/>
                </a:lnTo>
                <a:lnTo>
                  <a:pt x="5571468" y="4973801"/>
                </a:lnTo>
                <a:lnTo>
                  <a:pt x="0" y="49738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82158" y="2885440"/>
            <a:ext cx="17454813" cy="63728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b="true">
                <a:solidFill>
                  <a:srgbClr val="FFFFFF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 Радикалды гидрохлорлау</a:t>
            </a:r>
          </a:p>
          <a:p>
            <a:pPr algn="ctr">
              <a:lnSpc>
                <a:spcPts val="3640"/>
              </a:lnSpc>
            </a:pPr>
            <a:r>
              <a:rPr lang="en-US" b="true" sz="2600">
                <a:solidFill>
                  <a:srgbClr val="FFFFFF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 Бұл процесс ж</a:t>
            </a:r>
            <a:r>
              <a:rPr lang="en-US" b="true" sz="2600">
                <a:solidFill>
                  <a:srgbClr val="FFFFFF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оғары температурада немесе инициаторлардың қатысында жүреді.</a:t>
            </a:r>
          </a:p>
          <a:p>
            <a:pPr algn="ctr">
              <a:lnSpc>
                <a:spcPts val="3640"/>
              </a:lnSpc>
            </a:pPr>
            <a:r>
              <a:rPr lang="en-US" b="true" sz="2600">
                <a:solidFill>
                  <a:srgbClr val="FFFFFF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 Механизм:</a:t>
            </a:r>
          </a:p>
          <a:p>
            <a:pPr algn="ctr">
              <a:lnSpc>
                <a:spcPts val="3640"/>
              </a:lnSpc>
            </a:pPr>
            <a:r>
              <a:rPr lang="en-US" b="true" sz="2600">
                <a:solidFill>
                  <a:srgbClr val="FFFFFF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 1.Инициирлеу:</a:t>
            </a:r>
          </a:p>
          <a:p>
            <a:pPr algn="ctr">
              <a:lnSpc>
                <a:spcPts val="3640"/>
              </a:lnSpc>
            </a:pPr>
            <a:r>
              <a:rPr lang="en-US" b="true" sz="2600">
                <a:solidFill>
                  <a:srgbClr val="FFFFFF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 - HCl молекуласы ыдырайды немесе инициатор арқылы активтенеді.</a:t>
            </a:r>
          </a:p>
          <a:p>
            <a:pPr algn="ctr">
              <a:lnSpc>
                <a:spcPts val="3640"/>
              </a:lnSpc>
            </a:pPr>
            <a:r>
              <a:rPr lang="en-US" b="true" sz="2600">
                <a:solidFill>
                  <a:srgbClr val="FFFFFF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 2.Радикалды тарату:</a:t>
            </a:r>
          </a:p>
          <a:p>
            <a:pPr algn="ctr">
              <a:lnSpc>
                <a:spcPts val="3640"/>
              </a:lnSpc>
            </a:pPr>
            <a:r>
              <a:rPr lang="en-US" b="true" sz="2600">
                <a:solidFill>
                  <a:srgbClr val="FFFFFF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 - Хлор радикалы көмірсутекпен әрекеттесіп, жаңа радикал түзеді.</a:t>
            </a:r>
          </a:p>
          <a:p>
            <a:pPr algn="ctr">
              <a:lnSpc>
                <a:spcPts val="3640"/>
              </a:lnSpc>
            </a:pPr>
            <a:r>
              <a:rPr lang="en-US" b="true" sz="2600">
                <a:solidFill>
                  <a:srgbClr val="FFFFFF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  - Бұл радикал HCl-мен реакцияға түсіп, хлорланған өнім мен сутек радикалын береді.</a:t>
            </a:r>
          </a:p>
          <a:p>
            <a:pPr algn="ctr">
              <a:lnSpc>
                <a:spcPts val="3640"/>
              </a:lnSpc>
            </a:pPr>
            <a:r>
              <a:rPr lang="en-US" b="true" sz="2600">
                <a:solidFill>
                  <a:srgbClr val="FFFFFF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 3.Тізбекті аяқтау:</a:t>
            </a:r>
          </a:p>
          <a:p>
            <a:pPr algn="ctr">
              <a:lnSpc>
                <a:spcPts val="3640"/>
              </a:lnSpc>
            </a:pPr>
            <a:r>
              <a:rPr lang="en-US" b="true" sz="2600">
                <a:solidFill>
                  <a:srgbClr val="FFFFFF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 - Радикалдар бір-бірімен қосылып, реакцияны аяқтайды.</a:t>
            </a:r>
          </a:p>
          <a:p>
            <a:pPr algn="ctr">
              <a:lnSpc>
                <a:spcPts val="3640"/>
              </a:lnSpc>
            </a:pPr>
            <a:r>
              <a:rPr lang="en-US" b="true" sz="2600">
                <a:solidFill>
                  <a:srgbClr val="FFFFFF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 Мысал:</a:t>
            </a:r>
          </a:p>
          <a:p>
            <a:pPr algn="ctr">
              <a:lnSpc>
                <a:spcPts val="3640"/>
              </a:lnSpc>
            </a:pPr>
            <a:r>
              <a:rPr lang="en-US" b="true" sz="2600">
                <a:solidFill>
                  <a:srgbClr val="FFFFFF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 Этанның радикалды гидрохлорлануы:</a:t>
            </a:r>
          </a:p>
          <a:p>
            <a:pPr algn="ctr">
              <a:lnSpc>
                <a:spcPts val="3640"/>
              </a:lnSpc>
            </a:pPr>
            <a:r>
              <a:rPr lang="en-US" b="true" sz="2600">
                <a:solidFill>
                  <a:srgbClr val="FFFFFF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 C2H6+Cl•→C2H5Cl+H•</a:t>
            </a:r>
          </a:p>
          <a:p>
            <a:pPr algn="ctr">
              <a:lnSpc>
                <a:spcPts val="3640"/>
              </a:lnSpc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3947722" y="1440815"/>
            <a:ext cx="10723685" cy="1482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50"/>
              </a:lnSpc>
            </a:pPr>
            <a:r>
              <a:rPr lang="en-US" sz="4250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Гидрохлорлау механизмдері</a:t>
            </a:r>
          </a:p>
          <a:p>
            <a:pPr algn="ctr">
              <a:lnSpc>
                <a:spcPts val="5949"/>
              </a:lnSpc>
            </a:pPr>
          </a:p>
        </p:txBody>
      </p:sp>
      <p:sp>
        <p:nvSpPr>
          <p:cNvPr name="Freeform 5" id="5"/>
          <p:cNvSpPr/>
          <p:nvPr/>
        </p:nvSpPr>
        <p:spPr>
          <a:xfrm flipH="false" flipV="false" rot="-475766">
            <a:off x="15970085" y="3074234"/>
            <a:ext cx="4635831" cy="4138532"/>
          </a:xfrm>
          <a:custGeom>
            <a:avLst/>
            <a:gdLst/>
            <a:ahLst/>
            <a:cxnLst/>
            <a:rect r="r" b="b" t="t" l="l"/>
            <a:pathLst>
              <a:path h="4138532" w="4635831">
                <a:moveTo>
                  <a:pt x="0" y="0"/>
                </a:moveTo>
                <a:lnTo>
                  <a:pt x="4635830" y="0"/>
                </a:lnTo>
                <a:lnTo>
                  <a:pt x="4635830" y="4138532"/>
                </a:lnTo>
                <a:lnTo>
                  <a:pt x="0" y="41385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475766">
            <a:off x="3300699" y="9360734"/>
            <a:ext cx="4635831" cy="4138532"/>
          </a:xfrm>
          <a:custGeom>
            <a:avLst/>
            <a:gdLst/>
            <a:ahLst/>
            <a:cxnLst/>
            <a:rect r="r" b="b" t="t" l="l"/>
            <a:pathLst>
              <a:path h="4138532" w="4635831">
                <a:moveTo>
                  <a:pt x="0" y="0"/>
                </a:moveTo>
                <a:lnTo>
                  <a:pt x="4635831" y="0"/>
                </a:lnTo>
                <a:lnTo>
                  <a:pt x="4635831" y="4138532"/>
                </a:lnTo>
                <a:lnTo>
                  <a:pt x="0" y="41385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22A9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3893967">
            <a:off x="-1983088" y="-1712334"/>
            <a:ext cx="5571468" cy="4973801"/>
          </a:xfrm>
          <a:custGeom>
            <a:avLst/>
            <a:gdLst/>
            <a:ahLst/>
            <a:cxnLst/>
            <a:rect r="r" b="b" t="t" l="l"/>
            <a:pathLst>
              <a:path h="4973801" w="5571468">
                <a:moveTo>
                  <a:pt x="0" y="0"/>
                </a:moveTo>
                <a:lnTo>
                  <a:pt x="5571468" y="0"/>
                </a:lnTo>
                <a:lnTo>
                  <a:pt x="5571468" y="4973801"/>
                </a:lnTo>
                <a:lnTo>
                  <a:pt x="0" y="49738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82158" y="2885440"/>
            <a:ext cx="17454813" cy="63728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b="true">
                <a:solidFill>
                  <a:srgbClr val="FFFFFF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 Радикалды гидрохлорлау</a:t>
            </a:r>
          </a:p>
          <a:p>
            <a:pPr algn="ctr">
              <a:lnSpc>
                <a:spcPts val="3640"/>
              </a:lnSpc>
            </a:pPr>
            <a:r>
              <a:rPr lang="en-US" b="true" sz="2600">
                <a:solidFill>
                  <a:srgbClr val="FFFFFF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 Бұл процесс ж</a:t>
            </a:r>
            <a:r>
              <a:rPr lang="en-US" b="true" sz="2600">
                <a:solidFill>
                  <a:srgbClr val="FFFFFF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оғары температурада немесе инициаторлардың қатысында жүреді.</a:t>
            </a:r>
          </a:p>
          <a:p>
            <a:pPr algn="ctr">
              <a:lnSpc>
                <a:spcPts val="3640"/>
              </a:lnSpc>
            </a:pPr>
            <a:r>
              <a:rPr lang="en-US" b="true" sz="2600">
                <a:solidFill>
                  <a:srgbClr val="FFFFFF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 Механизм:</a:t>
            </a:r>
          </a:p>
          <a:p>
            <a:pPr algn="ctr">
              <a:lnSpc>
                <a:spcPts val="3640"/>
              </a:lnSpc>
            </a:pPr>
            <a:r>
              <a:rPr lang="en-US" b="true" sz="2600">
                <a:solidFill>
                  <a:srgbClr val="FFFFFF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 1.Инициирлеу:</a:t>
            </a:r>
          </a:p>
          <a:p>
            <a:pPr algn="ctr">
              <a:lnSpc>
                <a:spcPts val="3640"/>
              </a:lnSpc>
            </a:pPr>
            <a:r>
              <a:rPr lang="en-US" b="true" sz="2600">
                <a:solidFill>
                  <a:srgbClr val="FFFFFF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 - HCl молекуласы ыдырайды немесе инициатор арқылы активтенеді.</a:t>
            </a:r>
          </a:p>
          <a:p>
            <a:pPr algn="ctr">
              <a:lnSpc>
                <a:spcPts val="3640"/>
              </a:lnSpc>
            </a:pPr>
            <a:r>
              <a:rPr lang="en-US" b="true" sz="2600">
                <a:solidFill>
                  <a:srgbClr val="FFFFFF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 2.Радикалды тарату:</a:t>
            </a:r>
          </a:p>
          <a:p>
            <a:pPr algn="ctr">
              <a:lnSpc>
                <a:spcPts val="3640"/>
              </a:lnSpc>
            </a:pPr>
            <a:r>
              <a:rPr lang="en-US" b="true" sz="2600">
                <a:solidFill>
                  <a:srgbClr val="FFFFFF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 - Хлор радикалы көмірсутекпен әрекеттесіп, жаңа радикал түзеді.</a:t>
            </a:r>
          </a:p>
          <a:p>
            <a:pPr algn="ctr">
              <a:lnSpc>
                <a:spcPts val="3640"/>
              </a:lnSpc>
            </a:pPr>
            <a:r>
              <a:rPr lang="en-US" b="true" sz="2600">
                <a:solidFill>
                  <a:srgbClr val="FFFFFF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  - Бұл радикал HCl-мен реакцияға түсіп, хлорланған өнім мен сутек радикалын береді.</a:t>
            </a:r>
          </a:p>
          <a:p>
            <a:pPr algn="ctr">
              <a:lnSpc>
                <a:spcPts val="3640"/>
              </a:lnSpc>
            </a:pPr>
            <a:r>
              <a:rPr lang="en-US" b="true" sz="2600">
                <a:solidFill>
                  <a:srgbClr val="FFFFFF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 3.Тізбекті аяқтау:</a:t>
            </a:r>
          </a:p>
          <a:p>
            <a:pPr algn="ctr">
              <a:lnSpc>
                <a:spcPts val="3640"/>
              </a:lnSpc>
            </a:pPr>
            <a:r>
              <a:rPr lang="en-US" b="true" sz="2600">
                <a:solidFill>
                  <a:srgbClr val="FFFFFF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 - Радикалдар бір-бірімен қосылып, реакцияны аяқтайды.</a:t>
            </a:r>
          </a:p>
          <a:p>
            <a:pPr algn="ctr">
              <a:lnSpc>
                <a:spcPts val="3640"/>
              </a:lnSpc>
            </a:pPr>
            <a:r>
              <a:rPr lang="en-US" b="true" sz="2600">
                <a:solidFill>
                  <a:srgbClr val="FFFFFF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 Мысал:</a:t>
            </a:r>
          </a:p>
          <a:p>
            <a:pPr algn="ctr">
              <a:lnSpc>
                <a:spcPts val="3640"/>
              </a:lnSpc>
            </a:pPr>
            <a:r>
              <a:rPr lang="en-US" b="true" sz="2600">
                <a:solidFill>
                  <a:srgbClr val="FFFFFF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 Этанның радикалды гидрохлорлануы:</a:t>
            </a:r>
          </a:p>
          <a:p>
            <a:pPr algn="ctr">
              <a:lnSpc>
                <a:spcPts val="3640"/>
              </a:lnSpc>
            </a:pPr>
            <a:r>
              <a:rPr lang="en-US" b="true" sz="2600">
                <a:solidFill>
                  <a:srgbClr val="FFFFFF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 C2H6+Cl•→C2H5Cl+H•</a:t>
            </a:r>
          </a:p>
          <a:p>
            <a:pPr algn="ctr">
              <a:lnSpc>
                <a:spcPts val="3640"/>
              </a:lnSpc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3947722" y="1440815"/>
            <a:ext cx="10723685" cy="1482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50"/>
              </a:lnSpc>
            </a:pPr>
            <a:r>
              <a:rPr lang="en-US" sz="4250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Гидрохлорлау механизмдері</a:t>
            </a:r>
          </a:p>
          <a:p>
            <a:pPr algn="ctr">
              <a:lnSpc>
                <a:spcPts val="5949"/>
              </a:lnSpc>
            </a:pPr>
          </a:p>
        </p:txBody>
      </p:sp>
      <p:sp>
        <p:nvSpPr>
          <p:cNvPr name="Freeform 5" id="5"/>
          <p:cNvSpPr/>
          <p:nvPr/>
        </p:nvSpPr>
        <p:spPr>
          <a:xfrm flipH="false" flipV="false" rot="-475766">
            <a:off x="15970085" y="3074234"/>
            <a:ext cx="4635831" cy="4138532"/>
          </a:xfrm>
          <a:custGeom>
            <a:avLst/>
            <a:gdLst/>
            <a:ahLst/>
            <a:cxnLst/>
            <a:rect r="r" b="b" t="t" l="l"/>
            <a:pathLst>
              <a:path h="4138532" w="4635831">
                <a:moveTo>
                  <a:pt x="0" y="0"/>
                </a:moveTo>
                <a:lnTo>
                  <a:pt x="4635830" y="0"/>
                </a:lnTo>
                <a:lnTo>
                  <a:pt x="4635830" y="4138532"/>
                </a:lnTo>
                <a:lnTo>
                  <a:pt x="0" y="41385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475766">
            <a:off x="3300699" y="9360734"/>
            <a:ext cx="4635831" cy="4138532"/>
          </a:xfrm>
          <a:custGeom>
            <a:avLst/>
            <a:gdLst/>
            <a:ahLst/>
            <a:cxnLst/>
            <a:rect r="r" b="b" t="t" l="l"/>
            <a:pathLst>
              <a:path h="4138532" w="4635831">
                <a:moveTo>
                  <a:pt x="0" y="0"/>
                </a:moveTo>
                <a:lnTo>
                  <a:pt x="4635831" y="0"/>
                </a:lnTo>
                <a:lnTo>
                  <a:pt x="4635831" y="4138532"/>
                </a:lnTo>
                <a:lnTo>
                  <a:pt x="0" y="41385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393982" y="2484110"/>
            <a:ext cx="9084676" cy="15608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370"/>
              </a:lnSpc>
            </a:pPr>
            <a:r>
              <a:rPr lang="en-US" sz="4550">
                <a:solidFill>
                  <a:srgbClr val="222A9B"/>
                </a:solidFill>
                <a:latin typeface="Clear Sans"/>
                <a:ea typeface="Clear Sans"/>
                <a:cs typeface="Clear Sans"/>
                <a:sym typeface="Clear Sans"/>
              </a:rPr>
              <a:t> Каталитикалық гидрохлорлау</a:t>
            </a:r>
          </a:p>
          <a:p>
            <a:pPr algn="l">
              <a:lnSpc>
                <a:spcPts val="6370"/>
              </a:lnSpc>
            </a:pP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4006840"/>
            <a:ext cx="4754280" cy="31064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343434"/>
                </a:solidFill>
                <a:latin typeface="Clear Sans"/>
                <a:ea typeface="Clear Sans"/>
                <a:cs typeface="Clear Sans"/>
                <a:sym typeface="Clear Sans"/>
              </a:rPr>
              <a:t> ·Бұл пр</a:t>
            </a:r>
            <a:r>
              <a:rPr lang="en-US" sz="2199">
                <a:solidFill>
                  <a:srgbClr val="343434"/>
                </a:solidFill>
                <a:latin typeface="Clear Sans"/>
                <a:ea typeface="Clear Sans"/>
                <a:cs typeface="Clear Sans"/>
                <a:sym typeface="Clear Sans"/>
              </a:rPr>
              <a:t>оцесс металл катализаторлар (Pd, Pt, Ni, CuCl) қатысында жүреді.</a:t>
            </a: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343434"/>
                </a:solidFill>
                <a:latin typeface="Clear Sans"/>
                <a:ea typeface="Clear Sans"/>
                <a:cs typeface="Clear Sans"/>
                <a:sym typeface="Clear Sans"/>
              </a:rPr>
              <a:t> ·Жұмсақ температуралық жағдайда (50-200°C) орындалады.</a:t>
            </a:r>
          </a:p>
          <a:p>
            <a:pPr algn="l">
              <a:lnSpc>
                <a:spcPts val="3079"/>
              </a:lnSpc>
            </a:pP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343434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</a:p>
          <a:p>
            <a:pPr algn="l">
              <a:lnSpc>
                <a:spcPts val="3079"/>
              </a:lnSpc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6561297" y="4006840"/>
            <a:ext cx="5550957" cy="3887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343434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99">
                <a:solidFill>
                  <a:srgbClr val="343434"/>
                </a:solidFill>
                <a:latin typeface="Clear Sans"/>
                <a:ea typeface="Clear Sans"/>
                <a:cs typeface="Clear Sans"/>
                <a:sym typeface="Clear Sans"/>
              </a:rPr>
              <a:t>Жалпы </a:t>
            </a:r>
            <a:r>
              <a:rPr lang="en-US" sz="2199">
                <a:solidFill>
                  <a:srgbClr val="343434"/>
                </a:solidFill>
                <a:latin typeface="Clear Sans"/>
                <a:ea typeface="Clear Sans"/>
                <a:cs typeface="Clear Sans"/>
                <a:sym typeface="Clear Sans"/>
              </a:rPr>
              <a:t>механизм:</a:t>
            </a: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343434"/>
                </a:solidFill>
                <a:latin typeface="Clear Sans"/>
                <a:ea typeface="Clear Sans"/>
                <a:cs typeface="Clear Sans"/>
                <a:sym typeface="Clear Sans"/>
              </a:rPr>
              <a:t> 1.HCl және көмірсутек катализатор бетіне адсорбцияланады.</a:t>
            </a: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343434"/>
                </a:solidFill>
                <a:latin typeface="Clear Sans"/>
                <a:ea typeface="Clear Sans"/>
                <a:cs typeface="Clear Sans"/>
                <a:sym typeface="Clear Sans"/>
              </a:rPr>
              <a:t> 2.HCl диссоциацияланып, сутегі және хлор атомдары түзіледі.</a:t>
            </a: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343434"/>
                </a:solidFill>
                <a:latin typeface="Clear Sans"/>
                <a:ea typeface="Clear Sans"/>
                <a:cs typeface="Clear Sans"/>
                <a:sym typeface="Clear Sans"/>
              </a:rPr>
              <a:t> 3.Сутегі бір көміртек атомына, ал хлор екінші көміртек атомына қосылады.</a:t>
            </a:r>
          </a:p>
          <a:p>
            <a:pPr algn="l">
              <a:lnSpc>
                <a:spcPts val="3079"/>
              </a:lnSpc>
            </a:pPr>
            <a:r>
              <a:rPr lang="en-US" sz="2200">
                <a:solidFill>
                  <a:srgbClr val="343434"/>
                </a:solidFill>
                <a:latin typeface="Clear Sans"/>
                <a:ea typeface="Clear Sans"/>
                <a:cs typeface="Clear Sans"/>
                <a:sym typeface="Clear Sans"/>
              </a:rPr>
              <a:t> 4.Өнім түзіледі және катализатор беті босайды.</a:t>
            </a:r>
          </a:p>
          <a:p>
            <a:pPr algn="l">
              <a:lnSpc>
                <a:spcPts val="3079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13067173" y="4006840"/>
            <a:ext cx="4192127" cy="2325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343434"/>
                </a:solidFill>
                <a:latin typeface="Clear Sans"/>
                <a:ea typeface="Clear Sans"/>
                <a:cs typeface="Clear Sans"/>
                <a:sym typeface="Clear Sans"/>
              </a:rPr>
              <a:t>М</a:t>
            </a:r>
            <a:r>
              <a:rPr lang="en-US" sz="2199">
                <a:solidFill>
                  <a:srgbClr val="343434"/>
                </a:solidFill>
                <a:latin typeface="Clear Sans"/>
                <a:ea typeface="Clear Sans"/>
                <a:cs typeface="Clear Sans"/>
                <a:sym typeface="Clear Sans"/>
              </a:rPr>
              <a:t>ысал:</a:t>
            </a: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343434"/>
                </a:solidFill>
                <a:latin typeface="Clear Sans"/>
                <a:ea typeface="Clear Sans"/>
                <a:cs typeface="Clear Sans"/>
                <a:sym typeface="Clear Sans"/>
              </a:rPr>
              <a:t> Этиленнің гидрохлорлануы:</a:t>
            </a: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343434"/>
                </a:solidFill>
                <a:latin typeface="Clear Sans"/>
                <a:ea typeface="Clear Sans"/>
                <a:cs typeface="Clear Sans"/>
                <a:sym typeface="Clear Sans"/>
              </a:rPr>
              <a:t> C2H4+HCl→ C2H5Cl (CuCl-ның қатысында жүреді)</a:t>
            </a: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343434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</a:p>
          <a:p>
            <a:pPr algn="l">
              <a:lnSpc>
                <a:spcPts val="3079"/>
              </a:lnSpc>
            </a:pPr>
          </a:p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22A9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96694" y="3292151"/>
            <a:ext cx="17294612" cy="4277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</a:p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·Температура: Радикалды механизм жоғары температура</a:t>
            </a:r>
            <a:r>
              <a:rPr lang="en-US" sz="2199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да,</a:t>
            </a:r>
            <a:r>
              <a:rPr lang="en-US" sz="2199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99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каталитикалық меха</a:t>
            </a:r>
            <a:r>
              <a:rPr lang="en-US" sz="2199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н</a:t>
            </a:r>
            <a:r>
              <a:rPr lang="en-US" sz="2199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изм</a:t>
            </a:r>
            <a:r>
              <a:rPr lang="en-US" sz="2199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т</a:t>
            </a:r>
            <a:r>
              <a:rPr lang="en-US" sz="2199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өм</a:t>
            </a:r>
            <a:r>
              <a:rPr lang="en-US" sz="2199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е</a:t>
            </a:r>
            <a:r>
              <a:rPr lang="en-US" sz="2199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н</a:t>
            </a:r>
            <a:r>
              <a:rPr lang="en-US" sz="2199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ірек температурада жүреді.</a:t>
            </a:r>
          </a:p>
          <a:p>
            <a:pPr algn="ctr">
              <a:lnSpc>
                <a:spcPts val="3079"/>
              </a:lnSpc>
              <a:spcBef>
                <a:spcPct val="0"/>
              </a:spcBef>
            </a:pPr>
          </a:p>
          <a:p>
            <a:pPr algn="ctr">
              <a:lnSpc>
                <a:spcPts val="3079"/>
              </a:lnSpc>
              <a:spcBef>
                <a:spcPct val="0"/>
              </a:spcBef>
            </a:pPr>
          </a:p>
          <a:p>
            <a:pPr algn="ctr">
              <a:lnSpc>
                <a:spcPts val="3079"/>
              </a:lnSpc>
              <a:spcBef>
                <a:spcPct val="0"/>
              </a:spcBef>
            </a:pPr>
          </a:p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·Катализаторлар: Pd, Pt, Ni – жоғары селективтілікті қамтамасыз етеді.</a:t>
            </a:r>
          </a:p>
          <a:p>
            <a:pPr algn="ctr">
              <a:lnSpc>
                <a:spcPts val="3079"/>
              </a:lnSpc>
              <a:spcBef>
                <a:spcPct val="0"/>
              </a:spcBef>
            </a:pPr>
          </a:p>
          <a:p>
            <a:pPr algn="ctr">
              <a:lnSpc>
                <a:spcPts val="3079"/>
              </a:lnSpc>
              <a:spcBef>
                <a:spcPct val="0"/>
              </a:spcBef>
            </a:pPr>
          </a:p>
          <a:p>
            <a:pPr algn="ctr">
              <a:lnSpc>
                <a:spcPts val="3079"/>
              </a:lnSpc>
              <a:spcBef>
                <a:spcPct val="0"/>
              </a:spcBef>
            </a:pPr>
          </a:p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·Еріткіштер: Полярлы еріткіштер реакция жылдамдығын арттырады.</a:t>
            </a:r>
          </a:p>
          <a:p>
            <a:pPr algn="ctr">
              <a:lnSpc>
                <a:spcPts val="3079"/>
              </a:lnSpc>
              <a:spcBef>
                <a:spcPct val="0"/>
              </a:spcBef>
            </a:pP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2333050" y="6872654"/>
            <a:ext cx="16218719" cy="12149295"/>
          </a:xfrm>
          <a:custGeom>
            <a:avLst/>
            <a:gdLst/>
            <a:ahLst/>
            <a:cxnLst/>
            <a:rect r="r" b="b" t="t" l="l"/>
            <a:pathLst>
              <a:path h="12149295" w="16218719">
                <a:moveTo>
                  <a:pt x="0" y="0"/>
                </a:moveTo>
                <a:lnTo>
                  <a:pt x="16218719" y="0"/>
                </a:lnTo>
                <a:lnTo>
                  <a:pt x="16218719" y="12149295"/>
                </a:lnTo>
                <a:lnTo>
                  <a:pt x="0" y="121492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96694" y="3015995"/>
            <a:ext cx="893373" cy="1621634"/>
          </a:xfrm>
          <a:custGeom>
            <a:avLst/>
            <a:gdLst/>
            <a:ahLst/>
            <a:cxnLst/>
            <a:rect r="r" b="b" t="t" l="l"/>
            <a:pathLst>
              <a:path h="1621634" w="893373">
                <a:moveTo>
                  <a:pt x="0" y="0"/>
                </a:moveTo>
                <a:lnTo>
                  <a:pt x="893373" y="0"/>
                </a:lnTo>
                <a:lnTo>
                  <a:pt x="893373" y="1621634"/>
                </a:lnTo>
                <a:lnTo>
                  <a:pt x="0" y="16216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2170399" y="4708840"/>
            <a:ext cx="1861859" cy="1482717"/>
          </a:xfrm>
          <a:custGeom>
            <a:avLst/>
            <a:gdLst/>
            <a:ahLst/>
            <a:cxnLst/>
            <a:rect r="r" b="b" t="t" l="l"/>
            <a:pathLst>
              <a:path h="1482717" w="1861859">
                <a:moveTo>
                  <a:pt x="0" y="0"/>
                </a:moveTo>
                <a:lnTo>
                  <a:pt x="1861860" y="0"/>
                </a:lnTo>
                <a:lnTo>
                  <a:pt x="1861860" y="1482717"/>
                </a:lnTo>
                <a:lnTo>
                  <a:pt x="0" y="14827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101329" y="6660818"/>
            <a:ext cx="1402635" cy="1394984"/>
          </a:xfrm>
          <a:custGeom>
            <a:avLst/>
            <a:gdLst/>
            <a:ahLst/>
            <a:cxnLst/>
            <a:rect r="r" b="b" t="t" l="l"/>
            <a:pathLst>
              <a:path h="1394984" w="1402635">
                <a:moveTo>
                  <a:pt x="0" y="0"/>
                </a:moveTo>
                <a:lnTo>
                  <a:pt x="1402635" y="0"/>
                </a:lnTo>
                <a:lnTo>
                  <a:pt x="1402635" y="1394984"/>
                </a:lnTo>
                <a:lnTo>
                  <a:pt x="0" y="139498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-1222980" y="1304684"/>
            <a:ext cx="14554576" cy="688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634"/>
              </a:lnSpc>
            </a:pPr>
            <a:r>
              <a:rPr lang="en-US" sz="4025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Ре</a:t>
            </a:r>
            <a:r>
              <a:rPr lang="en-US" sz="4025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акцияның әсер етуші факторлары</a:t>
            </a:r>
          </a:p>
        </p:txBody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979885" y="0"/>
            <a:ext cx="5781358" cy="12668315"/>
          </a:xfrm>
          <a:custGeom>
            <a:avLst/>
            <a:gdLst/>
            <a:ahLst/>
            <a:cxnLst/>
            <a:rect r="r" b="b" t="t" l="l"/>
            <a:pathLst>
              <a:path h="12668315" w="5781358">
                <a:moveTo>
                  <a:pt x="0" y="0"/>
                </a:moveTo>
                <a:lnTo>
                  <a:pt x="5781359" y="0"/>
                </a:lnTo>
                <a:lnTo>
                  <a:pt x="5781359" y="12668315"/>
                </a:lnTo>
                <a:lnTo>
                  <a:pt x="0" y="126683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2012563"/>
            <a:ext cx="11915154" cy="2752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b="true" sz="6000">
                <a:solidFill>
                  <a:srgbClr val="222A9B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 Хош</a:t>
            </a:r>
            <a:r>
              <a:rPr lang="en-US" b="true" sz="6000">
                <a:solidFill>
                  <a:srgbClr val="222A9B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 иісті қосылыстардың ядро бойынша хлорлануы</a:t>
            </a:r>
          </a:p>
          <a:p>
            <a:pPr algn="ctr">
              <a:lnSpc>
                <a:spcPts val="7200"/>
              </a:lnSpc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2132838" y="4957478"/>
            <a:ext cx="10236685" cy="27152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343434"/>
                </a:solidFill>
                <a:latin typeface="Clear Sans"/>
                <a:ea typeface="Clear Sans"/>
                <a:cs typeface="Clear Sans"/>
                <a:sym typeface="Clear Sans"/>
              </a:rPr>
              <a:t> Хош иіс</a:t>
            </a:r>
            <a:r>
              <a:rPr lang="en-US" sz="2600">
                <a:solidFill>
                  <a:srgbClr val="343434"/>
                </a:solidFill>
                <a:latin typeface="Clear Sans"/>
                <a:ea typeface="Clear Sans"/>
                <a:cs typeface="Clear Sans"/>
                <a:sym typeface="Clear Sans"/>
              </a:rPr>
              <a:t>ті (ароматты) қосылыстардың ядро бойынша хлорлануы – бензол және оның туындыларының ароматты сақинасында (C₆H₆) хлор атомының орын басу реакциясы. Бұл процесс көбінесе электрофильді орын басу механизмі арқылы жүреді және хлорланған ароматты қосылыстар алу үшін маңызды.</a:t>
            </a:r>
          </a:p>
          <a:p>
            <a:pPr algn="ctr">
              <a:lnSpc>
                <a:spcPts val="3640"/>
              </a:lnSpc>
            </a:pPr>
          </a:p>
        </p:txBody>
      </p: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22A9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3893967">
            <a:off x="-3020362" y="-3147228"/>
            <a:ext cx="5571468" cy="4973801"/>
          </a:xfrm>
          <a:custGeom>
            <a:avLst/>
            <a:gdLst/>
            <a:ahLst/>
            <a:cxnLst/>
            <a:rect r="r" b="b" t="t" l="l"/>
            <a:pathLst>
              <a:path h="4973801" w="5571468">
                <a:moveTo>
                  <a:pt x="0" y="0"/>
                </a:moveTo>
                <a:lnTo>
                  <a:pt x="5571468" y="0"/>
                </a:lnTo>
                <a:lnTo>
                  <a:pt x="5571468" y="4973801"/>
                </a:lnTo>
                <a:lnTo>
                  <a:pt x="0" y="49738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82158" y="1971040"/>
            <a:ext cx="17454813" cy="82016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40"/>
              </a:lnSpc>
            </a:pPr>
            <a:r>
              <a:rPr lang="en-US" sz="2600" b="true">
                <a:solidFill>
                  <a:srgbClr val="FFFFFF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 </a:t>
            </a:r>
            <a:r>
              <a:rPr lang="en-US" sz="2600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Хош иісті қосылыстардағы</a:t>
            </a:r>
            <a:r>
              <a:rPr lang="en-US" sz="2600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C=C байланыст</a:t>
            </a:r>
            <a:r>
              <a:rPr lang="en-US" sz="2600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ары π-электрондардың тығыз бұлтын түзеді, сондықтан олар электрофильді реагенттермен (мысалы, Cl₂) оңай әрекеттеседі.</a:t>
            </a:r>
          </a:p>
          <a:p>
            <a:pPr algn="l">
              <a:lnSpc>
                <a:spcPts val="3640"/>
              </a:lnSpc>
            </a:pPr>
            <a:r>
              <a:rPr lang="en-US" sz="2600" i="true">
                <a:solidFill>
                  <a:srgbClr val="FFFFFF"/>
                </a:solidFill>
                <a:latin typeface="Clear Sans Italics"/>
                <a:ea typeface="Clear Sans Italics"/>
                <a:cs typeface="Clear Sans Italics"/>
                <a:sym typeface="Clear Sans Italics"/>
              </a:rPr>
              <a:t> </a:t>
            </a:r>
            <a:r>
              <a:rPr lang="en-US" b="true" sz="2600" i="true">
                <a:solidFill>
                  <a:srgbClr val="FFFFFF"/>
                </a:solidFill>
                <a:latin typeface="Clear Sans Bold Italics"/>
                <a:ea typeface="Clear Sans Bold Italics"/>
                <a:cs typeface="Clear Sans Bold Italics"/>
                <a:sym typeface="Clear Sans Bold Italics"/>
              </a:rPr>
              <a:t>Жалпы реакция:</a:t>
            </a:r>
          </a:p>
          <a:p>
            <a:pPr algn="l">
              <a:lnSpc>
                <a:spcPts val="3640"/>
              </a:lnSpc>
            </a:pPr>
            <a:r>
              <a:rPr lang="en-US" sz="2600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C6H6 + Cl2 → C6H5Cl + HCl  (катализатор ретінде FeCl3 қолданылады)</a:t>
            </a:r>
          </a:p>
          <a:p>
            <a:pPr algn="l">
              <a:lnSpc>
                <a:spcPts val="3640"/>
              </a:lnSpc>
            </a:pPr>
            <a:r>
              <a:rPr lang="en-US" sz="2600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b="true" sz="2600" i="true">
                <a:solidFill>
                  <a:srgbClr val="FFFFFF"/>
                </a:solidFill>
                <a:latin typeface="Clear Sans Bold Italics"/>
                <a:ea typeface="Clear Sans Bold Italics"/>
                <a:cs typeface="Clear Sans Bold Italics"/>
                <a:sym typeface="Clear Sans Bold Italics"/>
              </a:rPr>
              <a:t>Реакция кезеңдері:</a:t>
            </a:r>
          </a:p>
          <a:p>
            <a:pPr algn="l">
              <a:lnSpc>
                <a:spcPts val="3640"/>
              </a:lnSpc>
            </a:pPr>
            <a:r>
              <a:rPr lang="en-US" sz="2600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1.Электрофильдің түзілуі (активтену):</a:t>
            </a:r>
          </a:p>
          <a:p>
            <a:pPr algn="l">
              <a:lnSpc>
                <a:spcPts val="3640"/>
              </a:lnSpc>
            </a:pPr>
            <a:r>
              <a:rPr lang="en-US" sz="2600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2.Электрофильдің ароматты сақинаға шабуылы:</a:t>
            </a:r>
          </a:p>
          <a:p>
            <a:pPr algn="l">
              <a:lnSpc>
                <a:spcPts val="3640"/>
              </a:lnSpc>
            </a:pPr>
            <a:r>
              <a:rPr lang="en-US" sz="2600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3.Протонның бөлінуі және ароматтылықтың қалпына келуі:</a:t>
            </a:r>
          </a:p>
          <a:p>
            <a:pPr algn="l">
              <a:lnSpc>
                <a:spcPts val="3640"/>
              </a:lnSpc>
            </a:pPr>
            <a:r>
              <a:rPr lang="en-US" sz="2600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b="true" sz="2600" i="true">
                <a:solidFill>
                  <a:srgbClr val="FFFFFF"/>
                </a:solidFill>
                <a:latin typeface="Clear Sans Bold Italics"/>
                <a:ea typeface="Clear Sans Bold Italics"/>
                <a:cs typeface="Clear Sans Bold Italics"/>
                <a:sym typeface="Clear Sans Bold Italics"/>
              </a:rPr>
              <a:t>Реакцияның селективтілігі және әсер етуші факторлар</a:t>
            </a:r>
          </a:p>
          <a:p>
            <a:pPr algn="l">
              <a:lnSpc>
                <a:spcPts val="3640"/>
              </a:lnSpc>
            </a:pPr>
            <a:r>
              <a:rPr lang="en-US" sz="2600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Хлорлау дәрежесі</a:t>
            </a:r>
          </a:p>
          <a:p>
            <a:pPr algn="l">
              <a:lnSpc>
                <a:spcPts val="3640"/>
              </a:lnSpc>
            </a:pPr>
            <a:r>
              <a:rPr lang="en-US" sz="2600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·1 молекула Cl₂ → монохлорбензол (C₆H₅Cl)</a:t>
            </a:r>
          </a:p>
          <a:p>
            <a:pPr algn="l">
              <a:lnSpc>
                <a:spcPts val="3640"/>
              </a:lnSpc>
            </a:pPr>
            <a:r>
              <a:rPr lang="en-US" sz="2600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·Артық Cl₂ → полихлорланған өнімдер (мысалы, 1,2-дихлорбензол, 1,4-дихлорбензол)</a:t>
            </a:r>
          </a:p>
          <a:p>
            <a:pPr algn="l">
              <a:lnSpc>
                <a:spcPts val="3640"/>
              </a:lnSpc>
            </a:pPr>
            <a:r>
              <a:rPr lang="en-US" b="true" sz="2600" i="true">
                <a:solidFill>
                  <a:srgbClr val="FFFFFF"/>
                </a:solidFill>
                <a:latin typeface="Clear Sans Bold Italics"/>
                <a:ea typeface="Clear Sans Bold Italics"/>
                <a:cs typeface="Clear Sans Bold Italics"/>
                <a:sym typeface="Clear Sans Bold Italics"/>
              </a:rPr>
              <a:t> Орын басушы топтардың әсері</a:t>
            </a:r>
          </a:p>
          <a:p>
            <a:pPr algn="l">
              <a:lnSpc>
                <a:spcPts val="3640"/>
              </a:lnSpc>
            </a:pPr>
            <a:r>
              <a:rPr lang="en-US" sz="2600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Белсендіруші топтар (–OH, –NH₂, –OCH₃)</a:t>
            </a:r>
          </a:p>
          <a:p>
            <a:pPr algn="l">
              <a:lnSpc>
                <a:spcPts val="3640"/>
              </a:lnSpc>
            </a:pPr>
            <a:r>
              <a:rPr lang="en-US" sz="2600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·Хлорлау орто- және пара-қалыптарда жүреді.</a:t>
            </a:r>
          </a:p>
          <a:p>
            <a:pPr algn="l">
              <a:lnSpc>
                <a:spcPts val="3640"/>
              </a:lnSpc>
            </a:pPr>
            <a:r>
              <a:rPr lang="en-US" sz="2600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Дезактиваторлар (–NO₂, –COOH, –SO₃H)</a:t>
            </a:r>
          </a:p>
          <a:p>
            <a:pPr algn="l">
              <a:lnSpc>
                <a:spcPts val="3640"/>
              </a:lnSpc>
            </a:pPr>
            <a:r>
              <a:rPr lang="en-US" sz="2600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·Хлорлау мета-қалыпта жүреді.</a:t>
            </a:r>
          </a:p>
          <a:p>
            <a:pPr algn="l">
              <a:lnSpc>
                <a:spcPts val="3640"/>
              </a:lnSpc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2336226" y="380244"/>
            <a:ext cx="13946677" cy="2235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50"/>
              </a:lnSpc>
            </a:pPr>
            <a:r>
              <a:rPr lang="en-US" sz="4250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Хлорлау реакциясының механизмі</a:t>
            </a:r>
          </a:p>
          <a:p>
            <a:pPr algn="ctr">
              <a:lnSpc>
                <a:spcPts val="5950"/>
              </a:lnSpc>
            </a:pPr>
            <a:r>
              <a:rPr lang="en-US" sz="4250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Электрофильді орын басу механизмі (SEAr)</a:t>
            </a:r>
          </a:p>
          <a:p>
            <a:pPr algn="ctr">
              <a:lnSpc>
                <a:spcPts val="5949"/>
              </a:lnSpc>
            </a:pPr>
          </a:p>
        </p:txBody>
      </p:sp>
      <p:sp>
        <p:nvSpPr>
          <p:cNvPr name="Freeform 5" id="5"/>
          <p:cNvSpPr/>
          <p:nvPr/>
        </p:nvSpPr>
        <p:spPr>
          <a:xfrm flipH="false" flipV="false" rot="-475766">
            <a:off x="14755944" y="6704509"/>
            <a:ext cx="4635831" cy="4138532"/>
          </a:xfrm>
          <a:custGeom>
            <a:avLst/>
            <a:gdLst/>
            <a:ahLst/>
            <a:cxnLst/>
            <a:rect r="r" b="b" t="t" l="l"/>
            <a:pathLst>
              <a:path h="4138532" w="4635831">
                <a:moveTo>
                  <a:pt x="0" y="0"/>
                </a:moveTo>
                <a:lnTo>
                  <a:pt x="4635830" y="0"/>
                </a:lnTo>
                <a:lnTo>
                  <a:pt x="4635830" y="4138533"/>
                </a:lnTo>
                <a:lnTo>
                  <a:pt x="0" y="41385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475766">
            <a:off x="6991649" y="9073755"/>
            <a:ext cx="4635831" cy="4138532"/>
          </a:xfrm>
          <a:custGeom>
            <a:avLst/>
            <a:gdLst/>
            <a:ahLst/>
            <a:cxnLst/>
            <a:rect r="r" b="b" t="t" l="l"/>
            <a:pathLst>
              <a:path h="4138532" w="4635831">
                <a:moveTo>
                  <a:pt x="0" y="0"/>
                </a:moveTo>
                <a:lnTo>
                  <a:pt x="4635831" y="0"/>
                </a:lnTo>
                <a:lnTo>
                  <a:pt x="4635831" y="4138532"/>
                </a:lnTo>
                <a:lnTo>
                  <a:pt x="0" y="41385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475766">
            <a:off x="11383773" y="2691868"/>
            <a:ext cx="4635831" cy="4138532"/>
          </a:xfrm>
          <a:custGeom>
            <a:avLst/>
            <a:gdLst/>
            <a:ahLst/>
            <a:cxnLst/>
            <a:rect r="r" b="b" t="t" l="l"/>
            <a:pathLst>
              <a:path h="4138532" w="4635831">
                <a:moveTo>
                  <a:pt x="0" y="0"/>
                </a:moveTo>
                <a:lnTo>
                  <a:pt x="4635830" y="0"/>
                </a:lnTo>
                <a:lnTo>
                  <a:pt x="4635830" y="4138533"/>
                </a:lnTo>
                <a:lnTo>
                  <a:pt x="0" y="41385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475766">
            <a:off x="15970085" y="-2729594"/>
            <a:ext cx="4635831" cy="4138532"/>
          </a:xfrm>
          <a:custGeom>
            <a:avLst/>
            <a:gdLst/>
            <a:ahLst/>
            <a:cxnLst/>
            <a:rect r="r" b="b" t="t" l="l"/>
            <a:pathLst>
              <a:path h="4138532" w="4635831">
                <a:moveTo>
                  <a:pt x="0" y="0"/>
                </a:moveTo>
                <a:lnTo>
                  <a:pt x="4635830" y="0"/>
                </a:lnTo>
                <a:lnTo>
                  <a:pt x="4635830" y="4138533"/>
                </a:lnTo>
                <a:lnTo>
                  <a:pt x="0" y="41385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bg>
      <p:bgPr>
        <a:solidFill>
          <a:srgbClr val="222A9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188057" y="1996811"/>
            <a:ext cx="3006800" cy="8712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105"/>
              </a:lnSpc>
            </a:pPr>
            <a:r>
              <a:rPr lang="en-US" sz="5075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ЖОСПАР: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293604" y="3406148"/>
            <a:ext cx="15435699" cy="5016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24"/>
              </a:lnSpc>
            </a:pP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I. Ра</a:t>
            </a: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дикалды тізбекті хлорлау.</a:t>
            </a:r>
          </a:p>
          <a:p>
            <a:pPr algn="l">
              <a:lnSpc>
                <a:spcPts val="3324"/>
              </a:lnSpc>
            </a:pP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1. Процестің теориялық негіздері: реакция механизмі, өнімдердің құрамы және реакциялардың селективтілігі. </a:t>
            </a:r>
          </a:p>
          <a:p>
            <a:pPr algn="l">
              <a:lnSpc>
                <a:spcPts val="3324"/>
              </a:lnSpc>
            </a:pP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2. Сұйық фазалы хлорлау технологиясы. </a:t>
            </a:r>
          </a:p>
          <a:p>
            <a:pPr algn="l">
              <a:lnSpc>
                <a:spcPts val="3324"/>
              </a:lnSpc>
            </a:pP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3. Газ фазалы хлорлау технологиясы</a:t>
            </a:r>
          </a:p>
          <a:p>
            <a:pPr algn="l">
              <a:lnSpc>
                <a:spcPts val="3324"/>
              </a:lnSpc>
            </a:pP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II. Иондық каталитикалық галогендеу. </a:t>
            </a:r>
          </a:p>
          <a:p>
            <a:pPr algn="l">
              <a:lnSpc>
                <a:spcPts val="3324"/>
              </a:lnSpc>
            </a:pP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1. С=С байланыстары бойынша галогендердің қосылуы. </a:t>
            </a:r>
          </a:p>
          <a:p>
            <a:pPr algn="l">
              <a:lnSpc>
                <a:spcPts val="3324"/>
              </a:lnSpc>
            </a:pP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2. С=С-байланыстары бойынша гидрогалогендеу. </a:t>
            </a:r>
          </a:p>
          <a:p>
            <a:pPr algn="l">
              <a:lnSpc>
                <a:spcPts val="3324"/>
              </a:lnSpc>
            </a:pP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3. С-С-байланыстар бойынша гидрохлорлау. </a:t>
            </a:r>
          </a:p>
          <a:p>
            <a:pPr algn="l">
              <a:lnSpc>
                <a:spcPts val="3324"/>
              </a:lnSpc>
            </a:pP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4. Хош иісті қосылыстар ядро бойынша хлорлау. </a:t>
            </a:r>
          </a:p>
          <a:p>
            <a:pPr algn="l">
              <a:lnSpc>
                <a:spcPts val="3324"/>
              </a:lnSpc>
            </a:pP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5. Құрамында оттегі және азот бар қосылыстарды галогендеу</a:t>
            </a:r>
          </a:p>
          <a:p>
            <a:pPr algn="l">
              <a:lnSpc>
                <a:spcPts val="3324"/>
              </a:lnSpc>
            </a:pPr>
          </a:p>
        </p:txBody>
      </p: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25210" y="733001"/>
            <a:ext cx="17762790" cy="2600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39"/>
              </a:lnSpc>
            </a:pPr>
            <a:r>
              <a:rPr lang="en-US" b="true" sz="5700">
                <a:solidFill>
                  <a:srgbClr val="222A9B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 Құрамынд</a:t>
            </a:r>
            <a:r>
              <a:rPr lang="en-US" b="true" sz="5700">
                <a:solidFill>
                  <a:srgbClr val="222A9B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а оттегі және азот бар қосылыстарды галогендеу технологиясы</a:t>
            </a:r>
          </a:p>
          <a:p>
            <a:pPr algn="ctr">
              <a:lnSpc>
                <a:spcPts val="6839"/>
              </a:lnSpc>
            </a:pPr>
          </a:p>
        </p:txBody>
      </p:sp>
      <p:sp>
        <p:nvSpPr>
          <p:cNvPr name="TextBox 3" id="3"/>
          <p:cNvSpPr txBox="true"/>
          <p:nvPr/>
        </p:nvSpPr>
        <p:spPr>
          <a:xfrm rot="0">
            <a:off x="4244771" y="2984653"/>
            <a:ext cx="13682732" cy="50336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b="true" sz="3200">
                <a:solidFill>
                  <a:srgbClr val="343434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 Галогендеу</a:t>
            </a:r>
            <a:r>
              <a:rPr lang="en-US" sz="3200">
                <a:solidFill>
                  <a:srgbClr val="343434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3200">
                <a:solidFill>
                  <a:srgbClr val="343434"/>
                </a:solidFill>
                <a:latin typeface="Clear Sans"/>
                <a:ea typeface="Clear Sans"/>
                <a:cs typeface="Clear Sans"/>
                <a:sym typeface="Clear Sans"/>
              </a:rPr>
              <a:t>– органикалық қосылыстардағы сутек атомдарын галогендермен (Cl₂, Br₂, I₂, F₂) алмастыру немесе қосып алу процесі. Құрамында оттегі (O) және азот (N) бар қосылыстарды галогендеу арқылы өнеркәсіптік және зертханалық маңызды өнімдер алынады.</a:t>
            </a:r>
          </a:p>
          <a:p>
            <a:pPr algn="l">
              <a:lnSpc>
                <a:spcPts val="4480"/>
              </a:lnSpc>
            </a:pPr>
            <a:r>
              <a:rPr lang="en-US" sz="3200">
                <a:solidFill>
                  <a:srgbClr val="343434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b="true" sz="3200">
                <a:solidFill>
                  <a:srgbClr val="343434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                     Галогендеуге ұшырайтын негізгі қосылыстар:</a:t>
            </a:r>
          </a:p>
          <a:p>
            <a:pPr algn="l">
              <a:lnSpc>
                <a:spcPts val="4480"/>
              </a:lnSpc>
            </a:pPr>
            <a:r>
              <a:rPr lang="en-US" sz="3200">
                <a:solidFill>
                  <a:srgbClr val="343434"/>
                </a:solidFill>
                <a:latin typeface="Clear Sans"/>
                <a:ea typeface="Clear Sans"/>
                <a:cs typeface="Clear Sans"/>
                <a:sym typeface="Clear Sans"/>
              </a:rPr>
              <a:t> ·Оттекті қосылыстар: Спирттер, карбонил қосылыстары, қышқылдар, эфирлер</a:t>
            </a:r>
          </a:p>
          <a:p>
            <a:pPr algn="l">
              <a:lnSpc>
                <a:spcPts val="4480"/>
              </a:lnSpc>
            </a:pPr>
            <a:r>
              <a:rPr lang="en-US" sz="3200">
                <a:solidFill>
                  <a:srgbClr val="343434"/>
                </a:solidFill>
                <a:latin typeface="Clear Sans"/>
                <a:ea typeface="Clear Sans"/>
                <a:cs typeface="Clear Sans"/>
                <a:sym typeface="Clear Sans"/>
              </a:rPr>
              <a:t> ·Азотты қосылыстар: Аминдер, нитроқосылыстар, амидтер</a:t>
            </a:r>
          </a:p>
          <a:p>
            <a:pPr algn="l">
              <a:lnSpc>
                <a:spcPts val="4480"/>
              </a:lnSpc>
            </a:pP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-681069" y="4889719"/>
            <a:ext cx="9012820" cy="6875266"/>
          </a:xfrm>
          <a:custGeom>
            <a:avLst/>
            <a:gdLst/>
            <a:ahLst/>
            <a:cxnLst/>
            <a:rect r="r" b="b" t="t" l="l"/>
            <a:pathLst>
              <a:path h="6875266" w="9012820">
                <a:moveTo>
                  <a:pt x="0" y="0"/>
                </a:moveTo>
                <a:lnTo>
                  <a:pt x="9012820" y="0"/>
                </a:lnTo>
                <a:lnTo>
                  <a:pt x="9012820" y="6875266"/>
                </a:lnTo>
                <a:lnTo>
                  <a:pt x="0" y="68752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372952" y="252063"/>
            <a:ext cx="2744802" cy="3248286"/>
          </a:xfrm>
          <a:custGeom>
            <a:avLst/>
            <a:gdLst/>
            <a:ahLst/>
            <a:cxnLst/>
            <a:rect r="r" b="b" t="t" l="l"/>
            <a:pathLst>
              <a:path h="3248286" w="2744802">
                <a:moveTo>
                  <a:pt x="0" y="0"/>
                </a:moveTo>
                <a:lnTo>
                  <a:pt x="2744802" y="0"/>
                </a:lnTo>
                <a:lnTo>
                  <a:pt x="2744802" y="3248286"/>
                </a:lnTo>
                <a:lnTo>
                  <a:pt x="0" y="32482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405840" y="2152981"/>
            <a:ext cx="11645410" cy="15608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370"/>
              </a:lnSpc>
            </a:pPr>
            <a:r>
              <a:rPr lang="en-US" sz="4550">
                <a:solidFill>
                  <a:srgbClr val="222A9B"/>
                </a:solidFill>
                <a:latin typeface="Clear Sans"/>
                <a:ea typeface="Clear Sans"/>
                <a:cs typeface="Clear Sans"/>
                <a:sym typeface="Clear Sans"/>
              </a:rPr>
              <a:t> Оттегі бар қосылыстардың галогенденуі</a:t>
            </a:r>
          </a:p>
          <a:p>
            <a:pPr algn="l">
              <a:lnSpc>
                <a:spcPts val="6370"/>
              </a:lnSpc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4006840"/>
            <a:ext cx="4754280" cy="46685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343434"/>
                </a:solidFill>
                <a:latin typeface="Clear Sans"/>
                <a:ea typeface="Clear Sans"/>
                <a:cs typeface="Clear Sans"/>
                <a:sym typeface="Clear Sans"/>
              </a:rPr>
              <a:t> 1) Спиртт</a:t>
            </a:r>
            <a:r>
              <a:rPr lang="en-US" sz="2199">
                <a:solidFill>
                  <a:srgbClr val="343434"/>
                </a:solidFill>
                <a:latin typeface="Clear Sans"/>
                <a:ea typeface="Clear Sans"/>
                <a:cs typeface="Clear Sans"/>
                <a:sym typeface="Clear Sans"/>
              </a:rPr>
              <a:t>ердің галогенденуі</a:t>
            </a: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343434"/>
                </a:solidFill>
                <a:latin typeface="Clear Sans"/>
                <a:ea typeface="Clear Sans"/>
                <a:cs typeface="Clear Sans"/>
                <a:sym typeface="Clear Sans"/>
              </a:rPr>
              <a:t> ·Спирттерді галогендеу галогенсутектермен (HX) немесе фосфор галогенидтерімен (PCl₃, PBr₃, SOCl₂) жүзеге асады.</a:t>
            </a: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343434"/>
                </a:solidFill>
                <a:latin typeface="Clear Sans"/>
                <a:ea typeface="Clear Sans"/>
                <a:cs typeface="Clear Sans"/>
                <a:sym typeface="Clear Sans"/>
              </a:rPr>
              <a:t> ·Реакция SN1 немесе SN2 механизмдері бойынша жүреді.</a:t>
            </a: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343434"/>
                </a:solidFill>
                <a:latin typeface="Clear Sans"/>
                <a:ea typeface="Clear Sans"/>
                <a:cs typeface="Clear Sans"/>
                <a:sym typeface="Clear Sans"/>
              </a:rPr>
              <a:t> Мысал:</a:t>
            </a: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343434"/>
                </a:solidFill>
                <a:latin typeface="Clear Sans"/>
                <a:ea typeface="Clear Sans"/>
                <a:cs typeface="Clear Sans"/>
                <a:sym typeface="Clear Sans"/>
              </a:rPr>
              <a:t> Этанолдың хлорлануы:</a:t>
            </a: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343434"/>
                </a:solidFill>
                <a:latin typeface="Clear Sans"/>
                <a:ea typeface="Clear Sans"/>
                <a:cs typeface="Clear Sans"/>
                <a:sym typeface="Clear Sans"/>
              </a:rPr>
              <a:t> C2H5OH+PCl3→C2H5Cl+H3PO3</a:t>
            </a: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343434"/>
                </a:solidFill>
                <a:latin typeface="Clear Sans"/>
                <a:ea typeface="Clear Sans"/>
                <a:cs typeface="Clear Sans"/>
                <a:sym typeface="Clear Sans"/>
              </a:rPr>
              <a:t> C2H5OH+SOCl2→C2H5Cl+SO2+HCl</a:t>
            </a:r>
          </a:p>
          <a:p>
            <a:pPr algn="l">
              <a:lnSpc>
                <a:spcPts val="3079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6649598" y="4006840"/>
            <a:ext cx="5550957" cy="3887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343434"/>
                </a:solidFill>
                <a:latin typeface="Clear Sans"/>
                <a:ea typeface="Clear Sans"/>
                <a:cs typeface="Clear Sans"/>
                <a:sym typeface="Clear Sans"/>
              </a:rPr>
              <a:t> 2) К</a:t>
            </a:r>
            <a:r>
              <a:rPr lang="en-US" sz="2199">
                <a:solidFill>
                  <a:srgbClr val="343434"/>
                </a:solidFill>
                <a:latin typeface="Clear Sans"/>
                <a:ea typeface="Clear Sans"/>
                <a:cs typeface="Clear Sans"/>
                <a:sym typeface="Clear Sans"/>
              </a:rPr>
              <a:t>арбонил қосылыстарының г</a:t>
            </a:r>
            <a:r>
              <a:rPr lang="en-US" sz="2199">
                <a:solidFill>
                  <a:srgbClr val="343434"/>
                </a:solidFill>
                <a:latin typeface="Clear Sans"/>
                <a:ea typeface="Clear Sans"/>
                <a:cs typeface="Clear Sans"/>
                <a:sym typeface="Clear Sans"/>
              </a:rPr>
              <a:t>алогенденуі</a:t>
            </a: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343434"/>
                </a:solidFill>
                <a:latin typeface="Clear Sans"/>
                <a:ea typeface="Clear Sans"/>
                <a:cs typeface="Clear Sans"/>
                <a:sym typeface="Clear Sans"/>
              </a:rPr>
              <a:t> ·Альдегидтер мен кетондар α-көміртегі бойынша галогенденеді.</a:t>
            </a: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343434"/>
                </a:solidFill>
                <a:latin typeface="Clear Sans"/>
                <a:ea typeface="Clear Sans"/>
                <a:cs typeface="Clear Sans"/>
                <a:sym typeface="Clear Sans"/>
              </a:rPr>
              <a:t> ·Реакция кислоталы немесе негіздік ортада жүреді.</a:t>
            </a: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343434"/>
                </a:solidFill>
                <a:latin typeface="Clear Sans"/>
                <a:ea typeface="Clear Sans"/>
                <a:cs typeface="Clear Sans"/>
                <a:sym typeface="Clear Sans"/>
              </a:rPr>
              <a:t> Мысал:</a:t>
            </a: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343434"/>
                </a:solidFill>
                <a:latin typeface="Clear Sans"/>
                <a:ea typeface="Clear Sans"/>
                <a:cs typeface="Clear Sans"/>
                <a:sym typeface="Clear Sans"/>
              </a:rPr>
              <a:t> Ацетонның бромдануы (негіздік ортада):</a:t>
            </a: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343434"/>
                </a:solidFill>
                <a:latin typeface="Clear Sans"/>
                <a:ea typeface="Clear Sans"/>
                <a:cs typeface="Clear Sans"/>
                <a:sym typeface="Clear Sans"/>
              </a:rPr>
              <a:t> CH3COCH3+Br2→CH2BrCOCH3+HBr</a:t>
            </a:r>
          </a:p>
          <a:p>
            <a:pPr algn="l">
              <a:lnSpc>
                <a:spcPts val="3079"/>
              </a:lnSpc>
            </a:pPr>
          </a:p>
        </p:txBody>
      </p:sp>
      <p:sp>
        <p:nvSpPr>
          <p:cNvPr name="TextBox 6" id="6"/>
          <p:cNvSpPr txBox="true"/>
          <p:nvPr/>
        </p:nvSpPr>
        <p:spPr>
          <a:xfrm rot="0">
            <a:off x="13067173" y="4006840"/>
            <a:ext cx="4611558" cy="46685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343434"/>
                </a:solidFill>
                <a:latin typeface="Clear Sans"/>
                <a:ea typeface="Clear Sans"/>
                <a:cs typeface="Clear Sans"/>
                <a:sym typeface="Clear Sans"/>
              </a:rPr>
              <a:t> 3) Карбон қ</a:t>
            </a:r>
            <a:r>
              <a:rPr lang="en-US" sz="2199">
                <a:solidFill>
                  <a:srgbClr val="343434"/>
                </a:solidFill>
                <a:latin typeface="Clear Sans"/>
                <a:ea typeface="Clear Sans"/>
                <a:cs typeface="Clear Sans"/>
                <a:sym typeface="Clear Sans"/>
              </a:rPr>
              <a:t>ышқылдарының галогенденуі</a:t>
            </a: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343434"/>
                </a:solidFill>
                <a:latin typeface="Clear Sans"/>
                <a:ea typeface="Clear Sans"/>
                <a:cs typeface="Clear Sans"/>
                <a:sym typeface="Clear Sans"/>
              </a:rPr>
              <a:t> ·Галогендеу Гелль-Фолькард-Зелинский реакциясы арқылы жүреді.</a:t>
            </a: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343434"/>
                </a:solidFill>
                <a:latin typeface="Clear Sans"/>
                <a:ea typeface="Clear Sans"/>
                <a:cs typeface="Clear Sans"/>
                <a:sym typeface="Clear Sans"/>
              </a:rPr>
              <a:t> ·Реакция PCl₃, Cl₂ немесе Br₂ қатысында жүзеге асады.</a:t>
            </a: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343434"/>
                </a:solidFill>
                <a:latin typeface="Clear Sans"/>
                <a:ea typeface="Clear Sans"/>
                <a:cs typeface="Clear Sans"/>
                <a:sym typeface="Clear Sans"/>
              </a:rPr>
              <a:t> Мысал:</a:t>
            </a: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343434"/>
                </a:solidFill>
                <a:latin typeface="Clear Sans"/>
                <a:ea typeface="Clear Sans"/>
                <a:cs typeface="Clear Sans"/>
                <a:sym typeface="Clear Sans"/>
              </a:rPr>
              <a:t> Сірке қышқылының хлорлануы:</a:t>
            </a: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343434"/>
                </a:solidFill>
                <a:latin typeface="Clear Sans"/>
                <a:ea typeface="Clear Sans"/>
                <a:cs typeface="Clear Sans"/>
                <a:sym typeface="Clear Sans"/>
              </a:rPr>
              <a:t> CH3COOH+Cl2→ ClCH2COOH+HCl (PCl3 қатысында жүреді)</a:t>
            </a:r>
          </a:p>
          <a:p>
            <a:pPr algn="l">
              <a:lnSpc>
                <a:spcPts val="3079"/>
              </a:lnSpc>
            </a:pPr>
          </a:p>
        </p:txBody>
      </p:sp>
    </p:spTree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372952" y="252063"/>
            <a:ext cx="2744802" cy="3248286"/>
          </a:xfrm>
          <a:custGeom>
            <a:avLst/>
            <a:gdLst/>
            <a:ahLst/>
            <a:cxnLst/>
            <a:rect r="r" b="b" t="t" l="l"/>
            <a:pathLst>
              <a:path h="3248286" w="2744802">
                <a:moveTo>
                  <a:pt x="0" y="0"/>
                </a:moveTo>
                <a:lnTo>
                  <a:pt x="2744802" y="0"/>
                </a:lnTo>
                <a:lnTo>
                  <a:pt x="2744802" y="3248286"/>
                </a:lnTo>
                <a:lnTo>
                  <a:pt x="0" y="32482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6670" y="7503786"/>
            <a:ext cx="2106405" cy="2507625"/>
          </a:xfrm>
          <a:custGeom>
            <a:avLst/>
            <a:gdLst/>
            <a:ahLst/>
            <a:cxnLst/>
            <a:rect r="r" b="b" t="t" l="l"/>
            <a:pathLst>
              <a:path h="2507625" w="2106405">
                <a:moveTo>
                  <a:pt x="0" y="0"/>
                </a:moveTo>
                <a:lnTo>
                  <a:pt x="2106404" y="0"/>
                </a:lnTo>
                <a:lnTo>
                  <a:pt x="2106404" y="2507624"/>
                </a:lnTo>
                <a:lnTo>
                  <a:pt x="0" y="250762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405840" y="2152981"/>
            <a:ext cx="11645410" cy="7607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370"/>
              </a:lnSpc>
            </a:pPr>
            <a:r>
              <a:rPr lang="en-US" sz="4550">
                <a:solidFill>
                  <a:srgbClr val="222A9B"/>
                </a:solidFill>
                <a:latin typeface="Clear Sans"/>
                <a:ea typeface="Clear Sans"/>
                <a:cs typeface="Clear Sans"/>
                <a:sym typeface="Clear Sans"/>
              </a:rPr>
              <a:t>Азо</a:t>
            </a:r>
            <a:r>
              <a:rPr lang="en-US" sz="4550">
                <a:solidFill>
                  <a:srgbClr val="222A9B"/>
                </a:solidFill>
                <a:latin typeface="Clear Sans"/>
                <a:ea typeface="Clear Sans"/>
                <a:cs typeface="Clear Sans"/>
                <a:sym typeface="Clear Sans"/>
              </a:rPr>
              <a:t>т бар қосылыстардың галогенденуі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893964" y="4006840"/>
            <a:ext cx="5394464" cy="34969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343434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199">
                <a:solidFill>
                  <a:srgbClr val="343434"/>
                </a:solidFill>
                <a:latin typeface="Clear Sans"/>
                <a:ea typeface="Clear Sans"/>
                <a:cs typeface="Clear Sans"/>
                <a:sym typeface="Clear Sans"/>
              </a:rPr>
              <a:t>1) Аминдердің галогенденуі</a:t>
            </a: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343434"/>
                </a:solidFill>
                <a:latin typeface="Clear Sans"/>
                <a:ea typeface="Clear Sans"/>
                <a:cs typeface="Clear Sans"/>
                <a:sym typeface="Clear Sans"/>
              </a:rPr>
              <a:t> ·Біріншілік және екіншілік аминдер электрофильді орын басу немесе радикалды механизм арқылы галогенденеді.</a:t>
            </a: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343434"/>
                </a:solidFill>
                <a:latin typeface="Clear Sans"/>
                <a:ea typeface="Clear Sans"/>
                <a:cs typeface="Clear Sans"/>
                <a:sym typeface="Clear Sans"/>
              </a:rPr>
              <a:t> Мысал:</a:t>
            </a: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343434"/>
                </a:solidFill>
                <a:latin typeface="Clear Sans"/>
                <a:ea typeface="Clear Sans"/>
                <a:cs typeface="Clear Sans"/>
                <a:sym typeface="Clear Sans"/>
              </a:rPr>
              <a:t> Анилиннің бромдануы:</a:t>
            </a:r>
            <a:r>
              <a:rPr lang="en-US" sz="2199">
                <a:solidFill>
                  <a:srgbClr val="343434"/>
                </a:solidFill>
                <a:latin typeface="Clear Sans"/>
                <a:ea typeface="Clear Sans"/>
                <a:cs typeface="Clear Sans"/>
                <a:sym typeface="Clear Sans"/>
              </a:rPr>
              <a:t> C6H5NH2+Br2→2,4,6−C6H</a:t>
            </a:r>
            <a:r>
              <a:rPr lang="en-US" sz="2199">
                <a:solidFill>
                  <a:srgbClr val="343434"/>
                </a:solidFill>
                <a:latin typeface="Clear Sans"/>
                <a:ea typeface="Clear Sans"/>
                <a:cs typeface="Clear Sans"/>
                <a:sym typeface="Clear Sans"/>
              </a:rPr>
              <a:t>2Br3NH2+HBr</a:t>
            </a:r>
          </a:p>
          <a:p>
            <a:pPr algn="l">
              <a:lnSpc>
                <a:spcPts val="3079"/>
              </a:lnSpc>
            </a:pPr>
          </a:p>
        </p:txBody>
      </p:sp>
      <p:sp>
        <p:nvSpPr>
          <p:cNvPr name="TextBox 6" id="6"/>
          <p:cNvSpPr txBox="true"/>
          <p:nvPr/>
        </p:nvSpPr>
        <p:spPr>
          <a:xfrm rot="0">
            <a:off x="6649598" y="4006840"/>
            <a:ext cx="5705484" cy="31064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343434"/>
                </a:solidFill>
                <a:latin typeface="Clear Sans"/>
                <a:ea typeface="Clear Sans"/>
                <a:cs typeface="Clear Sans"/>
                <a:sym typeface="Clear Sans"/>
              </a:rPr>
              <a:t> 2) Ам</a:t>
            </a:r>
            <a:r>
              <a:rPr lang="en-US" sz="2199">
                <a:solidFill>
                  <a:srgbClr val="343434"/>
                </a:solidFill>
                <a:latin typeface="Clear Sans"/>
                <a:ea typeface="Clear Sans"/>
                <a:cs typeface="Clear Sans"/>
                <a:sym typeface="Clear Sans"/>
              </a:rPr>
              <a:t>идтердің г</a:t>
            </a:r>
            <a:r>
              <a:rPr lang="en-US" sz="2199">
                <a:solidFill>
                  <a:srgbClr val="343434"/>
                </a:solidFill>
                <a:latin typeface="Clear Sans"/>
                <a:ea typeface="Clear Sans"/>
                <a:cs typeface="Clear Sans"/>
                <a:sym typeface="Clear Sans"/>
              </a:rPr>
              <a:t>алогенденуі (Гофман реакциясы)</a:t>
            </a: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343434"/>
                </a:solidFill>
                <a:latin typeface="Clear Sans"/>
                <a:ea typeface="Clear Sans"/>
                <a:cs typeface="Clear Sans"/>
                <a:sym typeface="Clear Sans"/>
              </a:rPr>
              <a:t> ·Амидтер гипогалогениттермен (NaOCl, NaOBr) өңделгенде аминдер түзіледі.</a:t>
            </a: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343434"/>
                </a:solidFill>
                <a:latin typeface="Clear Sans"/>
                <a:ea typeface="Clear Sans"/>
                <a:cs typeface="Clear Sans"/>
                <a:sym typeface="Clear Sans"/>
              </a:rPr>
              <a:t> Мысал:</a:t>
            </a: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343434"/>
                </a:solidFill>
                <a:latin typeface="Clear Sans"/>
                <a:ea typeface="Clear Sans"/>
                <a:cs typeface="Clear Sans"/>
                <a:sym typeface="Clear Sans"/>
              </a:rPr>
              <a:t> Бензамидтің гипохлоритпен реакциясы:</a:t>
            </a: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343434"/>
                </a:solidFill>
                <a:latin typeface="Clear Sans"/>
                <a:ea typeface="Clear Sans"/>
                <a:cs typeface="Clear Sans"/>
                <a:sym typeface="Clear Sans"/>
              </a:rPr>
              <a:t>C6H5CONH2+NaOCl→C6H5NH2+CO2+NaCl</a:t>
            </a:r>
          </a:p>
          <a:p>
            <a:pPr algn="l">
              <a:lnSpc>
                <a:spcPts val="3079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13067173" y="4006840"/>
            <a:ext cx="4611558" cy="46685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343434"/>
                </a:solidFill>
                <a:latin typeface="Clear Sans"/>
                <a:ea typeface="Clear Sans"/>
                <a:cs typeface="Clear Sans"/>
                <a:sym typeface="Clear Sans"/>
              </a:rPr>
              <a:t> 3) Нитроқос</a:t>
            </a:r>
            <a:r>
              <a:rPr lang="en-US" sz="2199">
                <a:solidFill>
                  <a:srgbClr val="343434"/>
                </a:solidFill>
                <a:latin typeface="Clear Sans"/>
                <a:ea typeface="Clear Sans"/>
                <a:cs typeface="Clear Sans"/>
                <a:sym typeface="Clear Sans"/>
              </a:rPr>
              <a:t>ылыстардың галогенденуі</a:t>
            </a: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343434"/>
                </a:solidFill>
                <a:latin typeface="Clear Sans"/>
                <a:ea typeface="Clear Sans"/>
                <a:cs typeface="Clear Sans"/>
                <a:sym typeface="Clear Sans"/>
              </a:rPr>
              <a:t> ·Катализаторлар (FeCl₃, AlCl₃) немесе УК-сәулесі қатысында жүреді.</a:t>
            </a: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343434"/>
                </a:solidFill>
                <a:latin typeface="Clear Sans"/>
                <a:ea typeface="Clear Sans"/>
                <a:cs typeface="Clear Sans"/>
                <a:sym typeface="Clear Sans"/>
              </a:rPr>
              <a:t> ·Галоген көбінесе мета-қалыпқа бағытталады.</a:t>
            </a: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343434"/>
                </a:solidFill>
                <a:latin typeface="Clear Sans"/>
                <a:ea typeface="Clear Sans"/>
                <a:cs typeface="Clear Sans"/>
                <a:sym typeface="Clear Sans"/>
              </a:rPr>
              <a:t> Мысал:</a:t>
            </a: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343434"/>
                </a:solidFill>
                <a:latin typeface="Clear Sans"/>
                <a:ea typeface="Clear Sans"/>
                <a:cs typeface="Clear Sans"/>
                <a:sym typeface="Clear Sans"/>
              </a:rPr>
              <a:t> Нитробензолдың хлорлануы:</a:t>
            </a: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343434"/>
                </a:solidFill>
                <a:latin typeface="Clear Sans"/>
                <a:ea typeface="Clear Sans"/>
                <a:cs typeface="Clear Sans"/>
                <a:sym typeface="Clear Sans"/>
              </a:rPr>
              <a:t> C6H5NO2+Cl2→C6H4 Cl NO2+HCl  (3−Cl)</a:t>
            </a:r>
          </a:p>
          <a:p>
            <a:pPr algn="l">
              <a:lnSpc>
                <a:spcPts val="3079"/>
              </a:lnSpc>
            </a:pPr>
          </a:p>
        </p:txBody>
      </p:sp>
    </p:spTree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22A9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90108" y="3217276"/>
            <a:ext cx="7055988" cy="1838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FFFFFF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Қо</a:t>
            </a:r>
            <a:r>
              <a:rPr lang="en-US" sz="6000" b="true">
                <a:solidFill>
                  <a:srgbClr val="FFFFFF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лдану салалары</a:t>
            </a:r>
          </a:p>
          <a:p>
            <a:pPr algn="l">
              <a:lnSpc>
                <a:spcPts val="7200"/>
              </a:lnSpc>
            </a:pPr>
          </a:p>
        </p:txBody>
      </p:sp>
      <p:sp>
        <p:nvSpPr>
          <p:cNvPr name="TextBox 3" id="3"/>
          <p:cNvSpPr txBox="true"/>
          <p:nvPr/>
        </p:nvSpPr>
        <p:spPr>
          <a:xfrm rot="0">
            <a:off x="665906" y="4845052"/>
            <a:ext cx="6617396" cy="24567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81"/>
              </a:lnSpc>
            </a:pPr>
            <a:r>
              <a:rPr lang="en-US" sz="2343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‒Фармацевтика (антиби</a:t>
            </a:r>
            <a:r>
              <a:rPr lang="en-US" sz="2343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отиктер, анестетиктер)</a:t>
            </a:r>
          </a:p>
          <a:p>
            <a:pPr algn="l">
              <a:lnSpc>
                <a:spcPts val="3281"/>
              </a:lnSpc>
            </a:pPr>
            <a:r>
              <a:rPr lang="en-US" sz="2343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‒Пестицидтер және гербицидтер өндірісі</a:t>
            </a:r>
          </a:p>
          <a:p>
            <a:pPr algn="l">
              <a:lnSpc>
                <a:spcPts val="3281"/>
              </a:lnSpc>
            </a:pPr>
            <a:r>
              <a:rPr lang="en-US" sz="2343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‒Полимерлер және пластмассалар (ПВХ, тефлон, бакелит)</a:t>
            </a:r>
          </a:p>
          <a:p>
            <a:pPr algn="l">
              <a:lnSpc>
                <a:spcPts val="3281"/>
              </a:lnSpc>
            </a:pPr>
            <a:r>
              <a:rPr lang="en-US" sz="2343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‒Органикалық синтез және бояғыштар өндірісі</a:t>
            </a:r>
          </a:p>
          <a:p>
            <a:pPr algn="l">
              <a:lnSpc>
                <a:spcPts val="3281"/>
              </a:lnSpc>
            </a:pP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7283302" y="1143281"/>
            <a:ext cx="2668873" cy="2217590"/>
          </a:xfrm>
          <a:custGeom>
            <a:avLst/>
            <a:gdLst/>
            <a:ahLst/>
            <a:cxnLst/>
            <a:rect r="r" b="b" t="t" l="l"/>
            <a:pathLst>
              <a:path h="2217590" w="2668873">
                <a:moveTo>
                  <a:pt x="0" y="0"/>
                </a:moveTo>
                <a:lnTo>
                  <a:pt x="2668873" y="0"/>
                </a:lnTo>
                <a:lnTo>
                  <a:pt x="2668873" y="2217591"/>
                </a:lnTo>
                <a:lnTo>
                  <a:pt x="0" y="22175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1390975" y="1277352"/>
            <a:ext cx="2183700" cy="1949449"/>
          </a:xfrm>
          <a:custGeom>
            <a:avLst/>
            <a:gdLst/>
            <a:ahLst/>
            <a:cxnLst/>
            <a:rect r="r" b="b" t="t" l="l"/>
            <a:pathLst>
              <a:path h="1949449" w="2183700">
                <a:moveTo>
                  <a:pt x="0" y="0"/>
                </a:moveTo>
                <a:lnTo>
                  <a:pt x="2183701" y="0"/>
                </a:lnTo>
                <a:lnTo>
                  <a:pt x="2183701" y="1949449"/>
                </a:lnTo>
                <a:lnTo>
                  <a:pt x="0" y="19494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5116130" y="6009706"/>
            <a:ext cx="1482540" cy="3248594"/>
          </a:xfrm>
          <a:custGeom>
            <a:avLst/>
            <a:gdLst/>
            <a:ahLst/>
            <a:cxnLst/>
            <a:rect r="r" b="b" t="t" l="l"/>
            <a:pathLst>
              <a:path h="3248594" w="1482540">
                <a:moveTo>
                  <a:pt x="0" y="0"/>
                </a:moveTo>
                <a:lnTo>
                  <a:pt x="1482541" y="0"/>
                </a:lnTo>
                <a:lnTo>
                  <a:pt x="1482541" y="3248594"/>
                </a:lnTo>
                <a:lnTo>
                  <a:pt x="0" y="32485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5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4455501" y="1201927"/>
            <a:ext cx="2803799" cy="2100300"/>
          </a:xfrm>
          <a:custGeom>
            <a:avLst/>
            <a:gdLst/>
            <a:ahLst/>
            <a:cxnLst/>
            <a:rect r="r" b="b" t="t" l="l"/>
            <a:pathLst>
              <a:path h="2100300" w="2803799">
                <a:moveTo>
                  <a:pt x="0" y="0"/>
                </a:moveTo>
                <a:lnTo>
                  <a:pt x="2803799" y="0"/>
                </a:lnTo>
                <a:lnTo>
                  <a:pt x="2803799" y="2100300"/>
                </a:lnTo>
                <a:lnTo>
                  <a:pt x="0" y="21003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50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1194680" y="3999891"/>
            <a:ext cx="2998326" cy="2287219"/>
          </a:xfrm>
          <a:custGeom>
            <a:avLst/>
            <a:gdLst/>
            <a:ahLst/>
            <a:cxnLst/>
            <a:rect r="r" b="b" t="t" l="l"/>
            <a:pathLst>
              <a:path h="2287219" w="2998326">
                <a:moveTo>
                  <a:pt x="0" y="0"/>
                </a:moveTo>
                <a:lnTo>
                  <a:pt x="2998325" y="0"/>
                </a:lnTo>
                <a:lnTo>
                  <a:pt x="2998325" y="2287218"/>
                </a:lnTo>
                <a:lnTo>
                  <a:pt x="0" y="228721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50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5019258" y="4043482"/>
            <a:ext cx="1676285" cy="1679339"/>
          </a:xfrm>
          <a:custGeom>
            <a:avLst/>
            <a:gdLst/>
            <a:ahLst/>
            <a:cxnLst/>
            <a:rect r="r" b="b" t="t" l="l"/>
            <a:pathLst>
              <a:path h="1679339" w="1676285">
                <a:moveTo>
                  <a:pt x="0" y="0"/>
                </a:moveTo>
                <a:lnTo>
                  <a:pt x="1676285" y="0"/>
                </a:lnTo>
                <a:lnTo>
                  <a:pt x="1676285" y="1679339"/>
                </a:lnTo>
                <a:lnTo>
                  <a:pt x="0" y="167933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50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1787167" y="7074600"/>
            <a:ext cx="2183700" cy="2183700"/>
          </a:xfrm>
          <a:custGeom>
            <a:avLst/>
            <a:gdLst/>
            <a:ahLst/>
            <a:cxnLst/>
            <a:rect r="r" b="b" t="t" l="l"/>
            <a:pathLst>
              <a:path h="2183700" w="2183700">
                <a:moveTo>
                  <a:pt x="0" y="0"/>
                </a:moveTo>
                <a:lnTo>
                  <a:pt x="2183700" y="0"/>
                </a:lnTo>
                <a:lnTo>
                  <a:pt x="2183700" y="2183700"/>
                </a:lnTo>
                <a:lnTo>
                  <a:pt x="0" y="21837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50000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7646096" y="7365752"/>
            <a:ext cx="2995808" cy="1601396"/>
          </a:xfrm>
          <a:custGeom>
            <a:avLst/>
            <a:gdLst/>
            <a:ahLst/>
            <a:cxnLst/>
            <a:rect r="r" b="b" t="t" l="l"/>
            <a:pathLst>
              <a:path h="1601396" w="2995808">
                <a:moveTo>
                  <a:pt x="0" y="0"/>
                </a:moveTo>
                <a:lnTo>
                  <a:pt x="2995808" y="0"/>
                </a:lnTo>
                <a:lnTo>
                  <a:pt x="2995808" y="1601396"/>
                </a:lnTo>
                <a:lnTo>
                  <a:pt x="0" y="160139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50000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7599066" y="4202987"/>
            <a:ext cx="2673292" cy="1881026"/>
          </a:xfrm>
          <a:custGeom>
            <a:avLst/>
            <a:gdLst/>
            <a:ahLst/>
            <a:cxnLst/>
            <a:rect r="r" b="b" t="t" l="l"/>
            <a:pathLst>
              <a:path h="1881026" w="2673292">
                <a:moveTo>
                  <a:pt x="0" y="0"/>
                </a:moveTo>
                <a:lnTo>
                  <a:pt x="2673292" y="0"/>
                </a:lnTo>
                <a:lnTo>
                  <a:pt x="2673292" y="1881026"/>
                </a:lnTo>
                <a:lnTo>
                  <a:pt x="0" y="188102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50000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979885" y="0"/>
            <a:ext cx="5781358" cy="12668315"/>
          </a:xfrm>
          <a:custGeom>
            <a:avLst/>
            <a:gdLst/>
            <a:ahLst/>
            <a:cxnLst/>
            <a:rect r="r" b="b" t="t" l="l"/>
            <a:pathLst>
              <a:path h="12668315" w="5781358">
                <a:moveTo>
                  <a:pt x="0" y="0"/>
                </a:moveTo>
                <a:lnTo>
                  <a:pt x="5781359" y="0"/>
                </a:lnTo>
                <a:lnTo>
                  <a:pt x="5781359" y="12668315"/>
                </a:lnTo>
                <a:lnTo>
                  <a:pt x="0" y="126683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2926963"/>
            <a:ext cx="11915154" cy="923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>
                <a:solidFill>
                  <a:srgbClr val="222A9B"/>
                </a:solidFill>
                <a:latin typeface="Clear Sans"/>
                <a:ea typeface="Clear Sans"/>
                <a:cs typeface="Clear Sans"/>
                <a:sym typeface="Clear Sans"/>
              </a:rPr>
              <a:t>ҚОРЫТЫНДЫ: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132838" y="4728878"/>
            <a:ext cx="10236685" cy="31724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343434"/>
                </a:solidFill>
                <a:latin typeface="Clear Sans"/>
                <a:ea typeface="Clear Sans"/>
                <a:cs typeface="Clear Sans"/>
                <a:sym typeface="Clear Sans"/>
              </a:rPr>
              <a:t>Қо</a:t>
            </a:r>
            <a:r>
              <a:rPr lang="en-US" sz="2600">
                <a:solidFill>
                  <a:srgbClr val="343434"/>
                </a:solidFill>
                <a:latin typeface="Clear Sans"/>
                <a:ea typeface="Clear Sans"/>
                <a:cs typeface="Clear Sans"/>
                <a:sym typeface="Clear Sans"/>
              </a:rPr>
              <a:t>рыта айтқанда, галогендеу – органикалық химия мен химиялық технологияда кеңінен қолданылатын маңызды процесс. Бұл дәрісте радикалды тізбекті хлорлау механизмі, оның сатылары мен ерекшеліктері, сұйық және газ фазалы хлорлау технологиялары нақты қарастырылды. Иондық каталитикалық галогендеу – процестің тиімділігін және селективтілігін арттыратын маңызды әдіс ретінде танылды.</a:t>
            </a:r>
          </a:p>
        </p:txBody>
      </p:sp>
    </p:spTree>
  </p:cSld>
  <p:clrMapOvr>
    <a:masterClrMapping/>
  </p:clrMapOvr>
</p:sld>
</file>

<file path=ppt/slides/slide35.xml><?xml version="1.0" encoding="utf-8"?>
<p:sld xmlns:p="http://schemas.openxmlformats.org/presentationml/2006/main" xmlns:a="http://schemas.openxmlformats.org/drawingml/2006/main">
  <p:cSld>
    <p:bg>
      <p:bgPr>
        <a:solidFill>
          <a:srgbClr val="222A9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186423" y="4219575"/>
            <a:ext cx="11915154" cy="923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>
                <a:solidFill>
                  <a:srgbClr val="FEFFFD"/>
                </a:solidFill>
                <a:latin typeface="Clear Sans"/>
                <a:ea typeface="Clear Sans"/>
                <a:cs typeface="Clear Sans"/>
                <a:sym typeface="Clear Sans"/>
              </a:rPr>
              <a:t>НАЗАРЛАРЫҢЫЗҒА РАХМЕТ!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662496"/>
            <a:ext cx="15364985" cy="2635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222A9B"/>
                </a:solidFill>
                <a:latin typeface="Clear Sans"/>
                <a:ea typeface="Clear Sans"/>
                <a:cs typeface="Clear Sans"/>
                <a:sym typeface="Clear Sans"/>
              </a:rPr>
              <a:t> Гал</a:t>
            </a:r>
            <a:r>
              <a:rPr lang="en-US" sz="5000">
                <a:solidFill>
                  <a:srgbClr val="222A9B"/>
                </a:solidFill>
                <a:latin typeface="Clear Sans"/>
                <a:ea typeface="Clear Sans"/>
                <a:cs typeface="Clear Sans"/>
                <a:sym typeface="Clear Sans"/>
              </a:rPr>
              <a:t>огендеу процестері және радикалды тізбекті хлорлау</a:t>
            </a:r>
          </a:p>
          <a:p>
            <a:pPr algn="ctr">
              <a:lnSpc>
                <a:spcPts val="7000"/>
              </a:lnSpc>
            </a:pP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4832683" y="-774656"/>
            <a:ext cx="8307453" cy="6337190"/>
          </a:xfrm>
          <a:custGeom>
            <a:avLst/>
            <a:gdLst/>
            <a:ahLst/>
            <a:cxnLst/>
            <a:rect r="r" b="b" t="t" l="l"/>
            <a:pathLst>
              <a:path h="6337190" w="8307453">
                <a:moveTo>
                  <a:pt x="0" y="0"/>
                </a:moveTo>
                <a:lnTo>
                  <a:pt x="8307454" y="0"/>
                </a:lnTo>
                <a:lnTo>
                  <a:pt x="8307454" y="6337190"/>
                </a:lnTo>
                <a:lnTo>
                  <a:pt x="0" y="63371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137841">
            <a:off x="-3569617" y="6859192"/>
            <a:ext cx="8307453" cy="6337190"/>
          </a:xfrm>
          <a:custGeom>
            <a:avLst/>
            <a:gdLst/>
            <a:ahLst/>
            <a:cxnLst/>
            <a:rect r="r" b="b" t="t" l="l"/>
            <a:pathLst>
              <a:path h="6337190" w="8307453">
                <a:moveTo>
                  <a:pt x="0" y="0"/>
                </a:moveTo>
                <a:lnTo>
                  <a:pt x="8307454" y="0"/>
                </a:lnTo>
                <a:lnTo>
                  <a:pt x="8307454" y="6337190"/>
                </a:lnTo>
                <a:lnTo>
                  <a:pt x="0" y="63371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107121" y="3038893"/>
            <a:ext cx="16073758" cy="59772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94"/>
              </a:lnSpc>
            </a:pPr>
            <a:r>
              <a:rPr lang="en-US" sz="2424" b="true">
                <a:solidFill>
                  <a:srgbClr val="343434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 1. Галогендеу процест</a:t>
            </a:r>
            <a:r>
              <a:rPr lang="en-US" b="true" sz="2424">
                <a:solidFill>
                  <a:srgbClr val="343434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ері</a:t>
            </a:r>
          </a:p>
          <a:p>
            <a:pPr algn="l">
              <a:lnSpc>
                <a:spcPts val="3394"/>
              </a:lnSpc>
            </a:pPr>
            <a:r>
              <a:rPr lang="en-US" sz="2424">
                <a:solidFill>
                  <a:srgbClr val="343434"/>
                </a:solidFill>
                <a:latin typeface="Clear Sans"/>
                <a:ea typeface="Clear Sans"/>
                <a:cs typeface="Clear Sans"/>
                <a:sym typeface="Clear Sans"/>
              </a:rPr>
              <a:t> Галогендеу – органикалық қосылыстардың молекуласындағы атомды галоген (F₂, Cl₂, Br₂, I₂) атомымен алмастыру процесі. Бұл процесс механизміне қарай бірнеше түрге бөлінеді:</a:t>
            </a:r>
          </a:p>
          <a:p>
            <a:pPr algn="l">
              <a:lnSpc>
                <a:spcPts val="3394"/>
              </a:lnSpc>
            </a:pPr>
            <a:r>
              <a:rPr lang="en-US" sz="2424">
                <a:solidFill>
                  <a:srgbClr val="343434"/>
                </a:solidFill>
                <a:latin typeface="Clear Sans"/>
                <a:ea typeface="Clear Sans"/>
                <a:cs typeface="Clear Sans"/>
                <a:sym typeface="Clear Sans"/>
              </a:rPr>
              <a:t> ·Радикалды галогендеу (жарық немесе температура әсерінен жүреді).</a:t>
            </a:r>
          </a:p>
          <a:p>
            <a:pPr algn="l">
              <a:lnSpc>
                <a:spcPts val="3394"/>
              </a:lnSpc>
            </a:pPr>
            <a:r>
              <a:rPr lang="en-US" sz="2424">
                <a:solidFill>
                  <a:srgbClr val="343434"/>
                </a:solidFill>
                <a:latin typeface="Clear Sans"/>
                <a:ea typeface="Clear Sans"/>
                <a:cs typeface="Clear Sans"/>
                <a:sym typeface="Clear Sans"/>
              </a:rPr>
              <a:t> ·Электрофильді галогендеу (қанықпаған қосылыстарда жүреді).</a:t>
            </a:r>
          </a:p>
          <a:p>
            <a:pPr algn="l">
              <a:lnSpc>
                <a:spcPts val="3394"/>
              </a:lnSpc>
            </a:pPr>
            <a:r>
              <a:rPr lang="en-US" sz="2424">
                <a:solidFill>
                  <a:srgbClr val="343434"/>
                </a:solidFill>
                <a:latin typeface="Clear Sans"/>
                <a:ea typeface="Clear Sans"/>
                <a:cs typeface="Clear Sans"/>
                <a:sym typeface="Clear Sans"/>
              </a:rPr>
              <a:t> ·Нуклеофильді галогендеу (гетероатомы бар қосылыстарда жүреді).</a:t>
            </a:r>
          </a:p>
          <a:p>
            <a:pPr algn="l">
              <a:lnSpc>
                <a:spcPts val="3394"/>
              </a:lnSpc>
            </a:pPr>
            <a:r>
              <a:rPr lang="en-US" sz="2424">
                <a:solidFill>
                  <a:srgbClr val="343434"/>
                </a:solidFill>
                <a:latin typeface="Clear Sans"/>
                <a:ea typeface="Clear Sans"/>
                <a:cs typeface="Clear Sans"/>
                <a:sym typeface="Clear Sans"/>
              </a:rPr>
              <a:t> ·Иондық каталитикалық галогендеу (катализаторлар арқылы жүреді).</a:t>
            </a:r>
          </a:p>
          <a:p>
            <a:pPr algn="l">
              <a:lnSpc>
                <a:spcPts val="3394"/>
              </a:lnSpc>
            </a:pPr>
            <a:r>
              <a:rPr lang="en-US" sz="2424">
                <a:solidFill>
                  <a:srgbClr val="343434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b="true" sz="2424">
                <a:solidFill>
                  <a:srgbClr val="343434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2. Радикалды тізбекті хлорлау</a:t>
            </a:r>
          </a:p>
          <a:p>
            <a:pPr algn="l">
              <a:lnSpc>
                <a:spcPts val="3394"/>
              </a:lnSpc>
            </a:pPr>
            <a:r>
              <a:rPr lang="en-US" sz="2424">
                <a:solidFill>
                  <a:srgbClr val="343434"/>
                </a:solidFill>
                <a:latin typeface="Clear Sans"/>
                <a:ea typeface="Clear Sans"/>
                <a:cs typeface="Clear Sans"/>
                <a:sym typeface="Clear Sans"/>
              </a:rPr>
              <a:t> Радикалды тізбекті хлорлау – химия өнеркәсібінде кеңінен қолданылатын әдіс. Ол жоғары температурада немесе жарық әсерінен жүреді, ал өнімнің құрамы мен селективтілігі көмірсутектің құрылымына және реакция шарттарына тәуелді.</a:t>
            </a:r>
          </a:p>
          <a:p>
            <a:pPr algn="l">
              <a:lnSpc>
                <a:spcPts val="3394"/>
              </a:lnSpc>
            </a:pPr>
            <a:r>
              <a:rPr lang="en-US" sz="2424">
                <a:solidFill>
                  <a:srgbClr val="343434"/>
                </a:solidFill>
                <a:latin typeface="Clear Sans"/>
                <a:ea typeface="Clear Sans"/>
                <a:cs typeface="Clear Sans"/>
                <a:sym typeface="Clear Sans"/>
              </a:rPr>
              <a:t> Радикалды хлорлау – бос радикалдар тізбекті механизм арқылы жүретін реакция. Реакция ультракүлгін сәулелену (hν) немесе жоғары температура (300-400°C) әсерінен басталады.</a:t>
            </a:r>
          </a:p>
          <a:p>
            <a:pPr algn="l">
              <a:lnSpc>
                <a:spcPts val="3394"/>
              </a:lnSpc>
            </a:pP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22A9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293604" y="1310648"/>
            <a:ext cx="15435699" cy="9207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24"/>
              </a:lnSpc>
            </a:pP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Ра</a:t>
            </a: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дикалды тізбекті хлорлау үш негізгі кезеңнен тұрады:</a:t>
            </a:r>
          </a:p>
          <a:p>
            <a:pPr algn="l">
              <a:lnSpc>
                <a:spcPts val="3324"/>
              </a:lnSpc>
            </a:pP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b="true" sz="2374">
                <a:solidFill>
                  <a:srgbClr val="FFFFFF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1.Инициирлеу (бастапқы радикал түзілуі)</a:t>
            </a:r>
          </a:p>
          <a:p>
            <a:pPr algn="l">
              <a:lnSpc>
                <a:spcPts val="3324"/>
              </a:lnSpc>
            </a:pP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oХлор молекуласы (Cl₂) ультракүлгін жарық немесе жылу әсерінен гомолитикалық ажырап, екі Cl• радикалын түзеді: </a:t>
            </a:r>
          </a:p>
          <a:p>
            <a:pPr algn="l">
              <a:lnSpc>
                <a:spcPts val="3324"/>
              </a:lnSpc>
            </a:pPr>
          </a:p>
          <a:p>
            <a:pPr algn="l">
              <a:lnSpc>
                <a:spcPts val="3324"/>
              </a:lnSpc>
            </a:pPr>
          </a:p>
          <a:p>
            <a:pPr algn="l">
              <a:lnSpc>
                <a:spcPts val="3324"/>
              </a:lnSpc>
            </a:pP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</a:p>
          <a:p>
            <a:pPr algn="l">
              <a:lnSpc>
                <a:spcPts val="3324"/>
              </a:lnSpc>
            </a:pP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b="true" sz="2374">
                <a:solidFill>
                  <a:srgbClr val="FFFFFF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2.Тізбекті тарату (негізгі реакция кезеңі)</a:t>
            </a:r>
          </a:p>
          <a:p>
            <a:pPr algn="l">
              <a:lnSpc>
                <a:spcPts val="3324"/>
              </a:lnSpc>
            </a:pP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Хлор радикалы көмірсутек молекуласындағы сутек атомын жұлып алады, нәтижесінде алкил радикалы (R•) және хлорсутек (HCl) түзіледі. Алкил радикалы жаңа Cl₂ молекуласына шабуыл жасап, хлорланған өнім (RCl) және жаңа Cl• радикалын түзеді:</a:t>
            </a:r>
          </a:p>
          <a:p>
            <a:pPr algn="l">
              <a:lnSpc>
                <a:spcPts val="3324"/>
              </a:lnSpc>
            </a:pP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</a:p>
          <a:p>
            <a:pPr algn="l">
              <a:lnSpc>
                <a:spcPts val="3324"/>
              </a:lnSpc>
            </a:pPr>
          </a:p>
          <a:p>
            <a:pPr algn="l">
              <a:lnSpc>
                <a:spcPts val="3324"/>
              </a:lnSpc>
            </a:pPr>
          </a:p>
          <a:p>
            <a:pPr algn="l">
              <a:lnSpc>
                <a:spcPts val="3324"/>
              </a:lnSpc>
            </a:pPr>
          </a:p>
          <a:p>
            <a:pPr algn="l">
              <a:lnSpc>
                <a:spcPts val="3324"/>
              </a:lnSpc>
            </a:pPr>
          </a:p>
          <a:p>
            <a:pPr algn="l">
              <a:lnSpc>
                <a:spcPts val="3324"/>
              </a:lnSpc>
            </a:pPr>
          </a:p>
          <a:p>
            <a:pPr algn="l">
              <a:lnSpc>
                <a:spcPts val="3324"/>
              </a:lnSpc>
            </a:pP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</a:p>
          <a:p>
            <a:pPr algn="l">
              <a:lnSpc>
                <a:spcPts val="3324"/>
              </a:lnSpc>
            </a:pP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Бұл процесс бірнеше рет қайталанып, тізбекті реакция жүреді.</a:t>
            </a:r>
          </a:p>
          <a:p>
            <a:pPr algn="l">
              <a:lnSpc>
                <a:spcPts val="3324"/>
              </a:lnSpc>
            </a:pP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</a:p>
          <a:p>
            <a:pPr algn="l">
              <a:lnSpc>
                <a:spcPts val="3324"/>
              </a:lnSpc>
            </a:pP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</a:p>
          <a:p>
            <a:pPr algn="l">
              <a:lnSpc>
                <a:spcPts val="3324"/>
              </a:lnSpc>
            </a:pP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3945210" y="2658280"/>
            <a:ext cx="7817848" cy="1505300"/>
          </a:xfrm>
          <a:custGeom>
            <a:avLst/>
            <a:gdLst/>
            <a:ahLst/>
            <a:cxnLst/>
            <a:rect r="r" b="b" t="t" l="l"/>
            <a:pathLst>
              <a:path h="1505300" w="7817848">
                <a:moveTo>
                  <a:pt x="0" y="0"/>
                </a:moveTo>
                <a:lnTo>
                  <a:pt x="7817847" y="0"/>
                </a:lnTo>
                <a:lnTo>
                  <a:pt x="7817847" y="1505300"/>
                </a:lnTo>
                <a:lnTo>
                  <a:pt x="0" y="15053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6055897" y="5783683"/>
            <a:ext cx="8536756" cy="2893572"/>
          </a:xfrm>
          <a:custGeom>
            <a:avLst/>
            <a:gdLst/>
            <a:ahLst/>
            <a:cxnLst/>
            <a:rect r="r" b="b" t="t" l="l"/>
            <a:pathLst>
              <a:path h="2893572" w="8536756">
                <a:moveTo>
                  <a:pt x="0" y="0"/>
                </a:moveTo>
                <a:lnTo>
                  <a:pt x="8536757" y="0"/>
                </a:lnTo>
                <a:lnTo>
                  <a:pt x="8536757" y="2893572"/>
                </a:lnTo>
                <a:lnTo>
                  <a:pt x="0" y="28935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5488259" y="487053"/>
            <a:ext cx="7576385" cy="8712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105"/>
              </a:lnSpc>
            </a:pPr>
            <a:r>
              <a:rPr lang="en-US" sz="5075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Реакция механизмі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107121" y="1327568"/>
            <a:ext cx="15364985" cy="1749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b="true" sz="5000">
                <a:solidFill>
                  <a:srgbClr val="222A9B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 3.Тізб</a:t>
            </a:r>
            <a:r>
              <a:rPr lang="en-US" b="true" sz="5000">
                <a:solidFill>
                  <a:srgbClr val="222A9B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екті үзу (реакцияның аяқталуы)</a:t>
            </a:r>
          </a:p>
          <a:p>
            <a:pPr algn="ctr">
              <a:lnSpc>
                <a:spcPts val="7000"/>
              </a:lnSpc>
            </a:pP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4832683" y="-774656"/>
            <a:ext cx="8307453" cy="6337190"/>
          </a:xfrm>
          <a:custGeom>
            <a:avLst/>
            <a:gdLst/>
            <a:ahLst/>
            <a:cxnLst/>
            <a:rect r="r" b="b" t="t" l="l"/>
            <a:pathLst>
              <a:path h="6337190" w="8307453">
                <a:moveTo>
                  <a:pt x="0" y="0"/>
                </a:moveTo>
                <a:lnTo>
                  <a:pt x="8307454" y="0"/>
                </a:lnTo>
                <a:lnTo>
                  <a:pt x="8307454" y="6337190"/>
                </a:lnTo>
                <a:lnTo>
                  <a:pt x="0" y="63371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137841">
            <a:off x="-3569617" y="6859192"/>
            <a:ext cx="8307453" cy="6337190"/>
          </a:xfrm>
          <a:custGeom>
            <a:avLst/>
            <a:gdLst/>
            <a:ahLst/>
            <a:cxnLst/>
            <a:rect r="r" b="b" t="t" l="l"/>
            <a:pathLst>
              <a:path h="6337190" w="8307453">
                <a:moveTo>
                  <a:pt x="0" y="0"/>
                </a:moveTo>
                <a:lnTo>
                  <a:pt x="8307454" y="0"/>
                </a:lnTo>
                <a:lnTo>
                  <a:pt x="8307454" y="6337190"/>
                </a:lnTo>
                <a:lnTo>
                  <a:pt x="0" y="63371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3541154" y="3872648"/>
            <a:ext cx="11205691" cy="4016585"/>
          </a:xfrm>
          <a:custGeom>
            <a:avLst/>
            <a:gdLst/>
            <a:ahLst/>
            <a:cxnLst/>
            <a:rect r="r" b="b" t="t" l="l"/>
            <a:pathLst>
              <a:path h="4016585" w="11205691">
                <a:moveTo>
                  <a:pt x="0" y="0"/>
                </a:moveTo>
                <a:lnTo>
                  <a:pt x="11205692" y="0"/>
                </a:lnTo>
                <a:lnTo>
                  <a:pt x="11205692" y="4016586"/>
                </a:lnTo>
                <a:lnTo>
                  <a:pt x="0" y="401658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107121" y="3038893"/>
            <a:ext cx="16073758" cy="833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94"/>
              </a:lnSpc>
            </a:pPr>
            <a:r>
              <a:rPr lang="en-US" b="true" sz="2424">
                <a:solidFill>
                  <a:srgbClr val="343434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Е</a:t>
            </a:r>
            <a:r>
              <a:rPr lang="en-US" b="true" sz="2424">
                <a:solidFill>
                  <a:srgbClr val="343434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кі радикал өзара әрекеттесіп, бейтарап молекула түзеді: </a:t>
            </a:r>
          </a:p>
          <a:p>
            <a:pPr algn="l">
              <a:lnSpc>
                <a:spcPts val="3394"/>
              </a:lnSpc>
            </a:pP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22A9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878348" y="6524625"/>
            <a:ext cx="3409652" cy="3762375"/>
          </a:xfrm>
          <a:custGeom>
            <a:avLst/>
            <a:gdLst/>
            <a:ahLst/>
            <a:cxnLst/>
            <a:rect r="r" b="b" t="t" l="l"/>
            <a:pathLst>
              <a:path h="3762375" w="3409652">
                <a:moveTo>
                  <a:pt x="0" y="0"/>
                </a:moveTo>
                <a:lnTo>
                  <a:pt x="3409652" y="0"/>
                </a:lnTo>
                <a:lnTo>
                  <a:pt x="3409652" y="3762375"/>
                </a:lnTo>
                <a:lnTo>
                  <a:pt x="0" y="37623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728848" y="923925"/>
            <a:ext cx="17810832" cy="8712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105"/>
              </a:lnSpc>
            </a:pPr>
            <a:r>
              <a:rPr lang="en-US" sz="5075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Өнімдердің құрамы және селективтілігі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852098" y="2102053"/>
            <a:ext cx="15435699" cy="825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24"/>
              </a:lnSpc>
            </a:pP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374" b="true">
                <a:solidFill>
                  <a:srgbClr val="FFFFFF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Х</a:t>
            </a:r>
            <a:r>
              <a:rPr lang="en-US" b="true" sz="2374">
                <a:solidFill>
                  <a:srgbClr val="FFFFFF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лорлау өнімдерінің құрамы</a:t>
            </a:r>
          </a:p>
          <a:p>
            <a:pPr algn="l">
              <a:lnSpc>
                <a:spcPts val="3324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852098" y="2701925"/>
            <a:ext cx="15435699" cy="1663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24"/>
              </a:lnSpc>
            </a:pP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Радикалды х</a:t>
            </a: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лорлау </a:t>
            </a: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кезінде әртүрлі монохлорланған </a:t>
            </a: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өнімдер</a:t>
            </a: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түз</a:t>
            </a: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і</a:t>
            </a: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лед</a:t>
            </a: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і</a:t>
            </a: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. Мысалы, пропанны</a:t>
            </a: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ң </a:t>
            </a: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хло</a:t>
            </a: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р</a:t>
            </a: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л</a:t>
            </a: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а</a:t>
            </a: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нуында үш түрлі өні</a:t>
            </a: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м</a:t>
            </a: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ал</a:t>
            </a: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ы</a:t>
            </a: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нады:</a:t>
            </a:r>
          </a:p>
          <a:p>
            <a:pPr algn="l">
              <a:lnSpc>
                <a:spcPts val="3324"/>
              </a:lnSpc>
            </a:pP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CH3−CH2−CH3 + Cl2 → CH3−CHCl−CH3 + CH2Cl−CH2−CH3 + CH3−CH2−CH2Cl</a:t>
            </a:r>
          </a:p>
          <a:p>
            <a:pPr algn="l">
              <a:lnSpc>
                <a:spcPts val="3324"/>
              </a:lnSpc>
            </a:pPr>
          </a:p>
        </p:txBody>
      </p:sp>
      <p:sp>
        <p:nvSpPr>
          <p:cNvPr name="TextBox 6" id="6"/>
          <p:cNvSpPr txBox="true"/>
          <p:nvPr/>
        </p:nvSpPr>
        <p:spPr>
          <a:xfrm rot="0">
            <a:off x="852098" y="4318000"/>
            <a:ext cx="15435699" cy="825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24"/>
              </a:lnSpc>
            </a:pP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374" b="true">
                <a:solidFill>
                  <a:srgbClr val="FFFFFF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Ре</a:t>
            </a:r>
            <a:r>
              <a:rPr lang="en-US" b="true" sz="2374">
                <a:solidFill>
                  <a:srgbClr val="FFFFFF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акция селективтілігі</a:t>
            </a:r>
          </a:p>
          <a:p>
            <a:pPr algn="l">
              <a:lnSpc>
                <a:spcPts val="3324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852098" y="4732126"/>
            <a:ext cx="15435699" cy="4178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24"/>
              </a:lnSpc>
            </a:pP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·Біріншілік, екіншілік және үшіншілік сутектердің реакция қабілеттілігі әртүрлі:</a:t>
            </a:r>
          </a:p>
          <a:p>
            <a:pPr algn="l">
              <a:lnSpc>
                <a:spcPts val="3324"/>
              </a:lnSpc>
            </a:pP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oБіріншілік сутекке қарағанда екіншілік сутек тезірек х</a:t>
            </a: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лорланады.</a:t>
            </a:r>
          </a:p>
          <a:p>
            <a:pPr algn="l">
              <a:lnSpc>
                <a:spcPts val="3324"/>
              </a:lnSpc>
            </a:pP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oҮшіншілік сутек ең реа</a:t>
            </a: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ктивті, себебі радикалы тұрақты.</a:t>
            </a:r>
          </a:p>
          <a:p>
            <a:pPr algn="l">
              <a:lnSpc>
                <a:spcPts val="3324"/>
              </a:lnSpc>
            </a:pP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·Температура әсері:</a:t>
            </a:r>
          </a:p>
          <a:p>
            <a:pPr algn="l">
              <a:lnSpc>
                <a:spcPts val="3324"/>
              </a:lnSpc>
            </a:pP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oЖоғары температурада көпхлорланған </a:t>
            </a: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өнімдер</a:t>
            </a: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түз</a:t>
            </a: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і</a:t>
            </a: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лу ықтималдығы артады.</a:t>
            </a:r>
          </a:p>
          <a:p>
            <a:pPr algn="l">
              <a:lnSpc>
                <a:spcPts val="3324"/>
              </a:lnSpc>
            </a:pP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oТөмен температурада</a:t>
            </a: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моно</a:t>
            </a: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хло</a:t>
            </a: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р</a:t>
            </a: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л</a:t>
            </a: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а</a:t>
            </a: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нған өні</a:t>
            </a: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м</a:t>
            </a: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басым болад</a:t>
            </a: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ы.</a:t>
            </a:r>
          </a:p>
          <a:p>
            <a:pPr algn="l">
              <a:lnSpc>
                <a:spcPts val="3324"/>
              </a:lnSpc>
            </a:pP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Мысал: Изобута</a:t>
            </a: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нның хлорлануы:</a:t>
            </a:r>
          </a:p>
          <a:p>
            <a:pPr algn="l">
              <a:lnSpc>
                <a:spcPts val="3324"/>
              </a:lnSpc>
            </a:pP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(CH3)3CH + Cl2 → (CH3)3CCl + HCl</a:t>
            </a:r>
          </a:p>
          <a:p>
            <a:pPr algn="l">
              <a:lnSpc>
                <a:spcPts val="3324"/>
              </a:lnSpc>
            </a:pP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Бұл жағдайда үшіншілік радикал тұрақты болғандықтан, селективтілік жоғары болады.</a:t>
            </a:r>
          </a:p>
          <a:p>
            <a:pPr algn="l">
              <a:lnSpc>
                <a:spcPts val="3324"/>
              </a:lnSpc>
            </a:pP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204363" y="2755723"/>
            <a:ext cx="10283838" cy="53311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33"/>
              </a:lnSpc>
            </a:pPr>
            <a:r>
              <a:rPr lang="en-US" sz="2738">
                <a:solidFill>
                  <a:srgbClr val="222A9B"/>
                </a:solidFill>
                <a:latin typeface="Clear Sans"/>
                <a:ea typeface="Clear Sans"/>
                <a:cs typeface="Clear Sans"/>
                <a:sym typeface="Clear Sans"/>
              </a:rPr>
              <a:t> Сұй</a:t>
            </a:r>
            <a:r>
              <a:rPr lang="en-US" sz="2738">
                <a:solidFill>
                  <a:srgbClr val="222A9B"/>
                </a:solidFill>
                <a:latin typeface="Clear Sans"/>
                <a:ea typeface="Clear Sans"/>
                <a:cs typeface="Clear Sans"/>
                <a:sym typeface="Clear Sans"/>
              </a:rPr>
              <a:t>ық фазалы хлорлау – органикалық қосылыстарды сұйық фазада хлорлау арқылы галогенді туындылар алу әдісі. Бұл процесс хлордың органикалық еріткіште немесе еріген күйде жүруімен сипатталады.</a:t>
            </a:r>
          </a:p>
          <a:p>
            <a:pPr algn="l">
              <a:lnSpc>
                <a:spcPts val="3833"/>
              </a:lnSpc>
            </a:pPr>
            <a:r>
              <a:rPr lang="en-US" sz="2738">
                <a:solidFill>
                  <a:srgbClr val="222A9B"/>
                </a:solidFill>
                <a:latin typeface="Clear Sans"/>
                <a:ea typeface="Clear Sans"/>
                <a:cs typeface="Clear Sans"/>
                <a:sym typeface="Clear Sans"/>
              </a:rPr>
              <a:t> Негізгі ерекшеліктері:</a:t>
            </a:r>
          </a:p>
          <a:p>
            <a:pPr algn="l">
              <a:lnSpc>
                <a:spcPts val="3833"/>
              </a:lnSpc>
            </a:pPr>
            <a:r>
              <a:rPr lang="en-US" sz="2738">
                <a:solidFill>
                  <a:srgbClr val="222A9B"/>
                </a:solidFill>
                <a:latin typeface="Clear Sans"/>
                <a:ea typeface="Clear Sans"/>
                <a:cs typeface="Clear Sans"/>
                <a:sym typeface="Clear Sans"/>
              </a:rPr>
              <a:t> ·Жұмсақ температуралық режимде жүреді (20-200°C).</a:t>
            </a:r>
          </a:p>
          <a:p>
            <a:pPr algn="l">
              <a:lnSpc>
                <a:spcPts val="3833"/>
              </a:lnSpc>
            </a:pPr>
            <a:r>
              <a:rPr lang="en-US" sz="2738">
                <a:solidFill>
                  <a:srgbClr val="222A9B"/>
                </a:solidFill>
                <a:latin typeface="Clear Sans"/>
                <a:ea typeface="Clear Sans"/>
                <a:cs typeface="Clear Sans"/>
                <a:sym typeface="Clear Sans"/>
              </a:rPr>
              <a:t> ·Реакцияның жоғары селективтілігі.</a:t>
            </a:r>
          </a:p>
          <a:p>
            <a:pPr algn="l">
              <a:lnSpc>
                <a:spcPts val="3833"/>
              </a:lnSpc>
            </a:pPr>
            <a:r>
              <a:rPr lang="en-US" sz="2738">
                <a:solidFill>
                  <a:srgbClr val="222A9B"/>
                </a:solidFill>
                <a:latin typeface="Clear Sans"/>
                <a:ea typeface="Clear Sans"/>
                <a:cs typeface="Clear Sans"/>
                <a:sym typeface="Clear Sans"/>
              </a:rPr>
              <a:t> ·Катализаторлар қолданылуы мүмкін.</a:t>
            </a:r>
          </a:p>
          <a:p>
            <a:pPr algn="l">
              <a:lnSpc>
                <a:spcPts val="3833"/>
              </a:lnSpc>
            </a:pPr>
            <a:r>
              <a:rPr lang="en-US" sz="2737">
                <a:solidFill>
                  <a:srgbClr val="222A9B"/>
                </a:solidFill>
                <a:latin typeface="Clear Sans"/>
                <a:ea typeface="Clear Sans"/>
                <a:cs typeface="Clear Sans"/>
                <a:sym typeface="Clear Sans"/>
              </a:rPr>
              <a:t> Сұйық фазада хлорлау радикалды, иондық, немесе каталитикалық механизмдер бойынша жүруі мүмкін.</a:t>
            </a:r>
          </a:p>
          <a:p>
            <a:pPr algn="l">
              <a:lnSpc>
                <a:spcPts val="3833"/>
              </a:lnSpc>
            </a:pPr>
          </a:p>
        </p:txBody>
      </p:sp>
      <p:sp>
        <p:nvSpPr>
          <p:cNvPr name="Freeform 3" id="3"/>
          <p:cNvSpPr/>
          <p:nvPr/>
        </p:nvSpPr>
        <p:spPr>
          <a:xfrm flipH="false" flipV="false" rot="5400000">
            <a:off x="2597516" y="5063698"/>
            <a:ext cx="7315200" cy="159604"/>
          </a:xfrm>
          <a:custGeom>
            <a:avLst/>
            <a:gdLst/>
            <a:ahLst/>
            <a:cxnLst/>
            <a:rect r="r" b="b" t="t" l="l"/>
            <a:pathLst>
              <a:path h="159604" w="7315200">
                <a:moveTo>
                  <a:pt x="0" y="0"/>
                </a:moveTo>
                <a:lnTo>
                  <a:pt x="7315200" y="0"/>
                </a:lnTo>
                <a:lnTo>
                  <a:pt x="7315200" y="159604"/>
                </a:lnTo>
                <a:lnTo>
                  <a:pt x="0" y="1596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292469" y="3588703"/>
            <a:ext cx="4962647" cy="30238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55"/>
              </a:lnSpc>
            </a:pPr>
            <a:r>
              <a:rPr lang="en-US" sz="4325">
                <a:solidFill>
                  <a:srgbClr val="222A9B"/>
                </a:solidFill>
                <a:latin typeface="Clear Sans"/>
                <a:ea typeface="Clear Sans"/>
                <a:cs typeface="Clear Sans"/>
                <a:sym typeface="Clear Sans"/>
              </a:rPr>
              <a:t>Сұйық</a:t>
            </a:r>
            <a:r>
              <a:rPr lang="en-US" sz="4325">
                <a:solidFill>
                  <a:srgbClr val="222A9B"/>
                </a:solidFill>
                <a:latin typeface="Clear Sans"/>
                <a:ea typeface="Clear Sans"/>
                <a:cs typeface="Clear Sans"/>
                <a:sym typeface="Clear Sans"/>
              </a:rPr>
              <a:t> фазалы хлорлау технологиясы</a:t>
            </a:r>
          </a:p>
          <a:p>
            <a:pPr algn="l">
              <a:lnSpc>
                <a:spcPts val="6055"/>
              </a:lnSpc>
            </a:pP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22A9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201125">
            <a:off x="1775672" y="164337"/>
            <a:ext cx="14225394" cy="8873089"/>
          </a:xfrm>
          <a:custGeom>
            <a:avLst/>
            <a:gdLst/>
            <a:ahLst/>
            <a:cxnLst/>
            <a:rect r="r" b="b" t="t" l="l"/>
            <a:pathLst>
              <a:path h="8873089" w="14225394">
                <a:moveTo>
                  <a:pt x="0" y="0"/>
                </a:moveTo>
                <a:lnTo>
                  <a:pt x="14225394" y="0"/>
                </a:lnTo>
                <a:lnTo>
                  <a:pt x="14225394" y="8873090"/>
                </a:lnTo>
                <a:lnTo>
                  <a:pt x="0" y="88730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318269" y="2248443"/>
            <a:ext cx="17810832" cy="17665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105"/>
              </a:lnSpc>
            </a:pPr>
            <a:r>
              <a:rPr lang="en-US" sz="5075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Хлорлаудың негізгі механизмі</a:t>
            </a:r>
          </a:p>
          <a:p>
            <a:pPr algn="l">
              <a:lnSpc>
                <a:spcPts val="7105"/>
              </a:lnSpc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4583234"/>
            <a:ext cx="15435699" cy="1663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24"/>
              </a:lnSpc>
            </a:pP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b="true" sz="2374">
                <a:solidFill>
                  <a:srgbClr val="FFFFFF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·Радикалды механизм:</a:t>
            </a: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Ультр</a:t>
            </a: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ак</a:t>
            </a: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үлгін сәуле (hν) немесе катал</a:t>
            </a: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и</a:t>
            </a: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заторлар (FeCl₃)</a:t>
            </a: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қаты</a:t>
            </a: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с</a:t>
            </a: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ында жүр</a:t>
            </a: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е</a:t>
            </a: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ді.</a:t>
            </a:r>
          </a:p>
          <a:p>
            <a:pPr algn="ctr">
              <a:lnSpc>
                <a:spcPts val="3324"/>
              </a:lnSpc>
            </a:pP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·</a:t>
            </a:r>
            <a:r>
              <a:rPr lang="en-US" b="true" sz="2374">
                <a:solidFill>
                  <a:srgbClr val="FFFFFF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Электрофильді механизм:</a:t>
            </a: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Қанықпаған қосылыс</a:t>
            </a: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т</a:t>
            </a: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арға хлор қосы</a:t>
            </a: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л</a:t>
            </a: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ады.</a:t>
            </a:r>
          </a:p>
          <a:p>
            <a:pPr algn="ctr">
              <a:lnSpc>
                <a:spcPts val="3324"/>
              </a:lnSpc>
            </a:pP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·</a:t>
            </a:r>
            <a:r>
              <a:rPr lang="en-US" b="true" sz="2374">
                <a:solidFill>
                  <a:srgbClr val="FFFFFF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Нуклеофильді механизм:</a:t>
            </a:r>
            <a:r>
              <a:rPr lang="en-US" sz="2374">
                <a:solidFill>
                  <a:srgbClr val="FFFFFF"/>
                </a:solidFill>
                <a:latin typeface="Clear Sans"/>
                <a:ea typeface="Clear Sans"/>
                <a:cs typeface="Clear Sans"/>
                <a:sym typeface="Clear Sans"/>
              </a:rPr>
              <a:t> Хлор басқа функционалды топпен алмасады.</a:t>
            </a:r>
          </a:p>
          <a:p>
            <a:pPr algn="ctr">
              <a:lnSpc>
                <a:spcPts val="3324"/>
              </a:lnSpc>
            </a:p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DAGlMtkMQm8</dc:identifier>
  <dcterms:modified xsi:type="dcterms:W3CDTF">2011-08-01T06:04:30Z</dcterms:modified>
  <cp:revision>1</cp:revision>
  <dc:title>Технологии меняют опыт покупок</dc:title>
</cp:coreProperties>
</file>