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1" d="100"/>
          <a:sy n="61"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5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204951" y="-6195"/>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40819" y="465527"/>
            <a:ext cx="7477601" cy="3832860"/>
          </a:xfrm>
          <a:prstGeom prst="rect">
            <a:avLst/>
          </a:prstGeom>
          <a:noFill/>
          <a:ln/>
        </p:spPr>
        <p:txBody>
          <a:bodyPr wrap="square" rtlCol="0" anchor="t"/>
          <a:lstStyle/>
          <a:p>
            <a:pPr marL="0" indent="0">
              <a:lnSpc>
                <a:spcPts val="7545"/>
              </a:lnSpc>
              <a:buNone/>
            </a:pPr>
            <a:r>
              <a:rPr lang="en-US" sz="6036" b="1" dirty="0">
                <a:solidFill>
                  <a:srgbClr val="00002E"/>
                </a:solidFill>
                <a:latin typeface="Nunito" pitchFamily="34" charset="0"/>
                <a:ea typeface="Nunito" pitchFamily="34" charset="-122"/>
                <a:cs typeface="Nunito" pitchFamily="34" charset="-120"/>
              </a:rPr>
              <a:t>Information Security of Kazakhstan's Ecological and Energy Space</a:t>
            </a:r>
            <a:endParaRPr lang="en-US" sz="6036" dirty="0"/>
          </a:p>
        </p:txBody>
      </p:sp>
      <p:sp>
        <p:nvSpPr>
          <p:cNvPr id="6" name="Text 2"/>
          <p:cNvSpPr/>
          <p:nvPr/>
        </p:nvSpPr>
        <p:spPr>
          <a:xfrm>
            <a:off x="833199" y="5167670"/>
            <a:ext cx="7477601"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Kazakhstan, a Central Asian nation, faces the dual challenge of ensuring the security of its ecological and energy systems. This presentation explores the key aspects of this critical issue for policymakers, researchers, and industry professionals.</a:t>
            </a:r>
            <a:endParaRPr lang="en-US" sz="1750" dirty="0"/>
          </a:p>
        </p:txBody>
      </p:sp>
      <p:sp>
        <p:nvSpPr>
          <p:cNvPr id="7" name="Shape 3"/>
          <p:cNvSpPr/>
          <p:nvPr/>
        </p:nvSpPr>
        <p:spPr>
          <a:xfrm>
            <a:off x="833199" y="6855857"/>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2348389" y="4278868"/>
            <a:ext cx="9218414"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A Sustainable Future for Kazakhstan</a:t>
            </a:r>
            <a:endParaRPr lang="en-US" sz="4374" dirty="0"/>
          </a:p>
        </p:txBody>
      </p:sp>
      <p:sp>
        <p:nvSpPr>
          <p:cNvPr id="6" name="Text 2"/>
          <p:cNvSpPr/>
          <p:nvPr/>
        </p:nvSpPr>
        <p:spPr>
          <a:xfrm>
            <a:off x="2348389" y="5306497"/>
            <a:ext cx="9933503"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By addressing the interconnected challenges of energy security and environmental protection, Kazakhstan can build a resilient and sustainable future that benefits its people and the planet. Through innovative policies, strategic investments, and collaborative efforts, the country can lead the way in Central Asia's transition to a green economy.</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2216706"/>
            <a:ext cx="7182207"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Renewable Energy Potential</a:t>
            </a:r>
            <a:endParaRPr lang="en-US" sz="4374" dirty="0"/>
          </a:p>
        </p:txBody>
      </p:sp>
      <p:sp>
        <p:nvSpPr>
          <p:cNvPr id="5" name="Text 2"/>
          <p:cNvSpPr/>
          <p:nvPr/>
        </p:nvSpPr>
        <p:spPr>
          <a:xfrm>
            <a:off x="2348389" y="3466505"/>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Solar Power</a:t>
            </a:r>
            <a:endParaRPr lang="en-US" sz="2187" dirty="0"/>
          </a:p>
        </p:txBody>
      </p:sp>
      <p:sp>
        <p:nvSpPr>
          <p:cNvPr id="6" name="Text 3"/>
          <p:cNvSpPr/>
          <p:nvPr/>
        </p:nvSpPr>
        <p:spPr>
          <a:xfrm>
            <a:off x="2348389" y="4035862"/>
            <a:ext cx="2949416"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Kazakhstan's vast desert and steppe regions receive abundant sunlight, making solar energy a promising renewable resource.</a:t>
            </a:r>
            <a:endParaRPr lang="en-US" sz="1750" dirty="0"/>
          </a:p>
        </p:txBody>
      </p:sp>
      <p:sp>
        <p:nvSpPr>
          <p:cNvPr id="7" name="Text 4"/>
          <p:cNvSpPr/>
          <p:nvPr/>
        </p:nvSpPr>
        <p:spPr>
          <a:xfrm>
            <a:off x="5847398" y="3466505"/>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Wind Energy</a:t>
            </a:r>
            <a:endParaRPr lang="en-US" sz="2187" dirty="0"/>
          </a:p>
        </p:txBody>
      </p:sp>
      <p:sp>
        <p:nvSpPr>
          <p:cNvPr id="8" name="Text 5"/>
          <p:cNvSpPr/>
          <p:nvPr/>
        </p:nvSpPr>
        <p:spPr>
          <a:xfrm>
            <a:off x="5847398" y="4035862"/>
            <a:ext cx="2949416"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The country's windy landscapes provide significant potential for wind power generation, particularly in the west and north.</a:t>
            </a:r>
            <a:endParaRPr lang="en-US" sz="1750" dirty="0"/>
          </a:p>
        </p:txBody>
      </p:sp>
      <p:sp>
        <p:nvSpPr>
          <p:cNvPr id="9" name="Text 6"/>
          <p:cNvSpPr/>
          <p:nvPr/>
        </p:nvSpPr>
        <p:spPr>
          <a:xfrm>
            <a:off x="9346406" y="3466505"/>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Hydropower</a:t>
            </a:r>
            <a:endParaRPr lang="en-US" sz="2187" dirty="0"/>
          </a:p>
        </p:txBody>
      </p:sp>
      <p:sp>
        <p:nvSpPr>
          <p:cNvPr id="10" name="Text 7"/>
          <p:cNvSpPr/>
          <p:nvPr/>
        </p:nvSpPr>
        <p:spPr>
          <a:xfrm>
            <a:off x="9346406" y="4035862"/>
            <a:ext cx="2949416"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Kazakhstan's mountainous terrain and river systems offer opportunities for small-scale and run-of-river hydroelectric projects.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433"/>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0" y="0"/>
            <a:ext cx="14630400" cy="2774871"/>
          </a:xfrm>
          <a:prstGeom prst="rect">
            <a:avLst/>
          </a:prstGeom>
        </p:spPr>
      </p:pic>
      <p:sp>
        <p:nvSpPr>
          <p:cNvPr id="5" name="Text 1"/>
          <p:cNvSpPr/>
          <p:nvPr/>
        </p:nvSpPr>
        <p:spPr>
          <a:xfrm>
            <a:off x="2353032" y="3385304"/>
            <a:ext cx="6350913" cy="693658"/>
          </a:xfrm>
          <a:prstGeom prst="rect">
            <a:avLst/>
          </a:prstGeom>
          <a:noFill/>
          <a:ln/>
        </p:spPr>
        <p:txBody>
          <a:bodyPr wrap="none" rtlCol="0" anchor="t"/>
          <a:lstStyle/>
          <a:p>
            <a:pPr marL="0" indent="0">
              <a:lnSpc>
                <a:spcPts val="5462"/>
              </a:lnSpc>
              <a:buNone/>
            </a:pPr>
            <a:r>
              <a:rPr lang="en-US" sz="4370" b="1" dirty="0">
                <a:solidFill>
                  <a:srgbClr val="00002E"/>
                </a:solidFill>
                <a:latin typeface="Nunito" pitchFamily="34" charset="0"/>
                <a:ea typeface="Nunito" pitchFamily="34" charset="-122"/>
                <a:cs typeface="Nunito" pitchFamily="34" charset="-120"/>
              </a:rPr>
              <a:t>Ecological Vulnerabilities</a:t>
            </a:r>
            <a:endParaRPr lang="en-US" sz="4370" dirty="0"/>
          </a:p>
        </p:txBody>
      </p:sp>
      <p:sp>
        <p:nvSpPr>
          <p:cNvPr id="6" name="Shape 2"/>
          <p:cNvSpPr/>
          <p:nvPr/>
        </p:nvSpPr>
        <p:spPr>
          <a:xfrm>
            <a:off x="2353032" y="4585216"/>
            <a:ext cx="499467" cy="499467"/>
          </a:xfrm>
          <a:prstGeom prst="roundRect">
            <a:avLst>
              <a:gd name="adj" fmla="val 80003"/>
            </a:avLst>
          </a:prstGeom>
          <a:solidFill>
            <a:srgbClr val="F3F3FF"/>
          </a:solidFill>
          <a:ln w="22860">
            <a:solidFill>
              <a:srgbClr val="00002E"/>
            </a:solidFill>
            <a:prstDash val="solid"/>
          </a:ln>
        </p:spPr>
      </p:sp>
      <p:sp>
        <p:nvSpPr>
          <p:cNvPr id="7" name="Text 3"/>
          <p:cNvSpPr/>
          <p:nvPr/>
        </p:nvSpPr>
        <p:spPr>
          <a:xfrm>
            <a:off x="2502813" y="4626769"/>
            <a:ext cx="199787" cy="416243"/>
          </a:xfrm>
          <a:prstGeom prst="rect">
            <a:avLst/>
          </a:prstGeom>
          <a:noFill/>
          <a:ln/>
        </p:spPr>
        <p:txBody>
          <a:bodyPr wrap="none" rtlCol="0" anchor="t"/>
          <a:lstStyle/>
          <a:p>
            <a:pPr marL="0" indent="0" algn="ctr">
              <a:lnSpc>
                <a:spcPts val="3277"/>
              </a:lnSpc>
              <a:buNone/>
            </a:pPr>
            <a:r>
              <a:rPr lang="en-US" sz="2622" b="1" dirty="0">
                <a:solidFill>
                  <a:srgbClr val="2D4DF2"/>
                </a:solidFill>
                <a:latin typeface="Nunito" pitchFamily="34" charset="0"/>
                <a:ea typeface="Nunito" pitchFamily="34" charset="-122"/>
                <a:cs typeface="Nunito" pitchFamily="34" charset="-120"/>
              </a:rPr>
              <a:t>1</a:t>
            </a:r>
            <a:endParaRPr lang="en-US" sz="2622" dirty="0"/>
          </a:p>
        </p:txBody>
      </p:sp>
      <p:sp>
        <p:nvSpPr>
          <p:cNvPr id="8" name="Text 4"/>
          <p:cNvSpPr/>
          <p:nvPr/>
        </p:nvSpPr>
        <p:spPr>
          <a:xfrm>
            <a:off x="3074432" y="4661535"/>
            <a:ext cx="2438757" cy="346829"/>
          </a:xfrm>
          <a:prstGeom prst="rect">
            <a:avLst/>
          </a:prstGeom>
          <a:noFill/>
          <a:ln/>
        </p:spPr>
        <p:txBody>
          <a:bodyPr wrap="none" rtlCol="0" anchor="t"/>
          <a:lstStyle/>
          <a:p>
            <a:pPr marL="0" indent="0">
              <a:lnSpc>
                <a:spcPts val="2731"/>
              </a:lnSpc>
              <a:buNone/>
            </a:pPr>
            <a:r>
              <a:rPr lang="en-US" sz="2185" b="1" dirty="0">
                <a:solidFill>
                  <a:srgbClr val="2D4DF2"/>
                </a:solidFill>
                <a:latin typeface="Nunito" pitchFamily="34" charset="0"/>
                <a:ea typeface="Nunito" pitchFamily="34" charset="-122"/>
                <a:cs typeface="Nunito" pitchFamily="34" charset="-120"/>
              </a:rPr>
              <a:t>Desertification</a:t>
            </a:r>
            <a:endParaRPr lang="en-US" sz="2185" dirty="0"/>
          </a:p>
        </p:txBody>
      </p:sp>
      <p:sp>
        <p:nvSpPr>
          <p:cNvPr id="9" name="Text 5"/>
          <p:cNvSpPr/>
          <p:nvPr/>
        </p:nvSpPr>
        <p:spPr>
          <a:xfrm>
            <a:off x="3074432" y="5141476"/>
            <a:ext cx="2438757" cy="1776413"/>
          </a:xfrm>
          <a:prstGeom prst="rect">
            <a:avLst/>
          </a:prstGeom>
          <a:noFill/>
          <a:ln/>
        </p:spPr>
        <p:txBody>
          <a:bodyPr wrap="square" rtlCol="0" anchor="t"/>
          <a:lstStyle/>
          <a:p>
            <a:pPr marL="0" indent="0">
              <a:lnSpc>
                <a:spcPts val="2797"/>
              </a:lnSpc>
              <a:buNone/>
            </a:pPr>
            <a:r>
              <a:rPr lang="en-US" sz="1748" dirty="0">
                <a:solidFill>
                  <a:srgbClr val="00002E"/>
                </a:solidFill>
                <a:latin typeface="PT Sans" pitchFamily="34" charset="0"/>
                <a:ea typeface="PT Sans" pitchFamily="34" charset="-122"/>
                <a:cs typeface="PT Sans" pitchFamily="34" charset="-120"/>
              </a:rPr>
              <a:t>Expanding deserts pose a threat to arable land and biodiversity, requiring comprehensive land management strategies.</a:t>
            </a:r>
            <a:endParaRPr lang="en-US" sz="1748" dirty="0"/>
          </a:p>
        </p:txBody>
      </p:sp>
      <p:sp>
        <p:nvSpPr>
          <p:cNvPr id="10" name="Shape 6"/>
          <p:cNvSpPr/>
          <p:nvPr/>
        </p:nvSpPr>
        <p:spPr>
          <a:xfrm>
            <a:off x="5735122" y="4585216"/>
            <a:ext cx="499467" cy="499467"/>
          </a:xfrm>
          <a:prstGeom prst="roundRect">
            <a:avLst>
              <a:gd name="adj" fmla="val 80003"/>
            </a:avLst>
          </a:prstGeom>
          <a:solidFill>
            <a:srgbClr val="F3F3FF"/>
          </a:solidFill>
          <a:ln w="22860">
            <a:solidFill>
              <a:srgbClr val="00002E"/>
            </a:solidFill>
            <a:prstDash val="solid"/>
          </a:ln>
        </p:spPr>
      </p:sp>
      <p:sp>
        <p:nvSpPr>
          <p:cNvPr id="11" name="Text 7"/>
          <p:cNvSpPr/>
          <p:nvPr/>
        </p:nvSpPr>
        <p:spPr>
          <a:xfrm>
            <a:off x="5884902" y="4626769"/>
            <a:ext cx="199787" cy="416243"/>
          </a:xfrm>
          <a:prstGeom prst="rect">
            <a:avLst/>
          </a:prstGeom>
          <a:noFill/>
          <a:ln/>
        </p:spPr>
        <p:txBody>
          <a:bodyPr wrap="none" rtlCol="0" anchor="t"/>
          <a:lstStyle/>
          <a:p>
            <a:pPr marL="0" indent="0" algn="ctr">
              <a:lnSpc>
                <a:spcPts val="3277"/>
              </a:lnSpc>
              <a:buNone/>
            </a:pPr>
            <a:r>
              <a:rPr lang="en-US" sz="2622" b="1" dirty="0">
                <a:solidFill>
                  <a:srgbClr val="015F98"/>
                </a:solidFill>
                <a:latin typeface="Nunito" pitchFamily="34" charset="0"/>
                <a:ea typeface="Nunito" pitchFamily="34" charset="-122"/>
                <a:cs typeface="Nunito" pitchFamily="34" charset="-120"/>
              </a:rPr>
              <a:t>2</a:t>
            </a:r>
            <a:endParaRPr lang="en-US" sz="2622" dirty="0"/>
          </a:p>
        </p:txBody>
      </p:sp>
      <p:sp>
        <p:nvSpPr>
          <p:cNvPr id="12" name="Text 8"/>
          <p:cNvSpPr/>
          <p:nvPr/>
        </p:nvSpPr>
        <p:spPr>
          <a:xfrm>
            <a:off x="6456521" y="4661535"/>
            <a:ext cx="2438757" cy="346829"/>
          </a:xfrm>
          <a:prstGeom prst="rect">
            <a:avLst/>
          </a:prstGeom>
          <a:noFill/>
          <a:ln/>
        </p:spPr>
        <p:txBody>
          <a:bodyPr wrap="none" rtlCol="0" anchor="t"/>
          <a:lstStyle/>
          <a:p>
            <a:pPr marL="0" indent="0">
              <a:lnSpc>
                <a:spcPts val="2731"/>
              </a:lnSpc>
              <a:buNone/>
            </a:pPr>
            <a:r>
              <a:rPr lang="en-US" sz="2185" b="1" dirty="0">
                <a:solidFill>
                  <a:srgbClr val="015F98"/>
                </a:solidFill>
                <a:latin typeface="Nunito" pitchFamily="34" charset="0"/>
                <a:ea typeface="Nunito" pitchFamily="34" charset="-122"/>
                <a:cs typeface="Nunito" pitchFamily="34" charset="-120"/>
              </a:rPr>
              <a:t>Water Scarcity</a:t>
            </a:r>
            <a:endParaRPr lang="en-US" sz="2185" dirty="0"/>
          </a:p>
        </p:txBody>
      </p:sp>
      <p:sp>
        <p:nvSpPr>
          <p:cNvPr id="13" name="Text 9"/>
          <p:cNvSpPr/>
          <p:nvPr/>
        </p:nvSpPr>
        <p:spPr>
          <a:xfrm>
            <a:off x="6456521" y="5141476"/>
            <a:ext cx="2438757" cy="1776413"/>
          </a:xfrm>
          <a:prstGeom prst="rect">
            <a:avLst/>
          </a:prstGeom>
          <a:noFill/>
          <a:ln/>
        </p:spPr>
        <p:txBody>
          <a:bodyPr wrap="square" rtlCol="0" anchor="t"/>
          <a:lstStyle/>
          <a:p>
            <a:pPr marL="0" indent="0">
              <a:lnSpc>
                <a:spcPts val="2797"/>
              </a:lnSpc>
              <a:buNone/>
            </a:pPr>
            <a:r>
              <a:rPr lang="en-US" sz="1748" dirty="0">
                <a:solidFill>
                  <a:srgbClr val="00002E"/>
                </a:solidFill>
                <a:latin typeface="PT Sans" pitchFamily="34" charset="0"/>
                <a:ea typeface="PT Sans" pitchFamily="34" charset="-122"/>
                <a:cs typeface="PT Sans" pitchFamily="34" charset="-120"/>
              </a:rPr>
              <a:t>Efficient water usage and conservation measures are crucial to address the country's limited freshwater resources.</a:t>
            </a:r>
            <a:endParaRPr lang="en-US" sz="1748" dirty="0"/>
          </a:p>
        </p:txBody>
      </p:sp>
      <p:sp>
        <p:nvSpPr>
          <p:cNvPr id="14" name="Shape 10"/>
          <p:cNvSpPr/>
          <p:nvPr/>
        </p:nvSpPr>
        <p:spPr>
          <a:xfrm>
            <a:off x="9117211" y="4585216"/>
            <a:ext cx="499467" cy="499467"/>
          </a:xfrm>
          <a:prstGeom prst="roundRect">
            <a:avLst>
              <a:gd name="adj" fmla="val 80003"/>
            </a:avLst>
          </a:prstGeom>
          <a:solidFill>
            <a:srgbClr val="F3F3FF"/>
          </a:solidFill>
          <a:ln w="22860">
            <a:solidFill>
              <a:srgbClr val="00002E"/>
            </a:solidFill>
            <a:prstDash val="solid"/>
          </a:ln>
        </p:spPr>
      </p:sp>
      <p:sp>
        <p:nvSpPr>
          <p:cNvPr id="15" name="Text 11"/>
          <p:cNvSpPr/>
          <p:nvPr/>
        </p:nvSpPr>
        <p:spPr>
          <a:xfrm>
            <a:off x="9266992" y="4626769"/>
            <a:ext cx="199787" cy="416243"/>
          </a:xfrm>
          <a:prstGeom prst="rect">
            <a:avLst/>
          </a:prstGeom>
          <a:noFill/>
          <a:ln/>
        </p:spPr>
        <p:txBody>
          <a:bodyPr wrap="none" rtlCol="0" anchor="t"/>
          <a:lstStyle/>
          <a:p>
            <a:pPr marL="0" indent="0" algn="ctr">
              <a:lnSpc>
                <a:spcPts val="3277"/>
              </a:lnSpc>
              <a:buNone/>
            </a:pPr>
            <a:r>
              <a:rPr lang="en-US" sz="2622" b="1" dirty="0">
                <a:solidFill>
                  <a:srgbClr val="AD1F96"/>
                </a:solidFill>
                <a:latin typeface="Nunito" pitchFamily="34" charset="0"/>
                <a:ea typeface="Nunito" pitchFamily="34" charset="-122"/>
                <a:cs typeface="Nunito" pitchFamily="34" charset="-120"/>
              </a:rPr>
              <a:t>3</a:t>
            </a:r>
            <a:endParaRPr lang="en-US" sz="2622" dirty="0"/>
          </a:p>
        </p:txBody>
      </p:sp>
      <p:sp>
        <p:nvSpPr>
          <p:cNvPr id="16" name="Text 12"/>
          <p:cNvSpPr/>
          <p:nvPr/>
        </p:nvSpPr>
        <p:spPr>
          <a:xfrm>
            <a:off x="9838611" y="4661535"/>
            <a:ext cx="2438757" cy="693658"/>
          </a:xfrm>
          <a:prstGeom prst="rect">
            <a:avLst/>
          </a:prstGeom>
          <a:noFill/>
          <a:ln/>
        </p:spPr>
        <p:txBody>
          <a:bodyPr wrap="square" rtlCol="0" anchor="t"/>
          <a:lstStyle/>
          <a:p>
            <a:pPr marL="0" indent="0">
              <a:lnSpc>
                <a:spcPts val="2731"/>
              </a:lnSpc>
              <a:buNone/>
            </a:pPr>
            <a:r>
              <a:rPr lang="en-US" sz="2185" b="1" dirty="0">
                <a:solidFill>
                  <a:srgbClr val="AD1F96"/>
                </a:solidFill>
                <a:latin typeface="Nunito" pitchFamily="34" charset="0"/>
                <a:ea typeface="Nunito" pitchFamily="34" charset="-122"/>
                <a:cs typeface="Nunito" pitchFamily="34" charset="-120"/>
              </a:rPr>
              <a:t>Ecosystem Degradation</a:t>
            </a:r>
            <a:endParaRPr lang="en-US" sz="2185" dirty="0"/>
          </a:p>
        </p:txBody>
      </p:sp>
      <p:sp>
        <p:nvSpPr>
          <p:cNvPr id="17" name="Text 13"/>
          <p:cNvSpPr/>
          <p:nvPr/>
        </p:nvSpPr>
        <p:spPr>
          <a:xfrm>
            <a:off x="9838611" y="5488305"/>
            <a:ext cx="2438757" cy="2131695"/>
          </a:xfrm>
          <a:prstGeom prst="rect">
            <a:avLst/>
          </a:prstGeom>
          <a:noFill/>
          <a:ln/>
        </p:spPr>
        <p:txBody>
          <a:bodyPr wrap="square" rtlCol="0" anchor="t"/>
          <a:lstStyle/>
          <a:p>
            <a:pPr marL="0" indent="0">
              <a:lnSpc>
                <a:spcPts val="2797"/>
              </a:lnSpc>
              <a:buNone/>
            </a:pPr>
            <a:r>
              <a:rPr lang="en-US" sz="1748" dirty="0">
                <a:solidFill>
                  <a:srgbClr val="00002E"/>
                </a:solidFill>
                <a:latin typeface="PT Sans" pitchFamily="34" charset="0"/>
                <a:ea typeface="PT Sans" pitchFamily="34" charset="-122"/>
                <a:cs typeface="PT Sans" pitchFamily="34" charset="-120"/>
              </a:rPr>
              <a:t>Overexploitation of natural resources and pollution have led to the deterioration of Kazakhstan's diverse ecosystems.</a:t>
            </a:r>
            <a:endParaRPr lang="en-US" sz="174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90799" y="1630918"/>
            <a:ext cx="8043743"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Energy Infrastructure Resilience</a:t>
            </a:r>
            <a:endParaRPr lang="en-US" sz="4374" dirty="0"/>
          </a:p>
        </p:txBody>
      </p:sp>
      <p:sp>
        <p:nvSpPr>
          <p:cNvPr id="6" name="Shape 2"/>
          <p:cNvSpPr/>
          <p:nvPr/>
        </p:nvSpPr>
        <p:spPr>
          <a:xfrm>
            <a:off x="4490799" y="2658547"/>
            <a:ext cx="4542115" cy="2036683"/>
          </a:xfrm>
          <a:prstGeom prst="roundRect">
            <a:avLst>
              <a:gd name="adj" fmla="val 19638"/>
            </a:avLst>
          </a:prstGeom>
          <a:solidFill>
            <a:srgbClr val="F3F3FF"/>
          </a:solidFill>
          <a:ln w="22860">
            <a:solidFill>
              <a:srgbClr val="00002E"/>
            </a:solidFill>
            <a:prstDash val="solid"/>
          </a:ln>
        </p:spPr>
      </p:sp>
      <p:sp>
        <p:nvSpPr>
          <p:cNvPr id="7" name="Text 3"/>
          <p:cNvSpPr/>
          <p:nvPr/>
        </p:nvSpPr>
        <p:spPr>
          <a:xfrm>
            <a:off x="4735830" y="2903577"/>
            <a:ext cx="2777490" cy="347186"/>
          </a:xfrm>
          <a:prstGeom prst="rect">
            <a:avLst/>
          </a:prstGeom>
          <a:noFill/>
          <a:ln/>
        </p:spPr>
        <p:txBody>
          <a:bodyPr wrap="none" rtlCol="0" anchor="t"/>
          <a:lstStyle/>
          <a:p>
            <a:pPr marL="0" indent="0">
              <a:lnSpc>
                <a:spcPts val="2734"/>
              </a:lnSpc>
              <a:buNone/>
            </a:pPr>
            <a:r>
              <a:rPr lang="en-US" sz="2187" b="1" dirty="0">
                <a:solidFill>
                  <a:srgbClr val="2D4DF2"/>
                </a:solidFill>
                <a:latin typeface="Nunito" pitchFamily="34" charset="0"/>
                <a:ea typeface="Nunito" pitchFamily="34" charset="-122"/>
                <a:cs typeface="Nunito" pitchFamily="34" charset="-120"/>
              </a:rPr>
              <a:t>Grid Modernization</a:t>
            </a:r>
            <a:endParaRPr lang="en-US" sz="2187" dirty="0"/>
          </a:p>
        </p:txBody>
      </p:sp>
      <p:sp>
        <p:nvSpPr>
          <p:cNvPr id="8" name="Text 4"/>
          <p:cNvSpPr/>
          <p:nvPr/>
        </p:nvSpPr>
        <p:spPr>
          <a:xfrm>
            <a:off x="4735830" y="3383994"/>
            <a:ext cx="4052054"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Upgrading the country's electricity grid to incorporate renewable sources and improve reliability is a key priority.</a:t>
            </a:r>
            <a:endParaRPr lang="en-US" sz="1750" dirty="0"/>
          </a:p>
        </p:txBody>
      </p:sp>
      <p:sp>
        <p:nvSpPr>
          <p:cNvPr id="9" name="Shape 5"/>
          <p:cNvSpPr/>
          <p:nvPr/>
        </p:nvSpPr>
        <p:spPr>
          <a:xfrm>
            <a:off x="9255085" y="2658547"/>
            <a:ext cx="4542115" cy="2036683"/>
          </a:xfrm>
          <a:prstGeom prst="roundRect">
            <a:avLst>
              <a:gd name="adj" fmla="val 19638"/>
            </a:avLst>
          </a:prstGeom>
          <a:solidFill>
            <a:srgbClr val="F3F3FF"/>
          </a:solidFill>
          <a:ln w="22860">
            <a:solidFill>
              <a:srgbClr val="00002E"/>
            </a:solidFill>
            <a:prstDash val="solid"/>
          </a:ln>
        </p:spPr>
      </p:sp>
      <p:sp>
        <p:nvSpPr>
          <p:cNvPr id="10" name="Text 6"/>
          <p:cNvSpPr/>
          <p:nvPr/>
        </p:nvSpPr>
        <p:spPr>
          <a:xfrm>
            <a:off x="9500116" y="2903577"/>
            <a:ext cx="2777490" cy="347186"/>
          </a:xfrm>
          <a:prstGeom prst="rect">
            <a:avLst/>
          </a:prstGeom>
          <a:noFill/>
          <a:ln/>
        </p:spPr>
        <p:txBody>
          <a:bodyPr wrap="none" rtlCol="0" anchor="t"/>
          <a:lstStyle/>
          <a:p>
            <a:pPr marL="0" indent="0">
              <a:lnSpc>
                <a:spcPts val="2734"/>
              </a:lnSpc>
              <a:buNone/>
            </a:pPr>
            <a:r>
              <a:rPr lang="en-US" sz="2187" b="1" dirty="0">
                <a:solidFill>
                  <a:srgbClr val="015F98"/>
                </a:solidFill>
                <a:latin typeface="Nunito" pitchFamily="34" charset="0"/>
                <a:ea typeface="Nunito" pitchFamily="34" charset="-122"/>
                <a:cs typeface="Nunito" pitchFamily="34" charset="-120"/>
              </a:rPr>
              <a:t>Cybersecurity</a:t>
            </a:r>
            <a:endParaRPr lang="en-US" sz="2187" dirty="0"/>
          </a:p>
        </p:txBody>
      </p:sp>
      <p:sp>
        <p:nvSpPr>
          <p:cNvPr id="11" name="Text 7"/>
          <p:cNvSpPr/>
          <p:nvPr/>
        </p:nvSpPr>
        <p:spPr>
          <a:xfrm>
            <a:off x="9500116" y="3383994"/>
            <a:ext cx="4052054"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Protecting critical energy infrastructure from cyber threats is essential for ensuring uninterrupted energy supply.</a:t>
            </a:r>
            <a:endParaRPr lang="en-US" sz="1750" dirty="0"/>
          </a:p>
        </p:txBody>
      </p:sp>
      <p:sp>
        <p:nvSpPr>
          <p:cNvPr id="12" name="Shape 8"/>
          <p:cNvSpPr/>
          <p:nvPr/>
        </p:nvSpPr>
        <p:spPr>
          <a:xfrm>
            <a:off x="4490799" y="4917400"/>
            <a:ext cx="9306401" cy="1681282"/>
          </a:xfrm>
          <a:prstGeom prst="roundRect">
            <a:avLst>
              <a:gd name="adj" fmla="val 23789"/>
            </a:avLst>
          </a:prstGeom>
          <a:solidFill>
            <a:srgbClr val="F3F3FF"/>
          </a:solidFill>
          <a:ln w="22860">
            <a:solidFill>
              <a:srgbClr val="00002E"/>
            </a:solidFill>
            <a:prstDash val="solid"/>
          </a:ln>
        </p:spPr>
      </p:sp>
      <p:sp>
        <p:nvSpPr>
          <p:cNvPr id="13" name="Text 9"/>
          <p:cNvSpPr/>
          <p:nvPr/>
        </p:nvSpPr>
        <p:spPr>
          <a:xfrm>
            <a:off x="4735830" y="5162431"/>
            <a:ext cx="2777490" cy="347186"/>
          </a:xfrm>
          <a:prstGeom prst="rect">
            <a:avLst/>
          </a:prstGeom>
          <a:noFill/>
          <a:ln/>
        </p:spPr>
        <p:txBody>
          <a:bodyPr wrap="none" rtlCol="0" anchor="t"/>
          <a:lstStyle/>
          <a:p>
            <a:pPr marL="0" indent="0">
              <a:lnSpc>
                <a:spcPts val="2734"/>
              </a:lnSpc>
              <a:buNone/>
            </a:pPr>
            <a:r>
              <a:rPr lang="en-US" sz="2187" b="1" dirty="0">
                <a:solidFill>
                  <a:srgbClr val="AD1F96"/>
                </a:solidFill>
                <a:latin typeface="Nunito" pitchFamily="34" charset="0"/>
                <a:ea typeface="Nunito" pitchFamily="34" charset="-122"/>
                <a:cs typeface="Nunito" pitchFamily="34" charset="-120"/>
              </a:rPr>
              <a:t>Diversification</a:t>
            </a:r>
            <a:endParaRPr lang="en-US" sz="2187" dirty="0"/>
          </a:p>
        </p:txBody>
      </p:sp>
      <p:sp>
        <p:nvSpPr>
          <p:cNvPr id="14" name="Text 10"/>
          <p:cNvSpPr/>
          <p:nvPr/>
        </p:nvSpPr>
        <p:spPr>
          <a:xfrm>
            <a:off x="4735830" y="5642848"/>
            <a:ext cx="8816340"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Diversifying the energy mix by reducing reliance on fossil fuels can enhance Kazakhstan's energy security.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90799" y="934760"/>
            <a:ext cx="9252942"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Sustainable Development Strategies</a:t>
            </a:r>
            <a:endParaRPr lang="en-US" sz="4374" dirty="0"/>
          </a:p>
        </p:txBody>
      </p:sp>
      <p:pic>
        <p:nvPicPr>
          <p:cNvPr id="6" name="Image 2" descr="preencoded.png"/>
          <p:cNvPicPr>
            <a:picLocks noChangeAspect="1"/>
          </p:cNvPicPr>
          <p:nvPr/>
        </p:nvPicPr>
        <p:blipFill>
          <a:blip r:embed="rId5"/>
          <a:stretch>
            <a:fillRect/>
          </a:stretch>
        </p:blipFill>
        <p:spPr>
          <a:xfrm>
            <a:off x="4490799" y="1962388"/>
            <a:ext cx="1110972" cy="1777484"/>
          </a:xfrm>
          <a:prstGeom prst="rect">
            <a:avLst/>
          </a:prstGeom>
        </p:spPr>
      </p:pic>
      <p:sp>
        <p:nvSpPr>
          <p:cNvPr id="7" name="Text 2"/>
          <p:cNvSpPr/>
          <p:nvPr/>
        </p:nvSpPr>
        <p:spPr>
          <a:xfrm>
            <a:off x="5935028" y="2184559"/>
            <a:ext cx="2777490" cy="347186"/>
          </a:xfrm>
          <a:prstGeom prst="rect">
            <a:avLst/>
          </a:prstGeom>
          <a:noFill/>
          <a:ln/>
        </p:spPr>
        <p:txBody>
          <a:bodyPr wrap="none" rtlCol="0" anchor="t"/>
          <a:lstStyle/>
          <a:p>
            <a:pPr marL="0" indent="0" algn="l">
              <a:lnSpc>
                <a:spcPts val="2734"/>
              </a:lnSpc>
              <a:buNone/>
            </a:pPr>
            <a:r>
              <a:rPr lang="en-US" sz="2187" b="1" dirty="0">
                <a:solidFill>
                  <a:srgbClr val="2D4DF2"/>
                </a:solidFill>
                <a:latin typeface="Nunito" pitchFamily="34" charset="0"/>
                <a:ea typeface="Nunito" pitchFamily="34" charset="-122"/>
                <a:cs typeface="Nunito" pitchFamily="34" charset="-120"/>
              </a:rPr>
              <a:t>Policy Reforms</a:t>
            </a:r>
            <a:endParaRPr lang="en-US" sz="2187" dirty="0"/>
          </a:p>
        </p:txBody>
      </p:sp>
      <p:sp>
        <p:nvSpPr>
          <p:cNvPr id="8" name="Text 3"/>
          <p:cNvSpPr/>
          <p:nvPr/>
        </p:nvSpPr>
        <p:spPr>
          <a:xfrm>
            <a:off x="5935028" y="2664976"/>
            <a:ext cx="7862173" cy="710803"/>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Implementing policies that incentivize renewable energy and promote environmental conservation are crucial.</a:t>
            </a:r>
            <a:endParaRPr lang="en-US" sz="1750" dirty="0"/>
          </a:p>
        </p:txBody>
      </p:sp>
      <p:pic>
        <p:nvPicPr>
          <p:cNvPr id="9" name="Image 3" descr="preencoded.png"/>
          <p:cNvPicPr>
            <a:picLocks noChangeAspect="1"/>
          </p:cNvPicPr>
          <p:nvPr/>
        </p:nvPicPr>
        <p:blipFill>
          <a:blip r:embed="rId6"/>
          <a:stretch>
            <a:fillRect/>
          </a:stretch>
        </p:blipFill>
        <p:spPr>
          <a:xfrm>
            <a:off x="4490799" y="3739872"/>
            <a:ext cx="1110972" cy="1777484"/>
          </a:xfrm>
          <a:prstGeom prst="rect">
            <a:avLst/>
          </a:prstGeom>
        </p:spPr>
      </p:pic>
      <p:sp>
        <p:nvSpPr>
          <p:cNvPr id="10" name="Text 4"/>
          <p:cNvSpPr/>
          <p:nvPr/>
        </p:nvSpPr>
        <p:spPr>
          <a:xfrm>
            <a:off x="5935028" y="3962043"/>
            <a:ext cx="3274457" cy="347186"/>
          </a:xfrm>
          <a:prstGeom prst="rect">
            <a:avLst/>
          </a:prstGeom>
          <a:noFill/>
          <a:ln/>
        </p:spPr>
        <p:txBody>
          <a:bodyPr wrap="none" rtlCol="0" anchor="t"/>
          <a:lstStyle/>
          <a:p>
            <a:pPr marL="0" indent="0" algn="l">
              <a:lnSpc>
                <a:spcPts val="2734"/>
              </a:lnSpc>
              <a:buNone/>
            </a:pPr>
            <a:r>
              <a:rPr lang="en-US" sz="2187" b="1" dirty="0">
                <a:solidFill>
                  <a:srgbClr val="015F98"/>
                </a:solidFill>
                <a:latin typeface="Nunito" pitchFamily="34" charset="0"/>
                <a:ea typeface="Nunito" pitchFamily="34" charset="-122"/>
                <a:cs typeface="Nunito" pitchFamily="34" charset="-120"/>
              </a:rPr>
              <a:t>Technological Innovations</a:t>
            </a:r>
            <a:endParaRPr lang="en-US" sz="2187" dirty="0"/>
          </a:p>
        </p:txBody>
      </p:sp>
      <p:sp>
        <p:nvSpPr>
          <p:cNvPr id="11" name="Text 5"/>
          <p:cNvSpPr/>
          <p:nvPr/>
        </p:nvSpPr>
        <p:spPr>
          <a:xfrm>
            <a:off x="5935028" y="4442460"/>
            <a:ext cx="7862173" cy="710803"/>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Investing in research and development of clean technologies can drive sustainable energy and ecological solutions.</a:t>
            </a:r>
            <a:endParaRPr lang="en-US" sz="1750" dirty="0"/>
          </a:p>
        </p:txBody>
      </p:sp>
      <p:pic>
        <p:nvPicPr>
          <p:cNvPr id="12" name="Image 4" descr="preencoded.png"/>
          <p:cNvPicPr>
            <a:picLocks noChangeAspect="1"/>
          </p:cNvPicPr>
          <p:nvPr/>
        </p:nvPicPr>
        <p:blipFill>
          <a:blip r:embed="rId7"/>
          <a:stretch>
            <a:fillRect/>
          </a:stretch>
        </p:blipFill>
        <p:spPr>
          <a:xfrm>
            <a:off x="4490799" y="5517356"/>
            <a:ext cx="1110972" cy="1777484"/>
          </a:xfrm>
          <a:prstGeom prst="rect">
            <a:avLst/>
          </a:prstGeom>
        </p:spPr>
      </p:pic>
      <p:sp>
        <p:nvSpPr>
          <p:cNvPr id="13" name="Text 6"/>
          <p:cNvSpPr/>
          <p:nvPr/>
        </p:nvSpPr>
        <p:spPr>
          <a:xfrm>
            <a:off x="5935028" y="5739527"/>
            <a:ext cx="3461028" cy="347186"/>
          </a:xfrm>
          <a:prstGeom prst="rect">
            <a:avLst/>
          </a:prstGeom>
          <a:noFill/>
          <a:ln/>
        </p:spPr>
        <p:txBody>
          <a:bodyPr wrap="none" rtlCol="0" anchor="t"/>
          <a:lstStyle/>
          <a:p>
            <a:pPr marL="0" indent="0" algn="l">
              <a:lnSpc>
                <a:spcPts val="2734"/>
              </a:lnSpc>
              <a:buNone/>
            </a:pPr>
            <a:r>
              <a:rPr lang="en-US" sz="2187" b="1" dirty="0">
                <a:solidFill>
                  <a:srgbClr val="AD1F96"/>
                </a:solidFill>
                <a:latin typeface="Nunito" pitchFamily="34" charset="0"/>
                <a:ea typeface="Nunito" pitchFamily="34" charset="-122"/>
                <a:cs typeface="Nunito" pitchFamily="34" charset="-120"/>
              </a:rPr>
              <a:t>Public-Private Partnerships</a:t>
            </a:r>
            <a:endParaRPr lang="en-US" sz="2187" dirty="0"/>
          </a:p>
        </p:txBody>
      </p:sp>
      <p:sp>
        <p:nvSpPr>
          <p:cNvPr id="14" name="Text 7"/>
          <p:cNvSpPr/>
          <p:nvPr/>
        </p:nvSpPr>
        <p:spPr>
          <a:xfrm>
            <a:off x="5935028" y="6219944"/>
            <a:ext cx="7862173" cy="710803"/>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Collaborations between the government, industry, and academia can accelerate the transition to a sustainable future.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2027872"/>
            <a:ext cx="9906119"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Ecological Monitoring and Enforcement</a:t>
            </a:r>
            <a:endParaRPr lang="en-US" sz="4374" dirty="0"/>
          </a:p>
        </p:txBody>
      </p:sp>
      <p:pic>
        <p:nvPicPr>
          <p:cNvPr id="5" name="Image 1" descr="preencoded.png"/>
          <p:cNvPicPr>
            <a:picLocks noChangeAspect="1"/>
          </p:cNvPicPr>
          <p:nvPr/>
        </p:nvPicPr>
        <p:blipFill>
          <a:blip r:embed="rId4"/>
          <a:stretch>
            <a:fillRect/>
          </a:stretch>
        </p:blipFill>
        <p:spPr>
          <a:xfrm>
            <a:off x="2348389" y="3166586"/>
            <a:ext cx="555427" cy="555427"/>
          </a:xfrm>
          <a:prstGeom prst="rect">
            <a:avLst/>
          </a:prstGeom>
        </p:spPr>
      </p:pic>
      <p:sp>
        <p:nvSpPr>
          <p:cNvPr id="6" name="Text 2"/>
          <p:cNvSpPr/>
          <p:nvPr/>
        </p:nvSpPr>
        <p:spPr>
          <a:xfrm>
            <a:off x="2348389" y="3944183"/>
            <a:ext cx="2777490" cy="347186"/>
          </a:xfrm>
          <a:prstGeom prst="rect">
            <a:avLst/>
          </a:prstGeom>
          <a:noFill/>
          <a:ln/>
        </p:spPr>
        <p:txBody>
          <a:bodyPr wrap="none" rtlCol="0" anchor="t"/>
          <a:lstStyle/>
          <a:p>
            <a:pPr marL="0" indent="0" algn="l">
              <a:lnSpc>
                <a:spcPts val="2734"/>
              </a:lnSpc>
              <a:buNone/>
            </a:pPr>
            <a:r>
              <a:rPr lang="en-US" sz="2187" b="1" dirty="0">
                <a:solidFill>
                  <a:srgbClr val="2D4DF2"/>
                </a:solidFill>
                <a:latin typeface="Nunito" pitchFamily="34" charset="0"/>
                <a:ea typeface="Nunito" pitchFamily="34" charset="-122"/>
                <a:cs typeface="Nunito" pitchFamily="34" charset="-120"/>
              </a:rPr>
              <a:t>Satellite Surveillance</a:t>
            </a:r>
            <a:endParaRPr lang="en-US" sz="2187" dirty="0"/>
          </a:p>
        </p:txBody>
      </p:sp>
      <p:sp>
        <p:nvSpPr>
          <p:cNvPr id="7" name="Text 3"/>
          <p:cNvSpPr/>
          <p:nvPr/>
        </p:nvSpPr>
        <p:spPr>
          <a:xfrm>
            <a:off x="2348389" y="4424601"/>
            <a:ext cx="3088958" cy="1421606"/>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Utilizing satellite technology to monitor environmental conditions and detect violations can aid enforcement efforts.</a:t>
            </a:r>
            <a:endParaRPr lang="en-US" sz="1750" dirty="0"/>
          </a:p>
        </p:txBody>
      </p:sp>
      <p:pic>
        <p:nvPicPr>
          <p:cNvPr id="8" name="Image 2" descr="preencoded.png"/>
          <p:cNvPicPr>
            <a:picLocks noChangeAspect="1"/>
          </p:cNvPicPr>
          <p:nvPr/>
        </p:nvPicPr>
        <p:blipFill>
          <a:blip r:embed="rId5"/>
          <a:stretch>
            <a:fillRect/>
          </a:stretch>
        </p:blipFill>
        <p:spPr>
          <a:xfrm>
            <a:off x="5770602" y="3166586"/>
            <a:ext cx="555427" cy="555427"/>
          </a:xfrm>
          <a:prstGeom prst="rect">
            <a:avLst/>
          </a:prstGeom>
        </p:spPr>
      </p:pic>
      <p:sp>
        <p:nvSpPr>
          <p:cNvPr id="9" name="Text 4"/>
          <p:cNvSpPr/>
          <p:nvPr/>
        </p:nvSpPr>
        <p:spPr>
          <a:xfrm>
            <a:off x="5770602" y="3944183"/>
            <a:ext cx="2777490" cy="347186"/>
          </a:xfrm>
          <a:prstGeom prst="rect">
            <a:avLst/>
          </a:prstGeom>
          <a:noFill/>
          <a:ln/>
        </p:spPr>
        <p:txBody>
          <a:bodyPr wrap="none" rtlCol="0" anchor="t"/>
          <a:lstStyle/>
          <a:p>
            <a:pPr marL="0" indent="0" algn="l">
              <a:lnSpc>
                <a:spcPts val="2734"/>
              </a:lnSpc>
              <a:buNone/>
            </a:pPr>
            <a:r>
              <a:rPr lang="en-US" sz="2187" b="1" dirty="0">
                <a:solidFill>
                  <a:srgbClr val="015F98"/>
                </a:solidFill>
                <a:latin typeface="Nunito" pitchFamily="34" charset="0"/>
                <a:ea typeface="Nunito" pitchFamily="34" charset="-122"/>
                <a:cs typeface="Nunito" pitchFamily="34" charset="-120"/>
              </a:rPr>
              <a:t>Sensor Networks</a:t>
            </a:r>
            <a:endParaRPr lang="en-US" sz="2187" dirty="0"/>
          </a:p>
        </p:txBody>
      </p:sp>
      <p:sp>
        <p:nvSpPr>
          <p:cNvPr id="10" name="Text 5"/>
          <p:cNvSpPr/>
          <p:nvPr/>
        </p:nvSpPr>
        <p:spPr>
          <a:xfrm>
            <a:off x="5770602" y="4424601"/>
            <a:ext cx="3088958" cy="1777008"/>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Deploying sensor networks to collect real-time data on air, water, and soil quality can support evidence-based policymaking.</a:t>
            </a:r>
            <a:endParaRPr lang="en-US" sz="1750" dirty="0"/>
          </a:p>
        </p:txBody>
      </p:sp>
      <p:pic>
        <p:nvPicPr>
          <p:cNvPr id="11" name="Image 3" descr="preencoded.png"/>
          <p:cNvPicPr>
            <a:picLocks noChangeAspect="1"/>
          </p:cNvPicPr>
          <p:nvPr/>
        </p:nvPicPr>
        <p:blipFill>
          <a:blip r:embed="rId6"/>
          <a:stretch>
            <a:fillRect/>
          </a:stretch>
        </p:blipFill>
        <p:spPr>
          <a:xfrm>
            <a:off x="9192816" y="3166586"/>
            <a:ext cx="555427" cy="555427"/>
          </a:xfrm>
          <a:prstGeom prst="rect">
            <a:avLst/>
          </a:prstGeom>
        </p:spPr>
      </p:pic>
      <p:sp>
        <p:nvSpPr>
          <p:cNvPr id="12" name="Text 6"/>
          <p:cNvSpPr/>
          <p:nvPr/>
        </p:nvSpPr>
        <p:spPr>
          <a:xfrm>
            <a:off x="9192816" y="3944183"/>
            <a:ext cx="2954060" cy="347186"/>
          </a:xfrm>
          <a:prstGeom prst="rect">
            <a:avLst/>
          </a:prstGeom>
          <a:noFill/>
          <a:ln/>
        </p:spPr>
        <p:txBody>
          <a:bodyPr wrap="none" rtlCol="0" anchor="t"/>
          <a:lstStyle/>
          <a:p>
            <a:pPr marL="0" indent="0" algn="l">
              <a:lnSpc>
                <a:spcPts val="2734"/>
              </a:lnSpc>
              <a:buNone/>
            </a:pPr>
            <a:r>
              <a:rPr lang="en-US" sz="2187" b="1" dirty="0">
                <a:solidFill>
                  <a:srgbClr val="AD1F96"/>
                </a:solidFill>
                <a:latin typeface="Nunito" pitchFamily="34" charset="0"/>
                <a:ea typeface="Nunito" pitchFamily="34" charset="-122"/>
                <a:cs typeface="Nunito" pitchFamily="34" charset="-120"/>
              </a:rPr>
              <a:t>Regulatory Compliance</a:t>
            </a:r>
            <a:endParaRPr lang="en-US" sz="2187" dirty="0"/>
          </a:p>
        </p:txBody>
      </p:sp>
      <p:sp>
        <p:nvSpPr>
          <p:cNvPr id="13" name="Text 7"/>
          <p:cNvSpPr/>
          <p:nvPr/>
        </p:nvSpPr>
        <p:spPr>
          <a:xfrm>
            <a:off x="9192816" y="4424601"/>
            <a:ext cx="3089077" cy="1421606"/>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Strengthening environmental regulations and ensuring adherence can help protect Kazakhstan's natural resources.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998934"/>
            <a:ext cx="6897291"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Energy Efficiency Initiatives</a:t>
            </a:r>
            <a:endParaRPr lang="en-US" sz="4374" dirty="0"/>
          </a:p>
        </p:txBody>
      </p:sp>
      <p:sp>
        <p:nvSpPr>
          <p:cNvPr id="5" name="Shape 2"/>
          <p:cNvSpPr/>
          <p:nvPr/>
        </p:nvSpPr>
        <p:spPr>
          <a:xfrm>
            <a:off x="2348389" y="4684157"/>
            <a:ext cx="9933503" cy="27742"/>
          </a:xfrm>
          <a:prstGeom prst="rect">
            <a:avLst/>
          </a:prstGeom>
          <a:solidFill>
            <a:srgbClr val="DFDFEB"/>
          </a:solidFill>
          <a:ln/>
        </p:spPr>
      </p:sp>
      <p:sp>
        <p:nvSpPr>
          <p:cNvPr id="6" name="Shape 3"/>
          <p:cNvSpPr/>
          <p:nvPr/>
        </p:nvSpPr>
        <p:spPr>
          <a:xfrm>
            <a:off x="4762321" y="3906560"/>
            <a:ext cx="27742" cy="777597"/>
          </a:xfrm>
          <a:prstGeom prst="rect">
            <a:avLst/>
          </a:prstGeom>
          <a:solidFill>
            <a:srgbClr val="2D4DF2"/>
          </a:solidFill>
          <a:ln/>
        </p:spPr>
      </p:sp>
      <p:sp>
        <p:nvSpPr>
          <p:cNvPr id="7" name="Shape 4"/>
          <p:cNvSpPr/>
          <p:nvPr/>
        </p:nvSpPr>
        <p:spPr>
          <a:xfrm>
            <a:off x="4526280" y="4434245"/>
            <a:ext cx="499943" cy="499943"/>
          </a:xfrm>
          <a:prstGeom prst="roundRect">
            <a:avLst>
              <a:gd name="adj" fmla="val 80001"/>
            </a:avLst>
          </a:prstGeom>
          <a:solidFill>
            <a:srgbClr val="F3F3FF"/>
          </a:solidFill>
          <a:ln w="22860">
            <a:solidFill>
              <a:srgbClr val="00002E"/>
            </a:solidFill>
            <a:prstDash val="solid"/>
          </a:ln>
        </p:spPr>
      </p:sp>
      <p:sp>
        <p:nvSpPr>
          <p:cNvPr id="8" name="Text 5"/>
          <p:cNvSpPr/>
          <p:nvPr/>
        </p:nvSpPr>
        <p:spPr>
          <a:xfrm>
            <a:off x="4676180" y="4475917"/>
            <a:ext cx="200025" cy="416481"/>
          </a:xfrm>
          <a:prstGeom prst="rect">
            <a:avLst/>
          </a:prstGeom>
          <a:noFill/>
          <a:ln/>
        </p:spPr>
        <p:txBody>
          <a:bodyPr wrap="none" rtlCol="0" anchor="t"/>
          <a:lstStyle/>
          <a:p>
            <a:pPr marL="0" indent="0" algn="ctr">
              <a:lnSpc>
                <a:spcPts val="3281"/>
              </a:lnSpc>
              <a:buNone/>
            </a:pPr>
            <a:r>
              <a:rPr lang="en-US" sz="2624" b="1" dirty="0">
                <a:solidFill>
                  <a:srgbClr val="2D4DF2"/>
                </a:solidFill>
                <a:latin typeface="Nunito" pitchFamily="34" charset="0"/>
                <a:ea typeface="Nunito" pitchFamily="34" charset="-122"/>
                <a:cs typeface="Nunito" pitchFamily="34" charset="-120"/>
              </a:rPr>
              <a:t>1</a:t>
            </a:r>
            <a:endParaRPr lang="en-US" sz="2624" dirty="0"/>
          </a:p>
        </p:txBody>
      </p:sp>
      <p:sp>
        <p:nvSpPr>
          <p:cNvPr id="9" name="Text 6"/>
          <p:cNvSpPr/>
          <p:nvPr/>
        </p:nvSpPr>
        <p:spPr>
          <a:xfrm>
            <a:off x="3387447" y="2137648"/>
            <a:ext cx="2777490" cy="347186"/>
          </a:xfrm>
          <a:prstGeom prst="rect">
            <a:avLst/>
          </a:prstGeom>
          <a:noFill/>
          <a:ln/>
        </p:spPr>
        <p:txBody>
          <a:bodyPr wrap="none" rtlCol="0" anchor="t"/>
          <a:lstStyle/>
          <a:p>
            <a:pPr marL="0" indent="0" algn="ctr">
              <a:lnSpc>
                <a:spcPts val="2734"/>
              </a:lnSpc>
              <a:buNone/>
            </a:pPr>
            <a:r>
              <a:rPr lang="en-US" sz="2187" b="1" dirty="0">
                <a:solidFill>
                  <a:srgbClr val="2D4DF2"/>
                </a:solidFill>
                <a:latin typeface="Nunito" pitchFamily="34" charset="0"/>
                <a:ea typeface="Nunito" pitchFamily="34" charset="-122"/>
                <a:cs typeface="Nunito" pitchFamily="34" charset="-120"/>
              </a:rPr>
              <a:t>Building Retrofits</a:t>
            </a:r>
            <a:endParaRPr lang="en-US" sz="2187" dirty="0"/>
          </a:p>
        </p:txBody>
      </p:sp>
      <p:sp>
        <p:nvSpPr>
          <p:cNvPr id="10" name="Text 7"/>
          <p:cNvSpPr/>
          <p:nvPr/>
        </p:nvSpPr>
        <p:spPr>
          <a:xfrm>
            <a:off x="2570559" y="2618065"/>
            <a:ext cx="4411266" cy="1066205"/>
          </a:xfrm>
          <a:prstGeom prst="rect">
            <a:avLst/>
          </a:prstGeom>
          <a:noFill/>
          <a:ln/>
        </p:spPr>
        <p:txBody>
          <a:bodyPr wrap="square" rtlCol="0" anchor="t"/>
          <a:lstStyle/>
          <a:p>
            <a:pPr marL="0" indent="0" algn="ctr">
              <a:lnSpc>
                <a:spcPts val="2799"/>
              </a:lnSpc>
              <a:buNone/>
            </a:pPr>
            <a:r>
              <a:rPr lang="en-US" sz="1750" dirty="0">
                <a:solidFill>
                  <a:srgbClr val="00002E"/>
                </a:solidFill>
                <a:latin typeface="PT Sans" pitchFamily="34" charset="0"/>
                <a:ea typeface="PT Sans" pitchFamily="34" charset="-122"/>
                <a:cs typeface="PT Sans" pitchFamily="34" charset="-120"/>
              </a:rPr>
              <a:t>Improving the energy efficiency of residential and commercial buildings through retrofits can reduce energy consumption.</a:t>
            </a:r>
            <a:endParaRPr lang="en-US" sz="1750" dirty="0"/>
          </a:p>
        </p:txBody>
      </p:sp>
      <p:sp>
        <p:nvSpPr>
          <p:cNvPr id="11" name="Shape 8"/>
          <p:cNvSpPr/>
          <p:nvPr/>
        </p:nvSpPr>
        <p:spPr>
          <a:xfrm>
            <a:off x="7301210" y="4684157"/>
            <a:ext cx="27742" cy="777597"/>
          </a:xfrm>
          <a:prstGeom prst="rect">
            <a:avLst/>
          </a:prstGeom>
          <a:solidFill>
            <a:srgbClr val="015F98"/>
          </a:solidFill>
          <a:ln/>
        </p:spPr>
      </p:sp>
      <p:sp>
        <p:nvSpPr>
          <p:cNvPr id="12" name="Shape 9"/>
          <p:cNvSpPr/>
          <p:nvPr/>
        </p:nvSpPr>
        <p:spPr>
          <a:xfrm>
            <a:off x="7065169" y="4434245"/>
            <a:ext cx="499943" cy="499943"/>
          </a:xfrm>
          <a:prstGeom prst="roundRect">
            <a:avLst>
              <a:gd name="adj" fmla="val 80001"/>
            </a:avLst>
          </a:prstGeom>
          <a:solidFill>
            <a:srgbClr val="F3F3FF"/>
          </a:solidFill>
          <a:ln w="22860">
            <a:solidFill>
              <a:srgbClr val="00002E"/>
            </a:solidFill>
            <a:prstDash val="solid"/>
          </a:ln>
        </p:spPr>
      </p:sp>
      <p:sp>
        <p:nvSpPr>
          <p:cNvPr id="13" name="Text 10"/>
          <p:cNvSpPr/>
          <p:nvPr/>
        </p:nvSpPr>
        <p:spPr>
          <a:xfrm>
            <a:off x="7215068" y="4475917"/>
            <a:ext cx="200025" cy="416481"/>
          </a:xfrm>
          <a:prstGeom prst="rect">
            <a:avLst/>
          </a:prstGeom>
          <a:noFill/>
          <a:ln/>
        </p:spPr>
        <p:txBody>
          <a:bodyPr wrap="none" rtlCol="0" anchor="t"/>
          <a:lstStyle/>
          <a:p>
            <a:pPr marL="0" indent="0" algn="ctr">
              <a:lnSpc>
                <a:spcPts val="3281"/>
              </a:lnSpc>
              <a:buNone/>
            </a:pPr>
            <a:r>
              <a:rPr lang="en-US" sz="2624" b="1" dirty="0">
                <a:solidFill>
                  <a:srgbClr val="015F98"/>
                </a:solidFill>
                <a:latin typeface="Nunito" pitchFamily="34" charset="0"/>
                <a:ea typeface="Nunito" pitchFamily="34" charset="-122"/>
                <a:cs typeface="Nunito" pitchFamily="34" charset="-120"/>
              </a:rPr>
              <a:t>2</a:t>
            </a:r>
            <a:endParaRPr lang="en-US" sz="2624" dirty="0"/>
          </a:p>
        </p:txBody>
      </p:sp>
      <p:sp>
        <p:nvSpPr>
          <p:cNvPr id="14" name="Text 11"/>
          <p:cNvSpPr/>
          <p:nvPr/>
        </p:nvSpPr>
        <p:spPr>
          <a:xfrm>
            <a:off x="5868948" y="5684044"/>
            <a:ext cx="2892147" cy="347186"/>
          </a:xfrm>
          <a:prstGeom prst="rect">
            <a:avLst/>
          </a:prstGeom>
          <a:noFill/>
          <a:ln/>
        </p:spPr>
        <p:txBody>
          <a:bodyPr wrap="none" rtlCol="0" anchor="t"/>
          <a:lstStyle/>
          <a:p>
            <a:pPr marL="0" indent="0" algn="ctr">
              <a:lnSpc>
                <a:spcPts val="2734"/>
              </a:lnSpc>
              <a:buNone/>
            </a:pPr>
            <a:r>
              <a:rPr lang="en-US" sz="2187" b="1" dirty="0">
                <a:solidFill>
                  <a:srgbClr val="015F98"/>
                </a:solidFill>
                <a:latin typeface="Nunito" pitchFamily="34" charset="0"/>
                <a:ea typeface="Nunito" pitchFamily="34" charset="-122"/>
                <a:cs typeface="Nunito" pitchFamily="34" charset="-120"/>
              </a:rPr>
              <a:t>Industrial Optimization</a:t>
            </a:r>
            <a:endParaRPr lang="en-US" sz="2187" dirty="0"/>
          </a:p>
        </p:txBody>
      </p:sp>
      <p:sp>
        <p:nvSpPr>
          <p:cNvPr id="15" name="Text 12"/>
          <p:cNvSpPr/>
          <p:nvPr/>
        </p:nvSpPr>
        <p:spPr>
          <a:xfrm>
            <a:off x="5109448" y="6164461"/>
            <a:ext cx="4411266" cy="1066205"/>
          </a:xfrm>
          <a:prstGeom prst="rect">
            <a:avLst/>
          </a:prstGeom>
          <a:noFill/>
          <a:ln/>
        </p:spPr>
        <p:txBody>
          <a:bodyPr wrap="square" rtlCol="0" anchor="t"/>
          <a:lstStyle/>
          <a:p>
            <a:pPr marL="0" indent="0" algn="ctr">
              <a:lnSpc>
                <a:spcPts val="2799"/>
              </a:lnSpc>
              <a:buNone/>
            </a:pPr>
            <a:r>
              <a:rPr lang="en-US" sz="1750" dirty="0">
                <a:solidFill>
                  <a:srgbClr val="00002E"/>
                </a:solidFill>
                <a:latin typeface="PT Sans" pitchFamily="34" charset="0"/>
                <a:ea typeface="PT Sans" pitchFamily="34" charset="-122"/>
                <a:cs typeface="PT Sans" pitchFamily="34" charset="-120"/>
              </a:rPr>
              <a:t>Implementing energy-efficient technologies and processes in the industrial sector can improve productivity and lower emissions.</a:t>
            </a:r>
            <a:endParaRPr lang="en-US" sz="1750" dirty="0"/>
          </a:p>
        </p:txBody>
      </p:sp>
      <p:sp>
        <p:nvSpPr>
          <p:cNvPr id="16" name="Shape 13"/>
          <p:cNvSpPr/>
          <p:nvPr/>
        </p:nvSpPr>
        <p:spPr>
          <a:xfrm>
            <a:off x="9840099" y="3906560"/>
            <a:ext cx="27742" cy="777597"/>
          </a:xfrm>
          <a:prstGeom prst="rect">
            <a:avLst/>
          </a:prstGeom>
          <a:solidFill>
            <a:srgbClr val="AD1F96"/>
          </a:solidFill>
          <a:ln/>
        </p:spPr>
      </p:sp>
      <p:sp>
        <p:nvSpPr>
          <p:cNvPr id="17" name="Shape 14"/>
          <p:cNvSpPr/>
          <p:nvPr/>
        </p:nvSpPr>
        <p:spPr>
          <a:xfrm>
            <a:off x="9604058" y="4434245"/>
            <a:ext cx="499943" cy="499943"/>
          </a:xfrm>
          <a:prstGeom prst="roundRect">
            <a:avLst>
              <a:gd name="adj" fmla="val 80001"/>
            </a:avLst>
          </a:prstGeom>
          <a:solidFill>
            <a:srgbClr val="F3F3FF"/>
          </a:solidFill>
          <a:ln w="22860">
            <a:solidFill>
              <a:srgbClr val="00002E"/>
            </a:solidFill>
            <a:prstDash val="solid"/>
          </a:ln>
        </p:spPr>
      </p:sp>
      <p:sp>
        <p:nvSpPr>
          <p:cNvPr id="18" name="Text 15"/>
          <p:cNvSpPr/>
          <p:nvPr/>
        </p:nvSpPr>
        <p:spPr>
          <a:xfrm>
            <a:off x="9753957" y="4475917"/>
            <a:ext cx="200025" cy="416481"/>
          </a:xfrm>
          <a:prstGeom prst="rect">
            <a:avLst/>
          </a:prstGeom>
          <a:noFill/>
          <a:ln/>
        </p:spPr>
        <p:txBody>
          <a:bodyPr wrap="none" rtlCol="0" anchor="t"/>
          <a:lstStyle/>
          <a:p>
            <a:pPr marL="0" indent="0" algn="ctr">
              <a:lnSpc>
                <a:spcPts val="3281"/>
              </a:lnSpc>
              <a:buNone/>
            </a:pPr>
            <a:r>
              <a:rPr lang="en-US" sz="2624" b="1" dirty="0">
                <a:solidFill>
                  <a:srgbClr val="AD1F96"/>
                </a:solidFill>
                <a:latin typeface="Nunito" pitchFamily="34" charset="0"/>
                <a:ea typeface="Nunito" pitchFamily="34" charset="-122"/>
                <a:cs typeface="Nunito" pitchFamily="34" charset="-120"/>
              </a:rPr>
              <a:t>3</a:t>
            </a:r>
            <a:endParaRPr lang="en-US" sz="2624" dirty="0"/>
          </a:p>
        </p:txBody>
      </p:sp>
      <p:sp>
        <p:nvSpPr>
          <p:cNvPr id="19" name="Text 16"/>
          <p:cNvSpPr/>
          <p:nvPr/>
        </p:nvSpPr>
        <p:spPr>
          <a:xfrm>
            <a:off x="7922895" y="2137648"/>
            <a:ext cx="3862268" cy="347186"/>
          </a:xfrm>
          <a:prstGeom prst="rect">
            <a:avLst/>
          </a:prstGeom>
          <a:noFill/>
          <a:ln/>
        </p:spPr>
        <p:txBody>
          <a:bodyPr wrap="none" rtlCol="0" anchor="t"/>
          <a:lstStyle/>
          <a:p>
            <a:pPr marL="0" indent="0" algn="ctr">
              <a:lnSpc>
                <a:spcPts val="2734"/>
              </a:lnSpc>
              <a:buNone/>
            </a:pPr>
            <a:r>
              <a:rPr lang="en-US" sz="2187" b="1" dirty="0">
                <a:solidFill>
                  <a:srgbClr val="AD1F96"/>
                </a:solidFill>
                <a:latin typeface="Nunito" pitchFamily="34" charset="0"/>
                <a:ea typeface="Nunito" pitchFamily="34" charset="-122"/>
                <a:cs typeface="Nunito" pitchFamily="34" charset="-120"/>
              </a:rPr>
              <a:t>Transportation Transformation</a:t>
            </a:r>
            <a:endParaRPr lang="en-US" sz="2187" dirty="0"/>
          </a:p>
        </p:txBody>
      </p:sp>
      <p:sp>
        <p:nvSpPr>
          <p:cNvPr id="20" name="Text 17"/>
          <p:cNvSpPr/>
          <p:nvPr/>
        </p:nvSpPr>
        <p:spPr>
          <a:xfrm>
            <a:off x="7648337" y="2618065"/>
            <a:ext cx="4411385" cy="1066205"/>
          </a:xfrm>
          <a:prstGeom prst="rect">
            <a:avLst/>
          </a:prstGeom>
          <a:noFill/>
          <a:ln/>
        </p:spPr>
        <p:txBody>
          <a:bodyPr wrap="square" rtlCol="0" anchor="t"/>
          <a:lstStyle/>
          <a:p>
            <a:pPr marL="0" indent="0" algn="ctr">
              <a:lnSpc>
                <a:spcPts val="2799"/>
              </a:lnSpc>
              <a:buNone/>
            </a:pPr>
            <a:r>
              <a:rPr lang="en-US" sz="1750" dirty="0">
                <a:solidFill>
                  <a:srgbClr val="00002E"/>
                </a:solidFill>
                <a:latin typeface="PT Sans" pitchFamily="34" charset="0"/>
                <a:ea typeface="PT Sans" pitchFamily="34" charset="-122"/>
                <a:cs typeface="PT Sans" pitchFamily="34" charset="-120"/>
              </a:rPr>
              <a:t>Promoting electric vehicles, public transportation, and sustainable mobility options can decrease fossil fuel dependence.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1100138"/>
            <a:ext cx="9933503" cy="1388745"/>
          </a:xfrm>
          <a:prstGeom prst="rect">
            <a:avLst/>
          </a:prstGeom>
          <a:noFill/>
          <a:ln/>
        </p:spPr>
        <p:txBody>
          <a:bodyPr wrap="squar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Stakeholder Engagement and Capacity Building</a:t>
            </a:r>
            <a:endParaRPr lang="en-US" sz="4374" dirty="0"/>
          </a:p>
        </p:txBody>
      </p:sp>
      <p:sp>
        <p:nvSpPr>
          <p:cNvPr id="5" name="Shape 2"/>
          <p:cNvSpPr/>
          <p:nvPr/>
        </p:nvSpPr>
        <p:spPr>
          <a:xfrm>
            <a:off x="2348389" y="2933224"/>
            <a:ext cx="9933503" cy="4196120"/>
          </a:xfrm>
          <a:prstGeom prst="roundRect">
            <a:avLst>
              <a:gd name="adj" fmla="val 9532"/>
            </a:avLst>
          </a:prstGeom>
          <a:solidFill>
            <a:srgbClr val="F3F3FF"/>
          </a:solidFill>
          <a:ln w="53340">
            <a:solidFill>
              <a:srgbClr val="DFDFEB"/>
            </a:solidFill>
            <a:prstDash val="solid"/>
          </a:ln>
        </p:spPr>
      </p:sp>
      <p:sp>
        <p:nvSpPr>
          <p:cNvPr id="6" name="Text 3"/>
          <p:cNvSpPr/>
          <p:nvPr/>
        </p:nvSpPr>
        <p:spPr>
          <a:xfrm>
            <a:off x="2624018" y="3127415"/>
            <a:ext cx="4465201" cy="355402"/>
          </a:xfrm>
          <a:prstGeom prst="rect">
            <a:avLst/>
          </a:prstGeom>
          <a:noFill/>
          <a:ln/>
        </p:spPr>
        <p:txBody>
          <a:bodyPr wrap="non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Policymakers</a:t>
            </a:r>
            <a:endParaRPr lang="en-US" sz="1750" dirty="0"/>
          </a:p>
        </p:txBody>
      </p:sp>
      <p:sp>
        <p:nvSpPr>
          <p:cNvPr id="7" name="Text 4"/>
          <p:cNvSpPr/>
          <p:nvPr/>
        </p:nvSpPr>
        <p:spPr>
          <a:xfrm>
            <a:off x="7541181" y="3127415"/>
            <a:ext cx="4465201"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Develop comprehensive plans and policies that integrate energy security and environmental protection.</a:t>
            </a:r>
            <a:endParaRPr lang="en-US" sz="1750" dirty="0"/>
          </a:p>
        </p:txBody>
      </p:sp>
      <p:sp>
        <p:nvSpPr>
          <p:cNvPr id="8" name="Text 5"/>
          <p:cNvSpPr/>
          <p:nvPr/>
        </p:nvSpPr>
        <p:spPr>
          <a:xfrm>
            <a:off x="2624018" y="4498181"/>
            <a:ext cx="4465201" cy="355402"/>
          </a:xfrm>
          <a:prstGeom prst="rect">
            <a:avLst/>
          </a:prstGeom>
          <a:noFill/>
          <a:ln/>
        </p:spPr>
        <p:txBody>
          <a:bodyPr wrap="non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Industry Leaders</a:t>
            </a:r>
            <a:endParaRPr lang="en-US" sz="1750" dirty="0"/>
          </a:p>
        </p:txBody>
      </p:sp>
      <p:sp>
        <p:nvSpPr>
          <p:cNvPr id="9" name="Text 6"/>
          <p:cNvSpPr/>
          <p:nvPr/>
        </p:nvSpPr>
        <p:spPr>
          <a:xfrm>
            <a:off x="7541181" y="4498181"/>
            <a:ext cx="4465201"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Invest in clean technologies, adopt sustainable practices, and collaborate with government and communities.</a:t>
            </a:r>
            <a:endParaRPr lang="en-US" sz="1750" dirty="0"/>
          </a:p>
        </p:txBody>
      </p:sp>
      <p:sp>
        <p:nvSpPr>
          <p:cNvPr id="10" name="Text 7"/>
          <p:cNvSpPr/>
          <p:nvPr/>
        </p:nvSpPr>
        <p:spPr>
          <a:xfrm>
            <a:off x="2624018" y="5868948"/>
            <a:ext cx="4465201" cy="355402"/>
          </a:xfrm>
          <a:prstGeom prst="rect">
            <a:avLst/>
          </a:prstGeom>
          <a:noFill/>
          <a:ln/>
        </p:spPr>
        <p:txBody>
          <a:bodyPr wrap="non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Local Communities</a:t>
            </a:r>
            <a:endParaRPr lang="en-US" sz="1750" dirty="0"/>
          </a:p>
        </p:txBody>
      </p:sp>
      <p:sp>
        <p:nvSpPr>
          <p:cNvPr id="11" name="Text 8"/>
          <p:cNvSpPr/>
          <p:nvPr/>
        </p:nvSpPr>
        <p:spPr>
          <a:xfrm>
            <a:off x="7541181" y="5868948"/>
            <a:ext cx="4465201"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Participate in decision-making, embrace sustainable lifestyles, and serve as stewards of the local environment.</a:t>
            </a:r>
            <a:endParaRPr lang="en-US" sz="1750" dirty="0"/>
          </a:p>
        </p:txBody>
      </p:sp>
      <p:pic>
        <p:nvPicPr>
          <p:cNvPr id="12"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1691878"/>
            <a:ext cx="9933503" cy="1388745"/>
          </a:xfrm>
          <a:prstGeom prst="rect">
            <a:avLst/>
          </a:prstGeom>
          <a:noFill/>
          <a:ln/>
        </p:spPr>
        <p:txBody>
          <a:bodyPr wrap="squar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International Cooperation and Knowledge Sharing</a:t>
            </a:r>
            <a:endParaRPr lang="en-US" sz="4374" dirty="0"/>
          </a:p>
        </p:txBody>
      </p:sp>
      <p:sp>
        <p:nvSpPr>
          <p:cNvPr id="5" name="Text 2"/>
          <p:cNvSpPr/>
          <p:nvPr/>
        </p:nvSpPr>
        <p:spPr>
          <a:xfrm>
            <a:off x="2348389" y="3636050"/>
            <a:ext cx="2794873"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Regional Partnerships</a:t>
            </a:r>
            <a:endParaRPr lang="en-US" sz="2187" dirty="0"/>
          </a:p>
        </p:txBody>
      </p:sp>
      <p:sp>
        <p:nvSpPr>
          <p:cNvPr id="6" name="Text 3"/>
          <p:cNvSpPr/>
          <p:nvPr/>
        </p:nvSpPr>
        <p:spPr>
          <a:xfrm>
            <a:off x="2348389" y="4205407"/>
            <a:ext cx="2949416" cy="2132409"/>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Collaborating with neighboring countries to address cross-border environmental and energy challenges can yield shared solutions.</a:t>
            </a:r>
            <a:endParaRPr lang="en-US" sz="1750" dirty="0"/>
          </a:p>
        </p:txBody>
      </p:sp>
      <p:sp>
        <p:nvSpPr>
          <p:cNvPr id="7" name="Text 4"/>
          <p:cNvSpPr/>
          <p:nvPr/>
        </p:nvSpPr>
        <p:spPr>
          <a:xfrm>
            <a:off x="5847398" y="3636050"/>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Global Initiatives</a:t>
            </a:r>
            <a:endParaRPr lang="en-US" sz="2187" dirty="0"/>
          </a:p>
        </p:txBody>
      </p:sp>
      <p:sp>
        <p:nvSpPr>
          <p:cNvPr id="8" name="Text 5"/>
          <p:cNvSpPr/>
          <p:nvPr/>
        </p:nvSpPr>
        <p:spPr>
          <a:xfrm>
            <a:off x="5847398" y="4205407"/>
            <a:ext cx="2949416" cy="2132409"/>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Actively participating in international forums and implementing best practices can strengthen Kazakhstan's position as a leader in sustainability.</a:t>
            </a:r>
            <a:endParaRPr lang="en-US" sz="1750" dirty="0"/>
          </a:p>
        </p:txBody>
      </p:sp>
      <p:sp>
        <p:nvSpPr>
          <p:cNvPr id="9" name="Text 6"/>
          <p:cNvSpPr/>
          <p:nvPr/>
        </p:nvSpPr>
        <p:spPr>
          <a:xfrm>
            <a:off x="9346406" y="3636050"/>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Knowledge Exchange</a:t>
            </a:r>
            <a:endParaRPr lang="en-US" sz="2187" dirty="0"/>
          </a:p>
        </p:txBody>
      </p:sp>
      <p:sp>
        <p:nvSpPr>
          <p:cNvPr id="10" name="Text 7"/>
          <p:cNvSpPr/>
          <p:nvPr/>
        </p:nvSpPr>
        <p:spPr>
          <a:xfrm>
            <a:off x="9346406" y="4205407"/>
            <a:ext cx="2949416" cy="1777008"/>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Fostering knowledge exchange with global experts can help Kazakhstan develop innovative approaches to energy and ecological security.</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587</Words>
  <Application>Microsoft Office PowerPoint</Application>
  <PresentationFormat>Произвольный</PresentationFormat>
  <Paragraphs>76</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Nunito</vt:lpstr>
      <vt:lpstr>PT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2024-05-25T19:06:52Z</dcterms:created>
  <dcterms:modified xsi:type="dcterms:W3CDTF">2024-05-25T19:09:29Z</dcterms:modified>
</cp:coreProperties>
</file>