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3" r:id="rId4"/>
    <p:sldId id="289" r:id="rId5"/>
    <p:sldId id="294" r:id="rId6"/>
    <p:sldId id="290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291" r:id="rId16"/>
    <p:sldId id="303" r:id="rId17"/>
    <p:sldId id="304" r:id="rId18"/>
    <p:sldId id="305" r:id="rId19"/>
    <p:sldId id="306" r:id="rId20"/>
    <p:sldId id="307" r:id="rId21"/>
    <p:sldId id="308" r:id="rId22"/>
    <p:sldId id="317" r:id="rId23"/>
    <p:sldId id="309" r:id="rId24"/>
    <p:sldId id="310" r:id="rId25"/>
    <p:sldId id="311" r:id="rId26"/>
    <p:sldId id="312" r:id="rId27"/>
    <p:sldId id="313" r:id="rId28"/>
    <p:sldId id="318" r:id="rId29"/>
    <p:sldId id="314" r:id="rId30"/>
    <p:sldId id="315" r:id="rId31"/>
    <p:sldId id="316" r:id="rId32"/>
    <p:sldId id="258" r:id="rId33"/>
    <p:sldId id="288" r:id="rId34"/>
    <p:sldId id="292" r:id="rId35"/>
    <p:sldId id="280" r:id="rId36"/>
    <p:sldId id="261" r:id="rId37"/>
    <p:sldId id="262" r:id="rId38"/>
    <p:sldId id="263" r:id="rId39"/>
    <p:sldId id="285" r:id="rId40"/>
    <p:sldId id="264" r:id="rId41"/>
    <p:sldId id="265" r:id="rId42"/>
    <p:sldId id="268" r:id="rId43"/>
    <p:sldId id="286" r:id="rId44"/>
    <p:sldId id="269" r:id="rId45"/>
    <p:sldId id="270" r:id="rId46"/>
    <p:sldId id="271" r:id="rId47"/>
    <p:sldId id="272" r:id="rId48"/>
    <p:sldId id="273" r:id="rId49"/>
    <p:sldId id="274" r:id="rId50"/>
    <p:sldId id="275" r:id="rId51"/>
    <p:sldId id="276" r:id="rId52"/>
    <p:sldId id="277" r:id="rId53"/>
    <p:sldId id="260" r:id="rId54"/>
    <p:sldId id="281" r:id="rId55"/>
    <p:sldId id="284" r:id="rId56"/>
    <p:sldId id="282" r:id="rId57"/>
    <p:sldId id="287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96044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Нормализация японо-корейских отношений. Место Кореи в доктрине Никсона и «тихоокеанской доктрине» Форда. 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Лекция:</a:t>
            </a:r>
            <a:r>
              <a:rPr lang="en-US" dirty="0" smtClean="0"/>
              <a:t>6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Подписание договора о нормализации отношений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124744"/>
            <a:ext cx="8503920" cy="5544616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стало </a:t>
            </a:r>
            <a:r>
              <a:rPr lang="ru-RU" sz="3200" dirty="0"/>
              <a:t>поворотным пунктом в отношениях двух государств, но при этом вызвало резкие протесты со стороны корейской общественности.</a:t>
            </a:r>
          </a:p>
          <a:p>
            <a:pPr algn="just"/>
            <a:r>
              <a:rPr lang="ru-RU" sz="3200" dirty="0" smtClean="0"/>
              <a:t>Переговоры </a:t>
            </a:r>
            <a:r>
              <a:rPr lang="ru-RU" sz="3200" dirty="0"/>
              <a:t>о нормализации отношений между Сеулом и Токио начались в 1951 году, когда в корейском обществе доминировали настроения с требованиями к Японии принести извинения за колониальную оккупацию Кореи и возместить нанесённый ущерб. </a:t>
            </a:r>
          </a:p>
        </p:txBody>
      </p:sp>
    </p:spTree>
    <p:extLst>
      <p:ext uri="{BB962C8B-B14F-4D97-AF65-F5344CB8AC3E}">
        <p14:creationId xmlns:p14="http://schemas.microsoft.com/office/powerpoint/2010/main" val="3497990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36 лет японского правления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погибли </a:t>
            </a:r>
            <a:r>
              <a:rPr lang="ru-RU" dirty="0"/>
              <a:t>тысячи корейских патриотов, боровшихся за независимость страны, около 7 млн. корейцев были направлены на принудительные работы, почти искоренены были корейская письменность и язык, нещадно выкачивались природные ресурсы. На протяжении нескольких десятилетий японский режим в Корее чинил бесчинства и несправедливость и совершил массу непростительных преступлений против человечности. Корейцы были убеждены, что правительство должно добиться от Японии извинений и выплаты компенсации ради восстановления национальной гордости.</a:t>
            </a:r>
          </a:p>
        </p:txBody>
      </p:sp>
    </p:spTree>
    <p:extLst>
      <p:ext uri="{BB962C8B-B14F-4D97-AF65-F5344CB8AC3E}">
        <p14:creationId xmlns:p14="http://schemas.microsoft.com/office/powerpoint/2010/main" val="3989786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Корее необходимо было укреплять своё положение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 smtClean="0"/>
              <a:t>ие</a:t>
            </a:r>
            <a:r>
              <a:rPr lang="ru-RU" dirty="0" smtClean="0"/>
              <a:t> </a:t>
            </a:r>
            <a:r>
              <a:rPr lang="ru-RU" dirty="0"/>
              <a:t>в Азии и в мире. Но для этого надо было нормализовать отношения с Японией, без чего невозможно было распространить своё влияние в Азии и в остальном мире. Корея должна была ослабить враждебность в отношении Японии и решить проблемы, мешавшие нормальным отношениям между двумя государствами. Я получил инструкции правительства и отправился в Токио на встречу с министром иностранных дел Японии </a:t>
            </a:r>
            <a:r>
              <a:rPr lang="ru-RU" dirty="0" err="1"/>
              <a:t>Масаёси</a:t>
            </a:r>
            <a:r>
              <a:rPr lang="ru-RU" dirty="0"/>
              <a:t> </a:t>
            </a:r>
            <a:r>
              <a:rPr lang="ru-RU" dirty="0" err="1"/>
              <a:t>Охирой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9818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общественный протест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200" dirty="0"/>
              <a:t>На фоне быстрого прогресса на переговорах с Японией в Корее рос общественный протест, который охватил всю страну. На улицы городов вышли студенты, представители оппозиции и обычные граждане, требовавшие, чтобы Япония извинилась и выплатила компенсации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7631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общественный протест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26 марта, через два дня после начала демонстраций в Сеуле, в 11-ти городах в акциях протеста приняли участие почти 60 тысяч человек. Выступление президента Пак </a:t>
            </a:r>
            <a:r>
              <a:rPr lang="ru-RU" dirty="0" err="1"/>
              <a:t>Чжон</a:t>
            </a:r>
            <a:r>
              <a:rPr lang="ru-RU" dirty="0"/>
              <a:t> Хи, в котором он попытался успокоить граждан, несколько сбило волну протестов. Однако вскоре произошел новый всплеск негодования, когда населению стало известно содержание секретного соглашения Ким </a:t>
            </a:r>
            <a:r>
              <a:rPr lang="ru-RU" dirty="0" err="1"/>
              <a:t>Чжон</a:t>
            </a:r>
            <a:r>
              <a:rPr lang="ru-RU" dirty="0"/>
              <a:t> </a:t>
            </a:r>
            <a:r>
              <a:rPr lang="ru-RU" dirty="0" err="1"/>
              <a:t>Пхиля</a:t>
            </a:r>
            <a:r>
              <a:rPr lang="ru-RU" dirty="0"/>
              <a:t> с японским министром </a:t>
            </a:r>
            <a:r>
              <a:rPr lang="ru-RU" dirty="0" err="1"/>
              <a:t>Охирой</a:t>
            </a:r>
            <a:r>
              <a:rPr lang="ru-RU" dirty="0"/>
              <a:t>. По нему Япония обязалась предоставить Корее безвозмездную финансовую помощь на 300 млн. долларов, двухсотмиллионный кредит под низкий процент и коммерческий кредит на сумму 100 млн. долларов. Корейцы восприняло это как попытку Токио за 600 млн. долларов купить «отпущение грехов» и затем вновь начать экономическую экспансию в Корею.</a:t>
            </a:r>
          </a:p>
        </p:txBody>
      </p:sp>
    </p:spTree>
    <p:extLst>
      <p:ext uri="{BB962C8B-B14F-4D97-AF65-F5344CB8AC3E}">
        <p14:creationId xmlns:p14="http://schemas.microsoft.com/office/powerpoint/2010/main" val="1128029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 1965 года отношения Японии и Южной </a:t>
            </a:r>
            <a:r>
              <a:rPr lang="ru-RU" b="1" dirty="0" smtClean="0">
                <a:solidFill>
                  <a:schemeClr val="tx1"/>
                </a:solidFill>
              </a:rPr>
              <a:t>Кореи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развивались </a:t>
            </a:r>
            <a:r>
              <a:rPr lang="ru-RU" dirty="0"/>
              <a:t>в русле общемировых процессов. Скорее, можно даже утверждать, что отношения Японии, явившей себя миру перед Второй мировой войной в качестве «Последней великой имперской державы», и Южной Кореи, которая с 1980-х годов захватила лидерство в качестве «опережающего» среди новых индустриальных стран, служат своего рода уменьшенной копией всего мира эпохи после 1965 года. Это легко понять, сравнив положение обеих стран в 1965 году с нынешним</a:t>
            </a:r>
          </a:p>
        </p:txBody>
      </p:sp>
    </p:spTree>
    <p:extLst>
      <p:ext uri="{BB962C8B-B14F-4D97-AF65-F5344CB8AC3E}">
        <p14:creationId xmlns:p14="http://schemas.microsoft.com/office/powerpoint/2010/main" val="2604021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Президент Республики Корея Юн Сок 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выступая </a:t>
            </a:r>
            <a:r>
              <a:rPr lang="ru-RU" dirty="0"/>
              <a:t>недавно с речью по случаю Дня независимости Кореи, заговорил о нормализации и развитии двусторонних отношений с Японией. Возможно ли это? Да, но это непросто</a:t>
            </a:r>
            <a:r>
              <a:rPr lang="ru-RU" dirty="0" smtClean="0"/>
              <a:t>.</a:t>
            </a:r>
          </a:p>
          <a:p>
            <a:r>
              <a:rPr lang="ru-RU" dirty="0"/>
              <a:t>Между Японией и Южной Кореей до сих пор стоят три острых проблемы, очень болезненные для корейцев: принудительный труд тысяч вывезенных рабочих, трагедия </a:t>
            </a:r>
            <a:r>
              <a:rPr lang="ru-RU" dirty="0" err="1"/>
              <a:t>ианфу</a:t>
            </a:r>
            <a:r>
              <a:rPr lang="ru-RU" dirty="0"/>
              <a:t> — "женщин для утешения" японских солдат, и принадлежность островов </a:t>
            </a:r>
            <a:r>
              <a:rPr lang="ru-RU" dirty="0" err="1"/>
              <a:t>Лианкур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043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5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tx1"/>
                </a:solidFill>
              </a:rPr>
              <a:t>Проблема </a:t>
            </a:r>
            <a:r>
              <a:rPr lang="ru-RU" b="1" dirty="0">
                <a:solidFill>
                  <a:schemeClr val="tx1"/>
                </a:solidFill>
              </a:rPr>
              <a:t>№1. Каторжный труд корейских рабочих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Речь </a:t>
            </a:r>
            <a:r>
              <a:rPr lang="ru-RU" dirty="0"/>
              <a:t>идет о насильственном вывозе корейцев в Японию на тяжелые работы, такие как добыча угля, выплавка металлов и другие. По данным южнокорейского правительства, императорская Япония за 35 лет оккупации полуострова вывезла на свою территорию около 780 тысяч корейских рабочих.</a:t>
            </a:r>
          </a:p>
        </p:txBody>
      </p:sp>
    </p:spTree>
    <p:extLst>
      <p:ext uri="{BB962C8B-B14F-4D97-AF65-F5344CB8AC3E}">
        <p14:creationId xmlns:p14="http://schemas.microsoft.com/office/powerpoint/2010/main" val="251481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Основным документом является Базовый договор об отношениях между Японией и Кореей 1965 г.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Одновременно </a:t>
            </a:r>
            <a:r>
              <a:rPr lang="ru-RU" dirty="0"/>
              <a:t>с установлением дипломатических отношений между Японией и Южной Кореей было заключено японско-корейское соглашение о праве требования компенсации, согласно которому Япония обещала безвозмездно выплатить Республике Корея $300 млн, и $200 млн в качестве экономической помощи. Также было принято решение, что вопросы прошлого окончательно урегулированы, и Япония более не должна ничего выплачивать корейскому народу. Японская сторона упорно подчеркивает каждый раз, что Базовый договор 1965 г. является полным и окончательным решением вопроса выплаты компенсаций и исторической памяти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3843334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Однако в 2018 году Верховный суд Республики Корея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обязал </a:t>
            </a:r>
            <a:r>
              <a:rPr lang="ru-RU" dirty="0"/>
              <a:t>японские корпорации </a:t>
            </a:r>
            <a:r>
              <a:rPr lang="ru-RU" dirty="0" err="1"/>
              <a:t>Nippon</a:t>
            </a:r>
            <a:r>
              <a:rPr lang="ru-RU" dirty="0"/>
              <a:t> </a:t>
            </a:r>
            <a:r>
              <a:rPr lang="ru-RU" dirty="0" err="1"/>
              <a:t>Steel</a:t>
            </a:r>
            <a:r>
              <a:rPr lang="ru-RU" dirty="0"/>
              <a:t> &amp; </a:t>
            </a:r>
            <a:r>
              <a:rPr lang="ru-RU" dirty="0" err="1"/>
              <a:t>Sumitomo</a:t>
            </a:r>
            <a:r>
              <a:rPr lang="ru-RU" dirty="0"/>
              <a:t> </a:t>
            </a:r>
            <a:r>
              <a:rPr lang="ru-RU" dirty="0" err="1"/>
              <a:t>Metal</a:t>
            </a:r>
            <a:r>
              <a:rPr lang="ru-RU" dirty="0"/>
              <a:t> и </a:t>
            </a:r>
            <a:r>
              <a:rPr lang="ru-RU" dirty="0" err="1"/>
              <a:t>Mitsubishi</a:t>
            </a:r>
            <a:r>
              <a:rPr lang="ru-RU" dirty="0"/>
              <a:t> </a:t>
            </a:r>
            <a:r>
              <a:rPr lang="ru-RU" dirty="0" err="1"/>
              <a:t>Heavy</a:t>
            </a:r>
            <a:r>
              <a:rPr lang="ru-RU" dirty="0"/>
              <a:t> </a:t>
            </a:r>
            <a:r>
              <a:rPr lang="ru-RU" dirty="0" err="1"/>
              <a:t>Industries</a:t>
            </a:r>
            <a:r>
              <a:rPr lang="ru-RU" dirty="0"/>
              <a:t> выплатить компенсации южнокорейским рабочим за принудительный труд на их заводах в годы Второй мировой войны. Кроме того, суд постановил, что Базовый договор об отношениях Японии и Кореи 1965 г. не отменял права бывших рабочих требовать компенсации за "преступления против человечности, совершенные японскими компаниями, находившимися в прямой связи с незаконным колониальным правлением правительства Японии, развязавшего агрессивную войну против Кореи". Такое решение ожидаемо вызвало негативную реакцию как в японском правительстве, так и среди японских бизнес-кругов.</a:t>
            </a:r>
          </a:p>
        </p:txBody>
      </p:sp>
    </p:spTree>
    <p:extLst>
      <p:ext uri="{BB962C8B-B14F-4D97-AF65-F5344CB8AC3E}">
        <p14:creationId xmlns:p14="http://schemas.microsoft.com/office/powerpoint/2010/main" val="660299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b="1" dirty="0"/>
              <a:t>Нормализация японо-корейских отношений. </a:t>
            </a:r>
            <a:endParaRPr lang="ru-RU" b="1" dirty="0" smtClean="0"/>
          </a:p>
          <a:p>
            <a:pPr algn="just"/>
            <a:r>
              <a:rPr lang="ru-RU" b="1" dirty="0" smtClean="0"/>
              <a:t>1 </a:t>
            </a:r>
            <a:r>
              <a:rPr lang="ru-RU" b="1" dirty="0" smtClean="0"/>
              <a:t>Место Кореи в доктрине Никсона и «тихоокеанской доктрине» Форда. </a:t>
            </a:r>
            <a:endParaRPr lang="en-US" b="1" dirty="0" smtClean="0"/>
          </a:p>
          <a:p>
            <a:pPr algn="just"/>
            <a:r>
              <a:rPr lang="ru-RU" b="1" dirty="0" smtClean="0"/>
              <a:t>2 Проамериканская внешняя политика корейского правительства. Идея создания тройственной коалиционной группировки в составе РК, Японии и США.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торговой </a:t>
            </a:r>
            <a:r>
              <a:rPr lang="ru-RU" b="1" dirty="0" smtClean="0">
                <a:solidFill>
                  <a:schemeClr val="tx1"/>
                </a:solidFill>
              </a:rPr>
              <a:t>война </a:t>
            </a:r>
            <a:r>
              <a:rPr lang="ru-RU" b="1" dirty="0">
                <a:solidFill>
                  <a:schemeClr val="tx1"/>
                </a:solidFill>
              </a:rPr>
              <a:t>между Японией и Южной Кореей в июле-августе 2019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/>
              <a:t>Осложнившаяся ситуация привела к "торговой войне" между Японией и Южной Кореей в июле-августе 2019 г. В Южной Корее начались массовые демонстрации, призывающие к бойкоту японских товаров. Это привело к падению продаж некоторых товаров на 80% и более.</a:t>
            </a:r>
          </a:p>
        </p:txBody>
      </p:sp>
    </p:spTree>
    <p:extLst>
      <p:ext uri="{BB962C8B-B14F-4D97-AF65-F5344CB8AC3E}">
        <p14:creationId xmlns:p14="http://schemas.microsoft.com/office/powerpoint/2010/main" val="1934396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Проблема №2. </a:t>
            </a:r>
            <a:r>
              <a:rPr lang="ru-RU" b="1" dirty="0" err="1">
                <a:solidFill>
                  <a:schemeClr val="tx1"/>
                </a:solidFill>
              </a:rPr>
              <a:t>Ианфу</a:t>
            </a:r>
            <a:r>
              <a:rPr lang="ru-RU" b="1" dirty="0">
                <a:solidFill>
                  <a:schemeClr val="tx1"/>
                </a:solidFill>
              </a:rPr>
              <a:t> — "женщины для утешения"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Японцы говорят — </a:t>
            </a:r>
            <a:r>
              <a:rPr lang="ru-RU" dirty="0" err="1"/>
              <a:t>ианфу</a:t>
            </a:r>
            <a:r>
              <a:rPr lang="ru-RU" dirty="0"/>
              <a:t>, корейцы — </a:t>
            </a:r>
            <a:r>
              <a:rPr lang="ru-RU" dirty="0" err="1"/>
              <a:t>вианбу</a:t>
            </a:r>
            <a:r>
              <a:rPr lang="ru-RU" dirty="0"/>
              <a:t>. Под этим термином подразумевают женщин (в основном кореянок), принужденных Императорской армией Японии к сексуальному рабству во времена Второй мировой войны. Помимо кореянок, составлявших большинство среди </a:t>
            </a:r>
            <a:r>
              <a:rPr lang="ru-RU" dirty="0" err="1"/>
              <a:t>ианфу</a:t>
            </a:r>
            <a:r>
              <a:rPr lang="ru-RU" dirty="0"/>
              <a:t>, к сексуальному рабству были принуждены китаянки и жительницы других азиатских стран, оккупированных Японией, а также голландки, захваченные японцами в Индонезии — тогдашней колонии Нидерландов. В англоязычной литературе принят термин </a:t>
            </a:r>
            <a:r>
              <a:rPr lang="ru-RU" dirty="0" err="1"/>
              <a:t>comfort</a:t>
            </a:r>
            <a:r>
              <a:rPr lang="ru-RU" dirty="0"/>
              <a:t> </a:t>
            </a:r>
            <a:r>
              <a:rPr lang="ru-RU" dirty="0" err="1"/>
              <a:t>women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6843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tx1"/>
                </a:solidFill>
              </a:rPr>
              <a:t>Ианфу</a:t>
            </a:r>
            <a:r>
              <a:rPr lang="ru-RU" sz="2400" b="1" dirty="0">
                <a:solidFill>
                  <a:schemeClr val="tx1"/>
                </a:solidFill>
              </a:rPr>
              <a:t> — женщины и девушки, которых заставляли "обслуживать" солдат японской Императорской армии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671483"/>
            <a:ext cx="8504238" cy="428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908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Южная Корея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/>
              <a:t>требует </a:t>
            </a:r>
            <a:r>
              <a:rPr lang="ru-RU" sz="3200" dirty="0"/>
              <a:t>от Японии официальных извинений за жестокое обращение с "женщинами для утешения", а также материальной компенсации нескольким десяткам таких женщин, оставшихся в живых. Япония настаивает на том, что проблема </a:t>
            </a:r>
            <a:r>
              <a:rPr lang="ru-RU" sz="3200" dirty="0" err="1"/>
              <a:t>ианфу</a:t>
            </a:r>
            <a:r>
              <a:rPr lang="ru-RU" sz="3200" dirty="0"/>
              <a:t> была решена в 1965 г. при подписании договора о нормализации отношений между Японией и Южной Кореей.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55599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В 90е годы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проблема </a:t>
            </a:r>
            <a:r>
              <a:rPr lang="ru-RU" dirty="0"/>
              <a:t>стала достоянием широкой общественности после публикации воспоминаний одной из </a:t>
            </a:r>
            <a:r>
              <a:rPr lang="ru-RU" dirty="0" err="1"/>
              <a:t>ианфу</a:t>
            </a:r>
            <a:r>
              <a:rPr lang="ru-RU" dirty="0"/>
              <a:t>. Вскоре после публикации три кореянки подали в японский суд иск на правительство страны. В 1995 г. для предоставления компенсаций жертвам был создан Фонд женщин Азии. Средства частично предоставлялись японским правительством, и бывшие </a:t>
            </a:r>
            <a:r>
              <a:rPr lang="ru-RU" dirty="0" err="1"/>
              <a:t>ианфу</a:t>
            </a:r>
            <a:r>
              <a:rPr lang="ru-RU" dirty="0"/>
              <a:t>/</a:t>
            </a:r>
            <a:r>
              <a:rPr lang="ru-RU" dirty="0" err="1"/>
              <a:t>вианбу</a:t>
            </a:r>
            <a:r>
              <a:rPr lang="ru-RU" dirty="0"/>
              <a:t> могли получить через него около 5 млн иен каждая.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142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В декабре 2015 г.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55172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/>
              <a:t>Япония </a:t>
            </a:r>
            <a:r>
              <a:rPr lang="ru-RU" sz="3200" dirty="0"/>
              <a:t>и Южная Корея на уровне министров иностранных дел (тогда </a:t>
            </a:r>
            <a:r>
              <a:rPr lang="ru-RU" sz="3200" dirty="0" err="1"/>
              <a:t>Фумио</a:t>
            </a:r>
            <a:r>
              <a:rPr lang="ru-RU" sz="3200" dirty="0"/>
              <a:t> </a:t>
            </a:r>
            <a:r>
              <a:rPr lang="ru-RU" sz="3200" dirty="0" err="1"/>
              <a:t>Кисида</a:t>
            </a:r>
            <a:r>
              <a:rPr lang="ru-RU" sz="3200" dirty="0"/>
              <a:t> и Юн </a:t>
            </a:r>
            <a:r>
              <a:rPr lang="ru-RU" sz="3200" dirty="0" err="1"/>
              <a:t>Бенсе</a:t>
            </a:r>
            <a:r>
              <a:rPr lang="ru-RU" sz="3200" dirty="0"/>
              <a:t>) подписали соглашение об урегулировании этого вопроса. Помимо того, что тогдашний премьер </a:t>
            </a:r>
            <a:r>
              <a:rPr lang="ru-RU" sz="3200" dirty="0" err="1"/>
              <a:t>Синдзо</a:t>
            </a:r>
            <a:r>
              <a:rPr lang="ru-RU" sz="3200" dirty="0"/>
              <a:t> </a:t>
            </a:r>
            <a:r>
              <a:rPr lang="ru-RU" sz="3200" dirty="0" err="1"/>
              <a:t>Абэ</a:t>
            </a:r>
            <a:r>
              <a:rPr lang="ru-RU" sz="3200" dirty="0"/>
              <a:t> принес извинения в этом документе, соглашение также предусматривало выплату Японией "женщинам для утешения" 1 млрд йен. Потому, в Токио считают, что и этот вопрос решен.</a:t>
            </a:r>
          </a:p>
        </p:txBody>
      </p:sp>
    </p:spTree>
    <p:extLst>
      <p:ext uri="{BB962C8B-B14F-4D97-AF65-F5344CB8AC3E}">
        <p14:creationId xmlns:p14="http://schemas.microsoft.com/office/powerpoint/2010/main" val="698414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Однако препятствием к реализации </a:t>
            </a:r>
            <a:r>
              <a:rPr lang="ru-RU" b="1" dirty="0" smtClean="0">
                <a:solidFill>
                  <a:schemeClr val="tx1"/>
                </a:solidFill>
              </a:rPr>
              <a:t>соглашения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стали </a:t>
            </a:r>
            <a:r>
              <a:rPr lang="ru-RU" dirty="0"/>
              <a:t>разногласия по поводу бронзовой статуи корейской девушки, установленной перед посольством Японии в Сеуле. По замыслам установивших ее южнокорейских общественных организаций, скульптура должна олицетворять "женщин для утешения и успокоения". Токио последовательно добивается перенесения статуи в другое место.</a:t>
            </a:r>
          </a:p>
          <a:p>
            <a:pPr algn="just"/>
            <a:r>
              <a:rPr lang="ru-RU" dirty="0" smtClean="0"/>
              <a:t>Установка </a:t>
            </a:r>
            <a:r>
              <a:rPr lang="ru-RU" dirty="0"/>
              <a:t>в конце 2016 г. еще одной статуи </a:t>
            </a:r>
            <a:r>
              <a:rPr lang="ru-RU" dirty="0" err="1"/>
              <a:t>ианфу</a:t>
            </a:r>
            <a:r>
              <a:rPr lang="ru-RU" dirty="0"/>
              <a:t> перед Генеральным консульством Японии во втором по значению южнокорейском городе </a:t>
            </a:r>
            <a:r>
              <a:rPr lang="ru-RU" dirty="0" err="1"/>
              <a:t>Пусан</a:t>
            </a:r>
            <a:r>
              <a:rPr lang="ru-RU" dirty="0"/>
              <a:t> настолько накалила отношения между Токио и Сеулом, что на родину был временно отозван посол Японии в Южной Корее.</a:t>
            </a:r>
          </a:p>
        </p:txBody>
      </p:sp>
    </p:spTree>
    <p:extLst>
      <p:ext uri="{BB962C8B-B14F-4D97-AF65-F5344CB8AC3E}">
        <p14:creationId xmlns:p14="http://schemas.microsoft.com/office/powerpoint/2010/main" val="2014734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281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Проблема </a:t>
            </a:r>
            <a:r>
              <a:rPr lang="ru-RU" b="1" dirty="0">
                <a:solidFill>
                  <a:schemeClr val="tx1"/>
                </a:solidFill>
              </a:rPr>
              <a:t>№3. Территориальный спор за острова </a:t>
            </a:r>
            <a:r>
              <a:rPr lang="ru-RU" b="1" dirty="0" err="1">
                <a:solidFill>
                  <a:schemeClr val="tx1"/>
                </a:solidFill>
              </a:rPr>
              <a:t>Лианкур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Скалистые </a:t>
            </a:r>
            <a:r>
              <a:rPr lang="ru-RU" dirty="0"/>
              <a:t>островки, расположенные на одинаковом расстоянии от Корейского полуострова и японского острова Хонсю, называют в Южной Корее </a:t>
            </a:r>
            <a:r>
              <a:rPr lang="ru-RU" dirty="0" err="1"/>
              <a:t>Токто</a:t>
            </a:r>
            <a:r>
              <a:rPr lang="ru-RU" dirty="0"/>
              <a:t>, а в Японии – </a:t>
            </a:r>
            <a:r>
              <a:rPr lang="ru-RU" dirty="0" err="1"/>
              <a:t>Такэсима</a:t>
            </a:r>
            <a:r>
              <a:rPr lang="ru-RU" dirty="0"/>
              <a:t>. Острова находятся под юрисдикцией Сеула с 1952 года, который активно занимается хозяйственным освоением островов: восстанавливает флору и фауну островов, развивает инфраструктуру (там построены сторожевой пост морской полиции, причалы, маяк, завод по опреснению морской воды, вышка связи, дизельная станция, общежитие для полицейских и других служащих, а также жилое помещение для рыбаков) и т.д.</a:t>
            </a:r>
          </a:p>
        </p:txBody>
      </p:sp>
    </p:spTree>
    <p:extLst>
      <p:ext uri="{BB962C8B-B14F-4D97-AF65-F5344CB8AC3E}">
        <p14:creationId xmlns:p14="http://schemas.microsoft.com/office/powerpoint/2010/main" val="1903641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100811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Острова </a:t>
            </a:r>
            <a:r>
              <a:rPr lang="ru-RU" sz="2400" b="1" dirty="0" err="1">
                <a:solidFill>
                  <a:schemeClr val="tx1"/>
                </a:solidFill>
              </a:rPr>
              <a:t>Лианкур</a:t>
            </a:r>
            <a:r>
              <a:rPr lang="ru-RU" sz="2400" b="1" dirty="0">
                <a:solidFill>
                  <a:schemeClr val="tx1"/>
                </a:solidFill>
              </a:rPr>
              <a:t> (</a:t>
            </a:r>
            <a:r>
              <a:rPr lang="ru-RU" sz="2400" b="1" dirty="0" err="1">
                <a:solidFill>
                  <a:schemeClr val="tx1"/>
                </a:solidFill>
              </a:rPr>
              <a:t>Токто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Такэсима</a:t>
            </a:r>
            <a:r>
              <a:rPr lang="ru-RU" sz="2400" b="1" dirty="0">
                <a:solidFill>
                  <a:schemeClr val="tx1"/>
                </a:solidFill>
              </a:rPr>
              <a:t>) расположены на равном расстоянии от берегов Японии и Южной Кореи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687115"/>
            <a:ext cx="8504238" cy="425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389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нормализовать двусторонние </a:t>
            </a:r>
            <a:r>
              <a:rPr lang="ru-RU" b="1" dirty="0" smtClean="0">
                <a:solidFill>
                  <a:schemeClr val="tx1"/>
                </a:solidFill>
              </a:rPr>
              <a:t>отношения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Японцы однозначны в своей позиции несмотря на обнадеживающие заявления о желании нормализовать двусторонние отношения, которые делал японский премьер </a:t>
            </a:r>
            <a:r>
              <a:rPr lang="ru-RU" dirty="0" err="1"/>
              <a:t>Фумио</a:t>
            </a:r>
            <a:r>
              <a:rPr lang="ru-RU" dirty="0"/>
              <a:t> </a:t>
            </a:r>
            <a:r>
              <a:rPr lang="ru-RU" dirty="0" err="1"/>
              <a:t>Кисида</a:t>
            </a:r>
            <a:r>
              <a:rPr lang="ru-RU" dirty="0"/>
              <a:t> после победы на выборах Юн Сок </a:t>
            </a:r>
            <a:r>
              <a:rPr lang="ru-RU" dirty="0" err="1"/>
              <a:t>Еля</a:t>
            </a:r>
            <a:r>
              <a:rPr lang="ru-RU" dirty="0"/>
              <a:t>. В новой редакции "Голубой книги дипломатии" 2022 года четко указано, что острова являются японской территорией в соответствии с нормами международного права.</a:t>
            </a:r>
          </a:p>
        </p:txBody>
      </p:sp>
    </p:spTree>
    <p:extLst>
      <p:ext uri="{BB962C8B-B14F-4D97-AF65-F5344CB8AC3E}">
        <p14:creationId xmlns:p14="http://schemas.microsoft.com/office/powerpoint/2010/main" val="360196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июня 1965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/>
              <a:t>в </a:t>
            </a:r>
            <a:r>
              <a:rPr lang="ru-RU" sz="3600" dirty="0"/>
              <a:t>Токио было подписано Соглашение о нормализации отношений между Республикой Корея и </a:t>
            </a:r>
            <a:r>
              <a:rPr lang="ru-RU" sz="3600" dirty="0" smtClean="0"/>
              <a:t>Японией. Этот </a:t>
            </a:r>
            <a:r>
              <a:rPr lang="ru-RU" sz="3600" dirty="0"/>
              <a:t>документ означал установление равноправных отношений Республики Корея со страной, которая оккупировала её на протяжении 36 лет.</a:t>
            </a:r>
          </a:p>
        </p:txBody>
      </p:sp>
    </p:spTree>
    <p:extLst>
      <p:ext uri="{BB962C8B-B14F-4D97-AF65-F5344CB8AC3E}">
        <p14:creationId xmlns:p14="http://schemas.microsoft.com/office/powerpoint/2010/main" val="4162072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нормализовать двусторонние отношения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200" dirty="0"/>
              <a:t>Потому решение вопроса, вероятно, будет состоять в "замораживании" спора, как это произошло в случае с Курильскими островами в японско-российских отношениях: острова будут находиться под юрисдикцией Южной Кореи, а в Токио будет продолжать настаивать на их исторической принадлежности Японии.</a:t>
            </a:r>
          </a:p>
        </p:txBody>
      </p:sp>
    </p:spTree>
    <p:extLst>
      <p:ext uri="{BB962C8B-B14F-4D97-AF65-F5344CB8AC3E}">
        <p14:creationId xmlns:p14="http://schemas.microsoft.com/office/powerpoint/2010/main" val="75988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260648"/>
            <a:ext cx="8503920" cy="5838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/>
              <a:t>В Южной Корее политические элиты, особенно демократы, то есть левые (а в Южной Корее именно левые являются националистами), придерживаются антияпонской риторики, разгоняя тему исторического прошлого и трагедии колониализма, подстрекая общество и поддерживая антияпонские настроения.</a:t>
            </a:r>
          </a:p>
        </p:txBody>
      </p:sp>
    </p:spTree>
    <p:extLst>
      <p:ext uri="{BB962C8B-B14F-4D97-AF65-F5344CB8AC3E}">
        <p14:creationId xmlns:p14="http://schemas.microsoft.com/office/powerpoint/2010/main" val="2628528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"доктрины Никсона"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100" dirty="0" smtClean="0"/>
              <a:t>Пришедшая в январе 1969 г. В Белый дом администрация Р. Никсона провозгласила ряд положений долгосрочной политики США, получивших название "доктрины Никсона". Неоднократно повторенные в различных документах, основные пункты доктрины в части отношений США со своими союзниками сводились к тому, что США будут придерживаться всех своих договорных обязательств, предоставят свой "ядерный щит" союзной с ними стране или той, чью безопасность они считают жизненно важной для своей собственной безопасности или безопасности в регионе, если ей будет угрожать "ядерная держава". В случае же других типов агрессии США по просьбе страны или в соответствии со своими собственными интересами будут предоставлять экономическую и военную помощь, но при этом возложат на страну основную ответственность за обеспечение живой силой ради своей защиты.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Базовый договор об отношениях между Японией и Южной Кореей 1965 года стал продуктом, напрямую обусловленным отношениями двух стран того времени, имевшими вертикальный характер. Соединённые Штаты, чей интерес к делам Корейского полуострова ослабевал по мере ожесточения войны во Вьетнаме, склонялись к сокращению масштабов оказываемой Южной Корее помощи.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731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Именно поэтому правительство того времени под руководством Пак </a:t>
            </a:r>
            <a:r>
              <a:rPr lang="ru-RU" dirty="0" err="1"/>
              <a:t>Чон</a:t>
            </a:r>
            <a:r>
              <a:rPr lang="ru-RU" dirty="0"/>
              <a:t> Хи было вынуждено пойти на масштабные уступки Японии, изменив политический курс, в основе которого ранее лежала жёстко антияпонская позиция. Заключая этот договор, правительство Пак </a:t>
            </a:r>
            <a:r>
              <a:rPr lang="ru-RU" dirty="0" err="1"/>
              <a:t>Чон</a:t>
            </a:r>
            <a:r>
              <a:rPr lang="ru-RU" dirty="0"/>
              <a:t> Хи даже в вопросе суммы валютных выплат, получаемых от Японии, несмотря на отстаивание принципиальной позиции, в конечном счёте было вынуждено не только пойти навстречу требованиям японской стороны, но и отказаться от формулировки «возмещение ущерба» за колониальное правление, дав согласие </a:t>
            </a:r>
            <a:r>
              <a:rPr lang="ru-RU" dirty="0" err="1"/>
              <a:t>называтьэти</a:t>
            </a:r>
            <a:r>
              <a:rPr lang="ru-RU" dirty="0"/>
              <a:t> средства «экономической помощью».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308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Картинки по запросу &quot;доктрина никсон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"</a:t>
            </a:r>
            <a:r>
              <a:rPr lang="ru-RU" dirty="0" err="1" smtClean="0"/>
              <a:t>кореизации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Осенью 1969 года в западной печати появились сообщения о готовящейся "</a:t>
            </a:r>
            <a:r>
              <a:rPr lang="ru-RU" dirty="0" err="1" smtClean="0"/>
              <a:t>кореизации</a:t>
            </a:r>
            <a:r>
              <a:rPr lang="ru-RU" dirty="0" smtClean="0"/>
              <a:t>" обороны на Корейском полуострове и о возможном выводе американских войск из Южной Кореи. Стало известно, что министр обороны США на секретных слушаниях в конгрессе заявил: "Мы надеемся, что сможем вывести или сократить наши войска так быстро, как это возможно. Это вопрос, который постоянно находится на рассмотрении".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вывода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требовали согласования в рамках японо-американских отношений, поскольку в США полагали, что вывод войск из Южной Кореи, связанный с риском возобновления конфликта на Корейском полуострове, мог поставить под угрозу не только экономические интересы Японии в Южной Корее, но и саму ее безопасность.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"доктрины Никсона"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Японии отводилось особенное место в осуществлении "доктрины Никсона" и планов сокращения американского военного присутствия в Азии. США считали, что возросшая экономическая мощь Японии позволяет ей увеличить свой вклад в дело обеспечения безопасности азиатских союзников США, в первую очередь путем больших расходов на поддержание их экономической и политической стабильности.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"доктрины Никсона"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Фактическое расширение обязательств Японии по обеспечению безопасности и экономической стабильности Южной Кореи позволило США активизировать деятельность, направленную на вывод своих сухопутных сил.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83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Нормализация японо-корейских отношений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dirty="0"/>
              <a:t>Базовый договор об отношениях между Японией и Кореей (яп. </a:t>
            </a:r>
            <a:r>
              <a:rPr lang="ja-JP" altLang="en-US" sz="3200" dirty="0"/>
              <a:t>日韓基本条約 </a:t>
            </a:r>
            <a:r>
              <a:rPr lang="ru-RU" sz="3200" dirty="0" err="1"/>
              <a:t>Никкан</a:t>
            </a:r>
            <a:r>
              <a:rPr lang="ru-RU" sz="3200" dirty="0"/>
              <a:t> </a:t>
            </a:r>
            <a:r>
              <a:rPr lang="ru-RU" sz="3200" dirty="0" err="1"/>
              <a:t>Кихон</a:t>
            </a:r>
            <a:r>
              <a:rPr lang="ru-RU" sz="3200" dirty="0"/>
              <a:t> </a:t>
            </a:r>
            <a:r>
              <a:rPr lang="ru-RU" sz="3200" dirty="0" err="1"/>
              <a:t>Дзё:яку</a:t>
            </a:r>
            <a:r>
              <a:rPr lang="ru-RU" sz="3200" dirty="0"/>
              <a:t>); (</a:t>
            </a:r>
            <a:r>
              <a:rPr lang="ru-RU" sz="3200" dirty="0" err="1"/>
              <a:t>кор</a:t>
            </a:r>
            <a:r>
              <a:rPr lang="ru-RU" sz="3200" dirty="0"/>
              <a:t>. </a:t>
            </a:r>
            <a:r>
              <a:rPr lang="ko-KR" altLang="en-US" sz="3200" dirty="0"/>
              <a:t>한일기본조약</a:t>
            </a:r>
            <a:r>
              <a:rPr lang="en-US" altLang="ko-KR" sz="3200" dirty="0"/>
              <a:t>?, </a:t>
            </a:r>
            <a:r>
              <a:rPr lang="ja-JP" altLang="en-US" sz="3200" dirty="0"/>
              <a:t>韓日基本條約</a:t>
            </a:r>
            <a:r>
              <a:rPr lang="en-US" altLang="ja-JP" sz="3200" dirty="0"/>
              <a:t>?, </a:t>
            </a:r>
            <a:r>
              <a:rPr lang="ru-RU" sz="3200" dirty="0" err="1"/>
              <a:t>Ханиль</a:t>
            </a:r>
            <a:r>
              <a:rPr lang="ru-RU" sz="3200" dirty="0"/>
              <a:t> </a:t>
            </a:r>
            <a:r>
              <a:rPr lang="ru-RU" sz="3200" dirty="0" err="1"/>
              <a:t>Кибон</a:t>
            </a:r>
            <a:r>
              <a:rPr lang="ru-RU" sz="3200" dirty="0"/>
              <a:t> </a:t>
            </a:r>
            <a:r>
              <a:rPr lang="ru-RU" sz="3200" dirty="0" err="1"/>
              <a:t>Чояк</a:t>
            </a:r>
            <a:r>
              <a:rPr lang="ru-RU" sz="3200" dirty="0"/>
              <a:t>) — договор, заключённый между Японией и Южной Кореей 22 июня 1965 года. Нормализовал двусторонние отношения и установил базовые принципы взаимодействия между двумя государствами.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15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 июля 1970 г. Пентагон официально уведомил Южную Корею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 своем решении вывести войска.</a:t>
            </a:r>
          </a:p>
          <a:p>
            <a:pPr algn="just"/>
            <a:r>
              <a:rPr lang="ru-RU" dirty="0" smtClean="0"/>
              <a:t>В начале 70-х годов, переговоры с Севером становились для Пак </a:t>
            </a:r>
            <a:r>
              <a:rPr lang="ru-RU" dirty="0" err="1" smtClean="0"/>
              <a:t>Чжон</a:t>
            </a:r>
            <a:r>
              <a:rPr lang="ru-RU" dirty="0" smtClean="0"/>
              <a:t> </a:t>
            </a:r>
            <a:r>
              <a:rPr lang="ru-RU" dirty="0" err="1" smtClean="0"/>
              <a:t>Хи</a:t>
            </a:r>
            <a:r>
              <a:rPr lang="ru-RU" dirty="0" smtClean="0"/>
              <a:t> необходимым и едва ли не единственным шагом, который давал возможность "выпустить пар", предотвратить опасное для диктаторского режима развитие событий.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Сдвиг в позиции Сеула по вопросу контактов с КНДР означал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что у разрядки в Корее появляются определенные перспективы. В этих условиях перед США открывалась возможность ускорить осуществления плана сокращения численности американских войск, дислоцированных в Южной Корее.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24 августа 1970 г. В Сеул прибыл вице-президент США Спиро </a:t>
            </a:r>
            <a:r>
              <a:rPr lang="ru-RU" dirty="0" err="1" smtClean="0"/>
              <a:t>Агню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 результате состоявшихся переговоров Соединенные Штаты в обмен на вывод 20 тыс. своих солдат обязались представить Южной Корее 1,5 млрд. долл. на переоснащение ее вооруженных сил и обязались усилить "оборонительный зонт" над этой страной путем увеличения американских военно-воздушных и военно-морских сил.</a:t>
            </a:r>
          </a:p>
          <a:p>
            <a:pPr algn="just"/>
            <a:r>
              <a:rPr lang="ru-RU" dirty="0" smtClean="0"/>
              <a:t>Для США было совершенно ясным, что разрядка в Корее и сокращение численности американских войск на Юге полуострова будет способствовать взаимопониманию и улучшению советско-американских отношений.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США было совершенно ясным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что </a:t>
            </a:r>
            <a:r>
              <a:rPr lang="ru-RU" dirty="0"/>
              <a:t>разрядка в Корее и сокращение численности американских войск на Юге полуострова будет способствовать взаимопониманию и улучшению советско-американских отношений.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517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Вашингтон мог надеяться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 на то, что вывод войск США, сопровождаемый мерами по разрядке в Корее, будет еще одним сигналом Пекину, который ускорит намечавшееся сближение между США и КНР.</a:t>
            </a:r>
          </a:p>
          <a:p>
            <a:r>
              <a:rPr lang="ru-RU" dirty="0" smtClean="0"/>
              <a:t>Соединенные Штаты могли рассчитывать и на то, что вывод американских войск из Южной Кореи в условиях разрядки напряженности на Корейском полуострове не повысит опасности возобновления конфликта и в то же время позволит значительно сократить расходы на содержание сухопутных сил Америки в Южной Корее.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США могли ожидать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, что разрядка в Корее позволит укрепить экономическую стабильность южнокорейского режима, увеличить приток иностранного, в первую очередь японского и американского, частного капитала, что обеспечит устойчивый рост экономики Южной Кореи и приведет к повышению жизненного уровня населения, расширению социальной базы режима. Отпадает и необходимость в американской экономической помощи Сеулу.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целом заинтересованность США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определенной разрядке в Корее являлась отражением объективных политических и экономических потребностей обеих стран, и реализация этой заинтересованности должна была неизбежно вылиться в конкретные политические шаги, направленные на создание качественно новой системы взаимоотношений держав и обеих корейских сторон, отвечающей этапу разрядки напряженности в развитии всей системы международных отношений.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 корейские стороны попытались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Однако тот факт, что обе корейские стороны попытались найти между собой точки соприкосновения, общий язык именно на национальной основе, более всего встревожил правящие круги США и Японии: идея национального объединения сама по себе неизбежно будет направлена против стремления внешних сил навязать свою волю и решения, а потому в ней потенциально силен антиимпериалистический момент.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диалог между Севером и Югом Кореи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Тем временем, увидев в диалоге между Севером и Югом Кореи угрозу своим будущим позициям на Корейском полуострове, США и Япония объединили свои усилия, чтобы взять в какой-то мере под контроль переговоры между корейскими сторонами и подтолкнуть их в выгодном этим державам направлении, в сторону урегулирования на основе международно-правового признания факта существования двух корейских государств. На это Вашингтон и Токио и начали постепенно </a:t>
            </a:r>
            <a:r>
              <a:rPr lang="ru-RU" dirty="0" err="1" smtClean="0"/>
              <a:t>переориентировывать</a:t>
            </a:r>
            <a:r>
              <a:rPr lang="ru-RU" dirty="0" smtClean="0"/>
              <a:t> политику, сообразовывая свои действия с реально складывающейся в Корее ситуацией.</a:t>
            </a:r>
          </a:p>
          <a:p>
            <a:r>
              <a:rPr lang="ru-RU" dirty="0" smtClean="0"/>
              <a:t>Дождавшись начала контактов между Пхеньяном и Сеулом, правительство США в ноябре 1971г. вновь вернулось к вопросу об эвакуации своих военных подразделений из Южной Кореи.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 о выводе войск в качестве орудия торга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Учитывая международно-политическую ситуацию (наметившиеся переговоры между КНДР и Южной Кореей и предстоящий визит президента Никсона в Пекин), США стали использовать вопрос о выводе войск в качестве орудия торга, чтобы "договориться с коммунистами о мирном урегулировании".</a:t>
            </a:r>
          </a:p>
          <a:p>
            <a:r>
              <a:rPr lang="ru-RU" dirty="0" smtClean="0"/>
              <a:t>Этот подход был положен в основу дальнейшей политики США в отношении Северной и Южной Кореи.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Чтобы нормализовать отношения, Республика Корея и Япония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/>
              <a:t>должны </a:t>
            </a:r>
            <a:r>
              <a:rPr lang="ru-RU" sz="3200" dirty="0"/>
              <a:t>были сначала выработать единую точку зрения на спорные вопросы исторического прошлого. Стороны никак не могли договориться о том, как квалифицировать японскую колониальную оккупацию Кореи, была ли она легитимной или нет, и о размерах компенсации, которую Япония должна была выплатить за нанесённый ущерб. Это главное, что мешало переговорам.</a:t>
            </a:r>
          </a:p>
        </p:txBody>
      </p:sp>
    </p:spTree>
    <p:extLst>
      <p:ext uri="{BB962C8B-B14F-4D97-AF65-F5344CB8AC3E}">
        <p14:creationId xmlns:p14="http://schemas.microsoft.com/office/powerpoint/2010/main" val="28380820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 о выводе войск в качестве орудия торга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то же время, продолжая попытки склонить Южную Корею к серьезным переговорам с КНДР, США делали некоторые авансы и в сторону КНДР. Когда в январе 1972 г. в японской газете "</a:t>
            </a:r>
            <a:r>
              <a:rPr lang="ru-RU" dirty="0" err="1" smtClean="0"/>
              <a:t>Йомиури</a:t>
            </a:r>
            <a:r>
              <a:rPr lang="ru-RU" dirty="0" smtClean="0"/>
              <a:t> </a:t>
            </a:r>
            <a:r>
              <a:rPr lang="ru-RU" dirty="0" err="1" smtClean="0"/>
              <a:t>симбун</a:t>
            </a:r>
            <a:r>
              <a:rPr lang="ru-RU" dirty="0" smtClean="0"/>
              <a:t>" было опубликовано интервью Ким Ир Сена, в котором он фактически заявил, что вывод войск может быть осуществлен лишь после того, как Север и Юг заключат мирное соглашение и договорятся о взаимном ненападении, государственный секретарь У. </a:t>
            </a:r>
            <a:r>
              <a:rPr lang="ru-RU" dirty="0" err="1" smtClean="0"/>
              <a:t>Роджерс</a:t>
            </a:r>
            <a:r>
              <a:rPr lang="ru-RU" dirty="0" smtClean="0"/>
              <a:t> в марте 1972 года заявил, что КНДР внесена в список государств, с которыми "правительство Соединенных Штатов хочет улучшить свои отношения".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американской позиции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Однако даже такое незначительное изменение американской позиции вызвало резкий протест южнокорейских должностных лиц.29 июля, т.е. за несколько дней до опубликования "Совместного заявления Севера и Юга", они потребовали от США объяснений, "почему государственный секретарь У. </a:t>
            </a:r>
            <a:r>
              <a:rPr lang="ru-RU" dirty="0" err="1" smtClean="0"/>
              <a:t>Роджерс</a:t>
            </a:r>
            <a:r>
              <a:rPr lang="ru-RU" dirty="0" smtClean="0"/>
              <a:t>… нарушил традицию и назвал Северную Корею так, как она сама себя называет?".</a:t>
            </a:r>
          </a:p>
          <a:p>
            <a:pPr algn="just"/>
            <a:r>
              <a:rPr lang="ru-RU" dirty="0" smtClean="0"/>
              <a:t>США в это время уделяли мало внимания корейской проблеме. Вашингтон отреагировал на изменение южнокорейской позиции лишь заявлением У. </a:t>
            </a:r>
            <a:r>
              <a:rPr lang="ru-RU" dirty="0" err="1" smtClean="0"/>
              <a:t>Роджерса</a:t>
            </a:r>
            <a:r>
              <a:rPr lang="ru-RU" dirty="0" smtClean="0"/>
              <a:t> от 20 июля 1973 года о решительной американской поддержке предложения Сеула об одновременном вступлении в ООН Северной и Южной Кореи.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корейская проблема должна быть разрешена двумя корейскими сторонами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США не проявляли должного интереса и к письму, направленному в марте 1974г. ВНС КНДР конгрессу США после того, как КНДР отвергла предложения президента Пак </a:t>
            </a:r>
            <a:r>
              <a:rPr lang="ru-RU" dirty="0" err="1" smtClean="0"/>
              <a:t>Чжон</a:t>
            </a:r>
            <a:r>
              <a:rPr lang="ru-RU" dirty="0" smtClean="0"/>
              <a:t> </a:t>
            </a:r>
            <a:r>
              <a:rPr lang="ru-RU" dirty="0" err="1" smtClean="0"/>
              <a:t>Хи</a:t>
            </a:r>
            <a:r>
              <a:rPr lang="ru-RU" dirty="0" smtClean="0"/>
              <a:t> о заключении так называемого пакта о ненападении. В письме Верховное народное собрание предлагало прямые переговоры между США и КНДР о заключении мирного соглашения, которое могло бы заменить собой Соглашении о перемирии.</a:t>
            </a:r>
          </a:p>
          <a:p>
            <a:r>
              <a:rPr lang="ru-RU" dirty="0" smtClean="0"/>
              <a:t>США отклонили инициативу КНДР. Представитель госдепартамента заявил, что США "продолжают считать, что корейская проблема должна быть разрешена двумя корейскими сторонами</a:t>
            </a:r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Одним из факторов сокращения бессрочных американских обязательств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была финансовая озабоченность. Вьетнам оказался очень дорогим. В Южной Корее 20 000 из 61 000 американских военнослужащих были выведены к июню 1971 года. 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«тихоокеанская доктрина» президента Форд</a:t>
            </a: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Общей реакцией правящих кругов США на эволюцию региональной политики во второй половине 70-х годов стал постепенный возврат к сильному американскому присутствию в ключевых районах мира. Это присутствие вновь стало рассматриваться как самый надежный способ контролирования региональных событий в интересах США. Первым признаком этого поворота в региональной политике США можно считать «тихоокеанскую доктрину» президента Форда, сформулированную 1 декабря 1975 г. после его поездки по странам Восточной Азии.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президент Форд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&quot;«тихоокеанская доктрина» форда.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001156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«тихоокеанская доктрина» президента Форда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«Первым принципом новой тихоокеанской доктрины,— заявил тогда президент,— является то, что американская сила имеет основополагающее значение для любого стабильного баланса сил в Тихом океане». Эта декларация формально подвела черту под периодом «снижения профиля» США в Азии, и с тех пор проблема сохранения сильного американского военного присутствия в Восточной Азии и в Тихом океане не дебатируется в правящих кругах США.</a:t>
            </a:r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«тихоокеанская доктрина» президента Форда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/>
              <a:t>Эта декларация формально подвела черту под периодом «снижения профиля» США в Азии, и с тех пор проблема сохранения сильного американского военного присутствия в Восточной Азии и в Тихом океане не дебатируется в правящих кругах США.</a:t>
            </a:r>
          </a:p>
        </p:txBody>
      </p:sp>
    </p:spTree>
    <p:extLst>
      <p:ext uri="{BB962C8B-B14F-4D97-AF65-F5344CB8AC3E}">
        <p14:creationId xmlns:p14="http://schemas.microsoft.com/office/powerpoint/2010/main" val="422214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Нормализация японо-корейских отношений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Договор объявлял договоры, заключённые между Корейской и Японской империями 22 августа 1910 год или ранее, юридически недействительными и признавал правительство Республики Корея единственным законным правительством на Корейском полуострове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Поскольку ранее Япония выплатила Южной Корее около 800 миллионов долларов в виде субсидий и ссуд с низким процентом, Корея отказывалась от требований дальнейших компенсаций за преступления, допущенные в период японского колониального правления.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10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Для ускорения экономического </a:t>
            </a:r>
            <a:r>
              <a:rPr lang="ru-RU" dirty="0" smtClean="0">
                <a:solidFill>
                  <a:schemeClr val="tx1"/>
                </a:solidFill>
              </a:rPr>
              <a:t>развития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Республике </a:t>
            </a:r>
            <a:r>
              <a:rPr lang="ru-RU" sz="3200" dirty="0"/>
              <a:t>Корея нужно было провести коренную индустриализацию и модернизацию экономики, а для этого требовались деньги. Корейские власти рассчитывали, что заключение договора с Японией обеспечит получение столь необходимых средств в большом объеме. С этой целью решено было сдвинуть с места переговорный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61127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Токио считал антикоммунистический режим в Республике Корея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достаточно </a:t>
            </a:r>
            <a:r>
              <a:rPr lang="ru-RU" dirty="0"/>
              <a:t>прочным, что вполне устраивало его с точки зрения безопасности Японии. Потому Токио был настроен на сотрудничество с правительством Пак </a:t>
            </a:r>
            <a:r>
              <a:rPr lang="ru-RU" dirty="0" err="1"/>
              <a:t>Чон</a:t>
            </a:r>
            <a:r>
              <a:rPr lang="ru-RU" dirty="0"/>
              <a:t> Хи. К тому же в 60-е годы Япония готова была инвестировать в южнокорейскую экономику, рассматривая Корею как перспективный рынок. Так что Япония нуждалась в нормализации отношений с Сеулом в плане собственной безопасности и экономического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362906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70080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Подписанный в 1965 году Договор о нормализации отношений между Кореей и Японией содержит четыре основных положения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262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документе стороны зафиксировали общее понимание японского колониального периода в истории Кореи, а Япония признала правительство в Сеуле единственным легитимным правительством на Корейском полуострове. </a:t>
            </a:r>
            <a:endParaRPr lang="ru-RU" dirty="0" smtClean="0"/>
          </a:p>
          <a:p>
            <a:pPr algn="just"/>
            <a:r>
              <a:rPr lang="ru-RU" dirty="0" smtClean="0"/>
              <a:t>Важным </a:t>
            </a:r>
            <a:r>
              <a:rPr lang="ru-RU" dirty="0"/>
              <a:t>было соглашение по рыболовству, которое устанавливало границы рыбного промысла, которые рассматривались некоей линией мира. Проживающие в Японии корейцы получили легальный статус. </a:t>
            </a:r>
            <a:endParaRPr lang="ru-RU" dirty="0" smtClean="0"/>
          </a:p>
          <a:p>
            <a:pPr algn="just"/>
            <a:r>
              <a:rPr lang="ru-RU" dirty="0" smtClean="0"/>
              <a:t>Было </a:t>
            </a:r>
            <a:r>
              <a:rPr lang="ru-RU" dirty="0"/>
              <a:t>также зафиксировано право заявлять претензии на компенсацию 36-летней оккупации Кореи Японией. </a:t>
            </a:r>
            <a:endParaRPr lang="ru-RU" dirty="0" smtClean="0"/>
          </a:p>
          <a:p>
            <a:pPr algn="just"/>
            <a:r>
              <a:rPr lang="ru-RU" dirty="0" smtClean="0"/>
              <a:t>Наконец</a:t>
            </a:r>
            <a:r>
              <a:rPr lang="ru-RU" dirty="0"/>
              <a:t>, стороны договорились, что вывезенные из Кореи в колониальный период культурные ценности должны быть возвращены. </a:t>
            </a:r>
            <a:endParaRPr lang="ru-RU" dirty="0" smtClean="0"/>
          </a:p>
          <a:p>
            <a:r>
              <a:rPr lang="ru-RU" dirty="0" smtClean="0"/>
              <a:t>Такими </a:t>
            </a:r>
            <a:r>
              <a:rPr lang="ru-RU" dirty="0"/>
              <a:t>были основные договорённости, нашедшие отражение в договоре 1965 года.</a:t>
            </a:r>
          </a:p>
        </p:txBody>
      </p:sp>
    </p:spTree>
    <p:extLst>
      <p:ext uri="{BB962C8B-B14F-4D97-AF65-F5344CB8AC3E}">
        <p14:creationId xmlns:p14="http://schemas.microsoft.com/office/powerpoint/2010/main" val="23689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326</TotalTime>
  <Words>3652</Words>
  <Application>Microsoft Office PowerPoint</Application>
  <PresentationFormat>Экран (4:3)</PresentationFormat>
  <Paragraphs>123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Официальная</vt:lpstr>
      <vt:lpstr>Лекция:6</vt:lpstr>
      <vt:lpstr>План</vt:lpstr>
      <vt:lpstr>22 июня 1965 год</vt:lpstr>
      <vt:lpstr>Нормализация японо-корейских отношений</vt:lpstr>
      <vt:lpstr>Чтобы нормализовать отношения, Республика Корея и Япония </vt:lpstr>
      <vt:lpstr>Нормализация японо-корейских отношений</vt:lpstr>
      <vt:lpstr>Для ускорения экономического развития</vt:lpstr>
      <vt:lpstr>Токио считал антикоммунистический режим в Республике Корея </vt:lpstr>
      <vt:lpstr>Подписанный в 1965 году Договор о нормализации отношений между Кореей и Японией содержит четыре основных положения</vt:lpstr>
      <vt:lpstr>Подписание договора о нормализации отношений </vt:lpstr>
      <vt:lpstr>36 лет японского правления </vt:lpstr>
      <vt:lpstr>Корее необходимо было укреплять своё положение </vt:lpstr>
      <vt:lpstr>общественный протест</vt:lpstr>
      <vt:lpstr>общественный протест</vt:lpstr>
      <vt:lpstr>с 1965 года отношения Японии и Южной Кореи</vt:lpstr>
      <vt:lpstr>Президент Республики Корея Юн Сок Ель</vt:lpstr>
      <vt:lpstr>  Проблема №1. Каторжный труд корейских рабочих </vt:lpstr>
      <vt:lpstr>Основным документом является Базовый договор об отношениях между Японией и Кореей 1965 г. </vt:lpstr>
      <vt:lpstr>Однако в 2018 году Верховный суд Республики Корея </vt:lpstr>
      <vt:lpstr>торговой война между Японией и Южной Кореей в июле-августе 2019 г.</vt:lpstr>
      <vt:lpstr>Проблема №2. Ианфу — "женщины для утешения"</vt:lpstr>
      <vt:lpstr>Ианфу — женщины и девушки, которых заставляли "обслуживать" солдат японской Императорской армии</vt:lpstr>
      <vt:lpstr>Южная Корея </vt:lpstr>
      <vt:lpstr>В 90е годы </vt:lpstr>
      <vt:lpstr>В декабре 2015 г. </vt:lpstr>
      <vt:lpstr>Однако препятствием к реализации соглашения</vt:lpstr>
      <vt:lpstr>  Проблема №3. Территориальный спор за острова Лианкур </vt:lpstr>
      <vt:lpstr>Острова Лианкур (Токто, Такэсима) расположены на равном расстоянии от берегов Японии и Южной Кореи</vt:lpstr>
      <vt:lpstr>нормализовать двусторонние отношения</vt:lpstr>
      <vt:lpstr>нормализовать двусторонние отношения</vt:lpstr>
      <vt:lpstr>Презентация PowerPoint</vt:lpstr>
      <vt:lpstr>"доктрины Никсона"</vt:lpstr>
      <vt:lpstr>Презентация PowerPoint</vt:lpstr>
      <vt:lpstr>Презентация PowerPoint</vt:lpstr>
      <vt:lpstr>Презентация PowerPoint</vt:lpstr>
      <vt:lpstr>"кореизации"</vt:lpstr>
      <vt:lpstr>Планы вывода</vt:lpstr>
      <vt:lpstr>"доктрины Никсона"</vt:lpstr>
      <vt:lpstr>"доктрины Никсона"</vt:lpstr>
      <vt:lpstr>8 июля 1970 г. Пентагон официально уведомил Южную Корею</vt:lpstr>
      <vt:lpstr>Сдвиг в позиции Сеула по вопросу контактов с КНДР означал</vt:lpstr>
      <vt:lpstr>24 августа 1970 г. В Сеул прибыл вице-президент США Спиро Агню</vt:lpstr>
      <vt:lpstr>Для США было совершенно ясным</vt:lpstr>
      <vt:lpstr>Вашингтон мог надеяться</vt:lpstr>
      <vt:lpstr>США могли ожидать</vt:lpstr>
      <vt:lpstr>В целом заинтересованность США</vt:lpstr>
      <vt:lpstr>обе корейские стороны попытались</vt:lpstr>
      <vt:lpstr>диалог между Севером и Югом Кореи</vt:lpstr>
      <vt:lpstr>вопрос о выводе войск в качестве орудия торга</vt:lpstr>
      <vt:lpstr>вопрос о выводе войск в качестве орудия торга</vt:lpstr>
      <vt:lpstr>изменение американской позиции</vt:lpstr>
      <vt:lpstr>корейская проблема должна быть разрешена двумя корейскими сторонами</vt:lpstr>
      <vt:lpstr>Одним из факторов сокращения бессрочных американских обязательств</vt:lpstr>
      <vt:lpstr>«тихоокеанская доктрина» президента Форда</vt:lpstr>
      <vt:lpstr>президент Форд</vt:lpstr>
      <vt:lpstr>«тихоокеанская доктрина» президента Форда</vt:lpstr>
      <vt:lpstr>«тихоокеанская доктрина» президента Форда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Astana</dc:creator>
  <cp:lastModifiedBy>Lenova</cp:lastModifiedBy>
  <cp:revision>20</cp:revision>
  <dcterms:created xsi:type="dcterms:W3CDTF">2021-02-21T15:31:31Z</dcterms:created>
  <dcterms:modified xsi:type="dcterms:W3CDTF">2022-10-11T05:56:03Z</dcterms:modified>
</cp:coreProperties>
</file>