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323" r:id="rId4"/>
    <p:sldId id="324" r:id="rId5"/>
    <p:sldId id="356" r:id="rId6"/>
    <p:sldId id="311" r:id="rId7"/>
    <p:sldId id="357" r:id="rId8"/>
    <p:sldId id="358" r:id="rId9"/>
    <p:sldId id="351" r:id="rId10"/>
    <p:sldId id="361" r:id="rId11"/>
    <p:sldId id="362" r:id="rId12"/>
    <p:sldId id="25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  <a:srgbClr val="0099FF"/>
    <a:srgbClr val="CC3300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69" autoAdjust="0"/>
    <p:restoredTop sz="94660"/>
  </p:normalViewPr>
  <p:slideViewPr>
    <p:cSldViewPr snapToGrid="0">
      <p:cViewPr varScale="1">
        <p:scale>
          <a:sx n="80" d="100"/>
          <a:sy n="80" d="100"/>
        </p:scale>
        <p:origin x="4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C3D272-DE9F-4721-B672-F1994C487D49}" type="doc">
      <dgm:prSet loTypeId="urn:microsoft.com/office/officeart/2005/8/layout/cycle3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A0EFFEE9-7BD9-4E2A-9A04-E294DF4C0CC9}">
      <dgm:prSet phldrT="[Текст]" custT="1"/>
      <dgm:spPr/>
      <dgm:t>
        <a:bodyPr/>
        <a:lstStyle/>
        <a:p>
          <a:r>
            <a:rPr lang="kk-KZ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Қалыптастырушы бағалаудың тиімділігі </a:t>
          </a:r>
          <a:endParaRPr lang="ru-KZ" sz="22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D736A7-0D64-4B06-8491-089DBA3EBFF8}" type="parTrans" cxnId="{B1269DAF-4B5A-470A-B170-DF381F456D3D}">
      <dgm:prSet/>
      <dgm:spPr/>
      <dgm:t>
        <a:bodyPr/>
        <a:lstStyle/>
        <a:p>
          <a:endParaRPr lang="ru-KZ"/>
        </a:p>
      </dgm:t>
    </dgm:pt>
    <dgm:pt modelId="{A65E86E4-9B8B-410A-A171-16AD5E5B7C34}" type="sibTrans" cxnId="{B1269DAF-4B5A-470A-B170-DF381F456D3D}">
      <dgm:prSet/>
      <dgm:spPr>
        <a:solidFill>
          <a:srgbClr val="0099FF"/>
        </a:solidFill>
      </dgm:spPr>
      <dgm:t>
        <a:bodyPr/>
        <a:lstStyle/>
        <a:p>
          <a:endParaRPr lang="ru-KZ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D7CD6A-9D19-4A5A-BE07-E203DC3E99A6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kk-KZ" sz="24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Ілгерілеуге</a:t>
          </a:r>
          <a:r>
            <a:rPr lang="kk-KZ" sz="2400" b="1" u="none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қолайлы жағдай жасау </a:t>
          </a:r>
          <a:endParaRPr lang="ru-KZ" sz="2400" b="1" u="none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0A0A9C-477B-40F7-B136-84605D858554}" type="parTrans" cxnId="{D1512917-C192-4681-8D33-4862D4E45B62}">
      <dgm:prSet/>
      <dgm:spPr/>
      <dgm:t>
        <a:bodyPr/>
        <a:lstStyle/>
        <a:p>
          <a:endParaRPr lang="ru-KZ"/>
        </a:p>
      </dgm:t>
    </dgm:pt>
    <dgm:pt modelId="{1B0BE80D-10A9-4E62-8400-E2E9FEB311F2}" type="sibTrans" cxnId="{D1512917-C192-4681-8D33-4862D4E45B62}">
      <dgm:prSet/>
      <dgm:spPr/>
      <dgm:t>
        <a:bodyPr/>
        <a:lstStyle/>
        <a:p>
          <a:endParaRPr lang="ru-KZ"/>
        </a:p>
      </dgm:t>
    </dgm:pt>
    <dgm:pt modelId="{9B2BE6B9-79A5-4BD1-9680-AAA041FA366B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just"/>
          <a:r>
            <a:rPr lang="kk-KZ" sz="18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kk-KZ" sz="1800" b="1" u="none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алушыларды оқуға және нәтижеге қол жеткізуге ынталандыру </a:t>
          </a:r>
          <a:endParaRPr lang="ru-KZ" sz="1800" b="1" u="none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821BD4-665B-4A69-B8B3-8DB9FC1178A5}" type="parTrans" cxnId="{2CEC2C31-6B32-445E-AF95-6EB7D741AEA3}">
      <dgm:prSet/>
      <dgm:spPr/>
      <dgm:t>
        <a:bodyPr/>
        <a:lstStyle/>
        <a:p>
          <a:endParaRPr lang="ru-KZ"/>
        </a:p>
      </dgm:t>
    </dgm:pt>
    <dgm:pt modelId="{A141A02A-8A61-4189-ADD7-CC084A88B6C9}" type="sibTrans" cxnId="{2CEC2C31-6B32-445E-AF95-6EB7D741AEA3}">
      <dgm:prSet/>
      <dgm:spPr/>
      <dgm:t>
        <a:bodyPr/>
        <a:lstStyle/>
        <a:p>
          <a:endParaRPr lang="ru-KZ"/>
        </a:p>
      </dgm:t>
    </dgm:pt>
    <dgm:pt modelId="{A663B8B8-DB93-4D4A-96FB-CA116ED219D3}">
      <dgm:prSet phldrT="[Текст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sz="2400" b="1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Тиімді</a:t>
          </a:r>
          <a:r>
            <a:rPr lang="ru-RU" sz="24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кері</a:t>
          </a:r>
          <a:r>
            <a:rPr lang="ru-RU" sz="24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</a:t>
          </a:r>
          <a:r>
            <a:rPr lang="ru-RU" sz="24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беру  </a:t>
          </a:r>
          <a:endParaRPr lang="ru-KZ" sz="2400" b="1" u="none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F55073-D912-4210-A64B-B13ECE9E9E91}" type="parTrans" cxnId="{C8B27F86-BAC0-438B-A332-3C3DEC1773D3}">
      <dgm:prSet/>
      <dgm:spPr/>
      <dgm:t>
        <a:bodyPr/>
        <a:lstStyle/>
        <a:p>
          <a:endParaRPr lang="ru-KZ"/>
        </a:p>
      </dgm:t>
    </dgm:pt>
    <dgm:pt modelId="{94C0BD9C-FEF8-4063-B632-CD2D609220ED}" type="sibTrans" cxnId="{C8B27F86-BAC0-438B-A332-3C3DEC1773D3}">
      <dgm:prSet/>
      <dgm:spPr/>
      <dgm:t>
        <a:bodyPr/>
        <a:lstStyle/>
        <a:p>
          <a:endParaRPr lang="ru-KZ"/>
        </a:p>
      </dgm:t>
    </dgm:pt>
    <dgm:pt modelId="{20B6DC27-24DF-4817-B597-A4DF112EDF06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k-KZ" sz="24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Оқу мақсаттарына жету </a:t>
          </a:r>
          <a:endParaRPr lang="ru-KZ" sz="2400" b="1" u="none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EEA69F-919C-4ACE-ABA3-E154DFE67B32}" type="parTrans" cxnId="{D60D3288-423B-4F04-9E8F-749BE618799A}">
      <dgm:prSet/>
      <dgm:spPr/>
      <dgm:t>
        <a:bodyPr/>
        <a:lstStyle/>
        <a:p>
          <a:endParaRPr lang="ru-KZ"/>
        </a:p>
      </dgm:t>
    </dgm:pt>
    <dgm:pt modelId="{75D422BB-9AEA-4174-8650-3C44DB2BFEA8}" type="sibTrans" cxnId="{D60D3288-423B-4F04-9E8F-749BE618799A}">
      <dgm:prSet/>
      <dgm:spPr/>
      <dgm:t>
        <a:bodyPr/>
        <a:lstStyle/>
        <a:p>
          <a:endParaRPr lang="ru-KZ"/>
        </a:p>
      </dgm:t>
    </dgm:pt>
    <dgm:pt modelId="{00A33A8A-E683-424F-A16D-936EA01DB98F}" type="pres">
      <dgm:prSet presAssocID="{52C3D272-DE9F-4721-B672-F1994C487D49}" presName="Name0" presStyleCnt="0">
        <dgm:presLayoutVars>
          <dgm:dir/>
          <dgm:resizeHandles val="exact"/>
        </dgm:presLayoutVars>
      </dgm:prSet>
      <dgm:spPr/>
    </dgm:pt>
    <dgm:pt modelId="{C697D8A1-068E-48F4-8CB8-9041BE77E72A}" type="pres">
      <dgm:prSet presAssocID="{52C3D272-DE9F-4721-B672-F1994C487D49}" presName="cycle" presStyleCnt="0"/>
      <dgm:spPr/>
    </dgm:pt>
    <dgm:pt modelId="{01B80854-80D5-4B0C-AA42-135202AEED30}" type="pres">
      <dgm:prSet presAssocID="{A0EFFEE9-7BD9-4E2A-9A04-E294DF4C0CC9}" presName="nodeFirstNode" presStyleLbl="node1" presStyleIdx="0" presStyleCnt="5" custRadScaleRad="99860" custRadScaleInc="2280">
        <dgm:presLayoutVars>
          <dgm:bulletEnabled val="1"/>
        </dgm:presLayoutVars>
      </dgm:prSet>
      <dgm:spPr/>
    </dgm:pt>
    <dgm:pt modelId="{F266000B-6AEE-4A51-8EE8-1CF2D38B1636}" type="pres">
      <dgm:prSet presAssocID="{A65E86E4-9B8B-410A-A171-16AD5E5B7C34}" presName="sibTransFirstNode" presStyleLbl="bgShp" presStyleIdx="0" presStyleCnt="1" custScaleX="116932"/>
      <dgm:spPr/>
    </dgm:pt>
    <dgm:pt modelId="{F0183EF6-BC7E-48AA-B89D-894D24626B73}" type="pres">
      <dgm:prSet presAssocID="{96D7CD6A-9D19-4A5A-BE07-E203DC3E99A6}" presName="nodeFollowingNodes" presStyleLbl="node1" presStyleIdx="1" presStyleCnt="5" custScaleX="108652">
        <dgm:presLayoutVars>
          <dgm:bulletEnabled val="1"/>
        </dgm:presLayoutVars>
      </dgm:prSet>
      <dgm:spPr/>
    </dgm:pt>
    <dgm:pt modelId="{3BA7E308-906E-4D52-B614-D4E020E651DE}" type="pres">
      <dgm:prSet presAssocID="{9B2BE6B9-79A5-4BD1-9680-AAA041FA366B}" presName="nodeFollowingNodes" presStyleLbl="node1" presStyleIdx="2" presStyleCnt="5" custScaleX="98680" custScaleY="93063" custRadScaleRad="111032" custRadScaleInc="-12531">
        <dgm:presLayoutVars>
          <dgm:bulletEnabled val="1"/>
        </dgm:presLayoutVars>
      </dgm:prSet>
      <dgm:spPr/>
    </dgm:pt>
    <dgm:pt modelId="{40B33C97-F5D3-40B5-B94E-4C7C16BA98EE}" type="pres">
      <dgm:prSet presAssocID="{A663B8B8-DB93-4D4A-96FB-CA116ED219D3}" presName="nodeFollowingNodes" presStyleLbl="node1" presStyleIdx="3" presStyleCnt="5" custRadScaleRad="106690" custRadScaleInc="8340">
        <dgm:presLayoutVars>
          <dgm:bulletEnabled val="1"/>
        </dgm:presLayoutVars>
      </dgm:prSet>
      <dgm:spPr/>
    </dgm:pt>
    <dgm:pt modelId="{A1E56FB9-E1EB-4E19-926B-5884D057A3BD}" type="pres">
      <dgm:prSet presAssocID="{20B6DC27-24DF-4817-B597-A4DF112EDF06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3FF02A00-ABE3-440C-851E-96C9A8811F96}" type="presOf" srcId="{A0EFFEE9-7BD9-4E2A-9A04-E294DF4C0CC9}" destId="{01B80854-80D5-4B0C-AA42-135202AEED30}" srcOrd="0" destOrd="0" presId="urn:microsoft.com/office/officeart/2005/8/layout/cycle3"/>
    <dgm:cxn modelId="{D1512917-C192-4681-8D33-4862D4E45B62}" srcId="{52C3D272-DE9F-4721-B672-F1994C487D49}" destId="{96D7CD6A-9D19-4A5A-BE07-E203DC3E99A6}" srcOrd="1" destOrd="0" parTransId="{890A0A9C-477B-40F7-B136-84605D858554}" sibTransId="{1B0BE80D-10A9-4E62-8400-E2E9FEB311F2}"/>
    <dgm:cxn modelId="{B5F0F320-85B3-4DAD-A812-DC65B25A22A5}" type="presOf" srcId="{52C3D272-DE9F-4721-B672-F1994C487D49}" destId="{00A33A8A-E683-424F-A16D-936EA01DB98F}" srcOrd="0" destOrd="0" presId="urn:microsoft.com/office/officeart/2005/8/layout/cycle3"/>
    <dgm:cxn modelId="{2CEC2C31-6B32-445E-AF95-6EB7D741AEA3}" srcId="{52C3D272-DE9F-4721-B672-F1994C487D49}" destId="{9B2BE6B9-79A5-4BD1-9680-AAA041FA366B}" srcOrd="2" destOrd="0" parTransId="{6F821BD4-665B-4A69-B8B3-8DB9FC1178A5}" sibTransId="{A141A02A-8A61-4189-ADD7-CC084A88B6C9}"/>
    <dgm:cxn modelId="{C103635B-FACB-4BE5-9D38-69AF82CAF1F3}" type="presOf" srcId="{96D7CD6A-9D19-4A5A-BE07-E203DC3E99A6}" destId="{F0183EF6-BC7E-48AA-B89D-894D24626B73}" srcOrd="0" destOrd="0" presId="urn:microsoft.com/office/officeart/2005/8/layout/cycle3"/>
    <dgm:cxn modelId="{F93B0054-D1D7-4302-BAC7-45EB0599617A}" type="presOf" srcId="{A65E86E4-9B8B-410A-A171-16AD5E5B7C34}" destId="{F266000B-6AEE-4A51-8EE8-1CF2D38B1636}" srcOrd="0" destOrd="0" presId="urn:microsoft.com/office/officeart/2005/8/layout/cycle3"/>
    <dgm:cxn modelId="{C8B27F86-BAC0-438B-A332-3C3DEC1773D3}" srcId="{52C3D272-DE9F-4721-B672-F1994C487D49}" destId="{A663B8B8-DB93-4D4A-96FB-CA116ED219D3}" srcOrd="3" destOrd="0" parTransId="{F6F55073-D912-4210-A64B-B13ECE9E9E91}" sibTransId="{94C0BD9C-FEF8-4063-B632-CD2D609220ED}"/>
    <dgm:cxn modelId="{D60D3288-423B-4F04-9E8F-749BE618799A}" srcId="{52C3D272-DE9F-4721-B672-F1994C487D49}" destId="{20B6DC27-24DF-4817-B597-A4DF112EDF06}" srcOrd="4" destOrd="0" parTransId="{2DEEA69F-919C-4ACE-ABA3-E154DFE67B32}" sibTransId="{75D422BB-9AEA-4174-8650-3C44DB2BFEA8}"/>
    <dgm:cxn modelId="{63D4029C-2978-403D-A130-942232787489}" type="presOf" srcId="{9B2BE6B9-79A5-4BD1-9680-AAA041FA366B}" destId="{3BA7E308-906E-4D52-B614-D4E020E651DE}" srcOrd="0" destOrd="0" presId="urn:microsoft.com/office/officeart/2005/8/layout/cycle3"/>
    <dgm:cxn modelId="{58C8F5A0-19D0-4895-9A1C-85838A0A7165}" type="presOf" srcId="{A663B8B8-DB93-4D4A-96FB-CA116ED219D3}" destId="{40B33C97-F5D3-40B5-B94E-4C7C16BA98EE}" srcOrd="0" destOrd="0" presId="urn:microsoft.com/office/officeart/2005/8/layout/cycle3"/>
    <dgm:cxn modelId="{273355A6-79EB-4CD5-B001-646FDCCDCA87}" type="presOf" srcId="{20B6DC27-24DF-4817-B597-A4DF112EDF06}" destId="{A1E56FB9-E1EB-4E19-926B-5884D057A3BD}" srcOrd="0" destOrd="0" presId="urn:microsoft.com/office/officeart/2005/8/layout/cycle3"/>
    <dgm:cxn modelId="{B1269DAF-4B5A-470A-B170-DF381F456D3D}" srcId="{52C3D272-DE9F-4721-B672-F1994C487D49}" destId="{A0EFFEE9-7BD9-4E2A-9A04-E294DF4C0CC9}" srcOrd="0" destOrd="0" parTransId="{D6D736A7-0D64-4B06-8491-089DBA3EBFF8}" sibTransId="{A65E86E4-9B8B-410A-A171-16AD5E5B7C34}"/>
    <dgm:cxn modelId="{63984AB8-11B4-4F85-B94F-4D8B80F417A5}" type="presParOf" srcId="{00A33A8A-E683-424F-A16D-936EA01DB98F}" destId="{C697D8A1-068E-48F4-8CB8-9041BE77E72A}" srcOrd="0" destOrd="0" presId="urn:microsoft.com/office/officeart/2005/8/layout/cycle3"/>
    <dgm:cxn modelId="{91791F01-BE01-44A0-8C05-4B381C8182E2}" type="presParOf" srcId="{C697D8A1-068E-48F4-8CB8-9041BE77E72A}" destId="{01B80854-80D5-4B0C-AA42-135202AEED30}" srcOrd="0" destOrd="0" presId="urn:microsoft.com/office/officeart/2005/8/layout/cycle3"/>
    <dgm:cxn modelId="{274934F0-8D73-4B12-A170-71272706B19D}" type="presParOf" srcId="{C697D8A1-068E-48F4-8CB8-9041BE77E72A}" destId="{F266000B-6AEE-4A51-8EE8-1CF2D38B1636}" srcOrd="1" destOrd="0" presId="urn:microsoft.com/office/officeart/2005/8/layout/cycle3"/>
    <dgm:cxn modelId="{B89549AC-F0C9-4BCF-8833-6A068AC4DD42}" type="presParOf" srcId="{C697D8A1-068E-48F4-8CB8-9041BE77E72A}" destId="{F0183EF6-BC7E-48AA-B89D-894D24626B73}" srcOrd="2" destOrd="0" presId="urn:microsoft.com/office/officeart/2005/8/layout/cycle3"/>
    <dgm:cxn modelId="{3000FF0D-1B42-4DFD-A4E0-20F4D87CBB7D}" type="presParOf" srcId="{C697D8A1-068E-48F4-8CB8-9041BE77E72A}" destId="{3BA7E308-906E-4D52-B614-D4E020E651DE}" srcOrd="3" destOrd="0" presId="urn:microsoft.com/office/officeart/2005/8/layout/cycle3"/>
    <dgm:cxn modelId="{8254E2CC-42F4-48ED-BC6B-94CB38F0A690}" type="presParOf" srcId="{C697D8A1-068E-48F4-8CB8-9041BE77E72A}" destId="{40B33C97-F5D3-40B5-B94E-4C7C16BA98EE}" srcOrd="4" destOrd="0" presId="urn:microsoft.com/office/officeart/2005/8/layout/cycle3"/>
    <dgm:cxn modelId="{1924834B-A7F3-4799-AA5E-DCE67B7A0A01}" type="presParOf" srcId="{C697D8A1-068E-48F4-8CB8-9041BE77E72A}" destId="{A1E56FB9-E1EB-4E19-926B-5884D057A3BD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66000B-6AEE-4A51-8EE8-1CF2D38B1636}">
      <dsp:nvSpPr>
        <dsp:cNvPr id="0" name=""/>
        <dsp:cNvSpPr/>
      </dsp:nvSpPr>
      <dsp:spPr>
        <a:xfrm>
          <a:off x="918730" y="-28174"/>
          <a:ext cx="6290557" cy="5379671"/>
        </a:xfrm>
        <a:prstGeom prst="circularArrow">
          <a:avLst>
            <a:gd name="adj1" fmla="val 5544"/>
            <a:gd name="adj2" fmla="val 330680"/>
            <a:gd name="adj3" fmla="val 13767645"/>
            <a:gd name="adj4" fmla="val 17391005"/>
            <a:gd name="adj5" fmla="val 5757"/>
          </a:avLst>
        </a:prstGeom>
        <a:solidFill>
          <a:srgbClr val="0099F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B80854-80D5-4B0C-AA42-135202AEED30}">
      <dsp:nvSpPr>
        <dsp:cNvPr id="0" name=""/>
        <dsp:cNvSpPr/>
      </dsp:nvSpPr>
      <dsp:spPr>
        <a:xfrm>
          <a:off x="2799962" y="6138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Қалыптастырушы бағалаудың тиімділігі </a:t>
          </a:r>
          <a:endParaRPr lang="ru-KZ" sz="22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61668" y="67844"/>
        <a:ext cx="2404681" cy="1140634"/>
      </dsp:txXfrm>
    </dsp:sp>
    <dsp:sp modelId="{F0183EF6-BC7E-48AA-B89D-894D24626B73}">
      <dsp:nvSpPr>
        <dsp:cNvPr id="0" name=""/>
        <dsp:cNvSpPr/>
      </dsp:nvSpPr>
      <dsp:spPr>
        <a:xfrm>
          <a:off x="4817726" y="1587460"/>
          <a:ext cx="2746824" cy="1264046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u="none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Ілгерілеуге</a:t>
          </a:r>
          <a:r>
            <a:rPr lang="kk-KZ" sz="2400" b="1" u="none" kern="1200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қолайлы жағдай жасау </a:t>
          </a:r>
          <a:endParaRPr lang="ru-KZ" sz="2400" b="1" u="none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79432" y="1649166"/>
        <a:ext cx="2623412" cy="1140634"/>
      </dsp:txXfrm>
    </dsp:sp>
    <dsp:sp modelId="{3BA7E308-906E-4D52-B614-D4E020E651DE}">
      <dsp:nvSpPr>
        <dsp:cNvPr id="0" name=""/>
        <dsp:cNvSpPr/>
      </dsp:nvSpPr>
      <dsp:spPr>
        <a:xfrm>
          <a:off x="4515924" y="4187316"/>
          <a:ext cx="2494722" cy="1176359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b="1" u="none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kk-KZ" sz="1800" b="1" u="none" kern="1200" baseline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алушыларды оқуға және нәтижеге қол жеткізуге ынталандыру </a:t>
          </a:r>
          <a:endParaRPr lang="ru-KZ" sz="1800" b="1" u="none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3349" y="4244741"/>
        <a:ext cx="2379872" cy="1061509"/>
      </dsp:txXfrm>
    </dsp:sp>
    <dsp:sp modelId="{40B33C97-F5D3-40B5-B94E-4C7C16BA98EE}">
      <dsp:nvSpPr>
        <dsp:cNvPr id="0" name=""/>
        <dsp:cNvSpPr/>
      </dsp:nvSpPr>
      <dsp:spPr>
        <a:xfrm>
          <a:off x="1139385" y="4143476"/>
          <a:ext cx="2528093" cy="1264046"/>
        </a:xfrm>
        <a:prstGeom prst="roundRect">
          <a:avLst/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Тиімді</a:t>
          </a:r>
          <a:r>
            <a:rPr lang="ru-RU" sz="2400" b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кері</a:t>
          </a:r>
          <a:r>
            <a:rPr lang="ru-RU" sz="2400" b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</a:t>
          </a:r>
          <a:r>
            <a:rPr lang="ru-RU" sz="2400" b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беру  </a:t>
          </a:r>
          <a:endParaRPr lang="ru-KZ" sz="2400" b="1" u="none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01091" y="4205182"/>
        <a:ext cx="2404681" cy="1140634"/>
      </dsp:txXfrm>
    </dsp:sp>
    <dsp:sp modelId="{A1E56FB9-E1EB-4E19-926B-5884D057A3BD}">
      <dsp:nvSpPr>
        <dsp:cNvPr id="0" name=""/>
        <dsp:cNvSpPr/>
      </dsp:nvSpPr>
      <dsp:spPr>
        <a:xfrm>
          <a:off x="563448" y="1587460"/>
          <a:ext cx="2528093" cy="1264046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u="none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Оқу мақсаттарына жету </a:t>
          </a:r>
          <a:endParaRPr lang="ru-KZ" sz="2400" b="1" u="none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5154" y="1649166"/>
        <a:ext cx="2404681" cy="11406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29.10.2024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3F7F520D-813F-4AB8-A88C-70F2B34D5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75251FC-BDEA-4BBB-A75B-0696FB884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3125" y="0"/>
            <a:ext cx="11166368" cy="685799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11">
            <a:extLst>
              <a:ext uri="{FF2B5EF4-FFF2-40B4-BE49-F238E27FC236}">
                <a16:creationId xmlns:a16="http://schemas.microsoft.com/office/drawing/2014/main" id="{352F6AC8-DE93-42EE-BBAE-B6324FFAC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69875" y="44817"/>
            <a:chExt cx="233303" cy="772404"/>
          </a:xfrm>
        </p:grpSpPr>
        <p:sp>
          <p:nvSpPr>
            <p:cNvPr id="13" name="Rectangle 64">
              <a:extLst>
                <a:ext uri="{FF2B5EF4-FFF2-40B4-BE49-F238E27FC236}">
                  <a16:creationId xmlns:a16="http://schemas.microsoft.com/office/drawing/2014/main" id="{6441AB31-5A6F-486C-8AE8-6E04398B39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0062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Rectangle 66">
              <a:extLst>
                <a:ext uri="{FF2B5EF4-FFF2-40B4-BE49-F238E27FC236}">
                  <a16:creationId xmlns:a16="http://schemas.microsoft.com/office/drawing/2014/main" id="{29669355-73FD-40E2-9E44-DC03FBA9CA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572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9ECB0561-E50E-4875-8B82-4405160774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32EDEC5-1B46-4575-8975-3286C4743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DFBD4DE-5B85-4C02-876E-4364399C8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964221E-D757-45C1-B24B-967DE6319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2854498-7E09-404F-8D8B-4022EB1C9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D82220A-E645-4062-A26A-DF19F2E11A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66B8029-4DAB-439E-B861-E11E5AA3A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869215D8-066B-481E-A2FB-9D6DB4EB6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7A2094-FE71-4F84-8589-31B213FEC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52C000FC-4146-4B1A-8CFF-26FFF1C7E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096C9F-D4A4-4FDA-B7E7-8D8330194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3939" y="1294357"/>
            <a:ext cx="10011089" cy="42998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B1172D0-DAE3-4130-9009-0B02351A5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925" y="3505936"/>
            <a:ext cx="2177162" cy="2367104"/>
            <a:chOff x="687925" y="3505936"/>
            <a:chExt cx="2177162" cy="2367104"/>
          </a:xfrm>
        </p:grpSpPr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E6EE5CBA-2D94-4CCF-BE0B-DC97A6B49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35215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5347D002-C822-4662-BECD-704DDCA78E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210041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AFA2F2E-EFC8-4E70-87F4-4269B96E7B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06792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BB7EABB-8135-4B8E-BF0C-A7C891E3A7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9258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36B100CF-968D-4856-95C0-C72FD2DC5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77849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F75765D6-C293-4ACF-BD5E-BB66EF757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63638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CFF6D54-51B6-4120-A74E-41A729458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4942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62EE344F-8E78-473F-8CD3-E6D1B66AA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352154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72E173FC-1DF7-4951-906C-1390F27C2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21004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C709EA9D-08FD-4F76-A336-772250C78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06792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C5FFEDC-1BC0-4CB0-9FD4-EDE7AF4C3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63638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D6A72BC6-FA35-4F45-A7BA-0BEB7B20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49426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19B69A1-EBB1-45F8-8791-016BCF7BDD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91809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0B530BD1-86A8-414D-A004-D9954B038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78369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FAE5BC0C-0D05-49E2-9DB9-54049A23EC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5CE98A12-A684-4846-B6C3-F2A43AC2AD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28A5BB04-DD41-49FE-8387-318BCC75BA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7753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3EE3B3CB-71BA-44FD-B0E4-D9A61B5738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B1C7399A-7B9C-42BB-A79E-51653F21C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59">
              <a:extLst>
                <a:ext uri="{FF2B5EF4-FFF2-40B4-BE49-F238E27FC236}">
                  <a16:creationId xmlns:a16="http://schemas.microsoft.com/office/drawing/2014/main" id="{413FA7F4-41B4-4942-83F6-8B7A99306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62">
              <a:extLst>
                <a:ext uri="{FF2B5EF4-FFF2-40B4-BE49-F238E27FC236}">
                  <a16:creationId xmlns:a16="http://schemas.microsoft.com/office/drawing/2014/main" id="{A781A10B-D948-4231-B95B-3717ABD5D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ED823F90-3595-4102-9F05-3F640079C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79031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072EE8BA-C999-40B7-8E23-682F60AE2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62">
              <a:extLst>
                <a:ext uri="{FF2B5EF4-FFF2-40B4-BE49-F238E27FC236}">
                  <a16:creationId xmlns:a16="http://schemas.microsoft.com/office/drawing/2014/main" id="{09B345B3-4E84-41B3-B95F-6C9DA80847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C487E2F-6F42-4A25-966B-9B02CF4C0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6D86BDF0-16A6-4CE2-98EB-8C2C5D382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27929C7D-FFA5-4CF1-BF99-B4694DFC04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368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Rectangle 59">
              <a:extLst>
                <a:ext uri="{FF2B5EF4-FFF2-40B4-BE49-F238E27FC236}">
                  <a16:creationId xmlns:a16="http://schemas.microsoft.com/office/drawing/2014/main" id="{2622FE45-29EC-40C6-8756-57127608B7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 62">
              <a:extLst>
                <a:ext uri="{FF2B5EF4-FFF2-40B4-BE49-F238E27FC236}">
                  <a16:creationId xmlns:a16="http://schemas.microsoft.com/office/drawing/2014/main" id="{3DBACFBF-2B6F-42DE-A4C1-24F9CB77B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7E00D7AA-B9A3-43BE-A9C7-2DEF2F8F89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3658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Rectangle 2">
              <a:extLst>
                <a:ext uri="{FF2B5EF4-FFF2-40B4-BE49-F238E27FC236}">
                  <a16:creationId xmlns:a16="http://schemas.microsoft.com/office/drawing/2014/main" id="{AD9C42ED-BB25-42B5-A22D-938ED1719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6051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56D4244-BB50-4726-8F99-AF9734E044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493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56A6F39E-0EBB-4392-90BB-2590C81F4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381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45B09FF7-8FBE-4F42-8275-8E56C32C2D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22694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FC78768D-9FA0-45A3-9686-473894D87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41575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03C6263C-2F04-4160-BAB3-93F16603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13298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7D54F6C2-0EC0-4D1C-A121-563C1B3ED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32179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E35A171E-850C-4714-A0A4-6CD1830596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745EB765-69E1-4FB7-BEA0-AF2F04919B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83F43793-41FE-49A7-9F05-3D49899A45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6536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B0A53DAF-BC4D-4849-800D-538D222074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5417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D1A1C417-39D0-4ED4-B74E-9F19F25DE3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378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8826C125-5D9A-4D06-A2C9-389A737005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2266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F5596270-3998-4D23-86B6-85A6B62BF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2372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021CC68A-939D-4235-B3EA-88498DC23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125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Rectangle 62">
              <a:extLst>
                <a:ext uri="{FF2B5EF4-FFF2-40B4-BE49-F238E27FC236}">
                  <a16:creationId xmlns:a16="http://schemas.microsoft.com/office/drawing/2014/main" id="{394C50BF-C63F-475F-9198-B637A8329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013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F74B5CFE-DE1E-470F-82D6-6BCDE5C4D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1901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Rectangle 66">
              <a:extLst>
                <a:ext uri="{FF2B5EF4-FFF2-40B4-BE49-F238E27FC236}">
                  <a16:creationId xmlns:a16="http://schemas.microsoft.com/office/drawing/2014/main" id="{5DDA4EA2-B7AB-46E9-9246-FC23E722B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3789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Rectangle 64">
              <a:extLst>
                <a:ext uri="{FF2B5EF4-FFF2-40B4-BE49-F238E27FC236}">
                  <a16:creationId xmlns:a16="http://schemas.microsoft.com/office/drawing/2014/main" id="{A2DE2AF5-13E8-4174-9EC4-724DEB88D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0962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Rectangle 66">
              <a:extLst>
                <a:ext uri="{FF2B5EF4-FFF2-40B4-BE49-F238E27FC236}">
                  <a16:creationId xmlns:a16="http://schemas.microsoft.com/office/drawing/2014/main" id="{360555BC-5949-427F-B107-D944CA221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2850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Rectangle 59">
              <a:extLst>
                <a:ext uri="{FF2B5EF4-FFF2-40B4-BE49-F238E27FC236}">
                  <a16:creationId xmlns:a16="http://schemas.microsoft.com/office/drawing/2014/main" id="{F6C67CEF-7906-4D52-B541-B06109BE87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Rectangle 62">
              <a:extLst>
                <a:ext uri="{FF2B5EF4-FFF2-40B4-BE49-F238E27FC236}">
                  <a16:creationId xmlns:a16="http://schemas.microsoft.com/office/drawing/2014/main" id="{13551754-DE8E-4F60-B17A-3592B8E79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Rectangle 2">
              <a:extLst>
                <a:ext uri="{FF2B5EF4-FFF2-40B4-BE49-F238E27FC236}">
                  <a16:creationId xmlns:a16="http://schemas.microsoft.com/office/drawing/2014/main" id="{D7B0D877-545F-4CA5-BB7B-A21E413CD5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2857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Rectangle 59">
              <a:extLst>
                <a:ext uri="{FF2B5EF4-FFF2-40B4-BE49-F238E27FC236}">
                  <a16:creationId xmlns:a16="http://schemas.microsoft.com/office/drawing/2014/main" id="{D25743C3-6C94-4F58-83A5-5F610DA5D3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1738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Rectangle 64">
              <a:extLst>
                <a:ext uri="{FF2B5EF4-FFF2-40B4-BE49-F238E27FC236}">
                  <a16:creationId xmlns:a16="http://schemas.microsoft.com/office/drawing/2014/main" id="{3CD412E9-0E9C-460C-9FC6-C765F5BCC3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0104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Rectangle 66">
              <a:extLst>
                <a:ext uri="{FF2B5EF4-FFF2-40B4-BE49-F238E27FC236}">
                  <a16:creationId xmlns:a16="http://schemas.microsoft.com/office/drawing/2014/main" id="{B26AB043-5417-4498-90CE-3A7C36B09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18985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8" name="Title 1">
            <a:extLst>
              <a:ext uri="{FF2B5EF4-FFF2-40B4-BE49-F238E27FC236}">
                <a16:creationId xmlns:a16="http://schemas.microsoft.com/office/drawing/2014/main" id="{C50D168F-BA59-4A8F-A3F1-2AB5040FB3FE}"/>
              </a:ext>
            </a:extLst>
          </p:cNvPr>
          <p:cNvSpPr txBox="1">
            <a:spLocks/>
          </p:cNvSpPr>
          <p:nvPr/>
        </p:nvSpPr>
        <p:spPr>
          <a:xfrm>
            <a:off x="1339515" y="2432035"/>
            <a:ext cx="9173023" cy="31316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11-Д</a:t>
            </a:r>
            <a:r>
              <a:rPr lang="kk-KZ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ӘРІС</a:t>
            </a:r>
            <a:endParaRPr lang="ru-KZ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b="1" dirty="0" err="1">
                <a:solidFill>
                  <a:srgbClr val="FFFF00"/>
                </a:solidFill>
              </a:rPr>
              <a:t>Инклюзивті</a:t>
            </a:r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3600" b="1" dirty="0" err="1">
                <a:solidFill>
                  <a:srgbClr val="FFFF00"/>
                </a:solidFill>
              </a:rPr>
              <a:t>білім</a:t>
            </a:r>
            <a:r>
              <a:rPr lang="ru-RU" sz="3600" b="1" dirty="0">
                <a:solidFill>
                  <a:srgbClr val="FFFF00"/>
                </a:solidFill>
              </a:rPr>
              <a:t> беру </a:t>
            </a:r>
            <a:r>
              <a:rPr lang="ru-RU" sz="3600" b="1" dirty="0" err="1">
                <a:solidFill>
                  <a:srgbClr val="FFFF00"/>
                </a:solidFill>
              </a:rPr>
              <a:t>жағдайындағы</a:t>
            </a:r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3600" b="1" dirty="0" err="1">
                <a:solidFill>
                  <a:srgbClr val="FFFF00"/>
                </a:solidFill>
              </a:rPr>
              <a:t>білім</a:t>
            </a:r>
            <a:r>
              <a:rPr lang="ru-RU" sz="3600" b="1" dirty="0">
                <a:solidFill>
                  <a:srgbClr val="FFFF00"/>
                </a:solidFill>
              </a:rPr>
              <a:t> беру </a:t>
            </a:r>
            <a:r>
              <a:rPr lang="ru-RU" sz="3600" b="1" dirty="0" err="1">
                <a:solidFill>
                  <a:srgbClr val="FFFF00"/>
                </a:solidFill>
              </a:rPr>
              <a:t>нәтижесін</a:t>
            </a:r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3600" b="1" dirty="0" err="1">
                <a:solidFill>
                  <a:srgbClr val="FFFF00"/>
                </a:solidFill>
              </a:rPr>
              <a:t>бағалау</a:t>
            </a:r>
            <a:r>
              <a:rPr lang="ru-RU" sz="3600" b="1" dirty="0">
                <a:solidFill>
                  <a:srgbClr val="FFFF00"/>
                </a:solidFill>
              </a:rPr>
              <a:t> мен </a:t>
            </a:r>
            <a:r>
              <a:rPr lang="ru-RU" sz="3600" b="1" dirty="0" err="1">
                <a:solidFill>
                  <a:srgbClr val="FFFF00"/>
                </a:solidFill>
              </a:rPr>
              <a:t>тексеруді</a:t>
            </a:r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3600" b="1" dirty="0" err="1">
                <a:solidFill>
                  <a:srgbClr val="FFFF00"/>
                </a:solidFill>
              </a:rPr>
              <a:t>ұйымдастыру</a:t>
            </a:r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3600" b="1" dirty="0" err="1">
                <a:solidFill>
                  <a:srgbClr val="FFFF00"/>
                </a:solidFill>
              </a:rPr>
              <a:t>және</a:t>
            </a:r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3600" b="1" dirty="0" err="1">
                <a:solidFill>
                  <a:srgbClr val="FFFF00"/>
                </a:solidFill>
              </a:rPr>
              <a:t>бағалау</a:t>
            </a:r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3600" b="1" dirty="0" err="1">
                <a:solidFill>
                  <a:srgbClr val="FFFF00"/>
                </a:solidFill>
              </a:rPr>
              <a:t>жүйесі</a:t>
            </a:r>
            <a:r>
              <a:rPr lang="ru-RU" sz="3600" b="1" dirty="0">
                <a:solidFill>
                  <a:srgbClr val="FFFF00"/>
                </a:solidFill>
              </a:rPr>
              <a:t>. </a:t>
            </a:r>
            <a:r>
              <a:rPr lang="ru-RU" sz="3600" b="1" dirty="0" err="1">
                <a:solidFill>
                  <a:srgbClr val="FFFF00"/>
                </a:solidFill>
              </a:rPr>
              <a:t>Критериалды</a:t>
            </a:r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3600" b="1" dirty="0" err="1">
                <a:solidFill>
                  <a:srgbClr val="FFFF00"/>
                </a:solidFill>
              </a:rPr>
              <a:t>бағалау</a:t>
            </a:r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3600" b="1" dirty="0" err="1">
                <a:solidFill>
                  <a:srgbClr val="FFFF00"/>
                </a:solidFill>
              </a:rPr>
              <a:t>технологиясы</a:t>
            </a:r>
            <a:br>
              <a:rPr lang="ru-RU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Заголовок 1">
            <a:extLst>
              <a:ext uri="{FF2B5EF4-FFF2-40B4-BE49-F238E27FC236}">
                <a16:creationId xmlns:a16="http://schemas.microsoft.com/office/drawing/2014/main" id="{D4FCA33A-9AB4-4BAA-800D-BE7BCBF45CA7}"/>
              </a:ext>
            </a:extLst>
          </p:cNvPr>
          <p:cNvSpPr txBox="1">
            <a:spLocks/>
          </p:cNvSpPr>
          <p:nvPr/>
        </p:nvSpPr>
        <p:spPr>
          <a:xfrm>
            <a:off x="1280321" y="-24186"/>
            <a:ext cx="9719853" cy="5883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400" b="1">
                <a:latin typeface="Arial" panose="020B0604020202020204" pitchFamily="34" charset="0"/>
                <a:cs typeface="Arial" panose="020B0604020202020204" pitchFamily="34" charset="0"/>
              </a:rPr>
              <a:t>Л.Н. ГУМИЛЕВ АТЫНДАҒЫ ЕУРАЗИЯ ҰЛТТЫҚ УНИВЕРСИТЕТІ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8387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8C0390B-DE15-49DA-99B5-58305F76B65C}"/>
              </a:ext>
            </a:extLst>
          </p:cNvPr>
          <p:cNvSpPr/>
          <p:nvPr/>
        </p:nvSpPr>
        <p:spPr>
          <a:xfrm>
            <a:off x="481206" y="557161"/>
            <a:ext cx="11238739" cy="230832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Техника	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тәртібі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Кулак- ладонь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Fist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toFive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жұлдырығы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мәліметтері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қаншалықты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түсінікті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екендігін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жұлдырықты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пайдалануды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сұрайды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Жұлдырық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мынадай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мағынаны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білдіреді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«Мен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ештеңе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түсінген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жоқпын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ал бес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саусақтың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көрсетілуі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«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Маған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барлығы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түсінікті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мағынада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аңғару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деңгейіне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1,2,3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саусақ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көтере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мәліметтерге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сүйене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келесі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түсінікті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болатындай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етіп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түзетеді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Жауаптардың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шындығын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дәлелдеу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оқушыны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тақтаға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шақырады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айтылған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мәліметтерді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жұлдырық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көтерген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1-4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дейінгі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саусақтарды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көрсеткен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түсіндіруді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сұрайды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B4435255-51E2-4AE1-89C2-FC13A34DFB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51" y="2950806"/>
            <a:ext cx="4853964" cy="3783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cture background">
            <a:extLst>
              <a:ext uri="{FF2B5EF4-FFF2-40B4-BE49-F238E27FC236}">
                <a16:creationId xmlns:a16="http://schemas.microsoft.com/office/drawing/2014/main" id="{F55C9DE8-CDD4-4013-9AA7-655FB64DC2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517" y="2965349"/>
            <a:ext cx="4352927" cy="3324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2226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33ECE094-F468-9C0A-DD7A-E48C9DE06841}"/>
              </a:ext>
            </a:extLst>
          </p:cNvPr>
          <p:cNvSpPr/>
          <p:nvPr/>
        </p:nvSpPr>
        <p:spPr>
          <a:xfrm>
            <a:off x="1260630" y="219319"/>
            <a:ext cx="9197114" cy="73947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74B140C-867F-C9AF-434A-3C98BC034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248" y="451529"/>
            <a:ext cx="9439878" cy="66954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C00000"/>
                </a:solidFill>
              </a:rPr>
              <a:t>3.ИНКЛЮЗИВТІ БІЛІМ БЕРУ ЖАҒДАЙЫНДА КРИТЕРИАЛДЫҚ БАҒАЛАУ ЖҮЙЕСІН ҰЙЫМДАСТЫРУ</a:t>
            </a:r>
            <a:br>
              <a:rPr lang="ru-RU" dirty="0"/>
            </a:b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CDC10DD-7B29-413F-9A5E-7F8C4738FA78}"/>
              </a:ext>
            </a:extLst>
          </p:cNvPr>
          <p:cNvSpPr/>
          <p:nvPr/>
        </p:nvSpPr>
        <p:spPr>
          <a:xfrm>
            <a:off x="196978" y="1057733"/>
            <a:ext cx="1171596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беруге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қажеттілігі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оқушылардың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жетістіктерін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бағалаудың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мақсаты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қысқа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мерзімді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мақсаттарға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бағдарламасына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оқыту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нәтижелеріне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оқушылардың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жеткізулерін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талдау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Осы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мақсаттардан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барып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келесі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міндеттерді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шешу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қажеттілігі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туындайды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бағдарламасын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меңгерудегі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кемшіліктерді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жоюға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оқушыларды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ынталандыру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оқытудың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жоспарланған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нәтижелеріне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жеткізу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оқушының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жеке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ілгерілеушілігін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бақылау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дамуының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өзіне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траекториясын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түзету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үдерісінің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әрбір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кезеңіндегі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әрбір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оқушының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дайындық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деңгейін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атқарған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қызметтері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алған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бағаларының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маңыздылығын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саралау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бағдарламасының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тиімділігін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бақылау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арасындағы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беруге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қажеттілігі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балаларды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оқытуға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кедергісіз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орта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оқушыларды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теңгерме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құралдармен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бастау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мүмкіндіктері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балаларға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бірыңғай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ортасын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құру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мәселе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нормативтік-құқықтық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база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әзірлеу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іс-әрекеттің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диагностика-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консультациялық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	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емдеу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сақтандырушылық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әлеуметтік-еңбекшіл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бағыттары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инклюзивті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сыныптарда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балалардың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дамуына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психологиялық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педагогикалық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бағыттау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жүйесін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ұйымдастыру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ата-аналармен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қауыммен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өзара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әрекеттесу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балалардың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қауымда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табысты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әлеуметтену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моделін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әзірлеу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инклюзивті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мәселесі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педагогтардың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кәсіби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біліктіліктерін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арттыруды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сыни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тұрғыда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ойлау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өзін-өзі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қабілеттерін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дамыту</a:t>
            </a:r>
            <a:r>
              <a:rPr lang="ru-RU" dirty="0">
                <a:highlight>
                  <a:srgbClr val="C0C0C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3303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НАЗАРЛАРЫҢЫЗҒА РАҚМЕТ!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76472" y="2665501"/>
            <a:ext cx="5947247" cy="2625247"/>
          </a:xfrm>
        </p:spPr>
        <p:txBody>
          <a:bodyPr anchor="ctr"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Вакуум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техникасының</a:t>
            </a: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даму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тарихы</a:t>
            </a:r>
            <a:endParaRPr lang="en-US" b="1" dirty="0">
              <a:solidFill>
                <a:srgbClr val="FE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Вакуумды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ғылым</a:t>
            </a: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b="1" dirty="0" err="1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техникада</a:t>
            </a:r>
            <a:r>
              <a:rPr lang="ru-RU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қолдану</a:t>
            </a:r>
            <a:endParaRPr lang="ru-RU" sz="4000" b="1" dirty="0">
              <a:solidFill>
                <a:srgbClr val="FE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134B2-3F4C-4032-91C7-EE8B2626C099}"/>
              </a:ext>
            </a:extLst>
          </p:cNvPr>
          <p:cNvSpPr txBox="1"/>
          <p:nvPr/>
        </p:nvSpPr>
        <p:spPr>
          <a:xfrm>
            <a:off x="1045001" y="1866478"/>
            <a:ext cx="3696376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indent="0">
              <a:buNone/>
            </a:pPr>
            <a:r>
              <a:rPr lang="kk-KZ" sz="36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ДӘРІС ЖОСПАРЫ</a:t>
            </a:r>
            <a:r>
              <a:rPr lang="ru-RU" sz="36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86548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CFB95D-8C09-DE24-39F9-8657558EA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39071C6-44FC-74E8-E08F-60D46180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26B29D-6A3B-5742-FCE4-7AEE447D8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702217F-A08A-BE07-2497-CE5F76501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45D36B2-44CA-041F-F0B7-C5DEAC6ED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45D4CF0-BCF8-A47F-DDCC-C63EE34C0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982BEE1-E9B0-8A08-425F-964F857187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ADE3E8A1-1ADD-937A-90E7-C4C26FB49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45B81036-B91D-083D-0276-D8A425429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E8BD86CA-D182-AC56-6F84-D6B6CEA074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E22C35BE-04A1-13CA-F5D0-2D6247B59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99B2EA-6137-B3A4-DD9D-E422A6B86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4C02CFA4-7C0A-DB87-78C7-35A0DFE78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8FB3F99-77B5-DF80-1E91-6CAE50959E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2CE93A75-1D6A-5601-D3A6-F2657D0153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9E7BD88-4B2B-72E0-60CF-ABE67C181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0A3BFE44-3B82-F790-14F7-1D4DAE534A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76A261E-A213-4BC0-0D07-C667094A4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5BE4CCB8-006F-5B6C-061B-E6FFB2DB8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23111588-E34A-82DE-3CED-B5CD4487C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E6BE7E12-219C-E041-DA40-864A1F0D7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F8958868-3911-8400-BC06-9A038CEA45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22FFC618-A344-C1EF-D117-428E04EFCC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008F59FA-7C34-1EC2-12C9-D08474ED83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1F831F62-6762-364C-3110-20B47A074C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9FC084F3-148A-F673-E836-813010269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9CB56FB-8650-1B24-1133-4A600A13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477A1773-04DD-8E92-8E40-22FD35B12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F9349DD5-75DD-45E2-2E4F-96BBA996D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DB05FF76-519C-1C6E-9F13-F5630F815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81788426-569C-C69A-8045-637A177F47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9D1F248E-979D-7E52-E32E-96633C819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45526868-FEB2-212F-FBD4-C102EF64D0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9F00597E-F590-D39B-3E05-B44566553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1C1F8419-7F1B-9D6B-9D7E-89EF5B491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FBDD76FF-706A-2663-41B9-F64913816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30875EC1-A0E5-3D82-2A0A-005D2BC71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EA76ACE7-1776-78EF-7DF5-C3E3F2998F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43350E49-1E78-DCB3-C395-50E9283E32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ABCB87F4-1A90-5318-B5DF-D330CB9ED3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C9BF6676-2BD6-02B9-E03A-A53E6C334D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C96CB253-22AB-CA28-10AF-FD4AE60C8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637720D2-290D-3208-9BDF-D1DCF81AA9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0" name="Объект 2">
            <a:extLst>
              <a:ext uri="{FF2B5EF4-FFF2-40B4-BE49-F238E27FC236}">
                <a16:creationId xmlns:a16="http://schemas.microsoft.com/office/drawing/2014/main" id="{1B5023FE-7A31-8E59-5133-383421B7F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1376" y="1121883"/>
            <a:ext cx="4596116" cy="5112567"/>
          </a:xfrm>
        </p:spPr>
        <p:txBody>
          <a:bodyPr anchor="ctr">
            <a:normAutofit fontScale="92500" lnSpcReduction="2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 err="1"/>
              <a:t>Бағалау</a:t>
            </a:r>
            <a:r>
              <a:rPr lang="ru-RU" dirty="0"/>
              <a:t> –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үдерісі</a:t>
            </a:r>
            <a:r>
              <a:rPr lang="ru-RU" dirty="0"/>
              <a:t> мен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нәтижесі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ауқымды</a:t>
            </a:r>
            <a:r>
              <a:rPr lang="ru-RU" dirty="0"/>
              <a:t> </a:t>
            </a:r>
            <a:r>
              <a:rPr lang="ru-RU" dirty="0" err="1"/>
              <a:t>түсініктен</a:t>
            </a:r>
            <a:r>
              <a:rPr lang="ru-RU" dirty="0"/>
              <a:t> </a:t>
            </a:r>
            <a:r>
              <a:rPr lang="ru-RU" dirty="0" err="1"/>
              <a:t>тұратын</a:t>
            </a:r>
            <a:r>
              <a:rPr lang="ru-RU" dirty="0"/>
              <a:t> </a:t>
            </a:r>
            <a:r>
              <a:rPr lang="ru-RU" dirty="0" err="1"/>
              <a:t>педагогикалық</a:t>
            </a:r>
            <a:r>
              <a:rPr lang="ru-RU" dirty="0"/>
              <a:t> </a:t>
            </a:r>
            <a:r>
              <a:rPr lang="ru-RU" dirty="0" err="1"/>
              <a:t>үдерістің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элементі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-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алушылардың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бағдарламасы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алған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, </a:t>
            </a:r>
            <a:r>
              <a:rPr lang="ru-RU" dirty="0" err="1"/>
              <a:t>білік</a:t>
            </a:r>
            <a:r>
              <a:rPr lang="ru-RU" dirty="0"/>
              <a:t> </a:t>
            </a:r>
            <a:r>
              <a:rPr lang="ru-RU" dirty="0" err="1"/>
              <a:t>сапасын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шығармашылық</a:t>
            </a:r>
            <a:r>
              <a:rPr lang="ru-RU" dirty="0"/>
              <a:t> </a:t>
            </a:r>
            <a:r>
              <a:rPr lang="ru-RU" dirty="0" err="1"/>
              <a:t>бағыт-тағы</a:t>
            </a:r>
            <a:r>
              <a:rPr lang="ru-RU" dirty="0"/>
              <a:t> </a:t>
            </a:r>
            <a:r>
              <a:rPr lang="ru-RU" dirty="0" err="1"/>
              <a:t>тұлғалық</a:t>
            </a:r>
            <a:r>
              <a:rPr lang="ru-RU" dirty="0"/>
              <a:t> даму </a:t>
            </a:r>
            <a:r>
              <a:rPr lang="ru-RU" dirty="0" err="1"/>
              <a:t>деңгейін</a:t>
            </a:r>
            <a:r>
              <a:rPr lang="ru-RU" dirty="0"/>
              <a:t> </a:t>
            </a:r>
            <a:r>
              <a:rPr lang="ru-RU" dirty="0" err="1"/>
              <a:t>анықтауға</a:t>
            </a:r>
            <a:r>
              <a:rPr lang="ru-RU" dirty="0"/>
              <a:t>, </a:t>
            </a:r>
            <a:r>
              <a:rPr lang="ru-RU" dirty="0" err="1"/>
              <a:t>арттыруға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түзетуге</a:t>
            </a:r>
            <a:r>
              <a:rPr lang="ru-RU" dirty="0"/>
              <a:t> </a:t>
            </a:r>
            <a:r>
              <a:rPr lang="ru-RU" dirty="0" err="1"/>
              <a:t>көмектесетін</a:t>
            </a:r>
            <a:r>
              <a:rPr lang="ru-RU" dirty="0"/>
              <a:t> </a:t>
            </a:r>
            <a:r>
              <a:rPr lang="ru-RU" dirty="0" err="1"/>
              <a:t>тәсіл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KZ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6EEDA70C-FC23-966F-0D9D-A86BA7BDAB11}"/>
              </a:ext>
            </a:extLst>
          </p:cNvPr>
          <p:cNvSpPr/>
          <p:nvPr/>
        </p:nvSpPr>
        <p:spPr>
          <a:xfrm>
            <a:off x="1328380" y="248765"/>
            <a:ext cx="9259635" cy="71002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E7F5239-7AA0-7A52-86A9-A2955A15D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508" y="289241"/>
            <a:ext cx="9975272" cy="66954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ВАКУУМДЫҚ ТЕХНИКАСЫНЫҢ ДАМУ ТАРИХЫ</a:t>
            </a:r>
          </a:p>
        </p:txBody>
      </p:sp>
      <p:sp>
        <p:nvSpPr>
          <p:cNvPr id="54" name="Скругленный прямоугольник 4">
            <a:extLst>
              <a:ext uri="{FF2B5EF4-FFF2-40B4-BE49-F238E27FC236}">
                <a16:creationId xmlns:a16="http://schemas.microsoft.com/office/drawing/2014/main" id="{63647FF7-A2BC-4E58-AF37-5B0FCF773F98}"/>
              </a:ext>
            </a:extLst>
          </p:cNvPr>
          <p:cNvSpPr/>
          <p:nvPr/>
        </p:nvSpPr>
        <p:spPr>
          <a:xfrm>
            <a:off x="1290220" y="248765"/>
            <a:ext cx="10133300" cy="71002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64FEFF4-B1D0-4A53-A124-477B24611299}"/>
              </a:ext>
            </a:extLst>
          </p:cNvPr>
          <p:cNvSpPr txBox="1"/>
          <p:nvPr/>
        </p:nvSpPr>
        <p:spPr>
          <a:xfrm>
            <a:off x="1328380" y="301609"/>
            <a:ext cx="103166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Ба</a:t>
            </a:r>
            <a:r>
              <a:rPr lang="kk-K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ғалау.Бағалау түрлері </a:t>
            </a:r>
            <a:endParaRPr lang="ru-KZ" sz="3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570C798-F2B0-49A7-A6F0-8D9FC6C75A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9" y="1248029"/>
            <a:ext cx="5812410" cy="5039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118726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DEE982-3382-59A5-A357-2614A5ED2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DDE1F80-AE10-556F-5CFC-17F62DC31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6DA23E-57C0-D47D-EF4B-D52CF732C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616993-E332-B67F-53E5-7771FCB5F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435EA76-ADA1-38EA-D652-35655C71C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448B5C0B-6AA9-5999-387C-5AC431059E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D28C3D17-2066-E7A0-4ECA-D4686A44A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690A78E9-BCBF-682E-F7D2-EE5458E2B6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56EC09FC-C5FF-0AF0-EC00-18F09B0C90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A931593E-58B6-8198-BEE9-0D2C366A2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8E7E7E3C-A96F-820E-CF0C-4834C852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AD40CA39-90A8-2320-711E-12557445D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4D87F98-EE39-2ADF-3760-BCD3451CC9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637CA04-24CF-3DE5-532B-84AF499C46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05012DB-B390-B83E-BA44-F58C33CEE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888721A5-C854-01AB-DD15-A549B45A8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14A24ABC-31EE-03E7-D67C-9266787CD5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458E60C-2ADB-1802-43D6-D7581DF54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EE8307AD-9E0B-51D2-5B3D-AEC7DDF6A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331691D6-1E87-6019-FC0C-452962235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031CEFDC-7246-EC1E-32FF-56899770E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C0242310-E128-8C67-69E6-C3185D6ED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C36B3AE-A9D6-7BC5-DA39-32A80F479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1704CAA7-5D65-4E1B-046D-6CB2D74A5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5C124EF8-F76F-9AA8-5C1D-EAF512537C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48B0CF72-1712-435C-FC84-5887E6E50A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41C35B96-AE55-0391-AA88-E1C39D945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8BBAA14F-FB91-3F7B-9790-734BCC8EF4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AA27F6B-EA2D-FE42-29B6-D300BB221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A9D209C1-CBCF-DB3D-8F8C-FF69AAC8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5EA81274-1785-B065-AAF5-D037F8C2D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0A100642-2839-E5EB-979F-C48BBEAE56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0E733866-B0B2-931B-81E4-068D6BBEE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C945BC79-03EA-0D48-422F-4D8FE483C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018EE990-77F2-59D2-0BB0-46CCCA528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FF12AA2-C2FB-DF09-C341-561729302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1006E5A3-63EB-D292-DDFC-A7D65CC0AD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97DF500-5121-05F5-0E15-2C512327F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B8B621A7-CD11-C594-4048-55B1BAD072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628A4284-1C5C-CDF1-3880-455FAC98F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D972E26F-A3E3-61D7-D5A9-DDCAC242B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E9096613-CF33-5548-15C8-B102504F3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ADCB4352-0DEF-FAE7-E25C-77B4B48A7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164966AF-096E-BD1A-C11F-BB75B68E6EFC}"/>
              </a:ext>
            </a:extLst>
          </p:cNvPr>
          <p:cNvSpPr/>
          <p:nvPr/>
        </p:nvSpPr>
        <p:spPr>
          <a:xfrm>
            <a:off x="1233996" y="248764"/>
            <a:ext cx="9438607" cy="71739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18235C7-4B60-499F-A26E-DC64DBAAC2BD}"/>
              </a:ext>
            </a:extLst>
          </p:cNvPr>
          <p:cNvSpPr/>
          <p:nvPr/>
        </p:nvSpPr>
        <p:spPr>
          <a:xfrm>
            <a:off x="2028550" y="272736"/>
            <a:ext cx="64359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Ба</a:t>
            </a:r>
            <a:r>
              <a:rPr lang="kk-KZ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ғалау.Бағалау түрлері </a:t>
            </a:r>
            <a:endParaRPr lang="ru-KZ" sz="360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5CEB155-E0D2-4A74-BA02-A6E3FC16D65B}"/>
              </a:ext>
            </a:extLst>
          </p:cNvPr>
          <p:cNvSpPr/>
          <p:nvPr/>
        </p:nvSpPr>
        <p:spPr>
          <a:xfrm>
            <a:off x="1157204" y="1399011"/>
            <a:ext cx="866279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оқуды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нені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атаймыз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indent="450215" algn="just">
              <a:spcAft>
                <a:spcPts val="0"/>
              </a:spcAft>
            </a:pP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Оқуды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оқудың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нәтижесіне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жеткенін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анықтайтын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түрі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Оқуды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оқушының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қазіргі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уақытта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оқып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білгенін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жинақтау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табылады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Негізінен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келешек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оқытуға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үлес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қосуға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бағытталмаған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үстіне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көпшілік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көп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беретін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тестілеу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әдісі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оқыту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үдерісіне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әсерін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тигізуі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керісінше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үдеріс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жүріп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жатқанда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орын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алады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түрін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біз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қажеттілігін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өзіміздің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келесі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әрекетімізді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жоспарлау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жұмыстарын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жақсарту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оларға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оқушылардың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жетістікке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жолында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жұмыстарын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көріп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бақылау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қолдана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аламыз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Әрқайсысы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оқушының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алуына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өзіндік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ықпал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жасап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келесі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қадамда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нені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жасау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қажеттігін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анықтауға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көмектеседі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0763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DEE982-3382-59A5-A357-2614A5ED2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DDE1F80-AE10-556F-5CFC-17F62DC31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6DA23E-57C0-D47D-EF4B-D52CF732C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616993-E332-B67F-53E5-7771FCB5F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435EA76-ADA1-38EA-D652-35655C71C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448B5C0B-6AA9-5999-387C-5AC431059E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D28C3D17-2066-E7A0-4ECA-D4686A44A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690A78E9-BCBF-682E-F7D2-EE5458E2B6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56EC09FC-C5FF-0AF0-EC00-18F09B0C90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A931593E-58B6-8198-BEE9-0D2C366A2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8E7E7E3C-A96F-820E-CF0C-4834C852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AD40CA39-90A8-2320-711E-12557445D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4D87F98-EE39-2ADF-3760-BCD3451CC9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637CA04-24CF-3DE5-532B-84AF499C46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05012DB-B390-B83E-BA44-F58C33CEE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888721A5-C854-01AB-DD15-A549B45A8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14A24ABC-31EE-03E7-D67C-9266787CD5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458E60C-2ADB-1802-43D6-D7581DF54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EE8307AD-9E0B-51D2-5B3D-AEC7DDF6A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331691D6-1E87-6019-FC0C-452962235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031CEFDC-7246-EC1E-32FF-56899770E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C0242310-E128-8C67-69E6-C3185D6ED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C36B3AE-A9D6-7BC5-DA39-32A80F479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1704CAA7-5D65-4E1B-046D-6CB2D74A5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5C124EF8-F76F-9AA8-5C1D-EAF512537C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48B0CF72-1712-435C-FC84-5887E6E50A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41C35B96-AE55-0391-AA88-E1C39D945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8BBAA14F-FB91-3F7B-9790-734BCC8EF4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AA27F6B-EA2D-FE42-29B6-D300BB221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A9D209C1-CBCF-DB3D-8F8C-FF69AAC8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5EA81274-1785-B065-AAF5-D037F8C2D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0A100642-2839-E5EB-979F-C48BBEAE56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0E733866-B0B2-931B-81E4-068D6BBEE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C945BC79-03EA-0D48-422F-4D8FE483C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018EE990-77F2-59D2-0BB0-46CCCA528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FF12AA2-C2FB-DF09-C341-561729302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1006E5A3-63EB-D292-DDFC-A7D65CC0AD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97DF500-5121-05F5-0E15-2C512327F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B8B621A7-CD11-C594-4048-55B1BAD072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628A4284-1C5C-CDF1-3880-455FAC98F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D972E26F-A3E3-61D7-D5A9-DDCAC242B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E9096613-CF33-5548-15C8-B102504F3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ADCB4352-0DEF-FAE7-E25C-77B4B48A7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164966AF-096E-BD1A-C11F-BB75B68E6EFC}"/>
              </a:ext>
            </a:extLst>
          </p:cNvPr>
          <p:cNvSpPr/>
          <p:nvPr/>
        </p:nvSpPr>
        <p:spPr>
          <a:xfrm>
            <a:off x="1233996" y="248764"/>
            <a:ext cx="9438607" cy="71739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9DD7B57-C3BC-3A1E-CF70-FBA8F03D9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907" y="306772"/>
            <a:ext cx="9211909" cy="99412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Ба</a:t>
            </a:r>
            <a:r>
              <a:rPr lang="kk-KZ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ғалау.Бағалау түрлері </a:t>
            </a:r>
            <a:br>
              <a:rPr lang="ru-KZ" sz="2800" dirty="0"/>
            </a:b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5A2FA60-5702-45AF-90FB-325B2F75E88C}"/>
              </a:ext>
            </a:extLst>
          </p:cNvPr>
          <p:cNvSpPr/>
          <p:nvPr/>
        </p:nvSpPr>
        <p:spPr>
          <a:xfrm>
            <a:off x="1678495" y="1060084"/>
            <a:ext cx="841313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Қалыптастырушы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үдерісінің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ажырамас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бөлігі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тоқсан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барысында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тарапынан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жүйелі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өткізіліп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отырады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Қалыптастырушы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бағалауда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балл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қойылмайды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алушы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арасында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үздіксіз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етіледі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Қалыптастырушы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алушылардың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қателесуге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оны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түзетуге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құқығы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бар.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алушылардың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мүмкіндігін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анықтауға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қиыншылығын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табуға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нәтижеге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жеткізуіне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көмектесуге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дер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үдерісін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түзетуге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Қалыптастырушы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бағалаудың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формада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ауызша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сауалнама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жазба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тәжірибелік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зертханалық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жоба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тест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т. б.)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асырылады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жиынтық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өткізгенге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алушыға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түзетуге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ықтимал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болатын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кемшіліктер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жетіспеушіліктерді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жоюға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Тоқсан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жүргізіледі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Қалыптастырушы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бағалауда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ұйымдастырудың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алушыға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бағдарламаларындағы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мақсаттарына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көмек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беруге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беретін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жеке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жұптық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топтық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формалары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пайдаланылады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Қалыптастырушы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бағалауда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алушылар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пәндер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жалпы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беретін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бағдарламаларына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оқыту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мақсаттарына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жетеді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7034994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1" name="Схема 10">
            <a:extLst>
              <a:ext uri="{FF2B5EF4-FFF2-40B4-BE49-F238E27FC236}">
                <a16:creationId xmlns:a16="http://schemas.microsoft.com/office/drawing/2014/main" id="{422F1F77-43F6-4E7F-B5CC-D4277C4FBB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2909962"/>
              </p:ext>
            </p:extLst>
          </p:nvPr>
        </p:nvGraphicFramePr>
        <p:xfrm>
          <a:off x="1818203" y="95618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78C71B44-3E97-47CD-0616-1F9CB90903F9}"/>
              </a:ext>
            </a:extLst>
          </p:cNvPr>
          <p:cNvSpPr/>
          <p:nvPr/>
        </p:nvSpPr>
        <p:spPr>
          <a:xfrm>
            <a:off x="1276302" y="276680"/>
            <a:ext cx="9294031" cy="629744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110DB87E-5E05-7F32-74E8-663B56197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02" y="220793"/>
            <a:ext cx="9211802" cy="78495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Ба</a:t>
            </a:r>
            <a:r>
              <a:rPr lang="kk-K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ғалау.Бағалау түрлері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490011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33ECE094-F468-9C0A-DD7A-E48C9DE06841}"/>
              </a:ext>
            </a:extLst>
          </p:cNvPr>
          <p:cNvSpPr/>
          <p:nvPr/>
        </p:nvSpPr>
        <p:spPr>
          <a:xfrm>
            <a:off x="1464816" y="248766"/>
            <a:ext cx="8980982" cy="67656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2.Кері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байланыс.Оның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C8C5427-BC59-4275-B623-51525903E772}"/>
              </a:ext>
            </a:extLst>
          </p:cNvPr>
          <p:cNvSpPr/>
          <p:nvPr/>
        </p:nvSpPr>
        <p:spPr>
          <a:xfrm>
            <a:off x="898392" y="1172168"/>
            <a:ext cx="1059660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студенттердің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жетістіктеріне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оқытылуына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бірталай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әсер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ететін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сонымен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қатар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бағалаудың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бөлігі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Айтарлықтай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оқушылардың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бағалауына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үлкен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әсер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қуаныш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сезімін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қозғайды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Әдеттегідей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тиімді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	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керекті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мәліметтерді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қабілеттілігін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жақсарту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болашақта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осындай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жұмыста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өзін-өзі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бағалауды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өткізе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алуға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	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Оқушылардың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өзінің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жасалған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жұмысын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жақсарту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басқаша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тәсілмен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	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Жұмыста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кеткен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қателерді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түзету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indent="450215"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қалыптастырғанда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мұғалімнен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оқушының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жұмысына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мақтанышты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сапалы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түсініктемелердің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жазылуы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Көбінесе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indent="450215"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оқытудың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сапасы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сапасымен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тепе-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себебі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мұғалімдер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оқыту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қаншалықты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сапалы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жүргізсе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соншалықты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оқыту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жақсартуға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қателердің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қайталануын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болдырмауға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көмектеседі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Оқушылардың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көбісі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450215"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мұғалімдер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ой-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пікірімен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келіспеушіліктің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болуы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дұрыс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себебі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оқушының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оқытуды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жалғастыруға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қабілеттілігін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96385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DEE982-3382-59A5-A357-2614A5ED2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DDE1F80-AE10-556F-5CFC-17F62DC31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6DA23E-57C0-D47D-EF4B-D52CF732C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616993-E332-B67F-53E5-7771FCB5F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435EA76-ADA1-38EA-D652-35655C71C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448B5C0B-6AA9-5999-387C-5AC431059E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D28C3D17-2066-E7A0-4ECA-D4686A44A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690A78E9-BCBF-682E-F7D2-EE5458E2B6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56EC09FC-C5FF-0AF0-EC00-18F09B0C90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A931593E-58B6-8198-BEE9-0D2C366A2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8E7E7E3C-A96F-820E-CF0C-4834C852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AD40CA39-90A8-2320-711E-12557445D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4D87F98-EE39-2ADF-3760-BCD3451CC9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637CA04-24CF-3DE5-532B-84AF499C46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05012DB-B390-B83E-BA44-F58C33CEE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888721A5-C854-01AB-DD15-A549B45A8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14A24ABC-31EE-03E7-D67C-9266787CD5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458E60C-2ADB-1802-43D6-D7581DF54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EE8307AD-9E0B-51D2-5B3D-AEC7DDF6A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331691D6-1E87-6019-FC0C-452962235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031CEFDC-7246-EC1E-32FF-56899770E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C0242310-E128-8C67-69E6-C3185D6ED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C36B3AE-A9D6-7BC5-DA39-32A80F479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1704CAA7-5D65-4E1B-046D-6CB2D74A5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5C124EF8-F76F-9AA8-5C1D-EAF512537C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48B0CF72-1712-435C-FC84-5887E6E50A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41C35B96-AE55-0391-AA88-E1C39D945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8BBAA14F-FB91-3F7B-9790-734BCC8EF4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AA27F6B-EA2D-FE42-29B6-D300BB221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A9D209C1-CBCF-DB3D-8F8C-FF69AAC8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5EA81274-1785-B065-AAF5-D037F8C2D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0A100642-2839-E5EB-979F-C48BBEAE56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0E733866-B0B2-931B-81E4-068D6BBEE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C945BC79-03EA-0D48-422F-4D8FE483C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018EE990-77F2-59D2-0BB0-46CCCA528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FF12AA2-C2FB-DF09-C341-561729302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1006E5A3-63EB-D292-DDFC-A7D65CC0AD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97DF500-5121-05F5-0E15-2C512327F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B8B621A7-CD11-C594-4048-55B1BAD072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628A4284-1C5C-CDF1-3880-455FAC98F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D972E26F-A3E3-61D7-D5A9-DDCAC242B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E9096613-CF33-5548-15C8-B102504F3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ADCB4352-0DEF-FAE7-E25C-77B4B48A7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164966AF-096E-BD1A-C11F-BB75B68E6EFC}"/>
              </a:ext>
            </a:extLst>
          </p:cNvPr>
          <p:cNvSpPr/>
          <p:nvPr/>
        </p:nvSpPr>
        <p:spPr>
          <a:xfrm>
            <a:off x="855626" y="285491"/>
            <a:ext cx="9438607" cy="71739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58B6235-1C49-4356-81C6-7D5F654F1279}"/>
              </a:ext>
            </a:extLst>
          </p:cNvPr>
          <p:cNvSpPr/>
          <p:nvPr/>
        </p:nvSpPr>
        <p:spPr>
          <a:xfrm>
            <a:off x="1731183" y="386054"/>
            <a:ext cx="71865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2.Кері </a:t>
            </a:r>
            <a:r>
              <a:rPr lang="ru-RU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байланыс.Оның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endParaRPr lang="en-US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16240EA1-FCDF-49F7-81DA-08E39B34D8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154591"/>
              </p:ext>
            </p:extLst>
          </p:nvPr>
        </p:nvGraphicFramePr>
        <p:xfrm>
          <a:off x="481206" y="1097280"/>
          <a:ext cx="10433577" cy="576072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3477859">
                  <a:extLst>
                    <a:ext uri="{9D8B030D-6E8A-4147-A177-3AD203B41FA5}">
                      <a16:colId xmlns:a16="http://schemas.microsoft.com/office/drawing/2014/main" val="2187495344"/>
                    </a:ext>
                  </a:extLst>
                </a:gridCol>
                <a:gridCol w="3477859">
                  <a:extLst>
                    <a:ext uri="{9D8B030D-6E8A-4147-A177-3AD203B41FA5}">
                      <a16:colId xmlns:a16="http://schemas.microsoft.com/office/drawing/2014/main" val="1025317424"/>
                    </a:ext>
                  </a:extLst>
                </a:gridCol>
                <a:gridCol w="3477859">
                  <a:extLst>
                    <a:ext uri="{9D8B030D-6E8A-4147-A177-3AD203B41FA5}">
                      <a16:colId xmlns:a16="http://schemas.microsoft.com/office/drawing/2014/main" val="1992080845"/>
                    </a:ext>
                  </a:extLst>
                </a:gridCol>
              </a:tblGrid>
              <a:tr h="555753">
                <a:tc>
                  <a:txBody>
                    <a:bodyPr/>
                    <a:lstStyle/>
                    <a:p>
                      <a:r>
                        <a:rPr lang="ru-R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Жазбаша</a:t>
                      </a: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пікірлер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Ауызша</a:t>
                      </a: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кері</a:t>
                      </a: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байланыс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Жеке </a:t>
                      </a:r>
                      <a:r>
                        <a:rPr lang="ru-RU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кездесу</a:t>
                      </a:r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84135"/>
                  </a:ext>
                </a:extLst>
              </a:tr>
              <a:tr h="22230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Жазбаша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пікірлер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бірегей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кері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байланыс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болып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табылады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ол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тексеріс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аясында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оқушыға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нақты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ұсыныс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ретінде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беріледі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Көбінесемұғалім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қысқа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пікірлер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береді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жұмысқа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тек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баға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беріліп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алдағы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жұмыстың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орындалуына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ешқандай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ұсыныстар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берілмейді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Тиімді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кері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байланыс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қамтамасыз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ету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үшін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толықтай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пікірлер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қолдану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қажет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Нұсқа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ретінде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ауызша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кері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байланысты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қолдануға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болады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Оқушының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көбісі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мұғалімнің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ол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жайлы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не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ойлатынына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үлкен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мағына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береді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ол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туралы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бастан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кешіреді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Одан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басқа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олар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кері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байланыстағы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ескертулерді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өзінің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жеке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тұлғасына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бағытталған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ескертулермен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шатастырады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32361"/>
                  </a:ext>
                </a:extLst>
              </a:tr>
              <a:tr h="1984833">
                <a:tc>
                  <a:txBody>
                    <a:bodyPr/>
                    <a:lstStyle/>
                    <a:p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Көп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пікірлер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жазылмауы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тиіс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Мысалға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VoiceMemo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қолданбалы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бағдарламасын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пайдалануға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болады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Оқытушының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жеке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кездесудегі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басты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міндеті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болып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оқушының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білім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сапасын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жақсарту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ұсыныс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беру. Жеке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кездесулер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оқушымен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диалог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құрастыруға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көмектеседі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яғни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оқудағы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прогресстің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жоғарлауына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әкеледі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679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801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33ECE094-F468-9C0A-DD7A-E48C9DE06841}"/>
              </a:ext>
            </a:extLst>
          </p:cNvPr>
          <p:cNvSpPr/>
          <p:nvPr/>
        </p:nvSpPr>
        <p:spPr>
          <a:xfrm>
            <a:off x="1260630" y="219319"/>
            <a:ext cx="9197114" cy="73947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1CE5E2DD-BFD3-4C0C-B1E5-7BA061BD89B5}"/>
              </a:ext>
            </a:extLst>
          </p:cNvPr>
          <p:cNvSpPr/>
          <p:nvPr/>
        </p:nvSpPr>
        <p:spPr>
          <a:xfrm>
            <a:off x="2117083" y="327153"/>
            <a:ext cx="71865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2.Кері </a:t>
            </a:r>
            <a:r>
              <a:rPr lang="ru-RU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байланыс.Оның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endParaRPr lang="en-US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570F49E-B690-4AFE-AEEC-D565AD10F0BC}"/>
              </a:ext>
            </a:extLst>
          </p:cNvPr>
          <p:cNvSpPr/>
          <p:nvPr/>
        </p:nvSpPr>
        <p:spPr>
          <a:xfrm>
            <a:off x="552195" y="992694"/>
            <a:ext cx="10929744" cy="25853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Нәтижелі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ережелері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1.Пікірлерге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нақты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критерийлерге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сүйене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2.Пікірлердің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жұмыстың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нақты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аспектілерімен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егжей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тегжейліліктер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көрсетілуі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3.Пікір	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қалдыру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алдағы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мәселелерді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шешудің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жолын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көрсетуге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көмектеседі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Aft>
                <a:spcPts val="0"/>
              </a:spcAft>
              <a:buAutoNum type="arabicPeriod" startAt="4"/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Өзінің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жұмысын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қайтадан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қарауға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5.Кері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нәтижелілікті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етеді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өткізілу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уақытын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талап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етуден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кешіктірмеу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Aft>
                <a:spcPts val="0"/>
              </a:spcAft>
              <a:buAutoNum type="arabicPeriod" startAt="6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берілген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жаттығуларды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қайта-қайта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өткізу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7.Оқушыларға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өзінің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жұмысын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кезең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8.Кері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аясында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оқушылар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жасайтынын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жазып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алу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121AD4B-3680-4D43-A8AF-82290F2BA3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792" y="3607630"/>
            <a:ext cx="3603185" cy="25857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107FB678-B1AC-4302-BD3C-5DFD6C6E79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045" y="3695882"/>
            <a:ext cx="4373383" cy="24761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94712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4459</TotalTime>
  <Words>1134</Words>
  <Application>Microsoft Office PowerPoint</Application>
  <PresentationFormat>Широкоэкранный</PresentationFormat>
  <Paragraphs>79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1. ВАКУУМДЫҚ ТЕХНИКАСЫНЫҢ ДАМУ ТАРИХЫ</vt:lpstr>
      <vt:lpstr>Презентация PowerPoint</vt:lpstr>
      <vt:lpstr>1. Бағалау.Бағалау түрлері  </vt:lpstr>
      <vt:lpstr>1. Бағалау.Бағалау түрлері</vt:lpstr>
      <vt:lpstr>Презентация PowerPoint</vt:lpstr>
      <vt:lpstr>Презентация PowerPoint</vt:lpstr>
      <vt:lpstr>Презентация PowerPoint</vt:lpstr>
      <vt:lpstr>Презентация PowerPoint</vt:lpstr>
      <vt:lpstr>3.ИНКЛЮЗИВТІ БІЛІМ БЕРУ ЖАҒДАЙЫНДА КРИТЕРИАЛДЫҚ БАҒАЛАУ ЖҮЙЕСІН ҰЙЫМДАСТЫРУ </vt:lpstr>
      <vt:lpstr>НАЗАРЛАРЫҢЫЗҒА РАҚМЕТ!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Алина Буламбаева</cp:lastModifiedBy>
  <cp:revision>110</cp:revision>
  <dcterms:created xsi:type="dcterms:W3CDTF">2021-11-16T03:16:23Z</dcterms:created>
  <dcterms:modified xsi:type="dcterms:W3CDTF">2024-10-29T15:09:55Z</dcterms:modified>
</cp:coreProperties>
</file>