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2" d="100"/>
          <a:sy n="52" d="100"/>
        </p:scale>
        <p:origin x="60" y="7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5F1AB1-A334-469C-9C70-F04C6B6E2BF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8F30E8A-38A6-4EEE-93EF-B1C3BFA6AE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0943832-7B82-461D-8785-F4EF9144FD3D}"/>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465F9B42-F71E-469B-84C5-440413354693}"/>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1DADABD1-82DA-48D2-B9BE-572F49196D3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281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054085-6C41-4E3D-A59F-31ED393FD59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772367F-AF0C-4886-9E34-D294537CDF1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05AA7E0-2BBA-4038-B8F2-4564958651A6}"/>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6CE590AF-FAE7-4337-9B13-DCAFF7D6B023}"/>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0A42FA60-CF21-4011-8595-B7EEDC990F4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8327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5D7C923-8C99-462E-9877-55D85A68A878}"/>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47C4EBC-3E8B-4938-8E49-CE1DE3D3747C}"/>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1B5C351-0DBC-4BD0-90DA-11090BBDF447}"/>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AB9E7BB0-AF06-4E38-B2E5-439CA00DA529}"/>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E365F13C-3991-4C02-B567-36A8DE0BDE3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7294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B3011C-1C7F-4C02-952E-7094DCC1D0B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FD8D421-0584-43FC-8402-95833693E9E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7525401-DDEF-45D6-9663-37050AAB0F6A}"/>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6BF6E78D-849E-4458-A72B-F741F50B54FE}"/>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5B4FA02C-0373-46A2-A755-DC6BAFF4B30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871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6B280-8641-4A65-98D8-59F1ED7117B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004AA409-174B-4A95-8827-4E07B615D6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A949DD4-AD9C-4F3D-9CB5-AA53B7AD6477}"/>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16D989C5-E032-4D2D-BCD3-629263B3D3B9}"/>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B30CF73E-8D62-47E6-9BE4-89420A3F23F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215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2954AC-6A0D-44F3-9E97-862D75A642C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956D6E7-1869-406A-B333-DF1B24B0E7A1}"/>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FFDCA3D5-7C9E-4C4F-B2E3-86F17D959CD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B31F9DA-88E3-47B0-BDB9-DA6229E17F94}"/>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6" name="Нижний колонтитул 5">
            <a:extLst>
              <a:ext uri="{FF2B5EF4-FFF2-40B4-BE49-F238E27FC236}">
                <a16:creationId xmlns:a16="http://schemas.microsoft.com/office/drawing/2014/main" id="{9BA282BF-1D65-46A2-9C82-5D5B8DC51AE7}"/>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BE4A020C-5A85-487F-B7AF-56D601D89B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223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ECE5DF-7A8B-4BCA-9336-B5F61EC93DE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CFD2AC6-4856-4C59-A3DF-2DF3191409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0140916-A057-422E-8B40-C2C3048554E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9E375F6-4F1C-4A1F-B7CF-7710D0530B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DB50228-A11A-4BDF-9F16-5DF3EE08818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2A4F87F-9303-4921-8E3E-261F0408528E}"/>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8" name="Нижний колонтитул 7">
            <a:extLst>
              <a:ext uri="{FF2B5EF4-FFF2-40B4-BE49-F238E27FC236}">
                <a16:creationId xmlns:a16="http://schemas.microsoft.com/office/drawing/2014/main" id="{94F3E2F6-5F41-45E7-B69B-FC859E5ED7A1}"/>
              </a:ext>
            </a:extLst>
          </p:cNvPr>
          <p:cNvSpPr>
            <a:spLocks noGrp="1"/>
          </p:cNvSpPr>
          <p:nvPr>
            <p:ph type="ftr" sz="quarter" idx="11"/>
          </p:nvPr>
        </p:nvSpPr>
        <p:spPr/>
        <p:txBody>
          <a:bodyPr/>
          <a:lstStyle/>
          <a:p>
            <a:endParaRPr lang="en-US" dirty="0"/>
          </a:p>
        </p:txBody>
      </p:sp>
      <p:sp>
        <p:nvSpPr>
          <p:cNvPr id="9" name="Номер слайда 8">
            <a:extLst>
              <a:ext uri="{FF2B5EF4-FFF2-40B4-BE49-F238E27FC236}">
                <a16:creationId xmlns:a16="http://schemas.microsoft.com/office/drawing/2014/main" id="{5FBFE880-F09B-4792-A1E4-95928C69902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2473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83A351-388D-41EC-80D7-1CC53D8B5A9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18FEC89F-3C90-4896-9C10-6131F2EE58E4}"/>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4" name="Нижний колонтитул 3">
            <a:extLst>
              <a:ext uri="{FF2B5EF4-FFF2-40B4-BE49-F238E27FC236}">
                <a16:creationId xmlns:a16="http://schemas.microsoft.com/office/drawing/2014/main" id="{0F33EB60-B21D-47C7-9087-9459E7E1E0BD}"/>
              </a:ext>
            </a:extLst>
          </p:cNvPr>
          <p:cNvSpPr>
            <a:spLocks noGrp="1"/>
          </p:cNvSpPr>
          <p:nvPr>
            <p:ph type="ftr" sz="quarter" idx="11"/>
          </p:nvPr>
        </p:nvSpPr>
        <p:spPr/>
        <p:txBody>
          <a:bodyPr/>
          <a:lstStyle/>
          <a:p>
            <a:endParaRPr lang="en-US" dirty="0"/>
          </a:p>
        </p:txBody>
      </p:sp>
      <p:sp>
        <p:nvSpPr>
          <p:cNvPr id="5" name="Номер слайда 4">
            <a:extLst>
              <a:ext uri="{FF2B5EF4-FFF2-40B4-BE49-F238E27FC236}">
                <a16:creationId xmlns:a16="http://schemas.microsoft.com/office/drawing/2014/main" id="{00EA5279-6059-413D-84AC-7BB85CC986CD}"/>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56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625EC6A4-298F-4115-9F52-467B27A8F463}"/>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3" name="Нижний колонтитул 2">
            <a:extLst>
              <a:ext uri="{FF2B5EF4-FFF2-40B4-BE49-F238E27FC236}">
                <a16:creationId xmlns:a16="http://schemas.microsoft.com/office/drawing/2014/main" id="{09857E0A-BCE9-44BA-B335-DC52A54B642C}"/>
              </a:ext>
            </a:extLst>
          </p:cNvPr>
          <p:cNvSpPr>
            <a:spLocks noGrp="1"/>
          </p:cNvSpPr>
          <p:nvPr>
            <p:ph type="ftr" sz="quarter" idx="11"/>
          </p:nvPr>
        </p:nvSpPr>
        <p:spPr/>
        <p:txBody>
          <a:bodyPr/>
          <a:lstStyle/>
          <a:p>
            <a:endParaRPr lang="en-US" dirty="0"/>
          </a:p>
        </p:txBody>
      </p:sp>
      <p:sp>
        <p:nvSpPr>
          <p:cNvPr id="4" name="Номер слайда 3">
            <a:extLst>
              <a:ext uri="{FF2B5EF4-FFF2-40B4-BE49-F238E27FC236}">
                <a16:creationId xmlns:a16="http://schemas.microsoft.com/office/drawing/2014/main" id="{88E981A1-5C41-4BE3-84D5-FD0CBF61786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6864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1B7248-6B33-40DB-AC15-0665C019D57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9844742-8384-45E7-ABD2-4167E1419A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A937F58-69BE-463A-AC37-D8C7819FD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1D0FCF0-FC12-448D-BC0F-BF24EA7B83E0}"/>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6" name="Нижний колонтитул 5">
            <a:extLst>
              <a:ext uri="{FF2B5EF4-FFF2-40B4-BE49-F238E27FC236}">
                <a16:creationId xmlns:a16="http://schemas.microsoft.com/office/drawing/2014/main" id="{548C0AF4-B64F-4C10-85E7-704E3BFB59A3}"/>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E19356D6-651A-4351-8D4E-27FF3F8A04F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3177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3A66AC-16AD-498A-9826-9AB97BA6BF2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73B797F-9CB3-4515-BA8A-7819195482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732CEA0-53D7-4963-9161-6FA5E2552C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98691DA-7EE7-4DEF-AD35-4154D559D810}"/>
              </a:ext>
            </a:extLst>
          </p:cNvPr>
          <p:cNvSpPr>
            <a:spLocks noGrp="1"/>
          </p:cNvSpPr>
          <p:nvPr>
            <p:ph type="dt" sz="half" idx="10"/>
          </p:nvPr>
        </p:nvSpPr>
        <p:spPr/>
        <p:txBody>
          <a:bodyPr/>
          <a:lstStyle/>
          <a:p>
            <a:fld id="{B61BEF0D-F0BB-DE4B-95CE-6DB70DBA9567}" type="datetimeFigureOut">
              <a:rPr lang="en-US" smtClean="0"/>
              <a:pPr/>
              <a:t>10/31/2024</a:t>
            </a:fld>
            <a:endParaRPr lang="en-US" dirty="0"/>
          </a:p>
        </p:txBody>
      </p:sp>
      <p:sp>
        <p:nvSpPr>
          <p:cNvPr id="6" name="Нижний колонтитул 5">
            <a:extLst>
              <a:ext uri="{FF2B5EF4-FFF2-40B4-BE49-F238E27FC236}">
                <a16:creationId xmlns:a16="http://schemas.microsoft.com/office/drawing/2014/main" id="{4A9F21CF-F546-4CF8-B1A7-82F7AF090E98}"/>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F06234EE-EA5E-4A44-ADAE-A3ED21D679A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6333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BD7ECF-4DCD-4B81-A5CE-D2F91563EF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E436B34-EC90-4098-B2BA-1244A2B843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BE0E8EB-AD57-4E0B-A421-DC59D93DC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10/31/2024</a:t>
            </a:fld>
            <a:endParaRPr lang="en-US" dirty="0"/>
          </a:p>
        </p:txBody>
      </p:sp>
      <p:sp>
        <p:nvSpPr>
          <p:cNvPr id="5" name="Нижний колонтитул 4">
            <a:extLst>
              <a:ext uri="{FF2B5EF4-FFF2-40B4-BE49-F238E27FC236}">
                <a16:creationId xmlns:a16="http://schemas.microsoft.com/office/drawing/2014/main" id="{49EE0B50-8ECA-42DC-BEF2-0B7A429AC9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a:extLst>
              <a:ext uri="{FF2B5EF4-FFF2-40B4-BE49-F238E27FC236}">
                <a16:creationId xmlns:a16="http://schemas.microsoft.com/office/drawing/2014/main" id="{8A7BCEC6-7F7E-4A3E-9A35-93F83B739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47303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824728CE-462E-44F9-B480-E02677134DD9}"/>
              </a:ext>
            </a:extLst>
          </p:cNvPr>
          <p:cNvPicPr>
            <a:picLocks noChangeAspect="1"/>
          </p:cNvPicPr>
          <p:nvPr/>
        </p:nvPicPr>
        <p:blipFill>
          <a:blip r:embed="rId2"/>
          <a:stretch>
            <a:fillRect/>
          </a:stretch>
        </p:blipFill>
        <p:spPr>
          <a:xfrm>
            <a:off x="335901" y="469633"/>
            <a:ext cx="12247041" cy="3785122"/>
          </a:xfrm>
          <a:prstGeom prst="rect">
            <a:avLst/>
          </a:prstGeom>
        </p:spPr>
      </p:pic>
    </p:spTree>
    <p:extLst>
      <p:ext uri="{BB962C8B-B14F-4D97-AF65-F5344CB8AC3E}">
        <p14:creationId xmlns:p14="http://schemas.microsoft.com/office/powerpoint/2010/main" val="1281835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3. Механикалық жұмыс. </a:t>
            </a:r>
            <a:endParaRPr lang="ru-RU"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p:txBody>
              <a:bodyPr>
                <a:normAutofit fontScale="92500" lnSpcReduction="10000"/>
              </a:bodyPr>
              <a:lstStyle/>
              <a:p>
                <a:r>
                  <a:rPr lang="kk-KZ" dirty="0"/>
                  <a:t>A=</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𝐹</m:t>
                        </m:r>
                      </m:e>
                      <m:sub>
                        <m:r>
                          <a:rPr lang="kk-KZ" i="1">
                            <a:latin typeface="Cambria Math" panose="02040503050406030204" pitchFamily="18" charset="0"/>
                          </a:rPr>
                          <m:t>үйк.</m:t>
                        </m:r>
                      </m:sub>
                    </m:sSub>
                    <m:r>
                      <a:rPr lang="kk-KZ" i="1">
                        <a:latin typeface="Cambria Math" panose="02040503050406030204" pitchFamily="18" charset="0"/>
                      </a:rPr>
                      <m:t>𝑙</m:t>
                    </m:r>
                  </m:oMath>
                </a14:m>
                <a:r>
                  <a:rPr lang="kk-KZ" dirty="0"/>
                  <a:t> үйкеліс күшінің жұмысы.</a:t>
                </a:r>
                <a:endParaRPr lang="ru-RU" dirty="0"/>
              </a:p>
              <a:p>
                <a:r>
                  <a:rPr lang="kk-KZ" i="1" dirty="0"/>
                  <a:t>4 кезең</a:t>
                </a:r>
                <a:r>
                  <a:rPr lang="kk-KZ" dirty="0"/>
                  <a:t> кезең жұмысты график түрінде бейнелеу және есептеу, күш тұрақты болғанда немесе сызықтық түрде өзгерген жағдайда. </a:t>
                </a:r>
                <a:endParaRPr lang="ru-RU" dirty="0"/>
              </a:p>
              <a:p>
                <a:r>
                  <a:rPr lang="kk-KZ" i="1" dirty="0"/>
                  <a:t>5 кезең</a:t>
                </a:r>
                <a:r>
                  <a:rPr lang="kk-KZ" dirty="0"/>
                  <a:t> - қуат ұғымын нақтылау. Негізгі мектепте, оқушылар қуат ұғымының анықтамасымен танысады (</a:t>
                </a:r>
                <a14:m>
                  <m:oMath xmlns:m="http://schemas.openxmlformats.org/officeDocument/2006/math">
                    <m:r>
                      <a:rPr lang="kk-KZ" i="1">
                        <a:latin typeface="Cambria Math" panose="02040503050406030204" pitchFamily="18" charset="0"/>
                      </a:rPr>
                      <m:t>𝑁</m:t>
                    </m:r>
                    <m:r>
                      <a:rPr lang="kk-KZ" i="1">
                        <a:latin typeface="Cambria Math" panose="02040503050406030204" pitchFamily="18" charset="0"/>
                      </a:rPr>
                      <m:t>=</m:t>
                    </m:r>
                    <m:f>
                      <m:fPr>
                        <m:ctrlPr>
                          <a:rPr lang="ru-RU" i="1">
                            <a:latin typeface="Cambria Math" panose="02040503050406030204" pitchFamily="18" charset="0"/>
                          </a:rPr>
                        </m:ctrlPr>
                      </m:fPr>
                      <m:num>
                        <m:r>
                          <a:rPr lang="kk-KZ" i="1">
                            <a:latin typeface="Cambria Math" panose="02040503050406030204" pitchFamily="18" charset="0"/>
                          </a:rPr>
                          <m:t>𝐴</m:t>
                        </m:r>
                      </m:num>
                      <m:den>
                        <m:r>
                          <a:rPr lang="kk-KZ" i="1">
                            <a:latin typeface="Cambria Math" panose="02040503050406030204" pitchFamily="18" charset="0"/>
                          </a:rPr>
                          <m:t>𝑡</m:t>
                        </m:r>
                      </m:den>
                    </m:f>
                  </m:oMath>
                </a14:m>
                <a:r>
                  <a:rPr lang="kk-KZ" dirty="0"/>
                  <a:t>).Ал жоғарғы сыныпта қуаттың N = F ·ѵ өрнегін алып, оны талдайды.</a:t>
                </a:r>
                <a:endParaRPr lang="ru-RU" dirty="0"/>
              </a:p>
              <a:p>
                <a:r>
                  <a:rPr lang="kk-KZ" dirty="0"/>
                  <a:t>Қорытындысында әртүрлі қозғалтқыштардың кесте түрінде берілген қуатымен танысады.</a:t>
                </a:r>
                <a:endParaRPr lang="ru-RU" dirty="0"/>
              </a:p>
              <a:p>
                <a:r>
                  <a:rPr lang="kk-KZ" i="1" dirty="0"/>
                  <a:t>6 кезең</a:t>
                </a:r>
                <a:r>
                  <a:rPr lang="kk-KZ" dirty="0"/>
                  <a:t> жұмыстың салыстырымдылық сипатын ашу. Жұмыстың санақ жүйесіне байланысты анықталатынын нақты мысалдар арқылы түсіндіру қажет.</a:t>
                </a:r>
                <a:endParaRPr lang="ru-RU" dirty="0"/>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2521" b="-1541"/>
                </a:stretch>
              </a:blipFill>
            </p:spPr>
            <p:txBody>
              <a:bodyPr/>
              <a:lstStyle/>
              <a:p>
                <a:r>
                  <a:rPr lang="ru-RU">
                    <a:noFill/>
                  </a:rPr>
                  <a:t> </a:t>
                </a:r>
              </a:p>
            </p:txBody>
          </p:sp>
        </mc:Fallback>
      </mc:AlternateContent>
    </p:spTree>
    <p:extLst>
      <p:ext uri="{BB962C8B-B14F-4D97-AF65-F5344CB8AC3E}">
        <p14:creationId xmlns:p14="http://schemas.microsoft.com/office/powerpoint/2010/main" val="839903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4. Механикалық энергия және оның сақталу заңы.</a:t>
            </a:r>
            <a:endParaRPr lang="ru-RU"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p:txBody>
              <a:bodyPr>
                <a:normAutofit fontScale="92500" lnSpcReduction="10000"/>
              </a:bodyPr>
              <a:lstStyle/>
              <a:p>
                <a:r>
                  <a:rPr lang="kk-KZ" dirty="0"/>
                  <a:t>Механикалық энергияның ең қарапайым түрі кинетикалық энергия. Ол барлық жағдайда (материялық нүкте үшін де) масса мен жылдамдықтың квадратының көбейтіндісімен анықталады. Потенциалдық энергия өзара әсерлесу күштеріне байланысты болғандықтан өрнегі өзгеріп отырады. </a:t>
                </a:r>
                <a:endParaRPr lang="en-US" dirty="0"/>
              </a:p>
              <a:p>
                <a:r>
                  <a:rPr lang="kk-KZ" i="1" dirty="0"/>
                  <a:t>Кинетикалық энергия.</a:t>
                </a:r>
                <a:r>
                  <a:rPr lang="kk-KZ" dirty="0"/>
                  <a:t> Жұмыстың анықтамасын және Ньютонның екінші заңын пайдаланып материялық нүктеге әсер ететін кез келген күштің жұмысы кинетикалық энергияның өзгерісіне А=∆ </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𝐸</m:t>
                        </m:r>
                      </m:e>
                      <m:sub>
                        <m:r>
                          <a:rPr lang="kk-KZ" i="1">
                            <a:latin typeface="Cambria Math" panose="02040503050406030204" pitchFamily="18" charset="0"/>
                          </a:rPr>
                          <m:t>𝑘</m:t>
                        </m:r>
                      </m:sub>
                    </m:sSub>
                  </m:oMath>
                </a14:m>
                <a:r>
                  <a:rPr lang="kk-KZ" dirty="0"/>
                  <a:t>, яғни </a:t>
                </a:r>
                <a14:m>
                  <m:oMath xmlns:m="http://schemas.openxmlformats.org/officeDocument/2006/math">
                    <m:f>
                      <m:fPr>
                        <m:ctrlPr>
                          <a:rPr lang="ru-RU" i="1">
                            <a:latin typeface="Cambria Math" panose="02040503050406030204" pitchFamily="18" charset="0"/>
                          </a:rPr>
                        </m:ctrlPr>
                      </m:fPr>
                      <m:num>
                        <m:sSup>
                          <m:sSupPr>
                            <m:ctrlPr>
                              <a:rPr lang="ru-RU" i="1">
                                <a:latin typeface="Cambria Math" panose="02040503050406030204" pitchFamily="18" charset="0"/>
                              </a:rPr>
                            </m:ctrlPr>
                          </m:sSupPr>
                          <m:e>
                            <m:r>
                              <a:rPr lang="kk-KZ" i="1">
                                <a:latin typeface="Cambria Math" panose="02040503050406030204" pitchFamily="18" charset="0"/>
                              </a:rPr>
                              <m:t>𝑚𝑣</m:t>
                            </m:r>
                          </m:e>
                          <m:sup>
                            <m:r>
                              <a:rPr lang="kk-KZ" i="1">
                                <a:latin typeface="Cambria Math" panose="02040503050406030204" pitchFamily="18" charset="0"/>
                              </a:rPr>
                              <m:t>2</m:t>
                            </m:r>
                          </m:sup>
                        </m:sSup>
                      </m:num>
                      <m:den>
                        <m:r>
                          <a:rPr lang="kk-KZ" i="1">
                            <a:latin typeface="Cambria Math" panose="02040503050406030204" pitchFamily="18" charset="0"/>
                          </a:rPr>
                          <m:t>2</m:t>
                        </m:r>
                      </m:den>
                    </m:f>
                  </m:oMath>
                </a14:m>
                <a:r>
                  <a:rPr lang="kk-KZ" dirty="0"/>
                  <a:t> өрнегіндегі жылдамдықтың өзгерісіне тең екенін көрсету қиын емес. </a:t>
                </a:r>
                <a:endParaRPr lang="en-US" dirty="0"/>
              </a:p>
              <a:p>
                <a:r>
                  <a:rPr lang="kk-KZ" i="1" dirty="0"/>
                  <a:t>Потенциалдық энергия.</a:t>
                </a:r>
                <a:r>
                  <a:rPr lang="kk-KZ" dirty="0"/>
                  <a:t> Механикада энергияның бұл түрін қарастырғанда оқушылар оның кем дегенде екі дененің өзара әсеріне байланысты өзгеретінін білулері қажет.</a:t>
                </a:r>
                <a:endParaRPr lang="ru-RU" dirty="0"/>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2801" r="-1275" b="-3221"/>
                </a:stretch>
              </a:blipFill>
            </p:spPr>
            <p:txBody>
              <a:bodyPr/>
              <a:lstStyle/>
              <a:p>
                <a:r>
                  <a:rPr lang="ru-RU">
                    <a:noFill/>
                  </a:rPr>
                  <a:t> </a:t>
                </a:r>
              </a:p>
            </p:txBody>
          </p:sp>
        </mc:Fallback>
      </mc:AlternateContent>
    </p:spTree>
    <p:extLst>
      <p:ext uri="{BB962C8B-B14F-4D97-AF65-F5344CB8AC3E}">
        <p14:creationId xmlns:p14="http://schemas.microsoft.com/office/powerpoint/2010/main" val="2064204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48444" y="573314"/>
            <a:ext cx="10716242" cy="4946022"/>
          </a:xfrm>
        </p:spPr>
        <p:txBody>
          <a:bodyPr>
            <a:normAutofit/>
          </a:bodyPr>
          <a:lstStyle/>
          <a:p>
            <a:r>
              <a:rPr lang="kk-KZ" sz="2400" i="1" dirty="0">
                <a:latin typeface="Times New Roman" panose="02020603050405020304" pitchFamily="18" charset="0"/>
                <a:cs typeface="Times New Roman" panose="02020603050405020304" pitchFamily="18" charset="0"/>
              </a:rPr>
              <a:t>Біріншіден</a:t>
            </a:r>
            <a:r>
              <a:rPr lang="kk-KZ" sz="2400" dirty="0">
                <a:latin typeface="Times New Roman" panose="02020603050405020304" pitchFamily="18" charset="0"/>
                <a:cs typeface="Times New Roman" panose="02020603050405020304" pitchFamily="18" charset="0"/>
              </a:rPr>
              <a:t> - мұғалім оқушыларда потенциалдық энергия ұғымын қалыптастырғанда потенциалдық энергия денелер жүйесіне байланысты екендігін ескеруі керек.</a:t>
            </a:r>
            <a:endParaRPr lang="ru-RU" sz="2400" dirty="0">
              <a:latin typeface="Times New Roman" panose="02020603050405020304" pitchFamily="18" charset="0"/>
              <a:cs typeface="Times New Roman" panose="02020603050405020304" pitchFamily="18" charset="0"/>
            </a:endParaRPr>
          </a:p>
          <a:p>
            <a:r>
              <a:rPr lang="kk-KZ" sz="2400" i="1" dirty="0">
                <a:latin typeface="Times New Roman" panose="02020603050405020304" pitchFamily="18" charset="0"/>
                <a:cs typeface="Times New Roman" panose="02020603050405020304" pitchFamily="18" charset="0"/>
              </a:rPr>
              <a:t>Екіншіден</a:t>
            </a:r>
            <a:r>
              <a:rPr lang="kk-KZ" sz="2400" dirty="0">
                <a:latin typeface="Times New Roman" panose="02020603050405020304" pitchFamily="18" charset="0"/>
                <a:cs typeface="Times New Roman" panose="02020603050405020304" pitchFamily="18" charset="0"/>
              </a:rPr>
              <a:t> оқушылардың негізгі мектепте алған потенциалды денелердің ғана емес, серпімді деформацияланған денелердің де энергия ұғымын кеңейтіп, тек қана Жер бетінен жоғары орналасқан потенциалдық энергиясы болатынын көрсетіп, өрнегі беріледі.</a:t>
            </a:r>
            <a:endParaRPr lang="ru-RU" sz="2400" dirty="0">
              <a:latin typeface="Times New Roman" panose="02020603050405020304" pitchFamily="18" charset="0"/>
              <a:cs typeface="Times New Roman" panose="02020603050405020304" pitchFamily="18" charset="0"/>
            </a:endParaRPr>
          </a:p>
          <a:p>
            <a:r>
              <a:rPr lang="kk-KZ" sz="2400" i="1" dirty="0">
                <a:latin typeface="Times New Roman" panose="02020603050405020304" pitchFamily="18" charset="0"/>
                <a:cs typeface="Times New Roman" panose="02020603050405020304" pitchFamily="18" charset="0"/>
              </a:rPr>
              <a:t>Үшіншіден -</a:t>
            </a:r>
            <a:r>
              <a:rPr lang="kk-KZ" sz="2400" dirty="0">
                <a:latin typeface="Times New Roman" panose="02020603050405020304" pitchFamily="18" charset="0"/>
                <a:cs typeface="Times New Roman" panose="02020603050405020304" pitchFamily="18" charset="0"/>
              </a:rPr>
              <a:t> денелер жүйесінің нөлдік деңгейін анықтау өз қалауымызша алынатынын ескерту қажет. Потенциалдық энергия осы нөлдік деңгейді таңдауымызға байланысты болады.</a:t>
            </a:r>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463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4. Механикалық энергия және оның сақталу заңы.</a:t>
            </a:r>
            <a:endParaRPr lang="ru-RU"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p:txBody>
              <a:bodyPr>
                <a:normAutofit fontScale="92500"/>
              </a:bodyPr>
              <a:lstStyle/>
              <a:p>
                <a:r>
                  <a:rPr lang="kk-KZ" dirty="0"/>
                  <a:t>Потенциалдық энергияның өзін емес өзгерісін анықтайды. Мысалы: Жер бетіне жақын маңдағы ауырлық күші үшін:</a:t>
                </a:r>
                <a:endParaRPr lang="ru-RU" dirty="0"/>
              </a:p>
              <a:p>
                <a:r>
                  <a:rPr lang="kk-KZ" dirty="0"/>
                  <a:t>                                                        ∆</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𝐸</m:t>
                        </m:r>
                      </m:e>
                      <m:sub>
                        <m:r>
                          <a:rPr lang="kk-KZ" i="1">
                            <a:latin typeface="Cambria Math" panose="02040503050406030204" pitchFamily="18" charset="0"/>
                          </a:rPr>
                          <m:t>𝑝</m:t>
                        </m:r>
                      </m:sub>
                    </m:sSub>
                    <m:r>
                      <a:rPr lang="kk-KZ" i="1">
                        <a:latin typeface="Cambria Math" panose="02040503050406030204" pitchFamily="18" charset="0"/>
                      </a:rPr>
                      <m:t>=</m:t>
                    </m:r>
                    <m:r>
                      <a:rPr lang="kk-KZ" i="1">
                        <a:latin typeface="Cambria Math" panose="02040503050406030204" pitchFamily="18" charset="0"/>
                      </a:rPr>
                      <m:t>𝑚𝑔</m:t>
                    </m:r>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2</m:t>
                        </m:r>
                      </m:sub>
                    </m:sSub>
                    <m:r>
                      <a:rPr lang="kk-KZ" i="1">
                        <a:latin typeface="Cambria Math" panose="02040503050406030204" pitchFamily="18" charset="0"/>
                      </a:rPr>
                      <m:t>−</m:t>
                    </m:r>
                    <m:r>
                      <a:rPr lang="kk-KZ" i="1">
                        <a:latin typeface="Cambria Math" panose="02040503050406030204" pitchFamily="18" charset="0"/>
                      </a:rPr>
                      <m:t>𝑚𝑔</m:t>
                    </m:r>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1</m:t>
                        </m:r>
                      </m:sub>
                    </m:sSub>
                  </m:oMath>
                </a14:m>
                <a:endParaRPr lang="ru-RU" dirty="0"/>
              </a:p>
              <a:p>
                <a:r>
                  <a:rPr lang="kk-KZ" dirty="0"/>
                  <a:t>мұндағы </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1</m:t>
                        </m:r>
                      </m:sub>
                    </m:sSub>
                  </m:oMath>
                </a14:m>
                <a:r>
                  <a:rPr lang="kk-KZ" dirty="0"/>
                  <a:t> және </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2</m:t>
                        </m:r>
                      </m:sub>
                    </m:sSub>
                  </m:oMath>
                </a14:m>
                <a:r>
                  <a:rPr lang="kk-KZ" dirty="0"/>
                  <a:t> дененің жерден бастапқы және соңғы күйлерінің оның кеңістікте биіктігі.</a:t>
                </a:r>
                <a:endParaRPr lang="ru-RU" dirty="0"/>
              </a:p>
              <a:p>
                <a:r>
                  <a:rPr lang="kk-KZ" dirty="0"/>
                  <a:t>Деформацияланған серіппенің потенциалдық энергиясының өзгерісі</a:t>
                </a:r>
                <a:endParaRPr lang="ru-RU" dirty="0"/>
              </a:p>
              <a:p>
                <a:r>
                  <a:rPr lang="kk-KZ" dirty="0"/>
                  <a:t>                                                         ∆</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𝐸</m:t>
                        </m:r>
                      </m:e>
                      <m:sub>
                        <m:r>
                          <a:rPr lang="kk-KZ" i="1">
                            <a:latin typeface="Cambria Math" panose="02040503050406030204" pitchFamily="18" charset="0"/>
                          </a:rPr>
                          <m:t>𝑝</m:t>
                        </m:r>
                      </m:sub>
                    </m:sSub>
                  </m:oMath>
                </a14:m>
                <a:r>
                  <a:rPr lang="kk-KZ" dirty="0"/>
                  <a:t>=</a:t>
                </a:r>
                <a14:m>
                  <m:oMath xmlns:m="http://schemas.openxmlformats.org/officeDocument/2006/math">
                    <m:f>
                      <m:fPr>
                        <m:ctrlPr>
                          <a:rPr lang="ru-RU" i="1">
                            <a:latin typeface="Cambria Math" panose="02040503050406030204" pitchFamily="18" charset="0"/>
                          </a:rPr>
                        </m:ctrlPr>
                      </m:fPr>
                      <m:num>
                        <m:sSup>
                          <m:sSupPr>
                            <m:ctrlPr>
                              <a:rPr lang="ru-RU" i="1">
                                <a:latin typeface="Cambria Math" panose="02040503050406030204" pitchFamily="18" charset="0"/>
                              </a:rPr>
                            </m:ctrlPr>
                          </m:sSupPr>
                          <m:e>
                            <m:r>
                              <a:rPr lang="kk-KZ" i="1">
                                <a:latin typeface="Cambria Math" panose="02040503050406030204" pitchFamily="18" charset="0"/>
                              </a:rPr>
                              <m:t>𝑘</m:t>
                            </m:r>
                            <m:r>
                              <a:rPr lang="kk-KZ" i="1">
                                <a:latin typeface="Cambria Math" panose="02040503050406030204" pitchFamily="18" charset="0"/>
                              </a:rPr>
                              <m:t>(</m:t>
                            </m:r>
                            <m:r>
                              <a:rPr lang="kk-KZ">
                                <a:latin typeface="Cambria Math" panose="02040503050406030204" pitchFamily="18" charset="0"/>
                              </a:rPr>
                              <m:t>∆</m:t>
                            </m:r>
                            <m:sSub>
                              <m:sSubPr>
                                <m:ctrlPr>
                                  <a:rPr lang="ru-RU" i="1">
                                    <a:latin typeface="Cambria Math" panose="02040503050406030204" pitchFamily="18" charset="0"/>
                                  </a:rPr>
                                </m:ctrlPr>
                              </m:sSubPr>
                              <m:e>
                                <m:r>
                                  <a:rPr lang="kk-KZ" i="1">
                                    <a:latin typeface="Cambria Math" panose="02040503050406030204" pitchFamily="18" charset="0"/>
                                  </a:rPr>
                                  <m:t>𝑥</m:t>
                                </m:r>
                              </m:e>
                              <m:sub>
                                <m:r>
                                  <a:rPr lang="kk-KZ" i="1">
                                    <a:latin typeface="Cambria Math" panose="02040503050406030204" pitchFamily="18" charset="0"/>
                                  </a:rPr>
                                  <m:t>2</m:t>
                                </m:r>
                              </m:sub>
                            </m:sSub>
                            <m:r>
                              <a:rPr lang="kk-KZ" i="1">
                                <a:latin typeface="Cambria Math" panose="02040503050406030204" pitchFamily="18" charset="0"/>
                              </a:rPr>
                              <m:t>)</m:t>
                            </m:r>
                          </m:e>
                          <m:sup>
                            <m:r>
                              <a:rPr lang="kk-KZ" i="1">
                                <a:latin typeface="Cambria Math" panose="02040503050406030204" pitchFamily="18" charset="0"/>
                              </a:rPr>
                              <m:t>2</m:t>
                            </m:r>
                          </m:sup>
                        </m:sSup>
                      </m:num>
                      <m:den>
                        <m:r>
                          <a:rPr lang="kk-KZ" i="1">
                            <a:latin typeface="Cambria Math" panose="02040503050406030204" pitchFamily="18" charset="0"/>
                          </a:rPr>
                          <m:t>2</m:t>
                        </m:r>
                      </m:den>
                    </m:f>
                    <m:r>
                      <a:rPr lang="kk-KZ" i="1">
                        <a:latin typeface="Cambria Math" panose="02040503050406030204" pitchFamily="18" charset="0"/>
                      </a:rPr>
                      <m:t>−</m:t>
                    </m:r>
                    <m:f>
                      <m:fPr>
                        <m:ctrlPr>
                          <a:rPr lang="ru-RU" i="1">
                            <a:latin typeface="Cambria Math" panose="02040503050406030204" pitchFamily="18" charset="0"/>
                          </a:rPr>
                        </m:ctrlPr>
                      </m:fPr>
                      <m:num>
                        <m:sSup>
                          <m:sSupPr>
                            <m:ctrlPr>
                              <a:rPr lang="ru-RU" i="1">
                                <a:latin typeface="Cambria Math" panose="02040503050406030204" pitchFamily="18" charset="0"/>
                              </a:rPr>
                            </m:ctrlPr>
                          </m:sSupPr>
                          <m:e>
                            <m:r>
                              <a:rPr lang="kk-KZ" i="1">
                                <a:latin typeface="Cambria Math" panose="02040503050406030204" pitchFamily="18" charset="0"/>
                              </a:rPr>
                              <m:t>𝑘</m:t>
                            </m:r>
                            <m:r>
                              <a:rPr lang="kk-KZ" i="1">
                                <a:latin typeface="Cambria Math" panose="02040503050406030204" pitchFamily="18" charset="0"/>
                              </a:rPr>
                              <m:t>(</m:t>
                            </m:r>
                            <m:r>
                              <a:rPr lang="kk-KZ">
                                <a:latin typeface="Cambria Math" panose="02040503050406030204" pitchFamily="18" charset="0"/>
                              </a:rPr>
                              <m:t>∆</m:t>
                            </m:r>
                            <m:sSub>
                              <m:sSubPr>
                                <m:ctrlPr>
                                  <a:rPr lang="ru-RU" i="1">
                                    <a:latin typeface="Cambria Math" panose="02040503050406030204" pitchFamily="18" charset="0"/>
                                  </a:rPr>
                                </m:ctrlPr>
                              </m:sSubPr>
                              <m:e>
                                <m:r>
                                  <a:rPr lang="kk-KZ" i="1">
                                    <a:latin typeface="Cambria Math" panose="02040503050406030204" pitchFamily="18" charset="0"/>
                                  </a:rPr>
                                  <m:t>𝑥</m:t>
                                </m:r>
                              </m:e>
                              <m:sub>
                                <m:r>
                                  <a:rPr lang="kk-KZ" i="1">
                                    <a:latin typeface="Cambria Math" panose="02040503050406030204" pitchFamily="18" charset="0"/>
                                  </a:rPr>
                                  <m:t>1</m:t>
                                </m:r>
                              </m:sub>
                            </m:sSub>
                            <m:r>
                              <a:rPr lang="kk-KZ" i="1">
                                <a:latin typeface="Cambria Math" panose="02040503050406030204" pitchFamily="18" charset="0"/>
                              </a:rPr>
                              <m:t>)</m:t>
                            </m:r>
                          </m:e>
                          <m:sup>
                            <m:r>
                              <a:rPr lang="kk-KZ" i="1">
                                <a:latin typeface="Cambria Math" panose="02040503050406030204" pitchFamily="18" charset="0"/>
                              </a:rPr>
                              <m:t>2</m:t>
                            </m:r>
                          </m:sup>
                        </m:sSup>
                      </m:num>
                      <m:den>
                        <m:r>
                          <a:rPr lang="kk-KZ" i="1">
                            <a:latin typeface="Cambria Math" panose="02040503050406030204" pitchFamily="18" charset="0"/>
                          </a:rPr>
                          <m:t>2</m:t>
                        </m:r>
                      </m:den>
                    </m:f>
                  </m:oMath>
                </a14:m>
                <a:endParaRPr lang="ru-RU" dirty="0"/>
              </a:p>
              <a:p>
                <a:r>
                  <a:rPr lang="kk-KZ" dirty="0"/>
                  <a:t>Мұндағы к - серпімділік коэффиценті, </a:t>
                </a:r>
                <a14:m>
                  <m:oMath xmlns:m="http://schemas.openxmlformats.org/officeDocument/2006/math">
                    <m:r>
                      <a:rPr lang="kk-KZ">
                        <a:latin typeface="Cambria Math" panose="02040503050406030204" pitchFamily="18" charset="0"/>
                      </a:rPr>
                      <m:t>∆</m:t>
                    </m:r>
                    <m:sSub>
                      <m:sSubPr>
                        <m:ctrlPr>
                          <a:rPr lang="ru-RU" i="1">
                            <a:latin typeface="Cambria Math" panose="02040503050406030204" pitchFamily="18" charset="0"/>
                          </a:rPr>
                        </m:ctrlPr>
                      </m:sSubPr>
                      <m:e>
                        <m:r>
                          <a:rPr lang="kk-KZ" i="1">
                            <a:latin typeface="Cambria Math" panose="02040503050406030204" pitchFamily="18" charset="0"/>
                          </a:rPr>
                          <m:t>𝑥</m:t>
                        </m:r>
                      </m:e>
                      <m:sub>
                        <m:r>
                          <a:rPr lang="kk-KZ" i="1">
                            <a:latin typeface="Cambria Math" panose="02040503050406030204" pitchFamily="18" charset="0"/>
                          </a:rPr>
                          <m:t>1</m:t>
                        </m:r>
                      </m:sub>
                    </m:sSub>
                  </m:oMath>
                </a14:m>
                <a:r>
                  <a:rPr lang="kk-KZ" dirty="0"/>
                  <a:t> және </a:t>
                </a:r>
                <a14:m>
                  <m:oMath xmlns:m="http://schemas.openxmlformats.org/officeDocument/2006/math">
                    <m:r>
                      <a:rPr lang="kk-KZ">
                        <a:latin typeface="Cambria Math" panose="02040503050406030204" pitchFamily="18" charset="0"/>
                      </a:rPr>
                      <m:t>∆</m:t>
                    </m:r>
                    <m:sSub>
                      <m:sSubPr>
                        <m:ctrlPr>
                          <a:rPr lang="ru-RU" i="1">
                            <a:latin typeface="Cambria Math" panose="02040503050406030204" pitchFamily="18" charset="0"/>
                          </a:rPr>
                        </m:ctrlPr>
                      </m:sSubPr>
                      <m:e>
                        <m:r>
                          <a:rPr lang="kk-KZ" i="1">
                            <a:latin typeface="Cambria Math" panose="02040503050406030204" pitchFamily="18" charset="0"/>
                          </a:rPr>
                          <m:t>𝑥</m:t>
                        </m:r>
                      </m:e>
                      <m:sub>
                        <m:r>
                          <a:rPr lang="kk-KZ" i="1">
                            <a:latin typeface="Cambria Math" panose="02040503050406030204" pitchFamily="18" charset="0"/>
                          </a:rPr>
                          <m:t>2</m:t>
                        </m:r>
                      </m:sub>
                    </m:sSub>
                  </m:oMath>
                </a14:m>
                <a:r>
                  <a:rPr lang="kk-KZ" dirty="0"/>
                  <a:t> серіппенің бастапқы және соңғы деформациясы.</a:t>
                </a:r>
                <a:endParaRPr lang="ru-RU" dirty="0"/>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2101"/>
                </a:stretch>
              </a:blipFill>
            </p:spPr>
            <p:txBody>
              <a:bodyPr/>
              <a:lstStyle/>
              <a:p>
                <a:r>
                  <a:rPr lang="ru-RU">
                    <a:noFill/>
                  </a:rPr>
                  <a:t> </a:t>
                </a:r>
              </a:p>
            </p:txBody>
          </p:sp>
        </mc:Fallback>
      </mc:AlternateContent>
    </p:spTree>
    <p:extLst>
      <p:ext uri="{BB962C8B-B14F-4D97-AF65-F5344CB8AC3E}">
        <p14:creationId xmlns:p14="http://schemas.microsoft.com/office/powerpoint/2010/main" val="165001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Дәрісті бекіту сұрақтары</a:t>
            </a:r>
            <a:br>
              <a:rPr lang="ru-RU" dirty="0"/>
            </a:br>
            <a:endParaRPr lang="ru-RU" dirty="0"/>
          </a:p>
        </p:txBody>
      </p:sp>
      <p:sp>
        <p:nvSpPr>
          <p:cNvPr id="3" name="Объект 2"/>
          <p:cNvSpPr>
            <a:spLocks noGrp="1"/>
          </p:cNvSpPr>
          <p:nvPr>
            <p:ph idx="1"/>
          </p:nvPr>
        </p:nvSpPr>
        <p:spPr>
          <a:xfrm>
            <a:off x="704428" y="1494799"/>
            <a:ext cx="10884191" cy="4192489"/>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1. Импульстың сақталу заңын айтыңыз.</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2. Жұмыс және энергия ұғымдарына ғылыми әдістемелік талдау жасаңыз.</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3. Механикалық жұмыс тақырыын оқушыларға қандай әдістер арқылы түсіндіреміз.</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4. Механикалық энергия және оның сақталу заңын оқытуда қандай демонстрациялық жұмыстарды көрсетуге болады?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5. Сақталу заңдары тақырыбын өткен кезде оқушылар қандай физикалық шамалармен таныс болуы керек.</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6. Импульстің сақталу заңын оқып үйрену үшін оқушылар қандай маңызды ұғымдармен таныс болуы керек.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7. Кинетикалық энергияға мысалдар келтіріңіз.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8. Потенциалдық энергияға мысалдар келтіріңіз.</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8551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rotWithShape="1">
          <a:blip r:embed="rId2">
            <a:extLst>
              <a:ext uri="{BEBA8EAE-BF5A-486C-A8C5-ECC9F3942E4B}">
                <a14:imgProps xmlns:a14="http://schemas.microsoft.com/office/drawing/2010/main">
                  <a14:imgLayer r:embed="rId3">
                    <a14:imgEffect>
                      <a14:backgroundRemoval t="1852" b="97593" l="278" r="97778">
                        <a14:foregroundMark x1="6528" y1="12778" x2="2500" y2="17778"/>
                        <a14:foregroundMark x1="9444" y1="12407" x2="7083" y2="3704"/>
                        <a14:foregroundMark x1="8056" y1="8333" x2="6806" y2="10556"/>
                        <a14:foregroundMark x1="12778" y1="6667" x2="3194" y2="25741"/>
                        <a14:foregroundMark x1="278" y1="2037" x2="278" y2="97593"/>
                        <a14:foregroundMark x1="97778" y1="95741" x2="13611" y2="97593"/>
                      </a14:backgroundRemoval>
                    </a14:imgEffect>
                  </a14:imgLayer>
                </a14:imgProps>
              </a:ext>
              <a:ext uri="{28A0092B-C50C-407E-A947-70E740481C1C}">
                <a14:useLocalDpi xmlns:a14="http://schemas.microsoft.com/office/drawing/2010/main" val="0"/>
              </a:ext>
            </a:extLst>
          </a:blip>
          <a:srcRect l="24337" t="37823" r="21939" b="40408"/>
          <a:stretch/>
        </p:blipFill>
        <p:spPr>
          <a:xfrm>
            <a:off x="2967135" y="2593911"/>
            <a:ext cx="6550090" cy="1492898"/>
          </a:xfrm>
        </p:spPr>
      </p:pic>
    </p:spTree>
    <p:extLst>
      <p:ext uri="{BB962C8B-B14F-4D97-AF65-F5344CB8AC3E}">
        <p14:creationId xmlns:p14="http://schemas.microsoft.com/office/powerpoint/2010/main" val="2776400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Жоспар</a:t>
            </a:r>
            <a:br>
              <a:rPr lang="ru-RU" dirty="0"/>
            </a:br>
            <a:endParaRPr lang="ru-RU" dirty="0"/>
          </a:p>
        </p:txBody>
      </p:sp>
      <p:sp>
        <p:nvSpPr>
          <p:cNvPr id="3" name="Объект 2"/>
          <p:cNvSpPr>
            <a:spLocks noGrp="1"/>
          </p:cNvSpPr>
          <p:nvPr>
            <p:ph idx="1"/>
          </p:nvPr>
        </p:nvSpPr>
        <p:spPr>
          <a:xfrm>
            <a:off x="1805441" y="1704392"/>
            <a:ext cx="8915400" cy="3777622"/>
          </a:xfrm>
        </p:spPr>
        <p:txBody>
          <a:bodyPr>
            <a:normAutofit/>
          </a:bodyPr>
          <a:lstStyle/>
          <a:p>
            <a:r>
              <a:rPr lang="ru-RU" sz="2800" dirty="0">
                <a:latin typeface="Times New Roman" panose="02020603050405020304" pitchFamily="18" charset="0"/>
                <a:cs typeface="Times New Roman" panose="02020603050405020304" pitchFamily="18" charset="0"/>
              </a:rPr>
              <a:t>1. </a:t>
            </a:r>
            <a:r>
              <a:rPr lang="ru-RU" sz="2800" dirty="0" err="1">
                <a:latin typeface="Times New Roman" panose="02020603050405020304" pitchFamily="18" charset="0"/>
                <a:cs typeface="Times New Roman" panose="02020603050405020304" pitchFamily="18" charset="0"/>
              </a:rPr>
              <a:t>Импульстың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сақталу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заңы</a:t>
            </a:r>
            <a:r>
              <a:rPr lang="ru-RU" sz="2800" dirty="0">
                <a:latin typeface="Times New Roman" panose="02020603050405020304" pitchFamily="18" charset="0"/>
                <a:cs typeface="Times New Roman" panose="02020603050405020304" pitchFamily="18" charset="0"/>
              </a:rPr>
              <a:t>.</a:t>
            </a:r>
          </a:p>
          <a:p>
            <a:r>
              <a:rPr lang="ru-RU" sz="2800" dirty="0">
                <a:latin typeface="Times New Roman" panose="02020603050405020304" pitchFamily="18" charset="0"/>
                <a:cs typeface="Times New Roman" panose="02020603050405020304" pitchFamily="18" charset="0"/>
              </a:rPr>
              <a:t>2. </a:t>
            </a:r>
            <a:r>
              <a:rPr lang="ru-RU" sz="2800" dirty="0" err="1">
                <a:latin typeface="Times New Roman" panose="02020603050405020304" pitchFamily="18" charset="0"/>
                <a:cs typeface="Times New Roman" panose="02020603050405020304" pitchFamily="18" charset="0"/>
              </a:rPr>
              <a:t>Жұмыс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энергия </a:t>
            </a:r>
            <a:r>
              <a:rPr lang="ru-RU" sz="2800" dirty="0" err="1">
                <a:latin typeface="Times New Roman" panose="02020603050405020304" pitchFamily="18" charset="0"/>
                <a:cs typeface="Times New Roman" panose="02020603050405020304" pitchFamily="18" charset="0"/>
              </a:rPr>
              <a:t>ұғымдарына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ғылыми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әдістемелік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талдау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жасау</a:t>
            </a:r>
            <a:r>
              <a:rPr lang="ru-RU" sz="2800" dirty="0">
                <a:latin typeface="Times New Roman" panose="02020603050405020304" pitchFamily="18" charset="0"/>
                <a:cs typeface="Times New Roman" panose="02020603050405020304" pitchFamily="18" charset="0"/>
              </a:rPr>
              <a:t>.</a:t>
            </a:r>
          </a:p>
          <a:p>
            <a:r>
              <a:rPr lang="ru-RU" sz="2800" dirty="0">
                <a:latin typeface="Times New Roman" panose="02020603050405020304" pitchFamily="18" charset="0"/>
                <a:cs typeface="Times New Roman" panose="02020603050405020304" pitchFamily="18" charset="0"/>
              </a:rPr>
              <a:t>3. </a:t>
            </a:r>
            <a:r>
              <a:rPr lang="ru-RU" sz="2800" dirty="0" err="1">
                <a:latin typeface="Times New Roman" panose="02020603050405020304" pitchFamily="18" charset="0"/>
                <a:cs typeface="Times New Roman" panose="02020603050405020304" pitchFamily="18" charset="0"/>
              </a:rPr>
              <a:t>Механикалық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жұмыс</a:t>
            </a:r>
            <a:r>
              <a:rPr lang="ru-RU" sz="2800" dirty="0">
                <a:latin typeface="Times New Roman" panose="02020603050405020304" pitchFamily="18" charset="0"/>
                <a:cs typeface="Times New Roman" panose="02020603050405020304" pitchFamily="18" charset="0"/>
              </a:rPr>
              <a:t>.</a:t>
            </a:r>
          </a:p>
          <a:p>
            <a:r>
              <a:rPr lang="ru-RU" sz="2800" dirty="0">
                <a:latin typeface="Times New Roman" panose="02020603050405020304" pitchFamily="18" charset="0"/>
                <a:cs typeface="Times New Roman" panose="02020603050405020304" pitchFamily="18" charset="0"/>
              </a:rPr>
              <a:t>4. </a:t>
            </a:r>
            <a:r>
              <a:rPr lang="ru-RU" sz="2800" dirty="0" err="1">
                <a:latin typeface="Times New Roman" panose="02020603050405020304" pitchFamily="18" charset="0"/>
                <a:cs typeface="Times New Roman" panose="02020603050405020304" pitchFamily="18" charset="0"/>
              </a:rPr>
              <a:t>Механикалық</a:t>
            </a:r>
            <a:r>
              <a:rPr lang="ru-RU" sz="2800" dirty="0">
                <a:latin typeface="Times New Roman" panose="02020603050405020304" pitchFamily="18" charset="0"/>
                <a:cs typeface="Times New Roman" panose="02020603050405020304" pitchFamily="18" charset="0"/>
              </a:rPr>
              <a:t> энергия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оның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сақталу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заңы</a:t>
            </a:r>
            <a:r>
              <a:rPr lang="ru-RU" sz="2800" dirty="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316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1. </a:t>
            </a:r>
            <a:r>
              <a:rPr lang="ru-RU" dirty="0" err="1"/>
              <a:t>Импульстің</a:t>
            </a:r>
            <a:r>
              <a:rPr lang="ru-RU" dirty="0"/>
              <a:t> </a:t>
            </a:r>
            <a:r>
              <a:rPr lang="ru-RU" dirty="0" err="1"/>
              <a:t>сақталу</a:t>
            </a:r>
            <a:r>
              <a:rPr lang="ru-RU" dirty="0"/>
              <a:t> </a:t>
            </a:r>
            <a:r>
              <a:rPr lang="ru-RU" dirty="0" err="1"/>
              <a:t>заңы</a:t>
            </a:r>
            <a:r>
              <a:rPr lang="ru-RU" dirty="0"/>
              <a:t>.</a:t>
            </a:r>
          </a:p>
        </p:txBody>
      </p:sp>
      <p:sp>
        <p:nvSpPr>
          <p:cNvPr id="3" name="Объект 2"/>
          <p:cNvSpPr>
            <a:spLocks noGrp="1"/>
          </p:cNvSpPr>
          <p:nvPr>
            <p:ph idx="1"/>
          </p:nvPr>
        </p:nvSpPr>
        <p:spPr>
          <a:xfrm>
            <a:off x="683675" y="1905000"/>
            <a:ext cx="11128880" cy="3777622"/>
          </a:xfrm>
        </p:spPr>
        <p:txBody>
          <a:bodyPr>
            <a:noAutofit/>
          </a:bodyPr>
          <a:lstStyle/>
          <a:p>
            <a:r>
              <a:rPr lang="ru-RU" sz="2800" dirty="0" err="1">
                <a:latin typeface="Times New Roman" panose="02020603050405020304" pitchFamily="18" charset="0"/>
                <a:cs typeface="Times New Roman" panose="02020603050405020304" pitchFamily="18" charset="0"/>
              </a:rPr>
              <a:t>Сақталу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заңдары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тақырыбын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өткен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кезде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алдымен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сақталу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заңдарының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маңызына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назар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аудару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керек</a:t>
            </a:r>
            <a:r>
              <a:rPr lang="ru-RU" sz="2800" dirty="0">
                <a:latin typeface="Times New Roman" panose="02020603050405020304" pitchFamily="18" charset="0"/>
                <a:cs typeface="Times New Roman" panose="02020603050405020304" pitchFamily="18" charset="0"/>
              </a:rPr>
              <a:t>. </a:t>
            </a:r>
          </a:p>
          <a:p>
            <a:r>
              <a:rPr lang="ru-RU" sz="2800" dirty="0" err="1">
                <a:latin typeface="Times New Roman" panose="02020603050405020304" pitchFamily="18" charset="0"/>
                <a:cs typeface="Times New Roman" panose="02020603050405020304" pitchFamily="18" charset="0"/>
              </a:rPr>
              <a:t>Импульстің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қозғалыс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мөлшерінің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сақталу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заңын</a:t>
            </a:r>
            <a:r>
              <a:rPr lang="ru-RU" sz="2800" dirty="0">
                <a:latin typeface="Times New Roman" panose="02020603050405020304" pitchFamily="18" charset="0"/>
                <a:cs typeface="Times New Roman" panose="02020603050405020304" pitchFamily="18" charset="0"/>
              </a:rPr>
              <a:t> француз </a:t>
            </a:r>
            <a:r>
              <a:rPr lang="ru-RU" sz="2800" dirty="0" err="1">
                <a:latin typeface="Times New Roman" panose="02020603050405020304" pitchFamily="18" charset="0"/>
                <a:cs typeface="Times New Roman" panose="02020603050405020304" pitchFamily="18" charset="0"/>
              </a:rPr>
              <a:t>ғалымы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философы Р. Декарт (1596–1656) </a:t>
            </a:r>
            <a:r>
              <a:rPr lang="ru-RU" sz="2800" dirty="0" err="1">
                <a:latin typeface="Times New Roman" panose="02020603050405020304" pitchFamily="18" charset="0"/>
                <a:cs typeface="Times New Roman" panose="02020603050405020304" pitchFamily="18" charset="0"/>
              </a:rPr>
              <a:t>ашты</a:t>
            </a:r>
            <a:r>
              <a:rPr lang="ru-RU" sz="2800" dirty="0">
                <a:latin typeface="Times New Roman" panose="02020603050405020304" pitchFamily="18" charset="0"/>
                <a:cs typeface="Times New Roman" panose="02020603050405020304" pitchFamily="18" charset="0"/>
              </a:rPr>
              <a:t>. Декарт </a:t>
            </a:r>
            <a:r>
              <a:rPr lang="ru-RU" sz="2800" dirty="0" err="1">
                <a:latin typeface="Times New Roman" panose="02020603050405020304" pitchFamily="18" charset="0"/>
                <a:cs typeface="Times New Roman" panose="02020603050405020304" pitchFamily="18" charset="0"/>
              </a:rPr>
              <a:t>бұл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былай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тұжырымдады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екінші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денемен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соқтығысқан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кезде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бірінші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екінші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денеге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соқтығысу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кезінде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өзі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қанша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қозғалысын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жоғалтса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сонша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қозғалысын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бере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алады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қозғалысын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қаншаға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арттыра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алса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екіншіден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сонша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қозғалыс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алады</a:t>
            </a:r>
            <a:r>
              <a:rPr lang="ru-RU" sz="2800" dirty="0">
                <a:latin typeface="Times New Roman" panose="02020603050405020304" pitchFamily="18" charset="0"/>
                <a:cs typeface="Times New Roman" panose="02020603050405020304" pitchFamily="18" charset="0"/>
              </a:rPr>
              <a:t>. </a:t>
            </a: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8012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Денен</a:t>
            </a:r>
            <a:r>
              <a:rPr lang="kk-KZ" dirty="0"/>
              <a:t>ің импульсі</a:t>
            </a:r>
            <a:endParaRPr lang="ru-RU" dirty="0"/>
          </a:p>
        </p:txBody>
      </p:sp>
      <p:sp>
        <p:nvSpPr>
          <p:cNvPr id="3" name="Объект 2"/>
          <p:cNvSpPr>
            <a:spLocks noGrp="1"/>
          </p:cNvSpPr>
          <p:nvPr>
            <p:ph idx="1"/>
          </p:nvPr>
        </p:nvSpPr>
        <p:spPr>
          <a:xfrm>
            <a:off x="687388" y="1540189"/>
            <a:ext cx="11263637" cy="3777622"/>
          </a:xfrm>
        </p:spPr>
        <p:txBody>
          <a:bodyPr>
            <a:noAutofit/>
          </a:bodyPr>
          <a:lstStyle/>
          <a:p>
            <a:r>
              <a:rPr lang="ru-RU" sz="2400" dirty="0" err="1">
                <a:latin typeface="Times New Roman" panose="02020603050405020304" pitchFamily="18" charset="0"/>
                <a:cs typeface="Times New Roman" panose="02020603050405020304" pitchFamily="18" charset="0"/>
              </a:rPr>
              <a:t>Тұйықталған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берілген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кірмейтін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ешбір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денелермен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әсерлесуге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түспейді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әсерлесудің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жоқтығы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сыртқы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жоқтығымен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сыртқы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теңәсерінің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нөлге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теңдігімен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эквивалентті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денелері</a:t>
            </a:r>
            <a:r>
              <a:rPr lang="ru-RU" sz="2400" dirty="0">
                <a:latin typeface="Times New Roman" panose="02020603050405020304" pitchFamily="18" charset="0"/>
                <a:cs typeface="Times New Roman" panose="02020603050405020304" pitchFamily="18" charset="0"/>
              </a:rPr>
              <a:t> тек </a:t>
            </a:r>
            <a:r>
              <a:rPr lang="ru-RU" sz="2400" dirty="0" err="1">
                <a:latin typeface="Times New Roman" panose="02020603050405020304" pitchFamily="18" charset="0"/>
                <a:cs typeface="Times New Roman" panose="02020603050405020304" pitchFamily="18" charset="0"/>
              </a:rPr>
              <a:t>серпімділік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тартылыс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күштерімен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әсерлеседі</a:t>
            </a:r>
            <a:r>
              <a:rPr lang="ru-RU" sz="2400" dirty="0">
                <a:latin typeface="Times New Roman" panose="02020603050405020304" pitchFamily="18" charset="0"/>
                <a:cs typeface="Times New Roman" panose="02020603050405020304" pitchFamily="18" charset="0"/>
              </a:rPr>
              <a:t>.</a:t>
            </a:r>
          </a:p>
          <a:p>
            <a:r>
              <a:rPr lang="ru-RU" sz="2400" dirty="0" err="1">
                <a:latin typeface="Times New Roman" panose="02020603050405020304" pitchFamily="18" charset="0"/>
                <a:cs typeface="Times New Roman" panose="02020603050405020304" pitchFamily="18" charset="0"/>
              </a:rPr>
              <a:t>дененің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импульсі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массасының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жылдамдығына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көбейтіндісімен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өлшенетін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аталатынын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айтамыз</a:t>
            </a:r>
            <a:r>
              <a:rPr lang="ru-RU" sz="2400" dirty="0">
                <a:latin typeface="Times New Roman" panose="02020603050405020304" pitchFamily="18" charset="0"/>
                <a:cs typeface="Times New Roman" panose="02020603050405020304" pitchFamily="18" charset="0"/>
              </a:rPr>
              <a:t>: </a:t>
            </a:r>
            <a:r>
              <a:rPr lang="kk-KZ" sz="2400" dirty="0">
                <a:latin typeface="Times New Roman" panose="02020603050405020304" pitchFamily="18" charset="0"/>
                <a:cs typeface="Times New Roman" panose="02020603050405020304" pitchFamily="18" charset="0"/>
              </a:rPr>
              <a:t>p = m v </a:t>
            </a:r>
          </a:p>
          <a:p>
            <a:r>
              <a:rPr lang="ru-RU" sz="2400" dirty="0">
                <a:latin typeface="Times New Roman" panose="02020603050405020304" pitchFamily="18" charset="0"/>
                <a:cs typeface="Times New Roman" panose="02020603050405020304" pitchFamily="18" charset="0"/>
              </a:rPr>
              <a:t>Осы импульс </a:t>
            </a:r>
            <a:r>
              <a:rPr lang="ru-RU" sz="2400" dirty="0" err="1">
                <a:latin typeface="Times New Roman" panose="02020603050405020304" pitchFamily="18" charset="0"/>
                <a:cs typeface="Times New Roman" panose="02020603050405020304" pitchFamily="18" charset="0"/>
              </a:rPr>
              <a:t>терминін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әсер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уақытына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көбейтіндісі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үшін</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пайдаланады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көбейтінді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импульсі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аталады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импульсі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механикалық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қозғалыстың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тарапынан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берілгенін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сипаттайды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импульсінің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өзгерісіне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 </a:t>
            </a:r>
            <a:r>
              <a:rPr lang="en-US" sz="2400" dirty="0">
                <a:latin typeface="Times New Roman" panose="02020603050405020304" pitchFamily="18" charset="0"/>
                <a:cs typeface="Times New Roman" panose="02020603050405020304" pitchFamily="18" charset="0"/>
              </a:rPr>
              <a:t>p = F ∆t.</a:t>
            </a:r>
          </a:p>
          <a:p>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2329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Импульстің сақталу заңы </a:t>
            </a:r>
            <a:endParaRPr lang="ru-RU" dirty="0"/>
          </a:p>
        </p:txBody>
      </p:sp>
      <p:sp>
        <p:nvSpPr>
          <p:cNvPr id="3" name="Объект 2"/>
          <p:cNvSpPr>
            <a:spLocks noGrp="1"/>
          </p:cNvSpPr>
          <p:nvPr>
            <p:ph idx="1"/>
          </p:nvPr>
        </p:nvSpPr>
        <p:spPr>
          <a:xfrm>
            <a:off x="4224866" y="2133600"/>
            <a:ext cx="7279745" cy="3777622"/>
          </a:xfrm>
        </p:spPr>
        <p:txBody>
          <a:bodyPr>
            <a:normAutofit fontScale="85000" lnSpcReduction="10000"/>
          </a:bodyPr>
          <a:lstStyle/>
          <a:p>
            <a:r>
              <a:rPr lang="kk-KZ" dirty="0"/>
              <a:t>Импульстің сақталу заңының тұжырымдамасы: </a:t>
            </a:r>
            <a:r>
              <a:rPr lang="kk-KZ" i="1" dirty="0"/>
              <a:t>тұйық жүйені құрайтын денелердің импульстерінің векторлық қосындысы уақыт өтуімен осы денелердің кез келген қозғалысында және өзара әрекеттесуінде өзгермейді.</a:t>
            </a:r>
          </a:p>
          <a:p>
            <a:r>
              <a:rPr lang="kk-KZ" dirty="0"/>
              <a:t>Ойша тәжірибеге талдау жасай отырып шығаратын қорытынды: егерде импульстің сақталу заңы бір санақ жүйесінде орындалса, онда осы жүйеге қатысты бірқалыпты түзусызықты қозғалатын жүйеде де орындалады. Яғни, импульстің сақталу заңы кез келген инерциялы санақ жүйесінде орындалады.  </a:t>
            </a:r>
            <a:endParaRPr lang="ru-RU" dirty="0"/>
          </a:p>
          <a:p>
            <a:endParaRPr lang="ru-RU" dirty="0"/>
          </a:p>
        </p:txBody>
      </p:sp>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596899" y="2329708"/>
            <a:ext cx="3373967" cy="2538625"/>
          </a:xfrm>
          <a:prstGeom prst="rect">
            <a:avLst/>
          </a:prstGeom>
        </p:spPr>
      </p:pic>
    </p:spTree>
    <p:extLst>
      <p:ext uri="{BB962C8B-B14F-4D97-AF65-F5344CB8AC3E}">
        <p14:creationId xmlns:p14="http://schemas.microsoft.com/office/powerpoint/2010/main" val="383150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2. Жұмыс және энергия ұғымдарына ғылыми-әдістемелік талдау жасау.</a:t>
            </a:r>
            <a:endParaRPr lang="ru-RU" dirty="0"/>
          </a:p>
        </p:txBody>
      </p:sp>
      <p:sp>
        <p:nvSpPr>
          <p:cNvPr id="3" name="Объект 2"/>
          <p:cNvSpPr>
            <a:spLocks noGrp="1"/>
          </p:cNvSpPr>
          <p:nvPr>
            <p:ph idx="1"/>
          </p:nvPr>
        </p:nvSpPr>
        <p:spPr/>
        <p:txBody>
          <a:bodyPr>
            <a:normAutofit fontScale="92500"/>
          </a:bodyPr>
          <a:lstStyle/>
          <a:p>
            <a:r>
              <a:rPr lang="kk-KZ" dirty="0"/>
              <a:t>Материя қозғалысының көптеген түрі бар. Материя қозғалысының барлық түрлері бір-біріне белгілі бір сандық қатынаста айнала алады. Осыдан барып материя қозғалысының әр түрін бірдей шамамен өлшеуге болатындығы шығады. </a:t>
            </a:r>
            <a:r>
              <a:rPr lang="kk-KZ" i="1" dirty="0"/>
              <a:t>Яғни, энергия әр түрлі материя қозғалысының сандық өлшемі болып табылады.</a:t>
            </a:r>
            <a:endParaRPr lang="ru-RU" dirty="0"/>
          </a:p>
          <a:p>
            <a:r>
              <a:rPr lang="kk-KZ" i="1" dirty="0"/>
              <a:t>Екінші жағынан</a:t>
            </a:r>
            <a:r>
              <a:rPr lang="kk-KZ" dirty="0"/>
              <a:t> механикалық жүйенің белгілі бір күйіне тән энергия сәйкес келеді. Бір күйден екіншісіне өту жүйенің энергиясының өзгеруімен анықталады. Механикалық процесс жағдайында бұл ауысу жұмыс істеу арқылы іске асырылады. Осыған байланысты, басқаша анықтама: </a:t>
            </a:r>
            <a:endParaRPr lang="ru-RU" dirty="0"/>
          </a:p>
          <a:p>
            <a:r>
              <a:rPr lang="kk-KZ" dirty="0"/>
              <a:t>Жүйенің энергиясы оның күйінің функциясы болып табылады. </a:t>
            </a:r>
            <a:endParaRPr lang="ru-RU" dirty="0"/>
          </a:p>
          <a:p>
            <a:endParaRPr lang="ru-RU" dirty="0"/>
          </a:p>
        </p:txBody>
      </p:sp>
    </p:spTree>
    <p:extLst>
      <p:ext uri="{BB962C8B-B14F-4D97-AF65-F5344CB8AC3E}">
        <p14:creationId xmlns:p14="http://schemas.microsoft.com/office/powerpoint/2010/main" val="1800657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4250" y="1855632"/>
            <a:ext cx="11223032" cy="4478866"/>
          </a:xfrm>
        </p:spPr>
        <p:txBody>
          <a:bodyPr>
            <a:normAutofit lnSpcReduction="10000"/>
          </a:bodyPr>
          <a:lstStyle/>
          <a:p>
            <a:r>
              <a:rPr lang="kk-KZ" i="1" dirty="0"/>
              <a:t>Екінші анықтаманың да</a:t>
            </a:r>
            <a:r>
              <a:rPr lang="kk-KZ" dirty="0"/>
              <a:t> кемшіліктері бар. Дененің күйін анықтайтын көптеген шамалардан энергияны қалай бөліп алып қарастыруға болады. Орта мектеп оқушылары үшін </a:t>
            </a:r>
            <a:r>
              <a:rPr lang="kk-KZ" i="1" dirty="0"/>
              <a:t>"жүйенің күйі</a:t>
            </a:r>
            <a:r>
              <a:rPr lang="kk-KZ" dirty="0"/>
              <a:t> </a:t>
            </a:r>
            <a:r>
              <a:rPr lang="kk-KZ" i="1" dirty="0"/>
              <a:t>қарапайым ұғым емес.</a:t>
            </a:r>
            <a:r>
              <a:rPr lang="kk-KZ" dirty="0"/>
              <a:t> Бұл ұғым да энергияға байланысты құбылыстарды оқып үйренгенде оқушылардың білімдерін толықтыруда, ойлау қабілеттерін дамытуда көптеген қосалқы жұмыстарды қажет етеді.</a:t>
            </a:r>
          </a:p>
          <a:p>
            <a:r>
              <a:rPr lang="kk-KZ" i="1" dirty="0"/>
              <a:t>Үшінші анықтамадан</a:t>
            </a:r>
            <a:r>
              <a:rPr lang="kk-KZ" dirty="0"/>
              <a:t> энергия ұғымын енгізу үшін алдымен жұмыс ұғымын анықтау керек. Сонымен бірге жұмыс ұғымы энергия ұғымы арқылы ашылады. Мұндай жағдайда логикаға қойылатын қарапайым талап (бір сөздің мәнін қайталай беру) бұзылады (яғни энергия - дененің жұмыс істей алатындығын көрсетеді, ал істелген жұмыс энергияның өзгерісіне тең).</a:t>
            </a:r>
            <a:endParaRPr lang="ru-RU" dirty="0"/>
          </a:p>
          <a:p>
            <a:endParaRPr lang="ru-RU" dirty="0"/>
          </a:p>
          <a:p>
            <a:endParaRPr lang="ru-RU" dirty="0"/>
          </a:p>
        </p:txBody>
      </p:sp>
      <p:sp>
        <p:nvSpPr>
          <p:cNvPr id="4" name="Прямоугольник 3"/>
          <p:cNvSpPr/>
          <p:nvPr/>
        </p:nvSpPr>
        <p:spPr>
          <a:xfrm>
            <a:off x="253621" y="355551"/>
            <a:ext cx="11540273" cy="1077218"/>
          </a:xfrm>
          <a:prstGeom prst="rect">
            <a:avLst/>
          </a:prstGeom>
        </p:spPr>
        <p:txBody>
          <a:bodyPr wrap="square">
            <a:spAutoFit/>
          </a:bodyPr>
          <a:lstStyle/>
          <a:p>
            <a:r>
              <a:rPr lang="kk-KZ" sz="3200" b="1" dirty="0"/>
              <a:t>2. Жұмыс және энергия ұғымдарына ғылыми-әдістемелік талдау жасау.</a:t>
            </a:r>
            <a:endParaRPr lang="ru-RU" sz="3200" dirty="0"/>
          </a:p>
        </p:txBody>
      </p:sp>
    </p:spTree>
    <p:extLst>
      <p:ext uri="{BB962C8B-B14F-4D97-AF65-F5344CB8AC3E}">
        <p14:creationId xmlns:p14="http://schemas.microsoft.com/office/powerpoint/2010/main" val="239082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2. Жұмыс және энергия ұғымдарына ғылыми-әдістемелік талдау жасау.</a:t>
            </a:r>
            <a:endParaRPr lang="ru-RU"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p:txBody>
              <a:bodyPr>
                <a:normAutofit fontScale="92500" lnSpcReduction="20000"/>
              </a:bodyPr>
              <a:lstStyle/>
              <a:p>
                <a:r>
                  <a:rPr lang="kk-KZ" dirty="0"/>
                  <a:t>1. Энергия ұғымы жұмысқа байланыссыз енгізіліп, соңынан олардың өзара байланысы анықталады. Мұнда механикалық процестерде сақталатын кинетикалық </a:t>
                </a:r>
                <a14:m>
                  <m:oMath xmlns:m="http://schemas.openxmlformats.org/officeDocument/2006/math">
                    <m:r>
                      <a:rPr lang="kk-KZ" i="1">
                        <a:latin typeface="Cambria Math" panose="02040503050406030204" pitchFamily="18" charset="0"/>
                      </a:rPr>
                      <m:t>−</m:t>
                    </m:r>
                    <m:f>
                      <m:fPr>
                        <m:ctrlPr>
                          <a:rPr lang="ru-RU" i="1">
                            <a:latin typeface="Cambria Math" panose="02040503050406030204" pitchFamily="18" charset="0"/>
                          </a:rPr>
                        </m:ctrlPr>
                      </m:fPr>
                      <m:num>
                        <m:sSup>
                          <m:sSupPr>
                            <m:ctrlPr>
                              <a:rPr lang="ru-RU" i="1">
                                <a:latin typeface="Cambria Math" panose="02040503050406030204" pitchFamily="18" charset="0"/>
                              </a:rPr>
                            </m:ctrlPr>
                          </m:sSupPr>
                          <m:e>
                            <m:r>
                              <a:rPr lang="kk-KZ" i="1">
                                <a:latin typeface="Cambria Math" panose="02040503050406030204" pitchFamily="18" charset="0"/>
                              </a:rPr>
                              <m:t>𝑚𝑣</m:t>
                            </m:r>
                          </m:e>
                          <m:sup>
                            <m:r>
                              <a:rPr lang="kk-KZ" i="1">
                                <a:latin typeface="Cambria Math" panose="02040503050406030204" pitchFamily="18" charset="0"/>
                              </a:rPr>
                              <m:t>2</m:t>
                            </m:r>
                          </m:sup>
                        </m:sSup>
                      </m:num>
                      <m:den>
                        <m:r>
                          <a:rPr lang="kk-KZ" i="1">
                            <a:latin typeface="Cambria Math" panose="02040503050406030204" pitchFamily="18" charset="0"/>
                          </a:rPr>
                          <m:t>2</m:t>
                        </m:r>
                      </m:den>
                    </m:f>
                    <m:r>
                      <a:rPr lang="kk-KZ" i="1">
                        <a:latin typeface="Cambria Math" panose="02040503050406030204" pitchFamily="18" charset="0"/>
                      </a:rPr>
                      <m:t> </m:t>
                    </m:r>
                  </m:oMath>
                </a14:m>
                <a:r>
                  <a:rPr lang="kk-KZ" dirty="0"/>
                  <a:t>және потенциалдық -mgh энергиялардың қосындысы арқылы қарастырылады. Одан кейін механикалық процестердегі кинетикалық энергияның өзгерісі ретінде жұмыс ұғымы енгізіледі.</a:t>
                </a:r>
                <a:endParaRPr lang="ru-RU" dirty="0"/>
              </a:p>
              <a:p>
                <a:r>
                  <a:rPr lang="kk-KZ" dirty="0"/>
                  <a:t>2. Кинетикалық энергияның өзгерісі және жұмысты байланыстыратын теңдеу арқылы энергия және жұмыс ұғымы бірге енгізіледі. Бұл жағдайда энергетикалық ұғымдарды оқып үйрену денелердің екпіндей немесе тежелу кезіндегі қозғалысын қарастыру арқылы басталады. Ешқандай күш қозғалысты бірден тоқтата алмайды.</a:t>
                </a:r>
                <a:endParaRPr lang="ru-RU" dirty="0"/>
              </a:p>
              <a:p>
                <a:r>
                  <a:rPr lang="kk-KZ" dirty="0"/>
                  <a:t>Тежелу жолын есептегенде мына теңдеуді алады   </a:t>
                </a:r>
                <a14:m>
                  <m:oMath xmlns:m="http://schemas.openxmlformats.org/officeDocument/2006/math">
                    <m:f>
                      <m:fPr>
                        <m:ctrlPr>
                          <a:rPr lang="ru-RU" i="1">
                            <a:latin typeface="Cambria Math" panose="02040503050406030204" pitchFamily="18" charset="0"/>
                          </a:rPr>
                        </m:ctrlPr>
                      </m:fPr>
                      <m:num>
                        <m:sSup>
                          <m:sSupPr>
                            <m:ctrlPr>
                              <a:rPr lang="ru-RU" i="1">
                                <a:latin typeface="Cambria Math" panose="02040503050406030204" pitchFamily="18" charset="0"/>
                              </a:rPr>
                            </m:ctrlPr>
                          </m:sSupPr>
                          <m:e>
                            <m:r>
                              <a:rPr lang="kk-KZ" i="1">
                                <a:latin typeface="Cambria Math" panose="02040503050406030204" pitchFamily="18" charset="0"/>
                              </a:rPr>
                              <m:t>𝑚𝑣</m:t>
                            </m:r>
                          </m:e>
                          <m:sup>
                            <m:r>
                              <a:rPr lang="kk-KZ" i="1">
                                <a:latin typeface="Cambria Math" panose="02040503050406030204" pitchFamily="18" charset="0"/>
                              </a:rPr>
                              <m:t>2</m:t>
                            </m:r>
                          </m:sup>
                        </m:sSup>
                      </m:num>
                      <m:den>
                        <m:r>
                          <a:rPr lang="kk-KZ" i="1">
                            <a:latin typeface="Cambria Math" panose="02040503050406030204" pitchFamily="18" charset="0"/>
                          </a:rPr>
                          <m:t>2</m:t>
                        </m:r>
                      </m:den>
                    </m:f>
                    <m:r>
                      <a:rPr lang="kk-KZ" i="1">
                        <a:latin typeface="Cambria Math" panose="02040503050406030204" pitchFamily="18" charset="0"/>
                      </a:rPr>
                      <m:t>=</m:t>
                    </m:r>
                    <m:r>
                      <a:rPr lang="kk-KZ" i="1">
                        <a:latin typeface="Cambria Math" panose="02040503050406030204" pitchFamily="18" charset="0"/>
                      </a:rPr>
                      <m:t>𝐹</m:t>
                    </m:r>
                    <m:r>
                      <a:rPr lang="kk-KZ" i="1">
                        <a:latin typeface="Cambria Math" panose="02040503050406030204" pitchFamily="18" charset="0"/>
                      </a:rPr>
                      <m:t>∙</m:t>
                    </m:r>
                    <m:r>
                      <a:rPr lang="kk-KZ" i="1">
                        <a:latin typeface="Cambria Math" panose="02040503050406030204" pitchFamily="18" charset="0"/>
                      </a:rPr>
                      <m:t>𝑆</m:t>
                    </m:r>
                  </m:oMath>
                </a14:m>
                <a:endParaRPr lang="ru-RU" dirty="0"/>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ru-RU">
                    <a:noFill/>
                  </a:rPr>
                  <a:t> </a:t>
                </a:r>
              </a:p>
            </p:txBody>
          </p:sp>
        </mc:Fallback>
      </mc:AlternateContent>
    </p:spTree>
    <p:extLst>
      <p:ext uri="{BB962C8B-B14F-4D97-AF65-F5344CB8AC3E}">
        <p14:creationId xmlns:p14="http://schemas.microsoft.com/office/powerpoint/2010/main" val="1846011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3. Механикалық жұмыс. </a:t>
            </a:r>
            <a:endParaRPr lang="ru-RU" dirty="0"/>
          </a:p>
        </p:txBody>
      </p:sp>
      <mc:AlternateContent xmlns:mc="http://schemas.openxmlformats.org/markup-compatibility/2006">
        <mc:Choice xmlns:a14="http://schemas.microsoft.com/office/drawing/2010/main" Requires="a14">
          <p:sp>
            <p:nvSpPr>
              <p:cNvPr id="3" name="Объект 2"/>
              <p:cNvSpPr>
                <a:spLocks noGrp="1"/>
              </p:cNvSpPr>
              <p:nvPr>
                <p:ph idx="1"/>
              </p:nvPr>
            </p:nvSpPr>
            <p:spPr/>
            <p:txBody>
              <a:bodyPr>
                <a:normAutofit fontScale="92500" lnSpcReduction="20000"/>
              </a:bodyPr>
              <a:lstStyle/>
              <a:p>
                <a:r>
                  <a:rPr lang="kk-KZ" i="1" dirty="0"/>
                  <a:t>1 кезең -</a:t>
                </a:r>
                <a:r>
                  <a:rPr lang="kk-KZ" dirty="0"/>
                  <a:t> негізгі мектепте өткен жұмыс ұғымы туралы алған білімдерін қайталау. Дененің қозғалу бағыты бойынша әсер ететін күштің жұмысы күш пен жолдың көбейтіндісіне тура пропорционал (А=F</a:t>
                </a:r>
                <a14:m>
                  <m:oMath xmlns:m="http://schemas.openxmlformats.org/officeDocument/2006/math">
                    <m:r>
                      <a:rPr lang="kk-KZ" i="1">
                        <a:latin typeface="Cambria Math" panose="02040503050406030204" pitchFamily="18" charset="0"/>
                      </a:rPr>
                      <m:t>∙</m:t>
                    </m:r>
                  </m:oMath>
                </a14:m>
                <a:r>
                  <a:rPr lang="kk-KZ" dirty="0"/>
                  <a:t>S)</a:t>
                </a:r>
                <a:endParaRPr lang="ru-RU" dirty="0"/>
              </a:p>
              <a:p>
                <a:r>
                  <a:rPr lang="kk-KZ" i="1" dirty="0"/>
                  <a:t>2 кезең</a:t>
                </a:r>
                <a:r>
                  <a:rPr lang="kk-KZ" dirty="0"/>
                  <a:t> механикалық жұмыс ұғымының анықтамасын одан ары дамытып (А = F · S cosα) нақтылау. Тұрақты күштің жұмысы күш пен орын ауыстыру векторларының модульдерінің көбейтіндісін сол векторлар арасындағы бұрыштың косинусына көбейткенге тен. А = F · S cosα өрнегіндегі α (α=90°, α &lt;90°, α &gt;90°,α=180°) мәндеріне әртүрлі шамалар беріп зерттеудің нәтижесінде, жұмыстың оң, теріс және нольге тең болатындығын анықтау.</a:t>
                </a:r>
                <a:endParaRPr lang="ru-RU" dirty="0"/>
              </a:p>
              <a:p>
                <a:r>
                  <a:rPr lang="kk-KZ" i="1" dirty="0"/>
                  <a:t>3 кезең</a:t>
                </a:r>
                <a:r>
                  <a:rPr lang="kk-KZ" dirty="0"/>
                  <a:t> жұмыстың механикадағы барлық күштер арқылы өрнектелетін теңдеуін қарастыру: A=mg(</a:t>
                </a:r>
                <a14:m>
                  <m:oMath xmlns:m="http://schemas.openxmlformats.org/officeDocument/2006/math">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2</m:t>
                        </m:r>
                      </m:sub>
                    </m:sSub>
                    <m:r>
                      <a:rPr lang="kk-KZ" i="1">
                        <a:latin typeface="Cambria Math" panose="02040503050406030204" pitchFamily="18" charset="0"/>
                      </a:rPr>
                      <m:t>−</m:t>
                    </m:r>
                    <m:sSub>
                      <m:sSubPr>
                        <m:ctrlPr>
                          <a:rPr lang="ru-RU" i="1">
                            <a:latin typeface="Cambria Math" panose="02040503050406030204" pitchFamily="18" charset="0"/>
                          </a:rPr>
                        </m:ctrlPr>
                      </m:sSubPr>
                      <m:e>
                        <m:r>
                          <a:rPr lang="kk-KZ" i="1">
                            <a:latin typeface="Cambria Math" panose="02040503050406030204" pitchFamily="18" charset="0"/>
                          </a:rPr>
                          <m:t>h</m:t>
                        </m:r>
                      </m:e>
                      <m:sub>
                        <m:r>
                          <a:rPr lang="kk-KZ" i="1">
                            <a:latin typeface="Cambria Math" panose="02040503050406030204" pitchFamily="18" charset="0"/>
                          </a:rPr>
                          <m:t>1</m:t>
                        </m:r>
                      </m:sub>
                    </m:sSub>
                    <m:r>
                      <a:rPr lang="kk-KZ" i="1">
                        <a:latin typeface="Cambria Math" panose="02040503050406030204" pitchFamily="18" charset="0"/>
                      </a:rPr>
                      <m:t>)</m:t>
                    </m:r>
                  </m:oMath>
                </a14:m>
                <a:r>
                  <a:rPr lang="kk-KZ" dirty="0"/>
                  <a:t>- ауырлық күшінің жұмысы; </a:t>
                </a:r>
                <a14:m>
                  <m:oMath xmlns:m="http://schemas.openxmlformats.org/officeDocument/2006/math">
                    <m:r>
                      <a:rPr lang="kk-KZ" i="1">
                        <a:latin typeface="Cambria Math" panose="02040503050406030204" pitchFamily="18" charset="0"/>
                      </a:rPr>
                      <m:t>𝐴</m:t>
                    </m:r>
                    <m:r>
                      <a:rPr lang="kk-KZ" i="1">
                        <a:latin typeface="Cambria Math" panose="02040503050406030204" pitchFamily="18" charset="0"/>
                      </a:rPr>
                      <m:t>=</m:t>
                    </m:r>
                    <m:f>
                      <m:fPr>
                        <m:ctrlPr>
                          <a:rPr lang="ru-RU" i="1">
                            <a:latin typeface="Cambria Math" panose="02040503050406030204" pitchFamily="18" charset="0"/>
                          </a:rPr>
                        </m:ctrlPr>
                      </m:fPr>
                      <m:num>
                        <m:r>
                          <a:rPr lang="kk-KZ" i="1">
                            <a:latin typeface="Cambria Math" panose="02040503050406030204" pitchFamily="18" charset="0"/>
                          </a:rPr>
                          <m:t>𝑘</m:t>
                        </m:r>
                      </m:num>
                      <m:den>
                        <m:r>
                          <a:rPr lang="kk-KZ" i="1">
                            <a:latin typeface="Cambria Math" panose="02040503050406030204" pitchFamily="18" charset="0"/>
                          </a:rPr>
                          <m:t>2</m:t>
                        </m:r>
                      </m:den>
                    </m:f>
                    <m:r>
                      <a:rPr lang="kk-KZ" i="1">
                        <a:latin typeface="Cambria Math" panose="02040503050406030204" pitchFamily="18" charset="0"/>
                      </a:rPr>
                      <m:t>(</m:t>
                    </m:r>
                    <m:sSubSup>
                      <m:sSubSupPr>
                        <m:ctrlPr>
                          <a:rPr lang="ru-RU" i="1">
                            <a:latin typeface="Cambria Math" panose="02040503050406030204" pitchFamily="18" charset="0"/>
                          </a:rPr>
                        </m:ctrlPr>
                      </m:sSubSupPr>
                      <m:e>
                        <m:r>
                          <a:rPr lang="kk-KZ" i="1">
                            <a:latin typeface="Cambria Math" panose="02040503050406030204" pitchFamily="18" charset="0"/>
                          </a:rPr>
                          <m:t>𝑥</m:t>
                        </m:r>
                      </m:e>
                      <m:sub>
                        <m:r>
                          <a:rPr lang="kk-KZ" i="1">
                            <a:latin typeface="Cambria Math" panose="02040503050406030204" pitchFamily="18" charset="0"/>
                          </a:rPr>
                          <m:t>1</m:t>
                        </m:r>
                      </m:sub>
                      <m:sup>
                        <m:r>
                          <a:rPr lang="kk-KZ" i="1">
                            <a:latin typeface="Cambria Math" panose="02040503050406030204" pitchFamily="18" charset="0"/>
                          </a:rPr>
                          <m:t>2</m:t>
                        </m:r>
                      </m:sup>
                    </m:sSubSup>
                    <m:r>
                      <a:rPr lang="kk-KZ" i="1">
                        <a:latin typeface="Cambria Math" panose="02040503050406030204" pitchFamily="18" charset="0"/>
                      </a:rPr>
                      <m:t>−</m:t>
                    </m:r>
                    <m:sSubSup>
                      <m:sSubSupPr>
                        <m:ctrlPr>
                          <a:rPr lang="ru-RU" i="1">
                            <a:latin typeface="Cambria Math" panose="02040503050406030204" pitchFamily="18" charset="0"/>
                          </a:rPr>
                        </m:ctrlPr>
                      </m:sSubSupPr>
                      <m:e>
                        <m:r>
                          <a:rPr lang="kk-KZ" i="1">
                            <a:latin typeface="Cambria Math" panose="02040503050406030204" pitchFamily="18" charset="0"/>
                          </a:rPr>
                          <m:t>𝑥</m:t>
                        </m:r>
                      </m:e>
                      <m:sub>
                        <m:r>
                          <a:rPr lang="kk-KZ" i="1">
                            <a:latin typeface="Cambria Math" panose="02040503050406030204" pitchFamily="18" charset="0"/>
                          </a:rPr>
                          <m:t>2</m:t>
                        </m:r>
                      </m:sub>
                      <m:sup>
                        <m:r>
                          <a:rPr lang="kk-KZ" i="1">
                            <a:latin typeface="Cambria Math" panose="02040503050406030204" pitchFamily="18" charset="0"/>
                          </a:rPr>
                          <m:t>2</m:t>
                        </m:r>
                      </m:sup>
                    </m:sSubSup>
                    <m:r>
                      <a:rPr lang="kk-KZ" i="1">
                        <a:latin typeface="Cambria Math" panose="02040503050406030204" pitchFamily="18" charset="0"/>
                      </a:rPr>
                      <m:t>)</m:t>
                    </m:r>
                  </m:oMath>
                </a14:m>
                <a:r>
                  <a:rPr lang="kk-KZ" dirty="0"/>
                  <a:t> — серпімділік күшінің жұмысы; </a:t>
                </a:r>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3501" r="-1623"/>
                </a:stretch>
              </a:blipFill>
            </p:spPr>
            <p:txBody>
              <a:bodyPr/>
              <a:lstStyle/>
              <a:p>
                <a:r>
                  <a:rPr lang="ru-RU">
                    <a:noFill/>
                  </a:rPr>
                  <a:t> </a:t>
                </a:r>
              </a:p>
            </p:txBody>
          </p:sp>
        </mc:Fallback>
      </mc:AlternateContent>
    </p:spTree>
    <p:extLst>
      <p:ext uri="{BB962C8B-B14F-4D97-AF65-F5344CB8AC3E}">
        <p14:creationId xmlns:p14="http://schemas.microsoft.com/office/powerpoint/2010/main" val="76323181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1188</Words>
  <Application>Microsoft Office PowerPoint</Application>
  <PresentationFormat>Широкоэкранный</PresentationFormat>
  <Paragraphs>59</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Cambria Math</vt:lpstr>
      <vt:lpstr>Times New Roman</vt:lpstr>
      <vt:lpstr>Тема Office</vt:lpstr>
      <vt:lpstr>Презентация PowerPoint</vt:lpstr>
      <vt:lpstr>Жоспар </vt:lpstr>
      <vt:lpstr>1. Импульстің сақталу заңы.</vt:lpstr>
      <vt:lpstr>Дененің импульсі</vt:lpstr>
      <vt:lpstr>Импульстің сақталу заңы </vt:lpstr>
      <vt:lpstr>2. Жұмыс және энергия ұғымдарына ғылыми-әдістемелік талдау жасау.</vt:lpstr>
      <vt:lpstr>Презентация PowerPoint</vt:lpstr>
      <vt:lpstr>2. Жұмыс және энергия ұғымдарына ғылыми-әдістемелік талдау жасау.</vt:lpstr>
      <vt:lpstr>3. Механикалық жұмыс. </vt:lpstr>
      <vt:lpstr>3. Механикалық жұмыс. </vt:lpstr>
      <vt:lpstr>4. Механикалық энергия және оның сақталу заңы.</vt:lpstr>
      <vt:lpstr>Презентация PowerPoint</vt:lpstr>
      <vt:lpstr>4. Механикалық энергия және оның сақталу заңы.</vt:lpstr>
      <vt:lpstr>Дәрісті бекіту сұрақтары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Дәріс. Сақталу заңдарын оқыту әдістемесі</dc:title>
  <dc:creator>user</dc:creator>
  <cp:lastModifiedBy>Аралбаева Гульнара Мырзахановна</cp:lastModifiedBy>
  <cp:revision>5</cp:revision>
  <dcterms:created xsi:type="dcterms:W3CDTF">2024-10-31T13:52:21Z</dcterms:created>
  <dcterms:modified xsi:type="dcterms:W3CDTF">2024-10-31T14:57:38Z</dcterms:modified>
</cp:coreProperties>
</file>