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Gelasio" panose="020B0604020202020204" charset="0"/>
      <p:regular r:id="rId16"/>
    </p:embeddedFont>
    <p:embeddedFont>
      <p:font typeface="Gelasio Semi Bold" panose="020B0604020202020204" charset="0"/>
      <p:regular r:id="rId1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43" d="100"/>
          <a:sy n="43" d="100"/>
        </p:scale>
        <p:origin x="9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58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8908" y="901779"/>
            <a:ext cx="7566184" cy="2916436"/>
          </a:xfrm>
          <a:prstGeom prst="rect">
            <a:avLst/>
          </a:prstGeom>
          <a:noFill/>
          <a:ln/>
        </p:spPr>
        <p:txBody>
          <a:bodyPr wrap="square" lIns="0" tIns="0" rIns="0" bIns="0" rtlCol="0" anchor="t"/>
          <a:lstStyle/>
          <a:p>
            <a:pPr>
              <a:lnSpc>
                <a:spcPts val="7650"/>
              </a:lnSpc>
            </a:pPr>
            <a:r>
              <a:rPr lang="ru-RU" sz="6100" dirty="0">
                <a:solidFill>
                  <a:srgbClr val="484237"/>
                </a:solidFill>
                <a:latin typeface="Gelasio Semi Bold" pitchFamily="34" charset="0"/>
                <a:ea typeface="Gelasio Semi Bold" pitchFamily="34" charset="-122"/>
                <a:cs typeface="Gelasio Semi Bold" pitchFamily="34" charset="-120"/>
              </a:rPr>
              <a:t>15 </a:t>
            </a:r>
            <a:r>
              <a:rPr lang="ru-RU" sz="6100" dirty="0" err="1">
                <a:solidFill>
                  <a:srgbClr val="484237"/>
                </a:solidFill>
                <a:latin typeface="Gelasio Semi Bold" pitchFamily="34" charset="0"/>
                <a:ea typeface="Gelasio Semi Bold" pitchFamily="34" charset="-122"/>
                <a:cs typeface="Gelasio Semi Bold" pitchFamily="34" charset="-120"/>
              </a:rPr>
              <a:t>Дәріс</a:t>
            </a:r>
            <a:r>
              <a:rPr lang="ru-RU" sz="6100" dirty="0">
                <a:solidFill>
                  <a:srgbClr val="484237"/>
                </a:solidFill>
                <a:latin typeface="Gelasio Semi Bold" pitchFamily="34" charset="0"/>
                <a:ea typeface="Gelasio Semi Bold" pitchFamily="34" charset="-122"/>
                <a:cs typeface="Gelasio Semi Bold" pitchFamily="34" charset="-120"/>
              </a:rPr>
              <a:t>. </a:t>
            </a:r>
            <a:r>
              <a:rPr lang="ru-RU" sz="6100" dirty="0" err="1">
                <a:solidFill>
                  <a:srgbClr val="484237"/>
                </a:solidFill>
                <a:latin typeface="Gelasio Semi Bold" pitchFamily="34" charset="0"/>
                <a:ea typeface="Gelasio Semi Bold" pitchFamily="34" charset="-122"/>
                <a:cs typeface="Gelasio Semi Bold" pitchFamily="34" charset="-120"/>
              </a:rPr>
              <a:t>Атомның</a:t>
            </a:r>
            <a:r>
              <a:rPr lang="ru-RU" sz="6100" dirty="0">
                <a:solidFill>
                  <a:srgbClr val="484237"/>
                </a:solidFill>
                <a:latin typeface="Gelasio Semi Bold" pitchFamily="34" charset="0"/>
                <a:ea typeface="Gelasio Semi Bold" pitchFamily="34" charset="-122"/>
                <a:cs typeface="Gelasio Semi Bold" pitchFamily="34" charset="-120"/>
              </a:rPr>
              <a:t> </a:t>
            </a:r>
            <a:r>
              <a:rPr lang="ru-RU" sz="6100" dirty="0" err="1">
                <a:solidFill>
                  <a:srgbClr val="484237"/>
                </a:solidFill>
                <a:latin typeface="Gelasio Semi Bold" pitchFamily="34" charset="0"/>
                <a:ea typeface="Gelasio Semi Bold" pitchFamily="34" charset="-122"/>
                <a:cs typeface="Gelasio Semi Bold" pitchFamily="34" charset="-120"/>
              </a:rPr>
              <a:t>құрылысын</a:t>
            </a:r>
            <a:r>
              <a:rPr lang="ru-RU" sz="6100" dirty="0">
                <a:solidFill>
                  <a:srgbClr val="484237"/>
                </a:solidFill>
                <a:latin typeface="Gelasio Semi Bold" pitchFamily="34" charset="0"/>
                <a:ea typeface="Gelasio Semi Bold" pitchFamily="34" charset="-122"/>
                <a:cs typeface="Gelasio Semi Bold" pitchFamily="34" charset="-120"/>
              </a:rPr>
              <a:t> </a:t>
            </a:r>
            <a:r>
              <a:rPr lang="ru-RU" sz="6100" dirty="0" err="1">
                <a:solidFill>
                  <a:srgbClr val="484237"/>
                </a:solidFill>
                <a:latin typeface="Gelasio Semi Bold" pitchFamily="34" charset="0"/>
                <a:ea typeface="Gelasio Semi Bold" pitchFamily="34" charset="-122"/>
                <a:cs typeface="Gelasio Semi Bold" pitchFamily="34" charset="-120"/>
              </a:rPr>
              <a:t>оқып-үйрену</a:t>
            </a:r>
            <a:r>
              <a:rPr lang="ru-RU" sz="6100" dirty="0">
                <a:solidFill>
                  <a:srgbClr val="484237"/>
                </a:solidFill>
                <a:latin typeface="Gelasio Semi Bold" pitchFamily="34" charset="0"/>
                <a:ea typeface="Gelasio Semi Bold" pitchFamily="34" charset="-122"/>
                <a:cs typeface="Gelasio Semi Bold" pitchFamily="34" charset="-120"/>
              </a:rPr>
              <a:t> </a:t>
            </a:r>
            <a:r>
              <a:rPr lang="ru-RU" sz="6100" dirty="0" err="1">
                <a:solidFill>
                  <a:srgbClr val="484237"/>
                </a:solidFill>
                <a:latin typeface="Gelasio Semi Bold" pitchFamily="34" charset="0"/>
                <a:ea typeface="Gelasio Semi Bold" pitchFamily="34" charset="-122"/>
                <a:cs typeface="Gelasio Semi Bold" pitchFamily="34" charset="-120"/>
              </a:rPr>
              <a:t>әдістемесі</a:t>
            </a:r>
            <a:endParaRPr lang="en-US" sz="6100" dirty="0"/>
          </a:p>
        </p:txBody>
      </p:sp>
      <p:sp>
        <p:nvSpPr>
          <p:cNvPr id="4" name="Text 1"/>
          <p:cNvSpPr/>
          <p:nvPr/>
        </p:nvSpPr>
        <p:spPr>
          <a:xfrm>
            <a:off x="788908" y="4156234"/>
            <a:ext cx="7566184" cy="2523649"/>
          </a:xfrm>
          <a:prstGeom prst="rect">
            <a:avLst/>
          </a:prstGeom>
          <a:noFill/>
          <a:ln/>
        </p:spPr>
        <p:txBody>
          <a:bodyPr wrap="square" lIns="0" tIns="0" rIns="0" bIns="0" rtlCol="0" anchor="t"/>
          <a:lstStyle/>
          <a:p>
            <a:pPr marL="0" indent="0">
              <a:lnSpc>
                <a:spcPts val="2800"/>
              </a:lnSpc>
              <a:buNone/>
            </a:pPr>
            <a:r>
              <a:rPr lang="en-US" sz="2000" dirty="0">
                <a:solidFill>
                  <a:srgbClr val="746558"/>
                </a:solidFill>
                <a:latin typeface="Gelasio" pitchFamily="34" charset="0"/>
                <a:ea typeface="Gelasio" pitchFamily="34" charset="-122"/>
                <a:cs typeface="Gelasio" pitchFamily="34" charset="-120"/>
              </a:rPr>
              <a:t>Атом құрылысын оқып-үйрену - физика пәнінің маңызды бөлімі. Бұл тақырып атомның құрылысы, Бор постулаттары және атомдық спектрлер сияқты негізгі ұғымдарды қамтиды. Оқушылар атом құрылысының тарихи дамуын, радиоактивтілік құбылысын және атомның планетарлық моделін зерттейді. Сонымен қатар, Бор теориясы мен атомдық спектрлердің заңдылықтары қарастырылады.</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2305" y="840462"/>
            <a:ext cx="7662863" cy="514112"/>
          </a:xfrm>
          <a:prstGeom prst="rect">
            <a:avLst/>
          </a:prstGeom>
          <a:noFill/>
          <a:ln/>
        </p:spPr>
        <p:txBody>
          <a:bodyPr wrap="none" lIns="0" tIns="0" rIns="0" bIns="0" rtlCol="0" anchor="t"/>
          <a:lstStyle/>
          <a:p>
            <a:pPr marL="0" indent="0">
              <a:lnSpc>
                <a:spcPts val="4000"/>
              </a:lnSpc>
              <a:buNone/>
            </a:pPr>
            <a:r>
              <a:rPr lang="en-US" sz="4000" dirty="0">
                <a:solidFill>
                  <a:srgbClr val="484237"/>
                </a:solidFill>
                <a:latin typeface="Gelasio Semi Bold" pitchFamily="34" charset="0"/>
                <a:ea typeface="Gelasio Semi Bold" pitchFamily="34" charset="-122"/>
                <a:cs typeface="Gelasio Semi Bold" pitchFamily="34" charset="-120"/>
              </a:rPr>
              <a:t>Атом құрылысының тарихи дамуы</a:t>
            </a:r>
            <a:endParaRPr lang="en-US" sz="4000" dirty="0"/>
          </a:p>
        </p:txBody>
      </p:sp>
      <p:sp>
        <p:nvSpPr>
          <p:cNvPr id="4" name="Text 1"/>
          <p:cNvSpPr/>
          <p:nvPr/>
        </p:nvSpPr>
        <p:spPr>
          <a:xfrm>
            <a:off x="6062305" y="1601391"/>
            <a:ext cx="7992189" cy="1316236"/>
          </a:xfrm>
          <a:prstGeom prst="rect">
            <a:avLst/>
          </a:prstGeom>
          <a:noFill/>
          <a:ln/>
        </p:spPr>
        <p:txBody>
          <a:bodyPr wrap="square" lIns="0" tIns="0" rIns="0" bIns="0" rtlCol="0" anchor="t"/>
          <a:lstStyle/>
          <a:p>
            <a:pPr marL="0" indent="0">
              <a:lnSpc>
                <a:spcPts val="2050"/>
              </a:lnSpc>
              <a:buNone/>
            </a:pPr>
            <a:r>
              <a:rPr lang="en-US" sz="1600" dirty="0">
                <a:solidFill>
                  <a:srgbClr val="746558"/>
                </a:solidFill>
                <a:latin typeface="Gelasio" pitchFamily="34" charset="0"/>
                <a:ea typeface="Gelasio" pitchFamily="34" charset="-122"/>
                <a:cs typeface="Gelasio" pitchFamily="34" charset="-120"/>
              </a:rPr>
              <a:t>Атом құрылысы туралы түсініктің дамуы ежелгі грек философтарынан басталды. Олар атомды бөлінбейтін бөлшек деп санады. XIX ғасырдың соңында М.Фарадей атом мен электр зарядының байланысын анықтады. Кейінірек электронның ашылуы атом құрылысын түсінуге жаңа серпін берді. Дж.Дж. Томсонның "жүзім салып пісірілген нан" моделі ұсынылды. Э.Резерфордтың α-бөлшектердің шашырауын зерттеуі атомның планетарлық моделінің жасалуына әкелді.</a:t>
            </a:r>
            <a:endParaRPr lang="en-US" sz="1600" dirty="0"/>
          </a:p>
        </p:txBody>
      </p:sp>
      <p:sp>
        <p:nvSpPr>
          <p:cNvPr id="5" name="Shape 2"/>
          <p:cNvSpPr/>
          <p:nvPr/>
        </p:nvSpPr>
        <p:spPr>
          <a:xfrm>
            <a:off x="6297692" y="3102650"/>
            <a:ext cx="22860" cy="4286488"/>
          </a:xfrm>
          <a:prstGeom prst="roundRect">
            <a:avLst>
              <a:gd name="adj" fmla="val 107974"/>
            </a:avLst>
          </a:prstGeom>
          <a:solidFill>
            <a:srgbClr val="D4CEC3"/>
          </a:solidFill>
          <a:ln/>
        </p:spPr>
        <p:txBody>
          <a:bodyPr/>
          <a:lstStyle/>
          <a:p>
            <a:endParaRPr lang="ru-RU" sz="2400"/>
          </a:p>
        </p:txBody>
      </p:sp>
      <p:sp>
        <p:nvSpPr>
          <p:cNvPr id="6" name="Shape 3"/>
          <p:cNvSpPr/>
          <p:nvPr/>
        </p:nvSpPr>
        <p:spPr>
          <a:xfrm>
            <a:off x="6471345" y="3461266"/>
            <a:ext cx="575905" cy="22860"/>
          </a:xfrm>
          <a:prstGeom prst="roundRect">
            <a:avLst>
              <a:gd name="adj" fmla="val 107974"/>
            </a:avLst>
          </a:prstGeom>
          <a:solidFill>
            <a:srgbClr val="D4CEC3"/>
          </a:solidFill>
          <a:ln/>
        </p:spPr>
        <p:txBody>
          <a:bodyPr/>
          <a:lstStyle/>
          <a:p>
            <a:endParaRPr lang="ru-RU" sz="2400"/>
          </a:p>
        </p:txBody>
      </p:sp>
      <p:sp>
        <p:nvSpPr>
          <p:cNvPr id="7" name="Shape 4"/>
          <p:cNvSpPr/>
          <p:nvPr/>
        </p:nvSpPr>
        <p:spPr>
          <a:xfrm>
            <a:off x="6124039" y="3287673"/>
            <a:ext cx="370165" cy="370165"/>
          </a:xfrm>
          <a:prstGeom prst="roundRect">
            <a:avLst>
              <a:gd name="adj" fmla="val 6668"/>
            </a:avLst>
          </a:prstGeom>
          <a:solidFill>
            <a:srgbClr val="EEE8DD"/>
          </a:solidFill>
          <a:ln/>
        </p:spPr>
        <p:txBody>
          <a:bodyPr/>
          <a:lstStyle/>
          <a:p>
            <a:endParaRPr lang="ru-RU" sz="2400"/>
          </a:p>
        </p:txBody>
      </p:sp>
      <p:sp>
        <p:nvSpPr>
          <p:cNvPr id="8" name="Text 5"/>
          <p:cNvSpPr/>
          <p:nvPr/>
        </p:nvSpPr>
        <p:spPr>
          <a:xfrm>
            <a:off x="6250841" y="3349347"/>
            <a:ext cx="116443" cy="246817"/>
          </a:xfrm>
          <a:prstGeom prst="rect">
            <a:avLst/>
          </a:prstGeom>
          <a:noFill/>
          <a:ln/>
        </p:spPr>
        <p:txBody>
          <a:bodyPr wrap="none" lIns="0" tIns="0" rIns="0" bIns="0" rtlCol="0" anchor="t"/>
          <a:lstStyle/>
          <a:p>
            <a:pPr marL="0" indent="0" algn="ctr">
              <a:lnSpc>
                <a:spcPts val="1900"/>
              </a:lnSpc>
              <a:buNone/>
            </a:pPr>
            <a:r>
              <a:rPr lang="en-US" sz="2400" dirty="0">
                <a:solidFill>
                  <a:srgbClr val="746558"/>
                </a:solidFill>
                <a:latin typeface="Gelasio Semi Bold" pitchFamily="34" charset="0"/>
                <a:ea typeface="Gelasio Semi Bold" pitchFamily="34" charset="-122"/>
                <a:cs typeface="Gelasio Semi Bold" pitchFamily="34" charset="-120"/>
              </a:rPr>
              <a:t>1</a:t>
            </a:r>
            <a:endParaRPr lang="en-US" sz="2400" dirty="0"/>
          </a:p>
        </p:txBody>
      </p:sp>
      <p:sp>
        <p:nvSpPr>
          <p:cNvPr id="9" name="Text 6"/>
          <p:cNvSpPr/>
          <p:nvPr/>
        </p:nvSpPr>
        <p:spPr>
          <a:xfrm>
            <a:off x="7214116" y="3267194"/>
            <a:ext cx="2056805" cy="257175"/>
          </a:xfrm>
          <a:prstGeom prst="rect">
            <a:avLst/>
          </a:prstGeom>
          <a:noFill/>
          <a:ln/>
        </p:spPr>
        <p:txBody>
          <a:bodyPr wrap="none" lIns="0" tIns="0" rIns="0" bIns="0" rtlCol="0" anchor="t"/>
          <a:lstStyle/>
          <a:p>
            <a:pPr marL="0" indent="0" algn="l">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Ежелгі Греция</a:t>
            </a:r>
            <a:endParaRPr lang="en-US" sz="2000" dirty="0"/>
          </a:p>
        </p:txBody>
      </p:sp>
      <p:sp>
        <p:nvSpPr>
          <p:cNvPr id="10" name="Text 7"/>
          <p:cNvSpPr/>
          <p:nvPr/>
        </p:nvSpPr>
        <p:spPr>
          <a:xfrm>
            <a:off x="7214116" y="3623072"/>
            <a:ext cx="6840379" cy="263247"/>
          </a:xfrm>
          <a:prstGeom prst="rect">
            <a:avLst/>
          </a:prstGeom>
          <a:noFill/>
          <a:ln/>
        </p:spPr>
        <p:txBody>
          <a:bodyPr wrap="none" lIns="0" tIns="0" rIns="0" bIns="0" rtlCol="0" anchor="t"/>
          <a:lstStyle/>
          <a:p>
            <a:pPr marL="0" indent="0" algn="l">
              <a:lnSpc>
                <a:spcPts val="2050"/>
              </a:lnSpc>
              <a:buNone/>
            </a:pPr>
            <a:r>
              <a:rPr lang="en-US" sz="1600" dirty="0">
                <a:solidFill>
                  <a:srgbClr val="746558"/>
                </a:solidFill>
                <a:latin typeface="Gelasio" pitchFamily="34" charset="0"/>
                <a:ea typeface="Gelasio" pitchFamily="34" charset="-122"/>
                <a:cs typeface="Gelasio" pitchFamily="34" charset="-120"/>
              </a:rPr>
              <a:t>Атом бөлінбейтін бөлшек ретінде қарастырылды</a:t>
            </a:r>
            <a:endParaRPr lang="en-US" sz="1600" dirty="0"/>
          </a:p>
        </p:txBody>
      </p:sp>
      <p:sp>
        <p:nvSpPr>
          <p:cNvPr id="11" name="Shape 8"/>
          <p:cNvSpPr/>
          <p:nvPr/>
        </p:nvSpPr>
        <p:spPr>
          <a:xfrm>
            <a:off x="6471345" y="4574024"/>
            <a:ext cx="575905" cy="22860"/>
          </a:xfrm>
          <a:prstGeom prst="roundRect">
            <a:avLst>
              <a:gd name="adj" fmla="val 107974"/>
            </a:avLst>
          </a:prstGeom>
          <a:solidFill>
            <a:srgbClr val="D4CEC3"/>
          </a:solidFill>
          <a:ln/>
        </p:spPr>
        <p:txBody>
          <a:bodyPr/>
          <a:lstStyle/>
          <a:p>
            <a:endParaRPr lang="ru-RU" sz="2400"/>
          </a:p>
        </p:txBody>
      </p:sp>
      <p:sp>
        <p:nvSpPr>
          <p:cNvPr id="12" name="Shape 9"/>
          <p:cNvSpPr/>
          <p:nvPr/>
        </p:nvSpPr>
        <p:spPr>
          <a:xfrm>
            <a:off x="6124039" y="4400431"/>
            <a:ext cx="370165" cy="370165"/>
          </a:xfrm>
          <a:prstGeom prst="roundRect">
            <a:avLst>
              <a:gd name="adj" fmla="val 6668"/>
            </a:avLst>
          </a:prstGeom>
          <a:solidFill>
            <a:srgbClr val="EEE8DD"/>
          </a:solidFill>
          <a:ln/>
        </p:spPr>
        <p:txBody>
          <a:bodyPr/>
          <a:lstStyle/>
          <a:p>
            <a:endParaRPr lang="ru-RU" sz="2400"/>
          </a:p>
        </p:txBody>
      </p:sp>
      <p:sp>
        <p:nvSpPr>
          <p:cNvPr id="13" name="Text 10"/>
          <p:cNvSpPr/>
          <p:nvPr/>
        </p:nvSpPr>
        <p:spPr>
          <a:xfrm>
            <a:off x="6234291" y="4462105"/>
            <a:ext cx="149543" cy="246817"/>
          </a:xfrm>
          <a:prstGeom prst="rect">
            <a:avLst/>
          </a:prstGeom>
          <a:noFill/>
          <a:ln/>
        </p:spPr>
        <p:txBody>
          <a:bodyPr wrap="none" lIns="0" tIns="0" rIns="0" bIns="0" rtlCol="0" anchor="t"/>
          <a:lstStyle/>
          <a:p>
            <a:pPr marL="0" indent="0" algn="ctr">
              <a:lnSpc>
                <a:spcPts val="1900"/>
              </a:lnSpc>
              <a:buNone/>
            </a:pPr>
            <a:r>
              <a:rPr lang="en-US" sz="2400" dirty="0">
                <a:solidFill>
                  <a:srgbClr val="746558"/>
                </a:solidFill>
                <a:latin typeface="Gelasio Semi Bold" pitchFamily="34" charset="0"/>
                <a:ea typeface="Gelasio Semi Bold" pitchFamily="34" charset="-122"/>
                <a:cs typeface="Gelasio Semi Bold" pitchFamily="34" charset="-120"/>
              </a:rPr>
              <a:t>2</a:t>
            </a:r>
            <a:endParaRPr lang="en-US" sz="2400" dirty="0"/>
          </a:p>
        </p:txBody>
      </p:sp>
      <p:sp>
        <p:nvSpPr>
          <p:cNvPr id="14" name="Text 11"/>
          <p:cNvSpPr/>
          <p:nvPr/>
        </p:nvSpPr>
        <p:spPr>
          <a:xfrm>
            <a:off x="7214116" y="4379952"/>
            <a:ext cx="2171938" cy="257175"/>
          </a:xfrm>
          <a:prstGeom prst="rect">
            <a:avLst/>
          </a:prstGeom>
          <a:noFill/>
          <a:ln/>
        </p:spPr>
        <p:txBody>
          <a:bodyPr wrap="none" lIns="0" tIns="0" rIns="0" bIns="0" rtlCol="0" anchor="t"/>
          <a:lstStyle/>
          <a:p>
            <a:pPr marL="0" indent="0" algn="l">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XIX ғасырдың соңы</a:t>
            </a:r>
            <a:endParaRPr lang="en-US" sz="2000" dirty="0"/>
          </a:p>
        </p:txBody>
      </p:sp>
      <p:sp>
        <p:nvSpPr>
          <p:cNvPr id="15" name="Text 12"/>
          <p:cNvSpPr/>
          <p:nvPr/>
        </p:nvSpPr>
        <p:spPr>
          <a:xfrm>
            <a:off x="7214116" y="4770596"/>
            <a:ext cx="6840379" cy="263247"/>
          </a:xfrm>
          <a:prstGeom prst="rect">
            <a:avLst/>
          </a:prstGeom>
          <a:noFill/>
          <a:ln/>
        </p:spPr>
        <p:txBody>
          <a:bodyPr wrap="none" lIns="0" tIns="0" rIns="0" bIns="0" rtlCol="0" anchor="t"/>
          <a:lstStyle/>
          <a:p>
            <a:pPr marL="0" indent="0" algn="l">
              <a:lnSpc>
                <a:spcPts val="2050"/>
              </a:lnSpc>
              <a:buNone/>
            </a:pPr>
            <a:r>
              <a:rPr lang="en-US" sz="1600" dirty="0">
                <a:solidFill>
                  <a:srgbClr val="746558"/>
                </a:solidFill>
                <a:latin typeface="Gelasio" pitchFamily="34" charset="0"/>
                <a:ea typeface="Gelasio" pitchFamily="34" charset="-122"/>
                <a:cs typeface="Gelasio" pitchFamily="34" charset="-120"/>
              </a:rPr>
              <a:t>М.Фарадей атом мен электр зарядының байланысын анықтады</a:t>
            </a:r>
            <a:endParaRPr lang="en-US" sz="1600" dirty="0"/>
          </a:p>
        </p:txBody>
      </p:sp>
      <p:sp>
        <p:nvSpPr>
          <p:cNvPr id="16" name="Shape 13"/>
          <p:cNvSpPr/>
          <p:nvPr/>
        </p:nvSpPr>
        <p:spPr>
          <a:xfrm>
            <a:off x="6471345" y="5686782"/>
            <a:ext cx="575905" cy="22860"/>
          </a:xfrm>
          <a:prstGeom prst="roundRect">
            <a:avLst>
              <a:gd name="adj" fmla="val 107974"/>
            </a:avLst>
          </a:prstGeom>
          <a:solidFill>
            <a:srgbClr val="D4CEC3"/>
          </a:solidFill>
          <a:ln/>
        </p:spPr>
        <p:txBody>
          <a:bodyPr/>
          <a:lstStyle/>
          <a:p>
            <a:endParaRPr lang="ru-RU" sz="2400"/>
          </a:p>
        </p:txBody>
      </p:sp>
      <p:sp>
        <p:nvSpPr>
          <p:cNvPr id="17" name="Shape 14"/>
          <p:cNvSpPr/>
          <p:nvPr/>
        </p:nvSpPr>
        <p:spPr>
          <a:xfrm>
            <a:off x="6124039" y="5513189"/>
            <a:ext cx="370165" cy="370165"/>
          </a:xfrm>
          <a:prstGeom prst="roundRect">
            <a:avLst>
              <a:gd name="adj" fmla="val 6668"/>
            </a:avLst>
          </a:prstGeom>
          <a:solidFill>
            <a:srgbClr val="EEE8DD"/>
          </a:solidFill>
          <a:ln/>
        </p:spPr>
        <p:txBody>
          <a:bodyPr/>
          <a:lstStyle/>
          <a:p>
            <a:endParaRPr lang="ru-RU" sz="2400"/>
          </a:p>
        </p:txBody>
      </p:sp>
      <p:sp>
        <p:nvSpPr>
          <p:cNvPr id="18" name="Text 15"/>
          <p:cNvSpPr/>
          <p:nvPr/>
        </p:nvSpPr>
        <p:spPr>
          <a:xfrm>
            <a:off x="6234767" y="5574863"/>
            <a:ext cx="148709" cy="246817"/>
          </a:xfrm>
          <a:prstGeom prst="rect">
            <a:avLst/>
          </a:prstGeom>
          <a:noFill/>
          <a:ln/>
        </p:spPr>
        <p:txBody>
          <a:bodyPr wrap="none" lIns="0" tIns="0" rIns="0" bIns="0" rtlCol="0" anchor="t"/>
          <a:lstStyle/>
          <a:p>
            <a:pPr marL="0" indent="0" algn="ctr">
              <a:lnSpc>
                <a:spcPts val="1900"/>
              </a:lnSpc>
              <a:buNone/>
            </a:pPr>
            <a:r>
              <a:rPr lang="en-US" sz="2400" dirty="0">
                <a:solidFill>
                  <a:srgbClr val="746558"/>
                </a:solidFill>
                <a:latin typeface="Gelasio Semi Bold" pitchFamily="34" charset="0"/>
                <a:ea typeface="Gelasio Semi Bold" pitchFamily="34" charset="-122"/>
                <a:cs typeface="Gelasio Semi Bold" pitchFamily="34" charset="-120"/>
              </a:rPr>
              <a:t>3</a:t>
            </a:r>
            <a:endParaRPr lang="en-US" sz="2400" dirty="0"/>
          </a:p>
        </p:txBody>
      </p:sp>
      <p:sp>
        <p:nvSpPr>
          <p:cNvPr id="19" name="Text 16"/>
          <p:cNvSpPr/>
          <p:nvPr/>
        </p:nvSpPr>
        <p:spPr>
          <a:xfrm>
            <a:off x="7214116" y="5492710"/>
            <a:ext cx="2056805" cy="257175"/>
          </a:xfrm>
          <a:prstGeom prst="rect">
            <a:avLst/>
          </a:prstGeom>
          <a:noFill/>
          <a:ln/>
        </p:spPr>
        <p:txBody>
          <a:bodyPr wrap="none" lIns="0" tIns="0" rIns="0" bIns="0" rtlCol="0" anchor="t"/>
          <a:lstStyle/>
          <a:p>
            <a:pPr marL="0" indent="0" algn="l">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XX ғасырдың басы</a:t>
            </a:r>
            <a:endParaRPr lang="en-US" sz="2000" dirty="0"/>
          </a:p>
        </p:txBody>
      </p:sp>
      <p:sp>
        <p:nvSpPr>
          <p:cNvPr id="20" name="Text 17"/>
          <p:cNvSpPr/>
          <p:nvPr/>
        </p:nvSpPr>
        <p:spPr>
          <a:xfrm>
            <a:off x="7214116" y="5848588"/>
            <a:ext cx="6840379" cy="263247"/>
          </a:xfrm>
          <a:prstGeom prst="rect">
            <a:avLst/>
          </a:prstGeom>
          <a:noFill/>
          <a:ln/>
        </p:spPr>
        <p:txBody>
          <a:bodyPr wrap="none" lIns="0" tIns="0" rIns="0" bIns="0" rtlCol="0" anchor="t"/>
          <a:lstStyle/>
          <a:p>
            <a:pPr marL="0" indent="0" algn="l">
              <a:lnSpc>
                <a:spcPts val="2050"/>
              </a:lnSpc>
              <a:buNone/>
            </a:pPr>
            <a:r>
              <a:rPr lang="en-US" sz="1600" dirty="0">
                <a:solidFill>
                  <a:srgbClr val="746558"/>
                </a:solidFill>
                <a:latin typeface="Gelasio" pitchFamily="34" charset="0"/>
                <a:ea typeface="Gelasio" pitchFamily="34" charset="-122"/>
                <a:cs typeface="Gelasio" pitchFamily="34" charset="-120"/>
              </a:rPr>
              <a:t>Дж.Дж. Томсон "жүзім салып пісірілген нан" моделін ұсынды</a:t>
            </a:r>
            <a:endParaRPr lang="en-US" sz="1600" dirty="0"/>
          </a:p>
        </p:txBody>
      </p:sp>
      <p:sp>
        <p:nvSpPr>
          <p:cNvPr id="21" name="Shape 18"/>
          <p:cNvSpPr/>
          <p:nvPr/>
        </p:nvSpPr>
        <p:spPr>
          <a:xfrm>
            <a:off x="6471345" y="6799540"/>
            <a:ext cx="575905" cy="22860"/>
          </a:xfrm>
          <a:prstGeom prst="roundRect">
            <a:avLst>
              <a:gd name="adj" fmla="val 107974"/>
            </a:avLst>
          </a:prstGeom>
          <a:solidFill>
            <a:srgbClr val="D4CEC3"/>
          </a:solidFill>
          <a:ln/>
        </p:spPr>
        <p:txBody>
          <a:bodyPr/>
          <a:lstStyle/>
          <a:p>
            <a:endParaRPr lang="ru-RU" sz="2400"/>
          </a:p>
        </p:txBody>
      </p:sp>
      <p:sp>
        <p:nvSpPr>
          <p:cNvPr id="22" name="Shape 19"/>
          <p:cNvSpPr/>
          <p:nvPr/>
        </p:nvSpPr>
        <p:spPr>
          <a:xfrm>
            <a:off x="6124039" y="6625947"/>
            <a:ext cx="370165" cy="370165"/>
          </a:xfrm>
          <a:prstGeom prst="roundRect">
            <a:avLst>
              <a:gd name="adj" fmla="val 6668"/>
            </a:avLst>
          </a:prstGeom>
          <a:solidFill>
            <a:srgbClr val="EEE8DD"/>
          </a:solidFill>
          <a:ln/>
        </p:spPr>
        <p:txBody>
          <a:bodyPr/>
          <a:lstStyle/>
          <a:p>
            <a:endParaRPr lang="ru-RU" sz="2400"/>
          </a:p>
        </p:txBody>
      </p:sp>
      <p:sp>
        <p:nvSpPr>
          <p:cNvPr id="23" name="Text 20"/>
          <p:cNvSpPr/>
          <p:nvPr/>
        </p:nvSpPr>
        <p:spPr>
          <a:xfrm>
            <a:off x="6232148" y="6687622"/>
            <a:ext cx="153829" cy="246817"/>
          </a:xfrm>
          <a:prstGeom prst="rect">
            <a:avLst/>
          </a:prstGeom>
          <a:noFill/>
          <a:ln/>
        </p:spPr>
        <p:txBody>
          <a:bodyPr wrap="none" lIns="0" tIns="0" rIns="0" bIns="0" rtlCol="0" anchor="t"/>
          <a:lstStyle/>
          <a:p>
            <a:pPr marL="0" indent="0" algn="ctr">
              <a:lnSpc>
                <a:spcPts val="1900"/>
              </a:lnSpc>
              <a:buNone/>
            </a:pPr>
            <a:r>
              <a:rPr lang="en-US" sz="2400" dirty="0">
                <a:solidFill>
                  <a:srgbClr val="746558"/>
                </a:solidFill>
                <a:latin typeface="Gelasio Semi Bold" pitchFamily="34" charset="0"/>
                <a:ea typeface="Gelasio Semi Bold" pitchFamily="34" charset="-122"/>
                <a:cs typeface="Gelasio Semi Bold" pitchFamily="34" charset="-120"/>
              </a:rPr>
              <a:t>4</a:t>
            </a:r>
            <a:endParaRPr lang="en-US" sz="2400" dirty="0"/>
          </a:p>
        </p:txBody>
      </p:sp>
      <p:sp>
        <p:nvSpPr>
          <p:cNvPr id="24" name="Text 21"/>
          <p:cNvSpPr/>
          <p:nvPr/>
        </p:nvSpPr>
        <p:spPr>
          <a:xfrm>
            <a:off x="7214116" y="6605468"/>
            <a:ext cx="2056805" cy="257175"/>
          </a:xfrm>
          <a:prstGeom prst="rect">
            <a:avLst/>
          </a:prstGeom>
          <a:noFill/>
          <a:ln/>
        </p:spPr>
        <p:txBody>
          <a:bodyPr wrap="none" lIns="0" tIns="0" rIns="0" bIns="0" rtlCol="0" anchor="t"/>
          <a:lstStyle/>
          <a:p>
            <a:pPr marL="0" indent="0" algn="l">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1911 жыл</a:t>
            </a:r>
            <a:endParaRPr lang="en-US" sz="2000" dirty="0"/>
          </a:p>
        </p:txBody>
      </p:sp>
      <p:sp>
        <p:nvSpPr>
          <p:cNvPr id="25" name="Text 22"/>
          <p:cNvSpPr/>
          <p:nvPr/>
        </p:nvSpPr>
        <p:spPr>
          <a:xfrm>
            <a:off x="7214116" y="6961346"/>
            <a:ext cx="6840379" cy="263247"/>
          </a:xfrm>
          <a:prstGeom prst="rect">
            <a:avLst/>
          </a:prstGeom>
          <a:noFill/>
          <a:ln/>
        </p:spPr>
        <p:txBody>
          <a:bodyPr wrap="none" lIns="0" tIns="0" rIns="0" bIns="0" rtlCol="0" anchor="t"/>
          <a:lstStyle/>
          <a:p>
            <a:pPr marL="0" indent="0" algn="l">
              <a:lnSpc>
                <a:spcPts val="2050"/>
              </a:lnSpc>
              <a:buNone/>
            </a:pPr>
            <a:r>
              <a:rPr lang="en-US" sz="1600" dirty="0">
                <a:solidFill>
                  <a:srgbClr val="746558"/>
                </a:solidFill>
                <a:latin typeface="Gelasio" pitchFamily="34" charset="0"/>
                <a:ea typeface="Gelasio" pitchFamily="34" charset="-122"/>
                <a:cs typeface="Gelasio" pitchFamily="34" charset="-120"/>
              </a:rPr>
              <a:t>Э.Резерфорд атомның планетарлық моделін ұсынды</a:t>
            </a:r>
            <a:endParaRPr lang="en-US" sz="1600" dirty="0"/>
          </a:p>
        </p:txBody>
      </p:sp>
      <p:pic>
        <p:nvPicPr>
          <p:cNvPr id="30" name="Рисунок 29">
            <a:extLst>
              <a:ext uri="{FF2B5EF4-FFF2-40B4-BE49-F238E27FC236}">
                <a16:creationId xmlns:a16="http://schemas.microsoft.com/office/drawing/2014/main" id="{339EE44F-1272-448C-A4DC-02638B3AC9A9}"/>
              </a:ext>
            </a:extLst>
          </p:cNvPr>
          <p:cNvPicPr>
            <a:picLocks noChangeAspect="1"/>
          </p:cNvPicPr>
          <p:nvPr/>
        </p:nvPicPr>
        <p:blipFill>
          <a:blip r:embed="rId4"/>
          <a:stretch>
            <a:fillRect/>
          </a:stretch>
        </p:blipFill>
        <p:spPr>
          <a:xfrm>
            <a:off x="12763239" y="7699211"/>
            <a:ext cx="1867161" cy="5239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37592"/>
          </a:xfrm>
          <a:prstGeom prst="rect">
            <a:avLst/>
          </a:prstGeom>
        </p:spPr>
      </p:pic>
      <p:sp>
        <p:nvSpPr>
          <p:cNvPr id="3" name="Text 0"/>
          <p:cNvSpPr/>
          <p:nvPr/>
        </p:nvSpPr>
        <p:spPr>
          <a:xfrm>
            <a:off x="738426" y="3385899"/>
            <a:ext cx="7705725" cy="659368"/>
          </a:xfrm>
          <a:prstGeom prst="rect">
            <a:avLst/>
          </a:prstGeom>
          <a:noFill/>
          <a:ln/>
        </p:spPr>
        <p:txBody>
          <a:bodyPr wrap="none" lIns="0" tIns="0" rIns="0" bIns="0" rtlCol="0" anchor="t"/>
          <a:lstStyle/>
          <a:p>
            <a:pPr marL="0" indent="0">
              <a:lnSpc>
                <a:spcPts val="5150"/>
              </a:lnSpc>
              <a:buNone/>
            </a:pPr>
            <a:r>
              <a:rPr lang="en-US" sz="4150" dirty="0">
                <a:solidFill>
                  <a:srgbClr val="484237"/>
                </a:solidFill>
                <a:latin typeface="Gelasio Semi Bold" pitchFamily="34" charset="0"/>
                <a:ea typeface="Gelasio Semi Bold" pitchFamily="34" charset="-122"/>
                <a:cs typeface="Gelasio Semi Bold" pitchFamily="34" charset="-120"/>
              </a:rPr>
              <a:t>Радиоактивтілік құбылысы</a:t>
            </a:r>
            <a:endParaRPr lang="en-US" sz="4150" dirty="0"/>
          </a:p>
        </p:txBody>
      </p:sp>
      <p:sp>
        <p:nvSpPr>
          <p:cNvPr id="4" name="Text 1"/>
          <p:cNvSpPr/>
          <p:nvPr/>
        </p:nvSpPr>
        <p:spPr>
          <a:xfrm>
            <a:off x="738426" y="4361736"/>
            <a:ext cx="13153549" cy="1350169"/>
          </a:xfrm>
          <a:prstGeom prst="rect">
            <a:avLst/>
          </a:prstGeom>
          <a:noFill/>
          <a:ln/>
        </p:spPr>
        <p:txBody>
          <a:bodyPr wrap="square" lIns="0" tIns="0" rIns="0" bIns="0" rtlCol="0" anchor="t"/>
          <a:lstStyle/>
          <a:p>
            <a:pPr marL="0" indent="0">
              <a:lnSpc>
                <a:spcPts val="2650"/>
              </a:lnSpc>
              <a:buNone/>
            </a:pPr>
            <a:r>
              <a:rPr lang="en-US" sz="1650" dirty="0">
                <a:solidFill>
                  <a:srgbClr val="746558"/>
                </a:solidFill>
                <a:latin typeface="Gelasio" pitchFamily="34" charset="0"/>
                <a:ea typeface="Gelasio" pitchFamily="34" charset="-122"/>
                <a:cs typeface="Gelasio" pitchFamily="34" charset="-120"/>
              </a:rPr>
              <a:t>Радиоактивтілік - атомның өздігінен ыдырау құбылысы. Бұл құбылысты А.Беккерель, Мария және Пьер Кюри, Э.Резерфорд зерттеді. Радиоактивті ыдырау кезінде α, β және γ сәулелері шығарылады. α-бөлшектер - гелий атомының ядросы, β-бөлшектер - электрондар, ал γ-сәулелер - жоғары энергиялы фотондар. Радиоактивті ыдырау заңы экспоненциалды сипатта болады. Физика сабағында оқушылар радиоактивті сәулелердің қасиеттерін және оларды тіркеу әдістерін үйренеді.</a:t>
            </a:r>
            <a:endParaRPr lang="en-US" sz="1650" dirty="0"/>
          </a:p>
        </p:txBody>
      </p:sp>
      <p:pic>
        <p:nvPicPr>
          <p:cNvPr id="5" name="Image 1" descr="preencoded.png"/>
          <p:cNvPicPr>
            <a:picLocks noChangeAspect="1"/>
          </p:cNvPicPr>
          <p:nvPr/>
        </p:nvPicPr>
        <p:blipFill>
          <a:blip r:embed="rId4"/>
          <a:stretch>
            <a:fillRect/>
          </a:stretch>
        </p:blipFill>
        <p:spPr>
          <a:xfrm>
            <a:off x="738426" y="5949196"/>
            <a:ext cx="527447" cy="527447"/>
          </a:xfrm>
          <a:prstGeom prst="rect">
            <a:avLst/>
          </a:prstGeom>
        </p:spPr>
      </p:pic>
      <p:sp>
        <p:nvSpPr>
          <p:cNvPr id="6" name="Text 2"/>
          <p:cNvSpPr/>
          <p:nvPr/>
        </p:nvSpPr>
        <p:spPr>
          <a:xfrm>
            <a:off x="738426" y="6687622"/>
            <a:ext cx="2637592" cy="329565"/>
          </a:xfrm>
          <a:prstGeom prst="rect">
            <a:avLst/>
          </a:prstGeom>
          <a:noFill/>
          <a:ln/>
        </p:spPr>
        <p:txBody>
          <a:bodyPr wrap="none" lIns="0" tIns="0" rIns="0" bIns="0" rtlCol="0" anchor="t"/>
          <a:lstStyle/>
          <a:p>
            <a:pPr marL="0" indent="0" algn="l">
              <a:lnSpc>
                <a:spcPts val="2550"/>
              </a:lnSpc>
              <a:buNone/>
            </a:pPr>
            <a:r>
              <a:rPr lang="en-US" sz="2050" dirty="0">
                <a:solidFill>
                  <a:srgbClr val="746558"/>
                </a:solidFill>
                <a:latin typeface="Gelasio Semi Bold" pitchFamily="34" charset="0"/>
                <a:ea typeface="Gelasio Semi Bold" pitchFamily="34" charset="-122"/>
                <a:cs typeface="Gelasio Semi Bold" pitchFamily="34" charset="-120"/>
              </a:rPr>
              <a:t>α-бөлшектер</a:t>
            </a:r>
            <a:endParaRPr lang="en-US" sz="2050" dirty="0"/>
          </a:p>
        </p:txBody>
      </p:sp>
      <p:sp>
        <p:nvSpPr>
          <p:cNvPr id="7" name="Text 3"/>
          <p:cNvSpPr/>
          <p:nvPr/>
        </p:nvSpPr>
        <p:spPr>
          <a:xfrm>
            <a:off x="738426" y="7143750"/>
            <a:ext cx="4173498" cy="337542"/>
          </a:xfrm>
          <a:prstGeom prst="rect">
            <a:avLst/>
          </a:prstGeom>
          <a:noFill/>
          <a:ln/>
        </p:spPr>
        <p:txBody>
          <a:bodyPr wrap="none" lIns="0" tIns="0" rIns="0" bIns="0" rtlCol="0" anchor="t"/>
          <a:lstStyle/>
          <a:p>
            <a:pPr marL="0" indent="0" algn="l">
              <a:lnSpc>
                <a:spcPts val="2650"/>
              </a:lnSpc>
              <a:buNone/>
            </a:pPr>
            <a:r>
              <a:rPr lang="en-US" sz="1650" dirty="0">
                <a:solidFill>
                  <a:srgbClr val="746558"/>
                </a:solidFill>
                <a:latin typeface="Gelasio" pitchFamily="34" charset="0"/>
                <a:ea typeface="Gelasio" pitchFamily="34" charset="-122"/>
                <a:cs typeface="Gelasio" pitchFamily="34" charset="-120"/>
              </a:rPr>
              <a:t>Гелий атомының ядросы</a:t>
            </a:r>
            <a:endParaRPr lang="en-US" sz="1650" dirty="0"/>
          </a:p>
        </p:txBody>
      </p:sp>
      <p:pic>
        <p:nvPicPr>
          <p:cNvPr id="8" name="Image 2" descr="preencoded.png"/>
          <p:cNvPicPr>
            <a:picLocks noChangeAspect="1"/>
          </p:cNvPicPr>
          <p:nvPr/>
        </p:nvPicPr>
        <p:blipFill>
          <a:blip r:embed="rId5"/>
          <a:stretch>
            <a:fillRect/>
          </a:stretch>
        </p:blipFill>
        <p:spPr>
          <a:xfrm>
            <a:off x="5228392" y="5949196"/>
            <a:ext cx="527447" cy="527447"/>
          </a:xfrm>
          <a:prstGeom prst="rect">
            <a:avLst/>
          </a:prstGeom>
        </p:spPr>
      </p:pic>
      <p:sp>
        <p:nvSpPr>
          <p:cNvPr id="9" name="Text 4"/>
          <p:cNvSpPr/>
          <p:nvPr/>
        </p:nvSpPr>
        <p:spPr>
          <a:xfrm>
            <a:off x="5228392" y="6687622"/>
            <a:ext cx="2637592" cy="329565"/>
          </a:xfrm>
          <a:prstGeom prst="rect">
            <a:avLst/>
          </a:prstGeom>
          <a:noFill/>
          <a:ln/>
        </p:spPr>
        <p:txBody>
          <a:bodyPr wrap="none" lIns="0" tIns="0" rIns="0" bIns="0" rtlCol="0" anchor="t"/>
          <a:lstStyle/>
          <a:p>
            <a:pPr marL="0" indent="0" algn="l">
              <a:lnSpc>
                <a:spcPts val="2550"/>
              </a:lnSpc>
              <a:buNone/>
            </a:pPr>
            <a:r>
              <a:rPr lang="en-US" sz="2050" dirty="0">
                <a:solidFill>
                  <a:srgbClr val="746558"/>
                </a:solidFill>
                <a:latin typeface="Gelasio Semi Bold" pitchFamily="34" charset="0"/>
                <a:ea typeface="Gelasio Semi Bold" pitchFamily="34" charset="-122"/>
                <a:cs typeface="Gelasio Semi Bold" pitchFamily="34" charset="-120"/>
              </a:rPr>
              <a:t>β-бөлшектер</a:t>
            </a:r>
            <a:endParaRPr lang="en-US" sz="2050" dirty="0"/>
          </a:p>
        </p:txBody>
      </p:sp>
      <p:sp>
        <p:nvSpPr>
          <p:cNvPr id="10" name="Text 5"/>
          <p:cNvSpPr/>
          <p:nvPr/>
        </p:nvSpPr>
        <p:spPr>
          <a:xfrm>
            <a:off x="5228392" y="7143750"/>
            <a:ext cx="4173498" cy="337542"/>
          </a:xfrm>
          <a:prstGeom prst="rect">
            <a:avLst/>
          </a:prstGeom>
          <a:noFill/>
          <a:ln/>
        </p:spPr>
        <p:txBody>
          <a:bodyPr wrap="none" lIns="0" tIns="0" rIns="0" bIns="0" rtlCol="0" anchor="t"/>
          <a:lstStyle/>
          <a:p>
            <a:pPr marL="0" indent="0" algn="l">
              <a:lnSpc>
                <a:spcPts val="2650"/>
              </a:lnSpc>
              <a:buNone/>
            </a:pPr>
            <a:r>
              <a:rPr lang="en-US" sz="1650" dirty="0">
                <a:solidFill>
                  <a:srgbClr val="746558"/>
                </a:solidFill>
                <a:latin typeface="Gelasio" pitchFamily="34" charset="0"/>
                <a:ea typeface="Gelasio" pitchFamily="34" charset="-122"/>
                <a:cs typeface="Gelasio" pitchFamily="34" charset="-120"/>
              </a:rPr>
              <a:t>Электрондар</a:t>
            </a:r>
            <a:endParaRPr lang="en-US" sz="1650" dirty="0"/>
          </a:p>
        </p:txBody>
      </p:sp>
      <p:pic>
        <p:nvPicPr>
          <p:cNvPr id="11" name="Image 3" descr="preencoded.png"/>
          <p:cNvPicPr>
            <a:picLocks noChangeAspect="1"/>
          </p:cNvPicPr>
          <p:nvPr/>
        </p:nvPicPr>
        <p:blipFill>
          <a:blip r:embed="rId6"/>
          <a:stretch>
            <a:fillRect/>
          </a:stretch>
        </p:blipFill>
        <p:spPr>
          <a:xfrm>
            <a:off x="9718358" y="5949196"/>
            <a:ext cx="527447" cy="527447"/>
          </a:xfrm>
          <a:prstGeom prst="rect">
            <a:avLst/>
          </a:prstGeom>
        </p:spPr>
      </p:pic>
      <p:sp>
        <p:nvSpPr>
          <p:cNvPr id="12" name="Text 6"/>
          <p:cNvSpPr/>
          <p:nvPr/>
        </p:nvSpPr>
        <p:spPr>
          <a:xfrm>
            <a:off x="9718358" y="6687622"/>
            <a:ext cx="2637592" cy="329565"/>
          </a:xfrm>
          <a:prstGeom prst="rect">
            <a:avLst/>
          </a:prstGeom>
          <a:noFill/>
          <a:ln/>
        </p:spPr>
        <p:txBody>
          <a:bodyPr wrap="none" lIns="0" tIns="0" rIns="0" bIns="0" rtlCol="0" anchor="t"/>
          <a:lstStyle/>
          <a:p>
            <a:pPr marL="0" indent="0" algn="l">
              <a:lnSpc>
                <a:spcPts val="2550"/>
              </a:lnSpc>
              <a:buNone/>
            </a:pPr>
            <a:r>
              <a:rPr lang="en-US" sz="2050" dirty="0">
                <a:solidFill>
                  <a:srgbClr val="746558"/>
                </a:solidFill>
                <a:latin typeface="Gelasio Semi Bold" pitchFamily="34" charset="0"/>
                <a:ea typeface="Gelasio Semi Bold" pitchFamily="34" charset="-122"/>
                <a:cs typeface="Gelasio Semi Bold" pitchFamily="34" charset="-120"/>
              </a:rPr>
              <a:t>γ-сәулелер</a:t>
            </a:r>
            <a:endParaRPr lang="en-US" sz="2050" dirty="0"/>
          </a:p>
        </p:txBody>
      </p:sp>
      <p:sp>
        <p:nvSpPr>
          <p:cNvPr id="13" name="Text 7"/>
          <p:cNvSpPr/>
          <p:nvPr/>
        </p:nvSpPr>
        <p:spPr>
          <a:xfrm>
            <a:off x="9718358" y="7143750"/>
            <a:ext cx="4173498" cy="337542"/>
          </a:xfrm>
          <a:prstGeom prst="rect">
            <a:avLst/>
          </a:prstGeom>
          <a:noFill/>
          <a:ln/>
        </p:spPr>
        <p:txBody>
          <a:bodyPr wrap="none" lIns="0" tIns="0" rIns="0" bIns="0" rtlCol="0" anchor="t"/>
          <a:lstStyle/>
          <a:p>
            <a:pPr marL="0" indent="0" algn="l">
              <a:lnSpc>
                <a:spcPts val="2650"/>
              </a:lnSpc>
              <a:buNone/>
            </a:pPr>
            <a:r>
              <a:rPr lang="en-US" sz="1650" dirty="0">
                <a:solidFill>
                  <a:srgbClr val="746558"/>
                </a:solidFill>
                <a:latin typeface="Gelasio" pitchFamily="34" charset="0"/>
                <a:ea typeface="Gelasio" pitchFamily="34" charset="-122"/>
                <a:cs typeface="Gelasio" pitchFamily="34" charset="-120"/>
              </a:rPr>
              <a:t>Жоғары энергиялы фотондар</a:t>
            </a:r>
            <a:endParaRPr lang="en-US" sz="1650" dirty="0"/>
          </a:p>
        </p:txBody>
      </p:sp>
      <p:pic>
        <p:nvPicPr>
          <p:cNvPr id="15" name="Рисунок 14">
            <a:extLst>
              <a:ext uri="{FF2B5EF4-FFF2-40B4-BE49-F238E27FC236}">
                <a16:creationId xmlns:a16="http://schemas.microsoft.com/office/drawing/2014/main" id="{BF4B367C-0478-E7F9-A042-9F567D883108}"/>
              </a:ext>
            </a:extLst>
          </p:cNvPr>
          <p:cNvPicPr>
            <a:picLocks noChangeAspect="1"/>
          </p:cNvPicPr>
          <p:nvPr/>
        </p:nvPicPr>
        <p:blipFill>
          <a:blip r:embed="rId7"/>
          <a:stretch>
            <a:fillRect/>
          </a:stretch>
        </p:blipFill>
        <p:spPr>
          <a:xfrm>
            <a:off x="12763239" y="7705652"/>
            <a:ext cx="1867161" cy="5239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100"/>
          </a:xfrm>
          <a:prstGeom prst="rect">
            <a:avLst/>
          </a:prstGeom>
        </p:spPr>
      </p:pic>
      <p:sp>
        <p:nvSpPr>
          <p:cNvPr id="3" name="Text 0"/>
          <p:cNvSpPr/>
          <p:nvPr/>
        </p:nvSpPr>
        <p:spPr>
          <a:xfrm>
            <a:off x="6176724" y="542449"/>
            <a:ext cx="4931450" cy="616387"/>
          </a:xfrm>
          <a:prstGeom prst="rect">
            <a:avLst/>
          </a:prstGeom>
          <a:noFill/>
          <a:ln/>
        </p:spPr>
        <p:txBody>
          <a:bodyPr wrap="none" lIns="0" tIns="0" rIns="0" bIns="0" rtlCol="0" anchor="t"/>
          <a:lstStyle/>
          <a:p>
            <a:pPr marL="0" indent="0">
              <a:lnSpc>
                <a:spcPts val="4850"/>
              </a:lnSpc>
              <a:buNone/>
            </a:pPr>
            <a:r>
              <a:rPr lang="en-US" sz="3850" dirty="0">
                <a:solidFill>
                  <a:srgbClr val="484237"/>
                </a:solidFill>
                <a:latin typeface="Gelasio Semi Bold" pitchFamily="34" charset="0"/>
                <a:ea typeface="Gelasio Semi Bold" pitchFamily="34" charset="-122"/>
                <a:cs typeface="Gelasio Semi Bold" pitchFamily="34" charset="-120"/>
              </a:rPr>
              <a:t>Бор постулаттары</a:t>
            </a:r>
            <a:endParaRPr lang="en-US" sz="3850" dirty="0"/>
          </a:p>
        </p:txBody>
      </p:sp>
      <p:sp>
        <p:nvSpPr>
          <p:cNvPr id="4" name="Text 1"/>
          <p:cNvSpPr/>
          <p:nvPr/>
        </p:nvSpPr>
        <p:spPr>
          <a:xfrm>
            <a:off x="6176724" y="1454706"/>
            <a:ext cx="7763351" cy="2209443"/>
          </a:xfrm>
          <a:prstGeom prst="rect">
            <a:avLst/>
          </a:prstGeom>
          <a:noFill/>
          <a:ln/>
        </p:spPr>
        <p:txBody>
          <a:bodyPr wrap="square" lIns="0" tIns="0" rIns="0" bIns="0" rtlCol="0" anchor="t"/>
          <a:lstStyle/>
          <a:p>
            <a:pPr marL="0" indent="0">
              <a:lnSpc>
                <a:spcPts val="2450"/>
              </a:lnSpc>
              <a:buNone/>
            </a:pPr>
            <a:r>
              <a:rPr lang="en-US" sz="1550" dirty="0">
                <a:solidFill>
                  <a:srgbClr val="746558"/>
                </a:solidFill>
                <a:latin typeface="Gelasio" pitchFamily="34" charset="0"/>
                <a:ea typeface="Gelasio" pitchFamily="34" charset="-122"/>
                <a:cs typeface="Gelasio" pitchFamily="34" charset="-120"/>
              </a:rPr>
              <a:t>Нильс Бор 1913 жылы атом құрылысын түсіндіретін постулаттарды ұсынды. Бірінші постулат: атом тек белгілі стационар күйлерде ғана бола алады, әр күйге белгілі бір энергия сәйкес келеді. Екінші постулат: атом бір күйден екінші күйге өткенде энергия кванты шығарылады немесе жұтылады. Үшінші постулат (кванттау ережесі): электронның импульс моменті Планк тұрақтысына еселі болады. Бор теориясы сутегі атомының энергетикалық деңгейлерін және спектрлік сызықтарын түсіндіруге мүмкіндік берді.</a:t>
            </a:r>
            <a:endParaRPr lang="en-US" sz="1550" dirty="0"/>
          </a:p>
        </p:txBody>
      </p:sp>
      <p:sp>
        <p:nvSpPr>
          <p:cNvPr id="5" name="Shape 2"/>
          <p:cNvSpPr/>
          <p:nvPr/>
        </p:nvSpPr>
        <p:spPr>
          <a:xfrm>
            <a:off x="6176724" y="3885962"/>
            <a:ext cx="7763351" cy="1136452"/>
          </a:xfrm>
          <a:prstGeom prst="roundRect">
            <a:avLst>
              <a:gd name="adj" fmla="val 2604"/>
            </a:avLst>
          </a:prstGeom>
          <a:solidFill>
            <a:srgbClr val="EEE8DD"/>
          </a:solidFill>
          <a:ln/>
        </p:spPr>
        <p:txBody>
          <a:bodyPr/>
          <a:lstStyle/>
          <a:p>
            <a:endParaRPr lang="ru-RU"/>
          </a:p>
        </p:txBody>
      </p:sp>
      <p:sp>
        <p:nvSpPr>
          <p:cNvPr id="6" name="Text 3"/>
          <p:cNvSpPr/>
          <p:nvPr/>
        </p:nvSpPr>
        <p:spPr>
          <a:xfrm>
            <a:off x="6373892" y="4083129"/>
            <a:ext cx="2465665" cy="308134"/>
          </a:xfrm>
          <a:prstGeom prst="rect">
            <a:avLst/>
          </a:prstGeom>
          <a:noFill/>
          <a:ln/>
        </p:spPr>
        <p:txBody>
          <a:bodyPr wrap="none" lIns="0" tIns="0" rIns="0" bIns="0" rtlCol="0" anchor="t"/>
          <a:lstStyle/>
          <a:p>
            <a:pPr marL="0" indent="0">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Бірінші постулат</a:t>
            </a:r>
            <a:endParaRPr lang="en-US" sz="1900" dirty="0"/>
          </a:p>
        </p:txBody>
      </p:sp>
      <p:sp>
        <p:nvSpPr>
          <p:cNvPr id="7" name="Text 4"/>
          <p:cNvSpPr/>
          <p:nvPr/>
        </p:nvSpPr>
        <p:spPr>
          <a:xfrm>
            <a:off x="6373892" y="4509611"/>
            <a:ext cx="7369016" cy="315635"/>
          </a:xfrm>
          <a:prstGeom prst="rect">
            <a:avLst/>
          </a:prstGeom>
          <a:noFill/>
          <a:ln/>
        </p:spPr>
        <p:txBody>
          <a:bodyPr wrap="none" lIns="0" tIns="0" rIns="0" bIns="0" rtlCol="0" anchor="t"/>
          <a:lstStyle/>
          <a:p>
            <a:pPr marL="0" indent="0">
              <a:lnSpc>
                <a:spcPts val="2450"/>
              </a:lnSpc>
              <a:buNone/>
            </a:pPr>
            <a:r>
              <a:rPr lang="en-US" sz="1550" dirty="0">
                <a:solidFill>
                  <a:srgbClr val="746558"/>
                </a:solidFill>
                <a:latin typeface="Gelasio" pitchFamily="34" charset="0"/>
                <a:ea typeface="Gelasio" pitchFamily="34" charset="-122"/>
                <a:cs typeface="Gelasio" pitchFamily="34" charset="-120"/>
              </a:rPr>
              <a:t>Атомның стационар күйлері</a:t>
            </a:r>
            <a:endParaRPr lang="en-US" sz="1550" dirty="0"/>
          </a:p>
        </p:txBody>
      </p:sp>
      <p:sp>
        <p:nvSpPr>
          <p:cNvPr id="8" name="Shape 5"/>
          <p:cNvSpPr/>
          <p:nvPr/>
        </p:nvSpPr>
        <p:spPr>
          <a:xfrm>
            <a:off x="6176724" y="5219581"/>
            <a:ext cx="7763351" cy="1136452"/>
          </a:xfrm>
          <a:prstGeom prst="roundRect">
            <a:avLst>
              <a:gd name="adj" fmla="val 2604"/>
            </a:avLst>
          </a:prstGeom>
          <a:solidFill>
            <a:srgbClr val="EEE8DD"/>
          </a:solidFill>
          <a:ln/>
        </p:spPr>
        <p:txBody>
          <a:bodyPr/>
          <a:lstStyle/>
          <a:p>
            <a:endParaRPr lang="ru-RU"/>
          </a:p>
        </p:txBody>
      </p:sp>
      <p:sp>
        <p:nvSpPr>
          <p:cNvPr id="9" name="Text 6"/>
          <p:cNvSpPr/>
          <p:nvPr/>
        </p:nvSpPr>
        <p:spPr>
          <a:xfrm>
            <a:off x="6373892" y="5416748"/>
            <a:ext cx="2465665" cy="308134"/>
          </a:xfrm>
          <a:prstGeom prst="rect">
            <a:avLst/>
          </a:prstGeom>
          <a:noFill/>
          <a:ln/>
        </p:spPr>
        <p:txBody>
          <a:bodyPr wrap="none" lIns="0" tIns="0" rIns="0" bIns="0" rtlCol="0" anchor="t"/>
          <a:lstStyle/>
          <a:p>
            <a:pPr marL="0" indent="0">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Екінші постулат</a:t>
            </a:r>
            <a:endParaRPr lang="en-US" sz="1900" dirty="0"/>
          </a:p>
        </p:txBody>
      </p:sp>
      <p:sp>
        <p:nvSpPr>
          <p:cNvPr id="10" name="Text 7"/>
          <p:cNvSpPr/>
          <p:nvPr/>
        </p:nvSpPr>
        <p:spPr>
          <a:xfrm>
            <a:off x="6373892" y="5843230"/>
            <a:ext cx="7369016" cy="315635"/>
          </a:xfrm>
          <a:prstGeom prst="rect">
            <a:avLst/>
          </a:prstGeom>
          <a:noFill/>
          <a:ln/>
        </p:spPr>
        <p:txBody>
          <a:bodyPr wrap="none" lIns="0" tIns="0" rIns="0" bIns="0" rtlCol="0" anchor="t"/>
          <a:lstStyle/>
          <a:p>
            <a:pPr marL="0" indent="0">
              <a:lnSpc>
                <a:spcPts val="2450"/>
              </a:lnSpc>
              <a:buNone/>
            </a:pPr>
            <a:r>
              <a:rPr lang="en-US" sz="1550" dirty="0">
                <a:solidFill>
                  <a:srgbClr val="746558"/>
                </a:solidFill>
                <a:latin typeface="Gelasio" pitchFamily="34" charset="0"/>
                <a:ea typeface="Gelasio" pitchFamily="34" charset="-122"/>
                <a:cs typeface="Gelasio" pitchFamily="34" charset="-120"/>
              </a:rPr>
              <a:t>Энергия кванттарының шығарылуы/жұтылуы</a:t>
            </a:r>
            <a:endParaRPr lang="en-US" sz="1550" dirty="0"/>
          </a:p>
        </p:txBody>
      </p:sp>
      <p:sp>
        <p:nvSpPr>
          <p:cNvPr id="11" name="Shape 8"/>
          <p:cNvSpPr/>
          <p:nvPr/>
        </p:nvSpPr>
        <p:spPr>
          <a:xfrm>
            <a:off x="6176724" y="6553200"/>
            <a:ext cx="7763351" cy="1136452"/>
          </a:xfrm>
          <a:prstGeom prst="roundRect">
            <a:avLst>
              <a:gd name="adj" fmla="val 2604"/>
            </a:avLst>
          </a:prstGeom>
          <a:solidFill>
            <a:srgbClr val="EEE8DD"/>
          </a:solidFill>
          <a:ln/>
        </p:spPr>
        <p:txBody>
          <a:bodyPr/>
          <a:lstStyle/>
          <a:p>
            <a:endParaRPr lang="ru-RU"/>
          </a:p>
        </p:txBody>
      </p:sp>
      <p:sp>
        <p:nvSpPr>
          <p:cNvPr id="12" name="Text 9"/>
          <p:cNvSpPr/>
          <p:nvPr/>
        </p:nvSpPr>
        <p:spPr>
          <a:xfrm>
            <a:off x="6373892" y="6750368"/>
            <a:ext cx="2465665" cy="308134"/>
          </a:xfrm>
          <a:prstGeom prst="rect">
            <a:avLst/>
          </a:prstGeom>
          <a:noFill/>
          <a:ln/>
        </p:spPr>
        <p:txBody>
          <a:bodyPr wrap="none" lIns="0" tIns="0" rIns="0" bIns="0" rtlCol="0" anchor="t"/>
          <a:lstStyle/>
          <a:p>
            <a:pPr marL="0" indent="0">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Үшінші постулат</a:t>
            </a:r>
            <a:endParaRPr lang="en-US" sz="1900" dirty="0"/>
          </a:p>
        </p:txBody>
      </p:sp>
      <p:sp>
        <p:nvSpPr>
          <p:cNvPr id="13" name="Text 10"/>
          <p:cNvSpPr/>
          <p:nvPr/>
        </p:nvSpPr>
        <p:spPr>
          <a:xfrm>
            <a:off x="6373892" y="7176849"/>
            <a:ext cx="7369016" cy="315635"/>
          </a:xfrm>
          <a:prstGeom prst="rect">
            <a:avLst/>
          </a:prstGeom>
          <a:noFill/>
          <a:ln/>
        </p:spPr>
        <p:txBody>
          <a:bodyPr wrap="none" lIns="0" tIns="0" rIns="0" bIns="0" rtlCol="0" anchor="t"/>
          <a:lstStyle/>
          <a:p>
            <a:pPr marL="0" indent="0">
              <a:lnSpc>
                <a:spcPts val="2450"/>
              </a:lnSpc>
              <a:buNone/>
            </a:pPr>
            <a:r>
              <a:rPr lang="en-US" sz="1550" dirty="0">
                <a:solidFill>
                  <a:srgbClr val="746558"/>
                </a:solidFill>
                <a:latin typeface="Gelasio" pitchFamily="34" charset="0"/>
                <a:ea typeface="Gelasio" pitchFamily="34" charset="-122"/>
                <a:cs typeface="Gelasio" pitchFamily="34" charset="-120"/>
              </a:rPr>
              <a:t>Импульс моментінің кванттауы</a:t>
            </a:r>
            <a:endParaRPr lang="en-US" sz="1550" dirty="0"/>
          </a:p>
        </p:txBody>
      </p:sp>
      <p:pic>
        <p:nvPicPr>
          <p:cNvPr id="16" name="Рисунок 15">
            <a:extLst>
              <a:ext uri="{FF2B5EF4-FFF2-40B4-BE49-F238E27FC236}">
                <a16:creationId xmlns:a16="http://schemas.microsoft.com/office/drawing/2014/main" id="{826E4797-A628-C497-D4C2-D86673CD2494}"/>
              </a:ext>
            </a:extLst>
          </p:cNvPr>
          <p:cNvPicPr>
            <a:picLocks noChangeAspect="1"/>
          </p:cNvPicPr>
          <p:nvPr/>
        </p:nvPicPr>
        <p:blipFill>
          <a:blip r:embed="rId4"/>
          <a:stretch>
            <a:fillRect/>
          </a:stretch>
        </p:blipFill>
        <p:spPr>
          <a:xfrm>
            <a:off x="12763239" y="7732752"/>
            <a:ext cx="1867161" cy="4968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86820" y="506254"/>
            <a:ext cx="8143161" cy="893683"/>
          </a:xfrm>
          <a:prstGeom prst="rect">
            <a:avLst/>
          </a:prstGeom>
          <a:noFill/>
          <a:ln/>
        </p:spPr>
        <p:txBody>
          <a:bodyPr wrap="square" lIns="0" tIns="0" rIns="0" bIns="0" rtlCol="0" anchor="t"/>
          <a:lstStyle/>
          <a:p>
            <a:pPr marL="0" indent="0">
              <a:lnSpc>
                <a:spcPts val="3500"/>
              </a:lnSpc>
              <a:buNone/>
            </a:pPr>
            <a:r>
              <a:rPr lang="en-US" sz="3600" dirty="0">
                <a:solidFill>
                  <a:srgbClr val="484237"/>
                </a:solidFill>
                <a:latin typeface="Gelasio Semi Bold" pitchFamily="34" charset="0"/>
                <a:ea typeface="Gelasio Semi Bold" pitchFamily="34" charset="-122"/>
                <a:cs typeface="Gelasio Semi Bold" pitchFamily="34" charset="-120"/>
              </a:rPr>
              <a:t>Сутегі атомының энергетикалық деңгейлері</a:t>
            </a:r>
            <a:endParaRPr lang="en-US" sz="3600" dirty="0"/>
          </a:p>
        </p:txBody>
      </p:sp>
      <p:sp>
        <p:nvSpPr>
          <p:cNvPr id="4" name="Text 1"/>
          <p:cNvSpPr/>
          <p:nvPr/>
        </p:nvSpPr>
        <p:spPr>
          <a:xfrm>
            <a:off x="5986819" y="1576249"/>
            <a:ext cx="8143161" cy="1372314"/>
          </a:xfrm>
          <a:prstGeom prst="rect">
            <a:avLst/>
          </a:prstGeom>
          <a:noFill/>
          <a:ln/>
        </p:spPr>
        <p:txBody>
          <a:bodyPr wrap="square" lIns="0" tIns="0" rIns="0" bIns="0" rtlCol="0" anchor="t"/>
          <a:lstStyle/>
          <a:p>
            <a:pPr marL="0" indent="0">
              <a:lnSpc>
                <a:spcPts val="1800"/>
              </a:lnSpc>
              <a:buNone/>
            </a:pPr>
            <a:r>
              <a:rPr lang="en-US" sz="1400" dirty="0">
                <a:solidFill>
                  <a:srgbClr val="746558"/>
                </a:solidFill>
                <a:latin typeface="Gelasio" pitchFamily="34" charset="0"/>
                <a:ea typeface="Gelasio" pitchFamily="34" charset="-122"/>
                <a:cs typeface="Gelasio" pitchFamily="34" charset="-120"/>
              </a:rPr>
              <a:t>Бор теориясы бойынша сутегі атомының энергетикалық деңгейлері дискретті мәндерге ие. Негізгі күйде (n=1) атомның энергиясы ең төмен болады. Жоғары энергетикалық деңгейлер (n=2,3,4...) қозған күйлерге сәйкес келеді. Энергетикалық деңгейлердің арасындағы айырмашылық электронның бір деңгейден екіншісіне өту кезінде шығарылатын немесе жұтылатын фотонның энергиясын анықтайды. Сутегі атомын иондау үшін 13,6 эВ энергия қажет. Энергетикалық деңгейлер диаграммасы атомның мүмкін болатын энергетикалық күйлерін көрнекі түрде көрсетеді.</a:t>
            </a:r>
            <a:endParaRPr lang="en-US" sz="1400" dirty="0"/>
          </a:p>
        </p:txBody>
      </p:sp>
      <p:pic>
        <p:nvPicPr>
          <p:cNvPr id="5" name="Image 1" descr="preencoded.png"/>
          <p:cNvPicPr>
            <a:picLocks noChangeAspect="1"/>
          </p:cNvPicPr>
          <p:nvPr/>
        </p:nvPicPr>
        <p:blipFill>
          <a:blip r:embed="rId4"/>
          <a:stretch>
            <a:fillRect/>
          </a:stretch>
        </p:blipFill>
        <p:spPr>
          <a:xfrm>
            <a:off x="5986820" y="3147536"/>
            <a:ext cx="714970" cy="1143953"/>
          </a:xfrm>
          <a:prstGeom prst="rect">
            <a:avLst/>
          </a:prstGeom>
        </p:spPr>
      </p:pic>
      <p:sp>
        <p:nvSpPr>
          <p:cNvPr id="6" name="Text 2"/>
          <p:cNvSpPr/>
          <p:nvPr/>
        </p:nvSpPr>
        <p:spPr>
          <a:xfrm>
            <a:off x="6916222" y="3290530"/>
            <a:ext cx="1787485" cy="223361"/>
          </a:xfrm>
          <a:prstGeom prst="rect">
            <a:avLst/>
          </a:prstGeom>
          <a:noFill/>
          <a:ln/>
        </p:spPr>
        <p:txBody>
          <a:bodyPr wrap="none" lIns="0" tIns="0" rIns="0" bIns="0" rtlCol="0" anchor="t"/>
          <a:lstStyle/>
          <a:p>
            <a:pPr marL="0" indent="0" algn="l">
              <a:lnSpc>
                <a:spcPts val="1750"/>
              </a:lnSpc>
              <a:buNone/>
            </a:pPr>
            <a:r>
              <a:rPr lang="en-US" dirty="0">
                <a:solidFill>
                  <a:srgbClr val="746558"/>
                </a:solidFill>
                <a:latin typeface="Gelasio Semi Bold" pitchFamily="34" charset="0"/>
                <a:ea typeface="Gelasio Semi Bold" pitchFamily="34" charset="-122"/>
                <a:cs typeface="Gelasio Semi Bold" pitchFamily="34" charset="-120"/>
              </a:rPr>
              <a:t>Негізгі күй (n=1)</a:t>
            </a:r>
            <a:endParaRPr lang="en-US" dirty="0"/>
          </a:p>
        </p:txBody>
      </p:sp>
      <p:sp>
        <p:nvSpPr>
          <p:cNvPr id="7" name="Text 3"/>
          <p:cNvSpPr/>
          <p:nvPr/>
        </p:nvSpPr>
        <p:spPr>
          <a:xfrm>
            <a:off x="6916222" y="3599617"/>
            <a:ext cx="7213759" cy="228719"/>
          </a:xfrm>
          <a:prstGeom prst="rect">
            <a:avLst/>
          </a:prstGeom>
          <a:noFill/>
          <a:ln/>
        </p:spPr>
        <p:txBody>
          <a:bodyPr wrap="none" lIns="0" tIns="0" rIns="0" bIns="0" rtlCol="0" anchor="t"/>
          <a:lstStyle/>
          <a:p>
            <a:pPr marL="0" indent="0" algn="l">
              <a:lnSpc>
                <a:spcPts val="1800"/>
              </a:lnSpc>
              <a:buNone/>
            </a:pPr>
            <a:r>
              <a:rPr lang="en-US" sz="1400" dirty="0">
                <a:solidFill>
                  <a:srgbClr val="746558"/>
                </a:solidFill>
                <a:latin typeface="Gelasio" pitchFamily="34" charset="0"/>
                <a:ea typeface="Gelasio" pitchFamily="34" charset="-122"/>
                <a:cs typeface="Gelasio" pitchFamily="34" charset="-120"/>
              </a:rPr>
              <a:t>E₁ = -13,6 эВ</a:t>
            </a:r>
            <a:endParaRPr lang="en-US" sz="1400" dirty="0"/>
          </a:p>
        </p:txBody>
      </p:sp>
      <p:pic>
        <p:nvPicPr>
          <p:cNvPr id="8" name="Image 2" descr="preencoded.png"/>
          <p:cNvPicPr>
            <a:picLocks noChangeAspect="1"/>
          </p:cNvPicPr>
          <p:nvPr/>
        </p:nvPicPr>
        <p:blipFill>
          <a:blip r:embed="rId5"/>
          <a:stretch>
            <a:fillRect/>
          </a:stretch>
        </p:blipFill>
        <p:spPr>
          <a:xfrm>
            <a:off x="5986820" y="4291489"/>
            <a:ext cx="714970" cy="1143953"/>
          </a:xfrm>
          <a:prstGeom prst="rect">
            <a:avLst/>
          </a:prstGeom>
        </p:spPr>
      </p:pic>
      <p:sp>
        <p:nvSpPr>
          <p:cNvPr id="9" name="Text 4"/>
          <p:cNvSpPr/>
          <p:nvPr/>
        </p:nvSpPr>
        <p:spPr>
          <a:xfrm>
            <a:off x="6916222" y="4434483"/>
            <a:ext cx="2300049" cy="223361"/>
          </a:xfrm>
          <a:prstGeom prst="rect">
            <a:avLst/>
          </a:prstGeom>
          <a:noFill/>
          <a:ln/>
        </p:spPr>
        <p:txBody>
          <a:bodyPr wrap="none" lIns="0" tIns="0" rIns="0" bIns="0" rtlCol="0" anchor="t"/>
          <a:lstStyle/>
          <a:p>
            <a:pPr marL="0" indent="0" algn="l">
              <a:lnSpc>
                <a:spcPts val="1750"/>
              </a:lnSpc>
              <a:buNone/>
            </a:pPr>
            <a:r>
              <a:rPr lang="en-US" dirty="0">
                <a:solidFill>
                  <a:srgbClr val="746558"/>
                </a:solidFill>
                <a:latin typeface="Gelasio Semi Bold" pitchFamily="34" charset="0"/>
                <a:ea typeface="Gelasio Semi Bold" pitchFamily="34" charset="-122"/>
                <a:cs typeface="Gelasio Semi Bold" pitchFamily="34" charset="-120"/>
              </a:rPr>
              <a:t>Бірінші қозған күй (n=2)</a:t>
            </a:r>
            <a:endParaRPr lang="en-US" dirty="0"/>
          </a:p>
        </p:txBody>
      </p:sp>
      <p:sp>
        <p:nvSpPr>
          <p:cNvPr id="10" name="Text 5"/>
          <p:cNvSpPr/>
          <p:nvPr/>
        </p:nvSpPr>
        <p:spPr>
          <a:xfrm>
            <a:off x="6916222" y="4743569"/>
            <a:ext cx="7213759" cy="228719"/>
          </a:xfrm>
          <a:prstGeom prst="rect">
            <a:avLst/>
          </a:prstGeom>
          <a:noFill/>
          <a:ln/>
        </p:spPr>
        <p:txBody>
          <a:bodyPr wrap="none" lIns="0" tIns="0" rIns="0" bIns="0" rtlCol="0" anchor="t"/>
          <a:lstStyle/>
          <a:p>
            <a:pPr marL="0" indent="0" algn="l">
              <a:lnSpc>
                <a:spcPts val="1800"/>
              </a:lnSpc>
              <a:buNone/>
            </a:pPr>
            <a:r>
              <a:rPr lang="en-US" sz="1400" dirty="0">
                <a:solidFill>
                  <a:srgbClr val="746558"/>
                </a:solidFill>
                <a:latin typeface="Gelasio" pitchFamily="34" charset="0"/>
                <a:ea typeface="Gelasio" pitchFamily="34" charset="-122"/>
                <a:cs typeface="Gelasio" pitchFamily="34" charset="-120"/>
              </a:rPr>
              <a:t>E₂ = -3,4 эВ</a:t>
            </a:r>
            <a:endParaRPr lang="en-US" sz="1400" dirty="0"/>
          </a:p>
        </p:txBody>
      </p:sp>
      <p:pic>
        <p:nvPicPr>
          <p:cNvPr id="11" name="Image 3" descr="preencoded.png"/>
          <p:cNvPicPr>
            <a:picLocks noChangeAspect="1"/>
          </p:cNvPicPr>
          <p:nvPr/>
        </p:nvPicPr>
        <p:blipFill>
          <a:blip r:embed="rId6"/>
          <a:stretch>
            <a:fillRect/>
          </a:stretch>
        </p:blipFill>
        <p:spPr>
          <a:xfrm>
            <a:off x="5986820" y="5435441"/>
            <a:ext cx="714970" cy="1143953"/>
          </a:xfrm>
          <a:prstGeom prst="rect">
            <a:avLst/>
          </a:prstGeom>
        </p:spPr>
      </p:pic>
      <p:sp>
        <p:nvSpPr>
          <p:cNvPr id="12" name="Text 6"/>
          <p:cNvSpPr/>
          <p:nvPr/>
        </p:nvSpPr>
        <p:spPr>
          <a:xfrm>
            <a:off x="6916222" y="5578435"/>
            <a:ext cx="2228612" cy="223361"/>
          </a:xfrm>
          <a:prstGeom prst="rect">
            <a:avLst/>
          </a:prstGeom>
          <a:noFill/>
          <a:ln/>
        </p:spPr>
        <p:txBody>
          <a:bodyPr wrap="none" lIns="0" tIns="0" rIns="0" bIns="0" rtlCol="0" anchor="t"/>
          <a:lstStyle/>
          <a:p>
            <a:pPr marL="0" indent="0" algn="l">
              <a:lnSpc>
                <a:spcPts val="1750"/>
              </a:lnSpc>
              <a:buNone/>
            </a:pPr>
            <a:r>
              <a:rPr lang="en-US" dirty="0">
                <a:solidFill>
                  <a:srgbClr val="746558"/>
                </a:solidFill>
                <a:latin typeface="Gelasio Semi Bold" pitchFamily="34" charset="0"/>
                <a:ea typeface="Gelasio Semi Bold" pitchFamily="34" charset="-122"/>
                <a:cs typeface="Gelasio Semi Bold" pitchFamily="34" charset="-120"/>
              </a:rPr>
              <a:t>Екінші қозған күй (n=3)</a:t>
            </a:r>
            <a:endParaRPr lang="en-US" dirty="0"/>
          </a:p>
        </p:txBody>
      </p:sp>
      <p:sp>
        <p:nvSpPr>
          <p:cNvPr id="13" name="Text 7"/>
          <p:cNvSpPr/>
          <p:nvPr/>
        </p:nvSpPr>
        <p:spPr>
          <a:xfrm>
            <a:off x="6916222" y="5887522"/>
            <a:ext cx="7213759" cy="228719"/>
          </a:xfrm>
          <a:prstGeom prst="rect">
            <a:avLst/>
          </a:prstGeom>
          <a:noFill/>
          <a:ln/>
        </p:spPr>
        <p:txBody>
          <a:bodyPr wrap="none" lIns="0" tIns="0" rIns="0" bIns="0" rtlCol="0" anchor="t"/>
          <a:lstStyle/>
          <a:p>
            <a:pPr marL="0" indent="0" algn="l">
              <a:lnSpc>
                <a:spcPts val="1800"/>
              </a:lnSpc>
              <a:buNone/>
            </a:pPr>
            <a:r>
              <a:rPr lang="en-US" sz="1400" dirty="0">
                <a:solidFill>
                  <a:srgbClr val="746558"/>
                </a:solidFill>
                <a:latin typeface="Gelasio" pitchFamily="34" charset="0"/>
                <a:ea typeface="Gelasio" pitchFamily="34" charset="-122"/>
                <a:cs typeface="Gelasio" pitchFamily="34" charset="-120"/>
              </a:rPr>
              <a:t>E₃ = -1,5 эВ</a:t>
            </a:r>
            <a:endParaRPr lang="en-US" sz="1400" dirty="0"/>
          </a:p>
        </p:txBody>
      </p:sp>
      <p:pic>
        <p:nvPicPr>
          <p:cNvPr id="14" name="Image 4" descr="preencoded.png"/>
          <p:cNvPicPr>
            <a:picLocks noChangeAspect="1"/>
          </p:cNvPicPr>
          <p:nvPr/>
        </p:nvPicPr>
        <p:blipFill>
          <a:blip r:embed="rId7"/>
          <a:stretch>
            <a:fillRect/>
          </a:stretch>
        </p:blipFill>
        <p:spPr>
          <a:xfrm>
            <a:off x="5986820" y="6579394"/>
            <a:ext cx="714970" cy="1143953"/>
          </a:xfrm>
          <a:prstGeom prst="rect">
            <a:avLst/>
          </a:prstGeom>
        </p:spPr>
      </p:pic>
      <p:sp>
        <p:nvSpPr>
          <p:cNvPr id="15" name="Text 8"/>
          <p:cNvSpPr/>
          <p:nvPr/>
        </p:nvSpPr>
        <p:spPr>
          <a:xfrm>
            <a:off x="6916222" y="6722388"/>
            <a:ext cx="1787485" cy="223361"/>
          </a:xfrm>
          <a:prstGeom prst="rect">
            <a:avLst/>
          </a:prstGeom>
          <a:noFill/>
          <a:ln/>
        </p:spPr>
        <p:txBody>
          <a:bodyPr wrap="none" lIns="0" tIns="0" rIns="0" bIns="0" rtlCol="0" anchor="t"/>
          <a:lstStyle/>
          <a:p>
            <a:pPr marL="0" indent="0" algn="l">
              <a:lnSpc>
                <a:spcPts val="1750"/>
              </a:lnSpc>
              <a:buNone/>
            </a:pPr>
            <a:r>
              <a:rPr lang="en-US" dirty="0">
                <a:solidFill>
                  <a:srgbClr val="746558"/>
                </a:solidFill>
                <a:latin typeface="Gelasio Semi Bold" pitchFamily="34" charset="0"/>
                <a:ea typeface="Gelasio Semi Bold" pitchFamily="34" charset="-122"/>
                <a:cs typeface="Gelasio Semi Bold" pitchFamily="34" charset="-120"/>
              </a:rPr>
              <a:t>Иондау шегі (n=∞)</a:t>
            </a:r>
            <a:endParaRPr lang="en-US" dirty="0"/>
          </a:p>
        </p:txBody>
      </p:sp>
      <p:sp>
        <p:nvSpPr>
          <p:cNvPr id="16" name="Text 9"/>
          <p:cNvSpPr/>
          <p:nvPr/>
        </p:nvSpPr>
        <p:spPr>
          <a:xfrm>
            <a:off x="6916222" y="7031474"/>
            <a:ext cx="7213759" cy="228719"/>
          </a:xfrm>
          <a:prstGeom prst="rect">
            <a:avLst/>
          </a:prstGeom>
          <a:noFill/>
          <a:ln/>
        </p:spPr>
        <p:txBody>
          <a:bodyPr wrap="none" lIns="0" tIns="0" rIns="0" bIns="0" rtlCol="0" anchor="t"/>
          <a:lstStyle/>
          <a:p>
            <a:pPr marL="0" indent="0" algn="l">
              <a:lnSpc>
                <a:spcPts val="1800"/>
              </a:lnSpc>
              <a:buNone/>
            </a:pPr>
            <a:r>
              <a:rPr lang="en-US" sz="1400" dirty="0">
                <a:solidFill>
                  <a:srgbClr val="746558"/>
                </a:solidFill>
                <a:latin typeface="Gelasio" pitchFamily="34" charset="0"/>
                <a:ea typeface="Gelasio" pitchFamily="34" charset="-122"/>
                <a:cs typeface="Gelasio" pitchFamily="34" charset="-120"/>
              </a:rPr>
              <a:t>E∞ = 0 эВ</a:t>
            </a:r>
            <a:endParaRPr lang="en-US" sz="1400" dirty="0"/>
          </a:p>
        </p:txBody>
      </p:sp>
      <p:pic>
        <p:nvPicPr>
          <p:cNvPr id="18" name="Рисунок 17">
            <a:extLst>
              <a:ext uri="{FF2B5EF4-FFF2-40B4-BE49-F238E27FC236}">
                <a16:creationId xmlns:a16="http://schemas.microsoft.com/office/drawing/2014/main" id="{AE202A94-A756-F450-07A9-C0E2FD6C12EF}"/>
              </a:ext>
            </a:extLst>
          </p:cNvPr>
          <p:cNvPicPr>
            <a:picLocks noChangeAspect="1"/>
          </p:cNvPicPr>
          <p:nvPr/>
        </p:nvPicPr>
        <p:blipFill>
          <a:blip r:embed="rId8"/>
          <a:stretch>
            <a:fillRect/>
          </a:stretch>
        </p:blipFill>
        <p:spPr>
          <a:xfrm>
            <a:off x="12763239" y="7651478"/>
            <a:ext cx="1867161" cy="5239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9353" y="1009055"/>
            <a:ext cx="5756910" cy="681157"/>
          </a:xfrm>
          <a:prstGeom prst="rect">
            <a:avLst/>
          </a:prstGeom>
          <a:noFill/>
          <a:ln/>
        </p:spPr>
        <p:txBody>
          <a:bodyPr wrap="none" lIns="0" tIns="0" rIns="0" bIns="0" rtlCol="0" anchor="t"/>
          <a:lstStyle/>
          <a:p>
            <a:pPr marL="0" indent="0">
              <a:lnSpc>
                <a:spcPts val="5350"/>
              </a:lnSpc>
              <a:buNone/>
            </a:pPr>
            <a:r>
              <a:rPr lang="en-US" sz="4250" dirty="0">
                <a:solidFill>
                  <a:srgbClr val="484237"/>
                </a:solidFill>
                <a:latin typeface="Gelasio Semi Bold" pitchFamily="34" charset="0"/>
                <a:ea typeface="Gelasio Semi Bold" pitchFamily="34" charset="-122"/>
                <a:cs typeface="Gelasio Semi Bold" pitchFamily="34" charset="-120"/>
              </a:rPr>
              <a:t>Атомдық спектрлер</a:t>
            </a:r>
            <a:endParaRPr lang="en-US" sz="4250" dirty="0"/>
          </a:p>
        </p:txBody>
      </p:sp>
      <p:sp>
        <p:nvSpPr>
          <p:cNvPr id="4" name="Text 1"/>
          <p:cNvSpPr/>
          <p:nvPr/>
        </p:nvSpPr>
        <p:spPr>
          <a:xfrm>
            <a:off x="6249353" y="2017157"/>
            <a:ext cx="7618095" cy="2441138"/>
          </a:xfrm>
          <a:prstGeom prst="rect">
            <a:avLst/>
          </a:prstGeom>
          <a:noFill/>
          <a:ln/>
        </p:spPr>
        <p:txBody>
          <a:bodyPr wrap="squar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Атомдық спектрлер - атомдардың жарық шығаруы немесе жұтуы нәтижесінде пайда болатын сызықтық спектрлер. Әр элементтің өзіне тән спектрі бар. Сутегі атомының спектрі ең қарапайым және зерттелген. Бальмер формуласы сутегі спектрінің көрінетін бөлігіндегі сызықтардың жиіліктерін сипаттайды. Лайман сериясы ультракүлгін аймақта, ал Пашен сериясы инфрақызыл аймақта орналасқан. Спектрлік талдау химиялық элементтерді анықтау үшін қолданылады.</a:t>
            </a:r>
            <a:endParaRPr lang="en-US" sz="1700" dirty="0"/>
          </a:p>
        </p:txBody>
      </p:sp>
      <p:sp>
        <p:nvSpPr>
          <p:cNvPr id="5" name="Shape 2"/>
          <p:cNvSpPr/>
          <p:nvPr/>
        </p:nvSpPr>
        <p:spPr>
          <a:xfrm>
            <a:off x="6249353" y="4703445"/>
            <a:ext cx="7618095" cy="2516981"/>
          </a:xfrm>
          <a:prstGeom prst="roundRect">
            <a:avLst>
              <a:gd name="adj" fmla="val 1299"/>
            </a:avLst>
          </a:prstGeom>
          <a:noFill/>
          <a:ln w="7620">
            <a:solidFill>
              <a:srgbClr val="000000">
                <a:alpha val="8000"/>
              </a:srgbClr>
            </a:solidFill>
            <a:prstDash val="solid"/>
          </a:ln>
        </p:spPr>
        <p:txBody>
          <a:bodyPr/>
          <a:lstStyle/>
          <a:p>
            <a:endParaRPr lang="ru-RU"/>
          </a:p>
        </p:txBody>
      </p:sp>
      <p:sp>
        <p:nvSpPr>
          <p:cNvPr id="6" name="Shape 3"/>
          <p:cNvSpPr/>
          <p:nvPr/>
        </p:nvSpPr>
        <p:spPr>
          <a:xfrm>
            <a:off x="6256973" y="4711065"/>
            <a:ext cx="7602022" cy="625435"/>
          </a:xfrm>
          <a:prstGeom prst="rect">
            <a:avLst/>
          </a:prstGeom>
          <a:solidFill>
            <a:srgbClr val="FFFFFF">
              <a:alpha val="4000"/>
            </a:srgbClr>
          </a:solidFill>
          <a:ln/>
        </p:spPr>
        <p:txBody>
          <a:bodyPr/>
          <a:lstStyle/>
          <a:p>
            <a:endParaRPr lang="ru-RU"/>
          </a:p>
        </p:txBody>
      </p:sp>
      <p:sp>
        <p:nvSpPr>
          <p:cNvPr id="7" name="Text 4"/>
          <p:cNvSpPr/>
          <p:nvPr/>
        </p:nvSpPr>
        <p:spPr>
          <a:xfrm>
            <a:off x="6475928" y="4849416"/>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Серия</a:t>
            </a:r>
            <a:endParaRPr lang="en-US" sz="1700" dirty="0"/>
          </a:p>
        </p:txBody>
      </p:sp>
      <p:sp>
        <p:nvSpPr>
          <p:cNvPr id="8" name="Text 5"/>
          <p:cNvSpPr/>
          <p:nvPr/>
        </p:nvSpPr>
        <p:spPr>
          <a:xfrm>
            <a:off x="9013388" y="4849416"/>
            <a:ext cx="209026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Спектр аймағы</a:t>
            </a:r>
            <a:endParaRPr lang="en-US" sz="1700" dirty="0"/>
          </a:p>
        </p:txBody>
      </p:sp>
      <p:sp>
        <p:nvSpPr>
          <p:cNvPr id="9" name="Text 6"/>
          <p:cNvSpPr/>
          <p:nvPr/>
        </p:nvSpPr>
        <p:spPr>
          <a:xfrm>
            <a:off x="11547038" y="4849416"/>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Формула</a:t>
            </a:r>
            <a:endParaRPr lang="en-US" sz="1700" dirty="0"/>
          </a:p>
        </p:txBody>
      </p:sp>
      <p:sp>
        <p:nvSpPr>
          <p:cNvPr id="10" name="Shape 7"/>
          <p:cNvSpPr/>
          <p:nvPr/>
        </p:nvSpPr>
        <p:spPr>
          <a:xfrm>
            <a:off x="6256973" y="5336500"/>
            <a:ext cx="7602022" cy="625435"/>
          </a:xfrm>
          <a:prstGeom prst="rect">
            <a:avLst/>
          </a:prstGeom>
          <a:solidFill>
            <a:srgbClr val="000000">
              <a:alpha val="4000"/>
            </a:srgbClr>
          </a:solidFill>
          <a:ln/>
        </p:spPr>
        <p:txBody>
          <a:bodyPr/>
          <a:lstStyle/>
          <a:p>
            <a:endParaRPr lang="ru-RU"/>
          </a:p>
        </p:txBody>
      </p:sp>
      <p:sp>
        <p:nvSpPr>
          <p:cNvPr id="11" name="Text 8"/>
          <p:cNvSpPr/>
          <p:nvPr/>
        </p:nvSpPr>
        <p:spPr>
          <a:xfrm>
            <a:off x="6475928" y="5474851"/>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Лайман</a:t>
            </a:r>
            <a:endParaRPr lang="en-US" sz="1700" dirty="0"/>
          </a:p>
        </p:txBody>
      </p:sp>
      <p:sp>
        <p:nvSpPr>
          <p:cNvPr id="12" name="Text 9"/>
          <p:cNvSpPr/>
          <p:nvPr/>
        </p:nvSpPr>
        <p:spPr>
          <a:xfrm>
            <a:off x="9013388" y="5474851"/>
            <a:ext cx="209026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Ультракүлгін</a:t>
            </a:r>
            <a:endParaRPr lang="en-US" sz="1700" dirty="0"/>
          </a:p>
        </p:txBody>
      </p:sp>
      <p:sp>
        <p:nvSpPr>
          <p:cNvPr id="13" name="Text 10"/>
          <p:cNvSpPr/>
          <p:nvPr/>
        </p:nvSpPr>
        <p:spPr>
          <a:xfrm>
            <a:off x="11547038" y="5474851"/>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ν = C(1/1² - 1/m²)</a:t>
            </a:r>
            <a:endParaRPr lang="en-US" sz="1700" dirty="0"/>
          </a:p>
        </p:txBody>
      </p:sp>
      <p:sp>
        <p:nvSpPr>
          <p:cNvPr id="14" name="Shape 11"/>
          <p:cNvSpPr/>
          <p:nvPr/>
        </p:nvSpPr>
        <p:spPr>
          <a:xfrm>
            <a:off x="6256973" y="5961936"/>
            <a:ext cx="7602022" cy="625435"/>
          </a:xfrm>
          <a:prstGeom prst="rect">
            <a:avLst/>
          </a:prstGeom>
          <a:solidFill>
            <a:srgbClr val="FFFFFF">
              <a:alpha val="4000"/>
            </a:srgbClr>
          </a:solidFill>
          <a:ln/>
        </p:spPr>
        <p:txBody>
          <a:bodyPr/>
          <a:lstStyle/>
          <a:p>
            <a:endParaRPr lang="ru-RU"/>
          </a:p>
        </p:txBody>
      </p:sp>
      <p:sp>
        <p:nvSpPr>
          <p:cNvPr id="15" name="Text 12"/>
          <p:cNvSpPr/>
          <p:nvPr/>
        </p:nvSpPr>
        <p:spPr>
          <a:xfrm>
            <a:off x="6475928" y="6100286"/>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Бальмер</a:t>
            </a:r>
            <a:endParaRPr lang="en-US" sz="1700" dirty="0"/>
          </a:p>
        </p:txBody>
      </p:sp>
      <p:sp>
        <p:nvSpPr>
          <p:cNvPr id="16" name="Text 13"/>
          <p:cNvSpPr/>
          <p:nvPr/>
        </p:nvSpPr>
        <p:spPr>
          <a:xfrm>
            <a:off x="9013388" y="6100286"/>
            <a:ext cx="209026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Көрінетін</a:t>
            </a:r>
            <a:endParaRPr lang="en-US" sz="1700" dirty="0"/>
          </a:p>
        </p:txBody>
      </p:sp>
      <p:sp>
        <p:nvSpPr>
          <p:cNvPr id="17" name="Text 14"/>
          <p:cNvSpPr/>
          <p:nvPr/>
        </p:nvSpPr>
        <p:spPr>
          <a:xfrm>
            <a:off x="11547038" y="6100286"/>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ν = C(1/2² - 1/m²)</a:t>
            </a:r>
            <a:endParaRPr lang="en-US" sz="1700" dirty="0"/>
          </a:p>
        </p:txBody>
      </p:sp>
      <p:sp>
        <p:nvSpPr>
          <p:cNvPr id="18" name="Shape 15"/>
          <p:cNvSpPr/>
          <p:nvPr/>
        </p:nvSpPr>
        <p:spPr>
          <a:xfrm>
            <a:off x="6256973" y="6587371"/>
            <a:ext cx="7602022" cy="625435"/>
          </a:xfrm>
          <a:prstGeom prst="rect">
            <a:avLst/>
          </a:prstGeom>
          <a:solidFill>
            <a:srgbClr val="000000">
              <a:alpha val="4000"/>
            </a:srgbClr>
          </a:solidFill>
          <a:ln/>
        </p:spPr>
        <p:txBody>
          <a:bodyPr/>
          <a:lstStyle/>
          <a:p>
            <a:endParaRPr lang="ru-RU"/>
          </a:p>
        </p:txBody>
      </p:sp>
      <p:sp>
        <p:nvSpPr>
          <p:cNvPr id="19" name="Text 16"/>
          <p:cNvSpPr/>
          <p:nvPr/>
        </p:nvSpPr>
        <p:spPr>
          <a:xfrm>
            <a:off x="6475928" y="6725722"/>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Пашен</a:t>
            </a:r>
            <a:endParaRPr lang="en-US" sz="1700" dirty="0"/>
          </a:p>
        </p:txBody>
      </p:sp>
      <p:sp>
        <p:nvSpPr>
          <p:cNvPr id="20" name="Text 17"/>
          <p:cNvSpPr/>
          <p:nvPr/>
        </p:nvSpPr>
        <p:spPr>
          <a:xfrm>
            <a:off x="9013388" y="6725722"/>
            <a:ext cx="209026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Инфрақызыл</a:t>
            </a:r>
            <a:endParaRPr lang="en-US" sz="1700" dirty="0"/>
          </a:p>
        </p:txBody>
      </p:sp>
      <p:sp>
        <p:nvSpPr>
          <p:cNvPr id="21" name="Text 18"/>
          <p:cNvSpPr/>
          <p:nvPr/>
        </p:nvSpPr>
        <p:spPr>
          <a:xfrm>
            <a:off x="11547038" y="6725722"/>
            <a:ext cx="2094071" cy="348734"/>
          </a:xfrm>
          <a:prstGeom prst="rect">
            <a:avLst/>
          </a:prstGeom>
          <a:noFill/>
          <a:ln/>
        </p:spPr>
        <p:txBody>
          <a:bodyPr wrap="non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ν = C(1/3² - 1/m²)</a:t>
            </a:r>
            <a:endParaRPr lang="en-US" sz="1700" dirty="0"/>
          </a:p>
        </p:txBody>
      </p:sp>
      <p:pic>
        <p:nvPicPr>
          <p:cNvPr id="23" name="Рисунок 22">
            <a:extLst>
              <a:ext uri="{FF2B5EF4-FFF2-40B4-BE49-F238E27FC236}">
                <a16:creationId xmlns:a16="http://schemas.microsoft.com/office/drawing/2014/main" id="{3FBB675F-EFA9-EEE1-BE7E-A4878A4C2E3F}"/>
              </a:ext>
            </a:extLst>
          </p:cNvPr>
          <p:cNvPicPr>
            <a:picLocks noChangeAspect="1"/>
          </p:cNvPicPr>
          <p:nvPr/>
        </p:nvPicPr>
        <p:blipFill>
          <a:blip r:embed="rId4"/>
          <a:stretch>
            <a:fillRect/>
          </a:stretch>
        </p:blipFill>
        <p:spPr>
          <a:xfrm>
            <a:off x="12763239" y="7691512"/>
            <a:ext cx="1867161" cy="5239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4037" y="1212294"/>
            <a:ext cx="9742646" cy="771525"/>
          </a:xfrm>
          <a:prstGeom prst="rect">
            <a:avLst/>
          </a:prstGeom>
          <a:noFill/>
          <a:ln/>
        </p:spPr>
        <p:txBody>
          <a:bodyPr wrap="none" lIns="0" tIns="0" rIns="0" bIns="0" rtlCol="0" anchor="t"/>
          <a:lstStyle/>
          <a:p>
            <a:pPr marL="0" indent="0">
              <a:lnSpc>
                <a:spcPts val="6050"/>
              </a:lnSpc>
              <a:buNone/>
            </a:pPr>
            <a:r>
              <a:rPr lang="en-US" sz="4850" dirty="0">
                <a:solidFill>
                  <a:srgbClr val="484237"/>
                </a:solidFill>
                <a:latin typeface="Gelasio Semi Bold" pitchFamily="34" charset="0"/>
                <a:ea typeface="Gelasio Semi Bold" pitchFamily="34" charset="-122"/>
                <a:cs typeface="Gelasio Semi Bold" pitchFamily="34" charset="-120"/>
              </a:rPr>
              <a:t>Бор теориясының шектеулері</a:t>
            </a:r>
            <a:endParaRPr lang="en-US" sz="4850" dirty="0"/>
          </a:p>
        </p:txBody>
      </p:sp>
      <p:sp>
        <p:nvSpPr>
          <p:cNvPr id="3" name="Text 1"/>
          <p:cNvSpPr/>
          <p:nvPr/>
        </p:nvSpPr>
        <p:spPr>
          <a:xfrm>
            <a:off x="864037" y="2477572"/>
            <a:ext cx="12902327" cy="2370296"/>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Бор теориясы сутегі атомын түсіндіруде табысты болғанымен, күрделі атомдарға қолдануда шектеулерге ие болды. Теория классикалық физика мен кванттық постулаттарды біріктіргендіктен, қарама-қайшылықтарға әкелді. Ол электронның толқындық қасиеттерін ескермеді және атомдағы электрондардың өзара әрекеттесуін дұрыс сипаттай алмады. Бұл шектеулер жаңа кванттық механиканың дамуына әкелді. Гейзенбергтің анықталмағандық принципі және Шредингер теңдеуі атомның құрылысын дәлірек сипаттауға мүмкіндік берді.</a:t>
            </a:r>
            <a:endParaRPr lang="en-US" sz="1900" dirty="0"/>
          </a:p>
        </p:txBody>
      </p:sp>
      <p:sp>
        <p:nvSpPr>
          <p:cNvPr id="4" name="Text 2"/>
          <p:cNvSpPr/>
          <p:nvPr/>
        </p:nvSpPr>
        <p:spPr>
          <a:xfrm>
            <a:off x="864037" y="5372338"/>
            <a:ext cx="3498294" cy="385763"/>
          </a:xfrm>
          <a:prstGeom prst="rect">
            <a:avLst/>
          </a:prstGeom>
          <a:noFill/>
          <a:ln/>
        </p:spPr>
        <p:txBody>
          <a:bodyPr wrap="none" lIns="0" tIns="0" rIns="0" bIns="0" rtlCol="0" anchor="t"/>
          <a:lstStyle/>
          <a:p>
            <a:pPr marL="0" indent="0">
              <a:lnSpc>
                <a:spcPts val="3000"/>
              </a:lnSpc>
              <a:buNone/>
            </a:pPr>
            <a:r>
              <a:rPr lang="en-US" sz="2400" dirty="0">
                <a:solidFill>
                  <a:srgbClr val="484237"/>
                </a:solidFill>
                <a:latin typeface="Gelasio Semi Bold" pitchFamily="34" charset="0"/>
                <a:ea typeface="Gelasio Semi Bold" pitchFamily="34" charset="-122"/>
                <a:cs typeface="Gelasio Semi Bold" pitchFamily="34" charset="-120"/>
              </a:rPr>
              <a:t>Классикалық физика</a:t>
            </a:r>
            <a:endParaRPr lang="en-US" sz="2400" dirty="0"/>
          </a:p>
        </p:txBody>
      </p:sp>
      <p:sp>
        <p:nvSpPr>
          <p:cNvPr id="5" name="Text 3"/>
          <p:cNvSpPr/>
          <p:nvPr/>
        </p:nvSpPr>
        <p:spPr>
          <a:xfrm>
            <a:off x="864037" y="6004917"/>
            <a:ext cx="3898821"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Ньютон механикасы мен Максвелл электродинамикасы</a:t>
            </a:r>
            <a:endParaRPr lang="en-US" sz="1900" dirty="0"/>
          </a:p>
        </p:txBody>
      </p:sp>
      <p:sp>
        <p:nvSpPr>
          <p:cNvPr id="6" name="Text 4"/>
          <p:cNvSpPr/>
          <p:nvPr/>
        </p:nvSpPr>
        <p:spPr>
          <a:xfrm>
            <a:off x="5372695" y="5372338"/>
            <a:ext cx="3086100" cy="385763"/>
          </a:xfrm>
          <a:prstGeom prst="rect">
            <a:avLst/>
          </a:prstGeom>
          <a:noFill/>
          <a:ln/>
        </p:spPr>
        <p:txBody>
          <a:bodyPr wrap="none" lIns="0" tIns="0" rIns="0" bIns="0" rtlCol="0" anchor="t"/>
          <a:lstStyle/>
          <a:p>
            <a:pPr marL="0" indent="0">
              <a:lnSpc>
                <a:spcPts val="3000"/>
              </a:lnSpc>
              <a:buNone/>
            </a:pPr>
            <a:r>
              <a:rPr lang="en-US" sz="2400" dirty="0">
                <a:solidFill>
                  <a:srgbClr val="484237"/>
                </a:solidFill>
                <a:latin typeface="Gelasio Semi Bold" pitchFamily="34" charset="0"/>
                <a:ea typeface="Gelasio Semi Bold" pitchFamily="34" charset="-122"/>
                <a:cs typeface="Gelasio Semi Bold" pitchFamily="34" charset="-120"/>
              </a:rPr>
              <a:t>Бор теориясы</a:t>
            </a:r>
            <a:endParaRPr lang="en-US" sz="2400" dirty="0"/>
          </a:p>
        </p:txBody>
      </p:sp>
      <p:sp>
        <p:nvSpPr>
          <p:cNvPr id="7" name="Text 5"/>
          <p:cNvSpPr/>
          <p:nvPr/>
        </p:nvSpPr>
        <p:spPr>
          <a:xfrm>
            <a:off x="5372695" y="6004917"/>
            <a:ext cx="3898821"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Классикалық физика + кванттық постулаттар</a:t>
            </a:r>
            <a:endParaRPr lang="en-US" sz="1900" dirty="0"/>
          </a:p>
        </p:txBody>
      </p:sp>
      <p:sp>
        <p:nvSpPr>
          <p:cNvPr id="8" name="Text 6"/>
          <p:cNvSpPr/>
          <p:nvPr/>
        </p:nvSpPr>
        <p:spPr>
          <a:xfrm>
            <a:off x="9881354" y="5372338"/>
            <a:ext cx="3290173" cy="385763"/>
          </a:xfrm>
          <a:prstGeom prst="rect">
            <a:avLst/>
          </a:prstGeom>
          <a:noFill/>
          <a:ln/>
        </p:spPr>
        <p:txBody>
          <a:bodyPr wrap="none" lIns="0" tIns="0" rIns="0" bIns="0" rtlCol="0" anchor="t"/>
          <a:lstStyle/>
          <a:p>
            <a:pPr marL="0" indent="0">
              <a:lnSpc>
                <a:spcPts val="3000"/>
              </a:lnSpc>
              <a:buNone/>
            </a:pPr>
            <a:r>
              <a:rPr lang="en-US" sz="2400" dirty="0">
                <a:solidFill>
                  <a:srgbClr val="484237"/>
                </a:solidFill>
                <a:latin typeface="Gelasio Semi Bold" pitchFamily="34" charset="0"/>
                <a:ea typeface="Gelasio Semi Bold" pitchFamily="34" charset="-122"/>
                <a:cs typeface="Gelasio Semi Bold" pitchFamily="34" charset="-120"/>
              </a:rPr>
              <a:t>Кванттық механика</a:t>
            </a:r>
            <a:endParaRPr lang="en-US" sz="2400" dirty="0"/>
          </a:p>
        </p:txBody>
      </p:sp>
      <p:sp>
        <p:nvSpPr>
          <p:cNvPr id="9" name="Text 7"/>
          <p:cNvSpPr/>
          <p:nvPr/>
        </p:nvSpPr>
        <p:spPr>
          <a:xfrm>
            <a:off x="9881354" y="6004917"/>
            <a:ext cx="3898821"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Толқындық функция, ықтималдық интерпретация</a:t>
            </a:r>
            <a:endParaRPr lang="en-US" sz="1900" dirty="0"/>
          </a:p>
        </p:txBody>
      </p:sp>
      <p:pic>
        <p:nvPicPr>
          <p:cNvPr id="11" name="Рисунок 10">
            <a:extLst>
              <a:ext uri="{FF2B5EF4-FFF2-40B4-BE49-F238E27FC236}">
                <a16:creationId xmlns:a16="http://schemas.microsoft.com/office/drawing/2014/main" id="{27A57E93-88DB-FBA0-CDEC-AA85C1A38B4A}"/>
              </a:ext>
            </a:extLst>
          </p:cNvPr>
          <p:cNvPicPr>
            <a:picLocks noChangeAspect="1"/>
          </p:cNvPicPr>
          <p:nvPr/>
        </p:nvPicPr>
        <p:blipFill>
          <a:blip r:embed="rId3"/>
          <a:stretch>
            <a:fillRect/>
          </a:stretch>
        </p:blipFill>
        <p:spPr>
          <a:xfrm>
            <a:off x="12763239" y="7690091"/>
            <a:ext cx="1867161" cy="5239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5551" y="489109"/>
            <a:ext cx="7952899" cy="1063466"/>
          </a:xfrm>
          <a:prstGeom prst="rect">
            <a:avLst/>
          </a:prstGeom>
          <a:noFill/>
          <a:ln/>
        </p:spPr>
        <p:txBody>
          <a:bodyPr wrap="square" lIns="0" tIns="0" rIns="0" bIns="0" rtlCol="0" anchor="t"/>
          <a:lstStyle/>
          <a:p>
            <a:pPr marL="0" indent="0">
              <a:lnSpc>
                <a:spcPts val="4150"/>
              </a:lnSpc>
              <a:buNone/>
            </a:pPr>
            <a:r>
              <a:rPr lang="en-US" sz="4000" dirty="0">
                <a:solidFill>
                  <a:srgbClr val="484237"/>
                </a:solidFill>
                <a:latin typeface="Gelasio Semi Bold" pitchFamily="34" charset="0"/>
                <a:ea typeface="Gelasio Semi Bold" pitchFamily="34" charset="-122"/>
                <a:cs typeface="Gelasio Semi Bold" pitchFamily="34" charset="-120"/>
              </a:rPr>
              <a:t>Атом құрылысын оқытудың маңыздылығы</a:t>
            </a:r>
            <a:endParaRPr lang="en-US" sz="4000" dirty="0"/>
          </a:p>
        </p:txBody>
      </p:sp>
      <p:sp>
        <p:nvSpPr>
          <p:cNvPr id="4" name="Text 1"/>
          <p:cNvSpPr/>
          <p:nvPr/>
        </p:nvSpPr>
        <p:spPr>
          <a:xfrm>
            <a:off x="595551" y="1807726"/>
            <a:ext cx="7952899" cy="1905238"/>
          </a:xfrm>
          <a:prstGeom prst="rect">
            <a:avLst/>
          </a:prstGeom>
          <a:noFill/>
          <a:ln/>
        </p:spPr>
        <p:txBody>
          <a:bodyPr wrap="square" lIns="0" tIns="0" rIns="0" bIns="0" rtlCol="0" anchor="t"/>
          <a:lstStyle/>
          <a:p>
            <a:pPr marL="0" indent="0">
              <a:lnSpc>
                <a:spcPts val="2100"/>
              </a:lnSpc>
              <a:buNone/>
            </a:pPr>
            <a:r>
              <a:rPr lang="en-US" sz="1600" dirty="0">
                <a:solidFill>
                  <a:srgbClr val="746558"/>
                </a:solidFill>
                <a:latin typeface="Gelasio" pitchFamily="34" charset="0"/>
                <a:ea typeface="Gelasio" pitchFamily="34" charset="-122"/>
                <a:cs typeface="Gelasio" pitchFamily="34" charset="-120"/>
              </a:rPr>
              <a:t>Атом құрылысын оқып-үйрену физика пәнінде маңызды орын алады. Бұл тақырып оқушыларға микроәлемнің құпияларын ашуға мүмкіндік береді. Атом құрылысын түсіну арқылы оқушылар заттардың қасиеттерін, химиялық реакцияларды және табиғаттағы көптеген құбылыстарды түсіндіре алады. Сонымен қатар, бұл білім ядролық физика, кванттық механика сияқты қазіргі заманғы физиканың негізгі бағыттарын игеруге жол ашады. Атом құрылысын оқыту оқушылардың ғылыми ойлау қабілетін дамытып, оларды болашақ ғылыми жаңалықтарға дайындайды.</a:t>
            </a:r>
            <a:endParaRPr lang="en-US" sz="1600" dirty="0"/>
          </a:p>
        </p:txBody>
      </p:sp>
      <p:sp>
        <p:nvSpPr>
          <p:cNvPr id="5" name="Shape 2"/>
          <p:cNvSpPr/>
          <p:nvPr/>
        </p:nvSpPr>
        <p:spPr>
          <a:xfrm>
            <a:off x="595551" y="4095631"/>
            <a:ext cx="382786" cy="382786"/>
          </a:xfrm>
          <a:prstGeom prst="roundRect">
            <a:avLst>
              <a:gd name="adj" fmla="val 6668"/>
            </a:avLst>
          </a:prstGeom>
          <a:solidFill>
            <a:srgbClr val="EEE8DD"/>
          </a:solidFill>
          <a:ln/>
        </p:spPr>
        <p:txBody>
          <a:bodyPr/>
          <a:lstStyle/>
          <a:p>
            <a:endParaRPr lang="ru-RU" sz="2400"/>
          </a:p>
        </p:txBody>
      </p:sp>
      <p:sp>
        <p:nvSpPr>
          <p:cNvPr id="6" name="Text 3"/>
          <p:cNvSpPr/>
          <p:nvPr/>
        </p:nvSpPr>
        <p:spPr>
          <a:xfrm>
            <a:off x="726758" y="4159329"/>
            <a:ext cx="120372" cy="255270"/>
          </a:xfrm>
          <a:prstGeom prst="rect">
            <a:avLst/>
          </a:prstGeom>
          <a:noFill/>
          <a:ln/>
        </p:spPr>
        <p:txBody>
          <a:bodyPr wrap="none" lIns="0" tIns="0" rIns="0" bIns="0" rtlCol="0" anchor="t"/>
          <a:lstStyle/>
          <a:p>
            <a:pPr marL="0" indent="0" algn="ctr">
              <a:lnSpc>
                <a:spcPts val="2000"/>
              </a:lnSpc>
              <a:buNone/>
            </a:pPr>
            <a:r>
              <a:rPr lang="en-US" sz="2800" dirty="0">
                <a:solidFill>
                  <a:srgbClr val="746558"/>
                </a:solidFill>
                <a:latin typeface="Gelasio Semi Bold" pitchFamily="34" charset="0"/>
                <a:ea typeface="Gelasio Semi Bold" pitchFamily="34" charset="-122"/>
                <a:cs typeface="Gelasio Semi Bold" pitchFamily="34" charset="-120"/>
              </a:rPr>
              <a:t>1</a:t>
            </a:r>
            <a:endParaRPr lang="en-US" sz="2800" dirty="0"/>
          </a:p>
        </p:txBody>
      </p:sp>
      <p:sp>
        <p:nvSpPr>
          <p:cNvPr id="7" name="Text 4"/>
          <p:cNvSpPr/>
          <p:nvPr/>
        </p:nvSpPr>
        <p:spPr>
          <a:xfrm>
            <a:off x="1148477" y="4095631"/>
            <a:ext cx="2254568" cy="265867"/>
          </a:xfrm>
          <a:prstGeom prst="rect">
            <a:avLst/>
          </a:prstGeom>
          <a:noFill/>
          <a:ln/>
        </p:spPr>
        <p:txBody>
          <a:bodyPr wrap="none" lIns="0" tIns="0" rIns="0" bIns="0" rtlCol="0" anchor="t"/>
          <a:lstStyle/>
          <a:p>
            <a:pPr marL="0" indent="0">
              <a:lnSpc>
                <a:spcPts val="2050"/>
              </a:lnSpc>
              <a:buNone/>
            </a:pPr>
            <a:r>
              <a:rPr lang="en-US" sz="2000" dirty="0">
                <a:solidFill>
                  <a:srgbClr val="746558"/>
                </a:solidFill>
                <a:latin typeface="Gelasio Semi Bold" pitchFamily="34" charset="0"/>
                <a:ea typeface="Gelasio Semi Bold" pitchFamily="34" charset="-122"/>
                <a:cs typeface="Gelasio Semi Bold" pitchFamily="34" charset="-120"/>
              </a:rPr>
              <a:t>Микроәлемді түсіну</a:t>
            </a:r>
            <a:endParaRPr lang="en-US" sz="2000" dirty="0"/>
          </a:p>
        </p:txBody>
      </p:sp>
      <p:sp>
        <p:nvSpPr>
          <p:cNvPr id="8" name="Text 5"/>
          <p:cNvSpPr/>
          <p:nvPr/>
        </p:nvSpPr>
        <p:spPr>
          <a:xfrm>
            <a:off x="1148477" y="4463534"/>
            <a:ext cx="7399973" cy="272177"/>
          </a:xfrm>
          <a:prstGeom prst="rect">
            <a:avLst/>
          </a:prstGeom>
          <a:noFill/>
          <a:ln/>
        </p:spPr>
        <p:txBody>
          <a:bodyPr wrap="none" lIns="0" tIns="0" rIns="0" bIns="0" rtlCol="0" anchor="t"/>
          <a:lstStyle/>
          <a:p>
            <a:pPr marL="0" indent="0">
              <a:lnSpc>
                <a:spcPts val="2100"/>
              </a:lnSpc>
              <a:buNone/>
            </a:pPr>
            <a:r>
              <a:rPr lang="en-US" sz="1600" dirty="0">
                <a:solidFill>
                  <a:srgbClr val="746558"/>
                </a:solidFill>
                <a:latin typeface="Gelasio" pitchFamily="34" charset="0"/>
                <a:ea typeface="Gelasio" pitchFamily="34" charset="-122"/>
                <a:cs typeface="Gelasio" pitchFamily="34" charset="-120"/>
              </a:rPr>
              <a:t>Атом құрылысын білу арқылы заттардың негізгі қасиеттерін түсіндіру</a:t>
            </a:r>
            <a:endParaRPr lang="en-US" sz="1600" dirty="0"/>
          </a:p>
        </p:txBody>
      </p:sp>
      <p:sp>
        <p:nvSpPr>
          <p:cNvPr id="9" name="Shape 6"/>
          <p:cNvSpPr/>
          <p:nvPr/>
        </p:nvSpPr>
        <p:spPr>
          <a:xfrm>
            <a:off x="595551" y="5097185"/>
            <a:ext cx="382786" cy="382786"/>
          </a:xfrm>
          <a:prstGeom prst="roundRect">
            <a:avLst>
              <a:gd name="adj" fmla="val 6668"/>
            </a:avLst>
          </a:prstGeom>
          <a:solidFill>
            <a:srgbClr val="EEE8DD"/>
          </a:solidFill>
          <a:ln/>
        </p:spPr>
        <p:txBody>
          <a:bodyPr/>
          <a:lstStyle/>
          <a:p>
            <a:endParaRPr lang="ru-RU" sz="2400"/>
          </a:p>
        </p:txBody>
      </p:sp>
      <p:sp>
        <p:nvSpPr>
          <p:cNvPr id="10" name="Text 7"/>
          <p:cNvSpPr/>
          <p:nvPr/>
        </p:nvSpPr>
        <p:spPr>
          <a:xfrm>
            <a:off x="709613" y="5160883"/>
            <a:ext cx="154662" cy="255270"/>
          </a:xfrm>
          <a:prstGeom prst="rect">
            <a:avLst/>
          </a:prstGeom>
          <a:noFill/>
          <a:ln/>
        </p:spPr>
        <p:txBody>
          <a:bodyPr wrap="none" lIns="0" tIns="0" rIns="0" bIns="0" rtlCol="0" anchor="t"/>
          <a:lstStyle/>
          <a:p>
            <a:pPr marL="0" indent="0" algn="ctr">
              <a:lnSpc>
                <a:spcPts val="2000"/>
              </a:lnSpc>
              <a:buNone/>
            </a:pPr>
            <a:r>
              <a:rPr lang="en-US" sz="2800" dirty="0">
                <a:solidFill>
                  <a:srgbClr val="746558"/>
                </a:solidFill>
                <a:latin typeface="Gelasio Semi Bold" pitchFamily="34" charset="0"/>
                <a:ea typeface="Gelasio Semi Bold" pitchFamily="34" charset="-122"/>
                <a:cs typeface="Gelasio Semi Bold" pitchFamily="34" charset="-120"/>
              </a:rPr>
              <a:t>2</a:t>
            </a:r>
            <a:endParaRPr lang="en-US" sz="2800" dirty="0"/>
          </a:p>
        </p:txBody>
      </p:sp>
      <p:sp>
        <p:nvSpPr>
          <p:cNvPr id="11" name="Text 8"/>
          <p:cNvSpPr/>
          <p:nvPr/>
        </p:nvSpPr>
        <p:spPr>
          <a:xfrm>
            <a:off x="1148477" y="5097185"/>
            <a:ext cx="2832616" cy="265867"/>
          </a:xfrm>
          <a:prstGeom prst="rect">
            <a:avLst/>
          </a:prstGeom>
          <a:noFill/>
          <a:ln/>
        </p:spPr>
        <p:txBody>
          <a:bodyPr wrap="none" lIns="0" tIns="0" rIns="0" bIns="0" rtlCol="0" anchor="t"/>
          <a:lstStyle/>
          <a:p>
            <a:pPr marL="0" indent="0">
              <a:lnSpc>
                <a:spcPts val="2050"/>
              </a:lnSpc>
              <a:buNone/>
            </a:pPr>
            <a:r>
              <a:rPr lang="en-US" sz="2000" dirty="0">
                <a:solidFill>
                  <a:srgbClr val="746558"/>
                </a:solidFill>
                <a:latin typeface="Gelasio Semi Bold" pitchFamily="34" charset="0"/>
                <a:ea typeface="Gelasio Semi Bold" pitchFamily="34" charset="-122"/>
                <a:cs typeface="Gelasio Semi Bold" pitchFamily="34" charset="-120"/>
              </a:rPr>
              <a:t>Қазіргі физиканың негізі</a:t>
            </a:r>
            <a:endParaRPr lang="en-US" sz="2000" dirty="0"/>
          </a:p>
        </p:txBody>
      </p:sp>
      <p:sp>
        <p:nvSpPr>
          <p:cNvPr id="12" name="Text 9"/>
          <p:cNvSpPr/>
          <p:nvPr/>
        </p:nvSpPr>
        <p:spPr>
          <a:xfrm>
            <a:off x="1148477" y="5465088"/>
            <a:ext cx="7399973" cy="272177"/>
          </a:xfrm>
          <a:prstGeom prst="rect">
            <a:avLst/>
          </a:prstGeom>
          <a:noFill/>
          <a:ln/>
        </p:spPr>
        <p:txBody>
          <a:bodyPr wrap="none" lIns="0" tIns="0" rIns="0" bIns="0" rtlCol="0" anchor="t"/>
          <a:lstStyle/>
          <a:p>
            <a:pPr marL="0" indent="0">
              <a:lnSpc>
                <a:spcPts val="2100"/>
              </a:lnSpc>
              <a:buNone/>
            </a:pPr>
            <a:r>
              <a:rPr lang="en-US" sz="1600" dirty="0">
                <a:solidFill>
                  <a:srgbClr val="746558"/>
                </a:solidFill>
                <a:latin typeface="Gelasio" pitchFamily="34" charset="0"/>
                <a:ea typeface="Gelasio" pitchFamily="34" charset="-122"/>
                <a:cs typeface="Gelasio" pitchFamily="34" charset="-120"/>
              </a:rPr>
              <a:t>Ядролық физика мен кванттық механиканы игеруге дайындық</a:t>
            </a:r>
            <a:endParaRPr lang="en-US" sz="1600" dirty="0"/>
          </a:p>
        </p:txBody>
      </p:sp>
      <p:sp>
        <p:nvSpPr>
          <p:cNvPr id="13" name="Shape 10"/>
          <p:cNvSpPr/>
          <p:nvPr/>
        </p:nvSpPr>
        <p:spPr>
          <a:xfrm>
            <a:off x="595551" y="6098738"/>
            <a:ext cx="382786" cy="382786"/>
          </a:xfrm>
          <a:prstGeom prst="roundRect">
            <a:avLst>
              <a:gd name="adj" fmla="val 6668"/>
            </a:avLst>
          </a:prstGeom>
          <a:solidFill>
            <a:srgbClr val="EEE8DD"/>
          </a:solidFill>
          <a:ln/>
        </p:spPr>
        <p:txBody>
          <a:bodyPr/>
          <a:lstStyle/>
          <a:p>
            <a:endParaRPr lang="ru-RU" sz="2400"/>
          </a:p>
        </p:txBody>
      </p:sp>
      <p:sp>
        <p:nvSpPr>
          <p:cNvPr id="14" name="Text 11"/>
          <p:cNvSpPr/>
          <p:nvPr/>
        </p:nvSpPr>
        <p:spPr>
          <a:xfrm>
            <a:off x="709970" y="6162437"/>
            <a:ext cx="153829" cy="255270"/>
          </a:xfrm>
          <a:prstGeom prst="rect">
            <a:avLst/>
          </a:prstGeom>
          <a:noFill/>
          <a:ln/>
        </p:spPr>
        <p:txBody>
          <a:bodyPr wrap="none" lIns="0" tIns="0" rIns="0" bIns="0" rtlCol="0" anchor="t"/>
          <a:lstStyle/>
          <a:p>
            <a:pPr marL="0" indent="0" algn="ctr">
              <a:lnSpc>
                <a:spcPts val="2000"/>
              </a:lnSpc>
              <a:buNone/>
            </a:pPr>
            <a:r>
              <a:rPr lang="en-US" sz="2800" dirty="0">
                <a:solidFill>
                  <a:srgbClr val="746558"/>
                </a:solidFill>
                <a:latin typeface="Gelasio Semi Bold" pitchFamily="34" charset="0"/>
                <a:ea typeface="Gelasio Semi Bold" pitchFamily="34" charset="-122"/>
                <a:cs typeface="Gelasio Semi Bold" pitchFamily="34" charset="-120"/>
              </a:rPr>
              <a:t>3</a:t>
            </a:r>
            <a:endParaRPr lang="en-US" sz="2800" dirty="0"/>
          </a:p>
        </p:txBody>
      </p:sp>
      <p:sp>
        <p:nvSpPr>
          <p:cNvPr id="15" name="Text 12"/>
          <p:cNvSpPr/>
          <p:nvPr/>
        </p:nvSpPr>
        <p:spPr>
          <a:xfrm>
            <a:off x="1148477" y="6098738"/>
            <a:ext cx="2918579" cy="265867"/>
          </a:xfrm>
          <a:prstGeom prst="rect">
            <a:avLst/>
          </a:prstGeom>
          <a:noFill/>
          <a:ln/>
        </p:spPr>
        <p:txBody>
          <a:bodyPr wrap="none" lIns="0" tIns="0" rIns="0" bIns="0" rtlCol="0" anchor="t"/>
          <a:lstStyle/>
          <a:p>
            <a:pPr marL="0" indent="0">
              <a:lnSpc>
                <a:spcPts val="2050"/>
              </a:lnSpc>
              <a:buNone/>
            </a:pPr>
            <a:r>
              <a:rPr lang="en-US" sz="2000" dirty="0">
                <a:solidFill>
                  <a:srgbClr val="746558"/>
                </a:solidFill>
                <a:latin typeface="Gelasio Semi Bold" pitchFamily="34" charset="0"/>
                <a:ea typeface="Gelasio Semi Bold" pitchFamily="34" charset="-122"/>
                <a:cs typeface="Gelasio Semi Bold" pitchFamily="34" charset="-120"/>
              </a:rPr>
              <a:t>Ғылыми ойлауды дамыту</a:t>
            </a:r>
            <a:endParaRPr lang="en-US" sz="2000" dirty="0"/>
          </a:p>
        </p:txBody>
      </p:sp>
      <p:sp>
        <p:nvSpPr>
          <p:cNvPr id="16" name="Text 13"/>
          <p:cNvSpPr/>
          <p:nvPr/>
        </p:nvSpPr>
        <p:spPr>
          <a:xfrm>
            <a:off x="1148477" y="6466642"/>
            <a:ext cx="7399973" cy="272177"/>
          </a:xfrm>
          <a:prstGeom prst="rect">
            <a:avLst/>
          </a:prstGeom>
          <a:noFill/>
          <a:ln/>
        </p:spPr>
        <p:txBody>
          <a:bodyPr wrap="none" lIns="0" tIns="0" rIns="0" bIns="0" rtlCol="0" anchor="t"/>
          <a:lstStyle/>
          <a:p>
            <a:pPr marL="0" indent="0">
              <a:lnSpc>
                <a:spcPts val="2100"/>
              </a:lnSpc>
              <a:buNone/>
            </a:pPr>
            <a:r>
              <a:rPr lang="en-US" sz="1600" dirty="0">
                <a:solidFill>
                  <a:srgbClr val="746558"/>
                </a:solidFill>
                <a:latin typeface="Gelasio" pitchFamily="34" charset="0"/>
                <a:ea typeface="Gelasio" pitchFamily="34" charset="-122"/>
                <a:cs typeface="Gelasio" pitchFamily="34" charset="-120"/>
              </a:rPr>
              <a:t>Абстрактілі ойлау және модельдеу дағдыларын қалыптастыру</a:t>
            </a:r>
            <a:endParaRPr lang="en-US" sz="1600" dirty="0"/>
          </a:p>
        </p:txBody>
      </p:sp>
      <p:sp>
        <p:nvSpPr>
          <p:cNvPr id="17" name="Shape 14"/>
          <p:cNvSpPr/>
          <p:nvPr/>
        </p:nvSpPr>
        <p:spPr>
          <a:xfrm>
            <a:off x="595551" y="7100292"/>
            <a:ext cx="382786" cy="382786"/>
          </a:xfrm>
          <a:prstGeom prst="roundRect">
            <a:avLst>
              <a:gd name="adj" fmla="val 6668"/>
            </a:avLst>
          </a:prstGeom>
          <a:solidFill>
            <a:srgbClr val="EEE8DD"/>
          </a:solidFill>
          <a:ln/>
        </p:spPr>
        <p:txBody>
          <a:bodyPr/>
          <a:lstStyle/>
          <a:p>
            <a:endParaRPr lang="ru-RU" sz="2400"/>
          </a:p>
        </p:txBody>
      </p:sp>
      <p:sp>
        <p:nvSpPr>
          <p:cNvPr id="18" name="Text 15"/>
          <p:cNvSpPr/>
          <p:nvPr/>
        </p:nvSpPr>
        <p:spPr>
          <a:xfrm>
            <a:off x="707350" y="7163991"/>
            <a:ext cx="159187" cy="255270"/>
          </a:xfrm>
          <a:prstGeom prst="rect">
            <a:avLst/>
          </a:prstGeom>
          <a:noFill/>
          <a:ln/>
        </p:spPr>
        <p:txBody>
          <a:bodyPr wrap="none" lIns="0" tIns="0" rIns="0" bIns="0" rtlCol="0" anchor="t"/>
          <a:lstStyle/>
          <a:p>
            <a:pPr marL="0" indent="0" algn="ctr">
              <a:lnSpc>
                <a:spcPts val="2000"/>
              </a:lnSpc>
              <a:buNone/>
            </a:pPr>
            <a:r>
              <a:rPr lang="en-US" sz="2800" dirty="0">
                <a:solidFill>
                  <a:srgbClr val="746558"/>
                </a:solidFill>
                <a:latin typeface="Gelasio Semi Bold" pitchFamily="34" charset="0"/>
                <a:ea typeface="Gelasio Semi Bold" pitchFamily="34" charset="-122"/>
                <a:cs typeface="Gelasio Semi Bold" pitchFamily="34" charset="-120"/>
              </a:rPr>
              <a:t>4</a:t>
            </a:r>
            <a:endParaRPr lang="en-US" sz="2800" dirty="0"/>
          </a:p>
        </p:txBody>
      </p:sp>
      <p:sp>
        <p:nvSpPr>
          <p:cNvPr id="19" name="Text 16"/>
          <p:cNvSpPr/>
          <p:nvPr/>
        </p:nvSpPr>
        <p:spPr>
          <a:xfrm>
            <a:off x="1148477" y="7100292"/>
            <a:ext cx="2791778" cy="265867"/>
          </a:xfrm>
          <a:prstGeom prst="rect">
            <a:avLst/>
          </a:prstGeom>
          <a:noFill/>
          <a:ln/>
        </p:spPr>
        <p:txBody>
          <a:bodyPr wrap="none" lIns="0" tIns="0" rIns="0" bIns="0" rtlCol="0" anchor="t"/>
          <a:lstStyle/>
          <a:p>
            <a:pPr marL="0" indent="0">
              <a:lnSpc>
                <a:spcPts val="2050"/>
              </a:lnSpc>
              <a:buNone/>
            </a:pPr>
            <a:r>
              <a:rPr lang="en-US" sz="2000" dirty="0">
                <a:solidFill>
                  <a:srgbClr val="746558"/>
                </a:solidFill>
                <a:latin typeface="Gelasio Semi Bold" pitchFamily="34" charset="0"/>
                <a:ea typeface="Gelasio Semi Bold" pitchFamily="34" charset="-122"/>
                <a:cs typeface="Gelasio Semi Bold" pitchFamily="34" charset="-120"/>
              </a:rPr>
              <a:t>Технологиялық прогресс</a:t>
            </a:r>
            <a:endParaRPr lang="en-US" sz="2000" dirty="0"/>
          </a:p>
        </p:txBody>
      </p:sp>
      <p:sp>
        <p:nvSpPr>
          <p:cNvPr id="20" name="Text 17"/>
          <p:cNvSpPr/>
          <p:nvPr/>
        </p:nvSpPr>
        <p:spPr>
          <a:xfrm>
            <a:off x="1148477" y="7468195"/>
            <a:ext cx="7399973" cy="272177"/>
          </a:xfrm>
          <a:prstGeom prst="rect">
            <a:avLst/>
          </a:prstGeom>
          <a:noFill/>
          <a:ln/>
        </p:spPr>
        <p:txBody>
          <a:bodyPr wrap="none" lIns="0" tIns="0" rIns="0" bIns="0" rtlCol="0" anchor="t"/>
          <a:lstStyle/>
          <a:p>
            <a:pPr marL="0" indent="0">
              <a:lnSpc>
                <a:spcPts val="2100"/>
              </a:lnSpc>
              <a:buNone/>
            </a:pPr>
            <a:r>
              <a:rPr lang="en-US" sz="1600" dirty="0">
                <a:solidFill>
                  <a:srgbClr val="746558"/>
                </a:solidFill>
                <a:latin typeface="Gelasio" pitchFamily="34" charset="0"/>
                <a:ea typeface="Gelasio" pitchFamily="34" charset="-122"/>
                <a:cs typeface="Gelasio" pitchFamily="34" charset="-120"/>
              </a:rPr>
              <a:t>Атом құрылысын білу арқылы жаңа технологияларды түсіну және дамыту</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11D3758-5090-406D-803B-0ECBB7FFFB1B}"/>
              </a:ext>
            </a:extLst>
          </p:cNvPr>
          <p:cNvSpPr/>
          <p:nvPr/>
        </p:nvSpPr>
        <p:spPr>
          <a:xfrm>
            <a:off x="535258" y="451328"/>
            <a:ext cx="13559884" cy="7049302"/>
          </a:xfrm>
          <a:prstGeom prst="rect">
            <a:avLst/>
          </a:prstGeom>
        </p:spPr>
        <p:txBody>
          <a:bodyPr wrap="square">
            <a:spAutoFit/>
          </a:bodyPr>
          <a:lstStyle/>
          <a:p>
            <a:pPr indent="450215" algn="just">
              <a:lnSpc>
                <a:spcPct val="115000"/>
              </a:lnSpc>
              <a:spcAft>
                <a:spcPts val="0"/>
              </a:spcAft>
              <a:tabLst>
                <a:tab pos="540385" algn="l"/>
              </a:tabLst>
            </a:pPr>
            <a:r>
              <a:rPr lang="kk-KZ" sz="3600" b="1" dirty="0">
                <a:latin typeface="Times New Roman" panose="02020603050405020304" pitchFamily="18" charset="0"/>
                <a:ea typeface="Times New Roman" panose="02020603050405020304" pitchFamily="18" charset="0"/>
                <a:cs typeface="Times New Roman" panose="02020603050405020304" pitchFamily="18" charset="0"/>
              </a:rPr>
              <a:t>Дәрісті бекіту сұрақтары</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Мектеп оқушыларына атом құрылысы тақырыбын оқыту әдістемесін айтыңыз.</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Бор постулаттары айтыңыз.</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Атомдық спектрлер</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Радиактивтілік дегеніміз не? </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Резерфордтың тәжірбиесін айтыңыз. Бор постулаттарын атаңыз.</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импульс моменті деп </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Лазерлік сәулелер қалай пайда болады?. </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Атомдық спектрларына анықтама беріңіз.</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810260" algn="l"/>
              </a:tabLst>
            </a:pPr>
            <a:r>
              <a:rPr lang="kk-KZ" sz="3600" dirty="0">
                <a:latin typeface="Times New Roman" panose="02020603050405020304" pitchFamily="18" charset="0"/>
                <a:ea typeface="Arial" panose="020B0604020202020204" pitchFamily="34" charset="0"/>
                <a:cs typeface="Times New Roman" panose="02020603050405020304" pitchFamily="18" charset="0"/>
              </a:rPr>
              <a:t>Лайман сериясы мен Пашен сериясының айырмашылығы қандай?</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4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843</Words>
  <Application>Microsoft Office PowerPoint</Application>
  <PresentationFormat>Произвольный</PresentationFormat>
  <Paragraphs>96</Paragraphs>
  <Slides>9</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Gelasio Semi Bold</vt:lpstr>
      <vt:lpstr>Gelasio</vt:lpstr>
      <vt:lpstr>Times New Roman</vt:lpstr>
      <vt:lpstr>Arial</vt:lpstr>
      <vt:lpstr>Aptos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4</cp:revision>
  <dcterms:created xsi:type="dcterms:W3CDTF">2024-10-31T14:42:50Z</dcterms:created>
  <dcterms:modified xsi:type="dcterms:W3CDTF">2024-10-31T18:02:59Z</dcterms:modified>
</cp:coreProperties>
</file>