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97" r:id="rId4"/>
    <p:sldId id="398" r:id="rId5"/>
    <p:sldId id="399" r:id="rId6"/>
    <p:sldId id="400" r:id="rId7"/>
    <p:sldId id="401" r:id="rId8"/>
    <p:sldId id="378" r:id="rId9"/>
    <p:sldId id="402" r:id="rId10"/>
    <p:sldId id="406" r:id="rId11"/>
    <p:sldId id="396" r:id="rId12"/>
    <p:sldId id="389" r:id="rId13"/>
    <p:sldId id="404" r:id="rId14"/>
    <p:sldId id="405" r:id="rId15"/>
    <p:sldId id="384" r:id="rId16"/>
    <p:sldId id="385" r:id="rId17"/>
    <p:sldId id="25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995FF-663F-4E12-9005-D14C6234C60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F90875A2-E811-4F2C-8B41-D4F8E4CD102F}">
      <dgm:prSet/>
      <dgm:spPr/>
      <dgm:t>
        <a:bodyPr/>
        <a:lstStyle/>
        <a:p>
          <a:pPr algn="just" rtl="0"/>
          <a:r>
            <a:rPr lang="ru-RU" smtClean="0">
              <a:latin typeface="Times New Roman" panose="02020603050405020304" pitchFamily="18" charset="0"/>
              <a:cs typeface="Times New Roman" panose="02020603050405020304" pitchFamily="18" charset="0"/>
            </a:rPr>
            <a:t>Концепция комплексной оценки антропогенных воздействий на природную среду предполагает переход от ограничения отрицательного воздействия действующих предприятий к определению хозяйственного воздействия на стадии его планирования и проектирования. Этот подход известен за рубежом как Environmental Impact Assessment (EIA) (Вторжение..., 1983), у нас в стране - как оценка воздействия на окружающую среду (ОВОС). Цель такой оценки в обеспечении сбалансированности требований экономического роста и сохранности окружающей природной среды.</a:t>
          </a:r>
          <a:endParaRPr lang="ru-RU">
            <a:latin typeface="Times New Roman" panose="02020603050405020304" pitchFamily="18" charset="0"/>
            <a:cs typeface="Times New Roman" panose="02020603050405020304" pitchFamily="18" charset="0"/>
          </a:endParaRPr>
        </a:p>
      </dgm:t>
    </dgm:pt>
    <dgm:pt modelId="{4E64515E-670F-4151-87FE-92C2B9DC459B}" type="parTrans" cxnId="{1134D7FA-CB5E-4E9F-B1C3-63927ACF5532}">
      <dgm:prSet/>
      <dgm:spPr/>
      <dgm:t>
        <a:bodyPr/>
        <a:lstStyle/>
        <a:p>
          <a:endParaRPr lang="ru-RU"/>
        </a:p>
      </dgm:t>
    </dgm:pt>
    <dgm:pt modelId="{080B89CF-CB77-4BBF-B21B-8D937FE217D6}" type="sibTrans" cxnId="{1134D7FA-CB5E-4E9F-B1C3-63927ACF5532}">
      <dgm:prSet/>
      <dgm:spPr/>
      <dgm:t>
        <a:bodyPr/>
        <a:lstStyle/>
        <a:p>
          <a:endParaRPr lang="ru-RU"/>
        </a:p>
      </dgm:t>
    </dgm:pt>
    <dgm:pt modelId="{1B55706C-8E71-4D47-B262-330BF288FD5A}" type="pres">
      <dgm:prSet presAssocID="{868995FF-663F-4E12-9005-D14C6234C606}" presName="linearFlow" presStyleCnt="0">
        <dgm:presLayoutVars>
          <dgm:dir/>
          <dgm:resizeHandles val="exact"/>
        </dgm:presLayoutVars>
      </dgm:prSet>
      <dgm:spPr/>
      <dgm:t>
        <a:bodyPr/>
        <a:lstStyle/>
        <a:p>
          <a:endParaRPr lang="ru-RU"/>
        </a:p>
      </dgm:t>
    </dgm:pt>
    <dgm:pt modelId="{3AB61A7F-AF9A-493F-ADC5-9D0A573CC897}" type="pres">
      <dgm:prSet presAssocID="{F90875A2-E811-4F2C-8B41-D4F8E4CD102F}" presName="composite" presStyleCnt="0"/>
      <dgm:spPr/>
    </dgm:pt>
    <dgm:pt modelId="{2DB8004B-270C-4BF5-BDEE-A7CB43543FB2}" type="pres">
      <dgm:prSet presAssocID="{F90875A2-E811-4F2C-8B41-D4F8E4CD102F}" presName="imgShp" presStyleLbl="fgImgPlace1" presStyleIdx="0" presStyleCnt="1"/>
      <dgm:spPr>
        <a:blipFill rotWithShape="1">
          <a:blip xmlns:r="http://schemas.openxmlformats.org/officeDocument/2006/relationships" r:embed="rId1"/>
          <a:stretch>
            <a:fillRect/>
          </a:stretch>
        </a:blipFill>
      </dgm:spPr>
    </dgm:pt>
    <dgm:pt modelId="{E5080642-6124-443A-B80A-5FEBD3498F31}" type="pres">
      <dgm:prSet presAssocID="{F90875A2-E811-4F2C-8B41-D4F8E4CD102F}" presName="txShp" presStyleLbl="node1" presStyleIdx="0" presStyleCnt="1">
        <dgm:presLayoutVars>
          <dgm:bulletEnabled val="1"/>
        </dgm:presLayoutVars>
      </dgm:prSet>
      <dgm:spPr/>
      <dgm:t>
        <a:bodyPr/>
        <a:lstStyle/>
        <a:p>
          <a:endParaRPr lang="ru-RU"/>
        </a:p>
      </dgm:t>
    </dgm:pt>
  </dgm:ptLst>
  <dgm:cxnLst>
    <dgm:cxn modelId="{CCD7D0A5-0509-4575-B2FD-1A27D68C1A2D}" type="presOf" srcId="{F90875A2-E811-4F2C-8B41-D4F8E4CD102F}" destId="{E5080642-6124-443A-B80A-5FEBD3498F31}" srcOrd="0" destOrd="0" presId="urn:microsoft.com/office/officeart/2005/8/layout/vList3"/>
    <dgm:cxn modelId="{8BEA32BE-F054-40B8-9918-952D5E6C6E26}" type="presOf" srcId="{868995FF-663F-4E12-9005-D14C6234C606}" destId="{1B55706C-8E71-4D47-B262-330BF288FD5A}" srcOrd="0" destOrd="0" presId="urn:microsoft.com/office/officeart/2005/8/layout/vList3"/>
    <dgm:cxn modelId="{1134D7FA-CB5E-4E9F-B1C3-63927ACF5532}" srcId="{868995FF-663F-4E12-9005-D14C6234C606}" destId="{F90875A2-E811-4F2C-8B41-D4F8E4CD102F}" srcOrd="0" destOrd="0" parTransId="{4E64515E-670F-4151-87FE-92C2B9DC459B}" sibTransId="{080B89CF-CB77-4BBF-B21B-8D937FE217D6}"/>
    <dgm:cxn modelId="{D0376917-35E8-4A24-A263-9008A0CF0808}" type="presParOf" srcId="{1B55706C-8E71-4D47-B262-330BF288FD5A}" destId="{3AB61A7F-AF9A-493F-ADC5-9D0A573CC897}" srcOrd="0" destOrd="0" presId="urn:microsoft.com/office/officeart/2005/8/layout/vList3"/>
    <dgm:cxn modelId="{155CE576-483A-4032-BEB5-731849A0154E}" type="presParOf" srcId="{3AB61A7F-AF9A-493F-ADC5-9D0A573CC897}" destId="{2DB8004B-270C-4BF5-BDEE-A7CB43543FB2}" srcOrd="0" destOrd="0" presId="urn:microsoft.com/office/officeart/2005/8/layout/vList3"/>
    <dgm:cxn modelId="{33BB9AC3-94D6-4D14-9480-3E99AAF786AA}" type="presParOf" srcId="{3AB61A7F-AF9A-493F-ADC5-9D0A573CC897}" destId="{E5080642-6124-443A-B80A-5FEBD3498F3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8D4F38-E5C3-454D-A81B-D9478E05FD4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3B8FD95E-4095-46B6-81A4-DD0E8F063B12}" type="pres">
      <dgm:prSet presAssocID="{F18D4F38-E5C3-454D-A81B-D9478E05FD48}" presName="Name0" presStyleCnt="0">
        <dgm:presLayoutVars>
          <dgm:chPref val="3"/>
          <dgm:dir/>
          <dgm:animLvl val="lvl"/>
          <dgm:resizeHandles/>
        </dgm:presLayoutVars>
      </dgm:prSet>
      <dgm:spPr/>
      <dgm:t>
        <a:bodyPr/>
        <a:lstStyle/>
        <a:p>
          <a:endParaRPr lang="ru-RU"/>
        </a:p>
      </dgm:t>
    </dgm:pt>
  </dgm:ptLst>
  <dgm:cxnLst>
    <dgm:cxn modelId="{FC8A393B-EE21-4967-9D98-4F0CF3F99EB2}" type="presOf" srcId="{F18D4F38-E5C3-454D-A81B-D9478E05FD48}" destId="{3B8FD95E-4095-46B6-81A4-DD0E8F063B1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DF0A1-7A9B-4173-B63E-FC5E0099A6A2}" type="doc">
      <dgm:prSet loTypeId="urn:microsoft.com/office/officeart/2005/8/layout/process2" loCatId="process" qsTypeId="urn:microsoft.com/office/officeart/2005/8/quickstyle/simple1" qsCatId="simple" csTypeId="urn:microsoft.com/office/officeart/2005/8/colors/accent1_2" csCatId="accent1" phldr="1"/>
      <dgm:spPr/>
    </dgm:pt>
    <dgm:pt modelId="{A88D7C60-2BC8-414F-9383-B7E0936AB829}">
      <dgm:prSet phldrT="[Текст]"/>
      <dgm:spPr/>
      <dgm:t>
        <a:bodyPr/>
        <a:lstStyle/>
        <a:p>
          <a:r>
            <a:rPr lang="ru-RU" b="1" i="1" dirty="0" smtClean="0"/>
            <a:t>1) </a:t>
          </a:r>
          <a:r>
            <a:rPr lang="ru-RU" b="1" i="1" dirty="0" err="1" smtClean="0"/>
            <a:t>Переклассификация</a:t>
          </a:r>
          <a:r>
            <a:rPr lang="ru-RU" b="1" i="1" dirty="0" smtClean="0"/>
            <a:t> полученных данных по каждому показателю. </a:t>
          </a:r>
          <a:endParaRPr lang="ru-RU" dirty="0"/>
        </a:p>
      </dgm:t>
    </dgm:pt>
    <dgm:pt modelId="{29377FFF-05FD-483D-A258-30E3081E476F}" type="parTrans" cxnId="{5BC3FCC0-1880-4484-BF55-7EB7EAF3A234}">
      <dgm:prSet/>
      <dgm:spPr/>
      <dgm:t>
        <a:bodyPr/>
        <a:lstStyle/>
        <a:p>
          <a:endParaRPr lang="ru-RU"/>
        </a:p>
      </dgm:t>
    </dgm:pt>
    <dgm:pt modelId="{E312C8E6-37F2-45DD-BE34-C3E1FFC24AA9}" type="sibTrans" cxnId="{5BC3FCC0-1880-4484-BF55-7EB7EAF3A234}">
      <dgm:prSet/>
      <dgm:spPr/>
      <dgm:t>
        <a:bodyPr/>
        <a:lstStyle/>
        <a:p>
          <a:endParaRPr lang="ru-RU"/>
        </a:p>
      </dgm:t>
    </dgm:pt>
    <dgm:pt modelId="{5A01570E-51D7-4714-A378-031CD2B3BF92}">
      <dgm:prSet phldrT="[Текст]"/>
      <dgm:spPr/>
      <dgm:t>
        <a:bodyPr/>
        <a:lstStyle/>
        <a:p>
          <a:r>
            <a:rPr lang="ru-RU" b="1" i="1" dirty="0" smtClean="0"/>
            <a:t>Инструменты </a:t>
          </a:r>
          <a:r>
            <a:rPr lang="ru-RU" b="1" i="1" dirty="0" err="1" smtClean="0"/>
            <a:t>Spatial</a:t>
          </a:r>
          <a:r>
            <a:rPr lang="ru-RU" b="1" i="1" dirty="0" smtClean="0"/>
            <a:t> </a:t>
          </a:r>
          <a:r>
            <a:rPr lang="ru-RU" b="1" i="1" dirty="0" err="1" smtClean="0"/>
            <a:t>Analyst</a:t>
          </a:r>
          <a:r>
            <a:rPr lang="ru-RU" b="1" i="1" dirty="0" smtClean="0"/>
            <a:t> </a:t>
          </a:r>
          <a:endParaRPr lang="ru-RU" dirty="0"/>
        </a:p>
      </dgm:t>
    </dgm:pt>
    <dgm:pt modelId="{7636D81C-A86F-4A45-AE62-9FC5F646D66C}" type="parTrans" cxnId="{CA94B2EE-324D-4745-9A49-0134588EE9C3}">
      <dgm:prSet/>
      <dgm:spPr/>
      <dgm:t>
        <a:bodyPr/>
        <a:lstStyle/>
        <a:p>
          <a:endParaRPr lang="ru-RU"/>
        </a:p>
      </dgm:t>
    </dgm:pt>
    <dgm:pt modelId="{44CD178A-3ADA-45C4-A092-1C5B9DD9E94C}" type="sibTrans" cxnId="{CA94B2EE-324D-4745-9A49-0134588EE9C3}">
      <dgm:prSet/>
      <dgm:spPr/>
      <dgm:t>
        <a:bodyPr/>
        <a:lstStyle/>
        <a:p>
          <a:endParaRPr lang="ru-RU"/>
        </a:p>
      </dgm:t>
    </dgm:pt>
    <dgm:pt modelId="{9D29C7E8-8E51-4716-AA8E-21D85F841E13}">
      <dgm:prSet/>
      <dgm:spPr/>
      <dgm:t>
        <a:bodyPr/>
        <a:lstStyle/>
        <a:p>
          <a:r>
            <a:rPr lang="ru-RU" b="1" i="1" smtClean="0"/>
            <a:t>Переклассификация (Reclassify) </a:t>
          </a:r>
          <a:endParaRPr lang="ru-RU"/>
        </a:p>
      </dgm:t>
    </dgm:pt>
    <dgm:pt modelId="{D3B43EA7-F5EC-4B96-AB2D-F73593AAFEE2}" type="parTrans" cxnId="{110E011D-61CE-41A3-B0CC-535806CEC30A}">
      <dgm:prSet/>
      <dgm:spPr/>
      <dgm:t>
        <a:bodyPr/>
        <a:lstStyle/>
        <a:p>
          <a:endParaRPr lang="ru-RU"/>
        </a:p>
      </dgm:t>
    </dgm:pt>
    <dgm:pt modelId="{6526A728-CDDD-45DF-9938-7921D848666F}" type="sibTrans" cxnId="{110E011D-61CE-41A3-B0CC-535806CEC30A}">
      <dgm:prSet/>
      <dgm:spPr/>
      <dgm:t>
        <a:bodyPr/>
        <a:lstStyle/>
        <a:p>
          <a:endParaRPr lang="ru-RU"/>
        </a:p>
      </dgm:t>
    </dgm:pt>
    <dgm:pt modelId="{FFA1A822-F88F-4B22-86AD-CF9860456A51}" type="pres">
      <dgm:prSet presAssocID="{909DF0A1-7A9B-4173-B63E-FC5E0099A6A2}" presName="linearFlow" presStyleCnt="0">
        <dgm:presLayoutVars>
          <dgm:resizeHandles val="exact"/>
        </dgm:presLayoutVars>
      </dgm:prSet>
      <dgm:spPr/>
    </dgm:pt>
    <dgm:pt modelId="{960020BE-2157-4D3B-B237-6BCA86DD0BF6}" type="pres">
      <dgm:prSet presAssocID="{A88D7C60-2BC8-414F-9383-B7E0936AB829}" presName="node" presStyleLbl="node1" presStyleIdx="0" presStyleCnt="3">
        <dgm:presLayoutVars>
          <dgm:bulletEnabled val="1"/>
        </dgm:presLayoutVars>
      </dgm:prSet>
      <dgm:spPr/>
      <dgm:t>
        <a:bodyPr/>
        <a:lstStyle/>
        <a:p>
          <a:endParaRPr lang="ru-RU"/>
        </a:p>
      </dgm:t>
    </dgm:pt>
    <dgm:pt modelId="{A884A469-C520-4DFB-829C-4863D2565C09}" type="pres">
      <dgm:prSet presAssocID="{E312C8E6-37F2-45DD-BE34-C3E1FFC24AA9}" presName="sibTrans" presStyleLbl="sibTrans2D1" presStyleIdx="0" presStyleCnt="2"/>
      <dgm:spPr/>
      <dgm:t>
        <a:bodyPr/>
        <a:lstStyle/>
        <a:p>
          <a:endParaRPr lang="ru-RU"/>
        </a:p>
      </dgm:t>
    </dgm:pt>
    <dgm:pt modelId="{2FF6592C-B5D3-451D-A355-4EBEEC1BFEFF}" type="pres">
      <dgm:prSet presAssocID="{E312C8E6-37F2-45DD-BE34-C3E1FFC24AA9}" presName="connectorText" presStyleLbl="sibTrans2D1" presStyleIdx="0" presStyleCnt="2"/>
      <dgm:spPr/>
      <dgm:t>
        <a:bodyPr/>
        <a:lstStyle/>
        <a:p>
          <a:endParaRPr lang="ru-RU"/>
        </a:p>
      </dgm:t>
    </dgm:pt>
    <dgm:pt modelId="{AE699D54-AF5F-41E9-98AF-3D665D95AF00}" type="pres">
      <dgm:prSet presAssocID="{5A01570E-51D7-4714-A378-031CD2B3BF92}" presName="node" presStyleLbl="node1" presStyleIdx="1" presStyleCnt="3">
        <dgm:presLayoutVars>
          <dgm:bulletEnabled val="1"/>
        </dgm:presLayoutVars>
      </dgm:prSet>
      <dgm:spPr/>
      <dgm:t>
        <a:bodyPr/>
        <a:lstStyle/>
        <a:p>
          <a:endParaRPr lang="ru-RU"/>
        </a:p>
      </dgm:t>
    </dgm:pt>
    <dgm:pt modelId="{A5F46521-F694-42ED-9E1D-E9799A266C1C}" type="pres">
      <dgm:prSet presAssocID="{44CD178A-3ADA-45C4-A092-1C5B9DD9E94C}" presName="sibTrans" presStyleLbl="sibTrans2D1" presStyleIdx="1" presStyleCnt="2"/>
      <dgm:spPr/>
      <dgm:t>
        <a:bodyPr/>
        <a:lstStyle/>
        <a:p>
          <a:endParaRPr lang="ru-RU"/>
        </a:p>
      </dgm:t>
    </dgm:pt>
    <dgm:pt modelId="{552A0646-682C-4074-988E-DA09C9F960F8}" type="pres">
      <dgm:prSet presAssocID="{44CD178A-3ADA-45C4-A092-1C5B9DD9E94C}" presName="connectorText" presStyleLbl="sibTrans2D1" presStyleIdx="1" presStyleCnt="2"/>
      <dgm:spPr/>
      <dgm:t>
        <a:bodyPr/>
        <a:lstStyle/>
        <a:p>
          <a:endParaRPr lang="ru-RU"/>
        </a:p>
      </dgm:t>
    </dgm:pt>
    <dgm:pt modelId="{819F8C13-ACC2-404C-B77A-3C43B1E6668E}" type="pres">
      <dgm:prSet presAssocID="{9D29C7E8-8E51-4716-AA8E-21D85F841E13}" presName="node" presStyleLbl="node1" presStyleIdx="2" presStyleCnt="3">
        <dgm:presLayoutVars>
          <dgm:bulletEnabled val="1"/>
        </dgm:presLayoutVars>
      </dgm:prSet>
      <dgm:spPr/>
      <dgm:t>
        <a:bodyPr/>
        <a:lstStyle/>
        <a:p>
          <a:endParaRPr lang="ru-RU"/>
        </a:p>
      </dgm:t>
    </dgm:pt>
  </dgm:ptLst>
  <dgm:cxnLst>
    <dgm:cxn modelId="{ED57835B-F744-4D20-8979-5609305640D3}" type="presOf" srcId="{44CD178A-3ADA-45C4-A092-1C5B9DD9E94C}" destId="{A5F46521-F694-42ED-9E1D-E9799A266C1C}" srcOrd="0" destOrd="0" presId="urn:microsoft.com/office/officeart/2005/8/layout/process2"/>
    <dgm:cxn modelId="{2B67FD60-4900-41C5-B744-330D4F37F553}" type="presOf" srcId="{E312C8E6-37F2-45DD-BE34-C3E1FFC24AA9}" destId="{2FF6592C-B5D3-451D-A355-4EBEEC1BFEFF}" srcOrd="1" destOrd="0" presId="urn:microsoft.com/office/officeart/2005/8/layout/process2"/>
    <dgm:cxn modelId="{F5CE487E-28ED-449A-96C3-CD73AFC51899}" type="presOf" srcId="{44CD178A-3ADA-45C4-A092-1C5B9DD9E94C}" destId="{552A0646-682C-4074-988E-DA09C9F960F8}" srcOrd="1" destOrd="0" presId="urn:microsoft.com/office/officeart/2005/8/layout/process2"/>
    <dgm:cxn modelId="{892C7D17-F235-4902-A3DF-DF95B2547EBA}" type="presOf" srcId="{9D29C7E8-8E51-4716-AA8E-21D85F841E13}" destId="{819F8C13-ACC2-404C-B77A-3C43B1E6668E}" srcOrd="0" destOrd="0" presId="urn:microsoft.com/office/officeart/2005/8/layout/process2"/>
    <dgm:cxn modelId="{CA94B2EE-324D-4745-9A49-0134588EE9C3}" srcId="{909DF0A1-7A9B-4173-B63E-FC5E0099A6A2}" destId="{5A01570E-51D7-4714-A378-031CD2B3BF92}" srcOrd="1" destOrd="0" parTransId="{7636D81C-A86F-4A45-AE62-9FC5F646D66C}" sibTransId="{44CD178A-3ADA-45C4-A092-1C5B9DD9E94C}"/>
    <dgm:cxn modelId="{88D241E3-AA85-4B3A-957A-44EB8CF03E2B}" type="presOf" srcId="{E312C8E6-37F2-45DD-BE34-C3E1FFC24AA9}" destId="{A884A469-C520-4DFB-829C-4863D2565C09}" srcOrd="0" destOrd="0" presId="urn:microsoft.com/office/officeart/2005/8/layout/process2"/>
    <dgm:cxn modelId="{110E011D-61CE-41A3-B0CC-535806CEC30A}" srcId="{909DF0A1-7A9B-4173-B63E-FC5E0099A6A2}" destId="{9D29C7E8-8E51-4716-AA8E-21D85F841E13}" srcOrd="2" destOrd="0" parTransId="{D3B43EA7-F5EC-4B96-AB2D-F73593AAFEE2}" sibTransId="{6526A728-CDDD-45DF-9938-7921D848666F}"/>
    <dgm:cxn modelId="{7FB9326D-4B19-4344-92C3-AA2E158FA549}" type="presOf" srcId="{909DF0A1-7A9B-4173-B63E-FC5E0099A6A2}" destId="{FFA1A822-F88F-4B22-86AD-CF9860456A51}" srcOrd="0" destOrd="0" presId="urn:microsoft.com/office/officeart/2005/8/layout/process2"/>
    <dgm:cxn modelId="{6A89111C-D6A2-4DCD-8FFA-5B2EB8B3C4CF}" type="presOf" srcId="{A88D7C60-2BC8-414F-9383-B7E0936AB829}" destId="{960020BE-2157-4D3B-B237-6BCA86DD0BF6}" srcOrd="0" destOrd="0" presId="urn:microsoft.com/office/officeart/2005/8/layout/process2"/>
    <dgm:cxn modelId="{5BC3FCC0-1880-4484-BF55-7EB7EAF3A234}" srcId="{909DF0A1-7A9B-4173-B63E-FC5E0099A6A2}" destId="{A88D7C60-2BC8-414F-9383-B7E0936AB829}" srcOrd="0" destOrd="0" parTransId="{29377FFF-05FD-483D-A258-30E3081E476F}" sibTransId="{E312C8E6-37F2-45DD-BE34-C3E1FFC24AA9}"/>
    <dgm:cxn modelId="{26781A2F-56DE-4A76-B8CB-705B0AD87CA9}" type="presOf" srcId="{5A01570E-51D7-4714-A378-031CD2B3BF92}" destId="{AE699D54-AF5F-41E9-98AF-3D665D95AF00}" srcOrd="0" destOrd="0" presId="urn:microsoft.com/office/officeart/2005/8/layout/process2"/>
    <dgm:cxn modelId="{3B0B48FB-8DEB-461A-A564-7F87BC875DDF}" type="presParOf" srcId="{FFA1A822-F88F-4B22-86AD-CF9860456A51}" destId="{960020BE-2157-4D3B-B237-6BCA86DD0BF6}" srcOrd="0" destOrd="0" presId="urn:microsoft.com/office/officeart/2005/8/layout/process2"/>
    <dgm:cxn modelId="{07BFCE80-10C3-4950-A240-16ABC6D709C0}" type="presParOf" srcId="{FFA1A822-F88F-4B22-86AD-CF9860456A51}" destId="{A884A469-C520-4DFB-829C-4863D2565C09}" srcOrd="1" destOrd="0" presId="urn:microsoft.com/office/officeart/2005/8/layout/process2"/>
    <dgm:cxn modelId="{D1538F32-8C47-41B1-B7B3-806F6D554C8F}" type="presParOf" srcId="{A884A469-C520-4DFB-829C-4863D2565C09}" destId="{2FF6592C-B5D3-451D-A355-4EBEEC1BFEFF}" srcOrd="0" destOrd="0" presId="urn:microsoft.com/office/officeart/2005/8/layout/process2"/>
    <dgm:cxn modelId="{81519702-D3E3-4297-9D2A-5FB79520CA92}" type="presParOf" srcId="{FFA1A822-F88F-4B22-86AD-CF9860456A51}" destId="{AE699D54-AF5F-41E9-98AF-3D665D95AF00}" srcOrd="2" destOrd="0" presId="urn:microsoft.com/office/officeart/2005/8/layout/process2"/>
    <dgm:cxn modelId="{CB937C6A-312E-4C1E-B302-09004B940A12}" type="presParOf" srcId="{FFA1A822-F88F-4B22-86AD-CF9860456A51}" destId="{A5F46521-F694-42ED-9E1D-E9799A266C1C}" srcOrd="3" destOrd="0" presId="urn:microsoft.com/office/officeart/2005/8/layout/process2"/>
    <dgm:cxn modelId="{3A20065F-5EB0-427E-B2A2-59A917D2FB54}" type="presParOf" srcId="{A5F46521-F694-42ED-9E1D-E9799A266C1C}" destId="{552A0646-682C-4074-988E-DA09C9F960F8}" srcOrd="0" destOrd="0" presId="urn:microsoft.com/office/officeart/2005/8/layout/process2"/>
    <dgm:cxn modelId="{BE3B9BBC-2C6C-40EF-978F-F9930BAD9D23}" type="presParOf" srcId="{FFA1A822-F88F-4B22-86AD-CF9860456A51}" destId="{819F8C13-ACC2-404C-B77A-3C43B1E6668E}"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8D4F38-E5C3-454D-A81B-D9478E05FD4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3B8FD95E-4095-46B6-81A4-DD0E8F063B12}" type="pres">
      <dgm:prSet presAssocID="{F18D4F38-E5C3-454D-A81B-D9478E05FD48}" presName="Name0" presStyleCnt="0">
        <dgm:presLayoutVars>
          <dgm:chPref val="3"/>
          <dgm:dir/>
          <dgm:animLvl val="lvl"/>
          <dgm:resizeHandles/>
        </dgm:presLayoutVars>
      </dgm:prSet>
      <dgm:spPr/>
      <dgm:t>
        <a:bodyPr/>
        <a:lstStyle/>
        <a:p>
          <a:endParaRPr lang="ru-RU"/>
        </a:p>
      </dgm:t>
    </dgm:pt>
  </dgm:ptLst>
  <dgm:cxnLst>
    <dgm:cxn modelId="{FC8A393B-EE21-4967-9D98-4F0CF3F99EB2}" type="presOf" srcId="{F18D4F38-E5C3-454D-A81B-D9478E05FD48}" destId="{3B8FD95E-4095-46B6-81A4-DD0E8F063B1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9DF0A1-7A9B-4173-B63E-FC5E0099A6A2}" type="doc">
      <dgm:prSet loTypeId="urn:microsoft.com/office/officeart/2005/8/layout/process2" loCatId="process" qsTypeId="urn:microsoft.com/office/officeart/2005/8/quickstyle/simple1" qsCatId="simple" csTypeId="urn:microsoft.com/office/officeart/2005/8/colors/accent1_2" csCatId="accent1" phldr="1"/>
      <dgm:spPr/>
    </dgm:pt>
    <dgm:pt modelId="{A88D7C60-2BC8-414F-9383-B7E0936AB829}">
      <dgm:prSet phldrT="[Текст]"/>
      <dgm:spPr/>
      <dgm:t>
        <a:bodyPr/>
        <a:lstStyle/>
        <a:p>
          <a:r>
            <a:rPr lang="ru-RU" b="1" i="1" dirty="0" smtClean="0"/>
            <a:t>2) Инструменты </a:t>
          </a:r>
          <a:r>
            <a:rPr lang="ru-RU" b="1" i="1" dirty="0" err="1" smtClean="0"/>
            <a:t>Spatial</a:t>
          </a:r>
          <a:r>
            <a:rPr lang="ru-RU" b="1" i="1" dirty="0" smtClean="0"/>
            <a:t> </a:t>
          </a:r>
          <a:r>
            <a:rPr lang="ru-RU" b="1" i="1" dirty="0" err="1" smtClean="0"/>
            <a:t>Analyst</a:t>
          </a:r>
          <a:endParaRPr lang="ru-RU" dirty="0"/>
        </a:p>
      </dgm:t>
    </dgm:pt>
    <dgm:pt modelId="{29377FFF-05FD-483D-A258-30E3081E476F}" type="parTrans" cxnId="{5BC3FCC0-1880-4484-BF55-7EB7EAF3A234}">
      <dgm:prSet/>
      <dgm:spPr/>
      <dgm:t>
        <a:bodyPr/>
        <a:lstStyle/>
        <a:p>
          <a:endParaRPr lang="ru-RU"/>
        </a:p>
      </dgm:t>
    </dgm:pt>
    <dgm:pt modelId="{E312C8E6-37F2-45DD-BE34-C3E1FFC24AA9}" type="sibTrans" cxnId="{5BC3FCC0-1880-4484-BF55-7EB7EAF3A234}">
      <dgm:prSet/>
      <dgm:spPr/>
      <dgm:t>
        <a:bodyPr/>
        <a:lstStyle/>
        <a:p>
          <a:endParaRPr lang="ru-RU"/>
        </a:p>
      </dgm:t>
    </dgm:pt>
    <dgm:pt modelId="{5A01570E-51D7-4714-A378-031CD2B3BF92}">
      <dgm:prSet phldrT="[Текст]"/>
      <dgm:spPr/>
      <dgm:t>
        <a:bodyPr/>
        <a:lstStyle/>
        <a:p>
          <a:r>
            <a:rPr lang="ru-RU" b="1" i="1" dirty="0" smtClean="0"/>
            <a:t>Наложение  (</a:t>
          </a:r>
          <a:r>
            <a:rPr lang="ru-RU" b="1" i="1" dirty="0" err="1" smtClean="0"/>
            <a:t>Overlay</a:t>
          </a:r>
          <a:r>
            <a:rPr lang="ru-RU" b="1" i="1" dirty="0" smtClean="0"/>
            <a:t>) </a:t>
          </a:r>
          <a:endParaRPr lang="ru-RU" dirty="0"/>
        </a:p>
      </dgm:t>
    </dgm:pt>
    <dgm:pt modelId="{7636D81C-A86F-4A45-AE62-9FC5F646D66C}" type="parTrans" cxnId="{CA94B2EE-324D-4745-9A49-0134588EE9C3}">
      <dgm:prSet/>
      <dgm:spPr/>
      <dgm:t>
        <a:bodyPr/>
        <a:lstStyle/>
        <a:p>
          <a:endParaRPr lang="ru-RU"/>
        </a:p>
      </dgm:t>
    </dgm:pt>
    <dgm:pt modelId="{44CD178A-3ADA-45C4-A092-1C5B9DD9E94C}" type="sibTrans" cxnId="{CA94B2EE-324D-4745-9A49-0134588EE9C3}">
      <dgm:prSet/>
      <dgm:spPr/>
      <dgm:t>
        <a:bodyPr/>
        <a:lstStyle/>
        <a:p>
          <a:endParaRPr lang="ru-RU"/>
        </a:p>
      </dgm:t>
    </dgm:pt>
    <dgm:pt modelId="{CD8F7B64-5EC5-4277-8F8A-6C6C32B86112}">
      <dgm:prSet/>
      <dgm:spPr/>
      <dgm:t>
        <a:bodyPr/>
        <a:lstStyle/>
        <a:p>
          <a:r>
            <a:rPr lang="ru-RU" dirty="0" smtClean="0"/>
            <a:t>Взвешенное наложение (</a:t>
          </a:r>
          <a:r>
            <a:rPr lang="en-US" dirty="0" smtClean="0"/>
            <a:t>Weighted Overlay). </a:t>
          </a:r>
          <a:endParaRPr lang="ru-RU" dirty="0"/>
        </a:p>
      </dgm:t>
    </dgm:pt>
    <dgm:pt modelId="{F65950E5-DF20-4FB3-A48D-DDD0E1EE0881}" type="parTrans" cxnId="{5974F884-34A0-413D-A6C7-47CEF5066CFA}">
      <dgm:prSet/>
      <dgm:spPr/>
      <dgm:t>
        <a:bodyPr/>
        <a:lstStyle/>
        <a:p>
          <a:endParaRPr lang="ru-RU"/>
        </a:p>
      </dgm:t>
    </dgm:pt>
    <dgm:pt modelId="{AB3D69D6-E436-418D-8A3B-CA0F8F10CDA1}" type="sibTrans" cxnId="{5974F884-34A0-413D-A6C7-47CEF5066CFA}">
      <dgm:prSet/>
      <dgm:spPr/>
      <dgm:t>
        <a:bodyPr/>
        <a:lstStyle/>
        <a:p>
          <a:endParaRPr lang="ru-RU"/>
        </a:p>
      </dgm:t>
    </dgm:pt>
    <dgm:pt modelId="{FFA1A822-F88F-4B22-86AD-CF9860456A51}" type="pres">
      <dgm:prSet presAssocID="{909DF0A1-7A9B-4173-B63E-FC5E0099A6A2}" presName="linearFlow" presStyleCnt="0">
        <dgm:presLayoutVars>
          <dgm:resizeHandles val="exact"/>
        </dgm:presLayoutVars>
      </dgm:prSet>
      <dgm:spPr/>
    </dgm:pt>
    <dgm:pt modelId="{960020BE-2157-4D3B-B237-6BCA86DD0BF6}" type="pres">
      <dgm:prSet presAssocID="{A88D7C60-2BC8-414F-9383-B7E0936AB829}" presName="node" presStyleLbl="node1" presStyleIdx="0" presStyleCnt="3">
        <dgm:presLayoutVars>
          <dgm:bulletEnabled val="1"/>
        </dgm:presLayoutVars>
      </dgm:prSet>
      <dgm:spPr/>
      <dgm:t>
        <a:bodyPr/>
        <a:lstStyle/>
        <a:p>
          <a:endParaRPr lang="ru-RU"/>
        </a:p>
      </dgm:t>
    </dgm:pt>
    <dgm:pt modelId="{A884A469-C520-4DFB-829C-4863D2565C09}" type="pres">
      <dgm:prSet presAssocID="{E312C8E6-37F2-45DD-BE34-C3E1FFC24AA9}" presName="sibTrans" presStyleLbl="sibTrans2D1" presStyleIdx="0" presStyleCnt="2"/>
      <dgm:spPr/>
      <dgm:t>
        <a:bodyPr/>
        <a:lstStyle/>
        <a:p>
          <a:endParaRPr lang="ru-RU"/>
        </a:p>
      </dgm:t>
    </dgm:pt>
    <dgm:pt modelId="{2FF6592C-B5D3-451D-A355-4EBEEC1BFEFF}" type="pres">
      <dgm:prSet presAssocID="{E312C8E6-37F2-45DD-BE34-C3E1FFC24AA9}" presName="connectorText" presStyleLbl="sibTrans2D1" presStyleIdx="0" presStyleCnt="2"/>
      <dgm:spPr/>
      <dgm:t>
        <a:bodyPr/>
        <a:lstStyle/>
        <a:p>
          <a:endParaRPr lang="ru-RU"/>
        </a:p>
      </dgm:t>
    </dgm:pt>
    <dgm:pt modelId="{AE699D54-AF5F-41E9-98AF-3D665D95AF00}" type="pres">
      <dgm:prSet presAssocID="{5A01570E-51D7-4714-A378-031CD2B3BF92}" presName="node" presStyleLbl="node1" presStyleIdx="1" presStyleCnt="3">
        <dgm:presLayoutVars>
          <dgm:bulletEnabled val="1"/>
        </dgm:presLayoutVars>
      </dgm:prSet>
      <dgm:spPr/>
      <dgm:t>
        <a:bodyPr/>
        <a:lstStyle/>
        <a:p>
          <a:endParaRPr lang="ru-RU"/>
        </a:p>
      </dgm:t>
    </dgm:pt>
    <dgm:pt modelId="{A5F46521-F694-42ED-9E1D-E9799A266C1C}" type="pres">
      <dgm:prSet presAssocID="{44CD178A-3ADA-45C4-A092-1C5B9DD9E94C}" presName="sibTrans" presStyleLbl="sibTrans2D1" presStyleIdx="1" presStyleCnt="2"/>
      <dgm:spPr/>
      <dgm:t>
        <a:bodyPr/>
        <a:lstStyle/>
        <a:p>
          <a:endParaRPr lang="ru-RU"/>
        </a:p>
      </dgm:t>
    </dgm:pt>
    <dgm:pt modelId="{552A0646-682C-4074-988E-DA09C9F960F8}" type="pres">
      <dgm:prSet presAssocID="{44CD178A-3ADA-45C4-A092-1C5B9DD9E94C}" presName="connectorText" presStyleLbl="sibTrans2D1" presStyleIdx="1" presStyleCnt="2"/>
      <dgm:spPr/>
      <dgm:t>
        <a:bodyPr/>
        <a:lstStyle/>
        <a:p>
          <a:endParaRPr lang="ru-RU"/>
        </a:p>
      </dgm:t>
    </dgm:pt>
    <dgm:pt modelId="{9F2E2D32-1044-4618-B254-58C6D79810F0}" type="pres">
      <dgm:prSet presAssocID="{CD8F7B64-5EC5-4277-8F8A-6C6C32B86112}" presName="node" presStyleLbl="node1" presStyleIdx="2" presStyleCnt="3">
        <dgm:presLayoutVars>
          <dgm:bulletEnabled val="1"/>
        </dgm:presLayoutVars>
      </dgm:prSet>
      <dgm:spPr/>
      <dgm:t>
        <a:bodyPr/>
        <a:lstStyle/>
        <a:p>
          <a:endParaRPr lang="ru-RU"/>
        </a:p>
      </dgm:t>
    </dgm:pt>
  </dgm:ptLst>
  <dgm:cxnLst>
    <dgm:cxn modelId="{ED57835B-F744-4D20-8979-5609305640D3}" type="presOf" srcId="{44CD178A-3ADA-45C4-A092-1C5B9DD9E94C}" destId="{A5F46521-F694-42ED-9E1D-E9799A266C1C}" srcOrd="0" destOrd="0" presId="urn:microsoft.com/office/officeart/2005/8/layout/process2"/>
    <dgm:cxn modelId="{2B67FD60-4900-41C5-B744-330D4F37F553}" type="presOf" srcId="{E312C8E6-37F2-45DD-BE34-C3E1FFC24AA9}" destId="{2FF6592C-B5D3-451D-A355-4EBEEC1BFEFF}" srcOrd="1" destOrd="0" presId="urn:microsoft.com/office/officeart/2005/8/layout/process2"/>
    <dgm:cxn modelId="{F5CE487E-28ED-449A-96C3-CD73AFC51899}" type="presOf" srcId="{44CD178A-3ADA-45C4-A092-1C5B9DD9E94C}" destId="{552A0646-682C-4074-988E-DA09C9F960F8}" srcOrd="1" destOrd="0" presId="urn:microsoft.com/office/officeart/2005/8/layout/process2"/>
    <dgm:cxn modelId="{14C803C4-66FC-45BD-98BD-8B663578812F}" type="presOf" srcId="{CD8F7B64-5EC5-4277-8F8A-6C6C32B86112}" destId="{9F2E2D32-1044-4618-B254-58C6D79810F0}" srcOrd="0" destOrd="0" presId="urn:microsoft.com/office/officeart/2005/8/layout/process2"/>
    <dgm:cxn modelId="{CA94B2EE-324D-4745-9A49-0134588EE9C3}" srcId="{909DF0A1-7A9B-4173-B63E-FC5E0099A6A2}" destId="{5A01570E-51D7-4714-A378-031CD2B3BF92}" srcOrd="1" destOrd="0" parTransId="{7636D81C-A86F-4A45-AE62-9FC5F646D66C}" sibTransId="{44CD178A-3ADA-45C4-A092-1C5B9DD9E94C}"/>
    <dgm:cxn modelId="{88D241E3-AA85-4B3A-957A-44EB8CF03E2B}" type="presOf" srcId="{E312C8E6-37F2-45DD-BE34-C3E1FFC24AA9}" destId="{A884A469-C520-4DFB-829C-4863D2565C09}" srcOrd="0" destOrd="0" presId="urn:microsoft.com/office/officeart/2005/8/layout/process2"/>
    <dgm:cxn modelId="{5974F884-34A0-413D-A6C7-47CEF5066CFA}" srcId="{909DF0A1-7A9B-4173-B63E-FC5E0099A6A2}" destId="{CD8F7B64-5EC5-4277-8F8A-6C6C32B86112}" srcOrd="2" destOrd="0" parTransId="{F65950E5-DF20-4FB3-A48D-DDD0E1EE0881}" sibTransId="{AB3D69D6-E436-418D-8A3B-CA0F8F10CDA1}"/>
    <dgm:cxn modelId="{7FB9326D-4B19-4344-92C3-AA2E158FA549}" type="presOf" srcId="{909DF0A1-7A9B-4173-B63E-FC5E0099A6A2}" destId="{FFA1A822-F88F-4B22-86AD-CF9860456A51}" srcOrd="0" destOrd="0" presId="urn:microsoft.com/office/officeart/2005/8/layout/process2"/>
    <dgm:cxn modelId="{6A89111C-D6A2-4DCD-8FFA-5B2EB8B3C4CF}" type="presOf" srcId="{A88D7C60-2BC8-414F-9383-B7E0936AB829}" destId="{960020BE-2157-4D3B-B237-6BCA86DD0BF6}" srcOrd="0" destOrd="0" presId="urn:microsoft.com/office/officeart/2005/8/layout/process2"/>
    <dgm:cxn modelId="{5BC3FCC0-1880-4484-BF55-7EB7EAF3A234}" srcId="{909DF0A1-7A9B-4173-B63E-FC5E0099A6A2}" destId="{A88D7C60-2BC8-414F-9383-B7E0936AB829}" srcOrd="0" destOrd="0" parTransId="{29377FFF-05FD-483D-A258-30E3081E476F}" sibTransId="{E312C8E6-37F2-45DD-BE34-C3E1FFC24AA9}"/>
    <dgm:cxn modelId="{26781A2F-56DE-4A76-B8CB-705B0AD87CA9}" type="presOf" srcId="{5A01570E-51D7-4714-A378-031CD2B3BF92}" destId="{AE699D54-AF5F-41E9-98AF-3D665D95AF00}" srcOrd="0" destOrd="0" presId="urn:microsoft.com/office/officeart/2005/8/layout/process2"/>
    <dgm:cxn modelId="{3B0B48FB-8DEB-461A-A564-7F87BC875DDF}" type="presParOf" srcId="{FFA1A822-F88F-4B22-86AD-CF9860456A51}" destId="{960020BE-2157-4D3B-B237-6BCA86DD0BF6}" srcOrd="0" destOrd="0" presId="urn:microsoft.com/office/officeart/2005/8/layout/process2"/>
    <dgm:cxn modelId="{07BFCE80-10C3-4950-A240-16ABC6D709C0}" type="presParOf" srcId="{FFA1A822-F88F-4B22-86AD-CF9860456A51}" destId="{A884A469-C520-4DFB-829C-4863D2565C09}" srcOrd="1" destOrd="0" presId="urn:microsoft.com/office/officeart/2005/8/layout/process2"/>
    <dgm:cxn modelId="{D1538F32-8C47-41B1-B7B3-806F6D554C8F}" type="presParOf" srcId="{A884A469-C520-4DFB-829C-4863D2565C09}" destId="{2FF6592C-B5D3-451D-A355-4EBEEC1BFEFF}" srcOrd="0" destOrd="0" presId="urn:microsoft.com/office/officeart/2005/8/layout/process2"/>
    <dgm:cxn modelId="{81519702-D3E3-4297-9D2A-5FB79520CA92}" type="presParOf" srcId="{FFA1A822-F88F-4B22-86AD-CF9860456A51}" destId="{AE699D54-AF5F-41E9-98AF-3D665D95AF00}" srcOrd="2" destOrd="0" presId="urn:microsoft.com/office/officeart/2005/8/layout/process2"/>
    <dgm:cxn modelId="{CB937C6A-312E-4C1E-B302-09004B940A12}" type="presParOf" srcId="{FFA1A822-F88F-4B22-86AD-CF9860456A51}" destId="{A5F46521-F694-42ED-9E1D-E9799A266C1C}" srcOrd="3" destOrd="0" presId="urn:microsoft.com/office/officeart/2005/8/layout/process2"/>
    <dgm:cxn modelId="{3A20065F-5EB0-427E-B2A2-59A917D2FB54}" type="presParOf" srcId="{A5F46521-F694-42ED-9E1D-E9799A266C1C}" destId="{552A0646-682C-4074-988E-DA09C9F960F8}" srcOrd="0" destOrd="0" presId="urn:microsoft.com/office/officeart/2005/8/layout/process2"/>
    <dgm:cxn modelId="{147E795B-D040-42F1-83B4-FAFE035C3CC3}" type="presParOf" srcId="{FFA1A822-F88F-4B22-86AD-CF9860456A51}" destId="{9F2E2D32-1044-4618-B254-58C6D79810F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1D820-CFFF-4142-9A7E-604361506C55}" type="doc">
      <dgm:prSet loTypeId="urn:microsoft.com/office/officeart/2005/8/layout/pyramid2" loCatId="list" qsTypeId="urn:microsoft.com/office/officeart/2005/8/quickstyle/simple1" qsCatId="simple" csTypeId="urn:microsoft.com/office/officeart/2005/8/colors/accent1_2" csCatId="accent1" phldr="1"/>
      <dgm:spPr/>
    </dgm:pt>
    <dgm:pt modelId="{4193CD66-9C24-4311-8846-BCF188AB7994}">
      <dgm:prSet phldrT="[Текст]"/>
      <dgm:spPr/>
      <dgm:t>
        <a:bodyPr/>
        <a:lstStyle/>
        <a:p>
          <a:r>
            <a:rPr lang="ru-RU" b="1" dirty="0" smtClean="0">
              <a:latin typeface="Times New Roman" panose="02020603050405020304" pitchFamily="18" charset="0"/>
              <a:cs typeface="Times New Roman" panose="02020603050405020304" pitchFamily="18" charset="0"/>
            </a:rPr>
            <a:t>Контрольные списки</a:t>
          </a:r>
        </a:p>
        <a:p>
          <a:endParaRPr lang="ru-RU" b="1" dirty="0">
            <a:latin typeface="Times New Roman" panose="02020603050405020304" pitchFamily="18" charset="0"/>
            <a:cs typeface="Times New Roman" panose="02020603050405020304" pitchFamily="18" charset="0"/>
          </a:endParaRPr>
        </a:p>
      </dgm:t>
    </dgm:pt>
    <dgm:pt modelId="{A6A5B0A4-798F-44EA-BA74-B4E9C19E5FDD}" type="parTrans" cxnId="{7FA43534-2A5B-4A9B-81EE-B16906CB82BD}">
      <dgm:prSet/>
      <dgm:spPr/>
      <dgm:t>
        <a:bodyPr/>
        <a:lstStyle/>
        <a:p>
          <a:endParaRPr lang="ru-RU"/>
        </a:p>
      </dgm:t>
    </dgm:pt>
    <dgm:pt modelId="{1C3BE1B5-5F8B-42D6-B5AB-B3BAB53165F1}" type="sibTrans" cxnId="{7FA43534-2A5B-4A9B-81EE-B16906CB82BD}">
      <dgm:prSet/>
      <dgm:spPr/>
      <dgm:t>
        <a:bodyPr/>
        <a:lstStyle/>
        <a:p>
          <a:endParaRPr lang="ru-RU"/>
        </a:p>
      </dgm:t>
    </dgm:pt>
    <dgm:pt modelId="{671F6556-F51F-43F4-8C8B-E9C2DE013331}" type="pres">
      <dgm:prSet presAssocID="{C7F1D820-CFFF-4142-9A7E-604361506C55}" presName="compositeShape" presStyleCnt="0">
        <dgm:presLayoutVars>
          <dgm:dir/>
          <dgm:resizeHandles/>
        </dgm:presLayoutVars>
      </dgm:prSet>
      <dgm:spPr/>
    </dgm:pt>
    <dgm:pt modelId="{6AD61D16-7239-4EE3-B409-B3BE386CB412}" type="pres">
      <dgm:prSet presAssocID="{C7F1D820-CFFF-4142-9A7E-604361506C55}" presName="pyramid" presStyleLbl="node1" presStyleIdx="0" presStyleCnt="1" custScaleX="144297"/>
      <dgm:spPr/>
    </dgm:pt>
    <dgm:pt modelId="{7E20679E-69D1-4EED-ADD7-CCE61409CC4A}" type="pres">
      <dgm:prSet presAssocID="{C7F1D820-CFFF-4142-9A7E-604361506C55}" presName="theList" presStyleCnt="0"/>
      <dgm:spPr/>
    </dgm:pt>
    <dgm:pt modelId="{A69A9B5E-1259-4A7C-8B8C-5C29269F5928}" type="pres">
      <dgm:prSet presAssocID="{4193CD66-9C24-4311-8846-BCF188AB7994}" presName="aNode" presStyleLbl="fgAcc1" presStyleIdx="0" presStyleCnt="1" custLinFactX="-5183" custLinFactNeighborX="-100000" custLinFactNeighborY="66264">
        <dgm:presLayoutVars>
          <dgm:bulletEnabled val="1"/>
        </dgm:presLayoutVars>
      </dgm:prSet>
      <dgm:spPr/>
      <dgm:t>
        <a:bodyPr/>
        <a:lstStyle/>
        <a:p>
          <a:endParaRPr lang="ru-RU"/>
        </a:p>
      </dgm:t>
    </dgm:pt>
    <dgm:pt modelId="{E9608188-938B-4EEE-9679-8302FD7A2DB1}" type="pres">
      <dgm:prSet presAssocID="{4193CD66-9C24-4311-8846-BCF188AB7994}" presName="aSpace" presStyleCnt="0"/>
      <dgm:spPr/>
    </dgm:pt>
  </dgm:ptLst>
  <dgm:cxnLst>
    <dgm:cxn modelId="{01B7AE6B-DA1E-409E-A563-D02B43567629}" type="presOf" srcId="{C7F1D820-CFFF-4142-9A7E-604361506C55}" destId="{671F6556-F51F-43F4-8C8B-E9C2DE013331}" srcOrd="0" destOrd="0" presId="urn:microsoft.com/office/officeart/2005/8/layout/pyramid2"/>
    <dgm:cxn modelId="{7FA43534-2A5B-4A9B-81EE-B16906CB82BD}" srcId="{C7F1D820-CFFF-4142-9A7E-604361506C55}" destId="{4193CD66-9C24-4311-8846-BCF188AB7994}" srcOrd="0" destOrd="0" parTransId="{A6A5B0A4-798F-44EA-BA74-B4E9C19E5FDD}" sibTransId="{1C3BE1B5-5F8B-42D6-B5AB-B3BAB53165F1}"/>
    <dgm:cxn modelId="{13D492B6-E24E-4D08-A2D4-B8B775BCCD45}" type="presOf" srcId="{4193CD66-9C24-4311-8846-BCF188AB7994}" destId="{A69A9B5E-1259-4A7C-8B8C-5C29269F5928}" srcOrd="0" destOrd="0" presId="urn:microsoft.com/office/officeart/2005/8/layout/pyramid2"/>
    <dgm:cxn modelId="{7509307A-81B3-4BF4-A83F-CEBD5DC5EC9D}" type="presParOf" srcId="{671F6556-F51F-43F4-8C8B-E9C2DE013331}" destId="{6AD61D16-7239-4EE3-B409-B3BE386CB412}" srcOrd="0" destOrd="0" presId="urn:microsoft.com/office/officeart/2005/8/layout/pyramid2"/>
    <dgm:cxn modelId="{E6B53055-9068-4AA0-A2EC-EEDC24FD0FD4}" type="presParOf" srcId="{671F6556-F51F-43F4-8C8B-E9C2DE013331}" destId="{7E20679E-69D1-4EED-ADD7-CCE61409CC4A}" srcOrd="1" destOrd="0" presId="urn:microsoft.com/office/officeart/2005/8/layout/pyramid2"/>
    <dgm:cxn modelId="{C4CA877A-35E6-4082-836D-77948EFC3D77}" type="presParOf" srcId="{7E20679E-69D1-4EED-ADD7-CCE61409CC4A}" destId="{A69A9B5E-1259-4A7C-8B8C-5C29269F5928}" srcOrd="0" destOrd="0" presId="urn:microsoft.com/office/officeart/2005/8/layout/pyramid2"/>
    <dgm:cxn modelId="{0861A854-4DA6-4E4F-8194-17E0A3E8C7FA}" type="presParOf" srcId="{7E20679E-69D1-4EED-ADD7-CCE61409CC4A}" destId="{E9608188-938B-4EEE-9679-8302FD7A2DB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BDDBB5-B33F-4029-9CB6-53AF5FA5A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5050FCE-3BED-4A0D-AC82-8DF76EAE2E90}">
      <dgm:prSet/>
      <dgm:spPr/>
      <dgm:t>
        <a:bodyPr/>
        <a:lstStyle/>
        <a:p>
          <a:pPr rtl="0"/>
          <a:r>
            <a:rPr lang="ru-RU" dirty="0" smtClean="0">
              <a:latin typeface="Times New Roman" panose="02020603050405020304" pitchFamily="18" charset="0"/>
              <a:cs typeface="Times New Roman" panose="02020603050405020304" pitchFamily="18" charset="0"/>
            </a:rPr>
            <a:t>Л.В. </a:t>
          </a:r>
          <a:r>
            <a:rPr lang="ru-RU" dirty="0" err="1" smtClean="0">
              <a:latin typeface="Times New Roman" panose="02020603050405020304" pitchFamily="18" charset="0"/>
              <a:cs typeface="Times New Roman" panose="02020603050405020304" pitchFamily="18" charset="0"/>
            </a:rPr>
            <a:t>Кантер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Canter</a:t>
          </a:r>
          <a:r>
            <a:rPr lang="ru-RU" dirty="0" smtClean="0">
              <a:latin typeface="Times New Roman" panose="02020603050405020304" pitchFamily="18" charset="0"/>
              <a:cs typeface="Times New Roman" panose="02020603050405020304" pitchFamily="18" charset="0"/>
            </a:rPr>
            <a:t>, 1977) подразделяет данные списки на 4 категории: </a:t>
          </a:r>
        </a:p>
        <a:p>
          <a:pPr algn="ctr" rtl="0"/>
          <a:endParaRPr lang="ru-RU" dirty="0">
            <a:latin typeface="Times New Roman" panose="02020603050405020304" pitchFamily="18" charset="0"/>
            <a:cs typeface="Times New Roman" panose="02020603050405020304" pitchFamily="18" charset="0"/>
          </a:endParaRPr>
        </a:p>
      </dgm:t>
    </dgm:pt>
    <dgm:pt modelId="{9F8C0054-3C9E-4FFD-B0BB-15C8C0BAB3FF}" type="parTrans" cxnId="{8A4AA746-534D-40E0-8965-81B0CC04AE36}">
      <dgm:prSet/>
      <dgm:spPr/>
      <dgm:t>
        <a:bodyPr/>
        <a:lstStyle/>
        <a:p>
          <a:endParaRPr lang="ru-RU"/>
        </a:p>
      </dgm:t>
    </dgm:pt>
    <dgm:pt modelId="{8719E392-7ABF-4EF6-9B22-22CF1F639628}" type="sibTrans" cxnId="{8A4AA746-534D-40E0-8965-81B0CC04AE36}">
      <dgm:prSet/>
      <dgm:spPr/>
      <dgm:t>
        <a:bodyPr/>
        <a:lstStyle/>
        <a:p>
          <a:endParaRPr lang="ru-RU"/>
        </a:p>
      </dgm:t>
    </dgm:pt>
    <dgm:pt modelId="{5DE65BC1-C927-4F76-BE2B-84EE21F05A74}" type="pres">
      <dgm:prSet presAssocID="{2ABDDBB5-B33F-4029-9CB6-53AF5FA5A2BA}" presName="linear" presStyleCnt="0">
        <dgm:presLayoutVars>
          <dgm:animLvl val="lvl"/>
          <dgm:resizeHandles val="exact"/>
        </dgm:presLayoutVars>
      </dgm:prSet>
      <dgm:spPr/>
      <dgm:t>
        <a:bodyPr/>
        <a:lstStyle/>
        <a:p>
          <a:endParaRPr lang="ru-RU"/>
        </a:p>
      </dgm:t>
    </dgm:pt>
    <dgm:pt modelId="{B6ACFE36-2AD4-420B-A2F7-B4F05783038F}" type="pres">
      <dgm:prSet presAssocID="{B5050FCE-3BED-4A0D-AC82-8DF76EAE2E90}" presName="parentText" presStyleLbl="node1" presStyleIdx="0" presStyleCnt="1">
        <dgm:presLayoutVars>
          <dgm:chMax val="0"/>
          <dgm:bulletEnabled val="1"/>
        </dgm:presLayoutVars>
      </dgm:prSet>
      <dgm:spPr/>
      <dgm:t>
        <a:bodyPr/>
        <a:lstStyle/>
        <a:p>
          <a:endParaRPr lang="ru-RU"/>
        </a:p>
      </dgm:t>
    </dgm:pt>
  </dgm:ptLst>
  <dgm:cxnLst>
    <dgm:cxn modelId="{8A4AA746-534D-40E0-8965-81B0CC04AE36}" srcId="{2ABDDBB5-B33F-4029-9CB6-53AF5FA5A2BA}" destId="{B5050FCE-3BED-4A0D-AC82-8DF76EAE2E90}" srcOrd="0" destOrd="0" parTransId="{9F8C0054-3C9E-4FFD-B0BB-15C8C0BAB3FF}" sibTransId="{8719E392-7ABF-4EF6-9B22-22CF1F639628}"/>
    <dgm:cxn modelId="{004464AE-05FF-4E8C-949F-40E58734DF7F}" type="presOf" srcId="{2ABDDBB5-B33F-4029-9CB6-53AF5FA5A2BA}" destId="{5DE65BC1-C927-4F76-BE2B-84EE21F05A74}" srcOrd="0" destOrd="0" presId="urn:microsoft.com/office/officeart/2005/8/layout/vList2"/>
    <dgm:cxn modelId="{74910F31-9DD5-4C9E-9882-926D4E777E75}" type="presOf" srcId="{B5050FCE-3BED-4A0D-AC82-8DF76EAE2E90}" destId="{B6ACFE36-2AD4-420B-A2F7-B4F05783038F}" srcOrd="0" destOrd="0" presId="urn:microsoft.com/office/officeart/2005/8/layout/vList2"/>
    <dgm:cxn modelId="{72168DFB-6686-43B6-AF76-DE9C50478043}" type="presParOf" srcId="{5DE65BC1-C927-4F76-BE2B-84EE21F05A74}" destId="{B6ACFE36-2AD4-420B-A2F7-B4F0578303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F1D820-CFFF-4142-9A7E-604361506C55}" type="doc">
      <dgm:prSet loTypeId="urn:microsoft.com/office/officeart/2005/8/layout/pyramid2" loCatId="list" qsTypeId="urn:microsoft.com/office/officeart/2005/8/quickstyle/simple1" qsCatId="simple" csTypeId="urn:microsoft.com/office/officeart/2005/8/colors/accent1_2" csCatId="accent1" phldr="1"/>
      <dgm:spPr/>
    </dgm:pt>
    <dgm:pt modelId="{4193CD66-9C24-4311-8846-BCF188AB7994}">
      <dgm:prSet phldrT="[Текст]"/>
      <dgm:spPr/>
      <dgm:t>
        <a:bodyPr/>
        <a:lstStyle/>
        <a:p>
          <a:r>
            <a:rPr lang="ru-RU" b="1" dirty="0" smtClean="0">
              <a:latin typeface="Times New Roman" panose="02020603050405020304" pitchFamily="18" charset="0"/>
              <a:cs typeface="Times New Roman" panose="02020603050405020304" pitchFamily="18" charset="0"/>
            </a:rPr>
            <a:t>Матрицы</a:t>
          </a:r>
        </a:p>
        <a:p>
          <a:endParaRPr lang="ru-RU" b="1" dirty="0">
            <a:latin typeface="Times New Roman" panose="02020603050405020304" pitchFamily="18" charset="0"/>
            <a:cs typeface="Times New Roman" panose="02020603050405020304" pitchFamily="18" charset="0"/>
          </a:endParaRPr>
        </a:p>
      </dgm:t>
    </dgm:pt>
    <dgm:pt modelId="{A6A5B0A4-798F-44EA-BA74-B4E9C19E5FDD}" type="parTrans" cxnId="{7FA43534-2A5B-4A9B-81EE-B16906CB82BD}">
      <dgm:prSet/>
      <dgm:spPr/>
      <dgm:t>
        <a:bodyPr/>
        <a:lstStyle/>
        <a:p>
          <a:endParaRPr lang="ru-RU"/>
        </a:p>
      </dgm:t>
    </dgm:pt>
    <dgm:pt modelId="{1C3BE1B5-5F8B-42D6-B5AB-B3BAB53165F1}" type="sibTrans" cxnId="{7FA43534-2A5B-4A9B-81EE-B16906CB82BD}">
      <dgm:prSet/>
      <dgm:spPr/>
      <dgm:t>
        <a:bodyPr/>
        <a:lstStyle/>
        <a:p>
          <a:endParaRPr lang="ru-RU"/>
        </a:p>
      </dgm:t>
    </dgm:pt>
    <dgm:pt modelId="{671F6556-F51F-43F4-8C8B-E9C2DE013331}" type="pres">
      <dgm:prSet presAssocID="{C7F1D820-CFFF-4142-9A7E-604361506C55}" presName="compositeShape" presStyleCnt="0">
        <dgm:presLayoutVars>
          <dgm:dir/>
          <dgm:resizeHandles/>
        </dgm:presLayoutVars>
      </dgm:prSet>
      <dgm:spPr/>
    </dgm:pt>
    <dgm:pt modelId="{6AD61D16-7239-4EE3-B409-B3BE386CB412}" type="pres">
      <dgm:prSet presAssocID="{C7F1D820-CFFF-4142-9A7E-604361506C55}" presName="pyramid" presStyleLbl="node1" presStyleIdx="0" presStyleCnt="1" custScaleX="144297"/>
      <dgm:spPr/>
    </dgm:pt>
    <dgm:pt modelId="{7E20679E-69D1-4EED-ADD7-CCE61409CC4A}" type="pres">
      <dgm:prSet presAssocID="{C7F1D820-CFFF-4142-9A7E-604361506C55}" presName="theList" presStyleCnt="0"/>
      <dgm:spPr/>
    </dgm:pt>
    <dgm:pt modelId="{A69A9B5E-1259-4A7C-8B8C-5C29269F5928}" type="pres">
      <dgm:prSet presAssocID="{4193CD66-9C24-4311-8846-BCF188AB7994}" presName="aNode" presStyleLbl="fgAcc1" presStyleIdx="0" presStyleCnt="1" custLinFactX="-5183" custLinFactNeighborX="-100000" custLinFactNeighborY="66264">
        <dgm:presLayoutVars>
          <dgm:bulletEnabled val="1"/>
        </dgm:presLayoutVars>
      </dgm:prSet>
      <dgm:spPr/>
      <dgm:t>
        <a:bodyPr/>
        <a:lstStyle/>
        <a:p>
          <a:endParaRPr lang="ru-RU"/>
        </a:p>
      </dgm:t>
    </dgm:pt>
    <dgm:pt modelId="{E9608188-938B-4EEE-9679-8302FD7A2DB1}" type="pres">
      <dgm:prSet presAssocID="{4193CD66-9C24-4311-8846-BCF188AB7994}" presName="aSpace" presStyleCnt="0"/>
      <dgm:spPr/>
    </dgm:pt>
  </dgm:ptLst>
  <dgm:cxnLst>
    <dgm:cxn modelId="{01B7AE6B-DA1E-409E-A563-D02B43567629}" type="presOf" srcId="{C7F1D820-CFFF-4142-9A7E-604361506C55}" destId="{671F6556-F51F-43F4-8C8B-E9C2DE013331}" srcOrd="0" destOrd="0" presId="urn:microsoft.com/office/officeart/2005/8/layout/pyramid2"/>
    <dgm:cxn modelId="{7FA43534-2A5B-4A9B-81EE-B16906CB82BD}" srcId="{C7F1D820-CFFF-4142-9A7E-604361506C55}" destId="{4193CD66-9C24-4311-8846-BCF188AB7994}" srcOrd="0" destOrd="0" parTransId="{A6A5B0A4-798F-44EA-BA74-B4E9C19E5FDD}" sibTransId="{1C3BE1B5-5F8B-42D6-B5AB-B3BAB53165F1}"/>
    <dgm:cxn modelId="{13D492B6-E24E-4D08-A2D4-B8B775BCCD45}" type="presOf" srcId="{4193CD66-9C24-4311-8846-BCF188AB7994}" destId="{A69A9B5E-1259-4A7C-8B8C-5C29269F5928}" srcOrd="0" destOrd="0" presId="urn:microsoft.com/office/officeart/2005/8/layout/pyramid2"/>
    <dgm:cxn modelId="{7509307A-81B3-4BF4-A83F-CEBD5DC5EC9D}" type="presParOf" srcId="{671F6556-F51F-43F4-8C8B-E9C2DE013331}" destId="{6AD61D16-7239-4EE3-B409-B3BE386CB412}" srcOrd="0" destOrd="0" presId="urn:microsoft.com/office/officeart/2005/8/layout/pyramid2"/>
    <dgm:cxn modelId="{E6B53055-9068-4AA0-A2EC-EEDC24FD0FD4}" type="presParOf" srcId="{671F6556-F51F-43F4-8C8B-E9C2DE013331}" destId="{7E20679E-69D1-4EED-ADD7-CCE61409CC4A}" srcOrd="1" destOrd="0" presId="urn:microsoft.com/office/officeart/2005/8/layout/pyramid2"/>
    <dgm:cxn modelId="{C4CA877A-35E6-4082-836D-77948EFC3D77}" type="presParOf" srcId="{7E20679E-69D1-4EED-ADD7-CCE61409CC4A}" destId="{A69A9B5E-1259-4A7C-8B8C-5C29269F5928}" srcOrd="0" destOrd="0" presId="urn:microsoft.com/office/officeart/2005/8/layout/pyramid2"/>
    <dgm:cxn modelId="{0861A854-4DA6-4E4F-8194-17E0A3E8C7FA}" type="presParOf" srcId="{7E20679E-69D1-4EED-ADD7-CCE61409CC4A}" destId="{E9608188-938B-4EEE-9679-8302FD7A2DB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F649D6-904C-4090-9B5A-8C4B7E65EAED}"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ru-RU"/>
        </a:p>
      </dgm:t>
    </dgm:pt>
    <dgm:pt modelId="{6D047CE4-1C06-4FD9-8F6B-3C2002797F5F}" type="pres">
      <dgm:prSet presAssocID="{9DF649D6-904C-4090-9B5A-8C4B7E65EAED}" presName="linear" presStyleCnt="0">
        <dgm:presLayoutVars>
          <dgm:animLvl val="lvl"/>
          <dgm:resizeHandles val="exact"/>
        </dgm:presLayoutVars>
      </dgm:prSet>
      <dgm:spPr/>
      <dgm:t>
        <a:bodyPr/>
        <a:lstStyle/>
        <a:p>
          <a:endParaRPr lang="ru-RU"/>
        </a:p>
      </dgm:t>
    </dgm:pt>
  </dgm:ptLst>
  <dgm:cxnLst>
    <dgm:cxn modelId="{73052D58-EEF4-4EC5-89D4-38C04F963F49}" type="presOf" srcId="{9DF649D6-904C-4090-9B5A-8C4B7E65EAED}" destId="{6D047CE4-1C06-4FD9-8F6B-3C2002797F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CE1D4-512F-43DE-8425-33B11D1BC2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EFF4076-912F-4F50-A29C-059070B56BFE}">
      <dgm:prSet phldrT="[Текст]"/>
      <dgm:spPr>
        <a:solidFill>
          <a:schemeClr val="accent5"/>
        </a:solidFill>
      </dgm:spPr>
      <dgm:t>
        <a:bodyPr/>
        <a:lstStyle/>
        <a:p>
          <a:pPr algn="just"/>
          <a:r>
            <a:rPr lang="ru-RU" dirty="0" smtClean="0">
              <a:latin typeface="Times New Roman" panose="02020603050405020304" pitchFamily="18" charset="0"/>
              <a:cs typeface="Times New Roman" panose="02020603050405020304" pitchFamily="18" charset="0"/>
            </a:rPr>
            <a:t>Для определения первичных изменений и последующей цепи их следствий применяется также сетевой подход или ступенчатая матрица. В матрицах данного типа анализируется последовательность "причина - состояние -эффект", что дает возможность выявлять совокупные и косвенные последствия антропогенных воздействий.</a:t>
          </a:r>
          <a:endParaRPr lang="ru-RU" dirty="0">
            <a:latin typeface="Times New Roman" panose="02020603050405020304" pitchFamily="18" charset="0"/>
            <a:cs typeface="Times New Roman" panose="02020603050405020304" pitchFamily="18" charset="0"/>
          </a:endParaRPr>
        </a:p>
      </dgm:t>
    </dgm:pt>
    <dgm:pt modelId="{00A7115F-82E0-48B5-9F16-70DC64E094D3}" type="parTrans" cxnId="{903F9036-5A66-443C-B892-FFA1585A43E6}">
      <dgm:prSet/>
      <dgm:spPr/>
      <dgm:t>
        <a:bodyPr/>
        <a:lstStyle/>
        <a:p>
          <a:endParaRPr lang="ru-RU"/>
        </a:p>
      </dgm:t>
    </dgm:pt>
    <dgm:pt modelId="{874D3585-F251-451C-98AE-D39D418EF25A}" type="sibTrans" cxnId="{903F9036-5A66-443C-B892-FFA1585A43E6}">
      <dgm:prSet/>
      <dgm:spPr/>
      <dgm:t>
        <a:bodyPr/>
        <a:lstStyle/>
        <a:p>
          <a:endParaRPr lang="ru-RU"/>
        </a:p>
      </dgm:t>
    </dgm:pt>
    <dgm:pt modelId="{ABB129CD-BA50-4754-B5D0-1C0F8C334A03}">
      <dgm:prSet/>
      <dgm:spPr>
        <a:solidFill>
          <a:schemeClr val="accent5"/>
        </a:solidFill>
      </dgm:spPr>
      <dgm:t>
        <a:bodyPr/>
        <a:lstStyle/>
        <a:p>
          <a:pPr algn="just"/>
          <a:r>
            <a:rPr lang="ru-RU" dirty="0" smtClean="0">
              <a:latin typeface="Times New Roman" panose="02020603050405020304" pitchFamily="18" charset="0"/>
              <a:cs typeface="Times New Roman" panose="02020603050405020304" pitchFamily="18" charset="0"/>
            </a:rPr>
            <a:t>Примером ступенчатой матрицей является сетевой анализ Дж. </a:t>
          </a:r>
          <a:r>
            <a:rPr lang="ru-RU" dirty="0" err="1" smtClean="0">
              <a:latin typeface="Times New Roman" panose="02020603050405020304" pitchFamily="18" charset="0"/>
              <a:cs typeface="Times New Roman" panose="02020603050405020304" pitchFamily="18" charset="0"/>
            </a:rPr>
            <a:t>Сорен</a:t>
          </a:r>
          <a:r>
            <a:rPr lang="ru-RU" dirty="0" smtClean="0">
              <a:latin typeface="Times New Roman" panose="02020603050405020304" pitchFamily="18" charset="0"/>
              <a:cs typeface="Times New Roman" panose="02020603050405020304" pitchFamily="18" charset="0"/>
            </a:rPr>
            <a:t>-сена (</a:t>
          </a:r>
          <a:r>
            <a:rPr lang="ru-RU" dirty="0" err="1" smtClean="0">
              <a:latin typeface="Times New Roman" panose="02020603050405020304" pitchFamily="18" charset="0"/>
              <a:cs typeface="Times New Roman" panose="02020603050405020304" pitchFamily="18" charset="0"/>
            </a:rPr>
            <a:t>Sorensen</a:t>
          </a:r>
          <a:r>
            <a:rPr lang="ru-RU" dirty="0" smtClean="0">
              <a:latin typeface="Times New Roman" panose="02020603050405020304" pitchFamily="18" charset="0"/>
              <a:cs typeface="Times New Roman" panose="02020603050405020304" pitchFamily="18" charset="0"/>
            </a:rPr>
            <a:t>, 1971), который предполагает составление перечня разных вариантов землепользования и характерных для них типов воздействий. Далее определяются связанные с этими воздействиями первоначальные изменения состояния отдельных компонентов природной среды и последующие, вызванные уже нарушениями в природной среде. В отличие от матрицы взаимодействия компонентов этот метод наглядно показывает не только направление, но и сущность связей разного порядка между компонентами природной среды, а также дает возможность проследить их динамику. Но при увеличении числа анализируемых показателей метод становится громоздким и сложным для анализа, поэтому его применение возможно для проектов с ограниченным числом воздействий (Семенова, 1985). Недостаток метода заключается также в учете изменений лишь элементов природной среды.</a:t>
          </a:r>
          <a:endParaRPr lang="ru-RU" b="0" dirty="0">
            <a:solidFill>
              <a:srgbClr val="000000"/>
            </a:solidFill>
            <a:latin typeface="Times New Roman" panose="02020603050405020304" pitchFamily="18" charset="0"/>
            <a:cs typeface="Times New Roman" panose="02020603050405020304" pitchFamily="18" charset="0"/>
          </a:endParaRPr>
        </a:p>
      </dgm:t>
    </dgm:pt>
    <dgm:pt modelId="{94EBB566-28F0-4859-AAE2-47B2E5ACDE3E}" type="parTrans" cxnId="{3476738C-0846-4599-91DA-8004F66EEC69}">
      <dgm:prSet/>
      <dgm:spPr/>
      <dgm:t>
        <a:bodyPr/>
        <a:lstStyle/>
        <a:p>
          <a:endParaRPr lang="ru-RU"/>
        </a:p>
      </dgm:t>
    </dgm:pt>
    <dgm:pt modelId="{40E5C1F1-8F19-4796-A8C6-A3BE249A9F58}" type="sibTrans" cxnId="{3476738C-0846-4599-91DA-8004F66EEC69}">
      <dgm:prSet/>
      <dgm:spPr/>
      <dgm:t>
        <a:bodyPr/>
        <a:lstStyle/>
        <a:p>
          <a:endParaRPr lang="ru-RU"/>
        </a:p>
      </dgm:t>
    </dgm:pt>
    <dgm:pt modelId="{1377D819-EF84-4325-981C-18B2C45711B1}" type="pres">
      <dgm:prSet presAssocID="{4FECE1D4-512F-43DE-8425-33B11D1BC201}" presName="linear" presStyleCnt="0">
        <dgm:presLayoutVars>
          <dgm:animLvl val="lvl"/>
          <dgm:resizeHandles val="exact"/>
        </dgm:presLayoutVars>
      </dgm:prSet>
      <dgm:spPr/>
      <dgm:t>
        <a:bodyPr/>
        <a:lstStyle/>
        <a:p>
          <a:endParaRPr lang="ru-RU"/>
        </a:p>
      </dgm:t>
    </dgm:pt>
    <dgm:pt modelId="{004A3DB2-72F5-4D5E-AEC9-7B19453CA149}" type="pres">
      <dgm:prSet presAssocID="{DEFF4076-912F-4F50-A29C-059070B56BFE}" presName="parentText" presStyleLbl="node1" presStyleIdx="0" presStyleCnt="2" custLinFactNeighborX="-2950" custLinFactNeighborY="-94057">
        <dgm:presLayoutVars>
          <dgm:chMax val="0"/>
          <dgm:bulletEnabled val="1"/>
        </dgm:presLayoutVars>
      </dgm:prSet>
      <dgm:spPr/>
      <dgm:t>
        <a:bodyPr/>
        <a:lstStyle/>
        <a:p>
          <a:endParaRPr lang="ru-RU"/>
        </a:p>
      </dgm:t>
    </dgm:pt>
    <dgm:pt modelId="{B986BF59-E6FA-4E7B-8716-3F9305461A1B}" type="pres">
      <dgm:prSet presAssocID="{874D3585-F251-451C-98AE-D39D418EF25A}" presName="spacer" presStyleCnt="0"/>
      <dgm:spPr/>
    </dgm:pt>
    <dgm:pt modelId="{F0E16C52-53C0-490C-9D9D-D5797C3797E4}" type="pres">
      <dgm:prSet presAssocID="{ABB129CD-BA50-4754-B5D0-1C0F8C334A03}" presName="parentText" presStyleLbl="node1" presStyleIdx="1" presStyleCnt="2" custScaleY="108347" custLinFactNeighborY="-97648">
        <dgm:presLayoutVars>
          <dgm:chMax val="0"/>
          <dgm:bulletEnabled val="1"/>
        </dgm:presLayoutVars>
      </dgm:prSet>
      <dgm:spPr/>
      <dgm:t>
        <a:bodyPr/>
        <a:lstStyle/>
        <a:p>
          <a:endParaRPr lang="ru-RU"/>
        </a:p>
      </dgm:t>
    </dgm:pt>
  </dgm:ptLst>
  <dgm:cxnLst>
    <dgm:cxn modelId="{B8FDF176-599E-470D-AF94-5431CE18FB66}" type="presOf" srcId="{ABB129CD-BA50-4754-B5D0-1C0F8C334A03}" destId="{F0E16C52-53C0-490C-9D9D-D5797C3797E4}" srcOrd="0" destOrd="0" presId="urn:microsoft.com/office/officeart/2005/8/layout/vList2"/>
    <dgm:cxn modelId="{903F9036-5A66-443C-B892-FFA1585A43E6}" srcId="{4FECE1D4-512F-43DE-8425-33B11D1BC201}" destId="{DEFF4076-912F-4F50-A29C-059070B56BFE}" srcOrd="0" destOrd="0" parTransId="{00A7115F-82E0-48B5-9F16-70DC64E094D3}" sibTransId="{874D3585-F251-451C-98AE-D39D418EF25A}"/>
    <dgm:cxn modelId="{A9DF81A8-F450-4563-AFD5-37ACED63D24F}" type="presOf" srcId="{DEFF4076-912F-4F50-A29C-059070B56BFE}" destId="{004A3DB2-72F5-4D5E-AEC9-7B19453CA149}" srcOrd="0" destOrd="0" presId="urn:microsoft.com/office/officeart/2005/8/layout/vList2"/>
    <dgm:cxn modelId="{5802DCAE-6396-40EE-A5EB-F7BAAF069FD1}" type="presOf" srcId="{4FECE1D4-512F-43DE-8425-33B11D1BC201}" destId="{1377D819-EF84-4325-981C-18B2C45711B1}" srcOrd="0" destOrd="0" presId="urn:microsoft.com/office/officeart/2005/8/layout/vList2"/>
    <dgm:cxn modelId="{3476738C-0846-4599-91DA-8004F66EEC69}" srcId="{4FECE1D4-512F-43DE-8425-33B11D1BC201}" destId="{ABB129CD-BA50-4754-B5D0-1C0F8C334A03}" srcOrd="1" destOrd="0" parTransId="{94EBB566-28F0-4859-AAE2-47B2E5ACDE3E}" sibTransId="{40E5C1F1-8F19-4796-A8C6-A3BE249A9F58}"/>
    <dgm:cxn modelId="{6724E923-7BCC-4C7E-8E85-DCE67B84A74B}" type="presParOf" srcId="{1377D819-EF84-4325-981C-18B2C45711B1}" destId="{004A3DB2-72F5-4D5E-AEC9-7B19453CA149}" srcOrd="0" destOrd="0" presId="urn:microsoft.com/office/officeart/2005/8/layout/vList2"/>
    <dgm:cxn modelId="{107AAB2F-5128-401E-B5D8-37786BC9FA30}" type="presParOf" srcId="{1377D819-EF84-4325-981C-18B2C45711B1}" destId="{B986BF59-E6FA-4E7B-8716-3F9305461A1B}" srcOrd="1" destOrd="0" presId="urn:microsoft.com/office/officeart/2005/8/layout/vList2"/>
    <dgm:cxn modelId="{D9CA663D-96AA-42A9-B81A-94F1B4540485}" type="presParOf" srcId="{1377D819-EF84-4325-981C-18B2C45711B1}" destId="{F0E16C52-53C0-490C-9D9D-D5797C3797E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98F5AD-91C0-4A49-8634-AEA3C811B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71E8D2A-391A-42E2-AF1E-E7D4094B6CE8}">
      <dgm:prSet custT="1"/>
      <dgm:spPr/>
      <dgm:t>
        <a:bodyPr/>
        <a:lstStyle/>
        <a:p>
          <a:pPr algn="just" rtl="0"/>
          <a:r>
            <a:rPr lang="ru-RU" sz="2000" b="1" dirty="0" smtClean="0">
              <a:latin typeface="Times New Roman" panose="02020603050405020304" pitchFamily="18" charset="0"/>
              <a:cs typeface="Times New Roman" panose="02020603050405020304" pitchFamily="18" charset="0"/>
            </a:rPr>
            <a:t>При оценке степени антропогенной нагрузки на </a:t>
          </a:r>
          <a:r>
            <a:rPr lang="ru-RU" sz="2000" b="1" dirty="0" err="1" smtClean="0">
              <a:latin typeface="Times New Roman" panose="02020603050405020304" pitchFamily="18" charset="0"/>
              <a:cs typeface="Times New Roman" panose="02020603050405020304" pitchFamily="18" charset="0"/>
            </a:rPr>
            <a:t>геосистемы</a:t>
          </a:r>
          <a:r>
            <a:rPr lang="ru-RU" sz="2000" b="1" dirty="0" smtClean="0">
              <a:latin typeface="Times New Roman" panose="02020603050405020304" pitchFamily="18" charset="0"/>
              <a:cs typeface="Times New Roman" panose="02020603050405020304" pitchFamily="18" charset="0"/>
            </a:rPr>
            <a:t> количественные показатели по каждому параметру переводятся в баллы (от 0 до 4), которые затем суммировались. Результатом суммирования является интегральный показатель (U), предложенный К.М. Петровым, формула (5):</a:t>
          </a:r>
          <a:endParaRPr lang="ru-RU" sz="2000" dirty="0">
            <a:latin typeface="Times New Roman" panose="02020603050405020304" pitchFamily="18" charset="0"/>
            <a:cs typeface="Times New Roman" panose="02020603050405020304" pitchFamily="18" charset="0"/>
          </a:endParaRPr>
        </a:p>
      </dgm:t>
    </dgm:pt>
    <dgm:pt modelId="{8D12CEDA-1CDD-4FA7-A69A-39D212E3CB87}" type="parTrans" cxnId="{7D6E23AE-E830-41B3-AAAD-1F8F5A9A2BEE}">
      <dgm:prSet/>
      <dgm:spPr/>
      <dgm:t>
        <a:bodyPr/>
        <a:lstStyle/>
        <a:p>
          <a:endParaRPr lang="ru-RU"/>
        </a:p>
      </dgm:t>
    </dgm:pt>
    <dgm:pt modelId="{11A6506A-DED1-4F2C-8BB5-A72B2F994562}" type="sibTrans" cxnId="{7D6E23AE-E830-41B3-AAAD-1F8F5A9A2BEE}">
      <dgm:prSet/>
      <dgm:spPr/>
      <dgm:t>
        <a:bodyPr/>
        <a:lstStyle/>
        <a:p>
          <a:endParaRPr lang="ru-RU"/>
        </a:p>
      </dgm:t>
    </dgm:pt>
    <dgm:pt modelId="{F7C29A38-0992-48EC-BF25-1957490AFBBD}" type="pres">
      <dgm:prSet presAssocID="{9098F5AD-91C0-4A49-8634-AEA3C811B9BB}" presName="linear" presStyleCnt="0">
        <dgm:presLayoutVars>
          <dgm:animLvl val="lvl"/>
          <dgm:resizeHandles val="exact"/>
        </dgm:presLayoutVars>
      </dgm:prSet>
      <dgm:spPr/>
      <dgm:t>
        <a:bodyPr/>
        <a:lstStyle/>
        <a:p>
          <a:endParaRPr lang="ru-RU"/>
        </a:p>
      </dgm:t>
    </dgm:pt>
    <dgm:pt modelId="{93033380-2EAB-4D5E-B8A3-902B0DDC39C6}" type="pres">
      <dgm:prSet presAssocID="{F71E8D2A-391A-42E2-AF1E-E7D4094B6CE8}" presName="parentText" presStyleLbl="node1" presStyleIdx="0" presStyleCnt="1" custLinFactNeighborX="-41822" custLinFactNeighborY="-38394">
        <dgm:presLayoutVars>
          <dgm:chMax val="0"/>
          <dgm:bulletEnabled val="1"/>
        </dgm:presLayoutVars>
      </dgm:prSet>
      <dgm:spPr/>
      <dgm:t>
        <a:bodyPr/>
        <a:lstStyle/>
        <a:p>
          <a:endParaRPr lang="ru-RU"/>
        </a:p>
      </dgm:t>
    </dgm:pt>
  </dgm:ptLst>
  <dgm:cxnLst>
    <dgm:cxn modelId="{E22C8D9E-4EC4-4852-8D6D-ACEAC554EB63}" type="presOf" srcId="{F71E8D2A-391A-42E2-AF1E-E7D4094B6CE8}" destId="{93033380-2EAB-4D5E-B8A3-902B0DDC39C6}" srcOrd="0" destOrd="0" presId="urn:microsoft.com/office/officeart/2005/8/layout/vList2"/>
    <dgm:cxn modelId="{7D6E23AE-E830-41B3-AAAD-1F8F5A9A2BEE}" srcId="{9098F5AD-91C0-4A49-8634-AEA3C811B9BB}" destId="{F71E8D2A-391A-42E2-AF1E-E7D4094B6CE8}" srcOrd="0" destOrd="0" parTransId="{8D12CEDA-1CDD-4FA7-A69A-39D212E3CB87}" sibTransId="{11A6506A-DED1-4F2C-8BB5-A72B2F994562}"/>
    <dgm:cxn modelId="{4B021201-9C18-4931-BEE6-A4950C4F3CC8}" type="presOf" srcId="{9098F5AD-91C0-4A49-8634-AEA3C811B9BB}" destId="{F7C29A38-0992-48EC-BF25-1957490AFBBD}" srcOrd="0" destOrd="0" presId="urn:microsoft.com/office/officeart/2005/8/layout/vList2"/>
    <dgm:cxn modelId="{B5BD0AFB-EAAD-4C96-ADF4-A9773802C71A}" type="presParOf" srcId="{F7C29A38-0992-48EC-BF25-1957490AFBBD}" destId="{93033380-2EAB-4D5E-B8A3-902B0DDC39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FB5B49-2F50-41F3-97D4-B549F75C2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ID4096"/>
        </a:p>
      </dgm:t>
    </dgm:pt>
    <dgm:pt modelId="{8FB43A6B-832F-4949-9EC5-693FDB30ADEF}">
      <dgm:prSet custT="1"/>
      <dgm:spPr/>
      <dgm: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&lt;0,5 – незначительное</a:t>
          </a:r>
          <a:endParaRPr lang="ru-RU" sz="1600" b="1" dirty="0">
            <a:solidFill>
              <a:schemeClr val="bg1"/>
            </a:solidFill>
            <a:latin typeface="Arial" panose="020B0604020202020204" pitchFamily="34" charset="0"/>
            <a:cs typeface="Arial" panose="020B0604020202020204" pitchFamily="34" charset="0"/>
          </a:endParaRPr>
        </a:p>
      </dgm:t>
    </dgm:pt>
    <dgm:pt modelId="{01FE1A72-B10E-448B-B14C-F42D0418BAD5}" type="parTrans" cxnId="{E4FC26A6-2462-4A90-A67B-AC27E8CB9DC1}">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1777DBFC-39F9-449C-8079-019944A86C34}" type="sibTrans" cxnId="{E4FC26A6-2462-4A90-A67B-AC27E8CB9DC1}">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2C4380E9-D810-4D39-B2BD-786166509E25}">
      <dgm:prSet custT="1"/>
      <dgm:spPr/>
      <dgm: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0,5-1 – слабое</a:t>
          </a:r>
          <a:endParaRPr lang="ru-RU" sz="1600" b="1" dirty="0">
            <a:solidFill>
              <a:schemeClr val="bg1"/>
            </a:solidFill>
            <a:latin typeface="Arial" panose="020B0604020202020204" pitchFamily="34" charset="0"/>
            <a:cs typeface="Arial" panose="020B0604020202020204" pitchFamily="34" charset="0"/>
          </a:endParaRPr>
        </a:p>
      </dgm:t>
    </dgm:pt>
    <dgm:pt modelId="{CA03DFA9-8592-45CF-A968-8B32789C1CE7}" type="parTrans" cxnId="{F4468930-CAF6-47D3-8E50-F8584FB51A26}">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8AD8AC30-BE2F-43BB-B97B-4C10D887EA33}" type="sibTrans" cxnId="{F4468930-CAF6-47D3-8E50-F8584FB51A26}">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D853A647-D209-4038-A97B-A444ECDB46FC}">
      <dgm:prSet custT="1"/>
      <dgm:spPr/>
      <dgm: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1-2 - среднее</a:t>
          </a:r>
          <a:endParaRPr lang="ru-RU" sz="1600" b="1" dirty="0">
            <a:solidFill>
              <a:schemeClr val="bg1"/>
            </a:solidFill>
            <a:latin typeface="Arial" panose="020B0604020202020204" pitchFamily="34" charset="0"/>
            <a:cs typeface="Arial" panose="020B0604020202020204" pitchFamily="34" charset="0"/>
          </a:endParaRPr>
        </a:p>
      </dgm:t>
    </dgm:pt>
    <dgm:pt modelId="{4BB35DE7-7EBA-4D6D-AD2B-93FD8E7568CD}" type="parTrans" cxnId="{E61D8297-906B-47F2-867D-F3CC853B7DAA}">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EBF96D78-E86D-4E8F-8BDB-AC66B207BC65}" type="sibTrans" cxnId="{E61D8297-906B-47F2-867D-F3CC853B7DAA}">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041BF025-0DF5-401E-931B-4F7DBE6C03A3}">
      <dgm:prSet custT="1"/>
      <dgm:spPr/>
      <dgm: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2-3 – сильное</a:t>
          </a:r>
          <a:endParaRPr lang="ru-RU" sz="1600" b="1" dirty="0">
            <a:solidFill>
              <a:schemeClr val="bg1"/>
            </a:solidFill>
            <a:latin typeface="Arial" panose="020B0604020202020204" pitchFamily="34" charset="0"/>
            <a:cs typeface="Arial" panose="020B0604020202020204" pitchFamily="34" charset="0"/>
          </a:endParaRPr>
        </a:p>
      </dgm:t>
    </dgm:pt>
    <dgm:pt modelId="{0D5AC519-DCED-45C6-A5F4-AC4E11909709}" type="parTrans" cxnId="{EB03F311-87EA-4B1B-9FA4-968FD558C999}">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F6BE8747-805A-4A0A-910B-70CD0C470B40}" type="sibTrans" cxnId="{EB03F311-87EA-4B1B-9FA4-968FD558C999}">
      <dgm:prSet/>
      <dgm:spPr/>
      <dgm:t>
        <a:bodyPr/>
        <a:lstStyle/>
        <a:p>
          <a:pPr algn="just"/>
          <a:endParaRPr lang="LID4096" sz="1000" b="1">
            <a:solidFill>
              <a:schemeClr val="bg1"/>
            </a:solidFill>
            <a:latin typeface="Arial" panose="020B0604020202020204" pitchFamily="34" charset="0"/>
            <a:cs typeface="Arial" panose="020B0604020202020204" pitchFamily="34" charset="0"/>
          </a:endParaRPr>
        </a:p>
      </dgm:t>
    </dgm:pt>
    <dgm:pt modelId="{AAE3A720-91CF-4377-A820-708D6462B0EF}" type="pres">
      <dgm:prSet presAssocID="{B2FB5B49-2F50-41F3-97D4-B549F75C2F0C}" presName="Name0" presStyleCnt="0">
        <dgm:presLayoutVars>
          <dgm:chMax val="7"/>
          <dgm:chPref val="7"/>
          <dgm:dir/>
        </dgm:presLayoutVars>
      </dgm:prSet>
      <dgm:spPr/>
      <dgm:t>
        <a:bodyPr/>
        <a:lstStyle/>
        <a:p>
          <a:endParaRPr lang="ru-RU"/>
        </a:p>
      </dgm:t>
    </dgm:pt>
    <dgm:pt modelId="{D0D565A3-25C6-4AF0-B3AE-1BB85121FD46}" type="pres">
      <dgm:prSet presAssocID="{B2FB5B49-2F50-41F3-97D4-B549F75C2F0C}" presName="Name1" presStyleCnt="0"/>
      <dgm:spPr/>
    </dgm:pt>
    <dgm:pt modelId="{9FBD0108-930E-420B-8575-C367DCFF0671}" type="pres">
      <dgm:prSet presAssocID="{B2FB5B49-2F50-41F3-97D4-B549F75C2F0C}" presName="cycle" presStyleCnt="0"/>
      <dgm:spPr/>
    </dgm:pt>
    <dgm:pt modelId="{4DD39C42-1E17-437D-A45B-146517218303}" type="pres">
      <dgm:prSet presAssocID="{B2FB5B49-2F50-41F3-97D4-B549F75C2F0C}" presName="srcNode" presStyleLbl="node1" presStyleIdx="0" presStyleCnt="4"/>
      <dgm:spPr/>
    </dgm:pt>
    <dgm:pt modelId="{60F8A872-D9DD-434C-816C-D3B7CAE74D80}" type="pres">
      <dgm:prSet presAssocID="{B2FB5B49-2F50-41F3-97D4-B549F75C2F0C}" presName="conn" presStyleLbl="parChTrans1D2" presStyleIdx="0" presStyleCnt="1"/>
      <dgm:spPr/>
      <dgm:t>
        <a:bodyPr/>
        <a:lstStyle/>
        <a:p>
          <a:endParaRPr lang="ru-RU"/>
        </a:p>
      </dgm:t>
    </dgm:pt>
    <dgm:pt modelId="{C661999C-BB86-4882-A746-B73E3F344821}" type="pres">
      <dgm:prSet presAssocID="{B2FB5B49-2F50-41F3-97D4-B549F75C2F0C}" presName="extraNode" presStyleLbl="node1" presStyleIdx="0" presStyleCnt="4"/>
      <dgm:spPr/>
    </dgm:pt>
    <dgm:pt modelId="{E4F74AE8-9C88-40F9-BB71-6006DC25EEA9}" type="pres">
      <dgm:prSet presAssocID="{B2FB5B49-2F50-41F3-97D4-B549F75C2F0C}" presName="dstNode" presStyleLbl="node1" presStyleIdx="0" presStyleCnt="4"/>
      <dgm:spPr/>
    </dgm:pt>
    <dgm:pt modelId="{AF003B96-D60C-43DE-87EC-66F559DDAE4E}" type="pres">
      <dgm:prSet presAssocID="{8FB43A6B-832F-4949-9EC5-693FDB30ADEF}" presName="text_1" presStyleLbl="node1" presStyleIdx="0" presStyleCnt="4">
        <dgm:presLayoutVars>
          <dgm:bulletEnabled val="1"/>
        </dgm:presLayoutVars>
      </dgm:prSet>
      <dgm:spPr/>
      <dgm:t>
        <a:bodyPr/>
        <a:lstStyle/>
        <a:p>
          <a:endParaRPr lang="ru-RU"/>
        </a:p>
      </dgm:t>
    </dgm:pt>
    <dgm:pt modelId="{196F5AA2-3F51-45EC-B1C5-62AB383D48ED}" type="pres">
      <dgm:prSet presAssocID="{8FB43A6B-832F-4949-9EC5-693FDB30ADEF}" presName="accent_1" presStyleCnt="0"/>
      <dgm:spPr/>
    </dgm:pt>
    <dgm:pt modelId="{EAD9989E-56D2-45B2-8E40-1979F974DC3E}" type="pres">
      <dgm:prSet presAssocID="{8FB43A6B-832F-4949-9EC5-693FDB30ADEF}" presName="accentRepeatNode" presStyleLbl="solidFgAcc1" presStyleIdx="0" presStyleCnt="4"/>
      <dgm:spPr/>
    </dgm:pt>
    <dgm:pt modelId="{7DCA3173-0AD4-4EEE-9769-6AF2A6265E8A}" type="pres">
      <dgm:prSet presAssocID="{2C4380E9-D810-4D39-B2BD-786166509E25}" presName="text_2" presStyleLbl="node1" presStyleIdx="1" presStyleCnt="4">
        <dgm:presLayoutVars>
          <dgm:bulletEnabled val="1"/>
        </dgm:presLayoutVars>
      </dgm:prSet>
      <dgm:spPr/>
      <dgm:t>
        <a:bodyPr/>
        <a:lstStyle/>
        <a:p>
          <a:endParaRPr lang="ru-RU"/>
        </a:p>
      </dgm:t>
    </dgm:pt>
    <dgm:pt modelId="{208796FA-B010-4879-9E3B-9F00C411AA5E}" type="pres">
      <dgm:prSet presAssocID="{2C4380E9-D810-4D39-B2BD-786166509E25}" presName="accent_2" presStyleCnt="0"/>
      <dgm:spPr/>
    </dgm:pt>
    <dgm:pt modelId="{6EBF9C85-166A-45D4-9B1B-C86947FE2B9F}" type="pres">
      <dgm:prSet presAssocID="{2C4380E9-D810-4D39-B2BD-786166509E25}" presName="accentRepeatNode" presStyleLbl="solidFgAcc1" presStyleIdx="1" presStyleCnt="4"/>
      <dgm:spPr/>
    </dgm:pt>
    <dgm:pt modelId="{0B2A37E7-C252-4AA0-A153-62CFD74BF159}" type="pres">
      <dgm:prSet presAssocID="{D853A647-D209-4038-A97B-A444ECDB46FC}" presName="text_3" presStyleLbl="node1" presStyleIdx="2" presStyleCnt="4" custLinFactNeighborX="1179" custLinFactNeighborY="1473">
        <dgm:presLayoutVars>
          <dgm:bulletEnabled val="1"/>
        </dgm:presLayoutVars>
      </dgm:prSet>
      <dgm:spPr/>
      <dgm:t>
        <a:bodyPr/>
        <a:lstStyle/>
        <a:p>
          <a:endParaRPr lang="ru-RU"/>
        </a:p>
      </dgm:t>
    </dgm:pt>
    <dgm:pt modelId="{CEC55B38-84A6-41C4-9BF2-DED7ED2AC9CB}" type="pres">
      <dgm:prSet presAssocID="{D853A647-D209-4038-A97B-A444ECDB46FC}" presName="accent_3" presStyleCnt="0"/>
      <dgm:spPr/>
    </dgm:pt>
    <dgm:pt modelId="{26FBA9A0-F9F0-4701-A721-FB4805FFB47F}" type="pres">
      <dgm:prSet presAssocID="{D853A647-D209-4038-A97B-A444ECDB46FC}" presName="accentRepeatNode" presStyleLbl="solidFgAcc1" presStyleIdx="2" presStyleCnt="4"/>
      <dgm:spPr/>
    </dgm:pt>
    <dgm:pt modelId="{497ACD14-D5C7-413D-A6EC-6AD2AA3E8357}" type="pres">
      <dgm:prSet presAssocID="{041BF025-0DF5-401E-931B-4F7DBE6C03A3}" presName="text_4" presStyleLbl="node1" presStyleIdx="3" presStyleCnt="4">
        <dgm:presLayoutVars>
          <dgm:bulletEnabled val="1"/>
        </dgm:presLayoutVars>
      </dgm:prSet>
      <dgm:spPr/>
      <dgm:t>
        <a:bodyPr/>
        <a:lstStyle/>
        <a:p>
          <a:endParaRPr lang="ru-RU"/>
        </a:p>
      </dgm:t>
    </dgm:pt>
    <dgm:pt modelId="{F7314B48-921E-475F-900D-934A33F3647B}" type="pres">
      <dgm:prSet presAssocID="{041BF025-0DF5-401E-931B-4F7DBE6C03A3}" presName="accent_4" presStyleCnt="0"/>
      <dgm:spPr/>
    </dgm:pt>
    <dgm:pt modelId="{EFDDFBE2-54DA-4E7B-AFA1-25C319C7F7C3}" type="pres">
      <dgm:prSet presAssocID="{041BF025-0DF5-401E-931B-4F7DBE6C03A3}" presName="accentRepeatNode" presStyleLbl="solidFgAcc1" presStyleIdx="3" presStyleCnt="4"/>
      <dgm:spPr/>
      <dgm:t>
        <a:bodyPr/>
        <a:lstStyle/>
        <a:p>
          <a:endParaRPr lang="ru-RU"/>
        </a:p>
      </dgm:t>
    </dgm:pt>
  </dgm:ptLst>
  <dgm:cxnLst>
    <dgm:cxn modelId="{0AB94758-692D-4AB6-ADCB-DF68546A5C30}" type="presOf" srcId="{B2FB5B49-2F50-41F3-97D4-B549F75C2F0C}" destId="{AAE3A720-91CF-4377-A820-708D6462B0EF}" srcOrd="0" destOrd="0" presId="urn:microsoft.com/office/officeart/2008/layout/VerticalCurvedList"/>
    <dgm:cxn modelId="{E4FC26A6-2462-4A90-A67B-AC27E8CB9DC1}" srcId="{B2FB5B49-2F50-41F3-97D4-B549F75C2F0C}" destId="{8FB43A6B-832F-4949-9EC5-693FDB30ADEF}" srcOrd="0" destOrd="0" parTransId="{01FE1A72-B10E-448B-B14C-F42D0418BAD5}" sibTransId="{1777DBFC-39F9-449C-8079-019944A86C34}"/>
    <dgm:cxn modelId="{E6BA69F3-4E39-46EA-BA41-7C5B1B6068FA}" type="presOf" srcId="{1777DBFC-39F9-449C-8079-019944A86C34}" destId="{60F8A872-D9DD-434C-816C-D3B7CAE74D80}" srcOrd="0" destOrd="0" presId="urn:microsoft.com/office/officeart/2008/layout/VerticalCurvedList"/>
    <dgm:cxn modelId="{E61D8297-906B-47F2-867D-F3CC853B7DAA}" srcId="{B2FB5B49-2F50-41F3-97D4-B549F75C2F0C}" destId="{D853A647-D209-4038-A97B-A444ECDB46FC}" srcOrd="2" destOrd="0" parTransId="{4BB35DE7-7EBA-4D6D-AD2B-93FD8E7568CD}" sibTransId="{EBF96D78-E86D-4E8F-8BDB-AC66B207BC65}"/>
    <dgm:cxn modelId="{CB9E0622-184C-4F0C-AE75-2B35BE8597A7}" type="presOf" srcId="{2C4380E9-D810-4D39-B2BD-786166509E25}" destId="{7DCA3173-0AD4-4EEE-9769-6AF2A6265E8A}" srcOrd="0" destOrd="0" presId="urn:microsoft.com/office/officeart/2008/layout/VerticalCurvedList"/>
    <dgm:cxn modelId="{826B2876-1B81-4350-A60B-40EAF4F2243C}" type="presOf" srcId="{D853A647-D209-4038-A97B-A444ECDB46FC}" destId="{0B2A37E7-C252-4AA0-A153-62CFD74BF159}" srcOrd="0" destOrd="0" presId="urn:microsoft.com/office/officeart/2008/layout/VerticalCurvedList"/>
    <dgm:cxn modelId="{EB03F311-87EA-4B1B-9FA4-968FD558C999}" srcId="{B2FB5B49-2F50-41F3-97D4-B549F75C2F0C}" destId="{041BF025-0DF5-401E-931B-4F7DBE6C03A3}" srcOrd="3" destOrd="0" parTransId="{0D5AC519-DCED-45C6-A5F4-AC4E11909709}" sibTransId="{F6BE8747-805A-4A0A-910B-70CD0C470B40}"/>
    <dgm:cxn modelId="{735F1E49-848E-4A37-A2E7-E36D6F860DE2}" type="presOf" srcId="{8FB43A6B-832F-4949-9EC5-693FDB30ADEF}" destId="{AF003B96-D60C-43DE-87EC-66F559DDAE4E}" srcOrd="0" destOrd="0" presId="urn:microsoft.com/office/officeart/2008/layout/VerticalCurvedList"/>
    <dgm:cxn modelId="{BFB27159-C9CE-4D8C-AAA8-1838852DFF08}" type="presOf" srcId="{041BF025-0DF5-401E-931B-4F7DBE6C03A3}" destId="{497ACD14-D5C7-413D-A6EC-6AD2AA3E8357}" srcOrd="0" destOrd="0" presId="urn:microsoft.com/office/officeart/2008/layout/VerticalCurvedList"/>
    <dgm:cxn modelId="{F4468930-CAF6-47D3-8E50-F8584FB51A26}" srcId="{B2FB5B49-2F50-41F3-97D4-B549F75C2F0C}" destId="{2C4380E9-D810-4D39-B2BD-786166509E25}" srcOrd="1" destOrd="0" parTransId="{CA03DFA9-8592-45CF-A968-8B32789C1CE7}" sibTransId="{8AD8AC30-BE2F-43BB-B97B-4C10D887EA33}"/>
    <dgm:cxn modelId="{A09212C3-4B65-42C1-80EE-18444C7B97B7}" type="presParOf" srcId="{AAE3A720-91CF-4377-A820-708D6462B0EF}" destId="{D0D565A3-25C6-4AF0-B3AE-1BB85121FD46}" srcOrd="0" destOrd="0" presId="urn:microsoft.com/office/officeart/2008/layout/VerticalCurvedList"/>
    <dgm:cxn modelId="{619D7A9F-48CD-4285-8676-0EDA757A4F2C}" type="presParOf" srcId="{D0D565A3-25C6-4AF0-B3AE-1BB85121FD46}" destId="{9FBD0108-930E-420B-8575-C367DCFF0671}" srcOrd="0" destOrd="0" presId="urn:microsoft.com/office/officeart/2008/layout/VerticalCurvedList"/>
    <dgm:cxn modelId="{B34D2F3D-7C19-4A60-9F3D-32BEDCA31E53}" type="presParOf" srcId="{9FBD0108-930E-420B-8575-C367DCFF0671}" destId="{4DD39C42-1E17-437D-A45B-146517218303}" srcOrd="0" destOrd="0" presId="urn:microsoft.com/office/officeart/2008/layout/VerticalCurvedList"/>
    <dgm:cxn modelId="{5E6FC21D-E59C-4DAC-B3C1-EA9B4D8496BF}" type="presParOf" srcId="{9FBD0108-930E-420B-8575-C367DCFF0671}" destId="{60F8A872-D9DD-434C-816C-D3B7CAE74D80}" srcOrd="1" destOrd="0" presId="urn:microsoft.com/office/officeart/2008/layout/VerticalCurvedList"/>
    <dgm:cxn modelId="{9515928E-23FF-4116-A518-A34B145A52CF}" type="presParOf" srcId="{9FBD0108-930E-420B-8575-C367DCFF0671}" destId="{C661999C-BB86-4882-A746-B73E3F344821}" srcOrd="2" destOrd="0" presId="urn:microsoft.com/office/officeart/2008/layout/VerticalCurvedList"/>
    <dgm:cxn modelId="{9968B661-BFD7-4B37-8BA3-D2CBD421F4F5}" type="presParOf" srcId="{9FBD0108-930E-420B-8575-C367DCFF0671}" destId="{E4F74AE8-9C88-40F9-BB71-6006DC25EEA9}" srcOrd="3" destOrd="0" presId="urn:microsoft.com/office/officeart/2008/layout/VerticalCurvedList"/>
    <dgm:cxn modelId="{09A93371-A29F-4A4D-86AA-42513169B696}" type="presParOf" srcId="{D0D565A3-25C6-4AF0-B3AE-1BB85121FD46}" destId="{AF003B96-D60C-43DE-87EC-66F559DDAE4E}" srcOrd="1" destOrd="0" presId="urn:microsoft.com/office/officeart/2008/layout/VerticalCurvedList"/>
    <dgm:cxn modelId="{BBC05DB1-9136-484E-810B-B5C05A35A728}" type="presParOf" srcId="{D0D565A3-25C6-4AF0-B3AE-1BB85121FD46}" destId="{196F5AA2-3F51-45EC-B1C5-62AB383D48ED}" srcOrd="2" destOrd="0" presId="urn:microsoft.com/office/officeart/2008/layout/VerticalCurvedList"/>
    <dgm:cxn modelId="{E1AAB4FF-A69B-442A-B5EA-CF02563F546C}" type="presParOf" srcId="{196F5AA2-3F51-45EC-B1C5-62AB383D48ED}" destId="{EAD9989E-56D2-45B2-8E40-1979F974DC3E}" srcOrd="0" destOrd="0" presId="urn:microsoft.com/office/officeart/2008/layout/VerticalCurvedList"/>
    <dgm:cxn modelId="{602366A6-CD1F-4FC4-9A1E-D07987118DEE}" type="presParOf" srcId="{D0D565A3-25C6-4AF0-B3AE-1BB85121FD46}" destId="{7DCA3173-0AD4-4EEE-9769-6AF2A6265E8A}" srcOrd="3" destOrd="0" presId="urn:microsoft.com/office/officeart/2008/layout/VerticalCurvedList"/>
    <dgm:cxn modelId="{0686E798-BA55-4122-BF37-46B61B564D8E}" type="presParOf" srcId="{D0D565A3-25C6-4AF0-B3AE-1BB85121FD46}" destId="{208796FA-B010-4879-9E3B-9F00C411AA5E}" srcOrd="4" destOrd="0" presId="urn:microsoft.com/office/officeart/2008/layout/VerticalCurvedList"/>
    <dgm:cxn modelId="{69925C37-2C22-4CEE-AB2B-2EEB906ED40F}" type="presParOf" srcId="{208796FA-B010-4879-9E3B-9F00C411AA5E}" destId="{6EBF9C85-166A-45D4-9B1B-C86947FE2B9F}" srcOrd="0" destOrd="0" presId="urn:microsoft.com/office/officeart/2008/layout/VerticalCurvedList"/>
    <dgm:cxn modelId="{EBDB5167-B60E-4D49-B158-DDC4D567D8BE}" type="presParOf" srcId="{D0D565A3-25C6-4AF0-B3AE-1BB85121FD46}" destId="{0B2A37E7-C252-4AA0-A153-62CFD74BF159}" srcOrd="5" destOrd="0" presId="urn:microsoft.com/office/officeart/2008/layout/VerticalCurvedList"/>
    <dgm:cxn modelId="{4B0F1004-B8D3-4166-8CC1-4712BD86209E}" type="presParOf" srcId="{D0D565A3-25C6-4AF0-B3AE-1BB85121FD46}" destId="{CEC55B38-84A6-41C4-9BF2-DED7ED2AC9CB}" srcOrd="6" destOrd="0" presId="urn:microsoft.com/office/officeart/2008/layout/VerticalCurvedList"/>
    <dgm:cxn modelId="{9FE5BCA2-ACAA-42B1-BAAC-090C3EE29576}" type="presParOf" srcId="{CEC55B38-84A6-41C4-9BF2-DED7ED2AC9CB}" destId="{26FBA9A0-F9F0-4701-A721-FB4805FFB47F}" srcOrd="0" destOrd="0" presId="urn:microsoft.com/office/officeart/2008/layout/VerticalCurvedList"/>
    <dgm:cxn modelId="{9F3562C9-9372-4E63-8BBF-2025FAAE46E0}" type="presParOf" srcId="{D0D565A3-25C6-4AF0-B3AE-1BB85121FD46}" destId="{497ACD14-D5C7-413D-A6EC-6AD2AA3E8357}" srcOrd="7" destOrd="0" presId="urn:microsoft.com/office/officeart/2008/layout/VerticalCurvedList"/>
    <dgm:cxn modelId="{1BAE51AF-0A80-4949-A63E-1434E994C8C0}" type="presParOf" srcId="{D0D565A3-25C6-4AF0-B3AE-1BB85121FD46}" destId="{F7314B48-921E-475F-900D-934A33F3647B}" srcOrd="8" destOrd="0" presId="urn:microsoft.com/office/officeart/2008/layout/VerticalCurvedList"/>
    <dgm:cxn modelId="{3102FBFF-9B56-4FC8-A290-A92B33A298FA}" type="presParOf" srcId="{F7314B48-921E-475F-900D-934A33F3647B}" destId="{EFDDFBE2-54DA-4E7B-AFA1-25C319C7F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89C305-F0D9-47AE-A13A-6D45D8141E0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EB2919F2-DFA0-4995-81F2-DE0A67DDB1C9}">
      <dgm:prSet custT="1"/>
      <dgm:spPr/>
      <dgm:t>
        <a:bodyPr/>
        <a:lstStyle/>
        <a:p>
          <a:pPr rtl="0"/>
          <a:r>
            <a:rPr lang="kk-KZ" sz="1800" smtClean="0">
              <a:latin typeface="Times New Roman" panose="02020603050405020304" pitchFamily="18" charset="0"/>
              <a:cs typeface="Times New Roman" panose="02020603050405020304" pitchFamily="18" charset="0"/>
            </a:rPr>
            <a:t>1. Слияние в один объект (</a:t>
          </a:r>
          <a:r>
            <a:rPr lang="en-US" sz="1800" smtClean="0">
              <a:latin typeface="Times New Roman" panose="02020603050405020304" pitchFamily="18" charset="0"/>
              <a:cs typeface="Times New Roman" panose="02020603050405020304" pitchFamily="18" charset="0"/>
            </a:rPr>
            <a:t>Merge</a:t>
          </a:r>
          <a:r>
            <a:rPr lang="ru-RU" sz="1800" smtClean="0">
              <a:latin typeface="Times New Roman" panose="02020603050405020304" pitchFamily="18" charset="0"/>
              <a:cs typeface="Times New Roman" panose="02020603050405020304" pitchFamily="18" charset="0"/>
            </a:rPr>
            <a:t>) </a:t>
          </a:r>
          <a:endParaRPr lang="ru-RU" sz="1800">
            <a:latin typeface="Times New Roman" panose="02020603050405020304" pitchFamily="18" charset="0"/>
            <a:cs typeface="Times New Roman" panose="02020603050405020304" pitchFamily="18" charset="0"/>
          </a:endParaRPr>
        </a:p>
      </dgm:t>
    </dgm:pt>
    <dgm:pt modelId="{34C98303-F9D3-454B-9E90-C47FFEB94238}" type="parTrans" cxnId="{42528A44-A639-4F50-9006-F27B5902AD02}">
      <dgm:prSet/>
      <dgm:spPr/>
      <dgm:t>
        <a:bodyPr/>
        <a:lstStyle/>
        <a:p>
          <a:endParaRPr lang="ru-RU" sz="1800">
            <a:latin typeface="Times New Roman" panose="02020603050405020304" pitchFamily="18" charset="0"/>
            <a:cs typeface="Times New Roman" panose="02020603050405020304" pitchFamily="18" charset="0"/>
          </a:endParaRPr>
        </a:p>
      </dgm:t>
    </dgm:pt>
    <dgm:pt modelId="{8EB5DC80-79BF-4A08-B12B-085510454AA4}" type="sibTrans" cxnId="{42528A44-A639-4F50-9006-F27B5902AD02}">
      <dgm:prSet/>
      <dgm:spPr/>
      <dgm:t>
        <a:bodyPr/>
        <a:lstStyle/>
        <a:p>
          <a:endParaRPr lang="ru-RU" sz="1800">
            <a:latin typeface="Times New Roman" panose="02020603050405020304" pitchFamily="18" charset="0"/>
            <a:cs typeface="Times New Roman" panose="02020603050405020304" pitchFamily="18" charset="0"/>
          </a:endParaRPr>
        </a:p>
      </dgm:t>
    </dgm:pt>
    <dgm:pt modelId="{89C36D51-81D4-4CD9-B8B0-AF6A9A7C23A7}">
      <dgm:prSet custT="1"/>
      <dgm:spPr/>
      <dgm:t>
        <a:bodyPr/>
        <a:lstStyle/>
        <a:p>
          <a:pPr rtl="0"/>
          <a:r>
            <a:rPr lang="kk-KZ" sz="1800" smtClean="0">
              <a:latin typeface="Times New Roman" panose="02020603050405020304" pitchFamily="18" charset="0"/>
              <a:cs typeface="Times New Roman" panose="02020603050405020304" pitchFamily="18" charset="0"/>
            </a:rPr>
            <a:t>2. Вычисление количественного показателя </a:t>
          </a:r>
          <a:r>
            <a:rPr lang="en-US" sz="1800" smtClean="0">
              <a:latin typeface="Times New Roman" panose="02020603050405020304" pitchFamily="18" charset="0"/>
              <a:cs typeface="Times New Roman" panose="02020603050405020304" pitchFamily="18" charset="0"/>
            </a:rPr>
            <a:t>i</a:t>
          </a:r>
          <a:r>
            <a:rPr lang="kk-KZ" sz="1800" smtClean="0">
              <a:latin typeface="Times New Roman" panose="02020603050405020304" pitchFamily="18" charset="0"/>
              <a:cs typeface="Times New Roman" panose="02020603050405020304" pitchFamily="18" charset="0"/>
            </a:rPr>
            <a:t>-ого фактора (длина, площадь) (</a:t>
          </a:r>
          <a:r>
            <a:rPr lang="ru-RU" sz="1800" smtClean="0">
              <a:latin typeface="Times New Roman" panose="02020603050405020304" pitchFamily="18" charset="0"/>
              <a:cs typeface="Times New Roman" panose="02020603050405020304" pitchFamily="18" charset="0"/>
            </a:rPr>
            <a:t>Intersect</a:t>
          </a:r>
          <a:r>
            <a:rPr lang="kk-KZ" sz="1800" smtClean="0">
              <a:latin typeface="Times New Roman" panose="02020603050405020304" pitchFamily="18" charset="0"/>
              <a:cs typeface="Times New Roman" panose="02020603050405020304" pitchFamily="18" charset="0"/>
            </a:rPr>
            <a:t>)</a:t>
          </a:r>
          <a:endParaRPr lang="ru-RU" sz="1800">
            <a:latin typeface="Times New Roman" panose="02020603050405020304" pitchFamily="18" charset="0"/>
            <a:cs typeface="Times New Roman" panose="02020603050405020304" pitchFamily="18" charset="0"/>
          </a:endParaRPr>
        </a:p>
      </dgm:t>
    </dgm:pt>
    <dgm:pt modelId="{42CA9FD4-722D-40E2-B712-165C3261E1D6}" type="parTrans" cxnId="{6DCE9992-BAA8-42EB-A8F4-B9588FA30B1A}">
      <dgm:prSet/>
      <dgm:spPr/>
      <dgm:t>
        <a:bodyPr/>
        <a:lstStyle/>
        <a:p>
          <a:endParaRPr lang="ru-RU" sz="1800">
            <a:latin typeface="Times New Roman" panose="02020603050405020304" pitchFamily="18" charset="0"/>
            <a:cs typeface="Times New Roman" panose="02020603050405020304" pitchFamily="18" charset="0"/>
          </a:endParaRPr>
        </a:p>
      </dgm:t>
    </dgm:pt>
    <dgm:pt modelId="{0E983BC3-8BE0-4268-BC4C-142B60177B38}" type="sibTrans" cxnId="{6DCE9992-BAA8-42EB-A8F4-B9588FA30B1A}">
      <dgm:prSet/>
      <dgm:spPr/>
      <dgm:t>
        <a:bodyPr/>
        <a:lstStyle/>
        <a:p>
          <a:endParaRPr lang="ru-RU" sz="1800">
            <a:latin typeface="Times New Roman" panose="02020603050405020304" pitchFamily="18" charset="0"/>
            <a:cs typeface="Times New Roman" panose="02020603050405020304" pitchFamily="18" charset="0"/>
          </a:endParaRPr>
        </a:p>
      </dgm:t>
    </dgm:pt>
    <dgm:pt modelId="{DDEDAD24-1675-4327-BCD5-2551029A1BFC}">
      <dgm:prSet custT="1"/>
      <dgm:spPr/>
      <dgm:t>
        <a:bodyPr/>
        <a:lstStyle/>
        <a:p>
          <a:pPr rtl="0"/>
          <a:r>
            <a:rPr lang="kk-KZ" sz="1800" smtClean="0">
              <a:latin typeface="Times New Roman" panose="02020603050405020304" pitchFamily="18" charset="0"/>
              <a:cs typeface="Times New Roman" panose="02020603050405020304" pitchFamily="18" charset="0"/>
            </a:rPr>
            <a:t>3. Вычисление показателя </a:t>
          </a:r>
          <a:r>
            <a:rPr lang="en-US" sz="1800" smtClean="0">
              <a:latin typeface="Times New Roman" panose="02020603050405020304" pitchFamily="18" charset="0"/>
              <a:cs typeface="Times New Roman" panose="02020603050405020304" pitchFamily="18" charset="0"/>
            </a:rPr>
            <a:t>i</a:t>
          </a:r>
          <a:r>
            <a:rPr lang="kk-KZ" sz="1800" smtClean="0">
              <a:latin typeface="Times New Roman" panose="02020603050405020304" pitchFamily="18" charset="0"/>
              <a:cs typeface="Times New Roman" panose="02020603050405020304" pitchFamily="18" charset="0"/>
            </a:rPr>
            <a:t>-ого фактора в пределах территории геосистем</a:t>
          </a:r>
          <a:endParaRPr lang="ru-RU" sz="1800">
            <a:latin typeface="Times New Roman" panose="02020603050405020304" pitchFamily="18" charset="0"/>
            <a:cs typeface="Times New Roman" panose="02020603050405020304" pitchFamily="18" charset="0"/>
          </a:endParaRPr>
        </a:p>
      </dgm:t>
    </dgm:pt>
    <dgm:pt modelId="{78A76389-4161-42E1-8878-76A5EE8BDB5F}" type="parTrans" cxnId="{D1EC9B49-80BD-4D11-8550-6195354EE5DA}">
      <dgm:prSet/>
      <dgm:spPr/>
      <dgm:t>
        <a:bodyPr/>
        <a:lstStyle/>
        <a:p>
          <a:endParaRPr lang="ru-RU" sz="1800">
            <a:latin typeface="Times New Roman" panose="02020603050405020304" pitchFamily="18" charset="0"/>
            <a:cs typeface="Times New Roman" panose="02020603050405020304" pitchFamily="18" charset="0"/>
          </a:endParaRPr>
        </a:p>
      </dgm:t>
    </dgm:pt>
    <dgm:pt modelId="{2A9387FE-0D55-46C6-9A50-95BDE1975D70}" type="sibTrans" cxnId="{D1EC9B49-80BD-4D11-8550-6195354EE5DA}">
      <dgm:prSet/>
      <dgm:spPr/>
      <dgm:t>
        <a:bodyPr/>
        <a:lstStyle/>
        <a:p>
          <a:endParaRPr lang="ru-RU" sz="1800">
            <a:latin typeface="Times New Roman" panose="02020603050405020304" pitchFamily="18" charset="0"/>
            <a:cs typeface="Times New Roman" panose="02020603050405020304" pitchFamily="18" charset="0"/>
          </a:endParaRPr>
        </a:p>
      </dgm:t>
    </dgm:pt>
    <dgm:pt modelId="{D10D9A27-CC31-4B0D-86B4-5D64BBF95BEB}" type="pres">
      <dgm:prSet presAssocID="{9D89C305-F0D9-47AE-A13A-6D45D8141E0B}" presName="CompostProcess" presStyleCnt="0">
        <dgm:presLayoutVars>
          <dgm:dir/>
          <dgm:resizeHandles val="exact"/>
        </dgm:presLayoutVars>
      </dgm:prSet>
      <dgm:spPr/>
      <dgm:t>
        <a:bodyPr/>
        <a:lstStyle/>
        <a:p>
          <a:endParaRPr lang="ru-RU"/>
        </a:p>
      </dgm:t>
    </dgm:pt>
    <dgm:pt modelId="{ECFDB44A-3650-4046-AABF-33C7C54EBB65}" type="pres">
      <dgm:prSet presAssocID="{9D89C305-F0D9-47AE-A13A-6D45D8141E0B}" presName="arrow" presStyleLbl="bgShp" presStyleIdx="0" presStyleCnt="1"/>
      <dgm:spPr/>
    </dgm:pt>
    <dgm:pt modelId="{7AF5FA6C-9A15-4939-97A8-5DBCE6AE7CC2}" type="pres">
      <dgm:prSet presAssocID="{9D89C305-F0D9-47AE-A13A-6D45D8141E0B}" presName="linearProcess" presStyleCnt="0"/>
      <dgm:spPr/>
    </dgm:pt>
    <dgm:pt modelId="{185EDE3C-3FC8-456F-AAC0-1F0AA3E2929F}" type="pres">
      <dgm:prSet presAssocID="{EB2919F2-DFA0-4995-81F2-DE0A67DDB1C9}" presName="textNode" presStyleLbl="node1" presStyleIdx="0" presStyleCnt="3">
        <dgm:presLayoutVars>
          <dgm:bulletEnabled val="1"/>
        </dgm:presLayoutVars>
      </dgm:prSet>
      <dgm:spPr/>
      <dgm:t>
        <a:bodyPr/>
        <a:lstStyle/>
        <a:p>
          <a:endParaRPr lang="ru-RU"/>
        </a:p>
      </dgm:t>
    </dgm:pt>
    <dgm:pt modelId="{EC780679-0676-4703-999B-B8C211854D84}" type="pres">
      <dgm:prSet presAssocID="{8EB5DC80-79BF-4A08-B12B-085510454AA4}" presName="sibTrans" presStyleCnt="0"/>
      <dgm:spPr/>
    </dgm:pt>
    <dgm:pt modelId="{4FD348AE-2B20-4310-9F6E-4A163AD4ADE5}" type="pres">
      <dgm:prSet presAssocID="{89C36D51-81D4-4CD9-B8B0-AF6A9A7C23A7}" presName="textNode" presStyleLbl="node1" presStyleIdx="1" presStyleCnt="3">
        <dgm:presLayoutVars>
          <dgm:bulletEnabled val="1"/>
        </dgm:presLayoutVars>
      </dgm:prSet>
      <dgm:spPr/>
      <dgm:t>
        <a:bodyPr/>
        <a:lstStyle/>
        <a:p>
          <a:endParaRPr lang="ru-RU"/>
        </a:p>
      </dgm:t>
    </dgm:pt>
    <dgm:pt modelId="{72828CB1-785B-47AF-B27B-01DD10B1D8AD}" type="pres">
      <dgm:prSet presAssocID="{0E983BC3-8BE0-4268-BC4C-142B60177B38}" presName="sibTrans" presStyleCnt="0"/>
      <dgm:spPr/>
    </dgm:pt>
    <dgm:pt modelId="{35003490-E9D5-4018-9E96-F04F3CAB71C0}" type="pres">
      <dgm:prSet presAssocID="{DDEDAD24-1675-4327-BCD5-2551029A1BFC}" presName="textNode" presStyleLbl="node1" presStyleIdx="2" presStyleCnt="3">
        <dgm:presLayoutVars>
          <dgm:bulletEnabled val="1"/>
        </dgm:presLayoutVars>
      </dgm:prSet>
      <dgm:spPr/>
      <dgm:t>
        <a:bodyPr/>
        <a:lstStyle/>
        <a:p>
          <a:endParaRPr lang="ru-RU"/>
        </a:p>
      </dgm:t>
    </dgm:pt>
  </dgm:ptLst>
  <dgm:cxnLst>
    <dgm:cxn modelId="{7C52F5B7-2598-4765-A07D-6ACF5D2B897A}" type="presOf" srcId="{89C36D51-81D4-4CD9-B8B0-AF6A9A7C23A7}" destId="{4FD348AE-2B20-4310-9F6E-4A163AD4ADE5}" srcOrd="0" destOrd="0" presId="urn:microsoft.com/office/officeart/2005/8/layout/hProcess9"/>
    <dgm:cxn modelId="{D1EC9B49-80BD-4D11-8550-6195354EE5DA}" srcId="{9D89C305-F0D9-47AE-A13A-6D45D8141E0B}" destId="{DDEDAD24-1675-4327-BCD5-2551029A1BFC}" srcOrd="2" destOrd="0" parTransId="{78A76389-4161-42E1-8878-76A5EE8BDB5F}" sibTransId="{2A9387FE-0D55-46C6-9A50-95BDE1975D70}"/>
    <dgm:cxn modelId="{6DCE9992-BAA8-42EB-A8F4-B9588FA30B1A}" srcId="{9D89C305-F0D9-47AE-A13A-6D45D8141E0B}" destId="{89C36D51-81D4-4CD9-B8B0-AF6A9A7C23A7}" srcOrd="1" destOrd="0" parTransId="{42CA9FD4-722D-40E2-B712-165C3261E1D6}" sibTransId="{0E983BC3-8BE0-4268-BC4C-142B60177B38}"/>
    <dgm:cxn modelId="{E804CF91-70D2-4D13-A658-2C8BBC3946C7}" type="presOf" srcId="{9D89C305-F0D9-47AE-A13A-6D45D8141E0B}" destId="{D10D9A27-CC31-4B0D-86B4-5D64BBF95BEB}" srcOrd="0" destOrd="0" presId="urn:microsoft.com/office/officeart/2005/8/layout/hProcess9"/>
    <dgm:cxn modelId="{42528A44-A639-4F50-9006-F27B5902AD02}" srcId="{9D89C305-F0D9-47AE-A13A-6D45D8141E0B}" destId="{EB2919F2-DFA0-4995-81F2-DE0A67DDB1C9}" srcOrd="0" destOrd="0" parTransId="{34C98303-F9D3-454B-9E90-C47FFEB94238}" sibTransId="{8EB5DC80-79BF-4A08-B12B-085510454AA4}"/>
    <dgm:cxn modelId="{223CE9AA-A256-4FD0-8848-4C68B9D625F7}" type="presOf" srcId="{EB2919F2-DFA0-4995-81F2-DE0A67DDB1C9}" destId="{185EDE3C-3FC8-456F-AAC0-1F0AA3E2929F}" srcOrd="0" destOrd="0" presId="urn:microsoft.com/office/officeart/2005/8/layout/hProcess9"/>
    <dgm:cxn modelId="{92F7A551-61E9-4CD2-823C-64715425DBDF}" type="presOf" srcId="{DDEDAD24-1675-4327-BCD5-2551029A1BFC}" destId="{35003490-E9D5-4018-9E96-F04F3CAB71C0}" srcOrd="0" destOrd="0" presId="urn:microsoft.com/office/officeart/2005/8/layout/hProcess9"/>
    <dgm:cxn modelId="{A3F357EE-2924-42CB-9622-4278186165AE}" type="presParOf" srcId="{D10D9A27-CC31-4B0D-86B4-5D64BBF95BEB}" destId="{ECFDB44A-3650-4046-AABF-33C7C54EBB65}" srcOrd="0" destOrd="0" presId="urn:microsoft.com/office/officeart/2005/8/layout/hProcess9"/>
    <dgm:cxn modelId="{2CD35C60-049D-4611-BE76-AAE7A0CAA449}" type="presParOf" srcId="{D10D9A27-CC31-4B0D-86B4-5D64BBF95BEB}" destId="{7AF5FA6C-9A15-4939-97A8-5DBCE6AE7CC2}" srcOrd="1" destOrd="0" presId="urn:microsoft.com/office/officeart/2005/8/layout/hProcess9"/>
    <dgm:cxn modelId="{CB3AD495-A09A-4694-8180-F40198B2F2FB}" type="presParOf" srcId="{7AF5FA6C-9A15-4939-97A8-5DBCE6AE7CC2}" destId="{185EDE3C-3FC8-456F-AAC0-1F0AA3E2929F}" srcOrd="0" destOrd="0" presId="urn:microsoft.com/office/officeart/2005/8/layout/hProcess9"/>
    <dgm:cxn modelId="{3BCB0F8E-F6A6-49F7-A8E9-7935CC652D74}" type="presParOf" srcId="{7AF5FA6C-9A15-4939-97A8-5DBCE6AE7CC2}" destId="{EC780679-0676-4703-999B-B8C211854D84}" srcOrd="1" destOrd="0" presId="urn:microsoft.com/office/officeart/2005/8/layout/hProcess9"/>
    <dgm:cxn modelId="{D96DEC82-80C0-4AC2-867D-18E275F47B62}" type="presParOf" srcId="{7AF5FA6C-9A15-4939-97A8-5DBCE6AE7CC2}" destId="{4FD348AE-2B20-4310-9F6E-4A163AD4ADE5}" srcOrd="2" destOrd="0" presId="urn:microsoft.com/office/officeart/2005/8/layout/hProcess9"/>
    <dgm:cxn modelId="{5D087022-B49B-400A-BE53-804DA33C1D99}" type="presParOf" srcId="{7AF5FA6C-9A15-4939-97A8-5DBCE6AE7CC2}" destId="{72828CB1-785B-47AF-B27B-01DD10B1D8AD}" srcOrd="3" destOrd="0" presId="urn:microsoft.com/office/officeart/2005/8/layout/hProcess9"/>
    <dgm:cxn modelId="{7D0C2101-899E-4F43-8626-196BDE7D8463}" type="presParOf" srcId="{7AF5FA6C-9A15-4939-97A8-5DBCE6AE7CC2}" destId="{35003490-E9D5-4018-9E96-F04F3CAB71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80642-6124-443A-B80A-5FEBD3498F31}">
      <dsp:nvSpPr>
        <dsp:cNvPr id="0" name=""/>
        <dsp:cNvSpPr/>
      </dsp:nvSpPr>
      <dsp:spPr>
        <a:xfrm rot="10800000">
          <a:off x="2498211" y="987237"/>
          <a:ext cx="6612182" cy="33309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8856" tIns="64770" rIns="120904" bIns="64770" numCol="1" spcCol="1270" anchor="ctr" anchorCtr="0">
          <a:noAutofit/>
        </a:bodyPr>
        <a:lstStyle/>
        <a:p>
          <a:pPr lvl="0" algn="just" defTabSz="755650" rtl="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Концепция комплексной оценки антропогенных воздействий на природную среду предполагает переход от ограничения отрицательного воздействия действующих предприятий к определению хозяйственного воздействия на стадии его планирования и проектирования. Этот подход известен за рубежом как Environmental Impact Assessment (EIA) (Вторжение..., 1983), у нас в стране - как оценка воздействия на окружающую среду (ОВОС). Цель такой оценки в обеспечении сбалансированности требований экономического роста и сохранности окружающей природной среды.</a:t>
          </a:r>
          <a:endParaRPr lang="ru-RU" sz="1700" kern="1200">
            <a:latin typeface="Times New Roman" panose="02020603050405020304" pitchFamily="18" charset="0"/>
            <a:cs typeface="Times New Roman" panose="02020603050405020304" pitchFamily="18" charset="0"/>
          </a:endParaRPr>
        </a:p>
      </dsp:txBody>
      <dsp:txXfrm rot="10800000">
        <a:off x="3330948" y="987237"/>
        <a:ext cx="5779445" cy="3330949"/>
      </dsp:txXfrm>
    </dsp:sp>
    <dsp:sp modelId="{2DB8004B-270C-4BF5-BDEE-A7CB43543FB2}">
      <dsp:nvSpPr>
        <dsp:cNvPr id="0" name=""/>
        <dsp:cNvSpPr/>
      </dsp:nvSpPr>
      <dsp:spPr>
        <a:xfrm>
          <a:off x="832737" y="987237"/>
          <a:ext cx="3330949" cy="333094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020BE-2157-4D3B-B237-6BCA86DD0BF6}">
      <dsp:nvSpPr>
        <dsp:cNvPr id="0" name=""/>
        <dsp:cNvSpPr/>
      </dsp:nvSpPr>
      <dsp:spPr>
        <a:xfrm>
          <a:off x="1547283" y="0"/>
          <a:ext cx="2531533"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t>1) </a:t>
          </a:r>
          <a:r>
            <a:rPr lang="ru-RU" sz="1800" b="1" i="1" kern="1200" dirty="0" err="1" smtClean="0"/>
            <a:t>Переклассификация</a:t>
          </a:r>
          <a:r>
            <a:rPr lang="ru-RU" sz="1800" b="1" i="1" kern="1200" dirty="0" smtClean="0"/>
            <a:t> полученных данных по каждому показателю. </a:t>
          </a:r>
          <a:endParaRPr lang="ru-RU" sz="1800" kern="1200" dirty="0"/>
        </a:p>
      </dsp:txBody>
      <dsp:txXfrm>
        <a:off x="1586960" y="39677"/>
        <a:ext cx="2452179" cy="1275312"/>
      </dsp:txXfrm>
    </dsp:sp>
    <dsp:sp modelId="{A884A469-C520-4DFB-829C-4863D2565C09}">
      <dsp:nvSpPr>
        <dsp:cNvPr id="0" name=""/>
        <dsp:cNvSpPr/>
      </dsp:nvSpPr>
      <dsp:spPr>
        <a:xfrm rot="5400000">
          <a:off x="2559049" y="1388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2630169" y="1439333"/>
        <a:ext cx="365760" cy="355600"/>
      </dsp:txXfrm>
    </dsp:sp>
    <dsp:sp modelId="{AE699D54-AF5F-41E9-98AF-3D665D95AF00}">
      <dsp:nvSpPr>
        <dsp:cNvPr id="0" name=""/>
        <dsp:cNvSpPr/>
      </dsp:nvSpPr>
      <dsp:spPr>
        <a:xfrm>
          <a:off x="1547283" y="2032000"/>
          <a:ext cx="2531533"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t>Инструменты </a:t>
          </a:r>
          <a:r>
            <a:rPr lang="ru-RU" sz="1800" b="1" i="1" kern="1200" dirty="0" err="1" smtClean="0"/>
            <a:t>Spatial</a:t>
          </a:r>
          <a:r>
            <a:rPr lang="ru-RU" sz="1800" b="1" i="1" kern="1200" dirty="0" smtClean="0"/>
            <a:t> </a:t>
          </a:r>
          <a:r>
            <a:rPr lang="ru-RU" sz="1800" b="1" i="1" kern="1200" dirty="0" err="1" smtClean="0"/>
            <a:t>Analyst</a:t>
          </a:r>
          <a:r>
            <a:rPr lang="ru-RU" sz="1800" b="1" i="1" kern="1200" dirty="0" smtClean="0"/>
            <a:t> </a:t>
          </a:r>
          <a:endParaRPr lang="ru-RU" sz="1800" kern="1200" dirty="0"/>
        </a:p>
      </dsp:txBody>
      <dsp:txXfrm>
        <a:off x="1586960" y="2071677"/>
        <a:ext cx="2452179" cy="1275312"/>
      </dsp:txXfrm>
    </dsp:sp>
    <dsp:sp modelId="{A5F46521-F694-42ED-9E1D-E9799A266C1C}">
      <dsp:nvSpPr>
        <dsp:cNvPr id="0" name=""/>
        <dsp:cNvSpPr/>
      </dsp:nvSpPr>
      <dsp:spPr>
        <a:xfrm rot="5400000">
          <a:off x="2559049" y="3420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2630169" y="3471333"/>
        <a:ext cx="365760" cy="355600"/>
      </dsp:txXfrm>
    </dsp:sp>
    <dsp:sp modelId="{819F8C13-ACC2-404C-B77A-3C43B1E6668E}">
      <dsp:nvSpPr>
        <dsp:cNvPr id="0" name=""/>
        <dsp:cNvSpPr/>
      </dsp:nvSpPr>
      <dsp:spPr>
        <a:xfrm>
          <a:off x="1547283" y="4064000"/>
          <a:ext cx="2531533"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smtClean="0"/>
            <a:t>Переклассификация (Reclassify) </a:t>
          </a:r>
          <a:endParaRPr lang="ru-RU" sz="1800" kern="1200"/>
        </a:p>
      </dsp:txBody>
      <dsp:txXfrm>
        <a:off x="1586960" y="4103677"/>
        <a:ext cx="2452179" cy="12753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020BE-2157-4D3B-B237-6BCA86DD0BF6}">
      <dsp:nvSpPr>
        <dsp:cNvPr id="0" name=""/>
        <dsp:cNvSpPr/>
      </dsp:nvSpPr>
      <dsp:spPr>
        <a:xfrm>
          <a:off x="1593849" y="0"/>
          <a:ext cx="2438400"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1" kern="1200" dirty="0" smtClean="0"/>
            <a:t>2) Инструменты </a:t>
          </a:r>
          <a:r>
            <a:rPr lang="ru-RU" sz="2100" b="1" i="1" kern="1200" dirty="0" err="1" smtClean="0"/>
            <a:t>Spatial</a:t>
          </a:r>
          <a:r>
            <a:rPr lang="ru-RU" sz="2100" b="1" i="1" kern="1200" dirty="0" smtClean="0"/>
            <a:t> </a:t>
          </a:r>
          <a:r>
            <a:rPr lang="ru-RU" sz="2100" b="1" i="1" kern="1200" dirty="0" err="1" smtClean="0"/>
            <a:t>Analyst</a:t>
          </a:r>
          <a:endParaRPr lang="ru-RU" sz="2100" kern="1200" dirty="0"/>
        </a:p>
      </dsp:txBody>
      <dsp:txXfrm>
        <a:off x="1633526" y="39677"/>
        <a:ext cx="2359046" cy="1275312"/>
      </dsp:txXfrm>
    </dsp:sp>
    <dsp:sp modelId="{A884A469-C520-4DFB-829C-4863D2565C09}">
      <dsp:nvSpPr>
        <dsp:cNvPr id="0" name=""/>
        <dsp:cNvSpPr/>
      </dsp:nvSpPr>
      <dsp:spPr>
        <a:xfrm rot="5400000">
          <a:off x="2559049" y="1388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5400000">
        <a:off x="2630169" y="1439333"/>
        <a:ext cx="365760" cy="355600"/>
      </dsp:txXfrm>
    </dsp:sp>
    <dsp:sp modelId="{AE699D54-AF5F-41E9-98AF-3D665D95AF00}">
      <dsp:nvSpPr>
        <dsp:cNvPr id="0" name=""/>
        <dsp:cNvSpPr/>
      </dsp:nvSpPr>
      <dsp:spPr>
        <a:xfrm>
          <a:off x="1593849" y="2032000"/>
          <a:ext cx="2438400"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1" kern="1200" dirty="0" smtClean="0"/>
            <a:t>Наложение  (</a:t>
          </a:r>
          <a:r>
            <a:rPr lang="ru-RU" sz="2100" b="1" i="1" kern="1200" dirty="0" err="1" smtClean="0"/>
            <a:t>Overlay</a:t>
          </a:r>
          <a:r>
            <a:rPr lang="ru-RU" sz="2100" b="1" i="1" kern="1200" dirty="0" smtClean="0"/>
            <a:t>) </a:t>
          </a:r>
          <a:endParaRPr lang="ru-RU" sz="2100" kern="1200" dirty="0"/>
        </a:p>
      </dsp:txBody>
      <dsp:txXfrm>
        <a:off x="1633526" y="2071677"/>
        <a:ext cx="2359046" cy="1275312"/>
      </dsp:txXfrm>
    </dsp:sp>
    <dsp:sp modelId="{A5F46521-F694-42ED-9E1D-E9799A266C1C}">
      <dsp:nvSpPr>
        <dsp:cNvPr id="0" name=""/>
        <dsp:cNvSpPr/>
      </dsp:nvSpPr>
      <dsp:spPr>
        <a:xfrm rot="5400000">
          <a:off x="2559049" y="3420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5400000">
        <a:off x="2630169" y="3471333"/>
        <a:ext cx="365760" cy="355600"/>
      </dsp:txXfrm>
    </dsp:sp>
    <dsp:sp modelId="{9F2E2D32-1044-4618-B254-58C6D79810F0}">
      <dsp:nvSpPr>
        <dsp:cNvPr id="0" name=""/>
        <dsp:cNvSpPr/>
      </dsp:nvSpPr>
      <dsp:spPr>
        <a:xfrm>
          <a:off x="1593849" y="4064000"/>
          <a:ext cx="2438400" cy="135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Взвешенное наложение (</a:t>
          </a:r>
          <a:r>
            <a:rPr lang="en-US" sz="2100" kern="1200" dirty="0" smtClean="0"/>
            <a:t>Weighted Overlay). </a:t>
          </a:r>
          <a:endParaRPr lang="ru-RU" sz="2100" kern="1200" dirty="0"/>
        </a:p>
      </dsp:txBody>
      <dsp:txXfrm>
        <a:off x="1633526" y="4103677"/>
        <a:ext cx="2359046" cy="127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61D16-7239-4EE3-B409-B3BE386CB412}">
      <dsp:nvSpPr>
        <dsp:cNvPr id="0" name=""/>
        <dsp:cNvSpPr/>
      </dsp:nvSpPr>
      <dsp:spPr>
        <a:xfrm>
          <a:off x="1325029" y="0"/>
          <a:ext cx="7818973"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A9B5E-1259-4A7C-8B8C-5C29269F5928}">
      <dsp:nvSpPr>
        <dsp:cNvPr id="0" name=""/>
        <dsp:cNvSpPr/>
      </dsp:nvSpPr>
      <dsp:spPr>
        <a:xfrm>
          <a:off x="1529830" y="861484"/>
          <a:ext cx="3522133" cy="385233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latin typeface="Times New Roman" panose="02020603050405020304" pitchFamily="18" charset="0"/>
              <a:cs typeface="Times New Roman" panose="02020603050405020304" pitchFamily="18" charset="0"/>
            </a:rPr>
            <a:t>Контрольные списки</a:t>
          </a:r>
        </a:p>
        <a:p>
          <a:pPr lvl="0" algn="ctr" defTabSz="1600200">
            <a:lnSpc>
              <a:spcPct val="90000"/>
            </a:lnSpc>
            <a:spcBef>
              <a:spcPct val="0"/>
            </a:spcBef>
            <a:spcAft>
              <a:spcPct val="35000"/>
            </a:spcAft>
          </a:pPr>
          <a:endParaRPr lang="ru-RU" sz="3600" b="1" kern="1200" dirty="0">
            <a:latin typeface="Times New Roman" panose="02020603050405020304" pitchFamily="18" charset="0"/>
            <a:cs typeface="Times New Roman" panose="02020603050405020304" pitchFamily="18" charset="0"/>
          </a:endParaRPr>
        </a:p>
      </dsp:txBody>
      <dsp:txXfrm>
        <a:off x="1701766" y="1033420"/>
        <a:ext cx="3178261" cy="3508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CFE36-2AD4-420B-A2F7-B4F05783038F}">
      <dsp:nvSpPr>
        <dsp:cNvPr id="0" name=""/>
        <dsp:cNvSpPr/>
      </dsp:nvSpPr>
      <dsp:spPr>
        <a:xfrm>
          <a:off x="0" y="11380"/>
          <a:ext cx="10912475" cy="1696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defTabSz="1289050" rtl="0">
            <a:lnSpc>
              <a:spcPct val="90000"/>
            </a:lnSpc>
            <a:spcBef>
              <a:spcPct val="0"/>
            </a:spcBef>
            <a:spcAft>
              <a:spcPct val="35000"/>
            </a:spcAft>
          </a:pPr>
          <a:r>
            <a:rPr lang="ru-RU" sz="2900" kern="1200" dirty="0" smtClean="0">
              <a:latin typeface="Times New Roman" panose="02020603050405020304" pitchFamily="18" charset="0"/>
              <a:cs typeface="Times New Roman" panose="02020603050405020304" pitchFamily="18" charset="0"/>
            </a:rPr>
            <a:t>Л.В. </a:t>
          </a:r>
          <a:r>
            <a:rPr lang="ru-RU" sz="2900" kern="1200" dirty="0" err="1" smtClean="0">
              <a:latin typeface="Times New Roman" panose="02020603050405020304" pitchFamily="18" charset="0"/>
              <a:cs typeface="Times New Roman" panose="02020603050405020304" pitchFamily="18" charset="0"/>
            </a:rPr>
            <a:t>Кантер</a:t>
          </a:r>
          <a:r>
            <a:rPr lang="ru-RU" sz="2900" kern="1200" dirty="0" smtClean="0">
              <a:latin typeface="Times New Roman" panose="02020603050405020304" pitchFamily="18" charset="0"/>
              <a:cs typeface="Times New Roman" panose="02020603050405020304" pitchFamily="18" charset="0"/>
            </a:rPr>
            <a:t> (</a:t>
          </a:r>
          <a:r>
            <a:rPr lang="ru-RU" sz="2900" kern="1200" dirty="0" err="1" smtClean="0">
              <a:latin typeface="Times New Roman" panose="02020603050405020304" pitchFamily="18" charset="0"/>
              <a:cs typeface="Times New Roman" panose="02020603050405020304" pitchFamily="18" charset="0"/>
            </a:rPr>
            <a:t>Canter</a:t>
          </a:r>
          <a:r>
            <a:rPr lang="ru-RU" sz="2900" kern="1200" dirty="0" smtClean="0">
              <a:latin typeface="Times New Roman" panose="02020603050405020304" pitchFamily="18" charset="0"/>
              <a:cs typeface="Times New Roman" panose="02020603050405020304" pitchFamily="18" charset="0"/>
            </a:rPr>
            <a:t>, 1977) подразделяет данные списки на 4 категории: </a:t>
          </a:r>
        </a:p>
        <a:p>
          <a:pPr lvl="0" algn="ctr" defTabSz="1289050" rtl="0">
            <a:lnSpc>
              <a:spcPct val="90000"/>
            </a:lnSpc>
            <a:spcBef>
              <a:spcPct val="0"/>
            </a:spcBef>
            <a:spcAft>
              <a:spcPct val="35000"/>
            </a:spcAft>
          </a:pPr>
          <a:endParaRPr lang="ru-RU" sz="2900" kern="1200" dirty="0">
            <a:latin typeface="Times New Roman" panose="02020603050405020304" pitchFamily="18" charset="0"/>
            <a:cs typeface="Times New Roman" panose="02020603050405020304" pitchFamily="18" charset="0"/>
          </a:endParaRPr>
        </a:p>
      </dsp:txBody>
      <dsp:txXfrm>
        <a:off x="82816" y="94196"/>
        <a:ext cx="10746843" cy="1530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61D16-7239-4EE3-B409-B3BE386CB412}">
      <dsp:nvSpPr>
        <dsp:cNvPr id="0" name=""/>
        <dsp:cNvSpPr/>
      </dsp:nvSpPr>
      <dsp:spPr>
        <a:xfrm>
          <a:off x="1325029" y="0"/>
          <a:ext cx="7818973"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A9B5E-1259-4A7C-8B8C-5C29269F5928}">
      <dsp:nvSpPr>
        <dsp:cNvPr id="0" name=""/>
        <dsp:cNvSpPr/>
      </dsp:nvSpPr>
      <dsp:spPr>
        <a:xfrm>
          <a:off x="1529830" y="861484"/>
          <a:ext cx="3522133" cy="385233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ru-RU" sz="4900" b="1" kern="1200" dirty="0" smtClean="0">
              <a:latin typeface="Times New Roman" panose="02020603050405020304" pitchFamily="18" charset="0"/>
              <a:cs typeface="Times New Roman" panose="02020603050405020304" pitchFamily="18" charset="0"/>
            </a:rPr>
            <a:t>Матрицы</a:t>
          </a:r>
        </a:p>
        <a:p>
          <a:pPr lvl="0" algn="ctr" defTabSz="2178050">
            <a:lnSpc>
              <a:spcPct val="90000"/>
            </a:lnSpc>
            <a:spcBef>
              <a:spcPct val="0"/>
            </a:spcBef>
            <a:spcAft>
              <a:spcPct val="35000"/>
            </a:spcAft>
          </a:pPr>
          <a:endParaRPr lang="ru-RU" sz="4900" b="1" kern="1200" dirty="0">
            <a:latin typeface="Times New Roman" panose="02020603050405020304" pitchFamily="18" charset="0"/>
            <a:cs typeface="Times New Roman" panose="02020603050405020304" pitchFamily="18" charset="0"/>
          </a:endParaRPr>
        </a:p>
      </dsp:txBody>
      <dsp:txXfrm>
        <a:off x="1701766" y="1033420"/>
        <a:ext cx="3178261" cy="3508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A3DB2-72F5-4D5E-AEC9-7B19453CA149}">
      <dsp:nvSpPr>
        <dsp:cNvPr id="0" name=""/>
        <dsp:cNvSpPr/>
      </dsp:nvSpPr>
      <dsp:spPr>
        <a:xfrm>
          <a:off x="0" y="39728"/>
          <a:ext cx="9093200" cy="288405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Для определения первичных изменений и последующей цепи их следствий применяется также сетевой подход или ступенчатая матрица. В матрицах данного типа анализируется последовательность "причина - состояние -эффект", что дает возможность выявлять совокупные и косвенные последствия антропогенных воздействий.</a:t>
          </a:r>
          <a:endParaRPr lang="ru-RU" sz="1700" kern="1200" dirty="0">
            <a:latin typeface="Times New Roman" panose="02020603050405020304" pitchFamily="18" charset="0"/>
            <a:cs typeface="Times New Roman" panose="02020603050405020304" pitchFamily="18" charset="0"/>
          </a:endParaRPr>
        </a:p>
      </dsp:txBody>
      <dsp:txXfrm>
        <a:off x="140788" y="180516"/>
        <a:ext cx="8811624" cy="2602474"/>
      </dsp:txXfrm>
    </dsp:sp>
    <dsp:sp modelId="{F0E16C52-53C0-490C-9D9D-D5797C3797E4}">
      <dsp:nvSpPr>
        <dsp:cNvPr id="0" name=""/>
        <dsp:cNvSpPr/>
      </dsp:nvSpPr>
      <dsp:spPr>
        <a:xfrm>
          <a:off x="0" y="2970980"/>
          <a:ext cx="9093200" cy="3124781"/>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Примером ступенчатой матрицей является сетевой анализ Дж. </a:t>
          </a:r>
          <a:r>
            <a:rPr lang="ru-RU" sz="1700" kern="1200" dirty="0" err="1" smtClean="0">
              <a:latin typeface="Times New Roman" panose="02020603050405020304" pitchFamily="18" charset="0"/>
              <a:cs typeface="Times New Roman" panose="02020603050405020304" pitchFamily="18" charset="0"/>
            </a:rPr>
            <a:t>Сорен</a:t>
          </a:r>
          <a:r>
            <a:rPr lang="ru-RU" sz="1700" kern="1200" dirty="0" smtClean="0">
              <a:latin typeface="Times New Roman" panose="02020603050405020304" pitchFamily="18" charset="0"/>
              <a:cs typeface="Times New Roman" panose="02020603050405020304" pitchFamily="18" charset="0"/>
            </a:rPr>
            <a:t>-сена (</a:t>
          </a:r>
          <a:r>
            <a:rPr lang="ru-RU" sz="1700" kern="1200" dirty="0" err="1" smtClean="0">
              <a:latin typeface="Times New Roman" panose="02020603050405020304" pitchFamily="18" charset="0"/>
              <a:cs typeface="Times New Roman" panose="02020603050405020304" pitchFamily="18" charset="0"/>
            </a:rPr>
            <a:t>Sorensen</a:t>
          </a:r>
          <a:r>
            <a:rPr lang="ru-RU" sz="1700" kern="1200" dirty="0" smtClean="0">
              <a:latin typeface="Times New Roman" panose="02020603050405020304" pitchFamily="18" charset="0"/>
              <a:cs typeface="Times New Roman" panose="02020603050405020304" pitchFamily="18" charset="0"/>
            </a:rPr>
            <a:t>, 1971), который предполагает составление перечня разных вариантов землепользования и характерных для них типов воздействий. Далее определяются связанные с этими воздействиями первоначальные изменения состояния отдельных компонентов природной среды и последующие, вызванные уже нарушениями в природной среде. В отличие от матрицы взаимодействия компонентов этот метод наглядно показывает не только направление, но и сущность связей разного порядка между компонентами природной среды, а также дает возможность проследить их динамику. Но при увеличении числа анализируемых показателей метод становится громоздким и сложным для анализа, поэтому его применение возможно для проектов с ограниченным числом воздействий (Семенова, 1985). Недостаток метода заключается также в учете изменений лишь элементов природной среды.</a:t>
          </a:r>
          <a:endParaRPr lang="ru-RU" sz="1700" b="0" kern="1200" dirty="0">
            <a:solidFill>
              <a:srgbClr val="000000"/>
            </a:solidFill>
            <a:latin typeface="Times New Roman" panose="02020603050405020304" pitchFamily="18" charset="0"/>
            <a:cs typeface="Times New Roman" panose="02020603050405020304" pitchFamily="18" charset="0"/>
          </a:endParaRPr>
        </a:p>
      </dsp:txBody>
      <dsp:txXfrm>
        <a:off x="152539" y="3123519"/>
        <a:ext cx="8788122" cy="2819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3380-2EAB-4D5E-B8A3-902B0DDC39C6}">
      <dsp:nvSpPr>
        <dsp:cNvPr id="0" name=""/>
        <dsp:cNvSpPr/>
      </dsp:nvSpPr>
      <dsp:spPr>
        <a:xfrm>
          <a:off x="0" y="61036"/>
          <a:ext cx="4296833" cy="3422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При оценке степени антропогенной нагрузки на </a:t>
          </a:r>
          <a:r>
            <a:rPr lang="ru-RU" sz="2000" b="1" kern="1200" dirty="0" err="1" smtClean="0">
              <a:latin typeface="Times New Roman" panose="02020603050405020304" pitchFamily="18" charset="0"/>
              <a:cs typeface="Times New Roman" panose="02020603050405020304" pitchFamily="18" charset="0"/>
            </a:rPr>
            <a:t>геосистемы</a:t>
          </a:r>
          <a:r>
            <a:rPr lang="ru-RU" sz="2000" b="1" kern="1200" dirty="0" smtClean="0">
              <a:latin typeface="Times New Roman" panose="02020603050405020304" pitchFamily="18" charset="0"/>
              <a:cs typeface="Times New Roman" panose="02020603050405020304" pitchFamily="18" charset="0"/>
            </a:rPr>
            <a:t> количественные показатели по каждому параметру переводятся в баллы (от 0 до 4), которые затем суммировались. Результатом суммирования является интегральный показатель (U), предложенный К.М. Петровым, формула (5):</a:t>
          </a:r>
          <a:endParaRPr lang="ru-RU" sz="2000" kern="1200" dirty="0">
            <a:latin typeface="Times New Roman" panose="02020603050405020304" pitchFamily="18" charset="0"/>
            <a:cs typeface="Times New Roman" panose="02020603050405020304" pitchFamily="18" charset="0"/>
          </a:endParaRPr>
        </a:p>
      </dsp:txBody>
      <dsp:txXfrm>
        <a:off x="167060" y="228096"/>
        <a:ext cx="3962713" cy="3088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A872-D9DD-434C-816C-D3B7CAE74D80}">
      <dsp:nvSpPr>
        <dsp:cNvPr id="0" name=""/>
        <dsp:cNvSpPr/>
      </dsp:nvSpPr>
      <dsp:spPr>
        <a:xfrm>
          <a:off x="-5286847" y="-809688"/>
          <a:ext cx="6295470" cy="6295470"/>
        </a:xfrm>
        <a:prstGeom prst="blockArc">
          <a:avLst>
            <a:gd name="adj1" fmla="val 18900000"/>
            <a:gd name="adj2" fmla="val 2700000"/>
            <a:gd name="adj3" fmla="val 34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03B96-D60C-43DE-87EC-66F559DDAE4E}">
      <dsp:nvSpPr>
        <dsp:cNvPr id="0" name=""/>
        <dsp:cNvSpPr/>
      </dsp:nvSpPr>
      <dsp:spPr>
        <a:xfrm>
          <a:off x="528074" y="359498"/>
          <a:ext cx="9299640" cy="7193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000"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bg1"/>
              </a:solidFill>
              <a:latin typeface="Times New Roman" panose="02020603050405020304" pitchFamily="18" charset="0"/>
              <a:cs typeface="Times New Roman" panose="02020603050405020304" pitchFamily="18" charset="0"/>
            </a:rPr>
            <a:t>&lt;0,5 – незначительное</a:t>
          </a:r>
          <a:endParaRPr lang="ru-RU" sz="1600" b="1" kern="1200" dirty="0">
            <a:solidFill>
              <a:schemeClr val="bg1"/>
            </a:solidFill>
            <a:latin typeface="Arial" panose="020B0604020202020204" pitchFamily="34" charset="0"/>
            <a:cs typeface="Arial" panose="020B0604020202020204" pitchFamily="34" charset="0"/>
          </a:endParaRPr>
        </a:p>
      </dsp:txBody>
      <dsp:txXfrm>
        <a:off x="528074" y="359498"/>
        <a:ext cx="9299640" cy="719370"/>
      </dsp:txXfrm>
    </dsp:sp>
    <dsp:sp modelId="{EAD9989E-56D2-45B2-8E40-1979F974DC3E}">
      <dsp:nvSpPr>
        <dsp:cNvPr id="0" name=""/>
        <dsp:cNvSpPr/>
      </dsp:nvSpPr>
      <dsp:spPr>
        <a:xfrm>
          <a:off x="78468" y="269576"/>
          <a:ext cx="899212" cy="8992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A3173-0AD4-4EEE-9769-6AF2A6265E8A}">
      <dsp:nvSpPr>
        <dsp:cNvPr id="0" name=""/>
        <dsp:cNvSpPr/>
      </dsp:nvSpPr>
      <dsp:spPr>
        <a:xfrm>
          <a:off x="940506" y="1438740"/>
          <a:ext cx="8887208" cy="7193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000"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bg1"/>
              </a:solidFill>
              <a:latin typeface="Times New Roman" panose="02020603050405020304" pitchFamily="18" charset="0"/>
              <a:cs typeface="Times New Roman" panose="02020603050405020304" pitchFamily="18" charset="0"/>
            </a:rPr>
            <a:t>0,5-1 – слабое</a:t>
          </a:r>
          <a:endParaRPr lang="ru-RU" sz="1600" b="1" kern="1200" dirty="0">
            <a:solidFill>
              <a:schemeClr val="bg1"/>
            </a:solidFill>
            <a:latin typeface="Arial" panose="020B0604020202020204" pitchFamily="34" charset="0"/>
            <a:cs typeface="Arial" panose="020B0604020202020204" pitchFamily="34" charset="0"/>
          </a:endParaRPr>
        </a:p>
      </dsp:txBody>
      <dsp:txXfrm>
        <a:off x="940506" y="1438740"/>
        <a:ext cx="8887208" cy="719370"/>
      </dsp:txXfrm>
    </dsp:sp>
    <dsp:sp modelId="{6EBF9C85-166A-45D4-9B1B-C86947FE2B9F}">
      <dsp:nvSpPr>
        <dsp:cNvPr id="0" name=""/>
        <dsp:cNvSpPr/>
      </dsp:nvSpPr>
      <dsp:spPr>
        <a:xfrm>
          <a:off x="490899" y="1348819"/>
          <a:ext cx="899212" cy="8992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A37E7-C252-4AA0-A153-62CFD74BF159}">
      <dsp:nvSpPr>
        <dsp:cNvPr id="0" name=""/>
        <dsp:cNvSpPr/>
      </dsp:nvSpPr>
      <dsp:spPr>
        <a:xfrm>
          <a:off x="1005360" y="2528579"/>
          <a:ext cx="8887208" cy="7193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000"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bg1"/>
              </a:solidFill>
              <a:latin typeface="Times New Roman" panose="02020603050405020304" pitchFamily="18" charset="0"/>
              <a:cs typeface="Times New Roman" panose="02020603050405020304" pitchFamily="18" charset="0"/>
            </a:rPr>
            <a:t>1-2 - среднее</a:t>
          </a:r>
          <a:endParaRPr lang="ru-RU" sz="1600" b="1" kern="1200" dirty="0">
            <a:solidFill>
              <a:schemeClr val="bg1"/>
            </a:solidFill>
            <a:latin typeface="Arial" panose="020B0604020202020204" pitchFamily="34" charset="0"/>
            <a:cs typeface="Arial" panose="020B0604020202020204" pitchFamily="34" charset="0"/>
          </a:endParaRPr>
        </a:p>
      </dsp:txBody>
      <dsp:txXfrm>
        <a:off x="1005360" y="2528579"/>
        <a:ext cx="8887208" cy="719370"/>
      </dsp:txXfrm>
    </dsp:sp>
    <dsp:sp modelId="{26FBA9A0-F9F0-4701-A721-FB4805FFB47F}">
      <dsp:nvSpPr>
        <dsp:cNvPr id="0" name=""/>
        <dsp:cNvSpPr/>
      </dsp:nvSpPr>
      <dsp:spPr>
        <a:xfrm>
          <a:off x="490899" y="2428061"/>
          <a:ext cx="899212" cy="8992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7ACD14-D5C7-413D-A6EC-6AD2AA3E8357}">
      <dsp:nvSpPr>
        <dsp:cNvPr id="0" name=""/>
        <dsp:cNvSpPr/>
      </dsp:nvSpPr>
      <dsp:spPr>
        <a:xfrm>
          <a:off x="528074" y="3597225"/>
          <a:ext cx="9299640" cy="7193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000"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bg1"/>
              </a:solidFill>
              <a:latin typeface="Times New Roman" panose="02020603050405020304" pitchFamily="18" charset="0"/>
              <a:cs typeface="Times New Roman" panose="02020603050405020304" pitchFamily="18" charset="0"/>
            </a:rPr>
            <a:t>2-3 – сильное</a:t>
          </a:r>
          <a:endParaRPr lang="ru-RU" sz="1600" b="1" kern="1200" dirty="0">
            <a:solidFill>
              <a:schemeClr val="bg1"/>
            </a:solidFill>
            <a:latin typeface="Arial" panose="020B0604020202020204" pitchFamily="34" charset="0"/>
            <a:cs typeface="Arial" panose="020B0604020202020204" pitchFamily="34" charset="0"/>
          </a:endParaRPr>
        </a:p>
      </dsp:txBody>
      <dsp:txXfrm>
        <a:off x="528074" y="3597225"/>
        <a:ext cx="9299640" cy="719370"/>
      </dsp:txXfrm>
    </dsp:sp>
    <dsp:sp modelId="{EFDDFBE2-54DA-4E7B-AFA1-25C319C7F7C3}">
      <dsp:nvSpPr>
        <dsp:cNvPr id="0" name=""/>
        <dsp:cNvSpPr/>
      </dsp:nvSpPr>
      <dsp:spPr>
        <a:xfrm>
          <a:off x="78468" y="3507304"/>
          <a:ext cx="899212" cy="89921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B44A-3650-4046-AABF-33C7C54EBB65}">
      <dsp:nvSpPr>
        <dsp:cNvPr id="0" name=""/>
        <dsp:cNvSpPr/>
      </dsp:nvSpPr>
      <dsp:spPr>
        <a:xfrm>
          <a:off x="639365" y="0"/>
          <a:ext cx="7246143" cy="42862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EDE3C-3FC8-456F-AAC0-1F0AA3E2929F}">
      <dsp:nvSpPr>
        <dsp:cNvPr id="0" name=""/>
        <dsp:cNvSpPr/>
      </dsp:nvSpPr>
      <dsp:spPr>
        <a:xfrm>
          <a:off x="0" y="1285875"/>
          <a:ext cx="2557462" cy="171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1. Слияние в один объект (</a:t>
          </a:r>
          <a:r>
            <a:rPr lang="en-US" sz="1800" kern="1200" smtClean="0">
              <a:latin typeface="Times New Roman" panose="02020603050405020304" pitchFamily="18" charset="0"/>
              <a:cs typeface="Times New Roman" panose="02020603050405020304" pitchFamily="18" charset="0"/>
            </a:rPr>
            <a:t>Merge</a:t>
          </a:r>
          <a:r>
            <a:rPr lang="ru-RU" sz="1800" kern="1200" smtClean="0">
              <a:latin typeface="Times New Roman" panose="02020603050405020304" pitchFamily="18" charset="0"/>
              <a:cs typeface="Times New Roman" panose="02020603050405020304" pitchFamily="18" charset="0"/>
            </a:rPr>
            <a:t>) </a:t>
          </a:r>
          <a:endParaRPr lang="ru-RU" sz="1800" kern="1200">
            <a:latin typeface="Times New Roman" panose="02020603050405020304" pitchFamily="18" charset="0"/>
            <a:cs typeface="Times New Roman" panose="02020603050405020304" pitchFamily="18" charset="0"/>
          </a:endParaRPr>
        </a:p>
      </dsp:txBody>
      <dsp:txXfrm>
        <a:off x="83695" y="1369570"/>
        <a:ext cx="2390072" cy="1547110"/>
      </dsp:txXfrm>
    </dsp:sp>
    <dsp:sp modelId="{4FD348AE-2B20-4310-9F6E-4A163AD4ADE5}">
      <dsp:nvSpPr>
        <dsp:cNvPr id="0" name=""/>
        <dsp:cNvSpPr/>
      </dsp:nvSpPr>
      <dsp:spPr>
        <a:xfrm>
          <a:off x="2983706" y="1285875"/>
          <a:ext cx="2557462" cy="171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2. Вычисление количественного показателя </a:t>
          </a:r>
          <a:r>
            <a:rPr lang="en-US" sz="1800" kern="1200" smtClean="0">
              <a:latin typeface="Times New Roman" panose="02020603050405020304" pitchFamily="18" charset="0"/>
              <a:cs typeface="Times New Roman" panose="02020603050405020304" pitchFamily="18" charset="0"/>
            </a:rPr>
            <a:t>i</a:t>
          </a:r>
          <a:r>
            <a:rPr lang="kk-KZ" sz="1800" kern="1200" smtClean="0">
              <a:latin typeface="Times New Roman" panose="02020603050405020304" pitchFamily="18" charset="0"/>
              <a:cs typeface="Times New Roman" panose="02020603050405020304" pitchFamily="18" charset="0"/>
            </a:rPr>
            <a:t>-ого фактора (длина, площадь) (</a:t>
          </a:r>
          <a:r>
            <a:rPr lang="ru-RU" sz="1800" kern="1200" smtClean="0">
              <a:latin typeface="Times New Roman" panose="02020603050405020304" pitchFamily="18" charset="0"/>
              <a:cs typeface="Times New Roman" panose="02020603050405020304" pitchFamily="18" charset="0"/>
            </a:rPr>
            <a:t>Intersect</a:t>
          </a:r>
          <a:r>
            <a:rPr lang="kk-KZ" sz="1800" kern="1200" smtClean="0">
              <a:latin typeface="Times New Roman" panose="02020603050405020304" pitchFamily="18" charset="0"/>
              <a:cs typeface="Times New Roman" panose="02020603050405020304" pitchFamily="18" charset="0"/>
            </a:rPr>
            <a:t>)</a:t>
          </a:r>
          <a:endParaRPr lang="ru-RU" sz="1800" kern="1200">
            <a:latin typeface="Times New Roman" panose="02020603050405020304" pitchFamily="18" charset="0"/>
            <a:cs typeface="Times New Roman" panose="02020603050405020304" pitchFamily="18" charset="0"/>
          </a:endParaRPr>
        </a:p>
      </dsp:txBody>
      <dsp:txXfrm>
        <a:off x="3067401" y="1369570"/>
        <a:ext cx="2390072" cy="1547110"/>
      </dsp:txXfrm>
    </dsp:sp>
    <dsp:sp modelId="{35003490-E9D5-4018-9E96-F04F3CAB71C0}">
      <dsp:nvSpPr>
        <dsp:cNvPr id="0" name=""/>
        <dsp:cNvSpPr/>
      </dsp:nvSpPr>
      <dsp:spPr>
        <a:xfrm>
          <a:off x="5967412" y="1285875"/>
          <a:ext cx="2557462" cy="171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kk-KZ" sz="1800" kern="1200" smtClean="0">
              <a:latin typeface="Times New Roman" panose="02020603050405020304" pitchFamily="18" charset="0"/>
              <a:cs typeface="Times New Roman" panose="02020603050405020304" pitchFamily="18" charset="0"/>
            </a:rPr>
            <a:t>3. Вычисление показателя </a:t>
          </a:r>
          <a:r>
            <a:rPr lang="en-US" sz="1800" kern="1200" smtClean="0">
              <a:latin typeface="Times New Roman" panose="02020603050405020304" pitchFamily="18" charset="0"/>
              <a:cs typeface="Times New Roman" panose="02020603050405020304" pitchFamily="18" charset="0"/>
            </a:rPr>
            <a:t>i</a:t>
          </a:r>
          <a:r>
            <a:rPr lang="kk-KZ" sz="1800" kern="1200" smtClean="0">
              <a:latin typeface="Times New Roman" panose="02020603050405020304" pitchFamily="18" charset="0"/>
              <a:cs typeface="Times New Roman" panose="02020603050405020304" pitchFamily="18" charset="0"/>
            </a:rPr>
            <a:t>-ого фактора в пределах территории геосистем</a:t>
          </a:r>
          <a:endParaRPr lang="ru-RU" sz="1800" kern="1200">
            <a:latin typeface="Times New Roman" panose="02020603050405020304" pitchFamily="18" charset="0"/>
            <a:cs typeface="Times New Roman" panose="02020603050405020304" pitchFamily="18" charset="0"/>
          </a:endParaRPr>
        </a:p>
      </dsp:txBody>
      <dsp:txXfrm>
        <a:off x="6051107" y="1369570"/>
        <a:ext cx="2390072" cy="154711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61439" y="2564720"/>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chemeClr val="bg1"/>
                </a:solidFill>
                <a:latin typeface="Times New Roman" panose="02020603050405020304" pitchFamily="18" charset="0"/>
                <a:cs typeface="Times New Roman" panose="02020603050405020304" pitchFamily="18" charset="0"/>
              </a:rPr>
              <a:t>Лекция </a:t>
            </a:r>
            <a:r>
              <a:rPr lang="ru-RU" sz="3200" b="1" dirty="0" smtClean="0">
                <a:solidFill>
                  <a:schemeClr val="bg1"/>
                </a:solidFill>
                <a:latin typeface="Times New Roman" panose="02020603050405020304" pitchFamily="18" charset="0"/>
                <a:cs typeface="Times New Roman" panose="02020603050405020304" pitchFamily="18" charset="0"/>
              </a:rPr>
              <a:t>10</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p>
          <a:p>
            <a:r>
              <a:rPr lang="ru-RU" sz="4000" b="1" dirty="0">
                <a:solidFill>
                  <a:schemeClr val="bg1"/>
                </a:solidFill>
                <a:latin typeface="Times New Roman" panose="02020603050405020304" pitchFamily="18" charset="0"/>
                <a:cs typeface="Times New Roman" panose="02020603050405020304" pitchFamily="18" charset="0"/>
              </a:rPr>
              <a:t>Методы оценки степени антропогенных воздействий на </a:t>
            </a:r>
            <a:r>
              <a:rPr lang="ru-RU" sz="4000" b="1" dirty="0" err="1">
                <a:solidFill>
                  <a:schemeClr val="bg1"/>
                </a:solidFill>
                <a:latin typeface="Times New Roman" panose="02020603050405020304" pitchFamily="18" charset="0"/>
                <a:cs typeface="Times New Roman" panose="02020603050405020304" pitchFamily="18" charset="0"/>
              </a:rPr>
              <a:t>геосистемы</a:t>
            </a:r>
            <a:r>
              <a:rPr lang="ru-RU" sz="4000" b="1" dirty="0">
                <a:solidFill>
                  <a:schemeClr val="bg1"/>
                </a:solidFill>
                <a:latin typeface="Times New Roman" panose="02020603050405020304" pitchFamily="18" charset="0"/>
                <a:cs typeface="Times New Roman" panose="02020603050405020304" pitchFamily="18" charset="0"/>
              </a:rPr>
              <a:t>. Интегральная оценка степени антропогенных воздействий на </a:t>
            </a:r>
            <a:r>
              <a:rPr lang="ru-RU" sz="4000" b="1" dirty="0" err="1">
                <a:solidFill>
                  <a:schemeClr val="bg1"/>
                </a:solidFill>
                <a:latin typeface="Times New Roman" panose="02020603050405020304" pitchFamily="18" charset="0"/>
                <a:cs typeface="Times New Roman" panose="02020603050405020304" pitchFamily="18" charset="0"/>
              </a:rPr>
              <a:t>геосистемы</a:t>
            </a:r>
            <a:endParaRPr lang="ru-RU" sz="4000" b="1" dirty="0">
              <a:solidFill>
                <a:schemeClr val="bg1"/>
              </a:solidFill>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481207" y="477581"/>
            <a:ext cx="11247894"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dirty="0">
                <a:solidFill>
                  <a:srgbClr val="000000"/>
                </a:solidFill>
                <a:latin typeface="Times New Roman" panose="02020603050405020304" pitchFamily="18" charset="0"/>
                <a:cs typeface="Times New Roman" panose="02020603050405020304" pitchFamily="18" charset="0"/>
              </a:rPr>
              <a:t>Значение индекса сухости, характеризующее недостаток увлажнения рассматривается показатель наименьшей устойчивости (меньше, чем избыточном увлажнении). Из показателей увлажнения, очень информативен радиационный индекс сухости (К), предложенный М.И. </a:t>
            </a:r>
            <a:r>
              <a:rPr lang="ru-RU" dirty="0" err="1">
                <a:solidFill>
                  <a:srgbClr val="000000"/>
                </a:solidFill>
                <a:latin typeface="Times New Roman" panose="02020603050405020304" pitchFamily="18" charset="0"/>
                <a:cs typeface="Times New Roman" panose="02020603050405020304" pitchFamily="18" charset="0"/>
              </a:rPr>
              <a:t>Будыко</a:t>
            </a:r>
            <a:r>
              <a:rPr lang="ru-RU" dirty="0">
                <a:solidFill>
                  <a:srgbClr val="000000"/>
                </a:solidFill>
                <a:latin typeface="Times New Roman" panose="02020603050405020304" pitchFamily="18" charset="0"/>
                <a:cs typeface="Times New Roman" panose="02020603050405020304" pitchFamily="18" charset="0"/>
              </a:rPr>
              <a:t>, который представляет собой отношение между радиационным балансом территории и годовой суммой осадков, выраженное в калориях скрытой теплоты испарения, формула</a:t>
            </a:r>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Объект 3"/>
          <p:cNvGraphicFramePr>
            <a:graphicFrameLocks noGrp="1"/>
          </p:cNvGraphicFramePr>
          <p:nvPr>
            <p:ph idx="1"/>
            <p:extLst>
              <p:ext uri="{D42A27DB-BD31-4B8C-83A1-F6EECF244321}">
                <p14:modId xmlns:p14="http://schemas.microsoft.com/office/powerpoint/2010/main" val="1154744642"/>
              </p:ext>
            </p:extLst>
          </p:nvPr>
        </p:nvGraphicFramePr>
        <p:xfrm>
          <a:off x="2161117" y="247650"/>
          <a:ext cx="429683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Прямоугольник 53"/>
          <p:cNvSpPr/>
          <p:nvPr/>
        </p:nvSpPr>
        <p:spPr>
          <a:xfrm>
            <a:off x="7337573" y="541311"/>
            <a:ext cx="3113340" cy="618118"/>
          </a:xfrm>
          <a:prstGeom prst="rect">
            <a:avLst/>
          </a:prstGeom>
        </p:spPr>
        <p:txBody>
          <a:bodyPr wrap="square">
            <a:spAutoFit/>
          </a:bodyPr>
          <a:lstStyle/>
          <a:p>
            <a:pPr>
              <a:lnSpc>
                <a:spcPts val="4080"/>
              </a:lnSpc>
              <a:spcAft>
                <a:spcPts val="0"/>
              </a:spcAft>
            </a:pPr>
            <a:r>
              <a:rPr lang="en-US" sz="2000" i="1" dirty="0">
                <a:latin typeface="Times New Roman" panose="02020603050405020304" pitchFamily="18" charset="0"/>
                <a:ea typeface="Impact" panose="020B0806030902050204" pitchFamily="34" charset="0"/>
                <a:cs typeface="Impact" panose="020B0806030902050204" pitchFamily="34" charset="0"/>
              </a:rPr>
              <a:t>U</a:t>
            </a:r>
            <a:r>
              <a:rPr lang="ru-RU" sz="2000" i="1" dirty="0">
                <a:latin typeface="Times New Roman" panose="02020603050405020304" pitchFamily="18" charset="0"/>
                <a:ea typeface="Impact" panose="020B0806030902050204" pitchFamily="34" charset="0"/>
                <a:cs typeface="Impact" panose="020B0806030902050204" pitchFamily="34" charset="0"/>
              </a:rPr>
              <a:t>= —</a:t>
            </a:r>
            <a:r>
              <a:rPr lang="ru-RU" sz="2000" dirty="0">
                <a:solidFill>
                  <a:srgbClr val="000000"/>
                </a:solidFill>
                <a:latin typeface="Times New Roman" panose="02020603050405020304" pitchFamily="18" charset="0"/>
                <a:ea typeface="Impact" panose="020B080603090205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Impact" panose="020B0806030902050204" pitchFamily="34" charset="0"/>
                <a:cs typeface="Times New Roman" panose="02020603050405020304" pitchFamily="18" charset="0"/>
                <a:sym typeface="Symbol" panose="05050102010706020507" pitchFamily="18" charset="2"/>
              </a:rPr>
              <a:t></a:t>
            </a:r>
            <a:r>
              <a:rPr lang="ru-RU" sz="2000" dirty="0">
                <a:solidFill>
                  <a:srgbClr val="000000"/>
                </a:solidFill>
                <a:latin typeface="Times New Roman" panose="02020603050405020304" pitchFamily="18" charset="0"/>
                <a:ea typeface="Impact" panose="020B080603090205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Impact" panose="020B0806030902050204" pitchFamily="34" charset="0"/>
                <a:cs typeface="Times New Roman" panose="02020603050405020304" pitchFamily="18" charset="0"/>
              </a:rPr>
              <a:t>xi </a:t>
            </a:r>
            <a:r>
              <a:rPr lang="en-US" sz="2000" dirty="0" err="1">
                <a:solidFill>
                  <a:srgbClr val="000000"/>
                </a:solidFill>
                <a:latin typeface="Times New Roman" panose="02020603050405020304" pitchFamily="18" charset="0"/>
                <a:ea typeface="Impact" panose="020B0806030902050204" pitchFamily="34" charset="0"/>
                <a:cs typeface="Times New Roman" panose="02020603050405020304" pitchFamily="18" charset="0"/>
              </a:rPr>
              <a:t>ki</a:t>
            </a:r>
            <a:r>
              <a:rPr lang="ru-RU" sz="2000" dirty="0">
                <a:solidFill>
                  <a:srgbClr val="000000"/>
                </a:solidFill>
                <a:latin typeface="Times New Roman" panose="02020603050405020304" pitchFamily="18" charset="0"/>
                <a:ea typeface="Impact" panose="020B0806030902050204" pitchFamily="34" charset="0"/>
                <a:cs typeface="Times New Roman" panose="02020603050405020304" pitchFamily="18" charset="0"/>
              </a:rPr>
              <a:t>, </a:t>
            </a:r>
            <a:r>
              <a:rPr lang="kk-KZ" sz="2000" b="1" dirty="0">
                <a:solidFill>
                  <a:srgbClr val="000000"/>
                </a:solidFill>
                <a:latin typeface="Times New Roman" panose="02020603050405020304" pitchFamily="18" charset="0"/>
                <a:ea typeface="Impact" panose="020B0806030902050204" pitchFamily="34" charset="0"/>
                <a:cs typeface="Times New Roman" panose="02020603050405020304" pitchFamily="18" charset="0"/>
              </a:rPr>
              <a:t> </a:t>
            </a:r>
            <a:r>
              <a:rPr lang="ru-RU" sz="2000" i="1" dirty="0" smtClean="0">
                <a:latin typeface="Times New Roman" panose="02020603050405020304" pitchFamily="18" charset="0"/>
                <a:ea typeface="Impact" panose="020B0806030902050204" pitchFamily="34" charset="0"/>
                <a:cs typeface="Impact" panose="020B0806030902050204" pitchFamily="34" charset="0"/>
              </a:rPr>
              <a:t>п</a:t>
            </a:r>
            <a:endParaRPr lang="ru-RU" sz="2000" dirty="0">
              <a:effectLst/>
              <a:latin typeface="Impact" panose="020B0806030902050204" pitchFamily="34" charset="0"/>
              <a:ea typeface="Impact" panose="020B0806030902050204" pitchFamily="34" charset="0"/>
              <a:cs typeface="Impact" panose="020B0806030902050204" pitchFamily="34" charset="0"/>
            </a:endParaRPr>
          </a:p>
        </p:txBody>
      </p:sp>
      <p:sp>
        <p:nvSpPr>
          <p:cNvPr id="55" name="Прямоугольник 54">
            <a:extLst>
              <a:ext uri="{FF2B5EF4-FFF2-40B4-BE49-F238E27FC236}">
                <a16:creationId xmlns:a16="http://schemas.microsoft.com/office/drawing/2014/main" id="{E61EBF41-DCF8-4FCE-AD75-7CD552271F20}"/>
              </a:ext>
            </a:extLst>
          </p:cNvPr>
          <p:cNvSpPr/>
          <p:nvPr/>
        </p:nvSpPr>
        <p:spPr>
          <a:xfrm>
            <a:off x="6697448" y="1486148"/>
            <a:ext cx="4782999" cy="830997"/>
          </a:xfrm>
          <a:prstGeom prst="rect">
            <a:avLst/>
          </a:prstGeom>
        </p:spPr>
        <p:txBody>
          <a:bodyPr wrap="square">
            <a:spAutoFit/>
          </a:bodyPr>
          <a:lstStyle/>
          <a:p>
            <a:pPr marL="285750" indent="-285750" algn="just">
              <a:buFont typeface="Arial" panose="020B0604020202020204" pitchFamily="34" charset="0"/>
              <a:buChar char="•"/>
              <a:defRPr/>
            </a:pPr>
            <a:r>
              <a:rPr lang="ru-RU" sz="1600" b="1" i="1" dirty="0">
                <a:latin typeface="Times New Roman" panose="02020603050405020304" pitchFamily="18" charset="0"/>
                <a:cs typeface="Times New Roman" panose="02020603050405020304" pitchFamily="18" charset="0"/>
              </a:rPr>
              <a:t>где </a:t>
            </a:r>
            <a:r>
              <a:rPr lang="en-US" sz="1600" b="1" dirty="0" smtClean="0">
                <a:latin typeface="Times New Roman" panose="02020603050405020304" pitchFamily="18" charset="0"/>
                <a:cs typeface="Times New Roman" panose="02020603050405020304" pitchFamily="18" charset="0"/>
              </a:rPr>
              <a:t>n</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 число факторов; </a:t>
            </a:r>
          </a:p>
          <a:p>
            <a:pPr marL="285750" indent="-285750" algn="just">
              <a:buFont typeface="Arial" panose="020B0604020202020204" pitchFamily="34" charset="0"/>
              <a:buChar char="•"/>
              <a:defRPr/>
            </a:pPr>
            <a:r>
              <a:rPr lang="ru-RU" sz="1600" b="1" dirty="0" err="1">
                <a:latin typeface="Times New Roman" panose="02020603050405020304" pitchFamily="18" charset="0"/>
                <a:cs typeface="Times New Roman" panose="02020603050405020304" pitchFamily="18" charset="0"/>
              </a:rPr>
              <a:t>xi</a:t>
            </a:r>
            <a:r>
              <a:rPr lang="ru-RU" sz="1600" b="1" dirty="0">
                <a:latin typeface="Times New Roman" panose="02020603050405020304" pitchFamily="18" charset="0"/>
                <a:cs typeface="Times New Roman" panose="02020603050405020304" pitchFamily="18" charset="0"/>
              </a:rPr>
              <a:t> - балльная оценка i фактора; </a:t>
            </a:r>
          </a:p>
          <a:p>
            <a:pPr marL="285750" indent="-285750" algn="just">
              <a:buFont typeface="Arial" panose="020B0604020202020204" pitchFamily="34" charset="0"/>
              <a:buChar char="•"/>
              <a:defRPr/>
            </a:pPr>
            <a:r>
              <a:rPr lang="ru-RU" sz="1600" b="1" dirty="0" err="1">
                <a:latin typeface="Times New Roman" panose="02020603050405020304" pitchFamily="18" charset="0"/>
                <a:cs typeface="Times New Roman" panose="02020603050405020304" pitchFamily="18" charset="0"/>
              </a:rPr>
              <a:t>ki</a:t>
            </a:r>
            <a:r>
              <a:rPr lang="ru-RU" sz="1600" b="1" dirty="0">
                <a:latin typeface="Times New Roman" panose="02020603050405020304" pitchFamily="18" charset="0"/>
                <a:cs typeface="Times New Roman" panose="02020603050405020304" pitchFamily="18" charset="0"/>
              </a:rPr>
              <a:t> - весовой коэффициент i фактора.</a:t>
            </a:r>
          </a:p>
        </p:txBody>
      </p:sp>
      <p:grpSp>
        <p:nvGrpSpPr>
          <p:cNvPr id="56" name="Группа 55"/>
          <p:cNvGrpSpPr/>
          <p:nvPr/>
        </p:nvGrpSpPr>
        <p:grpSpPr>
          <a:xfrm>
            <a:off x="5755516" y="3907375"/>
            <a:ext cx="4782999" cy="1913199"/>
            <a:chOff x="0" y="566894"/>
            <a:chExt cx="4782999" cy="1913199"/>
          </a:xfrm>
        </p:grpSpPr>
        <p:sp>
          <p:nvSpPr>
            <p:cNvPr id="57" name="Шеврон 56"/>
            <p:cNvSpPr/>
            <p:nvPr/>
          </p:nvSpPr>
          <p:spPr>
            <a:xfrm>
              <a:off x="0" y="566894"/>
              <a:ext cx="4782999" cy="191319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Шеврон 4"/>
            <p:cNvSpPr txBox="1"/>
            <p:nvPr/>
          </p:nvSpPr>
          <p:spPr>
            <a:xfrm>
              <a:off x="956600" y="566894"/>
              <a:ext cx="2869800" cy="1913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ru-RU" sz="1100" b="1" kern="1200" smtClean="0">
                  <a:latin typeface="Times New Roman" panose="02020603050405020304" pitchFamily="18" charset="0"/>
                  <a:cs typeface="Times New Roman" panose="02020603050405020304" pitchFamily="18" charset="0"/>
                </a:rPr>
                <a:t>Предложенная методика оценки степени антропогенной нагрузки на природные комплексы наиболее полно отражает основные факторы воздействия и степень устойчивости природных комплексов. Оценка степени антропогенной нагрузки на геосистемы не является конечным результатом наших исследований, поэтому для определения основных направлений развития подобных территорий необходима разработка рекомендаций по оптимизации структуры природопользования.</a:t>
              </a:r>
              <a:endParaRPr lang="ru-RU" sz="11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498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5" name="Схема 54">
            <a:extLst>
              <a:ext uri="{FF2B5EF4-FFF2-40B4-BE49-F238E27FC236}">
                <a16:creationId xmlns:a16="http://schemas.microsoft.com/office/drawing/2014/main" id="{82549F80-DA53-4B1E-B729-EF1E46E74F99}"/>
              </a:ext>
            </a:extLst>
          </p:cNvPr>
          <p:cNvGraphicFramePr/>
          <p:nvPr>
            <p:extLst>
              <p:ext uri="{D42A27DB-BD31-4B8C-83A1-F6EECF244321}">
                <p14:modId xmlns:p14="http://schemas.microsoft.com/office/powerpoint/2010/main" val="1139189703"/>
              </p:ext>
            </p:extLst>
          </p:nvPr>
        </p:nvGraphicFramePr>
        <p:xfrm>
          <a:off x="804006" y="1307614"/>
          <a:ext cx="9892569" cy="467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a:extLst>
              <a:ext uri="{FF2B5EF4-FFF2-40B4-BE49-F238E27FC236}">
                <a16:creationId xmlns:a16="http://schemas.microsoft.com/office/drawing/2014/main" id="{C5DC22AB-53A3-4FA0-8D9C-BB68B42DE01F}"/>
              </a:ext>
            </a:extLst>
          </p:cNvPr>
          <p:cNvSpPr/>
          <p:nvPr/>
        </p:nvSpPr>
        <p:spPr>
          <a:xfrm>
            <a:off x="804006" y="469613"/>
            <a:ext cx="10108252" cy="1083374"/>
          </a:xfrm>
          <a:prstGeom prst="rect">
            <a:avLst/>
          </a:prstGeom>
        </p:spPr>
        <p:txBody>
          <a:bodyPr wrap="square">
            <a:spAutoFit/>
          </a:bodyPr>
          <a:lstStyle/>
          <a:p>
            <a:pPr algn="just">
              <a:lnSpc>
                <a:spcPct val="115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Весовые коэффициенты устанавливаются экспертным методом, основанном на ранжировании показателей по степени антропогенного воздействия на </a:t>
            </a:r>
            <a:r>
              <a:rPr lang="ru-RU" sz="1400" b="1" dirty="0" err="1">
                <a:latin typeface="Times New Roman" panose="02020603050405020304" pitchFamily="18" charset="0"/>
                <a:ea typeface="Calibri" panose="020F0502020204030204" pitchFamily="34" charset="0"/>
                <a:cs typeface="Times New Roman" panose="02020603050405020304" pitchFamily="18" charset="0"/>
              </a:rPr>
              <a:t>геосистемы</a:t>
            </a:r>
            <a:r>
              <a:rPr lang="ru-RU" sz="1400" b="1" dirty="0">
                <a:latin typeface="Times New Roman" panose="02020603050405020304" pitchFamily="18" charset="0"/>
                <a:ea typeface="Calibri" panose="020F0502020204030204" pitchFamily="34" charset="0"/>
                <a:cs typeface="Times New Roman" panose="02020603050405020304" pitchFamily="18" charset="0"/>
              </a:rPr>
              <a:t>. Показатели, характеризующие указанные факторы, ложатся в основу зонирования (ранжирования) территории бассейна по степени антропогенной нагрузки. По полученному интегральному показателю (U) определены следующие градации степени антропогенной нагрузки на </a:t>
            </a:r>
            <a:r>
              <a:rPr lang="ru-RU" sz="1400" b="1" dirty="0" err="1">
                <a:latin typeface="Times New Roman" panose="02020603050405020304" pitchFamily="18" charset="0"/>
                <a:ea typeface="Calibri" panose="020F0502020204030204" pitchFamily="34" charset="0"/>
                <a:cs typeface="Times New Roman" panose="02020603050405020304" pitchFamily="18" charset="0"/>
              </a:rPr>
              <a:t>геосистемы</a:t>
            </a:r>
            <a:r>
              <a:rPr lang="ru-RU" sz="1400" b="1"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54" name="Группа 53"/>
          <p:cNvGrpSpPr/>
          <p:nvPr/>
        </p:nvGrpSpPr>
        <p:grpSpPr>
          <a:xfrm>
            <a:off x="1396935" y="5854594"/>
            <a:ext cx="9299640" cy="719370"/>
            <a:chOff x="528074" y="3597225"/>
            <a:chExt cx="9299640" cy="719370"/>
          </a:xfrm>
        </p:grpSpPr>
        <p:sp>
          <p:nvSpPr>
            <p:cNvPr id="56" name="Прямоугольник 55"/>
            <p:cNvSpPr/>
            <p:nvPr/>
          </p:nvSpPr>
          <p:spPr>
            <a:xfrm>
              <a:off x="528074" y="3597225"/>
              <a:ext cx="9299640" cy="71937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TextBox 56"/>
            <p:cNvSpPr txBox="1"/>
            <p:nvPr/>
          </p:nvSpPr>
          <p:spPr>
            <a:xfrm>
              <a:off x="528074" y="3597225"/>
              <a:ext cx="9299640" cy="719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000" tIns="40640" rIns="40640" bIns="40640" numCol="1" spcCol="1270" anchor="ctr" anchorCtr="0">
              <a:noAutofit/>
            </a:bodyPr>
            <a:lstStyle/>
            <a:p>
              <a:pPr lvl="0" algn="just" defTabSz="711200">
                <a:lnSpc>
                  <a:spcPct val="90000"/>
                </a:lnSpc>
                <a:spcBef>
                  <a:spcPct val="0"/>
                </a:spcBef>
                <a:spcAft>
                  <a:spcPct val="35000"/>
                </a:spcAft>
              </a:pPr>
              <a:r>
                <a:rPr lang="ru-RU" sz="1600" dirty="0">
                  <a:solidFill>
                    <a:schemeClr val="bg1"/>
                  </a:solidFill>
                  <a:latin typeface="Times New Roman" panose="02020603050405020304" pitchFamily="18" charset="0"/>
                  <a:cs typeface="Times New Roman" panose="02020603050405020304" pitchFamily="18" charset="0"/>
                </a:rPr>
                <a:t>3-4 – очень сильное</a:t>
              </a:r>
              <a:endParaRPr lang="ru-RU" sz="1600" b="1" kern="1200" dirty="0">
                <a:solidFill>
                  <a:schemeClr val="bg1"/>
                </a:solidFill>
                <a:latin typeface="Arial" panose="020B0604020202020204" pitchFamily="34" charset="0"/>
                <a:cs typeface="Arial" panose="020B0604020202020204" pitchFamily="34" charset="0"/>
              </a:endParaRPr>
            </a:p>
          </p:txBody>
        </p:sp>
      </p:grpSp>
      <p:sp>
        <p:nvSpPr>
          <p:cNvPr id="58" name="Овал 57"/>
          <p:cNvSpPr/>
          <p:nvPr/>
        </p:nvSpPr>
        <p:spPr>
          <a:xfrm>
            <a:off x="588323" y="5780195"/>
            <a:ext cx="899212" cy="89921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3414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C14E21-F3E5-248D-AA3E-A6A5669B550A}"/>
              </a:ext>
            </a:extLst>
          </p:cNvPr>
          <p:cNvSpPr>
            <a:spLocks noGrp="1"/>
          </p:cNvSpPr>
          <p:nvPr>
            <p:ph type="title"/>
          </p:nvPr>
        </p:nvSpPr>
        <p:spPr>
          <a:xfrm>
            <a:off x="838200" y="365126"/>
            <a:ext cx="9034220" cy="688759"/>
          </a:xfrm>
        </p:spPr>
        <p:style>
          <a:lnRef idx="3">
            <a:schemeClr val="lt1"/>
          </a:lnRef>
          <a:fillRef idx="1">
            <a:schemeClr val="accent1"/>
          </a:fillRef>
          <a:effectRef idx="1">
            <a:schemeClr val="accent1"/>
          </a:effectRef>
          <a:fontRef idx="minor">
            <a:schemeClr val="lt1"/>
          </a:fontRef>
        </p:style>
        <p:txBody>
          <a:bodyPr/>
          <a:lstStyle/>
          <a:p>
            <a:r>
              <a:rPr lang="ru-RU" sz="1800" dirty="0">
                <a:latin typeface="Times New Roman" panose="02020603050405020304" pitchFamily="18" charset="0"/>
                <a:ea typeface="Times New Roman" panose="02020603050405020304" pitchFamily="18" charset="0"/>
                <a:cs typeface="Times New Roman" panose="02020603050405020304" pitchFamily="18" charset="0"/>
              </a:rPr>
              <a:t>Для оценки степени антропогенной нагрузки на </a:t>
            </a:r>
            <a:r>
              <a:rPr lang="ru-RU" sz="1800" dirty="0" err="1">
                <a:latin typeface="Times New Roman" panose="02020603050405020304" pitchFamily="18" charset="0"/>
                <a:ea typeface="Times New Roman" panose="02020603050405020304" pitchFamily="18" charset="0"/>
                <a:cs typeface="Times New Roman" panose="02020603050405020304" pitchFamily="18" charset="0"/>
              </a:rPr>
              <a:t>геосистемы</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 исследуемого региона применяется следующий алгоритм</a:t>
            </a:r>
            <a:endParaRPr lang="ru-RU" dirty="0">
              <a:latin typeface="Times New Roman" panose="02020603050405020304" pitchFamily="18" charset="0"/>
              <a:cs typeface="Times New Roman" panose="02020603050405020304" pitchFamily="18" charset="0"/>
            </a:endParaRPr>
          </a:p>
        </p:txBody>
      </p:sp>
      <p:sp>
        <p:nvSpPr>
          <p:cNvPr id="31" name="Номер слайда 3">
            <a:extLst>
              <a:ext uri="{FF2B5EF4-FFF2-40B4-BE49-F238E27FC236}">
                <a16:creationId xmlns:a16="http://schemas.microsoft.com/office/drawing/2014/main" id="{24369276-FAFE-1649-D926-BE2C72F8E986}"/>
              </a:ext>
            </a:extLst>
          </p:cNvPr>
          <p:cNvSpPr>
            <a:spLocks noGrp="1"/>
          </p:cNvSpPr>
          <p:nvPr>
            <p:ph type="sldNum" sz="quarter" idx="12"/>
          </p:nvPr>
        </p:nvSpPr>
        <p:spPr>
          <a:xfrm>
            <a:off x="8610600" y="6356350"/>
            <a:ext cx="2743200" cy="365125"/>
          </a:xfrm>
        </p:spPr>
        <p:txBody>
          <a:bodyPr/>
          <a:lstStyle/>
          <a:p>
            <a:fld id="{F7BE3480-4265-44BB-8EB7-95E66D9C9381}" type="slidenum">
              <a:rPr lang="ru-RU" altLang="ru-RU" smtClean="0">
                <a:solidFill>
                  <a:srgbClr val="000066"/>
                </a:solidFill>
              </a:rPr>
              <a:pPr/>
              <a:t>12</a:t>
            </a:fld>
            <a:endParaRPr lang="ru-RU" altLang="ru-RU" dirty="0">
              <a:solidFill>
                <a:srgbClr val="000066"/>
              </a:solidFill>
            </a:endParaRPr>
          </a:p>
        </p:txBody>
      </p:sp>
      <p:graphicFrame>
        <p:nvGraphicFramePr>
          <p:cNvPr id="4" name="Схема 3"/>
          <p:cNvGraphicFramePr/>
          <p:nvPr>
            <p:extLst>
              <p:ext uri="{D42A27DB-BD31-4B8C-83A1-F6EECF244321}">
                <p14:modId xmlns:p14="http://schemas.microsoft.com/office/powerpoint/2010/main" val="2153609952"/>
              </p:ext>
            </p:extLst>
          </p:nvPr>
        </p:nvGraphicFramePr>
        <p:xfrm>
          <a:off x="1266824" y="1466850"/>
          <a:ext cx="8524875"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66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Схема 3"/>
          <p:cNvGraphicFramePr/>
          <p:nvPr>
            <p:extLst>
              <p:ext uri="{D42A27DB-BD31-4B8C-83A1-F6EECF244321}">
                <p14:modId xmlns:p14="http://schemas.microsoft.com/office/powerpoint/2010/main" val="3239386574"/>
              </p:ext>
            </p:extLst>
          </p:nvPr>
        </p:nvGraphicFramePr>
        <p:xfrm>
          <a:off x="54864" y="106651"/>
          <a:ext cx="11665082" cy="604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p:cNvGraphicFramePr/>
          <p:nvPr>
            <p:extLst>
              <p:ext uri="{D42A27DB-BD31-4B8C-83A1-F6EECF244321}">
                <p14:modId xmlns:p14="http://schemas.microsoft.com/office/powerpoint/2010/main" val="3416437669"/>
              </p:ext>
            </p:extLst>
          </p:nvPr>
        </p:nvGraphicFramePr>
        <p:xfrm>
          <a:off x="512123" y="537176"/>
          <a:ext cx="56261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4" name="Рисунок 53"/>
          <p:cNvPicPr/>
          <p:nvPr/>
        </p:nvPicPr>
        <p:blipFill>
          <a:blip r:embed="rId12"/>
          <a:stretch>
            <a:fillRect/>
          </a:stretch>
        </p:blipFill>
        <p:spPr>
          <a:xfrm>
            <a:off x="4889182" y="807403"/>
            <a:ext cx="6569393" cy="5021897"/>
          </a:xfrm>
          <a:prstGeom prst="rect">
            <a:avLst/>
          </a:prstGeom>
        </p:spPr>
      </p:pic>
    </p:spTree>
    <p:extLst>
      <p:ext uri="{BB962C8B-B14F-4D97-AF65-F5344CB8AC3E}">
        <p14:creationId xmlns:p14="http://schemas.microsoft.com/office/powerpoint/2010/main" val="302108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Схема 3"/>
          <p:cNvGraphicFramePr/>
          <p:nvPr>
            <p:extLst/>
          </p:nvPr>
        </p:nvGraphicFramePr>
        <p:xfrm>
          <a:off x="54864" y="106651"/>
          <a:ext cx="11665082" cy="604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p:cNvGraphicFramePr/>
          <p:nvPr>
            <p:extLst>
              <p:ext uri="{D42A27DB-BD31-4B8C-83A1-F6EECF244321}">
                <p14:modId xmlns:p14="http://schemas.microsoft.com/office/powerpoint/2010/main" val="837537930"/>
              </p:ext>
            </p:extLst>
          </p:nvPr>
        </p:nvGraphicFramePr>
        <p:xfrm>
          <a:off x="512123" y="537176"/>
          <a:ext cx="56261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5" name="Рисунок 54"/>
          <p:cNvPicPr/>
          <p:nvPr/>
        </p:nvPicPr>
        <p:blipFill>
          <a:blip r:embed="rId12"/>
          <a:stretch>
            <a:fillRect/>
          </a:stretch>
        </p:blipFill>
        <p:spPr>
          <a:xfrm>
            <a:off x="4804409" y="559049"/>
            <a:ext cx="6482715" cy="5396793"/>
          </a:xfrm>
          <a:prstGeom prst="rect">
            <a:avLst/>
          </a:prstGeom>
        </p:spPr>
      </p:pic>
    </p:spTree>
    <p:extLst>
      <p:ext uri="{BB962C8B-B14F-4D97-AF65-F5344CB8AC3E}">
        <p14:creationId xmlns:p14="http://schemas.microsoft.com/office/powerpoint/2010/main" val="100773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46" name="Прямоугольник 45">
            <a:extLst>
              <a:ext uri="{FF2B5EF4-FFF2-40B4-BE49-F238E27FC236}">
                <a16:creationId xmlns:a16="http://schemas.microsoft.com/office/drawing/2014/main" id="{771EF76B-1D00-459D-879C-636C3876B6CE}"/>
              </a:ext>
            </a:extLst>
          </p:cNvPr>
          <p:cNvSpPr/>
          <p:nvPr/>
        </p:nvSpPr>
        <p:spPr>
          <a:xfrm>
            <a:off x="908540" y="1287013"/>
            <a:ext cx="7395634" cy="1932837"/>
          </a:xfrm>
          <a:prstGeom prst="rect">
            <a:avLst/>
          </a:prstGeom>
        </p:spPr>
        <p:txBody>
          <a:bodyPr wrap="square">
            <a:spAutoFit/>
          </a:bodyPr>
          <a:lstStyle/>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Этапы </a:t>
            </a:r>
            <a:r>
              <a:rPr lang="ru-RU" dirty="0">
                <a:latin typeface="Times New Roman" panose="02020603050405020304" pitchFamily="18" charset="0"/>
                <a:cs typeface="Times New Roman" panose="02020603050405020304" pitchFamily="18" charset="0"/>
              </a:rPr>
              <a:t>интегральной оценки антропогенной нагрузки на </a:t>
            </a:r>
            <a:r>
              <a:rPr lang="ru-RU" dirty="0" err="1">
                <a:latin typeface="Times New Roman" panose="02020603050405020304" pitchFamily="18" charset="0"/>
                <a:cs typeface="Times New Roman" panose="02020603050405020304" pitchFamily="18" charset="0"/>
              </a:rPr>
              <a:t>геосистемы</a:t>
            </a:r>
            <a:r>
              <a:rPr lang="ru-RU" dirty="0">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Метод </a:t>
            </a:r>
            <a:r>
              <a:rPr lang="ru-RU" dirty="0">
                <a:latin typeface="Times New Roman" panose="02020603050405020304" pitchFamily="18" charset="0"/>
                <a:cs typeface="Times New Roman" panose="02020603050405020304" pitchFamily="18" charset="0"/>
              </a:rPr>
              <a:t>«весовой коэффициент» i фактора?</a:t>
            </a:r>
          </a:p>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Интегральный </a:t>
            </a:r>
            <a:r>
              <a:rPr lang="ru-RU" dirty="0">
                <a:latin typeface="Times New Roman" panose="02020603050405020304" pitchFamily="18" charset="0"/>
                <a:cs typeface="Times New Roman" panose="02020603050405020304" pitchFamily="18" charset="0"/>
              </a:rPr>
              <a:t>показатель степени антропогенной нагрузки на </a:t>
            </a:r>
            <a:r>
              <a:rPr lang="ru-RU" dirty="0" err="1">
                <a:latin typeface="Times New Roman" panose="02020603050405020304" pitchFamily="18" charset="0"/>
                <a:cs typeface="Times New Roman" panose="02020603050405020304" pitchFamily="18" charset="0"/>
              </a:rPr>
              <a:t>геосистемы</a:t>
            </a:r>
            <a:r>
              <a:rPr lang="ru-RU" dirty="0">
                <a:latin typeface="Times New Roman" panose="02020603050405020304" pitchFamily="18" charset="0"/>
                <a:cs typeface="Times New Roman" panose="02020603050405020304" pitchFamily="18" charset="0"/>
              </a:rPr>
              <a:t>?</a:t>
            </a:r>
          </a:p>
          <a:p>
            <a:pPr lvl="0" algn="just">
              <a:lnSpc>
                <a:spcPct val="115000"/>
              </a:lnSpc>
              <a:spcAft>
                <a:spcPts val="0"/>
              </a:spcAft>
            </a:pPr>
            <a:endParaRPr lang="ru-RU"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Номер слайда 3">
            <a:extLst>
              <a:ext uri="{FF2B5EF4-FFF2-40B4-BE49-F238E27FC236}">
                <a16:creationId xmlns:a16="http://schemas.microsoft.com/office/drawing/2014/main" id="{B604DC8A-6E3D-8517-BFA9-B6670BE18692}"/>
              </a:ext>
            </a:extLst>
          </p:cNvPr>
          <p:cNvSpPr>
            <a:spLocks noGrp="1"/>
          </p:cNvSpPr>
          <p:nvPr>
            <p:ph type="sldNum" sz="quarter" idx="12"/>
          </p:nvPr>
        </p:nvSpPr>
        <p:spPr>
          <a:xfrm>
            <a:off x="8610600" y="6356350"/>
            <a:ext cx="2743200" cy="365125"/>
          </a:xfrm>
        </p:spPr>
        <p:txBody>
          <a:bodyPr/>
          <a:lstStyle/>
          <a:p>
            <a:fld id="{F7BE3480-4265-44BB-8EB7-95E66D9C9381}" type="slidenum">
              <a:rPr lang="ru-RU" altLang="ru-RU" smtClean="0">
                <a:solidFill>
                  <a:srgbClr val="000066"/>
                </a:solidFill>
              </a:rPr>
              <a:pPr/>
              <a:t>15</a:t>
            </a:fld>
            <a:endParaRPr lang="ru-RU" altLang="ru-RU" dirty="0">
              <a:solidFill>
                <a:srgbClr val="000066"/>
              </a:solidFill>
            </a:endParaRPr>
          </a:p>
        </p:txBody>
      </p:sp>
    </p:spTree>
    <p:extLst>
      <p:ext uri="{BB962C8B-B14F-4D97-AF65-F5344CB8AC3E}">
        <p14:creationId xmlns:p14="http://schemas.microsoft.com/office/powerpoint/2010/main" val="34634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0" dirty="0">
                <a:solidFill>
                  <a:srgbClr val="000000"/>
                </a:solidFill>
                <a:latin typeface="Times New Roman" panose="02020603050405020304" pitchFamily="18" charset="0"/>
                <a:cs typeface="Times New Roman" panose="02020603050405020304" pitchFamily="18" charset="0"/>
              </a:rPr>
              <a:t/>
            </a:r>
            <a:br>
              <a:rPr lang="ru-RU" b="0" dirty="0">
                <a:solidFill>
                  <a:srgbClr val="00000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1. </a:t>
            </a:r>
            <a:r>
              <a:rPr lang="ru-RU" sz="1600" dirty="0" err="1">
                <a:solidFill>
                  <a:srgbClr val="000000"/>
                </a:solidFill>
                <a:latin typeface="Times New Roman" panose="02020603050405020304" pitchFamily="18" charset="0"/>
                <a:cs typeface="Times New Roman" panose="02020603050405020304" pitchFamily="18" charset="0"/>
              </a:rPr>
              <a:t>Кочуров</a:t>
            </a:r>
            <a:r>
              <a:rPr lang="ru-RU" sz="1600" dirty="0">
                <a:solidFill>
                  <a:srgbClr val="000000"/>
                </a:solidFill>
                <a:latin typeface="Times New Roman" panose="02020603050405020304" pitchFamily="18" charset="0"/>
                <a:cs typeface="Times New Roman" panose="02020603050405020304" pitchFamily="18" charset="0"/>
              </a:rPr>
              <a:t> Б.И. Геоэкология: </a:t>
            </a:r>
            <a:r>
              <a:rPr lang="ru-RU" sz="1600" dirty="0" err="1">
                <a:solidFill>
                  <a:srgbClr val="000000"/>
                </a:solidFill>
                <a:latin typeface="Times New Roman" panose="02020603050405020304" pitchFamily="18" charset="0"/>
                <a:cs typeface="Times New Roman" panose="02020603050405020304" pitchFamily="18" charset="0"/>
              </a:rPr>
              <a:t>экодиагностика</a:t>
            </a:r>
            <a:r>
              <a:rPr lang="ru-RU" sz="1600" dirty="0">
                <a:solidFill>
                  <a:srgbClr val="000000"/>
                </a:solidFill>
                <a:latin typeface="Times New Roman" panose="02020603050405020304" pitchFamily="18" charset="0"/>
                <a:cs typeface="Times New Roman" panose="02020603050405020304" pitchFamily="18" charset="0"/>
              </a:rPr>
              <a:t> и эколого-хозяйственный баланс территории. – Смоленск: СГУ, 1999. – 154 с.</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2. </a:t>
            </a:r>
            <a:r>
              <a:rPr lang="ru-RU" sz="1600" dirty="0" err="1">
                <a:solidFill>
                  <a:srgbClr val="000000"/>
                </a:solidFill>
                <a:latin typeface="Times New Roman" panose="02020603050405020304" pitchFamily="18" charset="0"/>
                <a:cs typeface="Times New Roman" panose="02020603050405020304" pitchFamily="18" charset="0"/>
              </a:rPr>
              <a:t>Климина</a:t>
            </a:r>
            <a:r>
              <a:rPr lang="ru-RU" sz="1600" dirty="0">
                <a:solidFill>
                  <a:srgbClr val="000000"/>
                </a:solidFill>
                <a:latin typeface="Times New Roman" panose="02020603050405020304" pitchFamily="18" charset="0"/>
                <a:cs typeface="Times New Roman" panose="02020603050405020304" pitchFamily="18" charset="0"/>
              </a:rPr>
              <a:t> Е.М. Методические аспекты оценки и картографирования экологического состояния ландшафтов административного района // География и природные ресурсы. – 2003. – №2. – С. 129-131.</a:t>
            </a:r>
          </a:p>
          <a:p>
            <a:pPr marL="0" indent="0" algn="just">
              <a:buNone/>
            </a:pPr>
            <a:r>
              <a:rPr lang="ru-RU" sz="1600" dirty="0">
                <a:solidFill>
                  <a:srgbClr val="000000"/>
                </a:solidFill>
                <a:latin typeface="Times New Roman" panose="02020603050405020304" pitchFamily="18" charset="0"/>
                <a:cs typeface="Times New Roman" panose="02020603050405020304" pitchFamily="18" charset="0"/>
              </a:rPr>
              <a:t>3. </a:t>
            </a:r>
            <a:r>
              <a:rPr lang="ru-RU" sz="1600" dirty="0" err="1">
                <a:solidFill>
                  <a:srgbClr val="000000"/>
                </a:solidFill>
                <a:latin typeface="Times New Roman" panose="02020603050405020304" pitchFamily="18" charset="0"/>
                <a:cs typeface="Times New Roman" panose="02020603050405020304" pitchFamily="18" charset="0"/>
              </a:rPr>
              <a:t>Макевнин</a:t>
            </a:r>
            <a:r>
              <a:rPr lang="ru-RU" sz="1600" dirty="0">
                <a:solidFill>
                  <a:srgbClr val="000000"/>
                </a:solidFill>
                <a:latin typeface="Times New Roman" panose="02020603050405020304" pitchFamily="18" charset="0"/>
                <a:cs typeface="Times New Roman" panose="02020603050405020304" pitchFamily="18" charset="0"/>
              </a:rPr>
              <a:t> С.Г., Вакулин А.А. Охрана природы. – М.: </a:t>
            </a:r>
            <a:r>
              <a:rPr lang="ru-RU" sz="1600" dirty="0" err="1">
                <a:solidFill>
                  <a:srgbClr val="000000"/>
                </a:solidFill>
                <a:latin typeface="Times New Roman" panose="02020603050405020304" pitchFamily="18" charset="0"/>
                <a:cs typeface="Times New Roman" panose="02020603050405020304" pitchFamily="18" charset="0"/>
              </a:rPr>
              <a:t>Агропромиздат</a:t>
            </a:r>
            <a:r>
              <a:rPr lang="ru-RU" sz="1600" dirty="0">
                <a:solidFill>
                  <a:srgbClr val="000000"/>
                </a:solidFill>
                <a:latin typeface="Times New Roman" panose="02020603050405020304" pitchFamily="18" charset="0"/>
                <a:cs typeface="Times New Roman" panose="02020603050405020304" pitchFamily="18" charset="0"/>
              </a:rPr>
              <a:t>, 1991. – 127 с.</a:t>
            </a:r>
          </a:p>
        </p:txBody>
      </p:sp>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16</a:t>
            </a:fld>
            <a:endParaRPr lang="ru-RU" altLang="ru-RU">
              <a:solidFill>
                <a:srgbClr val="000066"/>
              </a:solidFill>
            </a:endParaRPr>
          </a:p>
        </p:txBody>
      </p:sp>
      <p:sp>
        <p:nvSpPr>
          <p:cNvPr id="5"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endParaRPr lang="en-US"/>
          </a:p>
        </p:txBody>
      </p:sp>
    </p:spTree>
    <p:extLst>
      <p:ext uri="{BB962C8B-B14F-4D97-AF65-F5344CB8AC3E}">
        <p14:creationId xmlns:p14="http://schemas.microsoft.com/office/powerpoint/2010/main" val="181389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Благодарю за внимание!</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21862" y="1719618"/>
            <a:ext cx="5948831" cy="4334629"/>
          </a:xfrm>
        </p:spPr>
        <p:txBody>
          <a:bodyPr anchor="t">
            <a:normAutofit/>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514350" lvl="0" indent="-514350">
              <a:buAutoNum type="arabicPeriod"/>
            </a:pPr>
            <a:r>
              <a:rPr lang="ru-RU" sz="3200" b="1" dirty="0" smtClean="0">
                <a:solidFill>
                  <a:schemeClr val="bg1"/>
                </a:solidFill>
                <a:latin typeface="Times New Roman" panose="02020603050405020304" pitchFamily="18" charset="0"/>
                <a:cs typeface="Times New Roman" panose="02020603050405020304" pitchFamily="18" charset="0"/>
              </a:rPr>
              <a:t>Интегральная </a:t>
            </a:r>
            <a:r>
              <a:rPr lang="ru-RU" sz="3200" b="1" dirty="0">
                <a:solidFill>
                  <a:schemeClr val="bg1"/>
                </a:solidFill>
                <a:latin typeface="Times New Roman" panose="02020603050405020304" pitchFamily="18" charset="0"/>
                <a:cs typeface="Times New Roman" panose="02020603050405020304" pitchFamily="18" charset="0"/>
              </a:rPr>
              <a:t>оценка степени антропогенных воздействий на </a:t>
            </a:r>
            <a:r>
              <a:rPr lang="ru-RU" sz="3200" b="1" dirty="0" err="1">
                <a:solidFill>
                  <a:schemeClr val="bg1"/>
                </a:solidFill>
                <a:latin typeface="Times New Roman" panose="02020603050405020304" pitchFamily="18" charset="0"/>
                <a:cs typeface="Times New Roman" panose="02020603050405020304" pitchFamily="18" charset="0"/>
              </a:rPr>
              <a:t>геосистемы</a:t>
            </a:r>
            <a:endParaRPr lang="ru-RU" sz="3200" b="1" dirty="0">
              <a:solidFill>
                <a:schemeClr val="bg1"/>
              </a:solidFill>
              <a:latin typeface="Times New Roman" panose="02020603050405020304" pitchFamily="18" charset="0"/>
              <a:cs typeface="Times New Roman" panose="02020603050405020304" pitchFamily="18" charset="0"/>
            </a:endParaRPr>
          </a:p>
          <a:p>
            <a:pPr marL="514350" lvl="0" indent="-514350">
              <a:buAutoNum type="arabicPeriod"/>
            </a:pPr>
            <a:r>
              <a:rPr lang="ru-RU" sz="3200" b="1" dirty="0" smtClean="0">
                <a:solidFill>
                  <a:schemeClr val="bg1"/>
                </a:solidFill>
                <a:latin typeface="Times New Roman" panose="02020603050405020304" pitchFamily="18" charset="0"/>
                <a:cs typeface="Times New Roman" panose="02020603050405020304" pitchFamily="18" charset="0"/>
              </a:rPr>
              <a:t>Алгоритм </a:t>
            </a:r>
            <a:r>
              <a:rPr lang="ru-RU" sz="3200" b="1" dirty="0">
                <a:solidFill>
                  <a:schemeClr val="bg1"/>
                </a:solidFill>
                <a:latin typeface="Times New Roman" panose="02020603050405020304" pitchFamily="18" charset="0"/>
                <a:cs typeface="Times New Roman" panose="02020603050405020304" pitchFamily="18" charset="0"/>
              </a:rPr>
              <a:t>определения показателей антропогенной нагрузки на </a:t>
            </a:r>
            <a:r>
              <a:rPr lang="ru-RU" sz="3200" b="1" dirty="0" err="1">
                <a:solidFill>
                  <a:schemeClr val="bg1"/>
                </a:solidFill>
                <a:latin typeface="Times New Roman" panose="02020603050405020304" pitchFamily="18" charset="0"/>
                <a:cs typeface="Times New Roman" panose="02020603050405020304" pitchFamily="18" charset="0"/>
              </a:rPr>
              <a:t>геосистемы</a:t>
            </a:r>
            <a:r>
              <a:rPr lang="ru-RU" sz="3200" b="1" dirty="0">
                <a:solidFill>
                  <a:schemeClr val="bg1"/>
                </a:solidFill>
                <a:latin typeface="Times New Roman" panose="02020603050405020304" pitchFamily="18" charset="0"/>
                <a:cs typeface="Times New Roman" panose="02020603050405020304" pitchFamily="18" charset="0"/>
              </a:rPr>
              <a:t> с применением ПО </a:t>
            </a:r>
            <a:r>
              <a:rPr lang="ru-RU" sz="3200" b="1" dirty="0" err="1">
                <a:solidFill>
                  <a:schemeClr val="bg1"/>
                </a:solidFill>
                <a:latin typeface="Times New Roman" panose="02020603050405020304" pitchFamily="18" charset="0"/>
                <a:cs typeface="Times New Roman" panose="02020603050405020304" pitchFamily="18" charset="0"/>
              </a:rPr>
              <a:t>ArcGIS</a:t>
            </a:r>
            <a:r>
              <a:rPr lang="ru-RU" sz="3200" b="1" dirty="0">
                <a:solidFill>
                  <a:schemeClr val="bg1"/>
                </a:solidFill>
                <a:latin typeface="Times New Roman" panose="02020603050405020304" pitchFamily="18" charset="0"/>
                <a:cs typeface="Times New Roman" panose="02020603050405020304" pitchFamily="18" charset="0"/>
              </a:rPr>
              <a:t>. </a:t>
            </a:r>
          </a:p>
          <a:p>
            <a:pPr marL="0" indent="0">
              <a:buNone/>
            </a:pPr>
            <a:endParaRPr lang="ru-RU" sz="3200"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847946" y="1798306"/>
            <a:ext cx="4106817" cy="707886"/>
          </a:xfrm>
          <a:prstGeom prst="rect">
            <a:avLst/>
          </a:prstGeom>
          <a:noFill/>
        </p:spPr>
        <p:txBody>
          <a:bodyPr wrap="square">
            <a:spAutoFit/>
          </a:bodyPr>
          <a:lstStyle/>
          <a:p>
            <a:pPr marL="0" indent="0">
              <a:buNone/>
            </a:pPr>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Tree>
    <p:extLst>
      <p:ext uri="{BB962C8B-B14F-4D97-AF65-F5344CB8AC3E}">
        <p14:creationId xmlns:p14="http://schemas.microsoft.com/office/powerpoint/2010/main" val="118654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39134116"/>
              </p:ext>
            </p:extLst>
          </p:nvPr>
        </p:nvGraphicFramePr>
        <p:xfrm>
          <a:off x="524843" y="733425"/>
          <a:ext cx="9943132" cy="530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Номер слайда 3">
            <a:extLst>
              <a:ext uri="{FF2B5EF4-FFF2-40B4-BE49-F238E27FC236}">
                <a16:creationId xmlns:a16="http://schemas.microsoft.com/office/drawing/2014/main" id="{78A0517A-1AF3-D3A1-FC32-06CAE6B77796}"/>
              </a:ext>
            </a:extLst>
          </p:cNvPr>
          <p:cNvSpPr>
            <a:spLocks noGrp="1"/>
          </p:cNvSpPr>
          <p:nvPr>
            <p:ph type="sldNum" sz="quarter" idx="12"/>
          </p:nvPr>
        </p:nvSpPr>
        <p:spPr>
          <a:xfrm>
            <a:off x="8610600" y="6356350"/>
            <a:ext cx="2743200" cy="365125"/>
          </a:xfrm>
        </p:spPr>
        <p:txBody>
          <a:bodyPr/>
          <a:lstStyle/>
          <a:p>
            <a:fld id="{F7BE3480-4265-44BB-8EB7-95E66D9C9381}" type="slidenum">
              <a:rPr lang="ru-RU" altLang="ru-RU" smtClean="0">
                <a:solidFill>
                  <a:srgbClr val="000066"/>
                </a:solidFill>
              </a:rPr>
              <a:pPr/>
              <a:t>3</a:t>
            </a:fld>
            <a:endParaRPr lang="ru-RU" altLang="ru-RU" dirty="0">
              <a:solidFill>
                <a:srgbClr val="000066"/>
              </a:solidFill>
            </a:endParaRPr>
          </a:p>
        </p:txBody>
      </p:sp>
    </p:spTree>
    <p:extLst>
      <p:ext uri="{BB962C8B-B14F-4D97-AF65-F5344CB8AC3E}">
        <p14:creationId xmlns:p14="http://schemas.microsoft.com/office/powerpoint/2010/main" val="243106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B11FD-FF64-D989-8C19-B02C338657C9}"/>
              </a:ext>
            </a:extLst>
          </p:cNvPr>
          <p:cNvSpPr>
            <a:spLocks noGrp="1"/>
          </p:cNvSpPr>
          <p:nvPr>
            <p:ph type="title"/>
          </p:nvPr>
        </p:nvSpPr>
        <p:spPr>
          <a:xfrm>
            <a:off x="838200" y="365125"/>
            <a:ext cx="10515600" cy="952231"/>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2400" b="1" i="1" dirty="0">
                <a:solidFill>
                  <a:srgbClr val="000000"/>
                </a:solidFill>
                <a:latin typeface="Times New Roman" panose="02020603050405020304" pitchFamily="18" charset="0"/>
                <a:ea typeface="Times New Roman" panose="02020603050405020304" pitchFamily="18" charset="0"/>
              </a:rPr>
              <a:t>В настоящее время для оценки антропогенных воздействий применяются следующие методы: </a:t>
            </a:r>
            <a:endParaRPr lang="ru-RU" sz="2400" dirty="0"/>
          </a:p>
        </p:txBody>
      </p:sp>
      <p:sp>
        <p:nvSpPr>
          <p:cNvPr id="5" name="TextBox 4">
            <a:extLst>
              <a:ext uri="{FF2B5EF4-FFF2-40B4-BE49-F238E27FC236}">
                <a16:creationId xmlns:a16="http://schemas.microsoft.com/office/drawing/2014/main" id="{C999355D-5653-4411-8AE9-CA8E687079EB}"/>
              </a:ext>
            </a:extLst>
          </p:cNvPr>
          <p:cNvSpPr txBox="1"/>
          <p:nvPr/>
        </p:nvSpPr>
        <p:spPr>
          <a:xfrm>
            <a:off x="1228242" y="1681203"/>
            <a:ext cx="752055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контрольные списки</a:t>
            </a:r>
            <a:endParaRPr lang="ru-RU"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73DEA8-CE22-1EBF-19E8-E5E8FFBC9C66}"/>
              </a:ext>
            </a:extLst>
          </p:cNvPr>
          <p:cNvSpPr txBox="1"/>
          <p:nvPr/>
        </p:nvSpPr>
        <p:spPr>
          <a:xfrm>
            <a:off x="2008969" y="2366841"/>
            <a:ext cx="214264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матрицы</a:t>
            </a:r>
            <a:endParaRPr lang="ru-RU"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FD7A86A-93E2-7152-5877-CE4891A6C0C3}"/>
              </a:ext>
            </a:extLst>
          </p:cNvPr>
          <p:cNvSpPr txBox="1"/>
          <p:nvPr/>
        </p:nvSpPr>
        <p:spPr>
          <a:xfrm>
            <a:off x="2854917" y="3052479"/>
            <a:ext cx="648216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анкетирование и интервьюирование</a:t>
            </a:r>
            <a:endParaRPr lang="ru-RU"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D0EF2D1-8A1E-E6B9-3A41-F50BA494C261}"/>
              </a:ext>
            </a:extLst>
          </p:cNvPr>
          <p:cNvSpPr txBox="1"/>
          <p:nvPr/>
        </p:nvSpPr>
        <p:spPr>
          <a:xfrm>
            <a:off x="3855204" y="4107449"/>
            <a:ext cx="662552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сетевые графики</a:t>
            </a:r>
            <a:endParaRPr lang="ru-RU"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036E034-2296-6E12-EC3A-59233A5E6FD2}"/>
              </a:ext>
            </a:extLst>
          </p:cNvPr>
          <p:cNvSpPr txBox="1"/>
          <p:nvPr/>
        </p:nvSpPr>
        <p:spPr>
          <a:xfrm>
            <a:off x="4581684" y="4890288"/>
            <a:ext cx="609858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a:solidFill>
                  <a:srgbClr val="000000"/>
                </a:solidFill>
                <a:latin typeface="Times New Roman" panose="02020603050405020304" pitchFamily="18" charset="0"/>
                <a:ea typeface="Times New Roman" panose="02020603050405020304" pitchFamily="18" charset="0"/>
              </a:rPr>
              <a:t>совмещенный анализ карт</a:t>
            </a:r>
            <a:endParaRPr lang="ru-RU" sz="2400" dirty="0">
              <a:solidFill>
                <a:srgbClr val="000000"/>
              </a:solidFill>
              <a:effectLst/>
              <a:latin typeface="Times New Roman" panose="02020603050405020304" pitchFamily="18" charset="0"/>
              <a:ea typeface="Times New Roman" panose="02020603050405020304" pitchFamily="18" charset="0"/>
            </a:endParaRPr>
          </a:p>
        </p:txBody>
      </p:sp>
      <p:cxnSp>
        <p:nvCxnSpPr>
          <p:cNvPr id="18" name="Соединитель: уступ 17">
            <a:extLst>
              <a:ext uri="{FF2B5EF4-FFF2-40B4-BE49-F238E27FC236}">
                <a16:creationId xmlns:a16="http://schemas.microsoft.com/office/drawing/2014/main" id="{48E2F5E2-691C-EA56-2138-C173EA198434}"/>
              </a:ext>
            </a:extLst>
          </p:cNvPr>
          <p:cNvCxnSpPr>
            <a:cxnSpLocks/>
            <a:stCxn id="2" idx="1"/>
            <a:endCxn id="5" idx="1"/>
          </p:cNvCxnSpPr>
          <p:nvPr/>
        </p:nvCxnSpPr>
        <p:spPr>
          <a:xfrm rot="10800000" flipH="1" flipV="1">
            <a:off x="838200" y="841240"/>
            <a:ext cx="390042" cy="1070795"/>
          </a:xfrm>
          <a:prstGeom prst="bentConnector3">
            <a:avLst>
              <a:gd name="adj1" fmla="val -586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Соединитель: уступ 22">
            <a:extLst>
              <a:ext uri="{FF2B5EF4-FFF2-40B4-BE49-F238E27FC236}">
                <a16:creationId xmlns:a16="http://schemas.microsoft.com/office/drawing/2014/main" id="{B56C854A-C315-FEAA-43F8-641DD5A34552}"/>
              </a:ext>
            </a:extLst>
          </p:cNvPr>
          <p:cNvCxnSpPr>
            <a:cxnSpLocks/>
            <a:stCxn id="2" idx="1"/>
            <a:endCxn id="7" idx="1"/>
          </p:cNvCxnSpPr>
          <p:nvPr/>
        </p:nvCxnSpPr>
        <p:spPr>
          <a:xfrm rot="10800000" flipH="1" flipV="1">
            <a:off x="838199" y="841240"/>
            <a:ext cx="1170769" cy="1756433"/>
          </a:xfrm>
          <a:prstGeom prst="bentConnector3">
            <a:avLst>
              <a:gd name="adj1" fmla="val -195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Соединитель: уступ 25">
            <a:extLst>
              <a:ext uri="{FF2B5EF4-FFF2-40B4-BE49-F238E27FC236}">
                <a16:creationId xmlns:a16="http://schemas.microsoft.com/office/drawing/2014/main" id="{85C3BE26-195F-C26C-B59F-911FAE5B18F8}"/>
              </a:ext>
            </a:extLst>
          </p:cNvPr>
          <p:cNvCxnSpPr>
            <a:cxnSpLocks/>
            <a:endCxn id="9" idx="1"/>
          </p:cNvCxnSpPr>
          <p:nvPr/>
        </p:nvCxnSpPr>
        <p:spPr>
          <a:xfrm rot="16200000" flipH="1">
            <a:off x="533186" y="1146247"/>
            <a:ext cx="2626740" cy="20167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Соединитель: уступ 27">
            <a:extLst>
              <a:ext uri="{FF2B5EF4-FFF2-40B4-BE49-F238E27FC236}">
                <a16:creationId xmlns:a16="http://schemas.microsoft.com/office/drawing/2014/main" id="{421476C9-A44C-09C6-DC83-F4BAE5C3F075}"/>
              </a:ext>
            </a:extLst>
          </p:cNvPr>
          <p:cNvCxnSpPr>
            <a:cxnSpLocks/>
            <a:stCxn id="2" idx="1"/>
            <a:endCxn id="11" idx="1"/>
          </p:cNvCxnSpPr>
          <p:nvPr/>
        </p:nvCxnSpPr>
        <p:spPr>
          <a:xfrm rot="10800000" flipH="1" flipV="1">
            <a:off x="838200" y="841240"/>
            <a:ext cx="3017004" cy="3681707"/>
          </a:xfrm>
          <a:prstGeom prst="bentConnector3">
            <a:avLst>
              <a:gd name="adj1" fmla="val -757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Соединитель: уступ 30">
            <a:extLst>
              <a:ext uri="{FF2B5EF4-FFF2-40B4-BE49-F238E27FC236}">
                <a16:creationId xmlns:a16="http://schemas.microsoft.com/office/drawing/2014/main" id="{ECC56F73-FC32-56C4-67CA-3D5297E1DCC7}"/>
              </a:ext>
            </a:extLst>
          </p:cNvPr>
          <p:cNvCxnSpPr>
            <a:cxnSpLocks/>
          </p:cNvCxnSpPr>
          <p:nvPr/>
        </p:nvCxnSpPr>
        <p:spPr>
          <a:xfrm rot="16200000" flipH="1">
            <a:off x="267175" y="806612"/>
            <a:ext cx="4835478" cy="37935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Номер слайда 3">
            <a:extLst>
              <a:ext uri="{FF2B5EF4-FFF2-40B4-BE49-F238E27FC236}">
                <a16:creationId xmlns:a16="http://schemas.microsoft.com/office/drawing/2014/main" id="{6F5D68E0-A4BB-FFE7-A67B-2595E6F9C95C}"/>
              </a:ext>
            </a:extLst>
          </p:cNvPr>
          <p:cNvSpPr>
            <a:spLocks noGrp="1"/>
          </p:cNvSpPr>
          <p:nvPr>
            <p:ph type="sldNum" sz="quarter" idx="12"/>
          </p:nvPr>
        </p:nvSpPr>
        <p:spPr>
          <a:xfrm>
            <a:off x="8610600" y="6356350"/>
            <a:ext cx="2743200" cy="365125"/>
          </a:xfrm>
        </p:spPr>
        <p:txBody>
          <a:bodyPr/>
          <a:lstStyle/>
          <a:p>
            <a:fld id="{F7BE3480-4265-44BB-8EB7-95E66D9C9381}" type="slidenum">
              <a:rPr lang="ru-RU" altLang="ru-RU" smtClean="0">
                <a:solidFill>
                  <a:srgbClr val="000066"/>
                </a:solidFill>
              </a:rPr>
              <a:pPr/>
              <a:t>4</a:t>
            </a:fld>
            <a:endParaRPr lang="ru-RU" altLang="ru-RU" dirty="0">
              <a:solidFill>
                <a:srgbClr val="000066"/>
              </a:solidFill>
            </a:endParaRPr>
          </a:p>
        </p:txBody>
      </p:sp>
      <p:sp>
        <p:nvSpPr>
          <p:cNvPr id="14" name="TextBox 13">
            <a:extLst>
              <a:ext uri="{FF2B5EF4-FFF2-40B4-BE49-F238E27FC236}">
                <a16:creationId xmlns:a16="http://schemas.microsoft.com/office/drawing/2014/main" id="{C999355D-5653-4411-8AE9-CA8E687079EB}"/>
              </a:ext>
            </a:extLst>
          </p:cNvPr>
          <p:cNvSpPr txBox="1"/>
          <p:nvPr/>
        </p:nvSpPr>
        <p:spPr>
          <a:xfrm>
            <a:off x="4671448" y="5641544"/>
            <a:ext cx="752055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диаграммы потоков</a:t>
            </a:r>
            <a:endParaRPr lang="ru-RU"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999355D-5653-4411-8AE9-CA8E687079EB}"/>
              </a:ext>
            </a:extLst>
          </p:cNvPr>
          <p:cNvSpPr txBox="1"/>
          <p:nvPr/>
        </p:nvSpPr>
        <p:spPr>
          <a:xfrm>
            <a:off x="4881803" y="6327869"/>
            <a:ext cx="752055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latin typeface="Times New Roman" panose="02020603050405020304" pitchFamily="18" charset="0"/>
                <a:ea typeface="Times New Roman" panose="02020603050405020304" pitchFamily="18" charset="0"/>
                <a:cs typeface="Times New Roman" panose="02020603050405020304" pitchFamily="18" charset="0"/>
              </a:rPr>
              <a:t>численное и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иммитационное</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моделирование</a:t>
            </a:r>
            <a:endParaRPr lang="ru-RU" sz="2400" dirty="0">
              <a:latin typeface="Times New Roman" panose="02020603050405020304" pitchFamily="18" charset="0"/>
              <a:cs typeface="Times New Roman" panose="02020603050405020304" pitchFamily="18" charset="0"/>
            </a:endParaRPr>
          </a:p>
        </p:txBody>
      </p:sp>
      <p:cxnSp>
        <p:nvCxnSpPr>
          <p:cNvPr id="16" name="Соединитель: уступ 30">
            <a:extLst>
              <a:ext uri="{FF2B5EF4-FFF2-40B4-BE49-F238E27FC236}">
                <a16:creationId xmlns:a16="http://schemas.microsoft.com/office/drawing/2014/main" id="{ECC56F73-FC32-56C4-67CA-3D5297E1DCC7}"/>
              </a:ext>
            </a:extLst>
          </p:cNvPr>
          <p:cNvCxnSpPr>
            <a:cxnSpLocks/>
          </p:cNvCxnSpPr>
          <p:nvPr/>
        </p:nvCxnSpPr>
        <p:spPr>
          <a:xfrm rot="16200000" flipH="1">
            <a:off x="567294" y="2314439"/>
            <a:ext cx="4835478" cy="37935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Соединитель: уступ 30">
            <a:extLst>
              <a:ext uri="{FF2B5EF4-FFF2-40B4-BE49-F238E27FC236}">
                <a16:creationId xmlns:a16="http://schemas.microsoft.com/office/drawing/2014/main" id="{ECC56F73-FC32-56C4-67CA-3D5297E1DCC7}"/>
              </a:ext>
            </a:extLst>
          </p:cNvPr>
          <p:cNvCxnSpPr>
            <a:cxnSpLocks/>
          </p:cNvCxnSpPr>
          <p:nvPr/>
        </p:nvCxnSpPr>
        <p:spPr>
          <a:xfrm rot="16200000" flipH="1">
            <a:off x="331913" y="1675942"/>
            <a:ext cx="4835478" cy="37935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50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1558" y="578644"/>
            <a:ext cx="9550400" cy="907256"/>
          </a:xfrm>
        </p:spPr>
        <p:txBody>
          <a:bodyPr>
            <a:normAutofit fontScale="90000"/>
          </a:bodyPr>
          <a:lstStyle/>
          <a:p>
            <a:r>
              <a:rPr lang="ru-RU" i="1" dirty="0">
                <a:latin typeface="Times New Roman" panose="02020603050405020304" pitchFamily="18" charset="0"/>
                <a:cs typeface="Times New Roman" panose="02020603050405020304" pitchFamily="18" charset="0"/>
              </a:rPr>
              <a:t>Все нарушения в природных ландшафтах подразделяют на три группы:</a:t>
            </a:r>
            <a:endParaRPr lang="ru-RU" i="1" dirty="0"/>
          </a:p>
        </p:txBody>
      </p:sp>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5</a:t>
            </a:fld>
            <a:endParaRPr lang="ru-RU" altLang="ru-RU">
              <a:solidFill>
                <a:srgbClr val="000066"/>
              </a:solidFill>
            </a:endParaRPr>
          </a:p>
        </p:txBody>
      </p:sp>
      <p:sp>
        <p:nvSpPr>
          <p:cNvPr id="5" name="Овал 4"/>
          <p:cNvSpPr/>
          <p:nvPr/>
        </p:nvSpPr>
        <p:spPr bwMode="auto">
          <a:xfrm>
            <a:off x="2867025" y="2428875"/>
            <a:ext cx="2162175" cy="14287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graphicFrame>
        <p:nvGraphicFramePr>
          <p:cNvPr id="9" name="Схема 8"/>
          <p:cNvGraphicFramePr/>
          <p:nvPr>
            <p:extLst>
              <p:ext uri="{D42A27DB-BD31-4B8C-83A1-F6EECF244321}">
                <p14:modId xmlns:p14="http://schemas.microsoft.com/office/powerpoint/2010/main" val="2704058857"/>
              </p:ext>
            </p:extLst>
          </p:nvPr>
        </p:nvGraphicFramePr>
        <p:xfrm>
          <a:off x="542925" y="1485900"/>
          <a:ext cx="10469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147480F-D69B-DC44-81CA-29391E803357}"/>
              </a:ext>
            </a:extLst>
          </p:cNvPr>
          <p:cNvSpPr txBox="1"/>
          <p:nvPr/>
        </p:nvSpPr>
        <p:spPr>
          <a:xfrm>
            <a:off x="6236758" y="2625573"/>
            <a:ext cx="5553075"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600" dirty="0">
                <a:latin typeface="Times New Roman" panose="02020603050405020304" pitchFamily="18" charset="0"/>
                <a:ea typeface="Times New Roman" panose="02020603050405020304" pitchFamily="18" charset="0"/>
                <a:cs typeface="Times New Roman" panose="02020603050405020304" pitchFamily="18" charset="0"/>
              </a:rPr>
              <a:t>Контрольные списки содержат более или менее полные перечни природных процессов и факторов воздействия на них. Предназначены для обобщения возможных последствий предполагаемого вмешательства в природу. Подобные перечни того или иного вида присутствуют практически во всех ОВОС, один из наиболее исчерпывающих списков опубликован в США (АЕСД973). Недостаток этого метода заключается в том, что исследователь может пренебречь факторами, не включенными в данные списки, или же, наоборот, несколько преувеличить их значимость.</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43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19218720"/>
              </p:ext>
            </p:extLst>
          </p:nvPr>
        </p:nvGraphicFramePr>
        <p:xfrm>
          <a:off x="778279" y="177344"/>
          <a:ext cx="10912475" cy="1719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6</a:t>
            </a:fld>
            <a:endParaRPr lang="ru-RU" altLang="ru-RU">
              <a:solidFill>
                <a:srgbClr val="000066"/>
              </a:solidFill>
            </a:endParaRPr>
          </a:p>
        </p:txBody>
      </p:sp>
      <p:sp>
        <p:nvSpPr>
          <p:cNvPr id="6" name="Скругленный прямоугольник 5"/>
          <p:cNvSpPr/>
          <p:nvPr/>
        </p:nvSpPr>
        <p:spPr bwMode="auto">
          <a:xfrm>
            <a:off x="304879" y="2210365"/>
            <a:ext cx="2043896" cy="144667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dirty="0">
                <a:latin typeface="Times New Roman" panose="02020603050405020304" pitchFamily="18" charset="0"/>
                <a:cs typeface="Times New Roman" panose="02020603050405020304" pitchFamily="18" charset="0"/>
              </a:rPr>
              <a:t>простые</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bwMode="auto">
          <a:xfrm>
            <a:off x="3333989" y="2233331"/>
            <a:ext cx="1954083" cy="144667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dirty="0">
                <a:latin typeface="Times New Roman" panose="02020603050405020304" pitchFamily="18" charset="0"/>
                <a:cs typeface="Times New Roman" panose="02020603050405020304" pitchFamily="18" charset="0"/>
              </a:rPr>
              <a:t>описательные</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8994786" y="2210365"/>
            <a:ext cx="2298889" cy="144667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dirty="0">
                <a:latin typeface="Times New Roman" panose="02020603050405020304" pitchFamily="18" charset="0"/>
                <a:cs typeface="Times New Roman" panose="02020603050405020304" pitchFamily="18" charset="0"/>
              </a:rPr>
              <a:t>перечни </a:t>
            </a:r>
            <a:r>
              <a:rPr lang="ru-RU" dirty="0" err="1">
                <a:latin typeface="Times New Roman" panose="02020603050405020304" pitchFamily="18" charset="0"/>
                <a:cs typeface="Times New Roman" panose="02020603050405020304" pitchFamily="18" charset="0"/>
              </a:rPr>
              <a:t>шкалирования</a:t>
            </a:r>
            <a:r>
              <a:rPr lang="ru-RU" dirty="0">
                <a:latin typeface="Times New Roman" panose="02020603050405020304" pitchFamily="18" charset="0"/>
                <a:cs typeface="Times New Roman" panose="02020603050405020304" pitchFamily="18" charset="0"/>
              </a:rPr>
              <a:t>-взвешивания</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Стрелка вправо с вырезом 10"/>
          <p:cNvSpPr/>
          <p:nvPr/>
        </p:nvSpPr>
        <p:spPr bwMode="auto">
          <a:xfrm>
            <a:off x="2605247" y="2732546"/>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12" name="Стрелка вправо с вырезом 11"/>
          <p:cNvSpPr/>
          <p:nvPr/>
        </p:nvSpPr>
        <p:spPr bwMode="auto">
          <a:xfrm>
            <a:off x="5461076" y="2732546"/>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2" name="Стрелка вправо с вырезом 10">
            <a:extLst>
              <a:ext uri="{FF2B5EF4-FFF2-40B4-BE49-F238E27FC236}">
                <a16:creationId xmlns:a16="http://schemas.microsoft.com/office/drawing/2014/main" id="{906910FF-1BDA-E52C-E7B5-B1D7B742773A}"/>
              </a:ext>
            </a:extLst>
          </p:cNvPr>
          <p:cNvSpPr/>
          <p:nvPr/>
        </p:nvSpPr>
        <p:spPr bwMode="auto">
          <a:xfrm rot="5400000">
            <a:off x="1877285" y="3799345"/>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5" name="Стрелка вправо с вырезом 10">
            <a:extLst>
              <a:ext uri="{FF2B5EF4-FFF2-40B4-BE49-F238E27FC236}">
                <a16:creationId xmlns:a16="http://schemas.microsoft.com/office/drawing/2014/main" id="{A8891D4A-8F65-4904-2FB8-6DC2472A8483}"/>
              </a:ext>
            </a:extLst>
          </p:cNvPr>
          <p:cNvSpPr/>
          <p:nvPr/>
        </p:nvSpPr>
        <p:spPr bwMode="auto">
          <a:xfrm rot="5400000">
            <a:off x="4006204" y="3845277"/>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10" name="Стрелка вправо с вырезом 10">
            <a:extLst>
              <a:ext uri="{FF2B5EF4-FFF2-40B4-BE49-F238E27FC236}">
                <a16:creationId xmlns:a16="http://schemas.microsoft.com/office/drawing/2014/main" id="{2108F640-0018-51E1-06EE-3E2A1A4C6F67}"/>
              </a:ext>
            </a:extLst>
          </p:cNvPr>
          <p:cNvSpPr/>
          <p:nvPr/>
        </p:nvSpPr>
        <p:spPr bwMode="auto">
          <a:xfrm rot="5400000">
            <a:off x="9922341" y="3826934"/>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14" name="Скругленный прямоугольник 5">
            <a:extLst>
              <a:ext uri="{FF2B5EF4-FFF2-40B4-BE49-F238E27FC236}">
                <a16:creationId xmlns:a16="http://schemas.microsoft.com/office/drawing/2014/main" id="{A0009934-CBDF-9B42-7456-DEAA2E5CD0F5}"/>
              </a:ext>
            </a:extLst>
          </p:cNvPr>
          <p:cNvSpPr/>
          <p:nvPr/>
        </p:nvSpPr>
        <p:spPr bwMode="auto">
          <a:xfrm>
            <a:off x="304878" y="4254287"/>
            <a:ext cx="2300370" cy="269896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sz="1400" dirty="0">
                <a:latin typeface="Times New Roman" panose="02020603050405020304" pitchFamily="18" charset="0"/>
                <a:cs typeface="Times New Roman" panose="02020603050405020304" pitchFamily="18" charset="0"/>
              </a:rPr>
              <a:t>Простые перечни выглядят как списки параметров окружающей среды, в которых часто применяются законодательно установленные показатели качества природных сред (воздуха и воды).</a:t>
            </a:r>
            <a:endParaRPr kumimoji="0" lang="ru-RU"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Скругленный прямоугольник 5">
            <a:extLst>
              <a:ext uri="{FF2B5EF4-FFF2-40B4-BE49-F238E27FC236}">
                <a16:creationId xmlns:a16="http://schemas.microsoft.com/office/drawing/2014/main" id="{D2F94C96-CE10-E227-461F-86874B2FB902}"/>
              </a:ext>
            </a:extLst>
          </p:cNvPr>
          <p:cNvSpPr/>
          <p:nvPr/>
        </p:nvSpPr>
        <p:spPr bwMode="auto">
          <a:xfrm>
            <a:off x="2898075" y="4262560"/>
            <a:ext cx="2563001" cy="269069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sz="1400" dirty="0">
                <a:latin typeface="Times New Roman" panose="02020603050405020304" pitchFamily="18" charset="0"/>
                <a:cs typeface="Times New Roman" panose="02020603050405020304" pitchFamily="18" charset="0"/>
              </a:rPr>
              <a:t>Описательные перечни включают идентификацию параметров окружающей среды и отличаются от простых перечней наличием руководства по их измерению. Каждый параметр окружающей среды описывается по фактическим данным измерений и их интерпретации.</a:t>
            </a:r>
            <a:endParaRPr kumimoji="0" 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Скругленный прямоугольник 5">
            <a:extLst>
              <a:ext uri="{FF2B5EF4-FFF2-40B4-BE49-F238E27FC236}">
                <a16:creationId xmlns:a16="http://schemas.microsoft.com/office/drawing/2014/main" id="{81AFD498-D17E-BD5C-1073-7EED242F06C5}"/>
              </a:ext>
            </a:extLst>
          </p:cNvPr>
          <p:cNvSpPr/>
          <p:nvPr/>
        </p:nvSpPr>
        <p:spPr bwMode="auto">
          <a:xfrm>
            <a:off x="6042264" y="4316765"/>
            <a:ext cx="2798089" cy="254123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ru-RU" sz="1400" dirty="0">
                <a:latin typeface="Times New Roman" panose="02020603050405020304" pitchFamily="18" charset="0"/>
                <a:cs typeface="Times New Roman" panose="02020603050405020304" pitchFamily="18" charset="0"/>
              </a:rPr>
              <a:t>Перечни </a:t>
            </a:r>
            <a:r>
              <a:rPr lang="ru-RU" sz="1400" dirty="0" err="1">
                <a:latin typeface="Times New Roman" panose="02020603050405020304" pitchFamily="18" charset="0"/>
                <a:cs typeface="Times New Roman" panose="02020603050405020304" pitchFamily="18" charset="0"/>
              </a:rPr>
              <a:t>шкалирования</a:t>
            </a:r>
            <a:r>
              <a:rPr lang="ru-RU" sz="1400" dirty="0">
                <a:latin typeface="Times New Roman" panose="02020603050405020304" pitchFamily="18" charset="0"/>
                <a:cs typeface="Times New Roman" panose="02020603050405020304" pitchFamily="18" charset="0"/>
              </a:rPr>
              <a:t> используют для оценки воздействия на окружающую среду технику </a:t>
            </a:r>
            <a:r>
              <a:rPr lang="ru-RU" sz="1400" dirty="0" err="1">
                <a:latin typeface="Times New Roman" panose="02020603050405020304" pitchFamily="18" charset="0"/>
                <a:cs typeface="Times New Roman" panose="02020603050405020304" pitchFamily="18" charset="0"/>
              </a:rPr>
              <a:t>шкалирования</a:t>
            </a:r>
            <a:r>
              <a:rPr lang="ru-RU" sz="1400" dirty="0">
                <a:latin typeface="Times New Roman" panose="02020603050405020304" pitchFamily="18" charset="0"/>
                <a:cs typeface="Times New Roman" panose="02020603050405020304" pitchFamily="18" charset="0"/>
              </a:rPr>
              <a:t>. Этот подход оценивает не только параметры окружающей среды, внимание уделяется также социологическим и экономическим аспектам воздействия.</a:t>
            </a:r>
          </a:p>
        </p:txBody>
      </p:sp>
      <p:sp>
        <p:nvSpPr>
          <p:cNvPr id="17" name="Скругленный прямоугольник 16"/>
          <p:cNvSpPr/>
          <p:nvPr/>
        </p:nvSpPr>
        <p:spPr bwMode="auto">
          <a:xfrm>
            <a:off x="6061153" y="2233331"/>
            <a:ext cx="2166217" cy="144667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dirty="0" err="1">
                <a:latin typeface="Times New Roman" panose="02020603050405020304" pitchFamily="18" charset="0"/>
                <a:cs typeface="Times New Roman" panose="02020603050405020304" pitchFamily="18" charset="0"/>
              </a:rPr>
              <a:t>шкалированные</a:t>
            </a:r>
            <a:r>
              <a:rPr lang="ru-RU" dirty="0">
                <a:latin typeface="Times New Roman" panose="02020603050405020304" pitchFamily="18" charset="0"/>
                <a:cs typeface="Times New Roman" panose="02020603050405020304" pitchFamily="18" charset="0"/>
              </a:rPr>
              <a:t> перечни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Стрелка вправо с вырезом 17"/>
          <p:cNvSpPr/>
          <p:nvPr/>
        </p:nvSpPr>
        <p:spPr bwMode="auto">
          <a:xfrm>
            <a:off x="8246259" y="2747680"/>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19" name="Скругленный прямоугольник 5">
            <a:extLst>
              <a:ext uri="{FF2B5EF4-FFF2-40B4-BE49-F238E27FC236}">
                <a16:creationId xmlns:a16="http://schemas.microsoft.com/office/drawing/2014/main" id="{81AFD498-D17E-BD5C-1073-7EED242F06C5}"/>
              </a:ext>
            </a:extLst>
          </p:cNvPr>
          <p:cNvSpPr/>
          <p:nvPr/>
        </p:nvSpPr>
        <p:spPr bwMode="auto">
          <a:xfrm>
            <a:off x="8994786" y="4333150"/>
            <a:ext cx="2798089" cy="254123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ru-RU" sz="1200" dirty="0">
                <a:latin typeface="Times New Roman" panose="02020603050405020304" pitchFamily="18" charset="0"/>
                <a:cs typeface="Times New Roman" panose="02020603050405020304" pitchFamily="18" charset="0"/>
              </a:rPr>
              <a:t>Перечни </a:t>
            </a:r>
            <a:r>
              <a:rPr lang="ru-RU" sz="1200" dirty="0" err="1">
                <a:latin typeface="Times New Roman" panose="02020603050405020304" pitchFamily="18" charset="0"/>
                <a:cs typeface="Times New Roman" panose="02020603050405020304" pitchFamily="18" charset="0"/>
              </a:rPr>
              <a:t>шкалирования</a:t>
            </a:r>
            <a:r>
              <a:rPr lang="ru-RU" sz="1200" dirty="0">
                <a:latin typeface="Times New Roman" panose="02020603050405020304" pitchFamily="18" charset="0"/>
                <a:cs typeface="Times New Roman" panose="02020603050405020304" pitchFamily="18" charset="0"/>
              </a:rPr>
              <a:t>-взвешивания представляют собой шкалы с информацией, необходимой для субъективной оценки каждого параметра относительно другого. Наиболее известным методом является система оценки окружающей среды, известная также под названием "система экологической оценки" или метод </a:t>
            </a:r>
            <a:r>
              <a:rPr lang="ru-RU" sz="1200" dirty="0" err="1">
                <a:latin typeface="Times New Roman" panose="02020603050405020304" pitchFamily="18" charset="0"/>
                <a:cs typeface="Times New Roman" panose="02020603050405020304" pitchFamily="18" charset="0"/>
              </a:rPr>
              <a:t>Бателле</a:t>
            </a:r>
            <a:r>
              <a:rPr lang="ru-RU" sz="1200" dirty="0">
                <a:latin typeface="Times New Roman" panose="02020603050405020304" pitchFamily="18" charset="0"/>
                <a:cs typeface="Times New Roman" panose="02020603050405020304" pitchFamily="18" charset="0"/>
              </a:rPr>
              <a:t>, разработанный в 1972 г. (г. </a:t>
            </a:r>
            <a:r>
              <a:rPr lang="ru-RU" sz="1200" dirty="0" err="1">
                <a:latin typeface="Times New Roman" panose="02020603050405020304" pitchFamily="18" charset="0"/>
                <a:cs typeface="Times New Roman" panose="02020603050405020304" pitchFamily="18" charset="0"/>
              </a:rPr>
              <a:t>Колумбус</a:t>
            </a:r>
            <a:r>
              <a:rPr lang="ru-RU" sz="1200" dirty="0">
                <a:latin typeface="Times New Roman" panose="02020603050405020304" pitchFamily="18" charset="0"/>
                <a:cs typeface="Times New Roman" panose="02020603050405020304" pitchFamily="18" charset="0"/>
              </a:rPr>
              <a:t>, США). </a:t>
            </a:r>
          </a:p>
        </p:txBody>
      </p:sp>
      <p:sp>
        <p:nvSpPr>
          <p:cNvPr id="20" name="Стрелка вправо с вырезом 10">
            <a:extLst>
              <a:ext uri="{FF2B5EF4-FFF2-40B4-BE49-F238E27FC236}">
                <a16:creationId xmlns:a16="http://schemas.microsoft.com/office/drawing/2014/main" id="{A8891D4A-8F65-4904-2FB8-6DC2472A8483}"/>
              </a:ext>
            </a:extLst>
          </p:cNvPr>
          <p:cNvSpPr/>
          <p:nvPr/>
        </p:nvSpPr>
        <p:spPr bwMode="auto">
          <a:xfrm rot="5400000">
            <a:off x="6862031" y="3826933"/>
            <a:ext cx="600077" cy="342900"/>
          </a:xfrm>
          <a:prstGeom prst="notched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4148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1558" y="578644"/>
            <a:ext cx="9550400" cy="907256"/>
          </a:xfrm>
        </p:spPr>
        <p:txBody>
          <a:bodyPr>
            <a:normAutofit fontScale="90000"/>
          </a:bodyPr>
          <a:lstStyle/>
          <a:p>
            <a:r>
              <a:rPr lang="ru-RU" i="1" dirty="0">
                <a:latin typeface="Times New Roman" panose="02020603050405020304" pitchFamily="18" charset="0"/>
                <a:cs typeface="Times New Roman" panose="02020603050405020304" pitchFamily="18" charset="0"/>
              </a:rPr>
              <a:t>Все нарушения в природных ландшафтах подразделяют на три группы:</a:t>
            </a:r>
            <a:endParaRPr lang="ru-RU" i="1" dirty="0"/>
          </a:p>
        </p:txBody>
      </p:sp>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7</a:t>
            </a:fld>
            <a:endParaRPr lang="ru-RU" altLang="ru-RU">
              <a:solidFill>
                <a:srgbClr val="000066"/>
              </a:solidFill>
            </a:endParaRPr>
          </a:p>
        </p:txBody>
      </p:sp>
      <p:sp>
        <p:nvSpPr>
          <p:cNvPr id="5" name="Овал 4"/>
          <p:cNvSpPr/>
          <p:nvPr/>
        </p:nvSpPr>
        <p:spPr bwMode="auto">
          <a:xfrm>
            <a:off x="2867025" y="2428875"/>
            <a:ext cx="2162175" cy="14287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graphicFrame>
        <p:nvGraphicFramePr>
          <p:cNvPr id="9" name="Схема 8"/>
          <p:cNvGraphicFramePr/>
          <p:nvPr>
            <p:extLst>
              <p:ext uri="{D42A27DB-BD31-4B8C-83A1-F6EECF244321}">
                <p14:modId xmlns:p14="http://schemas.microsoft.com/office/powerpoint/2010/main" val="3301201249"/>
              </p:ext>
            </p:extLst>
          </p:nvPr>
        </p:nvGraphicFramePr>
        <p:xfrm>
          <a:off x="542925" y="1485900"/>
          <a:ext cx="10469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147480F-D69B-DC44-81CA-29391E803357}"/>
              </a:ext>
            </a:extLst>
          </p:cNvPr>
          <p:cNvSpPr txBox="1"/>
          <p:nvPr/>
        </p:nvSpPr>
        <p:spPr>
          <a:xfrm>
            <a:off x="6122458" y="1606398"/>
            <a:ext cx="555307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200" dirty="0">
                <a:latin typeface="Times New Roman" panose="02020603050405020304" pitchFamily="18" charset="0"/>
                <a:ea typeface="Times New Roman" panose="02020603050405020304" pitchFamily="18" charset="0"/>
                <a:cs typeface="Times New Roman" panose="02020603050405020304" pitchFamily="18" charset="0"/>
              </a:rPr>
              <a:t>Матрицы обычно сочетают перечень воздействий человека и индикаторов последствий. Широко используются для определения взаимосвязей типа "причина - следствие". Например, простая матрица, построенная Л. Леопольдом с соавторами для Геологической службы США (</a:t>
            </a:r>
            <a:r>
              <a:rPr lang="ru-RU" sz="1200" dirty="0" err="1">
                <a:latin typeface="Times New Roman" panose="02020603050405020304" pitchFamily="18" charset="0"/>
                <a:ea typeface="Times New Roman" panose="02020603050405020304" pitchFamily="18" charset="0"/>
                <a:cs typeface="Times New Roman" panose="02020603050405020304" pitchFamily="18" charset="0"/>
              </a:rPr>
              <a:t>Leopold</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L. </a:t>
            </a:r>
            <a:r>
              <a:rPr lang="ru-RU" sz="1200" dirty="0" err="1">
                <a:latin typeface="Times New Roman" panose="02020603050405020304" pitchFamily="18" charset="0"/>
                <a:ea typeface="Times New Roman" panose="02020603050405020304" pitchFamily="18" charset="0"/>
                <a:cs typeface="Times New Roman" panose="02020603050405020304" pitchFamily="18" charset="0"/>
              </a:rPr>
              <a:t>et</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ea typeface="Times New Roman" panose="02020603050405020304" pitchFamily="18" charset="0"/>
                <a:cs typeface="Times New Roman" panose="02020603050405020304" pitchFamily="18" charset="0"/>
              </a:rPr>
              <a:t>al</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1971).</a:t>
            </a:r>
          </a:p>
          <a:p>
            <a:pPr algn="just"/>
            <a:r>
              <a:rPr lang="ru-RU" sz="1200" dirty="0">
                <a:latin typeface="Times New Roman" panose="02020603050405020304" pitchFamily="18" charset="0"/>
                <a:ea typeface="Times New Roman" panose="02020603050405020304" pitchFamily="18" charset="0"/>
                <a:cs typeface="Times New Roman" panose="02020603050405020304" pitchFamily="18" charset="0"/>
              </a:rPr>
              <a:t>Группировка информации в форме матрицы дает наглядное представление об эффектах воздействий. Но причинно-следственная матрица выявляет лишь первичные изменения в природной среде и не отражает процессы, происходящие под влиянием уже произошедших изменений и их последствий.</a:t>
            </a:r>
          </a:p>
        </p:txBody>
      </p:sp>
      <p:sp>
        <p:nvSpPr>
          <p:cNvPr id="8" name="TextBox 7">
            <a:extLst>
              <a:ext uri="{FF2B5EF4-FFF2-40B4-BE49-F238E27FC236}">
                <a16:creationId xmlns:a16="http://schemas.microsoft.com/office/drawing/2014/main" id="{3147480F-D69B-DC44-81CA-29391E803357}"/>
              </a:ext>
            </a:extLst>
          </p:cNvPr>
          <p:cNvSpPr txBox="1"/>
          <p:nvPr/>
        </p:nvSpPr>
        <p:spPr>
          <a:xfrm>
            <a:off x="6122458" y="3478718"/>
            <a:ext cx="5336118"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200" dirty="0">
                <a:latin typeface="Times New Roman" panose="02020603050405020304" pitchFamily="18" charset="0"/>
                <a:cs typeface="Times New Roman" panose="02020603050405020304" pitchFamily="18" charset="0"/>
              </a:rPr>
              <a:t>Устранить эти недостатки была призвана матрица взаимодействия компонентов. С её помощью канадскими специалистами анализировалось пять предполагаемых мест сооружения порта (</a:t>
            </a:r>
            <a:r>
              <a:rPr lang="ru-RU" sz="1200" dirty="0" err="1">
                <a:latin typeface="Times New Roman" panose="02020603050405020304" pitchFamily="18" charset="0"/>
                <a:cs typeface="Times New Roman" panose="02020603050405020304" pitchFamily="18" charset="0"/>
              </a:rPr>
              <a:t>Environmental</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Canada</a:t>
            </a:r>
            <a:r>
              <a:rPr lang="ru-RU" sz="1200" dirty="0">
                <a:latin typeface="Times New Roman" panose="02020603050405020304" pitchFamily="18" charset="0"/>
                <a:cs typeface="Times New Roman" panose="02020603050405020304" pitchFamily="18" charset="0"/>
              </a:rPr>
              <a:t>, 1974). В матрице и по вертикали, и по горизонтали перечислены одни и те же компоненты природной среды, выявлены и показаны прямые зависимости между ними. Используя прием умножения компонентов, были определены зависимости более высоких порядков. Полученная матрица преобразована в матрицу минимальных звеньев, в которой числа в клетках показывают длину цепи зависимости между компонентами. Эксперты анализируют воздействия предполагаемого проекта и нарушения, которые могут произойти в цепях зависимостей. Эти нарушения классифицируются по степени в баллах от 0 до 3 в порядке нарастания для каждого варианта, что дает возможность выбрать наилучший из них. Наиболее существенным недостатком метода является анализ лишь природной системы.</a:t>
            </a:r>
          </a:p>
        </p:txBody>
      </p:sp>
    </p:spTree>
    <p:extLst>
      <p:ext uri="{BB962C8B-B14F-4D97-AF65-F5344CB8AC3E}">
        <p14:creationId xmlns:p14="http://schemas.microsoft.com/office/powerpoint/2010/main" val="143097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8</a:t>
            </a:fld>
            <a:endParaRPr lang="ru-RU" altLang="ru-RU">
              <a:solidFill>
                <a:srgbClr val="000066"/>
              </a:solidFill>
            </a:endParaRPr>
          </a:p>
        </p:txBody>
      </p:sp>
      <p:sp>
        <p:nvSpPr>
          <p:cNvPr id="5" name="Овал 4"/>
          <p:cNvSpPr/>
          <p:nvPr/>
        </p:nvSpPr>
        <p:spPr bwMode="auto">
          <a:xfrm>
            <a:off x="923925" y="1771649"/>
            <a:ext cx="1876425" cy="92392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sp>
        <p:nvSpPr>
          <p:cNvPr id="6" name="Овал 5"/>
          <p:cNvSpPr/>
          <p:nvPr/>
        </p:nvSpPr>
        <p:spPr bwMode="auto">
          <a:xfrm>
            <a:off x="3438525" y="1962150"/>
            <a:ext cx="1200150" cy="8001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ndParaRPr>
          </a:p>
        </p:txBody>
      </p:sp>
      <p:graphicFrame>
        <p:nvGraphicFramePr>
          <p:cNvPr id="11" name="Схема 10"/>
          <p:cNvGraphicFramePr/>
          <p:nvPr/>
        </p:nvGraphicFramePr>
        <p:xfrm>
          <a:off x="6005513" y="2274893"/>
          <a:ext cx="5155406" cy="3363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Прямая со стрелкой 15"/>
          <p:cNvCxnSpPr/>
          <p:nvPr/>
        </p:nvCxnSpPr>
        <p:spPr bwMode="auto">
          <a:xfrm flipH="1">
            <a:off x="2800350" y="1771649"/>
            <a:ext cx="2219325" cy="137160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bwMode="auto">
          <a:xfrm>
            <a:off x="6477000" y="1771649"/>
            <a:ext cx="2762250" cy="148590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Схема 19"/>
          <p:cNvGraphicFramePr/>
          <p:nvPr>
            <p:extLst>
              <p:ext uri="{D42A27DB-BD31-4B8C-83A1-F6EECF244321}">
                <p14:modId xmlns:p14="http://schemas.microsoft.com/office/powerpoint/2010/main" val="3996731165"/>
              </p:ext>
            </p:extLst>
          </p:nvPr>
        </p:nvGraphicFramePr>
        <p:xfrm>
          <a:off x="1727200" y="628651"/>
          <a:ext cx="9093200" cy="6229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217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ямоугольник 1">
            <a:extLst>
              <a:ext uri="{FF2B5EF4-FFF2-40B4-BE49-F238E27FC236}">
                <a16:creationId xmlns:a16="http://schemas.microsoft.com/office/drawing/2014/main" id="{88CFE865-6A87-4C89-AD15-BB320BABAD0B}"/>
              </a:ext>
            </a:extLst>
          </p:cNvPr>
          <p:cNvSpPr/>
          <p:nvPr/>
        </p:nvSpPr>
        <p:spPr>
          <a:xfrm>
            <a:off x="1823186" y="117449"/>
            <a:ext cx="10837817" cy="1401922"/>
          </a:xfrm>
          <a:prstGeom prst="rect">
            <a:avLst/>
          </a:prstGeom>
        </p:spPr>
        <p:txBody>
          <a:bodyPr wrap="square">
            <a:spAutoFit/>
          </a:bodyPr>
          <a:lstStyle/>
          <a:p>
            <a:pPr algn="just">
              <a:lnSpc>
                <a:spcPct val="115000"/>
              </a:lnSpc>
              <a:spcAft>
                <a:spcPts val="0"/>
              </a:spcAft>
            </a:pPr>
            <a:r>
              <a:rPr lang="ru-RU"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Этапы интегральной оценки антропогенной нагрузки на </a:t>
            </a:r>
            <a:r>
              <a:rPr lang="ru-RU"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геосистемы</a:t>
            </a:r>
            <a:r>
              <a:rPr lang="ru-RU"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t>
            </a:r>
            <a:endParaRPr lang="ru-RU" sz="1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 name="矩形 3">
            <a:extLst>
              <a:ext uri="{FF2B5EF4-FFF2-40B4-BE49-F238E27FC236}">
                <a16:creationId xmlns:a16="http://schemas.microsoft.com/office/drawing/2014/main" id="{2B150CCA-08B6-4421-B5E3-CF9ACA1326C2}"/>
              </a:ext>
            </a:extLst>
          </p:cNvPr>
          <p:cNvSpPr/>
          <p:nvPr/>
        </p:nvSpPr>
        <p:spPr>
          <a:xfrm>
            <a:off x="2366075" y="842927"/>
            <a:ext cx="8264436" cy="85127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Прямоугольник 2">
            <a:extLst>
              <a:ext uri="{FF2B5EF4-FFF2-40B4-BE49-F238E27FC236}">
                <a16:creationId xmlns:a16="http://schemas.microsoft.com/office/drawing/2014/main" id="{A22AEE9F-A433-4057-A823-0EDA021F0591}"/>
              </a:ext>
            </a:extLst>
          </p:cNvPr>
          <p:cNvSpPr/>
          <p:nvPr/>
        </p:nvSpPr>
        <p:spPr>
          <a:xfrm>
            <a:off x="3260792" y="850828"/>
            <a:ext cx="6955332" cy="923330"/>
          </a:xfrm>
          <a:prstGeom prst="rect">
            <a:avLst/>
          </a:prstGeom>
        </p:spPr>
        <p:txBody>
          <a:bodyPr wrap="square">
            <a:spAutoFit/>
          </a:bodyPr>
          <a:lstStyle/>
          <a:p>
            <a:pPr lvl="0" algn="ctr">
              <a:spcBef>
                <a:spcPts val="140"/>
              </a:spcBef>
              <a:spcAft>
                <a:spcPts val="140"/>
              </a:spcAft>
            </a:pPr>
            <a:r>
              <a:rPr lang="ru-RU" dirty="0">
                <a:solidFill>
                  <a:srgbClr val="000000"/>
                </a:solidFill>
                <a:latin typeface="Times New Roman" panose="02020603050405020304" pitchFamily="18" charset="0"/>
                <a:ea typeface="Times New Roman" panose="02020603050405020304" pitchFamily="18" charset="0"/>
              </a:rPr>
              <a:t>Определение и картографирование показателей антропогенного воздействия, разработка шкалы балльной оценки с учетом максимальных и минимальных </a:t>
            </a:r>
            <a:r>
              <a:rPr lang="ru-RU" dirty="0" smtClean="0">
                <a:solidFill>
                  <a:srgbClr val="000000"/>
                </a:solidFill>
                <a:latin typeface="Times New Roman" panose="02020603050405020304" pitchFamily="18" charset="0"/>
                <a:ea typeface="Times New Roman" panose="02020603050405020304" pitchFamily="18" charset="0"/>
              </a:rPr>
              <a:t>значений;</a:t>
            </a:r>
            <a:endParaRPr lang="ru-RU" sz="1600" dirty="0">
              <a:latin typeface="Times New Roman" panose="02020603050405020304" pitchFamily="18" charset="0"/>
              <a:ea typeface="Times New Roman" panose="02020603050405020304" pitchFamily="18" charset="0"/>
            </a:endParaRPr>
          </a:p>
        </p:txBody>
      </p:sp>
      <p:sp>
        <p:nvSpPr>
          <p:cNvPr id="55" name="矩形 3">
            <a:extLst>
              <a:ext uri="{FF2B5EF4-FFF2-40B4-BE49-F238E27FC236}">
                <a16:creationId xmlns:a16="http://schemas.microsoft.com/office/drawing/2014/main" id="{E26F9060-2C10-4890-AB8E-0DAF02E214F6}"/>
              </a:ext>
            </a:extLst>
          </p:cNvPr>
          <p:cNvSpPr/>
          <p:nvPr/>
        </p:nvSpPr>
        <p:spPr>
          <a:xfrm>
            <a:off x="2353284" y="2197228"/>
            <a:ext cx="8264436" cy="85127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Прямоугольник 4">
            <a:extLst>
              <a:ext uri="{FF2B5EF4-FFF2-40B4-BE49-F238E27FC236}">
                <a16:creationId xmlns:a16="http://schemas.microsoft.com/office/drawing/2014/main" id="{1C7A059E-252F-41A9-A3C2-711D0B79B0B4}"/>
              </a:ext>
            </a:extLst>
          </p:cNvPr>
          <p:cNvSpPr/>
          <p:nvPr/>
        </p:nvSpPr>
        <p:spPr>
          <a:xfrm>
            <a:off x="3279455" y="2330768"/>
            <a:ext cx="6096000" cy="646331"/>
          </a:xfrm>
          <a:prstGeom prst="rect">
            <a:avLst/>
          </a:prstGeom>
        </p:spPr>
        <p:txBody>
          <a:bodyPr>
            <a:spAutoFit/>
          </a:bodyPr>
          <a:lstStyle/>
          <a:p>
            <a:pPr lvl="0" algn="ctr">
              <a:spcBef>
                <a:spcPts val="140"/>
              </a:spcBef>
              <a:spcAft>
                <a:spcPts val="140"/>
              </a:spcAft>
            </a:pPr>
            <a:r>
              <a:rPr lang="ru-RU" dirty="0">
                <a:solidFill>
                  <a:srgbClr val="000000"/>
                </a:solidFill>
                <a:latin typeface="Times New Roman" panose="02020603050405020304" pitchFamily="18" charset="0"/>
                <a:ea typeface="Times New Roman" panose="02020603050405020304" pitchFamily="18" charset="0"/>
              </a:rPr>
              <a:t>Дифференциация объектов исследования по каждому отдельному показателю </a:t>
            </a:r>
            <a:r>
              <a:rPr lang="ru-RU" dirty="0" smtClean="0">
                <a:solidFill>
                  <a:srgbClr val="000000"/>
                </a:solidFill>
                <a:latin typeface="Times New Roman" panose="02020603050405020304" pitchFamily="18" charset="0"/>
                <a:ea typeface="Times New Roman" panose="02020603050405020304" pitchFamily="18" charset="0"/>
              </a:rPr>
              <a:t>воздействия;</a:t>
            </a:r>
            <a:endParaRPr lang="ru-RU" sz="1600" dirty="0">
              <a:latin typeface="Times New Roman" panose="02020603050405020304" pitchFamily="18" charset="0"/>
              <a:ea typeface="Times New Roman" panose="02020603050405020304" pitchFamily="18" charset="0"/>
            </a:endParaRPr>
          </a:p>
        </p:txBody>
      </p:sp>
      <p:sp>
        <p:nvSpPr>
          <p:cNvPr id="56" name="Freeform 5">
            <a:extLst>
              <a:ext uri="{FF2B5EF4-FFF2-40B4-BE49-F238E27FC236}">
                <a16:creationId xmlns:a16="http://schemas.microsoft.com/office/drawing/2014/main" id="{D4EBE17D-3F5F-4642-90B9-6A97A8BBFD6F}"/>
              </a:ext>
            </a:extLst>
          </p:cNvPr>
          <p:cNvSpPr/>
          <p:nvPr/>
        </p:nvSpPr>
        <p:spPr>
          <a:xfrm>
            <a:off x="952330" y="890889"/>
            <a:ext cx="1010193" cy="840951"/>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7" name="Freeform 5">
            <a:extLst>
              <a:ext uri="{FF2B5EF4-FFF2-40B4-BE49-F238E27FC236}">
                <a16:creationId xmlns:a16="http://schemas.microsoft.com/office/drawing/2014/main" id="{D8312634-857C-4C80-B4F3-4F20E0E7CE7B}"/>
              </a:ext>
            </a:extLst>
          </p:cNvPr>
          <p:cNvSpPr/>
          <p:nvPr/>
        </p:nvSpPr>
        <p:spPr>
          <a:xfrm>
            <a:off x="907571" y="2184038"/>
            <a:ext cx="1010193" cy="840951"/>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8" name="矩形 3">
            <a:extLst>
              <a:ext uri="{FF2B5EF4-FFF2-40B4-BE49-F238E27FC236}">
                <a16:creationId xmlns:a16="http://schemas.microsoft.com/office/drawing/2014/main" id="{154A159B-F02E-4BAF-885E-7EC96ECFEDC9}"/>
              </a:ext>
            </a:extLst>
          </p:cNvPr>
          <p:cNvSpPr/>
          <p:nvPr/>
        </p:nvSpPr>
        <p:spPr>
          <a:xfrm>
            <a:off x="2317876" y="3460741"/>
            <a:ext cx="8264436" cy="85127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Прямоугольник 6">
            <a:extLst>
              <a:ext uri="{FF2B5EF4-FFF2-40B4-BE49-F238E27FC236}">
                <a16:creationId xmlns:a16="http://schemas.microsoft.com/office/drawing/2014/main" id="{2D11D5A9-EFC3-4272-88AA-459198237B4A}"/>
              </a:ext>
            </a:extLst>
          </p:cNvPr>
          <p:cNvSpPr/>
          <p:nvPr/>
        </p:nvSpPr>
        <p:spPr>
          <a:xfrm>
            <a:off x="3319798" y="3455797"/>
            <a:ext cx="6096000" cy="923330"/>
          </a:xfrm>
          <a:prstGeom prst="rect">
            <a:avLst/>
          </a:prstGeom>
        </p:spPr>
        <p:txBody>
          <a:bodyPr>
            <a:spAutoFit/>
          </a:bodyPr>
          <a:lstStyle/>
          <a:p>
            <a:pPr lvl="0" algn="ctr">
              <a:spcBef>
                <a:spcPts val="140"/>
              </a:spcBef>
              <a:spcAft>
                <a:spcPts val="140"/>
              </a:spcAft>
            </a:pPr>
            <a:r>
              <a:rPr lang="ru-RU" dirty="0">
                <a:solidFill>
                  <a:srgbClr val="000000"/>
                </a:solidFill>
                <a:latin typeface="Times New Roman" panose="02020603050405020304" pitchFamily="18" charset="0"/>
                <a:ea typeface="Times New Roman" panose="02020603050405020304" pitchFamily="18" charset="0"/>
              </a:rPr>
              <a:t>С помощью разработанной шкалы оценки показателей антропогенного воздействия формировать интегральные значения для каждой </a:t>
            </a:r>
            <a:r>
              <a:rPr lang="ru-RU" dirty="0" err="1">
                <a:solidFill>
                  <a:srgbClr val="000000"/>
                </a:solidFill>
                <a:latin typeface="Times New Roman" panose="02020603050405020304" pitchFamily="18" charset="0"/>
                <a:ea typeface="Times New Roman" panose="02020603050405020304" pitchFamily="18" charset="0"/>
              </a:rPr>
              <a:t>геосистемы</a:t>
            </a:r>
            <a:r>
              <a:rPr lang="ru-RU" dirty="0">
                <a:solidFill>
                  <a:srgbClr val="000000"/>
                </a:solidFill>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p:txBody>
      </p:sp>
      <p:sp>
        <p:nvSpPr>
          <p:cNvPr id="59" name="矩形 3">
            <a:extLst>
              <a:ext uri="{FF2B5EF4-FFF2-40B4-BE49-F238E27FC236}">
                <a16:creationId xmlns:a16="http://schemas.microsoft.com/office/drawing/2014/main" id="{E5D1592D-AE00-4176-9FC4-F49EA339390E}"/>
              </a:ext>
            </a:extLst>
          </p:cNvPr>
          <p:cNvSpPr/>
          <p:nvPr/>
        </p:nvSpPr>
        <p:spPr>
          <a:xfrm>
            <a:off x="2317876" y="4892066"/>
            <a:ext cx="8264436" cy="85127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5">
            <a:extLst>
              <a:ext uri="{FF2B5EF4-FFF2-40B4-BE49-F238E27FC236}">
                <a16:creationId xmlns:a16="http://schemas.microsoft.com/office/drawing/2014/main" id="{C1D66ED7-73A3-4B9E-87B2-E58BA41E63E6}"/>
              </a:ext>
            </a:extLst>
          </p:cNvPr>
          <p:cNvSpPr/>
          <p:nvPr/>
        </p:nvSpPr>
        <p:spPr>
          <a:xfrm>
            <a:off x="898392" y="3484783"/>
            <a:ext cx="1010193" cy="840951"/>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61" name="Freeform 5">
            <a:extLst>
              <a:ext uri="{FF2B5EF4-FFF2-40B4-BE49-F238E27FC236}">
                <a16:creationId xmlns:a16="http://schemas.microsoft.com/office/drawing/2014/main" id="{743FF76E-0D49-45A8-BE15-2B7AF89EAE9D}"/>
              </a:ext>
            </a:extLst>
          </p:cNvPr>
          <p:cNvSpPr/>
          <p:nvPr/>
        </p:nvSpPr>
        <p:spPr>
          <a:xfrm>
            <a:off x="952330" y="4902393"/>
            <a:ext cx="1010193" cy="840951"/>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9" name="Прямоугольник 8">
            <a:extLst>
              <a:ext uri="{FF2B5EF4-FFF2-40B4-BE49-F238E27FC236}">
                <a16:creationId xmlns:a16="http://schemas.microsoft.com/office/drawing/2014/main" id="{E81C4466-FDA5-427E-B81C-050B5D5EAF64}"/>
              </a:ext>
            </a:extLst>
          </p:cNvPr>
          <p:cNvSpPr/>
          <p:nvPr/>
        </p:nvSpPr>
        <p:spPr>
          <a:xfrm>
            <a:off x="3312615" y="5013085"/>
            <a:ext cx="6096000" cy="646331"/>
          </a:xfrm>
          <a:prstGeom prst="rect">
            <a:avLst/>
          </a:prstGeom>
        </p:spPr>
        <p:txBody>
          <a:bodyPr>
            <a:spAutoFit/>
          </a:bodyPr>
          <a:lstStyle/>
          <a:p>
            <a:pPr lvl="0" algn="ctr">
              <a:spcBef>
                <a:spcPts val="140"/>
              </a:spcBef>
              <a:spcAft>
                <a:spcPts val="140"/>
              </a:spcAft>
            </a:pPr>
            <a:r>
              <a:rPr lang="ru-RU" dirty="0">
                <a:solidFill>
                  <a:srgbClr val="000000"/>
                </a:solidFill>
                <a:latin typeface="Times New Roman" panose="02020603050405020304" pitchFamily="18" charset="0"/>
                <a:ea typeface="Times New Roman" panose="02020603050405020304" pitchFamily="18" charset="0"/>
              </a:rPr>
              <a:t>Анализ полученных интегральных оценок, выявление ведущих показателей для каждой группы </a:t>
            </a:r>
            <a:r>
              <a:rPr lang="ru-RU" dirty="0" err="1">
                <a:solidFill>
                  <a:srgbClr val="000000"/>
                </a:solidFill>
                <a:latin typeface="Times New Roman" panose="02020603050405020304" pitchFamily="18" charset="0"/>
                <a:ea typeface="Times New Roman" panose="02020603050405020304" pitchFamily="18" charset="0"/>
              </a:rPr>
              <a:t>геосистем</a:t>
            </a: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42734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4677</TotalTime>
  <Words>1281</Words>
  <Application>Microsoft Office PowerPoint</Application>
  <PresentationFormat>Широкоэкранный</PresentationFormat>
  <Paragraphs>84</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微软雅黑</vt:lpstr>
      <vt:lpstr>Arial</vt:lpstr>
      <vt:lpstr>Calibri</vt:lpstr>
      <vt:lpstr>Calibri Light</vt:lpstr>
      <vt:lpstr>Impact</vt:lpstr>
      <vt:lpstr>Symbol</vt:lpstr>
      <vt:lpstr>Times New Roman</vt:lpstr>
      <vt:lpstr>Тема Office</vt:lpstr>
      <vt:lpstr>Презентация PowerPoint</vt:lpstr>
      <vt:lpstr>Презентация PowerPoint</vt:lpstr>
      <vt:lpstr>Презентация PowerPoint</vt:lpstr>
      <vt:lpstr>В настоящее время для оценки антропогенных воздействий применяются следующие методы: </vt:lpstr>
      <vt:lpstr>Все нарушения в природных ландшафтах подразделяют на три группы:</vt:lpstr>
      <vt:lpstr>Презентация PowerPoint</vt:lpstr>
      <vt:lpstr>Все нарушения в природных ландшафтах подразделяют на три группы:</vt:lpstr>
      <vt:lpstr>Презентация PowerPoint</vt:lpstr>
      <vt:lpstr>Презентация PowerPoint</vt:lpstr>
      <vt:lpstr>Презентация PowerPoint</vt:lpstr>
      <vt:lpstr>Презентация PowerPoint</vt:lpstr>
      <vt:lpstr>Для оценки степени антропогенной нагрузки на геосистемы исследуемого региона применяется следующий алгоритм</vt:lpstr>
      <vt:lpstr>Презентация PowerPoint</vt:lpstr>
      <vt:lpstr>Презентация PowerPoint</vt:lpstr>
      <vt:lpstr>Обзорные вопросы</vt:lpstr>
      <vt:lpstr> </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165</cp:revision>
  <dcterms:created xsi:type="dcterms:W3CDTF">2021-11-16T03:16:23Z</dcterms:created>
  <dcterms:modified xsi:type="dcterms:W3CDTF">2023-11-05T16:34:14Z</dcterms:modified>
</cp:coreProperties>
</file>