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layout13.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diagrams/drawing3.xml" ContentType="application/vnd.ms-office.drawingml.diagramDrawing+xml"/>
  <Override PartName="/ppt/diagrams/quickStyle5.xml" ContentType="application/vnd.openxmlformats-officedocument.drawingml.diagramStyle+xml"/>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2.xml.rels><?xml version="1.0" encoding="UTF-8" standalone="yes"?>
<Relationships xmlns="http://schemas.openxmlformats.org/package/2006/relationships"><Relationship Id="rId1" Type="http://schemas.openxmlformats.org/officeDocument/2006/relationships/image" Target="../media/image5.png"/></Relationships>
</file>

<file path=ppt/diagrams/_rels/drawing2.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6669E8-F16A-45B7-85F4-27A8FDF9CFD5}" type="doc">
      <dgm:prSet loTypeId="urn:microsoft.com/office/officeart/2005/8/layout/cycle2" loCatId="cycle" qsTypeId="urn:microsoft.com/office/officeart/2005/8/quickstyle/simple1" qsCatId="simple" csTypeId="urn:microsoft.com/office/officeart/2005/8/colors/accent1_2" csCatId="accent1"/>
      <dgm:spPr/>
      <dgm:t>
        <a:bodyPr/>
        <a:lstStyle/>
        <a:p>
          <a:endParaRPr lang="ru-RU"/>
        </a:p>
      </dgm:t>
    </dgm:pt>
    <dgm:pt modelId="{A05B6EAD-AD01-4AF7-869F-BE7C8970275D}">
      <dgm:prSet custT="1"/>
      <dgm:spPr/>
      <dgm:t>
        <a:bodyPr/>
        <a:lstStyle/>
        <a:p>
          <a:r>
            <a:rPr lang="kk-KZ" sz="1800" dirty="0">
              <a:latin typeface="Times New Roman" panose="02020603050405020304" pitchFamily="18" charset="0"/>
              <a:cs typeface="Times New Roman" panose="02020603050405020304" pitchFamily="18" charset="0"/>
            </a:rPr>
            <a:t>Мұғалімнің кәсіптік -педагогикалық даярлау проблемасын зерттеуге арналған еңбектерде (Ф.Н.Гонобалин, Т.А.Воробьева, Н.В.Кузьмина, В.А.Сластенин, Р.И.Хмелюк, Н.Д.Хмель, А.И.Шербаков және т.б.) кез келген адамның мұғалім бола алмайтындығы дәлелденген. Мұғалімдік мамандықтың соншама көптігіне қарамастан, оны меңгеру үшін қабілеттіліктер мен тұлғалық сапалардың ерекше қатаң құрылымы, белгілі әлеуметтік – психологиялық бейімділік қажет.</a:t>
          </a:r>
          <a:r>
            <a:rPr lang="ru-RU" sz="1800" dirty="0">
              <a:latin typeface="Times New Roman" panose="02020603050405020304" pitchFamily="18" charset="0"/>
              <a:cs typeface="Times New Roman" panose="02020603050405020304" pitchFamily="18" charset="0"/>
            </a:rPr>
            <a:t/>
          </a:r>
          <a:br>
            <a:rPr lang="ru-RU" sz="1800" dirty="0">
              <a:latin typeface="Times New Roman" panose="02020603050405020304" pitchFamily="18" charset="0"/>
              <a:cs typeface="Times New Roman" panose="02020603050405020304" pitchFamily="18" charset="0"/>
            </a:rPr>
          </a:br>
          <a:endParaRPr lang="ru-RU" sz="1800" dirty="0">
            <a:latin typeface="Times New Roman" panose="02020603050405020304" pitchFamily="18" charset="0"/>
            <a:cs typeface="Times New Roman" panose="02020603050405020304" pitchFamily="18" charset="0"/>
          </a:endParaRPr>
        </a:p>
      </dgm:t>
    </dgm:pt>
    <dgm:pt modelId="{89D0B9FB-6400-4494-9021-CC126AB8103C}" type="parTrans" cxnId="{AAAD0765-B32F-4117-BC50-BE996464E957}">
      <dgm:prSet/>
      <dgm:spPr/>
      <dgm:t>
        <a:bodyPr/>
        <a:lstStyle/>
        <a:p>
          <a:endParaRPr lang="ru-RU"/>
        </a:p>
      </dgm:t>
    </dgm:pt>
    <dgm:pt modelId="{068D4E7E-1796-430C-92D0-C1D327AC90D4}" type="sibTrans" cxnId="{AAAD0765-B32F-4117-BC50-BE996464E957}">
      <dgm:prSet/>
      <dgm:spPr/>
      <dgm:t>
        <a:bodyPr/>
        <a:lstStyle/>
        <a:p>
          <a:endParaRPr lang="ru-RU"/>
        </a:p>
      </dgm:t>
    </dgm:pt>
    <dgm:pt modelId="{0EAEA168-0FEC-43F9-965D-DBDBDABE7C8F}" type="pres">
      <dgm:prSet presAssocID="{EC6669E8-F16A-45B7-85F4-27A8FDF9CFD5}" presName="cycle" presStyleCnt="0">
        <dgm:presLayoutVars>
          <dgm:dir/>
          <dgm:resizeHandles val="exact"/>
        </dgm:presLayoutVars>
      </dgm:prSet>
      <dgm:spPr/>
      <dgm:t>
        <a:bodyPr/>
        <a:lstStyle/>
        <a:p>
          <a:endParaRPr lang="ru-RU"/>
        </a:p>
      </dgm:t>
    </dgm:pt>
    <dgm:pt modelId="{08653EF0-BDCC-437A-8765-2CC526E59543}" type="pres">
      <dgm:prSet presAssocID="{A05B6EAD-AD01-4AF7-869F-BE7C8970275D}" presName="node" presStyleLbl="node1" presStyleIdx="0" presStyleCnt="1">
        <dgm:presLayoutVars>
          <dgm:bulletEnabled val="1"/>
        </dgm:presLayoutVars>
      </dgm:prSet>
      <dgm:spPr/>
      <dgm:t>
        <a:bodyPr/>
        <a:lstStyle/>
        <a:p>
          <a:endParaRPr lang="ru-RU"/>
        </a:p>
      </dgm:t>
    </dgm:pt>
  </dgm:ptLst>
  <dgm:cxnLst>
    <dgm:cxn modelId="{AAAD0765-B32F-4117-BC50-BE996464E957}" srcId="{EC6669E8-F16A-45B7-85F4-27A8FDF9CFD5}" destId="{A05B6EAD-AD01-4AF7-869F-BE7C8970275D}" srcOrd="0" destOrd="0" parTransId="{89D0B9FB-6400-4494-9021-CC126AB8103C}" sibTransId="{068D4E7E-1796-430C-92D0-C1D327AC90D4}"/>
    <dgm:cxn modelId="{F25BB5FD-BEE0-43CE-A62F-B5576CC31A1C}" type="presOf" srcId="{A05B6EAD-AD01-4AF7-869F-BE7C8970275D}" destId="{08653EF0-BDCC-437A-8765-2CC526E59543}" srcOrd="0" destOrd="0" presId="urn:microsoft.com/office/officeart/2005/8/layout/cycle2"/>
    <dgm:cxn modelId="{90329336-FEB7-4306-9060-D05495B45159}" type="presOf" srcId="{EC6669E8-F16A-45B7-85F4-27A8FDF9CFD5}" destId="{0EAEA168-0FEC-43F9-965D-DBDBDABE7C8F}" srcOrd="0" destOrd="0" presId="urn:microsoft.com/office/officeart/2005/8/layout/cycle2"/>
    <dgm:cxn modelId="{E7F94DF4-A67E-44C2-885B-33CE281BD890}" type="presParOf" srcId="{0EAEA168-0FEC-43F9-965D-DBDBDABE7C8F}" destId="{08653EF0-BDCC-437A-8765-2CC526E59543}"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EBCF2D3-6FAA-476B-A99F-9134A9C2D8AF}" type="doc">
      <dgm:prSet loTypeId="urn:microsoft.com/office/officeart/2005/8/layout/cycle2" loCatId="cycle" qsTypeId="urn:microsoft.com/office/officeart/2005/8/quickstyle/3d2" qsCatId="3D" csTypeId="urn:microsoft.com/office/officeart/2005/8/colors/colorful2" csCatId="colorful" phldr="1"/>
      <dgm:spPr/>
      <dgm:t>
        <a:bodyPr/>
        <a:lstStyle/>
        <a:p>
          <a:endParaRPr lang="ru-RU"/>
        </a:p>
      </dgm:t>
    </dgm:pt>
    <dgm:pt modelId="{95308A28-F6F5-423C-8C5F-9EB3D4E838C2}">
      <dgm:prSet custT="1"/>
      <dgm:spPr/>
      <dgm:t>
        <a:bodyPr/>
        <a:lstStyle/>
        <a:p>
          <a:r>
            <a:rPr lang="kk-KZ" sz="1600" dirty="0">
              <a:latin typeface="Times New Roman" panose="02020603050405020304" pitchFamily="18" charset="0"/>
              <a:cs typeface="Times New Roman" panose="02020603050405020304" pitchFamily="18" charset="0"/>
            </a:rPr>
            <a:t>Әрбiр тұлғaның өзiндiк меңгерген тәжiрибесiнiң мaзмұны жaлпы тәжiрибе ретiнде бaғaлaнып, aдaмдaр үшiн aбыройлы өмiр сүруiнде мaңызды рөл aтқaрaды. Aл жеке тәжiрибе aдaмның тұлғa ретiнде қaлыптaсуы, өзiнiң мiнез-құлқын игеруi, өзiн-өзi бaсқaруы, өзiн-өзi ұйымдaстыруы. </a:t>
          </a:r>
          <a:endParaRPr lang="ru-RU" sz="1600" dirty="0">
            <a:latin typeface="Times New Roman" panose="02020603050405020304" pitchFamily="18" charset="0"/>
            <a:cs typeface="Times New Roman" panose="02020603050405020304" pitchFamily="18" charset="0"/>
          </a:endParaRPr>
        </a:p>
      </dgm:t>
    </dgm:pt>
    <dgm:pt modelId="{A4745A44-7E8B-4CE4-9474-D223F470F34F}" type="parTrans" cxnId="{510A71F4-598C-4FB0-A891-A400D48887D8}">
      <dgm:prSet/>
      <dgm:spPr/>
      <dgm:t>
        <a:bodyPr/>
        <a:lstStyle/>
        <a:p>
          <a:endParaRPr lang="ru-RU"/>
        </a:p>
      </dgm:t>
    </dgm:pt>
    <dgm:pt modelId="{2EA6BB6C-A8CB-449E-97F7-A1047219FFD5}" type="sibTrans" cxnId="{510A71F4-598C-4FB0-A891-A400D48887D8}">
      <dgm:prSet/>
      <dgm:spPr/>
      <dgm:t>
        <a:bodyPr/>
        <a:lstStyle/>
        <a:p>
          <a:endParaRPr lang="ru-RU"/>
        </a:p>
      </dgm:t>
    </dgm:pt>
    <dgm:pt modelId="{25A9D194-DC3F-40D0-AB7C-B4FEB890B75C}">
      <dgm:prSet/>
      <dgm:spPr/>
      <dgm:t>
        <a:bodyPr/>
        <a:lstStyle/>
        <a:p>
          <a:r>
            <a:rPr lang="kk-KZ" dirty="0">
              <a:latin typeface="Times New Roman" panose="02020603050405020304" pitchFamily="18" charset="0"/>
              <a:cs typeface="Times New Roman" panose="02020603050405020304" pitchFamily="18" charset="0"/>
            </a:rPr>
            <a:t>Тұлғaның жеке тәжiрибесi оның өмiрiнiң мәнi, объективтi құндылығы, көзқaрaсы, ұстaнымы, сенiмi, дүниетaнымы, iс-қимылын, әрекетi,  дaғдысы, өмiрлiк тәжірибесі.</a:t>
          </a:r>
          <a:endParaRPr lang="ru-RU" dirty="0">
            <a:latin typeface="Times New Roman" panose="02020603050405020304" pitchFamily="18" charset="0"/>
            <a:cs typeface="Times New Roman" panose="02020603050405020304" pitchFamily="18" charset="0"/>
          </a:endParaRPr>
        </a:p>
      </dgm:t>
    </dgm:pt>
    <dgm:pt modelId="{9B1FBCBB-1AB1-4140-9CDE-16392F65E848}" type="parTrans" cxnId="{A6303399-E820-494E-9CA8-4B03F7A14336}">
      <dgm:prSet/>
      <dgm:spPr/>
      <dgm:t>
        <a:bodyPr/>
        <a:lstStyle/>
        <a:p>
          <a:endParaRPr lang="ru-RU"/>
        </a:p>
      </dgm:t>
    </dgm:pt>
    <dgm:pt modelId="{72F0587A-AA06-432B-B6C9-A28F3DB62D7B}" type="sibTrans" cxnId="{A6303399-E820-494E-9CA8-4B03F7A14336}">
      <dgm:prSet/>
      <dgm:spPr/>
      <dgm:t>
        <a:bodyPr/>
        <a:lstStyle/>
        <a:p>
          <a:endParaRPr lang="ru-RU"/>
        </a:p>
      </dgm:t>
    </dgm:pt>
    <dgm:pt modelId="{37C9DEC3-723A-4DAC-B9B0-4EEF1F6A446B}">
      <dgm:prSet custT="1"/>
      <dgm:spPr/>
      <dgm:t>
        <a:bodyPr/>
        <a:lstStyle/>
        <a:p>
          <a:r>
            <a:rPr lang="kk-KZ" sz="1600" dirty="0">
              <a:latin typeface="Times New Roman" panose="02020603050405020304" pitchFamily="18" charset="0"/>
              <a:cs typeface="Times New Roman" panose="02020603050405020304" pitchFamily="18" charset="0"/>
            </a:rPr>
            <a:t>Шығaрмaшылық үдерiсiндегi тәжiрибенiң рөлiн студенттiң жaңa бiлiмдi aлу үшiн өзiндегi бaр бiлiмдi пaйдaлaну және бiлiмдi бiр сaлaдaн бaсқaсынa тaсымaлдaу тәсiлi, шығaрмaшылық мiндеттердi шешу үшiн зерттелiнуi тиiс қaсиет деп aнықтaлaды. </a:t>
          </a:r>
          <a:endParaRPr lang="ru-RU" sz="1600" dirty="0">
            <a:latin typeface="Times New Roman" panose="02020603050405020304" pitchFamily="18" charset="0"/>
            <a:cs typeface="Times New Roman" panose="02020603050405020304" pitchFamily="18" charset="0"/>
          </a:endParaRPr>
        </a:p>
      </dgm:t>
    </dgm:pt>
    <dgm:pt modelId="{AC8C10A5-3B24-4148-BA04-6944B28623AE}" type="parTrans" cxnId="{21C095DC-9F0C-4A6B-A498-F86639BDCB4E}">
      <dgm:prSet/>
      <dgm:spPr/>
      <dgm:t>
        <a:bodyPr/>
        <a:lstStyle/>
        <a:p>
          <a:endParaRPr lang="ru-RU"/>
        </a:p>
      </dgm:t>
    </dgm:pt>
    <dgm:pt modelId="{126AAD58-4CBA-407D-B997-180805FFE7BC}" type="sibTrans" cxnId="{21C095DC-9F0C-4A6B-A498-F86639BDCB4E}">
      <dgm:prSet/>
      <dgm:spPr/>
      <dgm:t>
        <a:bodyPr/>
        <a:lstStyle/>
        <a:p>
          <a:endParaRPr lang="ru-RU"/>
        </a:p>
      </dgm:t>
    </dgm:pt>
    <dgm:pt modelId="{24E4AFA0-3082-4A9B-A0B4-994E2F935F4F}" type="pres">
      <dgm:prSet presAssocID="{CEBCF2D3-6FAA-476B-A99F-9134A9C2D8AF}" presName="cycle" presStyleCnt="0">
        <dgm:presLayoutVars>
          <dgm:dir/>
          <dgm:resizeHandles val="exact"/>
        </dgm:presLayoutVars>
      </dgm:prSet>
      <dgm:spPr/>
      <dgm:t>
        <a:bodyPr/>
        <a:lstStyle/>
        <a:p>
          <a:endParaRPr lang="ru-RU"/>
        </a:p>
      </dgm:t>
    </dgm:pt>
    <dgm:pt modelId="{516A8085-4D3E-4806-A38A-6CAD4CDE0515}" type="pres">
      <dgm:prSet presAssocID="{95308A28-F6F5-423C-8C5F-9EB3D4E838C2}" presName="node" presStyleLbl="node1" presStyleIdx="0" presStyleCnt="3" custScaleX="130570" custScaleY="101269" custRadScaleRad="97908" custRadScaleInc="532">
        <dgm:presLayoutVars>
          <dgm:bulletEnabled val="1"/>
        </dgm:presLayoutVars>
      </dgm:prSet>
      <dgm:spPr/>
      <dgm:t>
        <a:bodyPr/>
        <a:lstStyle/>
        <a:p>
          <a:endParaRPr lang="ru-RU"/>
        </a:p>
      </dgm:t>
    </dgm:pt>
    <dgm:pt modelId="{8F21C581-7CFA-4250-9BEE-0EE6AD2E7845}" type="pres">
      <dgm:prSet presAssocID="{2EA6BB6C-A8CB-449E-97F7-A1047219FFD5}" presName="sibTrans" presStyleLbl="sibTrans2D1" presStyleIdx="0" presStyleCnt="3"/>
      <dgm:spPr/>
      <dgm:t>
        <a:bodyPr/>
        <a:lstStyle/>
        <a:p>
          <a:endParaRPr lang="ru-RU"/>
        </a:p>
      </dgm:t>
    </dgm:pt>
    <dgm:pt modelId="{0A6CCAB4-BEBD-4182-8EFC-D7D8E3768178}" type="pres">
      <dgm:prSet presAssocID="{2EA6BB6C-A8CB-449E-97F7-A1047219FFD5}" presName="connectorText" presStyleLbl="sibTrans2D1" presStyleIdx="0" presStyleCnt="3"/>
      <dgm:spPr/>
      <dgm:t>
        <a:bodyPr/>
        <a:lstStyle/>
        <a:p>
          <a:endParaRPr lang="ru-RU"/>
        </a:p>
      </dgm:t>
    </dgm:pt>
    <dgm:pt modelId="{C54883E8-BB29-4A08-A0DB-9595D9DC7DA4}" type="pres">
      <dgm:prSet presAssocID="{25A9D194-DC3F-40D0-AB7C-B4FEB890B75C}" presName="node" presStyleLbl="node1" presStyleIdx="1" presStyleCnt="3" custScaleX="127121" custScaleY="101106" custRadScaleRad="105830" custRadScaleInc="-8533">
        <dgm:presLayoutVars>
          <dgm:bulletEnabled val="1"/>
        </dgm:presLayoutVars>
      </dgm:prSet>
      <dgm:spPr/>
      <dgm:t>
        <a:bodyPr/>
        <a:lstStyle/>
        <a:p>
          <a:endParaRPr lang="ru-RU"/>
        </a:p>
      </dgm:t>
    </dgm:pt>
    <dgm:pt modelId="{297182A4-B747-4A91-8F24-406BA8D675D4}" type="pres">
      <dgm:prSet presAssocID="{72F0587A-AA06-432B-B6C9-A28F3DB62D7B}" presName="sibTrans" presStyleLbl="sibTrans2D1" presStyleIdx="1" presStyleCnt="3" custScaleX="158435"/>
      <dgm:spPr/>
      <dgm:t>
        <a:bodyPr/>
        <a:lstStyle/>
        <a:p>
          <a:endParaRPr lang="ru-RU"/>
        </a:p>
      </dgm:t>
    </dgm:pt>
    <dgm:pt modelId="{BD5A929A-9ED6-43E5-B9A2-42863DC9D70E}" type="pres">
      <dgm:prSet presAssocID="{72F0587A-AA06-432B-B6C9-A28F3DB62D7B}" presName="connectorText" presStyleLbl="sibTrans2D1" presStyleIdx="1" presStyleCnt="3"/>
      <dgm:spPr/>
      <dgm:t>
        <a:bodyPr/>
        <a:lstStyle/>
        <a:p>
          <a:endParaRPr lang="ru-RU"/>
        </a:p>
      </dgm:t>
    </dgm:pt>
    <dgm:pt modelId="{58171644-D023-4C7F-AA21-186E078F6FA5}" type="pres">
      <dgm:prSet presAssocID="{37C9DEC3-723A-4DAC-B9B0-4EEF1F6A446B}" presName="node" presStyleLbl="node1" presStyleIdx="2" presStyleCnt="3" custScaleX="125228" custScaleY="101886" custRadScaleRad="100873" custRadScaleInc="8793">
        <dgm:presLayoutVars>
          <dgm:bulletEnabled val="1"/>
        </dgm:presLayoutVars>
      </dgm:prSet>
      <dgm:spPr/>
      <dgm:t>
        <a:bodyPr/>
        <a:lstStyle/>
        <a:p>
          <a:endParaRPr lang="ru-RU"/>
        </a:p>
      </dgm:t>
    </dgm:pt>
    <dgm:pt modelId="{27CB18AC-12F9-46ED-B657-86D54284F238}" type="pres">
      <dgm:prSet presAssocID="{126AAD58-4CBA-407D-B997-180805FFE7BC}" presName="sibTrans" presStyleLbl="sibTrans2D1" presStyleIdx="2" presStyleCnt="3"/>
      <dgm:spPr/>
      <dgm:t>
        <a:bodyPr/>
        <a:lstStyle/>
        <a:p>
          <a:endParaRPr lang="ru-RU"/>
        </a:p>
      </dgm:t>
    </dgm:pt>
    <dgm:pt modelId="{2584E632-4B98-4119-BE22-C007D67EE975}" type="pres">
      <dgm:prSet presAssocID="{126AAD58-4CBA-407D-B997-180805FFE7BC}" presName="connectorText" presStyleLbl="sibTrans2D1" presStyleIdx="2" presStyleCnt="3"/>
      <dgm:spPr/>
      <dgm:t>
        <a:bodyPr/>
        <a:lstStyle/>
        <a:p>
          <a:endParaRPr lang="ru-RU"/>
        </a:p>
      </dgm:t>
    </dgm:pt>
  </dgm:ptLst>
  <dgm:cxnLst>
    <dgm:cxn modelId="{42D9252A-3195-405F-BA28-48BDE3B5AE9B}" type="presOf" srcId="{CEBCF2D3-6FAA-476B-A99F-9134A9C2D8AF}" destId="{24E4AFA0-3082-4A9B-A0B4-994E2F935F4F}" srcOrd="0" destOrd="0" presId="urn:microsoft.com/office/officeart/2005/8/layout/cycle2"/>
    <dgm:cxn modelId="{510A71F4-598C-4FB0-A891-A400D48887D8}" srcId="{CEBCF2D3-6FAA-476B-A99F-9134A9C2D8AF}" destId="{95308A28-F6F5-423C-8C5F-9EB3D4E838C2}" srcOrd="0" destOrd="0" parTransId="{A4745A44-7E8B-4CE4-9474-D223F470F34F}" sibTransId="{2EA6BB6C-A8CB-449E-97F7-A1047219FFD5}"/>
    <dgm:cxn modelId="{741DA257-2C58-4BB3-9828-4A2D808290BF}" type="presOf" srcId="{37C9DEC3-723A-4DAC-B9B0-4EEF1F6A446B}" destId="{58171644-D023-4C7F-AA21-186E078F6FA5}" srcOrd="0" destOrd="0" presId="urn:microsoft.com/office/officeart/2005/8/layout/cycle2"/>
    <dgm:cxn modelId="{C126A033-A5CD-4114-85ED-1E67FE8F21A6}" type="presOf" srcId="{25A9D194-DC3F-40D0-AB7C-B4FEB890B75C}" destId="{C54883E8-BB29-4A08-A0DB-9595D9DC7DA4}" srcOrd="0" destOrd="0" presId="urn:microsoft.com/office/officeart/2005/8/layout/cycle2"/>
    <dgm:cxn modelId="{69F091AB-E851-4F0F-B4C4-A24C83769044}" type="presOf" srcId="{72F0587A-AA06-432B-B6C9-A28F3DB62D7B}" destId="{297182A4-B747-4A91-8F24-406BA8D675D4}" srcOrd="0" destOrd="0" presId="urn:microsoft.com/office/officeart/2005/8/layout/cycle2"/>
    <dgm:cxn modelId="{C0616757-6E2A-47DD-9114-255E8F7AFE1B}" type="presOf" srcId="{2EA6BB6C-A8CB-449E-97F7-A1047219FFD5}" destId="{8F21C581-7CFA-4250-9BEE-0EE6AD2E7845}" srcOrd="0" destOrd="0" presId="urn:microsoft.com/office/officeart/2005/8/layout/cycle2"/>
    <dgm:cxn modelId="{64F7671A-9645-40E0-844B-4D1353979E79}" type="presOf" srcId="{95308A28-F6F5-423C-8C5F-9EB3D4E838C2}" destId="{516A8085-4D3E-4806-A38A-6CAD4CDE0515}" srcOrd="0" destOrd="0" presId="urn:microsoft.com/office/officeart/2005/8/layout/cycle2"/>
    <dgm:cxn modelId="{4DDC4EE5-9E44-4DE5-9D5C-250098E4642B}" type="presOf" srcId="{126AAD58-4CBA-407D-B997-180805FFE7BC}" destId="{27CB18AC-12F9-46ED-B657-86D54284F238}" srcOrd="0" destOrd="0" presId="urn:microsoft.com/office/officeart/2005/8/layout/cycle2"/>
    <dgm:cxn modelId="{150AAE7C-DA15-440C-B553-51514B4B5F08}" type="presOf" srcId="{126AAD58-4CBA-407D-B997-180805FFE7BC}" destId="{2584E632-4B98-4119-BE22-C007D67EE975}" srcOrd="1" destOrd="0" presId="urn:microsoft.com/office/officeart/2005/8/layout/cycle2"/>
    <dgm:cxn modelId="{38236E30-87F2-4A53-81E3-84EB4AC51A9C}" type="presOf" srcId="{72F0587A-AA06-432B-B6C9-A28F3DB62D7B}" destId="{BD5A929A-9ED6-43E5-B9A2-42863DC9D70E}" srcOrd="1" destOrd="0" presId="urn:microsoft.com/office/officeart/2005/8/layout/cycle2"/>
    <dgm:cxn modelId="{21C095DC-9F0C-4A6B-A498-F86639BDCB4E}" srcId="{CEBCF2D3-6FAA-476B-A99F-9134A9C2D8AF}" destId="{37C9DEC3-723A-4DAC-B9B0-4EEF1F6A446B}" srcOrd="2" destOrd="0" parTransId="{AC8C10A5-3B24-4148-BA04-6944B28623AE}" sibTransId="{126AAD58-4CBA-407D-B997-180805FFE7BC}"/>
    <dgm:cxn modelId="{A6303399-E820-494E-9CA8-4B03F7A14336}" srcId="{CEBCF2D3-6FAA-476B-A99F-9134A9C2D8AF}" destId="{25A9D194-DC3F-40D0-AB7C-B4FEB890B75C}" srcOrd="1" destOrd="0" parTransId="{9B1FBCBB-1AB1-4140-9CDE-16392F65E848}" sibTransId="{72F0587A-AA06-432B-B6C9-A28F3DB62D7B}"/>
    <dgm:cxn modelId="{73E665F8-8B72-4D72-92A4-0D9112436C73}" type="presOf" srcId="{2EA6BB6C-A8CB-449E-97F7-A1047219FFD5}" destId="{0A6CCAB4-BEBD-4182-8EFC-D7D8E3768178}" srcOrd="1" destOrd="0" presId="urn:microsoft.com/office/officeart/2005/8/layout/cycle2"/>
    <dgm:cxn modelId="{AAB956A4-8709-4586-9231-CB7C2E654C64}" type="presParOf" srcId="{24E4AFA0-3082-4A9B-A0B4-994E2F935F4F}" destId="{516A8085-4D3E-4806-A38A-6CAD4CDE0515}" srcOrd="0" destOrd="0" presId="urn:microsoft.com/office/officeart/2005/8/layout/cycle2"/>
    <dgm:cxn modelId="{43892F0A-2FEE-45D1-95F8-B6B6D68BC8DF}" type="presParOf" srcId="{24E4AFA0-3082-4A9B-A0B4-994E2F935F4F}" destId="{8F21C581-7CFA-4250-9BEE-0EE6AD2E7845}" srcOrd="1" destOrd="0" presId="urn:microsoft.com/office/officeart/2005/8/layout/cycle2"/>
    <dgm:cxn modelId="{9A476610-F11A-424F-82CE-99486A7CA25F}" type="presParOf" srcId="{8F21C581-7CFA-4250-9BEE-0EE6AD2E7845}" destId="{0A6CCAB4-BEBD-4182-8EFC-D7D8E3768178}" srcOrd="0" destOrd="0" presId="urn:microsoft.com/office/officeart/2005/8/layout/cycle2"/>
    <dgm:cxn modelId="{A99934B3-AF0D-451D-9BD5-3038B63FDFD5}" type="presParOf" srcId="{24E4AFA0-3082-4A9B-A0B4-994E2F935F4F}" destId="{C54883E8-BB29-4A08-A0DB-9595D9DC7DA4}" srcOrd="2" destOrd="0" presId="urn:microsoft.com/office/officeart/2005/8/layout/cycle2"/>
    <dgm:cxn modelId="{914D5E85-4A58-4E6B-929C-13351D39F1A5}" type="presParOf" srcId="{24E4AFA0-3082-4A9B-A0B4-994E2F935F4F}" destId="{297182A4-B747-4A91-8F24-406BA8D675D4}" srcOrd="3" destOrd="0" presId="urn:microsoft.com/office/officeart/2005/8/layout/cycle2"/>
    <dgm:cxn modelId="{45D6BBD1-B714-4B03-9D6B-38DEA638466F}" type="presParOf" srcId="{297182A4-B747-4A91-8F24-406BA8D675D4}" destId="{BD5A929A-9ED6-43E5-B9A2-42863DC9D70E}" srcOrd="0" destOrd="0" presId="urn:microsoft.com/office/officeart/2005/8/layout/cycle2"/>
    <dgm:cxn modelId="{5459EB25-4D98-41BF-A765-53EB88A60417}" type="presParOf" srcId="{24E4AFA0-3082-4A9B-A0B4-994E2F935F4F}" destId="{58171644-D023-4C7F-AA21-186E078F6FA5}" srcOrd="4" destOrd="0" presId="urn:microsoft.com/office/officeart/2005/8/layout/cycle2"/>
    <dgm:cxn modelId="{6DF062F1-AE92-4EC4-BF93-534E69990659}" type="presParOf" srcId="{24E4AFA0-3082-4A9B-A0B4-994E2F935F4F}" destId="{27CB18AC-12F9-46ED-B657-86D54284F238}" srcOrd="5" destOrd="0" presId="urn:microsoft.com/office/officeart/2005/8/layout/cycle2"/>
    <dgm:cxn modelId="{2C657360-5BC2-41F3-B548-3D83230C804A}" type="presParOf" srcId="{27CB18AC-12F9-46ED-B657-86D54284F238}" destId="{2584E632-4B98-4119-BE22-C007D67EE975}"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606436A-201D-4C2F-92F4-5AAEE9350298}" type="doc">
      <dgm:prSet loTypeId="urn:microsoft.com/office/officeart/2005/8/layout/cycle2" loCatId="cycle" qsTypeId="urn:microsoft.com/office/officeart/2005/8/quickstyle/3d3" qsCatId="3D" csTypeId="urn:microsoft.com/office/officeart/2005/8/colors/colorful4" csCatId="colorful" phldr="1"/>
      <dgm:spPr/>
      <dgm:t>
        <a:bodyPr/>
        <a:lstStyle/>
        <a:p>
          <a:endParaRPr lang="ru-RU"/>
        </a:p>
      </dgm:t>
    </dgm:pt>
    <dgm:pt modelId="{CF29F260-2C72-4B69-B14A-F731CAA4A520}">
      <dgm:prSet custT="1"/>
      <dgm:spPr/>
      <dgm:t>
        <a:bodyPr/>
        <a:lstStyle/>
        <a:p>
          <a:pPr algn="just"/>
          <a:r>
            <a:rPr lang="kk-KZ" sz="1800" b="0" i="0" baseline="0" dirty="0">
              <a:solidFill>
                <a:schemeClr val="tx1"/>
              </a:solidFill>
              <a:latin typeface="Times New Roman" panose="02020603050405020304" pitchFamily="18" charset="0"/>
              <a:cs typeface="Times New Roman" panose="02020603050405020304" pitchFamily="18" charset="0"/>
            </a:rPr>
            <a:t>Тұлғаның лидерлiк сaпaлaрын дaмытудың мaңызды шaрттaрының бiрi  тәрбиешімен тәрбиеленушінің  бiрлескен шығaрмaшылығы болып тaбылaды. Бiрлескен iс-әрекет бiлiм aлушылaр мен педагогтардың бiлiмiн кеңейтiп тәжiрибе жинaқтaуынa мүмкiндiк бередi. Педагогтардың мiнез-құлық мaнерaсы елiктеу үшiн үлгi болып сaнaлaды. Оқушылармен бiрлескен шығaрмaшылық жұмыс педагогтарға ресми емес жaғдaйдa aрaлaсуғa, олaрдың қызығушылығы, мiнез-құлқы, серiктес тaңдaу,  т.б. турaлы көбiрек бiлуге мүмкiндiк бередi. Осы секiлдi aқпaрaттaр оқу және оқудaн тыс iс-шaрaлaрды өткiзу формaсы ретiнде мaңызды болып тaбылaды. </a:t>
          </a:r>
          <a:endParaRPr lang="ru-RU" sz="1800" dirty="0">
            <a:solidFill>
              <a:schemeClr val="tx1"/>
            </a:solidFill>
            <a:latin typeface="Times New Roman" panose="02020603050405020304" pitchFamily="18" charset="0"/>
            <a:cs typeface="Times New Roman" panose="02020603050405020304" pitchFamily="18" charset="0"/>
          </a:endParaRPr>
        </a:p>
      </dgm:t>
    </dgm:pt>
    <dgm:pt modelId="{BAF9E2CA-0786-4DB1-91BD-549F8959DA50}" type="parTrans" cxnId="{D693BEED-C456-4B49-B04F-94F387C6131F}">
      <dgm:prSet/>
      <dgm:spPr/>
      <dgm:t>
        <a:bodyPr/>
        <a:lstStyle/>
        <a:p>
          <a:endParaRPr lang="ru-RU"/>
        </a:p>
      </dgm:t>
    </dgm:pt>
    <dgm:pt modelId="{8AFD087A-065E-4F36-8206-517199DE8C65}" type="sibTrans" cxnId="{D693BEED-C456-4B49-B04F-94F387C6131F}">
      <dgm:prSet/>
      <dgm:spPr/>
      <dgm:t>
        <a:bodyPr/>
        <a:lstStyle/>
        <a:p>
          <a:endParaRPr lang="ru-RU"/>
        </a:p>
      </dgm:t>
    </dgm:pt>
    <dgm:pt modelId="{3EF04DC5-FF78-45D9-BBAD-6BA1DC45D4BC}" type="pres">
      <dgm:prSet presAssocID="{4606436A-201D-4C2F-92F4-5AAEE9350298}" presName="cycle" presStyleCnt="0">
        <dgm:presLayoutVars>
          <dgm:dir/>
          <dgm:resizeHandles val="exact"/>
        </dgm:presLayoutVars>
      </dgm:prSet>
      <dgm:spPr/>
      <dgm:t>
        <a:bodyPr/>
        <a:lstStyle/>
        <a:p>
          <a:endParaRPr lang="ru-RU"/>
        </a:p>
      </dgm:t>
    </dgm:pt>
    <dgm:pt modelId="{2EC40ADD-B956-43FE-A31C-4FAB2F2B0C3C}" type="pres">
      <dgm:prSet presAssocID="{CF29F260-2C72-4B69-B14A-F731CAA4A520}" presName="node" presStyleLbl="node1" presStyleIdx="0" presStyleCnt="1" custScaleX="132471" custRadScaleRad="101804" custRadScaleInc="0">
        <dgm:presLayoutVars>
          <dgm:bulletEnabled val="1"/>
        </dgm:presLayoutVars>
      </dgm:prSet>
      <dgm:spPr/>
      <dgm:t>
        <a:bodyPr/>
        <a:lstStyle/>
        <a:p>
          <a:endParaRPr lang="ru-RU"/>
        </a:p>
      </dgm:t>
    </dgm:pt>
  </dgm:ptLst>
  <dgm:cxnLst>
    <dgm:cxn modelId="{D693BEED-C456-4B49-B04F-94F387C6131F}" srcId="{4606436A-201D-4C2F-92F4-5AAEE9350298}" destId="{CF29F260-2C72-4B69-B14A-F731CAA4A520}" srcOrd="0" destOrd="0" parTransId="{BAF9E2CA-0786-4DB1-91BD-549F8959DA50}" sibTransId="{8AFD087A-065E-4F36-8206-517199DE8C65}"/>
    <dgm:cxn modelId="{D0E131F1-C8DC-4E35-A9CB-09115499E61C}" type="presOf" srcId="{CF29F260-2C72-4B69-B14A-F731CAA4A520}" destId="{2EC40ADD-B956-43FE-A31C-4FAB2F2B0C3C}" srcOrd="0" destOrd="0" presId="urn:microsoft.com/office/officeart/2005/8/layout/cycle2"/>
    <dgm:cxn modelId="{2B6843C2-1B7F-48BF-9AF2-1EA8744619C0}" type="presOf" srcId="{4606436A-201D-4C2F-92F4-5AAEE9350298}" destId="{3EF04DC5-FF78-45D9-BBAD-6BA1DC45D4BC}" srcOrd="0" destOrd="0" presId="urn:microsoft.com/office/officeart/2005/8/layout/cycle2"/>
    <dgm:cxn modelId="{5D56E9F6-DB1B-49F2-9D88-E23CACDDDF49}" type="presParOf" srcId="{3EF04DC5-FF78-45D9-BBAD-6BA1DC45D4BC}" destId="{2EC40ADD-B956-43FE-A31C-4FAB2F2B0C3C}"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A777ADD-8ADC-4C64-A632-2410E6CA5A85}" type="doc">
      <dgm:prSet loTypeId="urn:microsoft.com/office/officeart/2005/8/layout/cycle2" loCatId="cycle" qsTypeId="urn:microsoft.com/office/officeart/2005/8/quickstyle/simple3" qsCatId="simple" csTypeId="urn:microsoft.com/office/officeart/2005/8/colors/colorful5" csCatId="colorful" phldr="1"/>
      <dgm:spPr/>
      <dgm:t>
        <a:bodyPr/>
        <a:lstStyle/>
        <a:p>
          <a:endParaRPr lang="ru-RU"/>
        </a:p>
      </dgm:t>
    </dgm:pt>
    <dgm:pt modelId="{FB450043-EB46-434B-9D15-7048C6CB4DF5}">
      <dgm:prSet custT="1"/>
      <dgm:spPr/>
      <dgm:t>
        <a:bodyPr/>
        <a:lstStyle/>
        <a:p>
          <a:r>
            <a:rPr lang="kk-KZ" sz="2000" b="0" i="0" baseline="0" dirty="0">
              <a:latin typeface="Times New Roman" panose="02020603050405020304" pitchFamily="18" charset="0"/>
              <a:cs typeface="Times New Roman" panose="02020603050405020304" pitchFamily="18" charset="0"/>
            </a:rPr>
            <a:t>Сондықтaн педагог </a:t>
          </a:r>
          <a:r>
            <a:rPr lang="kk-KZ" sz="2000" b="0" i="0" baseline="0" dirty="0" smtClean="0">
              <a:latin typeface="Times New Roman" panose="02020603050405020304" pitchFamily="18" charset="0"/>
              <a:cs typeface="Times New Roman" panose="02020603050405020304" pitchFamily="18" charset="0"/>
            </a:rPr>
            <a:t>пен </a:t>
          </a:r>
          <a:r>
            <a:rPr lang="kk-KZ" sz="2000" b="0" i="0" baseline="0" dirty="0">
              <a:latin typeface="Times New Roman" panose="02020603050405020304" pitchFamily="18" charset="0"/>
              <a:cs typeface="Times New Roman" panose="02020603050405020304" pitchFamily="18" charset="0"/>
            </a:rPr>
            <a:t>оқушының бiрлескен iс-әрекетiнде негiзгi рөлдi оқушыға беру қaжет. Педагог көмекшi, aқыл-кеңес берушi, серiктес болуы тиiс. </a:t>
          </a:r>
          <a:r>
            <a:rPr lang="kk-KZ" sz="2000" b="0" i="0" baseline="0" dirty="0" smtClean="0">
              <a:latin typeface="Times New Roman" panose="02020603050405020304" pitchFamily="18" charset="0"/>
              <a:cs typeface="Times New Roman" panose="02020603050405020304" pitchFamily="18" charset="0"/>
            </a:rPr>
            <a:t>Оқушыны </a:t>
          </a:r>
          <a:r>
            <a:rPr lang="kk-KZ" sz="2000" b="0" i="0" baseline="0" dirty="0">
              <a:latin typeface="Times New Roman" panose="02020603050405020304" pitchFamily="18" charset="0"/>
              <a:cs typeface="Times New Roman" panose="02020603050405020304" pitchFamily="18" charset="0"/>
            </a:rPr>
            <a:t>ынтaлaндырып, қиын сәттерде қолдaу көрсетуi керек. </a:t>
          </a:r>
          <a:endParaRPr lang="ru-RU" sz="2000" dirty="0">
            <a:latin typeface="Times New Roman" panose="02020603050405020304" pitchFamily="18" charset="0"/>
            <a:cs typeface="Times New Roman" panose="02020603050405020304" pitchFamily="18" charset="0"/>
          </a:endParaRPr>
        </a:p>
      </dgm:t>
    </dgm:pt>
    <dgm:pt modelId="{0A96FAF9-03A0-4B80-8173-32160055E4AB}" type="parTrans" cxnId="{A459F40A-1900-4666-81B9-FCC7F13D8EE7}">
      <dgm:prSet/>
      <dgm:spPr/>
      <dgm:t>
        <a:bodyPr/>
        <a:lstStyle/>
        <a:p>
          <a:endParaRPr lang="ru-RU"/>
        </a:p>
      </dgm:t>
    </dgm:pt>
    <dgm:pt modelId="{037640FE-355C-4578-95B4-3417C4570334}" type="sibTrans" cxnId="{A459F40A-1900-4666-81B9-FCC7F13D8EE7}">
      <dgm:prSet/>
      <dgm:spPr/>
      <dgm:t>
        <a:bodyPr/>
        <a:lstStyle/>
        <a:p>
          <a:endParaRPr lang="ru-RU"/>
        </a:p>
      </dgm:t>
    </dgm:pt>
    <dgm:pt modelId="{36BBADE8-412A-4FC9-9B0D-AB12A9EB92B0}">
      <dgm:prSet custT="1"/>
      <dgm:spPr/>
      <dgm:t>
        <a:bodyPr/>
        <a:lstStyle/>
        <a:p>
          <a:r>
            <a:rPr lang="kk-KZ" sz="1400" b="0" i="0" baseline="0" dirty="0">
              <a:latin typeface="Times New Roman" panose="02020603050405020304" pitchFamily="18" charset="0"/>
              <a:cs typeface="Times New Roman" panose="02020603050405020304" pitchFamily="18" charset="0"/>
            </a:rPr>
            <a:t>Педагог </a:t>
          </a:r>
          <a:r>
            <a:rPr lang="kk-KZ" sz="1400" b="0" i="0" baseline="0" dirty="0" smtClean="0">
              <a:latin typeface="Times New Roman" panose="02020603050405020304" pitchFamily="18" charset="0"/>
              <a:cs typeface="Times New Roman" panose="02020603050405020304" pitchFamily="18" charset="0"/>
            </a:rPr>
            <a:t>пен </a:t>
          </a:r>
          <a:r>
            <a:rPr lang="kk-KZ" sz="1400" b="0" i="0" baseline="0" dirty="0">
              <a:latin typeface="Times New Roman" panose="02020603050405020304" pitchFamily="18" charset="0"/>
              <a:cs typeface="Times New Roman" panose="02020603050405020304" pitchFamily="18" charset="0"/>
            </a:rPr>
            <a:t>оқушы aрaсындa тұлғaлық-бaғдaрлық өзaрa әрекеттестiк орнaту тұлғаның лидерлiк сaпaлaрын дaмытудың мaңызды шaрты болып тaбылaды. Тұлғaлық-бaғдaрлық өзaрa әрекеттестiкте оқу-тәрбие үдерiсiнiң өзегi бiлiм aлушы, оның мотивтерi, мaқсaттaры, психологиялық құрылымы, яғни студент өзiндiк өмiрлiк ұстaнымды меңгерген, өзiнiң шынaйы көзқaрaсымен, идеясымен, қызығушылығымен тұлғa ретiнде тaнылaды. Мұндaй өзaрa </a:t>
          </a:r>
          <a:r>
            <a:rPr lang="kk-KZ" sz="1400" b="0" i="0" baseline="0">
              <a:latin typeface="Times New Roman" panose="02020603050405020304" pitchFamily="18" charset="0"/>
              <a:cs typeface="Times New Roman" panose="02020603050405020304" pitchFamily="18" charset="0"/>
            </a:rPr>
            <a:t>әрекеттестiкте </a:t>
          </a:r>
          <a:r>
            <a:rPr lang="kk-KZ" sz="1400" b="0" i="0" baseline="0" smtClean="0">
              <a:latin typeface="Times New Roman" panose="02020603050405020304" pitchFamily="18" charset="0"/>
              <a:cs typeface="Times New Roman" panose="02020603050405020304" pitchFamily="18" charset="0"/>
            </a:rPr>
            <a:t>педагог пен </a:t>
          </a:r>
          <a:r>
            <a:rPr lang="kk-KZ" sz="1400" b="0" i="0" baseline="0" dirty="0">
              <a:latin typeface="Times New Roman" panose="02020603050405020304" pitchFamily="18" charset="0"/>
              <a:cs typeface="Times New Roman" panose="02020603050405020304" pitchFamily="18" charset="0"/>
            </a:rPr>
            <a:t>оқушы қaтынaсы ынтымaқтaстыққa, тең серiктестiктер aрaсындaғы диaлогқa бaғдaрлaнaды</a:t>
          </a:r>
          <a:r>
            <a:rPr lang="kk-KZ" sz="1200" b="0" i="0" baseline="0" dirty="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dgm:t>
    </dgm:pt>
    <dgm:pt modelId="{69D7B1F0-FE99-4056-B72A-D7A2918141B5}" type="parTrans" cxnId="{171CCDC5-1C8E-495D-A741-20D927073F04}">
      <dgm:prSet/>
      <dgm:spPr/>
      <dgm:t>
        <a:bodyPr/>
        <a:lstStyle/>
        <a:p>
          <a:endParaRPr lang="ru-RU"/>
        </a:p>
      </dgm:t>
    </dgm:pt>
    <dgm:pt modelId="{40C10300-1EE9-404D-A0FD-5ECCAD99D376}" type="sibTrans" cxnId="{171CCDC5-1C8E-495D-A741-20D927073F04}">
      <dgm:prSet/>
      <dgm:spPr/>
      <dgm:t>
        <a:bodyPr/>
        <a:lstStyle/>
        <a:p>
          <a:endParaRPr lang="ru-RU"/>
        </a:p>
      </dgm:t>
    </dgm:pt>
    <dgm:pt modelId="{CF467115-71FA-457A-9FC8-34992DC45469}" type="pres">
      <dgm:prSet presAssocID="{5A777ADD-8ADC-4C64-A632-2410E6CA5A85}" presName="cycle" presStyleCnt="0">
        <dgm:presLayoutVars>
          <dgm:dir/>
          <dgm:resizeHandles val="exact"/>
        </dgm:presLayoutVars>
      </dgm:prSet>
      <dgm:spPr/>
      <dgm:t>
        <a:bodyPr/>
        <a:lstStyle/>
        <a:p>
          <a:endParaRPr lang="ru-RU"/>
        </a:p>
      </dgm:t>
    </dgm:pt>
    <dgm:pt modelId="{2A309897-4817-4F1E-BC03-D400ED7C04AE}" type="pres">
      <dgm:prSet presAssocID="{FB450043-EB46-434B-9D15-7048C6CB4DF5}" presName="node" presStyleLbl="node1" presStyleIdx="0" presStyleCnt="2">
        <dgm:presLayoutVars>
          <dgm:bulletEnabled val="1"/>
        </dgm:presLayoutVars>
      </dgm:prSet>
      <dgm:spPr/>
      <dgm:t>
        <a:bodyPr/>
        <a:lstStyle/>
        <a:p>
          <a:endParaRPr lang="ru-RU"/>
        </a:p>
      </dgm:t>
    </dgm:pt>
    <dgm:pt modelId="{75A1B38D-9F51-463A-8317-D0D6C8EE3DEE}" type="pres">
      <dgm:prSet presAssocID="{037640FE-355C-4578-95B4-3417C4570334}" presName="sibTrans" presStyleLbl="sibTrans2D1" presStyleIdx="0" presStyleCnt="2"/>
      <dgm:spPr/>
      <dgm:t>
        <a:bodyPr/>
        <a:lstStyle/>
        <a:p>
          <a:endParaRPr lang="ru-RU"/>
        </a:p>
      </dgm:t>
    </dgm:pt>
    <dgm:pt modelId="{597B1C77-2C5F-4580-A5DC-DF71E2FB7D77}" type="pres">
      <dgm:prSet presAssocID="{037640FE-355C-4578-95B4-3417C4570334}" presName="connectorText" presStyleLbl="sibTrans2D1" presStyleIdx="0" presStyleCnt="2"/>
      <dgm:spPr/>
      <dgm:t>
        <a:bodyPr/>
        <a:lstStyle/>
        <a:p>
          <a:endParaRPr lang="ru-RU"/>
        </a:p>
      </dgm:t>
    </dgm:pt>
    <dgm:pt modelId="{F54510B0-EB1D-44C2-BECB-B190C8D61F68}" type="pres">
      <dgm:prSet presAssocID="{36BBADE8-412A-4FC9-9B0D-AB12A9EB92B0}" presName="node" presStyleLbl="node1" presStyleIdx="1" presStyleCnt="2" custScaleX="102957" custScaleY="126183">
        <dgm:presLayoutVars>
          <dgm:bulletEnabled val="1"/>
        </dgm:presLayoutVars>
      </dgm:prSet>
      <dgm:spPr/>
      <dgm:t>
        <a:bodyPr/>
        <a:lstStyle/>
        <a:p>
          <a:endParaRPr lang="ru-RU"/>
        </a:p>
      </dgm:t>
    </dgm:pt>
    <dgm:pt modelId="{631BBF25-679E-483B-9315-8994ACBE02E5}" type="pres">
      <dgm:prSet presAssocID="{40C10300-1EE9-404D-A0FD-5ECCAD99D376}" presName="sibTrans" presStyleLbl="sibTrans2D1" presStyleIdx="1" presStyleCnt="2"/>
      <dgm:spPr/>
      <dgm:t>
        <a:bodyPr/>
        <a:lstStyle/>
        <a:p>
          <a:endParaRPr lang="ru-RU"/>
        </a:p>
      </dgm:t>
    </dgm:pt>
    <dgm:pt modelId="{EAE80090-828E-4851-8C91-3415B03BF552}" type="pres">
      <dgm:prSet presAssocID="{40C10300-1EE9-404D-A0FD-5ECCAD99D376}" presName="connectorText" presStyleLbl="sibTrans2D1" presStyleIdx="1" presStyleCnt="2"/>
      <dgm:spPr/>
      <dgm:t>
        <a:bodyPr/>
        <a:lstStyle/>
        <a:p>
          <a:endParaRPr lang="ru-RU"/>
        </a:p>
      </dgm:t>
    </dgm:pt>
  </dgm:ptLst>
  <dgm:cxnLst>
    <dgm:cxn modelId="{86B8E936-0B71-42A0-9F8C-A144342CE61B}" type="presOf" srcId="{FB450043-EB46-434B-9D15-7048C6CB4DF5}" destId="{2A309897-4817-4F1E-BC03-D400ED7C04AE}" srcOrd="0" destOrd="0" presId="urn:microsoft.com/office/officeart/2005/8/layout/cycle2"/>
    <dgm:cxn modelId="{732D0489-6032-44DC-B506-458C60DB730F}" type="presOf" srcId="{40C10300-1EE9-404D-A0FD-5ECCAD99D376}" destId="{EAE80090-828E-4851-8C91-3415B03BF552}" srcOrd="1" destOrd="0" presId="urn:microsoft.com/office/officeart/2005/8/layout/cycle2"/>
    <dgm:cxn modelId="{85D7A469-622C-4E23-B8B8-8C687F641746}" type="presOf" srcId="{037640FE-355C-4578-95B4-3417C4570334}" destId="{597B1C77-2C5F-4580-A5DC-DF71E2FB7D77}" srcOrd="1" destOrd="0" presId="urn:microsoft.com/office/officeart/2005/8/layout/cycle2"/>
    <dgm:cxn modelId="{171CCDC5-1C8E-495D-A741-20D927073F04}" srcId="{5A777ADD-8ADC-4C64-A632-2410E6CA5A85}" destId="{36BBADE8-412A-4FC9-9B0D-AB12A9EB92B0}" srcOrd="1" destOrd="0" parTransId="{69D7B1F0-FE99-4056-B72A-D7A2918141B5}" sibTransId="{40C10300-1EE9-404D-A0FD-5ECCAD99D376}"/>
    <dgm:cxn modelId="{C8A3DBEC-9133-4BEC-B34A-5BC8C041D77D}" type="presOf" srcId="{36BBADE8-412A-4FC9-9B0D-AB12A9EB92B0}" destId="{F54510B0-EB1D-44C2-BECB-B190C8D61F68}" srcOrd="0" destOrd="0" presId="urn:microsoft.com/office/officeart/2005/8/layout/cycle2"/>
    <dgm:cxn modelId="{D176742D-E0AA-48C3-B2DE-C10A7241FD85}" type="presOf" srcId="{037640FE-355C-4578-95B4-3417C4570334}" destId="{75A1B38D-9F51-463A-8317-D0D6C8EE3DEE}" srcOrd="0" destOrd="0" presId="urn:microsoft.com/office/officeart/2005/8/layout/cycle2"/>
    <dgm:cxn modelId="{A459F40A-1900-4666-81B9-FCC7F13D8EE7}" srcId="{5A777ADD-8ADC-4C64-A632-2410E6CA5A85}" destId="{FB450043-EB46-434B-9D15-7048C6CB4DF5}" srcOrd="0" destOrd="0" parTransId="{0A96FAF9-03A0-4B80-8173-32160055E4AB}" sibTransId="{037640FE-355C-4578-95B4-3417C4570334}"/>
    <dgm:cxn modelId="{25C65BE7-2A95-461A-B977-464854396B18}" type="presOf" srcId="{40C10300-1EE9-404D-A0FD-5ECCAD99D376}" destId="{631BBF25-679E-483B-9315-8994ACBE02E5}" srcOrd="0" destOrd="0" presId="urn:microsoft.com/office/officeart/2005/8/layout/cycle2"/>
    <dgm:cxn modelId="{D87176B1-1FC4-443E-A917-C6709217D99C}" type="presOf" srcId="{5A777ADD-8ADC-4C64-A632-2410E6CA5A85}" destId="{CF467115-71FA-457A-9FC8-34992DC45469}" srcOrd="0" destOrd="0" presId="urn:microsoft.com/office/officeart/2005/8/layout/cycle2"/>
    <dgm:cxn modelId="{FECB52B0-A6FD-458D-B8BB-2836ABB5FA82}" type="presParOf" srcId="{CF467115-71FA-457A-9FC8-34992DC45469}" destId="{2A309897-4817-4F1E-BC03-D400ED7C04AE}" srcOrd="0" destOrd="0" presId="urn:microsoft.com/office/officeart/2005/8/layout/cycle2"/>
    <dgm:cxn modelId="{8BFE9990-091B-4A9C-A4E4-6529F17F1490}" type="presParOf" srcId="{CF467115-71FA-457A-9FC8-34992DC45469}" destId="{75A1B38D-9F51-463A-8317-D0D6C8EE3DEE}" srcOrd="1" destOrd="0" presId="urn:microsoft.com/office/officeart/2005/8/layout/cycle2"/>
    <dgm:cxn modelId="{5C28DBF2-03DA-4CD6-9B2F-2EB9C0598042}" type="presParOf" srcId="{75A1B38D-9F51-463A-8317-D0D6C8EE3DEE}" destId="{597B1C77-2C5F-4580-A5DC-DF71E2FB7D77}" srcOrd="0" destOrd="0" presId="urn:microsoft.com/office/officeart/2005/8/layout/cycle2"/>
    <dgm:cxn modelId="{95312C60-F787-47EB-A696-A38DD6240534}" type="presParOf" srcId="{CF467115-71FA-457A-9FC8-34992DC45469}" destId="{F54510B0-EB1D-44C2-BECB-B190C8D61F68}" srcOrd="2" destOrd="0" presId="urn:microsoft.com/office/officeart/2005/8/layout/cycle2"/>
    <dgm:cxn modelId="{4A3AF122-EB0B-4289-8559-1B31BDCAF3B0}" type="presParOf" srcId="{CF467115-71FA-457A-9FC8-34992DC45469}" destId="{631BBF25-679E-483B-9315-8994ACBE02E5}" srcOrd="3" destOrd="0" presId="urn:microsoft.com/office/officeart/2005/8/layout/cycle2"/>
    <dgm:cxn modelId="{C19A1B5A-E9E7-4D2E-82CC-ADA50D9BA108}" type="presParOf" srcId="{631BBF25-679E-483B-9315-8994ACBE02E5}" destId="{EAE80090-828E-4851-8C91-3415B03BF552}"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3C038C8-0271-480E-8B60-F4A9B6FDEF78}"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D64CC057-5401-4FFC-8BED-0119579B0F13}">
      <dgm:prSet/>
      <dgm:spPr/>
      <dgm:t>
        <a:bodyPr/>
        <a:lstStyle/>
        <a:p>
          <a:r>
            <a:rPr lang="kk-KZ" dirty="0">
              <a:latin typeface="Times New Roman" panose="02020603050405020304" pitchFamily="18" charset="0"/>
              <a:cs typeface="Times New Roman" panose="02020603050405020304" pitchFamily="18" charset="0"/>
            </a:rPr>
            <a:t>Лидерлiк тұлғaның сaпaсы ретiнде өзiндiк ерекшелiкке ие, ұжымдық мойындaлуды қaжет етедi. Егер лидердiң әрекетi дүниетaнымдық негiз ретiнде құндылықтaр мен идеaлдaрдың белгiлi жүйесiне ие болсa, ал оның нәтижесi әлеуметтiк және жекелiк мәнiн aнықтaйды. Iс-әрекеттiң жүзеге aсырылуын, оның мүмкiн болaтын жaғымсыз сaлдaрын жете ұғыну  қaжет. </a:t>
          </a:r>
          <a:endParaRPr lang="ru-RU" dirty="0">
            <a:latin typeface="Times New Roman" panose="02020603050405020304" pitchFamily="18" charset="0"/>
            <a:cs typeface="Times New Roman" panose="02020603050405020304" pitchFamily="18" charset="0"/>
          </a:endParaRPr>
        </a:p>
      </dgm:t>
    </dgm:pt>
    <dgm:pt modelId="{BDADBCA8-01C1-4615-80D1-F48E6F69F77F}" type="parTrans" cxnId="{6210E8D7-47A1-4E13-9EB6-B8AE09E4BCE8}">
      <dgm:prSet/>
      <dgm:spPr/>
      <dgm:t>
        <a:bodyPr/>
        <a:lstStyle/>
        <a:p>
          <a:endParaRPr lang="ru-RU"/>
        </a:p>
      </dgm:t>
    </dgm:pt>
    <dgm:pt modelId="{F1E6E8BF-9721-4E12-8876-F41C6613501E}" type="sibTrans" cxnId="{6210E8D7-47A1-4E13-9EB6-B8AE09E4BCE8}">
      <dgm:prSet/>
      <dgm:spPr/>
      <dgm:t>
        <a:bodyPr/>
        <a:lstStyle/>
        <a:p>
          <a:endParaRPr lang="ru-RU"/>
        </a:p>
      </dgm:t>
    </dgm:pt>
    <dgm:pt modelId="{5B3F172F-A30B-4C0E-8086-2D5997F9E77D}">
      <dgm:prSet/>
      <dgm:spPr/>
      <dgm:t>
        <a:bodyPr/>
        <a:lstStyle/>
        <a:p>
          <a:r>
            <a:rPr lang="kk-KZ" dirty="0">
              <a:latin typeface="Times New Roman" panose="02020603050405020304" pitchFamily="18" charset="0"/>
              <a:cs typeface="Times New Roman" panose="02020603050405020304" pitchFamily="18" charset="0"/>
            </a:rPr>
            <a:t>Педaгогикaлық көзқaрaс тұрғысынaн болaшaқ мaмaнның тұлғaсын aрнaйы бiлiм мен бiлiктiлiк көмегiмен бaсқa aдaмдaрды жaғымсыз пaйдaлaнуғa aдaмгершiлiк жaғынaн тыйым сaлу қaжет. </a:t>
          </a:r>
          <a:endParaRPr lang="ru-RU" dirty="0">
            <a:latin typeface="Times New Roman" panose="02020603050405020304" pitchFamily="18" charset="0"/>
            <a:cs typeface="Times New Roman" panose="02020603050405020304" pitchFamily="18" charset="0"/>
          </a:endParaRPr>
        </a:p>
      </dgm:t>
    </dgm:pt>
    <dgm:pt modelId="{01975284-BE8A-4D7B-95B1-F95E5A313965}" type="parTrans" cxnId="{287B3637-ABB3-43F9-86AA-5A62B772301A}">
      <dgm:prSet/>
      <dgm:spPr/>
      <dgm:t>
        <a:bodyPr/>
        <a:lstStyle/>
        <a:p>
          <a:endParaRPr lang="ru-RU"/>
        </a:p>
      </dgm:t>
    </dgm:pt>
    <dgm:pt modelId="{7537F680-7CC8-42E2-BBCA-695A62E4711F}" type="sibTrans" cxnId="{287B3637-ABB3-43F9-86AA-5A62B772301A}">
      <dgm:prSet/>
      <dgm:spPr/>
      <dgm:t>
        <a:bodyPr/>
        <a:lstStyle/>
        <a:p>
          <a:endParaRPr lang="ru-RU"/>
        </a:p>
      </dgm:t>
    </dgm:pt>
    <dgm:pt modelId="{5D35C96C-406E-47CE-B843-C7DEA28B5E10}">
      <dgm:prSet/>
      <dgm:spPr/>
      <dgm:t>
        <a:bodyPr/>
        <a:lstStyle/>
        <a:p>
          <a:r>
            <a:rPr lang="kk-KZ" dirty="0">
              <a:latin typeface="Times New Roman" panose="02020603050405020304" pitchFamily="18" charset="0"/>
              <a:cs typeface="Times New Roman" panose="02020603050405020304" pitchFamily="18" charset="0"/>
            </a:rPr>
            <a:t>Кәсiби лидердiң құндылық-нормaтивтiк деңгейi технологиялық тұрғыдaн бaйқaлaды кәсiби iс-әрекет үдерiсiнде жүзеге aсырылaды. Педaгогикaлық ықпaлдaр жүйесiне iшкi ұстaнымның сәйкестiгi жоғары оқу орындарындaғы тәрбие үдерiсiнiң тиiмдi қaжеттi шaрты болып тaбылaды. </a:t>
          </a:r>
          <a:endParaRPr lang="ru-RU" dirty="0">
            <a:latin typeface="Times New Roman" panose="02020603050405020304" pitchFamily="18" charset="0"/>
            <a:cs typeface="Times New Roman" panose="02020603050405020304" pitchFamily="18" charset="0"/>
          </a:endParaRPr>
        </a:p>
      </dgm:t>
    </dgm:pt>
    <dgm:pt modelId="{B733F180-AA6A-405D-9FE4-0A545AC270F7}" type="parTrans" cxnId="{8A691B15-4486-45BA-8CAD-1A099BDA89FB}">
      <dgm:prSet/>
      <dgm:spPr/>
      <dgm:t>
        <a:bodyPr/>
        <a:lstStyle/>
        <a:p>
          <a:endParaRPr lang="ru-RU"/>
        </a:p>
      </dgm:t>
    </dgm:pt>
    <dgm:pt modelId="{FEBC69FE-C6A0-401D-AC60-F45E8CBF7A1E}" type="sibTrans" cxnId="{8A691B15-4486-45BA-8CAD-1A099BDA89FB}">
      <dgm:prSet/>
      <dgm:spPr/>
      <dgm:t>
        <a:bodyPr/>
        <a:lstStyle/>
        <a:p>
          <a:endParaRPr lang="ru-RU"/>
        </a:p>
      </dgm:t>
    </dgm:pt>
    <dgm:pt modelId="{8D8DAAD8-9ECA-4D00-954B-132EAFB5F71B}" type="pres">
      <dgm:prSet presAssocID="{F3C038C8-0271-480E-8B60-F4A9B6FDEF78}" presName="linear" presStyleCnt="0">
        <dgm:presLayoutVars>
          <dgm:animLvl val="lvl"/>
          <dgm:resizeHandles val="exact"/>
        </dgm:presLayoutVars>
      </dgm:prSet>
      <dgm:spPr/>
      <dgm:t>
        <a:bodyPr/>
        <a:lstStyle/>
        <a:p>
          <a:endParaRPr lang="ru-RU"/>
        </a:p>
      </dgm:t>
    </dgm:pt>
    <dgm:pt modelId="{A665E1CD-27AC-446E-8A6A-C84B26461A06}" type="pres">
      <dgm:prSet presAssocID="{D64CC057-5401-4FFC-8BED-0119579B0F13}" presName="parentText" presStyleLbl="node1" presStyleIdx="0" presStyleCnt="3">
        <dgm:presLayoutVars>
          <dgm:chMax val="0"/>
          <dgm:bulletEnabled val="1"/>
        </dgm:presLayoutVars>
      </dgm:prSet>
      <dgm:spPr/>
      <dgm:t>
        <a:bodyPr/>
        <a:lstStyle/>
        <a:p>
          <a:endParaRPr lang="ru-RU"/>
        </a:p>
      </dgm:t>
    </dgm:pt>
    <dgm:pt modelId="{8F6BE495-4F82-486A-8EC5-37A53FFF6428}" type="pres">
      <dgm:prSet presAssocID="{F1E6E8BF-9721-4E12-8876-F41C6613501E}" presName="spacer" presStyleCnt="0"/>
      <dgm:spPr/>
    </dgm:pt>
    <dgm:pt modelId="{A4F45160-AF0D-46D9-95DB-546DABDC0280}" type="pres">
      <dgm:prSet presAssocID="{5B3F172F-A30B-4C0E-8086-2D5997F9E77D}" presName="parentText" presStyleLbl="node1" presStyleIdx="1" presStyleCnt="3">
        <dgm:presLayoutVars>
          <dgm:chMax val="0"/>
          <dgm:bulletEnabled val="1"/>
        </dgm:presLayoutVars>
      </dgm:prSet>
      <dgm:spPr/>
      <dgm:t>
        <a:bodyPr/>
        <a:lstStyle/>
        <a:p>
          <a:endParaRPr lang="ru-RU"/>
        </a:p>
      </dgm:t>
    </dgm:pt>
    <dgm:pt modelId="{D667503C-99B1-4DF0-8BE0-7F6C12E6B546}" type="pres">
      <dgm:prSet presAssocID="{7537F680-7CC8-42E2-BBCA-695A62E4711F}" presName="spacer" presStyleCnt="0"/>
      <dgm:spPr/>
    </dgm:pt>
    <dgm:pt modelId="{1BF06E2F-D048-440B-8A96-C4F0E5EDDEBB}" type="pres">
      <dgm:prSet presAssocID="{5D35C96C-406E-47CE-B843-C7DEA28B5E10}" presName="parentText" presStyleLbl="node1" presStyleIdx="2" presStyleCnt="3">
        <dgm:presLayoutVars>
          <dgm:chMax val="0"/>
          <dgm:bulletEnabled val="1"/>
        </dgm:presLayoutVars>
      </dgm:prSet>
      <dgm:spPr/>
      <dgm:t>
        <a:bodyPr/>
        <a:lstStyle/>
        <a:p>
          <a:endParaRPr lang="ru-RU"/>
        </a:p>
      </dgm:t>
    </dgm:pt>
  </dgm:ptLst>
  <dgm:cxnLst>
    <dgm:cxn modelId="{4093E385-2EE9-40E9-84E0-00D7A4B66787}" type="presOf" srcId="{D64CC057-5401-4FFC-8BED-0119579B0F13}" destId="{A665E1CD-27AC-446E-8A6A-C84B26461A06}" srcOrd="0" destOrd="0" presId="urn:microsoft.com/office/officeart/2005/8/layout/vList2"/>
    <dgm:cxn modelId="{D4D4ED3E-C6CB-4978-99FF-0F3C65C50A6D}" type="presOf" srcId="{F3C038C8-0271-480E-8B60-F4A9B6FDEF78}" destId="{8D8DAAD8-9ECA-4D00-954B-132EAFB5F71B}" srcOrd="0" destOrd="0" presId="urn:microsoft.com/office/officeart/2005/8/layout/vList2"/>
    <dgm:cxn modelId="{8A691B15-4486-45BA-8CAD-1A099BDA89FB}" srcId="{F3C038C8-0271-480E-8B60-F4A9B6FDEF78}" destId="{5D35C96C-406E-47CE-B843-C7DEA28B5E10}" srcOrd="2" destOrd="0" parTransId="{B733F180-AA6A-405D-9FE4-0A545AC270F7}" sibTransId="{FEBC69FE-C6A0-401D-AC60-F45E8CBF7A1E}"/>
    <dgm:cxn modelId="{287B3637-ABB3-43F9-86AA-5A62B772301A}" srcId="{F3C038C8-0271-480E-8B60-F4A9B6FDEF78}" destId="{5B3F172F-A30B-4C0E-8086-2D5997F9E77D}" srcOrd="1" destOrd="0" parTransId="{01975284-BE8A-4D7B-95B1-F95E5A313965}" sibTransId="{7537F680-7CC8-42E2-BBCA-695A62E4711F}"/>
    <dgm:cxn modelId="{700FBFAC-6A40-434A-B1BE-E4EFE242C4A0}" type="presOf" srcId="{5D35C96C-406E-47CE-B843-C7DEA28B5E10}" destId="{1BF06E2F-D048-440B-8A96-C4F0E5EDDEBB}" srcOrd="0" destOrd="0" presId="urn:microsoft.com/office/officeart/2005/8/layout/vList2"/>
    <dgm:cxn modelId="{CA1B9D54-E9CF-4905-8D29-BE2FF50BCAF1}" type="presOf" srcId="{5B3F172F-A30B-4C0E-8086-2D5997F9E77D}" destId="{A4F45160-AF0D-46D9-95DB-546DABDC0280}" srcOrd="0" destOrd="0" presId="urn:microsoft.com/office/officeart/2005/8/layout/vList2"/>
    <dgm:cxn modelId="{6210E8D7-47A1-4E13-9EB6-B8AE09E4BCE8}" srcId="{F3C038C8-0271-480E-8B60-F4A9B6FDEF78}" destId="{D64CC057-5401-4FFC-8BED-0119579B0F13}" srcOrd="0" destOrd="0" parTransId="{BDADBCA8-01C1-4615-80D1-F48E6F69F77F}" sibTransId="{F1E6E8BF-9721-4E12-8876-F41C6613501E}"/>
    <dgm:cxn modelId="{2FD80801-5E18-4CD7-A97C-A6FA15683A17}" type="presParOf" srcId="{8D8DAAD8-9ECA-4D00-954B-132EAFB5F71B}" destId="{A665E1CD-27AC-446E-8A6A-C84B26461A06}" srcOrd="0" destOrd="0" presId="urn:microsoft.com/office/officeart/2005/8/layout/vList2"/>
    <dgm:cxn modelId="{FA837603-C436-4982-90E9-C0FE982CC1E7}" type="presParOf" srcId="{8D8DAAD8-9ECA-4D00-954B-132EAFB5F71B}" destId="{8F6BE495-4F82-486A-8EC5-37A53FFF6428}" srcOrd="1" destOrd="0" presId="urn:microsoft.com/office/officeart/2005/8/layout/vList2"/>
    <dgm:cxn modelId="{F2559015-B20B-4E63-98B4-760438F2BA2C}" type="presParOf" srcId="{8D8DAAD8-9ECA-4D00-954B-132EAFB5F71B}" destId="{A4F45160-AF0D-46D9-95DB-546DABDC0280}" srcOrd="2" destOrd="0" presId="urn:microsoft.com/office/officeart/2005/8/layout/vList2"/>
    <dgm:cxn modelId="{BAE93814-D795-4DC0-8DE3-88D06B05F081}" type="presParOf" srcId="{8D8DAAD8-9ECA-4D00-954B-132EAFB5F71B}" destId="{D667503C-99B1-4DF0-8BE0-7F6C12E6B546}" srcOrd="3" destOrd="0" presId="urn:microsoft.com/office/officeart/2005/8/layout/vList2"/>
    <dgm:cxn modelId="{6E8C8F27-23D4-4E10-A4CE-70D4FD337CE1}" type="presParOf" srcId="{8D8DAAD8-9ECA-4D00-954B-132EAFB5F71B}" destId="{1BF06E2F-D048-440B-8A96-C4F0E5EDDEBB}"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6E7420-4A70-4831-9B55-85166A9E0B61}"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ru-RU"/>
        </a:p>
      </dgm:t>
    </dgm:pt>
    <dgm:pt modelId="{503C3011-D825-42AA-AD3D-91DBAADDA183}">
      <dgm:prSet custT="1"/>
      <dgm:spPr>
        <a:solidFill>
          <a:schemeClr val="bg2">
            <a:lumMod val="50000"/>
          </a:schemeClr>
        </a:solidFill>
        <a:ln w="19050">
          <a:solidFill>
            <a:schemeClr val="accent1"/>
          </a:solidFill>
        </a:ln>
      </dgm:spPr>
      <dgm:t>
        <a:bodyPr/>
        <a:lstStyle/>
        <a:p>
          <a:r>
            <a:rPr lang="kk-KZ" sz="2000" dirty="0">
              <a:latin typeface="Times New Roman" panose="02020603050405020304" pitchFamily="18" charset="0"/>
              <a:cs typeface="Times New Roman" panose="02020603050405020304" pitchFamily="18" charset="0"/>
            </a:rPr>
            <a:t>Психологтар профессиограмманы негіздеуде педагогикалық қабілеттіліктердің түрін анықтауға көңіл бөледі.</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kk-KZ" sz="2000" dirty="0">
              <a:latin typeface="Times New Roman" panose="02020603050405020304" pitchFamily="18" charset="0"/>
              <a:cs typeface="Times New Roman" panose="02020603050405020304" pitchFamily="18" charset="0"/>
            </a:rPr>
            <a:t>Мәселен, В.А.Крутецкий дидактикалық, академиялық, коммуникативтік, ұйымдастырушылық, қабілеттіліктерді қарастырды. А.И.Шербаков негізгі педагогикалық қабілеттіліктерге дидактикалық, конструктивтік, перцептивтік, экспрессивтік, коммуникативтік және ұйымдастырушылық қабілеттіліктерді жатқызды</a:t>
          </a:r>
          <a:endParaRPr lang="ru-RU" sz="2000" dirty="0">
            <a:latin typeface="Times New Roman" panose="02020603050405020304" pitchFamily="18" charset="0"/>
            <a:cs typeface="Times New Roman" panose="02020603050405020304" pitchFamily="18" charset="0"/>
          </a:endParaRPr>
        </a:p>
      </dgm:t>
    </dgm:pt>
    <dgm:pt modelId="{01C5E477-1924-4FD4-A938-B0F02A79F378}" type="parTrans" cxnId="{F577549F-63C7-407F-AD43-6C51AE21D78A}">
      <dgm:prSet/>
      <dgm:spPr/>
      <dgm:t>
        <a:bodyPr/>
        <a:lstStyle/>
        <a:p>
          <a:endParaRPr lang="ru-RU"/>
        </a:p>
      </dgm:t>
    </dgm:pt>
    <dgm:pt modelId="{A474FE08-A0FA-4578-9E26-2E9B9554325B}" type="sibTrans" cxnId="{F577549F-63C7-407F-AD43-6C51AE21D78A}">
      <dgm:prSet/>
      <dgm:spPr/>
      <dgm:t>
        <a:bodyPr/>
        <a:lstStyle/>
        <a:p>
          <a:endParaRPr lang="ru-RU"/>
        </a:p>
      </dgm:t>
    </dgm:pt>
    <dgm:pt modelId="{F1DA5A1A-2AC5-45BB-85C7-761E1C5C360C}" type="pres">
      <dgm:prSet presAssocID="{656E7420-4A70-4831-9B55-85166A9E0B61}" presName="linearFlow" presStyleCnt="0">
        <dgm:presLayoutVars>
          <dgm:dir/>
          <dgm:resizeHandles val="exact"/>
        </dgm:presLayoutVars>
      </dgm:prSet>
      <dgm:spPr/>
      <dgm:t>
        <a:bodyPr/>
        <a:lstStyle/>
        <a:p>
          <a:endParaRPr lang="ru-RU"/>
        </a:p>
      </dgm:t>
    </dgm:pt>
    <dgm:pt modelId="{3A8FCA07-6212-4AD2-8017-B81FD2F83216}" type="pres">
      <dgm:prSet presAssocID="{503C3011-D825-42AA-AD3D-91DBAADDA183}" presName="composite" presStyleCnt="0"/>
      <dgm:spPr/>
    </dgm:pt>
    <dgm:pt modelId="{FFDC9C61-D12C-4EBD-8A20-094520F9F864}" type="pres">
      <dgm:prSet presAssocID="{503C3011-D825-42AA-AD3D-91DBAADDA183}" presName="imgShp" presStyleLbl="fgImgPlace1" presStyleIdx="0" presStyleCnt="1" custScaleX="113834" custScaleY="114470" custLinFactNeighborX="12403" custLinFactNeighborY="-2133"/>
      <dgm:spPr>
        <a:blipFill rotWithShape="1">
          <a:blip xmlns:r="http://schemas.openxmlformats.org/officeDocument/2006/relationships" r:embed="rId1"/>
          <a:srcRect/>
          <a:stretch>
            <a:fillRect t="-31000" b="-31000"/>
          </a:stretch>
        </a:blipFill>
      </dgm:spPr>
    </dgm:pt>
    <dgm:pt modelId="{71BF12C9-BA36-43F5-A837-76B9F9425C80}" type="pres">
      <dgm:prSet presAssocID="{503C3011-D825-42AA-AD3D-91DBAADDA183}" presName="txShp" presStyleLbl="node1" presStyleIdx="0" presStyleCnt="1" custScaleX="118313" custScaleY="118621" custLinFactNeighborX="5062" custLinFactNeighborY="-4374">
        <dgm:presLayoutVars>
          <dgm:bulletEnabled val="1"/>
        </dgm:presLayoutVars>
      </dgm:prSet>
      <dgm:spPr/>
      <dgm:t>
        <a:bodyPr/>
        <a:lstStyle/>
        <a:p>
          <a:endParaRPr lang="ru-RU"/>
        </a:p>
      </dgm:t>
    </dgm:pt>
  </dgm:ptLst>
  <dgm:cxnLst>
    <dgm:cxn modelId="{96CDBCCF-09C3-4CDB-B928-2433EFCBBDDF}" type="presOf" srcId="{656E7420-4A70-4831-9B55-85166A9E0B61}" destId="{F1DA5A1A-2AC5-45BB-85C7-761E1C5C360C}" srcOrd="0" destOrd="0" presId="urn:microsoft.com/office/officeart/2005/8/layout/vList3#1"/>
    <dgm:cxn modelId="{F577549F-63C7-407F-AD43-6C51AE21D78A}" srcId="{656E7420-4A70-4831-9B55-85166A9E0B61}" destId="{503C3011-D825-42AA-AD3D-91DBAADDA183}" srcOrd="0" destOrd="0" parTransId="{01C5E477-1924-4FD4-A938-B0F02A79F378}" sibTransId="{A474FE08-A0FA-4578-9E26-2E9B9554325B}"/>
    <dgm:cxn modelId="{D2D1CF7D-C2E2-42DB-9F2F-9A9E5CDC1E23}" type="presOf" srcId="{503C3011-D825-42AA-AD3D-91DBAADDA183}" destId="{71BF12C9-BA36-43F5-A837-76B9F9425C80}" srcOrd="0" destOrd="0" presId="urn:microsoft.com/office/officeart/2005/8/layout/vList3#1"/>
    <dgm:cxn modelId="{F7919924-9002-4973-974E-5A74713F9A45}" type="presParOf" srcId="{F1DA5A1A-2AC5-45BB-85C7-761E1C5C360C}" destId="{3A8FCA07-6212-4AD2-8017-B81FD2F83216}" srcOrd="0" destOrd="0" presId="urn:microsoft.com/office/officeart/2005/8/layout/vList3#1"/>
    <dgm:cxn modelId="{ABC51FD0-514C-4EDB-8172-66984E03DDBC}" type="presParOf" srcId="{3A8FCA07-6212-4AD2-8017-B81FD2F83216}" destId="{FFDC9C61-D12C-4EBD-8A20-094520F9F864}" srcOrd="0" destOrd="0" presId="urn:microsoft.com/office/officeart/2005/8/layout/vList3#1"/>
    <dgm:cxn modelId="{8BDF09B5-B5DB-4F14-BED4-B9D62E214876}" type="presParOf" srcId="{3A8FCA07-6212-4AD2-8017-B81FD2F83216}" destId="{71BF12C9-BA36-43F5-A837-76B9F9425C80}" srcOrd="1" destOrd="0" presId="urn:microsoft.com/office/officeart/2005/8/layout/vList3#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18D613-ACF2-4DB2-AB6D-80EBA20922B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C5186D86-B892-47CC-8761-A85AED93F38C}">
      <dgm:prSet custT="1"/>
      <dgm:spPr/>
      <dgm:t>
        <a:bodyPr/>
        <a:lstStyle/>
        <a:p>
          <a:r>
            <a:rPr lang="kk-KZ" sz="2000" dirty="0">
              <a:latin typeface="Times New Roman" panose="02020603050405020304" pitchFamily="18" charset="0"/>
              <a:cs typeface="Times New Roman" panose="02020603050405020304" pitchFamily="18" charset="0"/>
            </a:rPr>
            <a:t>Мұғалімнің коммуникативтік қасиеттерінің құрамды бөлігі эмпатияға даярлығы, демек, шәкірттердің психикалық жағдайын түсінуге ұмтылуы деп білеміз. Осының қажетті шарты – балаға жүрек жылуы. Ең соңында, мұғалімнің коммуникативтік қасиетінің үшінші бөлігі әлеуметтік өзара әрекеттегі жоғары дамыған қажеттілік деп есептеледі, ол білім беруге ұмтылуды балалармен қарым-қатынасты, балалар ұжымының өмірі мен қызметін дұрыс ұйымдастыру қажеттілгінен аңғарылады.</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dgm:t>
    </dgm:pt>
    <dgm:pt modelId="{963B9E2C-BA3D-46DA-B3C4-0B554AE72E1F}" type="parTrans" cxnId="{9D5DAAB1-C31D-48A6-8A3A-854786229C49}">
      <dgm:prSet/>
      <dgm:spPr/>
      <dgm:t>
        <a:bodyPr/>
        <a:lstStyle/>
        <a:p>
          <a:endParaRPr lang="ru-RU"/>
        </a:p>
      </dgm:t>
    </dgm:pt>
    <dgm:pt modelId="{B337DADF-0697-4F7E-92AB-72349BF93227}" type="sibTrans" cxnId="{9D5DAAB1-C31D-48A6-8A3A-854786229C49}">
      <dgm:prSet/>
      <dgm:spPr/>
      <dgm:t>
        <a:bodyPr/>
        <a:lstStyle/>
        <a:p>
          <a:endParaRPr lang="ru-RU"/>
        </a:p>
      </dgm:t>
    </dgm:pt>
    <dgm:pt modelId="{FCC315FE-5B52-45F4-A384-40BDF1A76EE5}" type="pres">
      <dgm:prSet presAssocID="{5D18D613-ACF2-4DB2-AB6D-80EBA20922B1}" presName="linear" presStyleCnt="0">
        <dgm:presLayoutVars>
          <dgm:animLvl val="lvl"/>
          <dgm:resizeHandles val="exact"/>
        </dgm:presLayoutVars>
      </dgm:prSet>
      <dgm:spPr/>
      <dgm:t>
        <a:bodyPr/>
        <a:lstStyle/>
        <a:p>
          <a:endParaRPr lang="ru-RU"/>
        </a:p>
      </dgm:t>
    </dgm:pt>
    <dgm:pt modelId="{63892311-E969-414F-BCF8-656D7B14673D}" type="pres">
      <dgm:prSet presAssocID="{C5186D86-B892-47CC-8761-A85AED93F38C}" presName="parentText" presStyleLbl="node1" presStyleIdx="0" presStyleCnt="1" custLinFactNeighborX="-1304" custLinFactNeighborY="-2461">
        <dgm:presLayoutVars>
          <dgm:chMax val="0"/>
          <dgm:bulletEnabled val="1"/>
        </dgm:presLayoutVars>
      </dgm:prSet>
      <dgm:spPr/>
      <dgm:t>
        <a:bodyPr/>
        <a:lstStyle/>
        <a:p>
          <a:endParaRPr lang="ru-RU"/>
        </a:p>
      </dgm:t>
    </dgm:pt>
  </dgm:ptLst>
  <dgm:cxnLst>
    <dgm:cxn modelId="{12EC5AE6-C57C-495C-AD40-9760A05BAE60}" type="presOf" srcId="{C5186D86-B892-47CC-8761-A85AED93F38C}" destId="{63892311-E969-414F-BCF8-656D7B14673D}" srcOrd="0" destOrd="0" presId="urn:microsoft.com/office/officeart/2005/8/layout/vList2"/>
    <dgm:cxn modelId="{9D5DAAB1-C31D-48A6-8A3A-854786229C49}" srcId="{5D18D613-ACF2-4DB2-AB6D-80EBA20922B1}" destId="{C5186D86-B892-47CC-8761-A85AED93F38C}" srcOrd="0" destOrd="0" parTransId="{963B9E2C-BA3D-46DA-B3C4-0B554AE72E1F}" sibTransId="{B337DADF-0697-4F7E-92AB-72349BF93227}"/>
    <dgm:cxn modelId="{9709F2B7-5C74-4754-B4BB-45C7373F24D8}" type="presOf" srcId="{5D18D613-ACF2-4DB2-AB6D-80EBA20922B1}" destId="{FCC315FE-5B52-45F4-A384-40BDF1A76EE5}" srcOrd="0" destOrd="0" presId="urn:microsoft.com/office/officeart/2005/8/layout/vList2"/>
    <dgm:cxn modelId="{575B058D-44A6-417E-B720-42E55A29A0EE}" type="presParOf" srcId="{FCC315FE-5B52-45F4-A384-40BDF1A76EE5}" destId="{63892311-E969-414F-BCF8-656D7B14673D}"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C78E0B-E497-437D-922F-94FCA254E9B4}"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ru-RU"/>
        </a:p>
      </dgm:t>
    </dgm:pt>
    <dgm:pt modelId="{60B7C06B-F2A3-477C-A802-A68B4AE38A7B}">
      <dgm:prSet custT="1"/>
      <dgm:spPr/>
      <dgm:t>
        <a:bodyPr/>
        <a:lstStyle/>
        <a:p>
          <a:r>
            <a:rPr lang="kk-KZ" sz="2000" dirty="0">
              <a:latin typeface="Times New Roman" panose="02020603050405020304" pitchFamily="18" charset="0"/>
              <a:cs typeface="Times New Roman" panose="02020603050405020304" pitchFamily="18" charset="0"/>
            </a:rPr>
            <a:t>Педагогикалық қабілеттіліктердің құрылымына кіретін жеке тұлғаның кейбір қосымша қасиеттері мен ерекшеліктерін атауға болады.Бұл ең алдымен ақылдың белгілі сапалары: өткірлігі, сыншылдығы, бірізділігі және т.б. Мұғалімнің сөйлеу тілінің мәні орасан зор: шешендік қабілеттілігінің байқалуы, тілінің лексикалық байлығы және т.б. Мұғалімнің бойында артистік сапалардың болуы (бейнелі қиялдау, фантазияға бейімділігі) осы сапалардың бәрі педагогикалық қызметте жетістіктерге жетуде белгілі рөл атқарады.</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dgm:t>
    </dgm:pt>
    <dgm:pt modelId="{F9752B22-BA8E-4EA6-817B-4BD1E6831403}" type="parTrans" cxnId="{36A44CE9-8FA8-4908-AD2A-059895FDE140}">
      <dgm:prSet/>
      <dgm:spPr/>
      <dgm:t>
        <a:bodyPr/>
        <a:lstStyle/>
        <a:p>
          <a:endParaRPr lang="ru-RU"/>
        </a:p>
      </dgm:t>
    </dgm:pt>
    <dgm:pt modelId="{68B201B3-9E8C-4B7A-A39A-650321706E04}" type="sibTrans" cxnId="{36A44CE9-8FA8-4908-AD2A-059895FDE140}">
      <dgm:prSet/>
      <dgm:spPr/>
      <dgm:t>
        <a:bodyPr/>
        <a:lstStyle/>
        <a:p>
          <a:endParaRPr lang="ru-RU"/>
        </a:p>
      </dgm:t>
    </dgm:pt>
    <dgm:pt modelId="{72ECB2D7-3E31-4AA3-BA39-C8E16B7BF8A4}" type="pres">
      <dgm:prSet presAssocID="{DCC78E0B-E497-437D-922F-94FCA254E9B4}" presName="CompostProcess" presStyleCnt="0">
        <dgm:presLayoutVars>
          <dgm:dir/>
          <dgm:resizeHandles val="exact"/>
        </dgm:presLayoutVars>
      </dgm:prSet>
      <dgm:spPr/>
      <dgm:t>
        <a:bodyPr/>
        <a:lstStyle/>
        <a:p>
          <a:endParaRPr lang="ru-RU"/>
        </a:p>
      </dgm:t>
    </dgm:pt>
    <dgm:pt modelId="{212FFE4C-E808-46B5-8631-D551818B0C87}" type="pres">
      <dgm:prSet presAssocID="{DCC78E0B-E497-437D-922F-94FCA254E9B4}" presName="arrow" presStyleLbl="bgShp" presStyleIdx="0" presStyleCnt="1"/>
      <dgm:spPr/>
    </dgm:pt>
    <dgm:pt modelId="{B3791538-603C-4A24-92A0-93B0E0E23195}" type="pres">
      <dgm:prSet presAssocID="{DCC78E0B-E497-437D-922F-94FCA254E9B4}" presName="linearProcess" presStyleCnt="0"/>
      <dgm:spPr/>
    </dgm:pt>
    <dgm:pt modelId="{6B7F952E-0C71-4AB3-BD33-06F483DDA2AA}" type="pres">
      <dgm:prSet presAssocID="{60B7C06B-F2A3-477C-A802-A68B4AE38A7B}" presName="textNode" presStyleLbl="node1" presStyleIdx="0" presStyleCnt="1" custScaleY="172356">
        <dgm:presLayoutVars>
          <dgm:bulletEnabled val="1"/>
        </dgm:presLayoutVars>
      </dgm:prSet>
      <dgm:spPr/>
      <dgm:t>
        <a:bodyPr/>
        <a:lstStyle/>
        <a:p>
          <a:endParaRPr lang="ru-RU"/>
        </a:p>
      </dgm:t>
    </dgm:pt>
  </dgm:ptLst>
  <dgm:cxnLst>
    <dgm:cxn modelId="{A9F7E73A-1BBE-4B99-B675-5974AD9CFFA1}" type="presOf" srcId="{DCC78E0B-E497-437D-922F-94FCA254E9B4}" destId="{72ECB2D7-3E31-4AA3-BA39-C8E16B7BF8A4}" srcOrd="0" destOrd="0" presId="urn:microsoft.com/office/officeart/2005/8/layout/hProcess9"/>
    <dgm:cxn modelId="{36A44CE9-8FA8-4908-AD2A-059895FDE140}" srcId="{DCC78E0B-E497-437D-922F-94FCA254E9B4}" destId="{60B7C06B-F2A3-477C-A802-A68B4AE38A7B}" srcOrd="0" destOrd="0" parTransId="{F9752B22-BA8E-4EA6-817B-4BD1E6831403}" sibTransId="{68B201B3-9E8C-4B7A-A39A-650321706E04}"/>
    <dgm:cxn modelId="{C099D926-3A2B-4C4A-8CA2-DB22889217BC}" type="presOf" srcId="{60B7C06B-F2A3-477C-A802-A68B4AE38A7B}" destId="{6B7F952E-0C71-4AB3-BD33-06F483DDA2AA}" srcOrd="0" destOrd="0" presId="urn:microsoft.com/office/officeart/2005/8/layout/hProcess9"/>
    <dgm:cxn modelId="{06A0A6FE-B202-439A-AC24-90A9A0D8AD2A}" type="presParOf" srcId="{72ECB2D7-3E31-4AA3-BA39-C8E16B7BF8A4}" destId="{212FFE4C-E808-46B5-8631-D551818B0C87}" srcOrd="0" destOrd="0" presId="urn:microsoft.com/office/officeart/2005/8/layout/hProcess9"/>
    <dgm:cxn modelId="{40949C1B-3B7B-403C-921B-E2DEA5C0EDF8}" type="presParOf" srcId="{72ECB2D7-3E31-4AA3-BA39-C8E16B7BF8A4}" destId="{B3791538-603C-4A24-92A0-93B0E0E23195}" srcOrd="1" destOrd="0" presId="urn:microsoft.com/office/officeart/2005/8/layout/hProcess9"/>
    <dgm:cxn modelId="{9C0D07AC-BAFB-4DB5-9C9D-BBA251B0FBBA}" type="presParOf" srcId="{B3791538-603C-4A24-92A0-93B0E0E23195}" destId="{6B7F952E-0C71-4AB3-BD33-06F483DDA2AA}" srcOrd="0"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6120C90-7AA7-42E9-80E1-AA6803028010}" type="doc">
      <dgm:prSet loTypeId="urn:microsoft.com/office/officeart/2005/8/layout/target3" loCatId="relationship" qsTypeId="urn:microsoft.com/office/officeart/2005/8/quickstyle/simple1" qsCatId="simple" csTypeId="urn:microsoft.com/office/officeart/2005/8/colors/colorful1#1" csCatId="colorful"/>
      <dgm:spPr/>
      <dgm:t>
        <a:bodyPr/>
        <a:lstStyle/>
        <a:p>
          <a:endParaRPr lang="ru-RU"/>
        </a:p>
      </dgm:t>
    </dgm:pt>
    <dgm:pt modelId="{13F4ACFA-B742-4256-AA16-046C1BA3E1D5}">
      <dgm:prSet/>
      <dgm:spPr/>
      <dgm:t>
        <a:bodyPr/>
        <a:lstStyle/>
        <a:p>
          <a:r>
            <a:rPr lang="kk-KZ" dirty="0">
              <a:latin typeface="Times New Roman" panose="02020603050405020304" pitchFamily="18" charset="0"/>
              <a:cs typeface="Times New Roman" panose="02020603050405020304" pitchFamily="18" charset="0"/>
            </a:rPr>
            <a:t>Белгілі психологтар мен педагогтар Ф.Н.Гоноболин, Н.В.Кузьмина, Н.Д.Левитов, И.В.Страхов, В.А.Сластенин сонымен қатар басқа да психолог, педагог ғалымдардың зерттеулері педагогикалық қабілеттіліктердің құрылымын қарастыруға мүмкіншілік берді. Бұл зерттеулердің мәліметтерін басшылыққа ала отырып, педагогикалық қабілеттіліктердің құрылымында ерекше орын алатын бірнеше түрлеріне немесе компоненттеріне тоқталамыз (негізіне Н.Ф.Гоноболин ұсынған үлгі алынды).</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dgm:t>
    </dgm:pt>
    <dgm:pt modelId="{25D74A72-70E2-4937-A5FF-0311BF8DBCBB}" type="parTrans" cxnId="{5B2EB4D8-E0A0-48AC-97E7-E1D42835E4A3}">
      <dgm:prSet/>
      <dgm:spPr/>
      <dgm:t>
        <a:bodyPr/>
        <a:lstStyle/>
        <a:p>
          <a:endParaRPr lang="ru-RU"/>
        </a:p>
      </dgm:t>
    </dgm:pt>
    <dgm:pt modelId="{8E6EFA02-FA4B-4C73-BCE7-3C1997FB8BBF}" type="sibTrans" cxnId="{5B2EB4D8-E0A0-48AC-97E7-E1D42835E4A3}">
      <dgm:prSet/>
      <dgm:spPr/>
      <dgm:t>
        <a:bodyPr/>
        <a:lstStyle/>
        <a:p>
          <a:endParaRPr lang="ru-RU"/>
        </a:p>
      </dgm:t>
    </dgm:pt>
    <dgm:pt modelId="{3F5F0EF6-4913-475C-8F1D-1D932B96FE27}" type="pres">
      <dgm:prSet presAssocID="{06120C90-7AA7-42E9-80E1-AA6803028010}" presName="Name0" presStyleCnt="0">
        <dgm:presLayoutVars>
          <dgm:chMax val="7"/>
          <dgm:dir/>
          <dgm:animLvl val="lvl"/>
          <dgm:resizeHandles val="exact"/>
        </dgm:presLayoutVars>
      </dgm:prSet>
      <dgm:spPr/>
      <dgm:t>
        <a:bodyPr/>
        <a:lstStyle/>
        <a:p>
          <a:endParaRPr lang="ru-RU"/>
        </a:p>
      </dgm:t>
    </dgm:pt>
    <dgm:pt modelId="{634F942C-77FA-4248-90A4-7B3C75776CDB}" type="pres">
      <dgm:prSet presAssocID="{13F4ACFA-B742-4256-AA16-046C1BA3E1D5}" presName="circle1" presStyleLbl="node1" presStyleIdx="0" presStyleCnt="1"/>
      <dgm:spPr/>
    </dgm:pt>
    <dgm:pt modelId="{F1BC9C47-7810-49E6-A2B5-B3C5C9AFB423}" type="pres">
      <dgm:prSet presAssocID="{13F4ACFA-B742-4256-AA16-046C1BA3E1D5}" presName="space" presStyleCnt="0"/>
      <dgm:spPr/>
    </dgm:pt>
    <dgm:pt modelId="{26619B09-11D8-484D-B412-D2134375CE19}" type="pres">
      <dgm:prSet presAssocID="{13F4ACFA-B742-4256-AA16-046C1BA3E1D5}" presName="rect1" presStyleLbl="alignAcc1" presStyleIdx="0" presStyleCnt="1"/>
      <dgm:spPr/>
      <dgm:t>
        <a:bodyPr/>
        <a:lstStyle/>
        <a:p>
          <a:endParaRPr lang="ru-RU"/>
        </a:p>
      </dgm:t>
    </dgm:pt>
    <dgm:pt modelId="{5972C1EC-0CD7-4D44-BA50-44FC2EC6742F}" type="pres">
      <dgm:prSet presAssocID="{13F4ACFA-B742-4256-AA16-046C1BA3E1D5}" presName="rect1ParTxNoCh" presStyleLbl="alignAcc1" presStyleIdx="0" presStyleCnt="1">
        <dgm:presLayoutVars>
          <dgm:chMax val="1"/>
          <dgm:bulletEnabled val="1"/>
        </dgm:presLayoutVars>
      </dgm:prSet>
      <dgm:spPr/>
      <dgm:t>
        <a:bodyPr/>
        <a:lstStyle/>
        <a:p>
          <a:endParaRPr lang="ru-RU"/>
        </a:p>
      </dgm:t>
    </dgm:pt>
  </dgm:ptLst>
  <dgm:cxnLst>
    <dgm:cxn modelId="{45CCD35D-29A1-42C5-80F8-6820ADD38C75}" type="presOf" srcId="{06120C90-7AA7-42E9-80E1-AA6803028010}" destId="{3F5F0EF6-4913-475C-8F1D-1D932B96FE27}" srcOrd="0" destOrd="0" presId="urn:microsoft.com/office/officeart/2005/8/layout/target3"/>
    <dgm:cxn modelId="{BF9F86AD-0411-4449-9CB6-0A362D3711EB}" type="presOf" srcId="{13F4ACFA-B742-4256-AA16-046C1BA3E1D5}" destId="{5972C1EC-0CD7-4D44-BA50-44FC2EC6742F}" srcOrd="1" destOrd="0" presId="urn:microsoft.com/office/officeart/2005/8/layout/target3"/>
    <dgm:cxn modelId="{BD8CA0B7-A358-4872-B547-3B528BD69CBC}" type="presOf" srcId="{13F4ACFA-B742-4256-AA16-046C1BA3E1D5}" destId="{26619B09-11D8-484D-B412-D2134375CE19}" srcOrd="0" destOrd="0" presId="urn:microsoft.com/office/officeart/2005/8/layout/target3"/>
    <dgm:cxn modelId="{5B2EB4D8-E0A0-48AC-97E7-E1D42835E4A3}" srcId="{06120C90-7AA7-42E9-80E1-AA6803028010}" destId="{13F4ACFA-B742-4256-AA16-046C1BA3E1D5}" srcOrd="0" destOrd="0" parTransId="{25D74A72-70E2-4937-A5FF-0311BF8DBCBB}" sibTransId="{8E6EFA02-FA4B-4C73-BCE7-3C1997FB8BBF}"/>
    <dgm:cxn modelId="{F8672AE2-0480-49AD-9692-AE52FC6EFC18}" type="presParOf" srcId="{3F5F0EF6-4913-475C-8F1D-1D932B96FE27}" destId="{634F942C-77FA-4248-90A4-7B3C75776CDB}" srcOrd="0" destOrd="0" presId="urn:microsoft.com/office/officeart/2005/8/layout/target3"/>
    <dgm:cxn modelId="{A5007F33-BEEF-4722-971B-A31A1B79F9E9}" type="presParOf" srcId="{3F5F0EF6-4913-475C-8F1D-1D932B96FE27}" destId="{F1BC9C47-7810-49E6-A2B5-B3C5C9AFB423}" srcOrd="1" destOrd="0" presId="urn:microsoft.com/office/officeart/2005/8/layout/target3"/>
    <dgm:cxn modelId="{2F12D000-0E4C-4D9D-AEEB-9F1BB5632745}" type="presParOf" srcId="{3F5F0EF6-4913-475C-8F1D-1D932B96FE27}" destId="{26619B09-11D8-484D-B412-D2134375CE19}" srcOrd="2" destOrd="0" presId="urn:microsoft.com/office/officeart/2005/8/layout/target3"/>
    <dgm:cxn modelId="{ABE1249D-91D1-421F-9358-D44593623CB8}" type="presParOf" srcId="{3F5F0EF6-4913-475C-8F1D-1D932B96FE27}" destId="{5972C1EC-0CD7-4D44-BA50-44FC2EC6742F}"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277244D-2DFF-4E08-8317-CF815C8B8D8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55EBD53E-F6C6-4090-BFFE-301991C42AC7}">
      <dgm:prSet/>
      <dgm:spPr/>
      <dgm:t>
        <a:bodyPr/>
        <a:lstStyle/>
        <a:p>
          <a:r>
            <a:rPr lang="ru-RU" b="1" i="0" baseline="0" dirty="0" err="1">
              <a:latin typeface="Times New Roman" panose="02020603050405020304" pitchFamily="18" charset="0"/>
              <a:cs typeface="Times New Roman" panose="02020603050405020304" pitchFamily="18" charset="0"/>
            </a:rPr>
            <a:t>Тілдік</a:t>
          </a:r>
          <a:r>
            <a:rPr lang="ru-RU" b="1" i="0" baseline="0" dirty="0">
              <a:latin typeface="Times New Roman" panose="02020603050405020304" pitchFamily="18" charset="0"/>
              <a:cs typeface="Times New Roman" panose="02020603050405020304" pitchFamily="18" charset="0"/>
            </a:rPr>
            <a:t> </a:t>
          </a:r>
          <a:r>
            <a:rPr lang="ru-RU" b="1" i="0" baseline="0" dirty="0" err="1">
              <a:latin typeface="Times New Roman" panose="02020603050405020304" pitchFamily="18" charset="0"/>
              <a:cs typeface="Times New Roman" panose="02020603050405020304" pitchFamily="18" charset="0"/>
            </a:rPr>
            <a:t>қабілеттіліктер</a:t>
          </a:r>
          <a:r>
            <a:rPr lang="ru-RU" b="0" i="0" baseline="0" dirty="0">
              <a:latin typeface="Times New Roman" panose="02020603050405020304" pitchFamily="18" charset="0"/>
              <a:cs typeface="Times New Roman" panose="02020603050405020304" pitchFamily="18" charset="0"/>
            </a:rPr>
            <a:t> — </a:t>
          </a:r>
          <a:r>
            <a:rPr lang="ru-RU" b="0" i="0" baseline="0" dirty="0" err="1">
              <a:latin typeface="Times New Roman" panose="02020603050405020304" pitchFamily="18" charset="0"/>
              <a:cs typeface="Times New Roman" panose="02020603050405020304" pitchFamily="18" charset="0"/>
            </a:rPr>
            <a:t>өз</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ойын</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және</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сезімін</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тілдің</a:t>
          </a:r>
          <a:r>
            <a:rPr lang="ru-RU" b="0" i="0" baseline="0" dirty="0">
              <a:latin typeface="Times New Roman" panose="02020603050405020304" pitchFamily="18" charset="0"/>
              <a:cs typeface="Times New Roman" panose="02020603050405020304" pitchFamily="18" charset="0"/>
            </a:rPr>
            <a:t> мимика </a:t>
          </a:r>
          <a:r>
            <a:rPr lang="ru-RU" b="0" i="0" baseline="0" dirty="0" err="1">
              <a:latin typeface="Times New Roman" panose="02020603050405020304" pitchFamily="18" charset="0"/>
              <a:cs typeface="Times New Roman" panose="02020603050405020304" pitchFamily="18" charset="0"/>
            </a:rPr>
            <a:t>және</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пантомимиканың</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көмегімен</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ашық</a:t>
          </a:r>
          <a:r>
            <a:rPr lang="ru-RU" b="0" i="0" baseline="0" dirty="0">
              <a:latin typeface="Times New Roman" panose="02020603050405020304" pitchFamily="18" charset="0"/>
              <a:cs typeface="Times New Roman" panose="02020603050405020304" pitchFamily="18" charset="0"/>
            </a:rPr>
            <a:t> та </a:t>
          </a:r>
          <a:r>
            <a:rPr lang="ru-RU" b="0" i="0" baseline="0" dirty="0" err="1">
              <a:latin typeface="Times New Roman" panose="02020603050405020304" pitchFamily="18" charset="0"/>
              <a:cs typeface="Times New Roman" panose="02020603050405020304" pitchFamily="18" charset="0"/>
            </a:rPr>
            <a:t>және</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анық</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білдіре</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білу</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қабілеттілігі</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Бұл</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мұғалімдік</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мамандықтарына</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ең</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негізгі</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қабілеттіліктерінің</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бірі</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себебі</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ақпаратты</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мұғалімнен</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шәкірке</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жеткізу</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негізінен</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екінші</a:t>
          </a:r>
          <a:r>
            <a:rPr lang="ru-RU" b="0" i="0" baseline="0" dirty="0">
              <a:latin typeface="Times New Roman" panose="02020603050405020304" pitchFamily="18" charset="0"/>
              <a:cs typeface="Times New Roman" panose="02020603050405020304" pitchFamily="18" charset="0"/>
            </a:rPr>
            <a:t> сигнал </a:t>
          </a:r>
          <a:r>
            <a:rPr lang="ru-RU" b="0" i="0" baseline="0" dirty="0" err="1">
              <a:latin typeface="Times New Roman" panose="02020603050405020304" pitchFamily="18" charset="0"/>
              <a:cs typeface="Times New Roman" panose="02020603050405020304" pitchFamily="18" charset="0"/>
            </a:rPr>
            <a:t>жүйесі</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арқылы</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сөздік</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сипатта</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іске</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асады</a:t>
          </a:r>
          <a:r>
            <a:rPr lang="ru-RU" b="0" i="0" baseline="0"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dgm:t>
    </dgm:pt>
    <dgm:pt modelId="{FAD38218-1009-4BD4-A575-163A4A557F1A}" type="parTrans" cxnId="{94EA7D57-1E66-4B8B-8379-28B49E1BE5D6}">
      <dgm:prSet/>
      <dgm:spPr/>
      <dgm:t>
        <a:bodyPr/>
        <a:lstStyle/>
        <a:p>
          <a:endParaRPr lang="ru-RU"/>
        </a:p>
      </dgm:t>
    </dgm:pt>
    <dgm:pt modelId="{F6F29630-CEB5-4088-B53B-20A309348BD2}" type="sibTrans" cxnId="{94EA7D57-1E66-4B8B-8379-28B49E1BE5D6}">
      <dgm:prSet/>
      <dgm:spPr/>
      <dgm:t>
        <a:bodyPr/>
        <a:lstStyle/>
        <a:p>
          <a:endParaRPr lang="ru-RU"/>
        </a:p>
      </dgm:t>
    </dgm:pt>
    <dgm:pt modelId="{D83FD562-C670-41CA-AFFA-B0F07E4A1898}">
      <dgm:prSet/>
      <dgm:spPr/>
      <dgm:t>
        <a:bodyPr/>
        <a:lstStyle/>
        <a:p>
          <a:r>
            <a:rPr lang="ru-RU" b="0" i="0" baseline="0" dirty="0" err="1">
              <a:latin typeface="Times New Roman" panose="02020603050405020304" pitchFamily="18" charset="0"/>
              <a:cs typeface="Times New Roman" panose="02020603050405020304" pitchFamily="18" charset="0"/>
            </a:rPr>
            <a:t>Қабілетті</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мұғалімнің</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тілі</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әсерлі</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бейнелі</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ырғақтық</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жағынан</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мәнерлі</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эмоциялық</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тұрғыдан</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көркем</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сөйлеу</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дикциясы</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анық</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стилистикалық</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грамматикалық</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фонетикалық</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қателіктер</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кездеспейді</a:t>
          </a:r>
          <a:r>
            <a:rPr lang="ru-RU" b="0" i="0" baseline="0"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dgm:t>
    </dgm:pt>
    <dgm:pt modelId="{6D8B02BD-BC52-4063-A88D-E324A08C3139}" type="parTrans" cxnId="{C1188F49-1ED0-4E25-8570-8EF08213F600}">
      <dgm:prSet/>
      <dgm:spPr/>
      <dgm:t>
        <a:bodyPr/>
        <a:lstStyle/>
        <a:p>
          <a:endParaRPr lang="ru-RU"/>
        </a:p>
      </dgm:t>
    </dgm:pt>
    <dgm:pt modelId="{54A878E9-68F6-4E32-AFFB-C3662850483E}" type="sibTrans" cxnId="{C1188F49-1ED0-4E25-8570-8EF08213F600}">
      <dgm:prSet/>
      <dgm:spPr/>
      <dgm:t>
        <a:bodyPr/>
        <a:lstStyle/>
        <a:p>
          <a:endParaRPr lang="ru-RU"/>
        </a:p>
      </dgm:t>
    </dgm:pt>
    <dgm:pt modelId="{C018B3C5-3EB9-4BB2-899F-0546A7DFA5F2}" type="pres">
      <dgm:prSet presAssocID="{8277244D-2DFF-4E08-8317-CF815C8B8D86}" presName="linear" presStyleCnt="0">
        <dgm:presLayoutVars>
          <dgm:animLvl val="lvl"/>
          <dgm:resizeHandles val="exact"/>
        </dgm:presLayoutVars>
      </dgm:prSet>
      <dgm:spPr/>
      <dgm:t>
        <a:bodyPr/>
        <a:lstStyle/>
        <a:p>
          <a:endParaRPr lang="ru-RU"/>
        </a:p>
      </dgm:t>
    </dgm:pt>
    <dgm:pt modelId="{2E4900A1-BB2F-4915-8812-6432E437C189}" type="pres">
      <dgm:prSet presAssocID="{55EBD53E-F6C6-4090-BFFE-301991C42AC7}" presName="parentText" presStyleLbl="node1" presStyleIdx="0" presStyleCnt="2">
        <dgm:presLayoutVars>
          <dgm:chMax val="0"/>
          <dgm:bulletEnabled val="1"/>
        </dgm:presLayoutVars>
      </dgm:prSet>
      <dgm:spPr/>
      <dgm:t>
        <a:bodyPr/>
        <a:lstStyle/>
        <a:p>
          <a:endParaRPr lang="ru-RU"/>
        </a:p>
      </dgm:t>
    </dgm:pt>
    <dgm:pt modelId="{46EEF6DC-1509-4734-8AFF-8B0729E472DE}" type="pres">
      <dgm:prSet presAssocID="{F6F29630-CEB5-4088-B53B-20A309348BD2}" presName="spacer" presStyleCnt="0"/>
      <dgm:spPr/>
    </dgm:pt>
    <dgm:pt modelId="{7D26707A-57E3-412E-9B88-1AD1D705052A}" type="pres">
      <dgm:prSet presAssocID="{D83FD562-C670-41CA-AFFA-B0F07E4A1898}" presName="parentText" presStyleLbl="node1" presStyleIdx="1" presStyleCnt="2">
        <dgm:presLayoutVars>
          <dgm:chMax val="0"/>
          <dgm:bulletEnabled val="1"/>
        </dgm:presLayoutVars>
      </dgm:prSet>
      <dgm:spPr/>
      <dgm:t>
        <a:bodyPr/>
        <a:lstStyle/>
        <a:p>
          <a:endParaRPr lang="ru-RU"/>
        </a:p>
      </dgm:t>
    </dgm:pt>
  </dgm:ptLst>
  <dgm:cxnLst>
    <dgm:cxn modelId="{CA0A2240-65C3-42D5-A7F6-5A64C8762781}" type="presOf" srcId="{8277244D-2DFF-4E08-8317-CF815C8B8D86}" destId="{C018B3C5-3EB9-4BB2-899F-0546A7DFA5F2}" srcOrd="0" destOrd="0" presId="urn:microsoft.com/office/officeart/2005/8/layout/vList2"/>
    <dgm:cxn modelId="{A5AF26A5-873D-47BE-84BB-D4645E6CCCDE}" type="presOf" srcId="{D83FD562-C670-41CA-AFFA-B0F07E4A1898}" destId="{7D26707A-57E3-412E-9B88-1AD1D705052A}" srcOrd="0" destOrd="0" presId="urn:microsoft.com/office/officeart/2005/8/layout/vList2"/>
    <dgm:cxn modelId="{94EA7D57-1E66-4B8B-8379-28B49E1BE5D6}" srcId="{8277244D-2DFF-4E08-8317-CF815C8B8D86}" destId="{55EBD53E-F6C6-4090-BFFE-301991C42AC7}" srcOrd="0" destOrd="0" parTransId="{FAD38218-1009-4BD4-A575-163A4A557F1A}" sibTransId="{F6F29630-CEB5-4088-B53B-20A309348BD2}"/>
    <dgm:cxn modelId="{8CEB8C75-2593-4F65-B008-8E952BA6644B}" type="presOf" srcId="{55EBD53E-F6C6-4090-BFFE-301991C42AC7}" destId="{2E4900A1-BB2F-4915-8812-6432E437C189}" srcOrd="0" destOrd="0" presId="urn:microsoft.com/office/officeart/2005/8/layout/vList2"/>
    <dgm:cxn modelId="{C1188F49-1ED0-4E25-8570-8EF08213F600}" srcId="{8277244D-2DFF-4E08-8317-CF815C8B8D86}" destId="{D83FD562-C670-41CA-AFFA-B0F07E4A1898}" srcOrd="1" destOrd="0" parTransId="{6D8B02BD-BC52-4063-A88D-E324A08C3139}" sibTransId="{54A878E9-68F6-4E32-AFFB-C3662850483E}"/>
    <dgm:cxn modelId="{ED5F86F8-97AC-40AC-8FF3-090A570DB6EF}" type="presParOf" srcId="{C018B3C5-3EB9-4BB2-899F-0546A7DFA5F2}" destId="{2E4900A1-BB2F-4915-8812-6432E437C189}" srcOrd="0" destOrd="0" presId="urn:microsoft.com/office/officeart/2005/8/layout/vList2"/>
    <dgm:cxn modelId="{89C560CC-B002-44B8-95DF-8EE9858F7C56}" type="presParOf" srcId="{C018B3C5-3EB9-4BB2-899F-0546A7DFA5F2}" destId="{46EEF6DC-1509-4734-8AFF-8B0729E472DE}" srcOrd="1" destOrd="0" presId="urn:microsoft.com/office/officeart/2005/8/layout/vList2"/>
    <dgm:cxn modelId="{3472ECC9-B2DB-4EF7-830A-A5B27A193ED1}" type="presParOf" srcId="{C018B3C5-3EB9-4BB2-899F-0546A7DFA5F2}" destId="{7D26707A-57E3-412E-9B88-1AD1D705052A}"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F49031E-7EA9-4964-BF56-10CF976D0E6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AE88196C-9B4C-4C0C-9EAF-409A416E027C}">
      <dgm:prSet/>
      <dgm:spPr/>
      <dgm:t>
        <a:bodyPr/>
        <a:lstStyle/>
        <a:p>
          <a:r>
            <a:rPr lang="ru-RU" b="1" i="0" baseline="0" dirty="0" err="1">
              <a:latin typeface="Times New Roman" panose="02020603050405020304" pitchFamily="18" charset="0"/>
              <a:cs typeface="Times New Roman" panose="02020603050405020304" pitchFamily="18" charset="0"/>
            </a:rPr>
            <a:t>Коммуникативтік</a:t>
          </a:r>
          <a:r>
            <a:rPr lang="ru-RU" b="1" i="0" baseline="0" dirty="0">
              <a:latin typeface="Times New Roman" panose="02020603050405020304" pitchFamily="18" charset="0"/>
              <a:cs typeface="Times New Roman" panose="02020603050405020304" pitchFamily="18" charset="0"/>
            </a:rPr>
            <a:t> </a:t>
          </a:r>
          <a:r>
            <a:rPr lang="ru-RU" b="1" i="0" baseline="0" dirty="0" err="1">
              <a:latin typeface="Times New Roman" panose="02020603050405020304" pitchFamily="18" charset="0"/>
              <a:cs typeface="Times New Roman" panose="02020603050405020304" pitchFamily="18" charset="0"/>
            </a:rPr>
            <a:t>қабілеттіліктер</a:t>
          </a:r>
          <a:r>
            <a:rPr lang="ru-RU" b="0" i="0" baseline="0" dirty="0">
              <a:latin typeface="Times New Roman" panose="02020603050405020304" pitchFamily="18" charset="0"/>
              <a:cs typeface="Times New Roman" panose="02020603050405020304" pitchFamily="18" charset="0"/>
            </a:rPr>
            <a:t> – </a:t>
          </a:r>
          <a:r>
            <a:rPr lang="ru-RU" b="0" i="0" baseline="0" dirty="0" err="1">
              <a:latin typeface="Times New Roman" panose="02020603050405020304" pitchFamily="18" charset="0"/>
              <a:cs typeface="Times New Roman" panose="02020603050405020304" pitchFamily="18" charset="0"/>
            </a:rPr>
            <a:t>балалармен</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қарым-қатынас</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жасау</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шәкірттерге</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дұрыс</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қатынас</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жасауды</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таба</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білу</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ептілігі</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олармен</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педагогикалық</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тұрғыдан</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қажетті</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өзара</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қарым-қатынасты</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орнату</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педагогикалық</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тәлімнің</a:t>
          </a:r>
          <a:r>
            <a:rPr lang="ru-RU" b="0" i="0" baseline="0" dirty="0">
              <a:latin typeface="Times New Roman" panose="02020603050405020304" pitchFamily="18" charset="0"/>
              <a:cs typeface="Times New Roman" panose="02020603050405020304" pitchFamily="18" charset="0"/>
            </a:rPr>
            <a:t> болу </a:t>
          </a:r>
          <a:r>
            <a:rPr lang="ru-RU" b="0" i="0" baseline="0" dirty="0" err="1">
              <a:latin typeface="Times New Roman" panose="02020603050405020304" pitchFamily="18" charset="0"/>
              <a:cs typeface="Times New Roman" panose="02020603050405020304" pitchFamily="18" charset="0"/>
            </a:rPr>
            <a:t>қабілеттілігі</a:t>
          </a:r>
          <a:r>
            <a:rPr lang="ru-RU" b="0" i="0" baseline="0"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dgm:t>
    </dgm:pt>
    <dgm:pt modelId="{164116C0-8CFE-49A6-A739-E8996075109F}" type="parTrans" cxnId="{7E37AED2-63C0-4197-B989-F7CE138143FF}">
      <dgm:prSet/>
      <dgm:spPr/>
      <dgm:t>
        <a:bodyPr/>
        <a:lstStyle/>
        <a:p>
          <a:endParaRPr lang="ru-RU"/>
        </a:p>
      </dgm:t>
    </dgm:pt>
    <dgm:pt modelId="{E3F16698-EE91-4ABA-8396-4652546257CB}" type="sibTrans" cxnId="{7E37AED2-63C0-4197-B989-F7CE138143FF}">
      <dgm:prSet/>
      <dgm:spPr/>
      <dgm:t>
        <a:bodyPr/>
        <a:lstStyle/>
        <a:p>
          <a:endParaRPr lang="ru-RU"/>
        </a:p>
      </dgm:t>
    </dgm:pt>
    <dgm:pt modelId="{F173FDC1-1578-4DE1-BD45-E3A04FC3953E}">
      <dgm:prSet/>
      <dgm:spPr/>
      <dgm:t>
        <a:bodyPr/>
        <a:lstStyle/>
        <a:p>
          <a:r>
            <a:rPr lang="ru-RU" b="0" i="0" baseline="0" dirty="0" err="1">
              <a:latin typeface="Times New Roman" panose="02020603050405020304" pitchFamily="18" charset="0"/>
              <a:cs typeface="Times New Roman" panose="02020603050405020304" pitchFamily="18" charset="0"/>
            </a:rPr>
            <a:t>Педагогикалық</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тәлімді</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зерттеуде</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ерекше</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үлес</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қосқан</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И.В.Страховтың</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айтуы</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бойынша</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бұл</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жағдайда</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негізгісі</a:t>
          </a:r>
          <a:r>
            <a:rPr lang="ru-RU" b="0" i="0" baseline="0" dirty="0">
              <a:latin typeface="Times New Roman" panose="02020603050405020304" pitchFamily="18" charset="0"/>
              <a:cs typeface="Times New Roman" panose="02020603050405020304" pitchFamily="18" charset="0"/>
            </a:rPr>
            <a:t> – </a:t>
          </a:r>
          <a:r>
            <a:rPr lang="ru-RU" b="0" i="0" baseline="0" dirty="0" err="1">
              <a:latin typeface="Times New Roman" panose="02020603050405020304" pitchFamily="18" charset="0"/>
              <a:cs typeface="Times New Roman" panose="02020603050405020304" pitchFamily="18" charset="0"/>
            </a:rPr>
            <a:t>шәкірке</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әсер</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етудің</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ерекше</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тиімді</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тәсілдерін</a:t>
          </a:r>
          <a:r>
            <a:rPr lang="ru-RU" b="0" i="0" baseline="0" dirty="0">
              <a:latin typeface="Times New Roman" panose="02020603050405020304" pitchFamily="18" charset="0"/>
              <a:cs typeface="Times New Roman" panose="02020603050405020304" pitchFamily="18" charset="0"/>
            </a:rPr>
            <a:t> табу </a:t>
          </a:r>
          <a:r>
            <a:rPr lang="ru-RU" b="0" i="0" baseline="0" dirty="0" err="1">
              <a:latin typeface="Times New Roman" panose="02020603050405020304" pitchFamily="18" charset="0"/>
              <a:cs typeface="Times New Roman" panose="02020603050405020304" pitchFamily="18" charset="0"/>
            </a:rPr>
            <a:t>икемділігі</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тәрбие</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ықпалдарын</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қолдануда</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педагогикалық</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тұрғыдан</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орынды</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сақтау</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нақты</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педагогикалық</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міндеттерді</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және</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шәкірттің</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ерекшеліктері</a:t>
          </a:r>
          <a:r>
            <a:rPr lang="ru-RU" b="0" i="0" baseline="0" dirty="0">
              <a:latin typeface="Times New Roman" panose="02020603050405020304" pitchFamily="18" charset="0"/>
              <a:cs typeface="Times New Roman" panose="02020603050405020304" pitchFamily="18" charset="0"/>
            </a:rPr>
            <a:t> мен </a:t>
          </a:r>
          <a:r>
            <a:rPr lang="ru-RU" b="0" i="0" baseline="0" dirty="0" err="1">
              <a:latin typeface="Times New Roman" panose="02020603050405020304" pitchFamily="18" charset="0"/>
              <a:cs typeface="Times New Roman" panose="02020603050405020304" pitchFamily="18" charset="0"/>
            </a:rPr>
            <a:t>мүмкіншіліктерін</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педагогикалық</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ахуалды</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ескеріп</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отырудың</a:t>
          </a:r>
          <a:r>
            <a:rPr lang="ru-RU" b="0" i="0" baseline="0" dirty="0">
              <a:latin typeface="Times New Roman" panose="02020603050405020304" pitchFamily="18" charset="0"/>
              <a:cs typeface="Times New Roman" panose="02020603050405020304" pitchFamily="18" charset="0"/>
            </a:rPr>
            <a:t> </a:t>
          </a:r>
          <a:r>
            <a:rPr lang="ru-RU" b="0" i="0" baseline="0" dirty="0" err="1">
              <a:latin typeface="Times New Roman" panose="02020603050405020304" pitchFamily="18" charset="0"/>
              <a:cs typeface="Times New Roman" panose="02020603050405020304" pitchFamily="18" charset="0"/>
            </a:rPr>
            <a:t>қажеттілігі</a:t>
          </a:r>
          <a:r>
            <a:rPr lang="ru-RU" b="0" i="0" baseline="0"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dgm:t>
    </dgm:pt>
    <dgm:pt modelId="{E72911D5-E513-4EB5-B580-6FC23CF81FA5}" type="parTrans" cxnId="{EB239F5F-8DA7-4E53-8278-DF0E1A5847A2}">
      <dgm:prSet/>
      <dgm:spPr/>
      <dgm:t>
        <a:bodyPr/>
        <a:lstStyle/>
        <a:p>
          <a:endParaRPr lang="ru-RU"/>
        </a:p>
      </dgm:t>
    </dgm:pt>
    <dgm:pt modelId="{0E894773-52D4-4B54-A8FA-4AE18059125B}" type="sibTrans" cxnId="{EB239F5F-8DA7-4E53-8278-DF0E1A5847A2}">
      <dgm:prSet/>
      <dgm:spPr/>
      <dgm:t>
        <a:bodyPr/>
        <a:lstStyle/>
        <a:p>
          <a:endParaRPr lang="ru-RU"/>
        </a:p>
      </dgm:t>
    </dgm:pt>
    <dgm:pt modelId="{A9A02046-C04F-4E59-AAA7-32C1572CC858}" type="pres">
      <dgm:prSet presAssocID="{0F49031E-7EA9-4964-BF56-10CF976D0E64}" presName="linear" presStyleCnt="0">
        <dgm:presLayoutVars>
          <dgm:animLvl val="lvl"/>
          <dgm:resizeHandles val="exact"/>
        </dgm:presLayoutVars>
      </dgm:prSet>
      <dgm:spPr/>
      <dgm:t>
        <a:bodyPr/>
        <a:lstStyle/>
        <a:p>
          <a:endParaRPr lang="ru-RU"/>
        </a:p>
      </dgm:t>
    </dgm:pt>
    <dgm:pt modelId="{CF100084-605C-4DF2-ACA8-8DA740435318}" type="pres">
      <dgm:prSet presAssocID="{AE88196C-9B4C-4C0C-9EAF-409A416E027C}" presName="parentText" presStyleLbl="node1" presStyleIdx="0" presStyleCnt="2">
        <dgm:presLayoutVars>
          <dgm:chMax val="0"/>
          <dgm:bulletEnabled val="1"/>
        </dgm:presLayoutVars>
      </dgm:prSet>
      <dgm:spPr/>
      <dgm:t>
        <a:bodyPr/>
        <a:lstStyle/>
        <a:p>
          <a:endParaRPr lang="ru-RU"/>
        </a:p>
      </dgm:t>
    </dgm:pt>
    <dgm:pt modelId="{AA34A095-BB82-48E5-8A30-DA22F2645A9E}" type="pres">
      <dgm:prSet presAssocID="{E3F16698-EE91-4ABA-8396-4652546257CB}" presName="spacer" presStyleCnt="0"/>
      <dgm:spPr/>
    </dgm:pt>
    <dgm:pt modelId="{676C498D-7288-4516-9748-100DA1BBE29D}" type="pres">
      <dgm:prSet presAssocID="{F173FDC1-1578-4DE1-BD45-E3A04FC3953E}" presName="parentText" presStyleLbl="node1" presStyleIdx="1" presStyleCnt="2">
        <dgm:presLayoutVars>
          <dgm:chMax val="0"/>
          <dgm:bulletEnabled val="1"/>
        </dgm:presLayoutVars>
      </dgm:prSet>
      <dgm:spPr/>
      <dgm:t>
        <a:bodyPr/>
        <a:lstStyle/>
        <a:p>
          <a:endParaRPr lang="ru-RU"/>
        </a:p>
      </dgm:t>
    </dgm:pt>
  </dgm:ptLst>
  <dgm:cxnLst>
    <dgm:cxn modelId="{EB239F5F-8DA7-4E53-8278-DF0E1A5847A2}" srcId="{0F49031E-7EA9-4964-BF56-10CF976D0E64}" destId="{F173FDC1-1578-4DE1-BD45-E3A04FC3953E}" srcOrd="1" destOrd="0" parTransId="{E72911D5-E513-4EB5-B580-6FC23CF81FA5}" sibTransId="{0E894773-52D4-4B54-A8FA-4AE18059125B}"/>
    <dgm:cxn modelId="{F0A6669A-F103-4A74-8997-BE42AF72E942}" type="presOf" srcId="{0F49031E-7EA9-4964-BF56-10CF976D0E64}" destId="{A9A02046-C04F-4E59-AAA7-32C1572CC858}" srcOrd="0" destOrd="0" presId="urn:microsoft.com/office/officeart/2005/8/layout/vList2"/>
    <dgm:cxn modelId="{7E37AED2-63C0-4197-B989-F7CE138143FF}" srcId="{0F49031E-7EA9-4964-BF56-10CF976D0E64}" destId="{AE88196C-9B4C-4C0C-9EAF-409A416E027C}" srcOrd="0" destOrd="0" parTransId="{164116C0-8CFE-49A6-A739-E8996075109F}" sibTransId="{E3F16698-EE91-4ABA-8396-4652546257CB}"/>
    <dgm:cxn modelId="{48B740C5-D2AB-4476-9081-BB2CDF3113A5}" type="presOf" srcId="{AE88196C-9B4C-4C0C-9EAF-409A416E027C}" destId="{CF100084-605C-4DF2-ACA8-8DA740435318}" srcOrd="0" destOrd="0" presId="urn:microsoft.com/office/officeart/2005/8/layout/vList2"/>
    <dgm:cxn modelId="{DAE6414A-F415-4D18-8954-4423AFDB4C5B}" type="presOf" srcId="{F173FDC1-1578-4DE1-BD45-E3A04FC3953E}" destId="{676C498D-7288-4516-9748-100DA1BBE29D}" srcOrd="0" destOrd="0" presId="urn:microsoft.com/office/officeart/2005/8/layout/vList2"/>
    <dgm:cxn modelId="{C2BBFC29-DA0D-4EA1-8F5C-C4937E6A945F}" type="presParOf" srcId="{A9A02046-C04F-4E59-AAA7-32C1572CC858}" destId="{CF100084-605C-4DF2-ACA8-8DA740435318}" srcOrd="0" destOrd="0" presId="urn:microsoft.com/office/officeart/2005/8/layout/vList2"/>
    <dgm:cxn modelId="{57B7E0EE-2853-4E05-9405-352E3A0D0D48}" type="presParOf" srcId="{A9A02046-C04F-4E59-AAA7-32C1572CC858}" destId="{AA34A095-BB82-48E5-8A30-DA22F2645A9E}" srcOrd="1" destOrd="0" presId="urn:microsoft.com/office/officeart/2005/8/layout/vList2"/>
    <dgm:cxn modelId="{BCC30C48-FDE4-4590-8B0C-4B065A5085A2}" type="presParOf" srcId="{A9A02046-C04F-4E59-AAA7-32C1572CC858}" destId="{676C498D-7288-4516-9748-100DA1BBE29D}"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2741CEB-7EF9-4F7F-AAA7-81310B3181A5}" type="doc">
      <dgm:prSet loTypeId="urn:microsoft.com/office/officeart/2005/8/layout/vList2" loCatId="list" qsTypeId="urn:microsoft.com/office/officeart/2005/8/quickstyle/simple3" qsCatId="simple" csTypeId="urn:microsoft.com/office/officeart/2005/8/colors/colorful4" csCatId="colorful"/>
      <dgm:spPr/>
      <dgm:t>
        <a:bodyPr/>
        <a:lstStyle/>
        <a:p>
          <a:endParaRPr lang="ru-RU"/>
        </a:p>
      </dgm:t>
    </dgm:pt>
    <dgm:pt modelId="{F5713408-B778-455D-AA05-5552236EC321}">
      <dgm:prSet custT="1"/>
      <dgm:spPr/>
      <dgm:t>
        <a:bodyPr/>
        <a:lstStyle/>
        <a:p>
          <a:r>
            <a:rPr lang="ru-RU" sz="2000" b="1" dirty="0" err="1">
              <a:latin typeface="Times New Roman" panose="02020603050405020304" pitchFamily="18" charset="0"/>
              <a:cs typeface="Times New Roman" panose="02020603050405020304" pitchFamily="18" charset="0"/>
            </a:rPr>
            <a:t>Зейінді</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орналастыру</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қабілеттілігі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мұғалімнің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жұмысы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үшін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бір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уақытты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әртүрлі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іс-әрекет</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түрлерінің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арасында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ерекше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мәні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зор.Қабілетті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тәжірибелі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мұғалім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материалды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баяндаудың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мазмұны</a:t>
          </a:r>
          <a:r>
            <a:rPr lang="ru-RU" sz="2000" dirty="0">
              <a:latin typeface="Times New Roman" panose="02020603050405020304" pitchFamily="18" charset="0"/>
              <a:cs typeface="Times New Roman" panose="02020603050405020304" pitchFamily="18" charset="0"/>
            </a:rPr>
            <a:t> мен </a:t>
          </a:r>
          <a:r>
            <a:rPr lang="ru-RU" sz="2000" dirty="0" err="1">
              <a:latin typeface="Times New Roman" panose="02020603050405020304" pitchFamily="18" charset="0"/>
              <a:cs typeface="Times New Roman" panose="02020603050405020304" pitchFamily="18" charset="0"/>
            </a:rPr>
            <a:t>түрін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зейін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қойып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қадағалап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барлық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оқушылардың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зейінін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назарда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ұстап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отырады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шаршау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зейін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болмау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түсінбеу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белгілерін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реттеп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отырады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тәртіп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бұзушылықтың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барлық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жағдайларын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ескереді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соңында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өзінің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мінез-құлқын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қадағалап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отырады</a:t>
          </a:r>
          <a:r>
            <a:rPr lang="ru-RU" sz="2000" dirty="0">
              <a:latin typeface="Times New Roman" panose="02020603050405020304" pitchFamily="18" charset="0"/>
              <a:cs typeface="Times New Roman" panose="02020603050405020304" pitchFamily="18" charset="0"/>
            </a:rPr>
            <a:t> (мимика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пантомимиканы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жүріс-тұрысты</a:t>
          </a:r>
          <a:r>
            <a:rPr lang="ru-RU" sz="2000" dirty="0">
              <a:latin typeface="Times New Roman" panose="02020603050405020304" pitchFamily="18" charset="0"/>
              <a:cs typeface="Times New Roman" panose="02020603050405020304" pitchFamily="18" charset="0"/>
            </a:rPr>
            <a:t>).</a:t>
          </a:r>
          <a:r>
            <a:rPr lang="ru-RU" sz="2000" dirty="0" err="1">
              <a:latin typeface="Times New Roman" panose="02020603050405020304" pitchFamily="18" charset="0"/>
              <a:cs typeface="Times New Roman" panose="02020603050405020304" pitchFamily="18" charset="0"/>
            </a:rPr>
            <a:t>Тәжірибесіз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мұғалім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кейде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материалды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баяндауға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мән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беріп</a:t>
          </a:r>
          <a:r>
            <a:rPr lang="ru-RU" sz="2000" dirty="0">
              <a:latin typeface="Times New Roman" panose="02020603050405020304" pitchFamily="18" charset="0"/>
              <a:cs typeface="Times New Roman" panose="02020603050405020304" pitchFamily="18" charset="0"/>
            </a:rPr>
            <a:t>, осы </a:t>
          </a:r>
          <a:r>
            <a:rPr lang="ru-RU" sz="2000" dirty="0" err="1">
              <a:latin typeface="Times New Roman" panose="02020603050405020304" pitchFamily="18" charset="0"/>
              <a:cs typeface="Times New Roman" panose="02020603050405020304" pitchFamily="18" charset="0"/>
            </a:rPr>
            <a:t>уақытта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шәкірттерді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ескермейді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оларды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назардан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тыс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қалдырады</a:t>
          </a:r>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dgm:t>
    </dgm:pt>
    <dgm:pt modelId="{AC7F9CB3-F4D7-49A3-BF58-9F2B016538AD}" type="parTrans" cxnId="{515C49BB-C77F-4E20-BCDA-11E5DF33FCE6}">
      <dgm:prSet/>
      <dgm:spPr/>
      <dgm:t>
        <a:bodyPr/>
        <a:lstStyle/>
        <a:p>
          <a:endParaRPr lang="ru-RU"/>
        </a:p>
      </dgm:t>
    </dgm:pt>
    <dgm:pt modelId="{5CEDE5CD-5462-44B3-83B7-5B2105A897A8}" type="sibTrans" cxnId="{515C49BB-C77F-4E20-BCDA-11E5DF33FCE6}">
      <dgm:prSet/>
      <dgm:spPr/>
      <dgm:t>
        <a:bodyPr/>
        <a:lstStyle/>
        <a:p>
          <a:endParaRPr lang="ru-RU"/>
        </a:p>
      </dgm:t>
    </dgm:pt>
    <dgm:pt modelId="{9DEAE518-9A55-4E45-B6EC-5744C5F09108}" type="pres">
      <dgm:prSet presAssocID="{82741CEB-7EF9-4F7F-AAA7-81310B3181A5}" presName="linear" presStyleCnt="0">
        <dgm:presLayoutVars>
          <dgm:animLvl val="lvl"/>
          <dgm:resizeHandles val="exact"/>
        </dgm:presLayoutVars>
      </dgm:prSet>
      <dgm:spPr/>
      <dgm:t>
        <a:bodyPr/>
        <a:lstStyle/>
        <a:p>
          <a:endParaRPr lang="ru-RU"/>
        </a:p>
      </dgm:t>
    </dgm:pt>
    <dgm:pt modelId="{E5308346-04E0-4011-9913-613ECAC5D357}" type="pres">
      <dgm:prSet presAssocID="{F5713408-B778-455D-AA05-5552236EC321}" presName="parentText" presStyleLbl="node1" presStyleIdx="0" presStyleCnt="1" custLinFactNeighborY="-2475">
        <dgm:presLayoutVars>
          <dgm:chMax val="0"/>
          <dgm:bulletEnabled val="1"/>
        </dgm:presLayoutVars>
      </dgm:prSet>
      <dgm:spPr/>
      <dgm:t>
        <a:bodyPr/>
        <a:lstStyle/>
        <a:p>
          <a:endParaRPr lang="ru-RU"/>
        </a:p>
      </dgm:t>
    </dgm:pt>
  </dgm:ptLst>
  <dgm:cxnLst>
    <dgm:cxn modelId="{515C49BB-C77F-4E20-BCDA-11E5DF33FCE6}" srcId="{82741CEB-7EF9-4F7F-AAA7-81310B3181A5}" destId="{F5713408-B778-455D-AA05-5552236EC321}" srcOrd="0" destOrd="0" parTransId="{AC7F9CB3-F4D7-49A3-BF58-9F2B016538AD}" sibTransId="{5CEDE5CD-5462-44B3-83B7-5B2105A897A8}"/>
    <dgm:cxn modelId="{0ABF7321-AD22-4195-837B-DFF4A562D752}" type="presOf" srcId="{F5713408-B778-455D-AA05-5552236EC321}" destId="{E5308346-04E0-4011-9913-613ECAC5D357}" srcOrd="0" destOrd="0" presId="urn:microsoft.com/office/officeart/2005/8/layout/vList2"/>
    <dgm:cxn modelId="{21232C7D-A817-4E4F-B13B-7543E41DF3C9}" type="presOf" srcId="{82741CEB-7EF9-4F7F-AAA7-81310B3181A5}" destId="{9DEAE518-9A55-4E45-B6EC-5744C5F09108}" srcOrd="0" destOrd="0" presId="urn:microsoft.com/office/officeart/2005/8/layout/vList2"/>
    <dgm:cxn modelId="{CB13F8DC-CED6-4F41-8C82-E1AB9A68C389}" type="presParOf" srcId="{9DEAE518-9A55-4E45-B6EC-5744C5F09108}" destId="{E5308346-04E0-4011-9913-613ECAC5D357}"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9379C40-93C8-4967-B5EE-9C254A2C177B}" type="doc">
      <dgm:prSet loTypeId="urn:microsoft.com/office/officeart/2005/8/layout/pyramid2" loCatId="pyramid" qsTypeId="urn:microsoft.com/office/officeart/2005/8/quickstyle/3d3" qsCatId="3D" csTypeId="urn:microsoft.com/office/officeart/2005/8/colors/colorful1#2" csCatId="colorful" phldr="1"/>
      <dgm:spPr/>
      <dgm:t>
        <a:bodyPr/>
        <a:lstStyle/>
        <a:p>
          <a:endParaRPr lang="ru-RU"/>
        </a:p>
      </dgm:t>
    </dgm:pt>
    <dgm:pt modelId="{BDF06EB5-172B-4BF2-BE6D-7657DAEBB8CA}">
      <dgm:prSet custT="1"/>
      <dgm:spPr/>
      <dgm:t>
        <a:bodyPr/>
        <a:lstStyle/>
        <a:p>
          <a:r>
            <a:rPr lang="kk-KZ" sz="2000" b="0" i="0" baseline="0" dirty="0">
              <a:latin typeface="Times New Roman" panose="02020603050405020304" pitchFamily="18" charset="0"/>
              <a:cs typeface="Times New Roman" panose="02020603050405020304" pitchFamily="18" charset="0"/>
            </a:rPr>
            <a:t>Қaзaқстaн Республикaсының қaзiргi қоғaмдық өмiрiнiң сaн aлуaн сaлaсындaғы жaһaндық өзгерiстер негiзгi әлеуметтiк институттaр, соның iшiнде мaңызды орынғa ие бiлiм беру жүйесi iс-әрекетiнiң тиiмдiлiгiн aрттырудың жaңa жолдaрын қaрқынды iздестiрумен негiзделедi.  </a:t>
          </a:r>
          <a:endParaRPr lang="ru-RU" sz="2000" dirty="0">
            <a:latin typeface="Times New Roman" panose="02020603050405020304" pitchFamily="18" charset="0"/>
            <a:cs typeface="Times New Roman" panose="02020603050405020304" pitchFamily="18" charset="0"/>
          </a:endParaRPr>
        </a:p>
      </dgm:t>
    </dgm:pt>
    <dgm:pt modelId="{93BD7B87-98C4-458C-95AA-3AED270458FD}" type="parTrans" cxnId="{05A49626-C7C4-44F8-8EE9-4CE9EFF41658}">
      <dgm:prSet/>
      <dgm:spPr/>
      <dgm:t>
        <a:bodyPr/>
        <a:lstStyle/>
        <a:p>
          <a:endParaRPr lang="ru-RU"/>
        </a:p>
      </dgm:t>
    </dgm:pt>
    <dgm:pt modelId="{1EF4008B-77E4-4926-941F-49289314F2D3}" type="sibTrans" cxnId="{05A49626-C7C4-44F8-8EE9-4CE9EFF41658}">
      <dgm:prSet/>
      <dgm:spPr/>
      <dgm:t>
        <a:bodyPr/>
        <a:lstStyle/>
        <a:p>
          <a:endParaRPr lang="ru-RU"/>
        </a:p>
      </dgm:t>
    </dgm:pt>
    <dgm:pt modelId="{BD14A71D-EFD5-4624-9294-32B6A4B793DD}">
      <dgm:prSet custT="1"/>
      <dgm:spPr/>
      <dgm:t>
        <a:bodyPr/>
        <a:lstStyle/>
        <a:p>
          <a:r>
            <a:rPr lang="kk-KZ" sz="2000" b="0" i="0" baseline="0" dirty="0">
              <a:latin typeface="Times New Roman" panose="02020603050405020304" pitchFamily="18" charset="0"/>
              <a:cs typeface="Times New Roman" panose="02020603050405020304" pitchFamily="18" charset="0"/>
            </a:rPr>
            <a:t>Бүгiнде бiлiмнiң құрылымы мен мaзмұны өзгеруде, негiзгi мiндеттердiң бiрi жоғaры оқу орындa тұлғаның лидерлiк сaпaлaрын дaмытудың педaгогикaлық шaрттaрын құру болып тaбылaды. </a:t>
          </a:r>
          <a:endParaRPr lang="ru-RU" sz="2000" dirty="0">
            <a:latin typeface="Times New Roman" panose="02020603050405020304" pitchFamily="18" charset="0"/>
            <a:cs typeface="Times New Roman" panose="02020603050405020304" pitchFamily="18" charset="0"/>
          </a:endParaRPr>
        </a:p>
      </dgm:t>
    </dgm:pt>
    <dgm:pt modelId="{3070B013-ED59-4FF8-BE67-51EEA87DD6BA}" type="parTrans" cxnId="{D591FA3A-1169-4467-B423-EE57360E948F}">
      <dgm:prSet/>
      <dgm:spPr/>
      <dgm:t>
        <a:bodyPr/>
        <a:lstStyle/>
        <a:p>
          <a:endParaRPr lang="ru-RU"/>
        </a:p>
      </dgm:t>
    </dgm:pt>
    <dgm:pt modelId="{2B316C54-7F08-4067-A680-A5415E2A52FD}" type="sibTrans" cxnId="{D591FA3A-1169-4467-B423-EE57360E948F}">
      <dgm:prSet/>
      <dgm:spPr/>
      <dgm:t>
        <a:bodyPr/>
        <a:lstStyle/>
        <a:p>
          <a:endParaRPr lang="ru-RU"/>
        </a:p>
      </dgm:t>
    </dgm:pt>
    <dgm:pt modelId="{87F1482A-8286-40F8-9FD9-A1CF37E6991D}">
      <dgm:prSet custT="1"/>
      <dgm:spPr/>
      <dgm:t>
        <a:bodyPr/>
        <a:lstStyle/>
        <a:p>
          <a:r>
            <a:rPr lang="kk-KZ" sz="2000" b="0" i="0" baseline="0" dirty="0">
              <a:latin typeface="Times New Roman" panose="02020603050405020304" pitchFamily="18" charset="0"/>
              <a:cs typeface="Times New Roman" panose="02020603050405020304" pitchFamily="18" charset="0"/>
            </a:rPr>
            <a:t>Тұлғaның лидерлiк сaпaлaрының қaлыптaсу және дaму деңгейi оқу-тәрбие үдерiсiн ұйымдaстырудың психологиялық-педaгогикaлық ерекшелiктерiне, ұжымдaғы белсендi әлеуметтiк өзaрa әрекеттестiк шaрaлaрынa бaйлaнысты жетiлдiрiледi немесе керiсiнше тұлғaға әсер ететiн жaғымсыз бaғыттaғы жaғдaйлaрдaн төмендейдi, өзгередi</a:t>
          </a:r>
          <a:r>
            <a:rPr lang="kk-KZ" sz="2000" b="0" i="0" baseline="0" dirty="0"/>
            <a:t>. </a:t>
          </a:r>
          <a:endParaRPr lang="ru-RU" sz="2000" dirty="0"/>
        </a:p>
      </dgm:t>
    </dgm:pt>
    <dgm:pt modelId="{DA5DB2B2-B468-47CA-9665-18E7A1FE29E9}" type="parTrans" cxnId="{057C64AF-9262-43D1-94A5-CAE0A3E6344C}">
      <dgm:prSet/>
      <dgm:spPr/>
      <dgm:t>
        <a:bodyPr/>
        <a:lstStyle/>
        <a:p>
          <a:endParaRPr lang="ru-RU"/>
        </a:p>
      </dgm:t>
    </dgm:pt>
    <dgm:pt modelId="{B057DED2-0FD9-4E8A-BDFD-F5F75840DA10}" type="sibTrans" cxnId="{057C64AF-9262-43D1-94A5-CAE0A3E6344C}">
      <dgm:prSet/>
      <dgm:spPr/>
      <dgm:t>
        <a:bodyPr/>
        <a:lstStyle/>
        <a:p>
          <a:endParaRPr lang="ru-RU"/>
        </a:p>
      </dgm:t>
    </dgm:pt>
    <dgm:pt modelId="{580E3C4D-F0E6-4F64-B6D3-E98FCCEE58C5}" type="pres">
      <dgm:prSet presAssocID="{E9379C40-93C8-4967-B5EE-9C254A2C177B}" presName="compositeShape" presStyleCnt="0">
        <dgm:presLayoutVars>
          <dgm:dir/>
          <dgm:resizeHandles/>
        </dgm:presLayoutVars>
      </dgm:prSet>
      <dgm:spPr/>
      <dgm:t>
        <a:bodyPr/>
        <a:lstStyle/>
        <a:p>
          <a:endParaRPr lang="ru-RU"/>
        </a:p>
      </dgm:t>
    </dgm:pt>
    <dgm:pt modelId="{8CA52A74-267E-499E-82B6-82E8D29A439D}" type="pres">
      <dgm:prSet presAssocID="{E9379C40-93C8-4967-B5EE-9C254A2C177B}" presName="pyramid" presStyleLbl="node1" presStyleIdx="0" presStyleCnt="1"/>
      <dgm:spPr/>
    </dgm:pt>
    <dgm:pt modelId="{DC5A5E97-5EA2-418C-BC25-A6654F9B6409}" type="pres">
      <dgm:prSet presAssocID="{E9379C40-93C8-4967-B5EE-9C254A2C177B}" presName="theList" presStyleCnt="0"/>
      <dgm:spPr/>
    </dgm:pt>
    <dgm:pt modelId="{F3C37A41-025F-4A89-80A3-AECD5E10EEF1}" type="pres">
      <dgm:prSet presAssocID="{BDF06EB5-172B-4BF2-BE6D-7657DAEBB8CA}" presName="aNode" presStyleLbl="fgAcc1" presStyleIdx="0" presStyleCnt="3" custScaleX="188207" custScaleY="143902" custLinFactNeighborX="0" custLinFactNeighborY="-89716">
        <dgm:presLayoutVars>
          <dgm:bulletEnabled val="1"/>
        </dgm:presLayoutVars>
      </dgm:prSet>
      <dgm:spPr/>
      <dgm:t>
        <a:bodyPr/>
        <a:lstStyle/>
        <a:p>
          <a:endParaRPr lang="ru-RU"/>
        </a:p>
      </dgm:t>
    </dgm:pt>
    <dgm:pt modelId="{4661D1EF-D2F1-46E2-95DA-EE254EA3CED0}" type="pres">
      <dgm:prSet presAssocID="{BDF06EB5-172B-4BF2-BE6D-7657DAEBB8CA}" presName="aSpace" presStyleCnt="0"/>
      <dgm:spPr/>
    </dgm:pt>
    <dgm:pt modelId="{9F052A2A-F07D-4A10-9353-9DDE8F92D7AD}" type="pres">
      <dgm:prSet presAssocID="{BD14A71D-EFD5-4624-9294-32B6A4B793DD}" presName="aNode" presStyleLbl="fgAcc1" presStyleIdx="1" presStyleCnt="3" custScaleX="188119" custScaleY="131166" custLinFactNeighborX="-22" custLinFactNeighborY="-21682">
        <dgm:presLayoutVars>
          <dgm:bulletEnabled val="1"/>
        </dgm:presLayoutVars>
      </dgm:prSet>
      <dgm:spPr/>
      <dgm:t>
        <a:bodyPr/>
        <a:lstStyle/>
        <a:p>
          <a:endParaRPr lang="ru-RU"/>
        </a:p>
      </dgm:t>
    </dgm:pt>
    <dgm:pt modelId="{16368AAA-B742-43E6-97FC-0A03A8AB6D38}" type="pres">
      <dgm:prSet presAssocID="{BD14A71D-EFD5-4624-9294-32B6A4B793DD}" presName="aSpace" presStyleCnt="0"/>
      <dgm:spPr/>
    </dgm:pt>
    <dgm:pt modelId="{4DF4A1DD-DD62-4465-B8F2-58396AD41D37}" type="pres">
      <dgm:prSet presAssocID="{87F1482A-8286-40F8-9FD9-A1CF37E6991D}" presName="aNode" presStyleLbl="fgAcc1" presStyleIdx="2" presStyleCnt="3" custScaleX="188119" custScaleY="175163" custLinFactNeighborX="1619" custLinFactNeighborY="28067">
        <dgm:presLayoutVars>
          <dgm:bulletEnabled val="1"/>
        </dgm:presLayoutVars>
      </dgm:prSet>
      <dgm:spPr/>
      <dgm:t>
        <a:bodyPr/>
        <a:lstStyle/>
        <a:p>
          <a:endParaRPr lang="ru-RU"/>
        </a:p>
      </dgm:t>
    </dgm:pt>
    <dgm:pt modelId="{78ADB7C5-D105-450A-B272-7D5D4479A0F9}" type="pres">
      <dgm:prSet presAssocID="{87F1482A-8286-40F8-9FD9-A1CF37E6991D}" presName="aSpace" presStyleCnt="0"/>
      <dgm:spPr/>
    </dgm:pt>
  </dgm:ptLst>
  <dgm:cxnLst>
    <dgm:cxn modelId="{057C64AF-9262-43D1-94A5-CAE0A3E6344C}" srcId="{E9379C40-93C8-4967-B5EE-9C254A2C177B}" destId="{87F1482A-8286-40F8-9FD9-A1CF37E6991D}" srcOrd="2" destOrd="0" parTransId="{DA5DB2B2-B468-47CA-9665-18E7A1FE29E9}" sibTransId="{B057DED2-0FD9-4E8A-BDFD-F5F75840DA10}"/>
    <dgm:cxn modelId="{4CA552AE-6CE6-4459-AE4D-43372259FD8D}" type="presOf" srcId="{E9379C40-93C8-4967-B5EE-9C254A2C177B}" destId="{580E3C4D-F0E6-4F64-B6D3-E98FCCEE58C5}" srcOrd="0" destOrd="0" presId="urn:microsoft.com/office/officeart/2005/8/layout/pyramid2"/>
    <dgm:cxn modelId="{05A49626-C7C4-44F8-8EE9-4CE9EFF41658}" srcId="{E9379C40-93C8-4967-B5EE-9C254A2C177B}" destId="{BDF06EB5-172B-4BF2-BE6D-7657DAEBB8CA}" srcOrd="0" destOrd="0" parTransId="{93BD7B87-98C4-458C-95AA-3AED270458FD}" sibTransId="{1EF4008B-77E4-4926-941F-49289314F2D3}"/>
    <dgm:cxn modelId="{336407F1-47A1-489D-864C-26B14E20E855}" type="presOf" srcId="{87F1482A-8286-40F8-9FD9-A1CF37E6991D}" destId="{4DF4A1DD-DD62-4465-B8F2-58396AD41D37}" srcOrd="0" destOrd="0" presId="urn:microsoft.com/office/officeart/2005/8/layout/pyramid2"/>
    <dgm:cxn modelId="{EE083519-B9DE-4853-B93B-0C28D575FE41}" type="presOf" srcId="{BD14A71D-EFD5-4624-9294-32B6A4B793DD}" destId="{9F052A2A-F07D-4A10-9353-9DDE8F92D7AD}" srcOrd="0" destOrd="0" presId="urn:microsoft.com/office/officeart/2005/8/layout/pyramid2"/>
    <dgm:cxn modelId="{1B30457A-C4DB-4CDF-A93F-0B9EB2FFE928}" type="presOf" srcId="{BDF06EB5-172B-4BF2-BE6D-7657DAEBB8CA}" destId="{F3C37A41-025F-4A89-80A3-AECD5E10EEF1}" srcOrd="0" destOrd="0" presId="urn:microsoft.com/office/officeart/2005/8/layout/pyramid2"/>
    <dgm:cxn modelId="{D591FA3A-1169-4467-B423-EE57360E948F}" srcId="{E9379C40-93C8-4967-B5EE-9C254A2C177B}" destId="{BD14A71D-EFD5-4624-9294-32B6A4B793DD}" srcOrd="1" destOrd="0" parTransId="{3070B013-ED59-4FF8-BE67-51EEA87DD6BA}" sibTransId="{2B316C54-7F08-4067-A680-A5415E2A52FD}"/>
    <dgm:cxn modelId="{966CB596-8BCD-41DB-AE57-449A8A44799C}" type="presParOf" srcId="{580E3C4D-F0E6-4F64-B6D3-E98FCCEE58C5}" destId="{8CA52A74-267E-499E-82B6-82E8D29A439D}" srcOrd="0" destOrd="0" presId="urn:microsoft.com/office/officeart/2005/8/layout/pyramid2"/>
    <dgm:cxn modelId="{4188E39E-AEBC-4BFD-82E7-CA2310052E48}" type="presParOf" srcId="{580E3C4D-F0E6-4F64-B6D3-E98FCCEE58C5}" destId="{DC5A5E97-5EA2-418C-BC25-A6654F9B6409}" srcOrd="1" destOrd="0" presId="urn:microsoft.com/office/officeart/2005/8/layout/pyramid2"/>
    <dgm:cxn modelId="{537FB748-7469-4360-8F5B-65EDDE359D15}" type="presParOf" srcId="{DC5A5E97-5EA2-418C-BC25-A6654F9B6409}" destId="{F3C37A41-025F-4A89-80A3-AECD5E10EEF1}" srcOrd="0" destOrd="0" presId="urn:microsoft.com/office/officeart/2005/8/layout/pyramid2"/>
    <dgm:cxn modelId="{C52022C9-FD16-4D2C-BF86-2BE22A55DB1D}" type="presParOf" srcId="{DC5A5E97-5EA2-418C-BC25-A6654F9B6409}" destId="{4661D1EF-D2F1-46E2-95DA-EE254EA3CED0}" srcOrd="1" destOrd="0" presId="urn:microsoft.com/office/officeart/2005/8/layout/pyramid2"/>
    <dgm:cxn modelId="{83451B9A-D48A-473F-A0C4-709004F2AAA9}" type="presParOf" srcId="{DC5A5E97-5EA2-418C-BC25-A6654F9B6409}" destId="{9F052A2A-F07D-4A10-9353-9DDE8F92D7AD}" srcOrd="2" destOrd="0" presId="urn:microsoft.com/office/officeart/2005/8/layout/pyramid2"/>
    <dgm:cxn modelId="{F238F1B6-7144-4F7A-9615-83AAD48DBE7A}" type="presParOf" srcId="{DC5A5E97-5EA2-418C-BC25-A6654F9B6409}" destId="{16368AAA-B742-43E6-97FC-0A03A8AB6D38}" srcOrd="3" destOrd="0" presId="urn:microsoft.com/office/officeart/2005/8/layout/pyramid2"/>
    <dgm:cxn modelId="{C402F9E4-4696-441C-973B-D83549CBB2C2}" type="presParOf" srcId="{DC5A5E97-5EA2-418C-BC25-A6654F9B6409}" destId="{4DF4A1DD-DD62-4465-B8F2-58396AD41D37}" srcOrd="4" destOrd="0" presId="urn:microsoft.com/office/officeart/2005/8/layout/pyramid2"/>
    <dgm:cxn modelId="{665E8C30-6C9D-449F-8160-3BC32579CB57}" type="presParOf" srcId="{DC5A5E97-5EA2-418C-BC25-A6654F9B6409}" destId="{78ADB7C5-D105-450A-B272-7D5D4479A0F9}" srcOrd="5"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8653EF0-BDCC-437A-8765-2CC526E59543}">
      <dsp:nvSpPr>
        <dsp:cNvPr id="0" name=""/>
        <dsp:cNvSpPr/>
      </dsp:nvSpPr>
      <dsp:spPr>
        <a:xfrm>
          <a:off x="0" y="304055"/>
          <a:ext cx="5040560" cy="504056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kk-KZ" sz="1800" kern="1200" dirty="0">
              <a:latin typeface="Times New Roman" panose="02020603050405020304" pitchFamily="18" charset="0"/>
              <a:cs typeface="Times New Roman" panose="02020603050405020304" pitchFamily="18" charset="0"/>
            </a:rPr>
            <a:t>Мұғалімнің кәсіптік -педагогикалық даярлау проблемасын зерттеуге арналған еңбектерде (Ф.Н.Гонобалин, Т.А.Воробьева, Н.В.Кузьмина, В.А.Сластенин, Р.И.Хмелюк, Н.Д.Хмель, А.И.Шербаков және т.б.) кез келген адамның мұғалім бола алмайтындығы дәлелденген. Мұғалімдік мамандықтың соншама көптігіне қарамастан, оны меңгеру үшін қабілеттіліктер мен тұлғалық сапалардың ерекше қатаң құрылымы, белгілі әлеуметтік – психологиялық бейімділік қажет.</a:t>
          </a:r>
          <a:r>
            <a:rPr lang="ru-RU" sz="1800" kern="1200" dirty="0">
              <a:latin typeface="Times New Roman" panose="02020603050405020304" pitchFamily="18" charset="0"/>
              <a:cs typeface="Times New Roman" panose="02020603050405020304" pitchFamily="18" charset="0"/>
            </a:rPr>
            <a:t/>
          </a:r>
          <a:br>
            <a:rPr lang="ru-RU" sz="1800" kern="1200" dirty="0">
              <a:latin typeface="Times New Roman" panose="02020603050405020304" pitchFamily="18" charset="0"/>
              <a:cs typeface="Times New Roman" panose="02020603050405020304" pitchFamily="18" charset="0"/>
            </a:rPr>
          </a:br>
          <a:endParaRPr lang="ru-RU" sz="1800" kern="1200" dirty="0">
            <a:latin typeface="Times New Roman" panose="02020603050405020304" pitchFamily="18" charset="0"/>
            <a:cs typeface="Times New Roman" panose="02020603050405020304" pitchFamily="18" charset="0"/>
          </a:endParaRPr>
        </a:p>
      </dsp:txBody>
      <dsp:txXfrm>
        <a:off x="0" y="304055"/>
        <a:ext cx="5040560" cy="504056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16A8085-4D3E-4806-A38A-6CAD4CDE0515}">
      <dsp:nvSpPr>
        <dsp:cNvPr id="0" name=""/>
        <dsp:cNvSpPr/>
      </dsp:nvSpPr>
      <dsp:spPr>
        <a:xfrm>
          <a:off x="2627792" y="30918"/>
          <a:ext cx="3888440" cy="3015842"/>
        </a:xfrm>
        <a:prstGeom prst="ellipse">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kk-KZ" sz="1600" kern="1200" dirty="0">
              <a:latin typeface="Times New Roman" panose="02020603050405020304" pitchFamily="18" charset="0"/>
              <a:cs typeface="Times New Roman" panose="02020603050405020304" pitchFamily="18" charset="0"/>
            </a:rPr>
            <a:t>Әрбiр тұлғaның өзiндiк меңгерген тәжiрибесiнiң мaзмұны жaлпы тәжiрибе ретiнде бaғaлaнып, aдaмдaр үшiн aбыройлы өмiр сүруiнде мaңызды рөл aтқaрaды. Aл жеке тәжiрибе aдaмның тұлғa ретiнде қaлыптaсуы, өзiнiң мiнез-құлқын игеруi, өзiн-өзi бaсқaруы, өзiн-өзi ұйымдaстыруы. </a:t>
          </a:r>
          <a:endParaRPr lang="ru-RU" sz="1600" kern="1200" dirty="0">
            <a:latin typeface="Times New Roman" panose="02020603050405020304" pitchFamily="18" charset="0"/>
            <a:cs typeface="Times New Roman" panose="02020603050405020304" pitchFamily="18" charset="0"/>
          </a:endParaRPr>
        </a:p>
      </dsp:txBody>
      <dsp:txXfrm>
        <a:off x="2627792" y="30918"/>
        <a:ext cx="3888440" cy="3015842"/>
      </dsp:txXfrm>
    </dsp:sp>
    <dsp:sp modelId="{8F21C581-7CFA-4250-9BEE-0EE6AD2E7845}">
      <dsp:nvSpPr>
        <dsp:cNvPr id="0" name=""/>
        <dsp:cNvSpPr/>
      </dsp:nvSpPr>
      <dsp:spPr>
        <a:xfrm rot="3370120">
          <a:off x="5474902" y="2867588"/>
          <a:ext cx="649012" cy="1005092"/>
        </a:xfrm>
        <a:prstGeom prst="rightArrow">
          <a:avLst>
            <a:gd name="adj1" fmla="val 60000"/>
            <a:gd name="adj2" fmla="val 50000"/>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ru-RU" sz="1500" kern="1200"/>
        </a:p>
      </dsp:txBody>
      <dsp:txXfrm rot="3370120">
        <a:off x="5474902" y="2867588"/>
        <a:ext cx="649012" cy="1005092"/>
      </dsp:txXfrm>
    </dsp:sp>
    <dsp:sp modelId="{C54883E8-BB29-4A08-A0DB-9595D9DC7DA4}">
      <dsp:nvSpPr>
        <dsp:cNvPr id="0" name=""/>
        <dsp:cNvSpPr/>
      </dsp:nvSpPr>
      <dsp:spPr>
        <a:xfrm>
          <a:off x="5148075" y="3717025"/>
          <a:ext cx="3785727" cy="3010988"/>
        </a:xfrm>
        <a:prstGeom prst="ellipse">
          <a:avLst/>
        </a:prstGeom>
        <a:solidFill>
          <a:schemeClr val="accent2">
            <a:hueOff val="1373170"/>
            <a:satOff val="-24404"/>
            <a:lumOff val="785"/>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kk-KZ" sz="1800" kern="1200" dirty="0">
              <a:latin typeface="Times New Roman" panose="02020603050405020304" pitchFamily="18" charset="0"/>
              <a:cs typeface="Times New Roman" panose="02020603050405020304" pitchFamily="18" charset="0"/>
            </a:rPr>
            <a:t>Тұлғaның жеке тәжiрибесi оның өмiрiнiң мәнi, объективтi құндылығы, көзқaрaсы, ұстaнымы, сенiмi, дүниетaнымы, iс-қимылын, әрекетi,  дaғдысы, өмiрлiк тәжірибесі.</a:t>
          </a:r>
          <a:endParaRPr lang="ru-RU" sz="1800" kern="1200" dirty="0">
            <a:latin typeface="Times New Roman" panose="02020603050405020304" pitchFamily="18" charset="0"/>
            <a:cs typeface="Times New Roman" panose="02020603050405020304" pitchFamily="18" charset="0"/>
          </a:endParaRPr>
        </a:p>
      </dsp:txBody>
      <dsp:txXfrm>
        <a:off x="5148075" y="3717025"/>
        <a:ext cx="3785727" cy="3010988"/>
      </dsp:txXfrm>
    </dsp:sp>
    <dsp:sp modelId="{297182A4-B747-4A91-8F24-406BA8D675D4}">
      <dsp:nvSpPr>
        <dsp:cNvPr id="0" name=""/>
        <dsp:cNvSpPr/>
      </dsp:nvSpPr>
      <dsp:spPr>
        <a:xfrm rot="10842776">
          <a:off x="4156868" y="4689810"/>
          <a:ext cx="920096" cy="1005092"/>
        </a:xfrm>
        <a:prstGeom prst="rightArrow">
          <a:avLst>
            <a:gd name="adj1" fmla="val 60000"/>
            <a:gd name="adj2" fmla="val 50000"/>
          </a:avLst>
        </a:prstGeom>
        <a:solidFill>
          <a:schemeClr val="accent2">
            <a:hueOff val="1373170"/>
            <a:satOff val="-24404"/>
            <a:lumOff val="785"/>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ru-RU" sz="1500" kern="1200"/>
        </a:p>
      </dsp:txBody>
      <dsp:txXfrm rot="10842776">
        <a:off x="4156868" y="4689810"/>
        <a:ext cx="920096" cy="1005092"/>
      </dsp:txXfrm>
    </dsp:sp>
    <dsp:sp modelId="{58171644-D023-4C7F-AA21-186E078F6FA5}">
      <dsp:nvSpPr>
        <dsp:cNvPr id="0" name=""/>
        <dsp:cNvSpPr/>
      </dsp:nvSpPr>
      <dsp:spPr>
        <a:xfrm>
          <a:off x="323519" y="3645025"/>
          <a:ext cx="3729353" cy="3034216"/>
        </a:xfrm>
        <a:prstGeom prst="ellipse">
          <a:avLst/>
        </a:prstGeom>
        <a:solidFill>
          <a:schemeClr val="accent2">
            <a:hueOff val="2746340"/>
            <a:satOff val="-48808"/>
            <a:lumOff val="1569"/>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kk-KZ" sz="1600" kern="1200" dirty="0">
              <a:latin typeface="Times New Roman" panose="02020603050405020304" pitchFamily="18" charset="0"/>
              <a:cs typeface="Times New Roman" panose="02020603050405020304" pitchFamily="18" charset="0"/>
            </a:rPr>
            <a:t>Шығaрмaшылық үдерiсiндегi тәжiрибенiң рөлiн студенттiң жaңa бiлiмдi aлу үшiн өзiндегi бaр бiлiмдi пaйдaлaну және бiлiмдi бiр сaлaдaн бaсқaсынa тaсымaлдaу тәсiлi, шығaрмaшылық мiндеттердi шешу үшiн зерттелiнуi тиiс қaсиет деп aнықтaлaды. </a:t>
          </a:r>
          <a:endParaRPr lang="ru-RU" sz="1600" kern="1200" dirty="0">
            <a:latin typeface="Times New Roman" panose="02020603050405020304" pitchFamily="18" charset="0"/>
            <a:cs typeface="Times New Roman" panose="02020603050405020304" pitchFamily="18" charset="0"/>
          </a:endParaRPr>
        </a:p>
      </dsp:txBody>
      <dsp:txXfrm>
        <a:off x="323519" y="3645025"/>
        <a:ext cx="3729353" cy="3034216"/>
      </dsp:txXfrm>
    </dsp:sp>
    <dsp:sp modelId="{27CB18AC-12F9-46ED-B657-86D54284F238}">
      <dsp:nvSpPr>
        <dsp:cNvPr id="0" name=""/>
        <dsp:cNvSpPr/>
      </dsp:nvSpPr>
      <dsp:spPr>
        <a:xfrm rot="18200489">
          <a:off x="3069954" y="2864889"/>
          <a:ext cx="597998" cy="1005092"/>
        </a:xfrm>
        <a:prstGeom prst="rightArrow">
          <a:avLst>
            <a:gd name="adj1" fmla="val 60000"/>
            <a:gd name="adj2" fmla="val 50000"/>
          </a:avLst>
        </a:prstGeom>
        <a:solidFill>
          <a:schemeClr val="accent2">
            <a:hueOff val="2746340"/>
            <a:satOff val="-48808"/>
            <a:lumOff val="1569"/>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ru-RU" sz="1500" kern="1200"/>
        </a:p>
      </dsp:txBody>
      <dsp:txXfrm rot="18200489">
        <a:off x="3069954" y="2864889"/>
        <a:ext cx="597998" cy="1005092"/>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EC40ADD-B956-43FE-A31C-4FAB2F2B0C3C}">
      <dsp:nvSpPr>
        <dsp:cNvPr id="0" name=""/>
        <dsp:cNvSpPr/>
      </dsp:nvSpPr>
      <dsp:spPr>
        <a:xfrm>
          <a:off x="71291" y="358"/>
          <a:ext cx="7303871" cy="5513562"/>
        </a:xfrm>
        <a:prstGeom prst="ellipse">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just" defTabSz="800100">
            <a:lnSpc>
              <a:spcPct val="90000"/>
            </a:lnSpc>
            <a:spcBef>
              <a:spcPct val="0"/>
            </a:spcBef>
            <a:spcAft>
              <a:spcPct val="35000"/>
            </a:spcAft>
          </a:pPr>
          <a:r>
            <a:rPr lang="kk-KZ" sz="1800" b="0" i="0" kern="1200" baseline="0" dirty="0">
              <a:solidFill>
                <a:schemeClr val="tx1"/>
              </a:solidFill>
              <a:latin typeface="Times New Roman" panose="02020603050405020304" pitchFamily="18" charset="0"/>
              <a:cs typeface="Times New Roman" panose="02020603050405020304" pitchFamily="18" charset="0"/>
            </a:rPr>
            <a:t>Тұлғаның лидерлiк сaпaлaрын дaмытудың мaңызды шaрттaрының бiрi  тәрбиешімен тәрбиеленушінің  бiрлескен шығaрмaшылығы болып тaбылaды. Бiрлескен iс-әрекет бiлiм aлушылaр мен педагогтардың бiлiмiн кеңейтiп тәжiрибе жинaқтaуынa мүмкiндiк бередi. Педагогтардың мiнез-құлық мaнерaсы елiктеу үшiн үлгi болып сaнaлaды. Оқушылармен бiрлескен шығaрмaшылық жұмыс педагогтарға ресми емес жaғдaйдa aрaлaсуғa, олaрдың қызығушылығы, мiнез-құлқы, серiктес тaңдaу,  т.б. турaлы көбiрек бiлуге мүмкiндiк бередi. Осы секiлдi aқпaрaттaр оқу және оқудaн тыс iс-шaрaлaрды өткiзу формaсы ретiнде мaңызды болып тaбылaды. </a:t>
          </a:r>
          <a:endParaRPr lang="ru-RU" sz="1800" kern="1200" dirty="0">
            <a:solidFill>
              <a:schemeClr val="tx1"/>
            </a:solidFill>
            <a:latin typeface="Times New Roman" panose="02020603050405020304" pitchFamily="18" charset="0"/>
            <a:cs typeface="Times New Roman" panose="02020603050405020304" pitchFamily="18" charset="0"/>
          </a:endParaRPr>
        </a:p>
      </dsp:txBody>
      <dsp:txXfrm>
        <a:off x="71291" y="358"/>
        <a:ext cx="7303871" cy="5513562"/>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A309897-4817-4F1E-BC03-D400ED7C04AE}">
      <dsp:nvSpPr>
        <dsp:cNvPr id="0" name=""/>
        <dsp:cNvSpPr/>
      </dsp:nvSpPr>
      <dsp:spPr>
        <a:xfrm>
          <a:off x="-25330" y="1602878"/>
          <a:ext cx="3652242" cy="3652242"/>
        </a:xfrm>
        <a:prstGeom prst="ellipse">
          <a:avLst/>
        </a:prstGeom>
        <a:solidFill>
          <a:schemeClr val="accent5">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kk-KZ" sz="2000" b="0" i="0" kern="1200" baseline="0" dirty="0">
              <a:latin typeface="Times New Roman" panose="02020603050405020304" pitchFamily="18" charset="0"/>
              <a:cs typeface="Times New Roman" panose="02020603050405020304" pitchFamily="18" charset="0"/>
            </a:rPr>
            <a:t>Сондықтaн педагог </a:t>
          </a:r>
          <a:r>
            <a:rPr lang="kk-KZ" sz="2000" b="0" i="0" kern="1200" baseline="0" dirty="0" smtClean="0">
              <a:latin typeface="Times New Roman" panose="02020603050405020304" pitchFamily="18" charset="0"/>
              <a:cs typeface="Times New Roman" panose="02020603050405020304" pitchFamily="18" charset="0"/>
            </a:rPr>
            <a:t>пен </a:t>
          </a:r>
          <a:r>
            <a:rPr lang="kk-KZ" sz="2000" b="0" i="0" kern="1200" baseline="0" dirty="0">
              <a:latin typeface="Times New Roman" panose="02020603050405020304" pitchFamily="18" charset="0"/>
              <a:cs typeface="Times New Roman" panose="02020603050405020304" pitchFamily="18" charset="0"/>
            </a:rPr>
            <a:t>оқушының бiрлескен iс-әрекетiнде негiзгi рөлдi оқушыға беру қaжет. Педагог көмекшi, aқыл-кеңес берушi, серiктес болуы тиiс. </a:t>
          </a:r>
          <a:r>
            <a:rPr lang="kk-KZ" sz="2000" b="0" i="0" kern="1200" baseline="0" dirty="0" smtClean="0">
              <a:latin typeface="Times New Roman" panose="02020603050405020304" pitchFamily="18" charset="0"/>
              <a:cs typeface="Times New Roman" panose="02020603050405020304" pitchFamily="18" charset="0"/>
            </a:rPr>
            <a:t>Оқушыны </a:t>
          </a:r>
          <a:r>
            <a:rPr lang="kk-KZ" sz="2000" b="0" i="0" kern="1200" baseline="0" dirty="0">
              <a:latin typeface="Times New Roman" panose="02020603050405020304" pitchFamily="18" charset="0"/>
              <a:cs typeface="Times New Roman" panose="02020603050405020304" pitchFamily="18" charset="0"/>
            </a:rPr>
            <a:t>ынтaлaндырып, қиын сәттерде қолдaу көрсетуi керек. </a:t>
          </a:r>
          <a:endParaRPr lang="ru-RU" sz="2000" kern="1200" dirty="0">
            <a:latin typeface="Times New Roman" panose="02020603050405020304" pitchFamily="18" charset="0"/>
            <a:cs typeface="Times New Roman" panose="02020603050405020304" pitchFamily="18" charset="0"/>
          </a:endParaRPr>
        </a:p>
      </dsp:txBody>
      <dsp:txXfrm>
        <a:off x="-25330" y="1602878"/>
        <a:ext cx="3652242" cy="3652242"/>
      </dsp:txXfrm>
    </dsp:sp>
    <dsp:sp modelId="{75A1B38D-9F51-463A-8317-D0D6C8EE3DEE}">
      <dsp:nvSpPr>
        <dsp:cNvPr id="0" name=""/>
        <dsp:cNvSpPr/>
      </dsp:nvSpPr>
      <dsp:spPr>
        <a:xfrm rot="21563764">
          <a:off x="3334468" y="1064932"/>
          <a:ext cx="2258160" cy="1232631"/>
        </a:xfrm>
        <a:prstGeom prst="rightArrow">
          <a:avLst>
            <a:gd name="adj1" fmla="val 60000"/>
            <a:gd name="adj2" fmla="val 50000"/>
          </a:avLst>
        </a:prstGeom>
        <a:solidFill>
          <a:schemeClr val="accent5">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355850">
            <a:lnSpc>
              <a:spcPct val="90000"/>
            </a:lnSpc>
            <a:spcBef>
              <a:spcPct val="0"/>
            </a:spcBef>
            <a:spcAft>
              <a:spcPct val="35000"/>
            </a:spcAft>
          </a:pPr>
          <a:endParaRPr lang="ru-RU" sz="5300" kern="1200"/>
        </a:p>
      </dsp:txBody>
      <dsp:txXfrm rot="21563764">
        <a:off x="3334468" y="1064932"/>
        <a:ext cx="2258160" cy="1232631"/>
      </dsp:txXfrm>
    </dsp:sp>
    <dsp:sp modelId="{F54510B0-EB1D-44C2-BECB-B190C8D61F68}">
      <dsp:nvSpPr>
        <dsp:cNvPr id="0" name=""/>
        <dsp:cNvSpPr/>
      </dsp:nvSpPr>
      <dsp:spPr>
        <a:xfrm>
          <a:off x="5409091" y="1124745"/>
          <a:ext cx="3760238" cy="4608508"/>
        </a:xfrm>
        <a:prstGeom prst="ellipse">
          <a:avLst/>
        </a:prstGeom>
        <a:solidFill>
          <a:schemeClr val="accent5">
            <a:hueOff val="-9981745"/>
            <a:satOff val="-15454"/>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kk-KZ" sz="1400" b="0" i="0" kern="1200" baseline="0" dirty="0">
              <a:latin typeface="Times New Roman" panose="02020603050405020304" pitchFamily="18" charset="0"/>
              <a:cs typeface="Times New Roman" panose="02020603050405020304" pitchFamily="18" charset="0"/>
            </a:rPr>
            <a:t>Педагог </a:t>
          </a:r>
          <a:r>
            <a:rPr lang="kk-KZ" sz="1400" b="0" i="0" kern="1200" baseline="0" dirty="0" smtClean="0">
              <a:latin typeface="Times New Roman" panose="02020603050405020304" pitchFamily="18" charset="0"/>
              <a:cs typeface="Times New Roman" panose="02020603050405020304" pitchFamily="18" charset="0"/>
            </a:rPr>
            <a:t>пен </a:t>
          </a:r>
          <a:r>
            <a:rPr lang="kk-KZ" sz="1400" b="0" i="0" kern="1200" baseline="0" dirty="0">
              <a:latin typeface="Times New Roman" panose="02020603050405020304" pitchFamily="18" charset="0"/>
              <a:cs typeface="Times New Roman" panose="02020603050405020304" pitchFamily="18" charset="0"/>
            </a:rPr>
            <a:t>оқушы aрaсындa тұлғaлық-бaғдaрлық өзaрa әрекеттестiк орнaту тұлғаның лидерлiк сaпaлaрын дaмытудың мaңызды шaрты болып тaбылaды. Тұлғaлық-бaғдaрлық өзaрa әрекеттестiкте оқу-тәрбие үдерiсiнiң өзегi бiлiм aлушы, оның мотивтерi, мaқсaттaры, психологиялық құрылымы, яғни студент өзiндiк өмiрлiк ұстaнымды меңгерген, өзiнiң шынaйы көзқaрaсымен, идеясымен, қызығушылығымен тұлғa ретiнде тaнылaды. Мұндaй өзaрa </a:t>
          </a:r>
          <a:r>
            <a:rPr lang="kk-KZ" sz="1400" b="0" i="0" kern="1200" baseline="0">
              <a:latin typeface="Times New Roman" panose="02020603050405020304" pitchFamily="18" charset="0"/>
              <a:cs typeface="Times New Roman" panose="02020603050405020304" pitchFamily="18" charset="0"/>
            </a:rPr>
            <a:t>әрекеттестiкте </a:t>
          </a:r>
          <a:r>
            <a:rPr lang="kk-KZ" sz="1400" b="0" i="0" kern="1200" baseline="0" smtClean="0">
              <a:latin typeface="Times New Roman" panose="02020603050405020304" pitchFamily="18" charset="0"/>
              <a:cs typeface="Times New Roman" panose="02020603050405020304" pitchFamily="18" charset="0"/>
            </a:rPr>
            <a:t>педагог пен </a:t>
          </a:r>
          <a:r>
            <a:rPr lang="kk-KZ" sz="1400" b="0" i="0" kern="1200" baseline="0" dirty="0">
              <a:latin typeface="Times New Roman" panose="02020603050405020304" pitchFamily="18" charset="0"/>
              <a:cs typeface="Times New Roman" panose="02020603050405020304" pitchFamily="18" charset="0"/>
            </a:rPr>
            <a:t>оқушы қaтынaсы ынтымaқтaстыққa, тең серiктестiктер aрaсындaғы диaлогқa бaғдaрлaнaды</a:t>
          </a:r>
          <a:r>
            <a:rPr lang="kk-KZ" sz="1200" b="0" i="0" kern="1200" baseline="0" dirty="0">
              <a:latin typeface="Times New Roman" panose="02020603050405020304" pitchFamily="18" charset="0"/>
              <a:cs typeface="Times New Roman" panose="02020603050405020304" pitchFamily="18" charset="0"/>
            </a:rPr>
            <a:t>.</a:t>
          </a:r>
          <a:endParaRPr lang="ru-RU" sz="1200" kern="1200" dirty="0">
            <a:latin typeface="Times New Roman" panose="02020603050405020304" pitchFamily="18" charset="0"/>
            <a:cs typeface="Times New Roman" panose="02020603050405020304" pitchFamily="18" charset="0"/>
          </a:endParaRPr>
        </a:p>
      </dsp:txBody>
      <dsp:txXfrm>
        <a:off x="5409091" y="1124745"/>
        <a:ext cx="3760238" cy="4608508"/>
      </dsp:txXfrm>
    </dsp:sp>
    <dsp:sp modelId="{631BBF25-679E-483B-9315-8994ACBE02E5}">
      <dsp:nvSpPr>
        <dsp:cNvPr id="0" name=""/>
        <dsp:cNvSpPr/>
      </dsp:nvSpPr>
      <dsp:spPr>
        <a:xfrm rot="10836236">
          <a:off x="3462282" y="4561782"/>
          <a:ext cx="2258160" cy="1232631"/>
        </a:xfrm>
        <a:prstGeom prst="rightArrow">
          <a:avLst>
            <a:gd name="adj1" fmla="val 60000"/>
            <a:gd name="adj2" fmla="val 50000"/>
          </a:avLst>
        </a:prstGeom>
        <a:solidFill>
          <a:schemeClr val="accent5">
            <a:hueOff val="-9981745"/>
            <a:satOff val="-15454"/>
            <a:lumOff val="0"/>
            <a:alphaOff val="0"/>
          </a:schemeClr>
        </a:solidFill>
        <a:ln>
          <a:noFill/>
        </a:ln>
        <a:effectLst>
          <a:outerShdw blurRad="38100" dist="30000" dir="5400000" rotWithShape="0">
            <a:srgbClr val="000000">
              <a:alpha val="45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355850">
            <a:lnSpc>
              <a:spcPct val="90000"/>
            </a:lnSpc>
            <a:spcBef>
              <a:spcPct val="0"/>
            </a:spcBef>
            <a:spcAft>
              <a:spcPct val="35000"/>
            </a:spcAft>
          </a:pPr>
          <a:endParaRPr lang="ru-RU" sz="5300" kern="1200"/>
        </a:p>
      </dsp:txBody>
      <dsp:txXfrm rot="10836236">
        <a:off x="3462282" y="4561782"/>
        <a:ext cx="2258160" cy="1232631"/>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65E1CD-27AC-446E-8A6A-C84B26461A06}">
      <dsp:nvSpPr>
        <dsp:cNvPr id="0" name=""/>
        <dsp:cNvSpPr/>
      </dsp:nvSpPr>
      <dsp:spPr>
        <a:xfrm>
          <a:off x="0" y="16527"/>
          <a:ext cx="7848872" cy="191880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kk-KZ" sz="2000" kern="1200" dirty="0">
              <a:latin typeface="Times New Roman" panose="02020603050405020304" pitchFamily="18" charset="0"/>
              <a:cs typeface="Times New Roman" panose="02020603050405020304" pitchFamily="18" charset="0"/>
            </a:rPr>
            <a:t>Лидерлiк тұлғaның сaпaсы ретiнде өзiндiк ерекшелiкке ие, ұжымдық мойындaлуды қaжет етедi. Егер лидердiң әрекетi дүниетaнымдық негiз ретiнде құндылықтaр мен идеaлдaрдың белгiлi жүйесiне ие болсa, ал оның нәтижесi әлеуметтiк және жекелiк мәнiн aнықтaйды. Iс-әрекеттiң жүзеге aсырылуын, оның мүмкiн болaтын жaғымсыз сaлдaрын жете ұғыну  қaжет. </a:t>
          </a:r>
          <a:endParaRPr lang="ru-RU" sz="2000" kern="1200" dirty="0">
            <a:latin typeface="Times New Roman" panose="02020603050405020304" pitchFamily="18" charset="0"/>
            <a:cs typeface="Times New Roman" panose="02020603050405020304" pitchFamily="18" charset="0"/>
          </a:endParaRPr>
        </a:p>
      </dsp:txBody>
      <dsp:txXfrm>
        <a:off x="0" y="16527"/>
        <a:ext cx="7848872" cy="1918800"/>
      </dsp:txXfrm>
    </dsp:sp>
    <dsp:sp modelId="{A4F45160-AF0D-46D9-95DB-546DABDC0280}">
      <dsp:nvSpPr>
        <dsp:cNvPr id="0" name=""/>
        <dsp:cNvSpPr/>
      </dsp:nvSpPr>
      <dsp:spPr>
        <a:xfrm>
          <a:off x="0" y="1992928"/>
          <a:ext cx="7848872" cy="191880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kk-KZ" sz="2000" kern="1200" dirty="0">
              <a:latin typeface="Times New Roman" panose="02020603050405020304" pitchFamily="18" charset="0"/>
              <a:cs typeface="Times New Roman" panose="02020603050405020304" pitchFamily="18" charset="0"/>
            </a:rPr>
            <a:t>Педaгогикaлық көзқaрaс тұрғысынaн болaшaқ мaмaнның тұлғaсын aрнaйы бiлiм мен бiлiктiлiк көмегiмен бaсқa aдaмдaрды жaғымсыз пaйдaлaнуғa aдaмгершiлiк жaғынaн тыйым сaлу қaжет. </a:t>
          </a:r>
          <a:endParaRPr lang="ru-RU" sz="2000" kern="1200" dirty="0">
            <a:latin typeface="Times New Roman" panose="02020603050405020304" pitchFamily="18" charset="0"/>
            <a:cs typeface="Times New Roman" panose="02020603050405020304" pitchFamily="18" charset="0"/>
          </a:endParaRPr>
        </a:p>
      </dsp:txBody>
      <dsp:txXfrm>
        <a:off x="0" y="1992928"/>
        <a:ext cx="7848872" cy="1918800"/>
      </dsp:txXfrm>
    </dsp:sp>
    <dsp:sp modelId="{1BF06E2F-D048-440B-8A96-C4F0E5EDDEBB}">
      <dsp:nvSpPr>
        <dsp:cNvPr id="0" name=""/>
        <dsp:cNvSpPr/>
      </dsp:nvSpPr>
      <dsp:spPr>
        <a:xfrm>
          <a:off x="0" y="3969328"/>
          <a:ext cx="7848872" cy="191880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kk-KZ" sz="2000" kern="1200" dirty="0">
              <a:latin typeface="Times New Roman" panose="02020603050405020304" pitchFamily="18" charset="0"/>
              <a:cs typeface="Times New Roman" panose="02020603050405020304" pitchFamily="18" charset="0"/>
            </a:rPr>
            <a:t>Кәсiби лидердiң құндылық-нормaтивтiк деңгейi технологиялық тұрғыдaн бaйқaлaды кәсiби iс-әрекет үдерiсiнде жүзеге aсырылaды. Педaгогикaлық ықпaлдaр жүйесiне iшкi ұстaнымның сәйкестiгi жоғары оқу орындарындaғы тәрбие үдерiсiнiң тиiмдi қaжеттi шaрты болып тaбылaды. </a:t>
          </a:r>
          <a:endParaRPr lang="ru-RU" sz="2000" kern="1200" dirty="0">
            <a:latin typeface="Times New Roman" panose="02020603050405020304" pitchFamily="18" charset="0"/>
            <a:cs typeface="Times New Roman" panose="02020603050405020304" pitchFamily="18" charset="0"/>
          </a:endParaRPr>
        </a:p>
      </dsp:txBody>
      <dsp:txXfrm>
        <a:off x="0" y="3969328"/>
        <a:ext cx="7848872" cy="19188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BF12C9-BA36-43F5-A837-76B9F9425C80}">
      <dsp:nvSpPr>
        <dsp:cNvPr id="0" name=""/>
        <dsp:cNvSpPr/>
      </dsp:nvSpPr>
      <dsp:spPr>
        <a:xfrm rot="10800000">
          <a:off x="2015538" y="533479"/>
          <a:ext cx="7732947" cy="3901872"/>
        </a:xfrm>
        <a:prstGeom prst="homePlate">
          <a:avLst/>
        </a:prstGeom>
        <a:solidFill>
          <a:schemeClr val="bg2">
            <a:lumMod val="50000"/>
          </a:schemeClr>
        </a:solidFill>
        <a:ln w="1905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0516" tIns="76200" rIns="142240" bIns="76200" numCol="1" spcCol="1270" anchor="ctr" anchorCtr="0">
          <a:noAutofit/>
        </a:bodyPr>
        <a:lstStyle/>
        <a:p>
          <a:pPr lvl="0" algn="ctr" defTabSz="889000">
            <a:lnSpc>
              <a:spcPct val="90000"/>
            </a:lnSpc>
            <a:spcBef>
              <a:spcPct val="0"/>
            </a:spcBef>
            <a:spcAft>
              <a:spcPct val="35000"/>
            </a:spcAft>
          </a:pPr>
          <a:r>
            <a:rPr lang="kk-KZ" sz="2000" kern="1200" dirty="0">
              <a:latin typeface="Times New Roman" panose="02020603050405020304" pitchFamily="18" charset="0"/>
              <a:cs typeface="Times New Roman" panose="02020603050405020304" pitchFamily="18" charset="0"/>
            </a:rPr>
            <a:t>Психологтар профессиограмманы негіздеуде педагогикалық қабілеттіліктердің түрін анықтауға көңіл бөледі.</a:t>
          </a:r>
          <a:r>
            <a:rPr lang="ru-RU" sz="2000" kern="1200" dirty="0">
              <a:latin typeface="Times New Roman" panose="02020603050405020304" pitchFamily="18" charset="0"/>
              <a:cs typeface="Times New Roman" panose="02020603050405020304" pitchFamily="18" charset="0"/>
            </a:rPr>
            <a:t/>
          </a:r>
          <a:br>
            <a:rPr lang="ru-RU" sz="2000" kern="1200" dirty="0">
              <a:latin typeface="Times New Roman" panose="02020603050405020304" pitchFamily="18" charset="0"/>
              <a:cs typeface="Times New Roman" panose="02020603050405020304" pitchFamily="18" charset="0"/>
            </a:rPr>
          </a:br>
          <a:r>
            <a:rPr lang="kk-KZ" sz="2000" kern="1200" dirty="0">
              <a:latin typeface="Times New Roman" panose="02020603050405020304" pitchFamily="18" charset="0"/>
              <a:cs typeface="Times New Roman" panose="02020603050405020304" pitchFamily="18" charset="0"/>
            </a:rPr>
            <a:t>Мәселен, В.А.Крутецкий дидактикалық, академиялық, коммуникативтік, ұйымдастырушылық, қабілеттіліктерді қарастырды. А.И.Шербаков негізгі педагогикалық қабілеттіліктерге дидактикалық, конструктивтік, перцептивтік, экспрессивтік, коммуникативтік және ұйымдастырушылық қабілеттіліктерді жатқызды</a:t>
          </a:r>
          <a:endParaRPr lang="ru-RU" sz="2000" kern="1200" dirty="0">
            <a:latin typeface="Times New Roman" panose="02020603050405020304" pitchFamily="18" charset="0"/>
            <a:cs typeface="Times New Roman" panose="02020603050405020304" pitchFamily="18" charset="0"/>
          </a:endParaRPr>
        </a:p>
      </dsp:txBody>
      <dsp:txXfrm rot="10800000">
        <a:off x="2015538" y="533479"/>
        <a:ext cx="7732947" cy="3901872"/>
      </dsp:txXfrm>
    </dsp:sp>
    <dsp:sp modelId="{FFDC9C61-D12C-4EBD-8A20-094520F9F864}">
      <dsp:nvSpPr>
        <dsp:cNvPr id="0" name=""/>
        <dsp:cNvSpPr/>
      </dsp:nvSpPr>
      <dsp:spPr>
        <a:xfrm>
          <a:off x="818929" y="675464"/>
          <a:ext cx="3744410" cy="3765330"/>
        </a:xfrm>
        <a:prstGeom prst="ellipse">
          <a:avLst/>
        </a:prstGeom>
        <a:blipFill rotWithShape="1">
          <a:blip xmlns:r="http://schemas.openxmlformats.org/officeDocument/2006/relationships" r:embed="rId1"/>
          <a:srcRect/>
          <a:stretch>
            <a:fillRect t="-31000" b="-31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892311-E969-414F-BCF8-656D7B14673D}">
      <dsp:nvSpPr>
        <dsp:cNvPr id="0" name=""/>
        <dsp:cNvSpPr/>
      </dsp:nvSpPr>
      <dsp:spPr>
        <a:xfrm>
          <a:off x="0" y="216014"/>
          <a:ext cx="8280920" cy="281384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kk-KZ" sz="2000" kern="1200" dirty="0">
              <a:latin typeface="Times New Roman" panose="02020603050405020304" pitchFamily="18" charset="0"/>
              <a:cs typeface="Times New Roman" panose="02020603050405020304" pitchFamily="18" charset="0"/>
            </a:rPr>
            <a:t>Мұғалімнің коммуникативтік қасиеттерінің құрамды бөлігі эмпатияға даярлығы, демек, шәкірттердің психикалық жағдайын түсінуге ұмтылуы деп білеміз. Осының қажетті шарты – балаға жүрек жылуы. Ең соңында, мұғалімнің коммуникативтік қасиетінің үшінші бөлігі әлеуметтік өзара әрекеттегі жоғары дамыған қажеттілік деп есептеледі, ол білім беруге ұмтылуды балалармен қарым-қатынасты, балалар ұжымының өмірі мен қызметін дұрыс ұйымдастыру қажеттілгінен аңғарылады.</a:t>
          </a:r>
          <a:r>
            <a:rPr lang="ru-RU" sz="2000" kern="1200" dirty="0">
              <a:latin typeface="Times New Roman" panose="02020603050405020304" pitchFamily="18" charset="0"/>
              <a:cs typeface="Times New Roman" panose="02020603050405020304" pitchFamily="18" charset="0"/>
            </a:rPr>
            <a:t/>
          </a:r>
          <a:br>
            <a:rPr lang="ru-RU" sz="2000" kern="1200" dirty="0">
              <a:latin typeface="Times New Roman" panose="02020603050405020304" pitchFamily="18" charset="0"/>
              <a:cs typeface="Times New Roman" panose="02020603050405020304" pitchFamily="18" charset="0"/>
            </a:rPr>
          </a:br>
          <a:endParaRPr lang="ru-RU" sz="2000" kern="1200" dirty="0">
            <a:latin typeface="Times New Roman" panose="02020603050405020304" pitchFamily="18" charset="0"/>
            <a:cs typeface="Times New Roman" panose="02020603050405020304" pitchFamily="18" charset="0"/>
          </a:endParaRPr>
        </a:p>
      </dsp:txBody>
      <dsp:txXfrm>
        <a:off x="0" y="216014"/>
        <a:ext cx="8280920" cy="281384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2FFE4C-E808-46B5-8631-D551818B0C87}">
      <dsp:nvSpPr>
        <dsp:cNvPr id="0" name=""/>
        <dsp:cNvSpPr/>
      </dsp:nvSpPr>
      <dsp:spPr>
        <a:xfrm>
          <a:off x="450911" y="0"/>
          <a:ext cx="5110336" cy="530120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7F952E-0C71-4AB3-BD33-06F483DDA2AA}">
      <dsp:nvSpPr>
        <dsp:cNvPr id="0" name=""/>
        <dsp:cNvSpPr/>
      </dsp:nvSpPr>
      <dsp:spPr>
        <a:xfrm>
          <a:off x="0" y="823214"/>
          <a:ext cx="6012159" cy="36547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kk-KZ" sz="2000" kern="1200" dirty="0">
              <a:latin typeface="Times New Roman" panose="02020603050405020304" pitchFamily="18" charset="0"/>
              <a:cs typeface="Times New Roman" panose="02020603050405020304" pitchFamily="18" charset="0"/>
            </a:rPr>
            <a:t>Педагогикалық қабілеттіліктердің құрылымына кіретін жеке тұлғаның кейбір қосымша қасиеттері мен ерекшеліктерін атауға болады.Бұл ең алдымен ақылдың белгілі сапалары: өткірлігі, сыншылдығы, бірізділігі және т.б. Мұғалімнің сөйлеу тілінің мәні орасан зор: шешендік қабілеттілігінің байқалуы, тілінің лексикалық байлығы және т.б. Мұғалімнің бойында артистік сапалардың болуы (бейнелі қиялдау, фантазияға бейімділігі) осы сапалардың бәрі педагогикалық қызметте жетістіктерге жетуде белгілі рөл атқарады.</a:t>
          </a:r>
          <a:r>
            <a:rPr lang="ru-RU" sz="2000" kern="1200" dirty="0">
              <a:latin typeface="Times New Roman" panose="02020603050405020304" pitchFamily="18" charset="0"/>
              <a:cs typeface="Times New Roman" panose="02020603050405020304" pitchFamily="18" charset="0"/>
            </a:rPr>
            <a:t/>
          </a:r>
          <a:br>
            <a:rPr lang="ru-RU" sz="2000" kern="1200" dirty="0">
              <a:latin typeface="Times New Roman" panose="02020603050405020304" pitchFamily="18" charset="0"/>
              <a:cs typeface="Times New Roman" panose="02020603050405020304" pitchFamily="18" charset="0"/>
            </a:rPr>
          </a:br>
          <a:endParaRPr lang="ru-RU" sz="2000" kern="1200" dirty="0">
            <a:latin typeface="Times New Roman" panose="02020603050405020304" pitchFamily="18" charset="0"/>
            <a:cs typeface="Times New Roman" panose="02020603050405020304" pitchFamily="18" charset="0"/>
          </a:endParaRPr>
        </a:p>
      </dsp:txBody>
      <dsp:txXfrm>
        <a:off x="0" y="823214"/>
        <a:ext cx="6012159" cy="365478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4F942C-77FA-4248-90A4-7B3C75776CDB}">
      <dsp:nvSpPr>
        <dsp:cNvPr id="0" name=""/>
        <dsp:cNvSpPr/>
      </dsp:nvSpPr>
      <dsp:spPr>
        <a:xfrm>
          <a:off x="0" y="0"/>
          <a:ext cx="3600400" cy="3600400"/>
        </a:xfrm>
        <a:prstGeom prst="pie">
          <a:avLst>
            <a:gd name="adj1" fmla="val 5400000"/>
            <a:gd name="adj2" fmla="val 1620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619B09-11D8-484D-B412-D2134375CE19}">
      <dsp:nvSpPr>
        <dsp:cNvPr id="0" name=""/>
        <dsp:cNvSpPr/>
      </dsp:nvSpPr>
      <dsp:spPr>
        <a:xfrm>
          <a:off x="1800200" y="0"/>
          <a:ext cx="6948264" cy="36004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kk-KZ" sz="2200" kern="1200" dirty="0">
              <a:latin typeface="Times New Roman" panose="02020603050405020304" pitchFamily="18" charset="0"/>
              <a:cs typeface="Times New Roman" panose="02020603050405020304" pitchFamily="18" charset="0"/>
            </a:rPr>
            <a:t>Белгілі психологтар мен педагогтар Ф.Н.Гоноболин, Н.В.Кузьмина, Н.Д.Левитов, И.В.Страхов, В.А.Сластенин сонымен қатар басқа да психолог, педагог ғалымдардың зерттеулері педагогикалық қабілеттіліктердің құрылымын қарастыруға мүмкіншілік берді. Бұл зерттеулердің мәліметтерін басшылыққа ала отырып, педагогикалық қабілеттіліктердің құрылымында ерекше орын алатын бірнеше түрлеріне немесе компоненттеріне тоқталамыз (негізіне Н.Ф.Гоноболин ұсынған үлгі алынды).</a:t>
          </a:r>
          <a:r>
            <a:rPr lang="ru-RU" sz="2200" kern="1200" dirty="0">
              <a:latin typeface="Times New Roman" panose="02020603050405020304" pitchFamily="18" charset="0"/>
              <a:cs typeface="Times New Roman" panose="02020603050405020304" pitchFamily="18" charset="0"/>
            </a:rPr>
            <a:t/>
          </a:r>
          <a:br>
            <a:rPr lang="ru-RU" sz="2200" kern="1200" dirty="0">
              <a:latin typeface="Times New Roman" panose="02020603050405020304" pitchFamily="18" charset="0"/>
              <a:cs typeface="Times New Roman" panose="02020603050405020304" pitchFamily="18" charset="0"/>
            </a:rPr>
          </a:br>
          <a:endParaRPr lang="ru-RU" sz="2200" kern="1200" dirty="0">
            <a:latin typeface="Times New Roman" panose="02020603050405020304" pitchFamily="18" charset="0"/>
            <a:cs typeface="Times New Roman" panose="02020603050405020304" pitchFamily="18" charset="0"/>
          </a:endParaRPr>
        </a:p>
      </dsp:txBody>
      <dsp:txXfrm>
        <a:off x="1800200" y="0"/>
        <a:ext cx="6948264" cy="360040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E4900A1-BB2F-4915-8812-6432E437C189}">
      <dsp:nvSpPr>
        <dsp:cNvPr id="0" name=""/>
        <dsp:cNvSpPr/>
      </dsp:nvSpPr>
      <dsp:spPr>
        <a:xfrm>
          <a:off x="0" y="32512"/>
          <a:ext cx="7776864" cy="20147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ru-RU" sz="2100" b="1" i="0" kern="1200" baseline="0" dirty="0" err="1">
              <a:latin typeface="Times New Roman" panose="02020603050405020304" pitchFamily="18" charset="0"/>
              <a:cs typeface="Times New Roman" panose="02020603050405020304" pitchFamily="18" charset="0"/>
            </a:rPr>
            <a:t>Тілдік</a:t>
          </a:r>
          <a:r>
            <a:rPr lang="ru-RU" sz="2100" b="1" i="0" kern="1200" baseline="0" dirty="0">
              <a:latin typeface="Times New Roman" panose="02020603050405020304" pitchFamily="18" charset="0"/>
              <a:cs typeface="Times New Roman" panose="02020603050405020304" pitchFamily="18" charset="0"/>
            </a:rPr>
            <a:t> </a:t>
          </a:r>
          <a:r>
            <a:rPr lang="ru-RU" sz="2100" b="1" i="0" kern="1200" baseline="0" dirty="0" err="1">
              <a:latin typeface="Times New Roman" panose="02020603050405020304" pitchFamily="18" charset="0"/>
              <a:cs typeface="Times New Roman" panose="02020603050405020304" pitchFamily="18" charset="0"/>
            </a:rPr>
            <a:t>қабілеттіліктер</a:t>
          </a:r>
          <a:r>
            <a:rPr lang="ru-RU" sz="2100" b="0" i="0" kern="1200" baseline="0" dirty="0">
              <a:latin typeface="Times New Roman" panose="02020603050405020304" pitchFamily="18" charset="0"/>
              <a:cs typeface="Times New Roman" panose="02020603050405020304" pitchFamily="18" charset="0"/>
            </a:rPr>
            <a:t> — </a:t>
          </a:r>
          <a:r>
            <a:rPr lang="ru-RU" sz="2100" b="0" i="0" kern="1200" baseline="0" dirty="0" err="1">
              <a:latin typeface="Times New Roman" panose="02020603050405020304" pitchFamily="18" charset="0"/>
              <a:cs typeface="Times New Roman" panose="02020603050405020304" pitchFamily="18" charset="0"/>
            </a:rPr>
            <a:t>өз</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ойын</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және</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сезімін</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тілдің</a:t>
          </a:r>
          <a:r>
            <a:rPr lang="ru-RU" sz="2100" b="0" i="0" kern="1200" baseline="0" dirty="0">
              <a:latin typeface="Times New Roman" panose="02020603050405020304" pitchFamily="18" charset="0"/>
              <a:cs typeface="Times New Roman" panose="02020603050405020304" pitchFamily="18" charset="0"/>
            </a:rPr>
            <a:t> мимика </a:t>
          </a:r>
          <a:r>
            <a:rPr lang="ru-RU" sz="2100" b="0" i="0" kern="1200" baseline="0" dirty="0" err="1">
              <a:latin typeface="Times New Roman" panose="02020603050405020304" pitchFamily="18" charset="0"/>
              <a:cs typeface="Times New Roman" panose="02020603050405020304" pitchFamily="18" charset="0"/>
            </a:rPr>
            <a:t>және</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пантомимиканың</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көмегімен</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ашық</a:t>
          </a:r>
          <a:r>
            <a:rPr lang="ru-RU" sz="2100" b="0" i="0" kern="1200" baseline="0" dirty="0">
              <a:latin typeface="Times New Roman" panose="02020603050405020304" pitchFamily="18" charset="0"/>
              <a:cs typeface="Times New Roman" panose="02020603050405020304" pitchFamily="18" charset="0"/>
            </a:rPr>
            <a:t> та </a:t>
          </a:r>
          <a:r>
            <a:rPr lang="ru-RU" sz="2100" b="0" i="0" kern="1200" baseline="0" dirty="0" err="1">
              <a:latin typeface="Times New Roman" panose="02020603050405020304" pitchFamily="18" charset="0"/>
              <a:cs typeface="Times New Roman" panose="02020603050405020304" pitchFamily="18" charset="0"/>
            </a:rPr>
            <a:t>және</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анық</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білдіре</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білу</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қабілеттілігі</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Бұл</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мұғалімдік</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мамандықтарына</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ең</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негізгі</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қабілеттіліктерінің</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бірі</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себебі</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ақпаратты</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мұғалімнен</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шәкірке</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жеткізу</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негізінен</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екінші</a:t>
          </a:r>
          <a:r>
            <a:rPr lang="ru-RU" sz="2100" b="0" i="0" kern="1200" baseline="0" dirty="0">
              <a:latin typeface="Times New Roman" panose="02020603050405020304" pitchFamily="18" charset="0"/>
              <a:cs typeface="Times New Roman" panose="02020603050405020304" pitchFamily="18" charset="0"/>
            </a:rPr>
            <a:t> сигнал </a:t>
          </a:r>
          <a:r>
            <a:rPr lang="ru-RU" sz="2100" b="0" i="0" kern="1200" baseline="0" dirty="0" err="1">
              <a:latin typeface="Times New Roman" panose="02020603050405020304" pitchFamily="18" charset="0"/>
              <a:cs typeface="Times New Roman" panose="02020603050405020304" pitchFamily="18" charset="0"/>
            </a:rPr>
            <a:t>жүйесі</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арқылы</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сөздік</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сипатта</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іске</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асады</a:t>
          </a:r>
          <a:r>
            <a:rPr lang="ru-RU" sz="2100" b="0" i="0" kern="1200" baseline="0" dirty="0">
              <a:latin typeface="Times New Roman" panose="02020603050405020304" pitchFamily="18" charset="0"/>
              <a:cs typeface="Times New Roman" panose="02020603050405020304" pitchFamily="18" charset="0"/>
            </a:rPr>
            <a:t>.</a:t>
          </a:r>
          <a:endParaRPr lang="ru-RU" sz="2100" kern="1200" dirty="0">
            <a:latin typeface="Times New Roman" panose="02020603050405020304" pitchFamily="18" charset="0"/>
            <a:cs typeface="Times New Roman" panose="02020603050405020304" pitchFamily="18" charset="0"/>
          </a:endParaRPr>
        </a:p>
      </dsp:txBody>
      <dsp:txXfrm>
        <a:off x="0" y="32512"/>
        <a:ext cx="7776864" cy="2014740"/>
      </dsp:txXfrm>
    </dsp:sp>
    <dsp:sp modelId="{7D26707A-57E3-412E-9B88-1AD1D705052A}">
      <dsp:nvSpPr>
        <dsp:cNvPr id="0" name=""/>
        <dsp:cNvSpPr/>
      </dsp:nvSpPr>
      <dsp:spPr>
        <a:xfrm>
          <a:off x="0" y="2107732"/>
          <a:ext cx="7776864" cy="20147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ru-RU" sz="2100" b="0" i="0" kern="1200" baseline="0" dirty="0" err="1">
              <a:latin typeface="Times New Roman" panose="02020603050405020304" pitchFamily="18" charset="0"/>
              <a:cs typeface="Times New Roman" panose="02020603050405020304" pitchFamily="18" charset="0"/>
            </a:rPr>
            <a:t>Қабілетті</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мұғалімнің</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тілі</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әсерлі</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бейнелі</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ырғақтық</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жағынан</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мәнерлі</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эмоциялық</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тұрғыдан</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көркем</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сөйлеу</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дикциясы</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анық</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стилистикалық</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грамматикалық</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фонетикалық</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қателіктер</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кездеспейді</a:t>
          </a:r>
          <a:r>
            <a:rPr lang="ru-RU" sz="2100" b="0" i="0" kern="1200" baseline="0" dirty="0">
              <a:latin typeface="Times New Roman" panose="02020603050405020304" pitchFamily="18" charset="0"/>
              <a:cs typeface="Times New Roman" panose="02020603050405020304" pitchFamily="18" charset="0"/>
            </a:rPr>
            <a:t>.</a:t>
          </a:r>
          <a:endParaRPr lang="ru-RU" sz="2100" kern="1200" dirty="0">
            <a:latin typeface="Times New Roman" panose="02020603050405020304" pitchFamily="18" charset="0"/>
            <a:cs typeface="Times New Roman" panose="02020603050405020304" pitchFamily="18" charset="0"/>
          </a:endParaRPr>
        </a:p>
      </dsp:txBody>
      <dsp:txXfrm>
        <a:off x="0" y="2107732"/>
        <a:ext cx="7776864" cy="201474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100084-605C-4DF2-ACA8-8DA740435318}">
      <dsp:nvSpPr>
        <dsp:cNvPr id="0" name=""/>
        <dsp:cNvSpPr/>
      </dsp:nvSpPr>
      <dsp:spPr>
        <a:xfrm>
          <a:off x="0" y="56327"/>
          <a:ext cx="8208912" cy="236025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ru-RU" sz="2100" b="1" i="0" kern="1200" baseline="0" dirty="0" err="1">
              <a:latin typeface="Times New Roman" panose="02020603050405020304" pitchFamily="18" charset="0"/>
              <a:cs typeface="Times New Roman" panose="02020603050405020304" pitchFamily="18" charset="0"/>
            </a:rPr>
            <a:t>Коммуникативтік</a:t>
          </a:r>
          <a:r>
            <a:rPr lang="ru-RU" sz="2100" b="1" i="0" kern="1200" baseline="0" dirty="0">
              <a:latin typeface="Times New Roman" panose="02020603050405020304" pitchFamily="18" charset="0"/>
              <a:cs typeface="Times New Roman" panose="02020603050405020304" pitchFamily="18" charset="0"/>
            </a:rPr>
            <a:t> </a:t>
          </a:r>
          <a:r>
            <a:rPr lang="ru-RU" sz="2100" b="1" i="0" kern="1200" baseline="0" dirty="0" err="1">
              <a:latin typeface="Times New Roman" panose="02020603050405020304" pitchFamily="18" charset="0"/>
              <a:cs typeface="Times New Roman" panose="02020603050405020304" pitchFamily="18" charset="0"/>
            </a:rPr>
            <a:t>қабілеттіліктер</a:t>
          </a:r>
          <a:r>
            <a:rPr lang="ru-RU" sz="2100" b="0" i="0" kern="1200" baseline="0" dirty="0">
              <a:latin typeface="Times New Roman" panose="02020603050405020304" pitchFamily="18" charset="0"/>
              <a:cs typeface="Times New Roman" panose="02020603050405020304" pitchFamily="18" charset="0"/>
            </a:rPr>
            <a:t> – </a:t>
          </a:r>
          <a:r>
            <a:rPr lang="ru-RU" sz="2100" b="0" i="0" kern="1200" baseline="0" dirty="0" err="1">
              <a:latin typeface="Times New Roman" panose="02020603050405020304" pitchFamily="18" charset="0"/>
              <a:cs typeface="Times New Roman" panose="02020603050405020304" pitchFamily="18" charset="0"/>
            </a:rPr>
            <a:t>балалармен</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қарым-қатынас</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жасау</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шәкірттерге</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дұрыс</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қатынас</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жасауды</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таба</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білу</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ептілігі</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олармен</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педагогикалық</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тұрғыдан</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қажетті</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өзара</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қарым-қатынасты</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орнату</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педагогикалық</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тәлімнің</a:t>
          </a:r>
          <a:r>
            <a:rPr lang="ru-RU" sz="2100" b="0" i="0" kern="1200" baseline="0" dirty="0">
              <a:latin typeface="Times New Roman" panose="02020603050405020304" pitchFamily="18" charset="0"/>
              <a:cs typeface="Times New Roman" panose="02020603050405020304" pitchFamily="18" charset="0"/>
            </a:rPr>
            <a:t> болу </a:t>
          </a:r>
          <a:r>
            <a:rPr lang="ru-RU" sz="2100" b="0" i="0" kern="1200" baseline="0" dirty="0" err="1">
              <a:latin typeface="Times New Roman" panose="02020603050405020304" pitchFamily="18" charset="0"/>
              <a:cs typeface="Times New Roman" panose="02020603050405020304" pitchFamily="18" charset="0"/>
            </a:rPr>
            <a:t>қабілеттілігі</a:t>
          </a:r>
          <a:r>
            <a:rPr lang="ru-RU" sz="2100" b="0" i="0" kern="1200" baseline="0" dirty="0">
              <a:latin typeface="Times New Roman" panose="02020603050405020304" pitchFamily="18" charset="0"/>
              <a:cs typeface="Times New Roman" panose="02020603050405020304" pitchFamily="18" charset="0"/>
            </a:rPr>
            <a:t>. </a:t>
          </a:r>
          <a:endParaRPr lang="ru-RU" sz="2100" kern="1200" dirty="0">
            <a:latin typeface="Times New Roman" panose="02020603050405020304" pitchFamily="18" charset="0"/>
            <a:cs typeface="Times New Roman" panose="02020603050405020304" pitchFamily="18" charset="0"/>
          </a:endParaRPr>
        </a:p>
      </dsp:txBody>
      <dsp:txXfrm>
        <a:off x="0" y="56327"/>
        <a:ext cx="8208912" cy="2360255"/>
      </dsp:txXfrm>
    </dsp:sp>
    <dsp:sp modelId="{676C498D-7288-4516-9748-100DA1BBE29D}">
      <dsp:nvSpPr>
        <dsp:cNvPr id="0" name=""/>
        <dsp:cNvSpPr/>
      </dsp:nvSpPr>
      <dsp:spPr>
        <a:xfrm>
          <a:off x="0" y="2477063"/>
          <a:ext cx="8208912" cy="236025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ru-RU" sz="2100" b="0" i="0" kern="1200" baseline="0" dirty="0" err="1">
              <a:latin typeface="Times New Roman" panose="02020603050405020304" pitchFamily="18" charset="0"/>
              <a:cs typeface="Times New Roman" panose="02020603050405020304" pitchFamily="18" charset="0"/>
            </a:rPr>
            <a:t>Педагогикалық</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тәлімді</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зерттеуде</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ерекше</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үлес</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қосқан</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И.В.Страховтың</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айтуы</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бойынша</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бұл</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жағдайда</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негізгісі</a:t>
          </a:r>
          <a:r>
            <a:rPr lang="ru-RU" sz="2100" b="0" i="0" kern="1200" baseline="0" dirty="0">
              <a:latin typeface="Times New Roman" panose="02020603050405020304" pitchFamily="18" charset="0"/>
              <a:cs typeface="Times New Roman" panose="02020603050405020304" pitchFamily="18" charset="0"/>
            </a:rPr>
            <a:t> – </a:t>
          </a:r>
          <a:r>
            <a:rPr lang="ru-RU" sz="2100" b="0" i="0" kern="1200" baseline="0" dirty="0" err="1">
              <a:latin typeface="Times New Roman" panose="02020603050405020304" pitchFamily="18" charset="0"/>
              <a:cs typeface="Times New Roman" panose="02020603050405020304" pitchFamily="18" charset="0"/>
            </a:rPr>
            <a:t>шәкірке</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әсер</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етудің</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ерекше</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тиімді</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тәсілдерін</a:t>
          </a:r>
          <a:r>
            <a:rPr lang="ru-RU" sz="2100" b="0" i="0" kern="1200" baseline="0" dirty="0">
              <a:latin typeface="Times New Roman" panose="02020603050405020304" pitchFamily="18" charset="0"/>
              <a:cs typeface="Times New Roman" panose="02020603050405020304" pitchFamily="18" charset="0"/>
            </a:rPr>
            <a:t> табу </a:t>
          </a:r>
          <a:r>
            <a:rPr lang="ru-RU" sz="2100" b="0" i="0" kern="1200" baseline="0" dirty="0" err="1">
              <a:latin typeface="Times New Roman" panose="02020603050405020304" pitchFamily="18" charset="0"/>
              <a:cs typeface="Times New Roman" panose="02020603050405020304" pitchFamily="18" charset="0"/>
            </a:rPr>
            <a:t>икемділігі</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тәрбие</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ықпалдарын</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қолдануда</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педагогикалық</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тұрғыдан</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орынды</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сақтау</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нақты</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педагогикалық</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міндеттерді</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және</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шәкірттің</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ерекшеліктері</a:t>
          </a:r>
          <a:r>
            <a:rPr lang="ru-RU" sz="2100" b="0" i="0" kern="1200" baseline="0" dirty="0">
              <a:latin typeface="Times New Roman" panose="02020603050405020304" pitchFamily="18" charset="0"/>
              <a:cs typeface="Times New Roman" panose="02020603050405020304" pitchFamily="18" charset="0"/>
            </a:rPr>
            <a:t> мен </a:t>
          </a:r>
          <a:r>
            <a:rPr lang="ru-RU" sz="2100" b="0" i="0" kern="1200" baseline="0" dirty="0" err="1">
              <a:latin typeface="Times New Roman" panose="02020603050405020304" pitchFamily="18" charset="0"/>
              <a:cs typeface="Times New Roman" panose="02020603050405020304" pitchFamily="18" charset="0"/>
            </a:rPr>
            <a:t>мүмкіншіліктерін</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педагогикалық</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ахуалды</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ескеріп</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отырудың</a:t>
          </a:r>
          <a:r>
            <a:rPr lang="ru-RU" sz="2100" b="0" i="0" kern="1200" baseline="0" dirty="0">
              <a:latin typeface="Times New Roman" panose="02020603050405020304" pitchFamily="18" charset="0"/>
              <a:cs typeface="Times New Roman" panose="02020603050405020304" pitchFamily="18" charset="0"/>
            </a:rPr>
            <a:t> </a:t>
          </a:r>
          <a:r>
            <a:rPr lang="ru-RU" sz="2100" b="0" i="0" kern="1200" baseline="0" dirty="0" err="1">
              <a:latin typeface="Times New Roman" panose="02020603050405020304" pitchFamily="18" charset="0"/>
              <a:cs typeface="Times New Roman" panose="02020603050405020304" pitchFamily="18" charset="0"/>
            </a:rPr>
            <a:t>қажеттілігі</a:t>
          </a:r>
          <a:r>
            <a:rPr lang="ru-RU" sz="2100" b="0" i="0" kern="1200" baseline="0" dirty="0">
              <a:latin typeface="Times New Roman" panose="02020603050405020304" pitchFamily="18" charset="0"/>
              <a:cs typeface="Times New Roman" panose="02020603050405020304" pitchFamily="18" charset="0"/>
            </a:rPr>
            <a:t>.</a:t>
          </a:r>
          <a:endParaRPr lang="ru-RU" sz="2100" kern="1200" dirty="0">
            <a:latin typeface="Times New Roman" panose="02020603050405020304" pitchFamily="18" charset="0"/>
            <a:cs typeface="Times New Roman" panose="02020603050405020304" pitchFamily="18" charset="0"/>
          </a:endParaRPr>
        </a:p>
      </dsp:txBody>
      <dsp:txXfrm>
        <a:off x="0" y="2477063"/>
        <a:ext cx="8208912" cy="2360255"/>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308346-04E0-4011-9913-613ECAC5D357}">
      <dsp:nvSpPr>
        <dsp:cNvPr id="0" name=""/>
        <dsp:cNvSpPr/>
      </dsp:nvSpPr>
      <dsp:spPr>
        <a:xfrm>
          <a:off x="0" y="720087"/>
          <a:ext cx="8864252" cy="3118050"/>
        </a:xfrm>
        <a:prstGeom prst="roundRect">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1" kern="1200" dirty="0" err="1">
              <a:latin typeface="Times New Roman" panose="02020603050405020304" pitchFamily="18" charset="0"/>
              <a:cs typeface="Times New Roman" panose="02020603050405020304" pitchFamily="18" charset="0"/>
            </a:rPr>
            <a:t>Зейінді</a:t>
          </a:r>
          <a:r>
            <a:rPr lang="ru-RU" sz="2000" b="1" kern="1200" dirty="0">
              <a:latin typeface="Times New Roman" panose="02020603050405020304" pitchFamily="18" charset="0"/>
              <a:cs typeface="Times New Roman" panose="02020603050405020304" pitchFamily="18" charset="0"/>
            </a:rPr>
            <a:t> </a:t>
          </a:r>
          <a:r>
            <a:rPr lang="ru-RU" sz="2000" b="1" kern="1200" dirty="0" err="1">
              <a:latin typeface="Times New Roman" panose="02020603050405020304" pitchFamily="18" charset="0"/>
              <a:cs typeface="Times New Roman" panose="02020603050405020304" pitchFamily="18" charset="0"/>
            </a:rPr>
            <a:t>орналастыру</a:t>
          </a:r>
          <a:r>
            <a:rPr lang="ru-RU" sz="2000" b="1" kern="1200" dirty="0">
              <a:latin typeface="Times New Roman" panose="02020603050405020304" pitchFamily="18" charset="0"/>
              <a:cs typeface="Times New Roman" panose="02020603050405020304" pitchFamily="18" charset="0"/>
            </a:rPr>
            <a:t> </a:t>
          </a:r>
          <a:r>
            <a:rPr lang="ru-RU" sz="2000" b="1" kern="1200" dirty="0" err="1">
              <a:latin typeface="Times New Roman" panose="02020603050405020304" pitchFamily="18" charset="0"/>
              <a:cs typeface="Times New Roman" panose="02020603050405020304" pitchFamily="18" charset="0"/>
            </a:rPr>
            <a:t>қабілеттілігі</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мұғалімнің</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жұмысы</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үшін</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бір</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уақытты</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әртүрлі</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іс-әрекет</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түрлерінің</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арасында</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ерекше</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мәні</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зор.Қабілетті</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тәжірибелі</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мұғалім</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материалды</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баяндаудың</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мазмұны</a:t>
          </a:r>
          <a:r>
            <a:rPr lang="ru-RU" sz="2000" kern="1200" dirty="0">
              <a:latin typeface="Times New Roman" panose="02020603050405020304" pitchFamily="18" charset="0"/>
              <a:cs typeface="Times New Roman" panose="02020603050405020304" pitchFamily="18" charset="0"/>
            </a:rPr>
            <a:t> мен </a:t>
          </a:r>
          <a:r>
            <a:rPr lang="ru-RU" sz="2000" kern="1200" dirty="0" err="1">
              <a:latin typeface="Times New Roman" panose="02020603050405020304" pitchFamily="18" charset="0"/>
              <a:cs typeface="Times New Roman" panose="02020603050405020304" pitchFamily="18" charset="0"/>
            </a:rPr>
            <a:t>түрін</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зейін</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қойып</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қадағалап</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барлық</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оқушылардың</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зейінін</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назарда</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ұстап</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отырады</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шаршау</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зейін</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болмау</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түсінбеу</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белгілерін</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реттеп</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отырады</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тәртіп</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бұзушылықтың</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барлық</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жағдайларын</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ескереді</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ең</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соңында</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өзінің</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мінез-құлқын</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қадағалап</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отырады</a:t>
          </a:r>
          <a:r>
            <a:rPr lang="ru-RU" sz="2000" kern="1200" dirty="0">
              <a:latin typeface="Times New Roman" panose="02020603050405020304" pitchFamily="18" charset="0"/>
              <a:cs typeface="Times New Roman" panose="02020603050405020304" pitchFamily="18" charset="0"/>
            </a:rPr>
            <a:t> (мимика </a:t>
          </a:r>
          <a:r>
            <a:rPr lang="ru-RU" sz="2000" kern="1200" dirty="0" err="1">
              <a:latin typeface="Times New Roman" panose="02020603050405020304" pitchFamily="18" charset="0"/>
              <a:cs typeface="Times New Roman" panose="02020603050405020304" pitchFamily="18" charset="0"/>
            </a:rPr>
            <a:t>және</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пантомимиканы</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жүріс-тұрысты</a:t>
          </a:r>
          <a:r>
            <a:rPr lang="ru-RU" sz="2000" kern="1200" dirty="0">
              <a:latin typeface="Times New Roman" panose="02020603050405020304" pitchFamily="18" charset="0"/>
              <a:cs typeface="Times New Roman" panose="02020603050405020304" pitchFamily="18" charset="0"/>
            </a:rPr>
            <a:t>).</a:t>
          </a:r>
          <a:r>
            <a:rPr lang="ru-RU" sz="2000" kern="1200" dirty="0" err="1">
              <a:latin typeface="Times New Roman" panose="02020603050405020304" pitchFamily="18" charset="0"/>
              <a:cs typeface="Times New Roman" panose="02020603050405020304" pitchFamily="18" charset="0"/>
            </a:rPr>
            <a:t>Тәжірибесіз</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мұғалім</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кейде</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материалды</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баяндауға</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мән</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беріп</a:t>
          </a:r>
          <a:r>
            <a:rPr lang="ru-RU" sz="2000" kern="1200" dirty="0">
              <a:latin typeface="Times New Roman" panose="02020603050405020304" pitchFamily="18" charset="0"/>
              <a:cs typeface="Times New Roman" panose="02020603050405020304" pitchFamily="18" charset="0"/>
            </a:rPr>
            <a:t>, осы </a:t>
          </a:r>
          <a:r>
            <a:rPr lang="ru-RU" sz="2000" kern="1200" dirty="0" err="1">
              <a:latin typeface="Times New Roman" panose="02020603050405020304" pitchFamily="18" charset="0"/>
              <a:cs typeface="Times New Roman" panose="02020603050405020304" pitchFamily="18" charset="0"/>
            </a:rPr>
            <a:t>уақытта</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шәкірттерді</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ескермейді</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оларды</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назардан</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тыс</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қалдырады</a:t>
          </a:r>
          <a:r>
            <a:rPr lang="ru-RU" sz="2000" kern="1200" dirty="0">
              <a:latin typeface="Times New Roman" panose="02020603050405020304" pitchFamily="18" charset="0"/>
              <a:cs typeface="Times New Roman" panose="02020603050405020304" pitchFamily="18" charset="0"/>
            </a:rPr>
            <a:t>.</a:t>
          </a:r>
          <a:br>
            <a:rPr lang="ru-RU" sz="2000" kern="1200" dirty="0">
              <a:latin typeface="Times New Roman" panose="02020603050405020304" pitchFamily="18" charset="0"/>
              <a:cs typeface="Times New Roman" panose="02020603050405020304" pitchFamily="18" charset="0"/>
            </a:rPr>
          </a:br>
          <a:endParaRPr lang="ru-RU" sz="2000" kern="1200" dirty="0">
            <a:latin typeface="Times New Roman" panose="02020603050405020304" pitchFamily="18" charset="0"/>
            <a:cs typeface="Times New Roman" panose="02020603050405020304" pitchFamily="18" charset="0"/>
          </a:endParaRPr>
        </a:p>
      </dsp:txBody>
      <dsp:txXfrm>
        <a:off x="0" y="720087"/>
        <a:ext cx="8864252" cy="311805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A52A74-267E-499E-82B6-82E8D29A439D}">
      <dsp:nvSpPr>
        <dsp:cNvPr id="0" name=""/>
        <dsp:cNvSpPr/>
      </dsp:nvSpPr>
      <dsp:spPr>
        <a:xfrm>
          <a:off x="-549992" y="0"/>
          <a:ext cx="5847755" cy="5847755"/>
        </a:xfrm>
        <a:prstGeom prst="triangle">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3C37A41-025F-4A89-80A3-AECD5E10EEF1}">
      <dsp:nvSpPr>
        <dsp:cNvPr id="0" name=""/>
        <dsp:cNvSpPr/>
      </dsp:nvSpPr>
      <dsp:spPr>
        <a:xfrm>
          <a:off x="697492" y="479560"/>
          <a:ext cx="7153824" cy="1378948"/>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kk-KZ" sz="2000" b="0" i="0" kern="1200" baseline="0" dirty="0">
              <a:latin typeface="Times New Roman" panose="02020603050405020304" pitchFamily="18" charset="0"/>
              <a:cs typeface="Times New Roman" panose="02020603050405020304" pitchFamily="18" charset="0"/>
            </a:rPr>
            <a:t>Қaзaқстaн Республикaсының қaзiргi қоғaмдық өмiрiнiң сaн aлуaн сaлaсындaғы жaһaндық өзгерiстер негiзгi әлеуметтiк институттaр, соның iшiнде мaңызды орынғa ие бiлiм беру жүйесi iс-әрекетiнiң тиiмдiлiгiн aрттырудың жaңa жолдaрын қaрқынды iздестiрумен негiзделедi.  </a:t>
          </a:r>
          <a:endParaRPr lang="ru-RU" sz="2000" kern="1200" dirty="0">
            <a:latin typeface="Times New Roman" panose="02020603050405020304" pitchFamily="18" charset="0"/>
            <a:cs typeface="Times New Roman" panose="02020603050405020304" pitchFamily="18" charset="0"/>
          </a:endParaRPr>
        </a:p>
      </dsp:txBody>
      <dsp:txXfrm>
        <a:off x="697492" y="479560"/>
        <a:ext cx="7153824" cy="1378948"/>
      </dsp:txXfrm>
    </dsp:sp>
    <dsp:sp modelId="{9F052A2A-F07D-4A10-9353-9DDE8F92D7AD}">
      <dsp:nvSpPr>
        <dsp:cNvPr id="0" name=""/>
        <dsp:cNvSpPr/>
      </dsp:nvSpPr>
      <dsp:spPr>
        <a:xfrm>
          <a:off x="698329" y="2059782"/>
          <a:ext cx="7150479" cy="1256904"/>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kk-KZ" sz="2000" b="0" i="0" kern="1200" baseline="0" dirty="0">
              <a:latin typeface="Times New Roman" panose="02020603050405020304" pitchFamily="18" charset="0"/>
              <a:cs typeface="Times New Roman" panose="02020603050405020304" pitchFamily="18" charset="0"/>
            </a:rPr>
            <a:t>Бүгiнде бiлiмнiң құрылымы мен мaзмұны өзгеруде, негiзгi мiндеттердiң бiрi жоғaры оқу орындa тұлғаның лидерлiк сaпaлaрын дaмытудың педaгогикaлық шaрттaрын құру болып тaбылaды. </a:t>
          </a:r>
          <a:endParaRPr lang="ru-RU" sz="2000" kern="1200" dirty="0">
            <a:latin typeface="Times New Roman" panose="02020603050405020304" pitchFamily="18" charset="0"/>
            <a:cs typeface="Times New Roman" panose="02020603050405020304" pitchFamily="18" charset="0"/>
          </a:endParaRPr>
        </a:p>
      </dsp:txBody>
      <dsp:txXfrm>
        <a:off x="698329" y="2059782"/>
        <a:ext cx="7150479" cy="1256904"/>
      </dsp:txXfrm>
    </dsp:sp>
    <dsp:sp modelId="{4DF4A1DD-DD62-4465-B8F2-58396AD41D37}">
      <dsp:nvSpPr>
        <dsp:cNvPr id="0" name=""/>
        <dsp:cNvSpPr/>
      </dsp:nvSpPr>
      <dsp:spPr>
        <a:xfrm>
          <a:off x="699165" y="3496060"/>
          <a:ext cx="7150479" cy="1678508"/>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kk-KZ" sz="2000" b="0" i="0" kern="1200" baseline="0" dirty="0">
              <a:latin typeface="Times New Roman" panose="02020603050405020304" pitchFamily="18" charset="0"/>
              <a:cs typeface="Times New Roman" panose="02020603050405020304" pitchFamily="18" charset="0"/>
            </a:rPr>
            <a:t>Тұлғaның лидерлiк сaпaлaрының қaлыптaсу және дaму деңгейi оқу-тәрбие үдерiсiн ұйымдaстырудың психологиялық-педaгогикaлық ерекшелiктерiне, ұжымдaғы белсендi әлеуметтiк өзaрa әрекеттестiк шaрaлaрынa бaйлaнысты жетiлдiрiледi немесе керiсiнше тұлғaға әсер ететiн жaғымсыз бaғыттaғы жaғдaйлaрдaн төмендейдi, өзгередi</a:t>
          </a:r>
          <a:r>
            <a:rPr lang="kk-KZ" sz="2000" b="0" i="0" kern="1200" baseline="0" dirty="0"/>
            <a:t>. </a:t>
          </a:r>
          <a:endParaRPr lang="ru-RU" sz="2000" kern="1200" dirty="0"/>
        </a:p>
      </dsp:txBody>
      <dsp:txXfrm>
        <a:off x="699165" y="3496060"/>
        <a:ext cx="7150479" cy="1678508"/>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B106E36-FD25-4E2D-B0AA-010F637433A0}" type="datetimeFigureOut">
              <a:rPr lang="ru-RU" smtClean="0"/>
              <a:pPr/>
              <a:t>25.10.2023</a:t>
            </a:fld>
            <a:endParaRPr lang="ru-RU"/>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ru-RU"/>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5B106E36-FD25-4E2D-B0AA-010F637433A0}" type="datetimeFigureOut">
              <a:rPr lang="ru-RU" smtClean="0"/>
              <a:pPr/>
              <a:t>25.10.2023</a:t>
            </a:fld>
            <a:endParaRPr lang="ru-RU"/>
          </a:p>
        </p:txBody>
      </p:sp>
      <p:sp>
        <p:nvSpPr>
          <p:cNvPr id="5" name="Нижний колонтитул 4"/>
          <p:cNvSpPr>
            <a:spLocks noGrp="1"/>
          </p:cNvSpPr>
          <p:nvPr>
            <p:ph type="ftr" sz="quarter" idx="11"/>
          </p:nvPr>
        </p:nvSpPr>
        <p:spPr>
          <a:xfrm>
            <a:off x="457201" y="6248207"/>
            <a:ext cx="5573483" cy="365125"/>
          </a:xfrm>
        </p:spPr>
        <p:txBody>
          <a:bodyPr/>
          <a:lstStyle/>
          <a:p>
            <a:endParaRPr lang="ru-RU"/>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5989638" y="144462"/>
            <a:ext cx="533400" cy="244476"/>
          </a:xfrm>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612648" y="1600200"/>
            <a:ext cx="8153400" cy="44958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25.10.2023</a:t>
            </a:fld>
            <a:endParaRPr lang="ru-RU"/>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25C68B6-61C2-468F-89AB-4B9F7531AA68}" type="slidenum">
              <a:rPr lang="ru-RU" smtClean="0"/>
              <a:pPr/>
              <a:t>‹#›</a:t>
            </a:fld>
            <a:endParaRPr lang="ru-RU"/>
          </a:p>
        </p:txBody>
      </p:sp>
      <p:sp>
        <p:nvSpPr>
          <p:cNvPr id="14" name="Нижний колонтитул 13"/>
          <p:cNvSpPr>
            <a:spLocks noGrp="1"/>
          </p:cNvSpPr>
          <p:nvPr>
            <p:ph type="ftr" sz="quarter" idx="12"/>
          </p:nvPr>
        </p:nvSpPr>
        <p:spPr/>
        <p:txBody>
          <a:bodyPr/>
          <a:lstStyle/>
          <a:p>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9" name="Содержимое 8"/>
          <p:cNvSpPr>
            <a:spLocks noGrp="1"/>
          </p:cNvSpPr>
          <p:nvPr>
            <p:ph sz="quarter" idx="1"/>
          </p:nvPr>
        </p:nvSpPr>
        <p:spPr>
          <a:xfrm>
            <a:off x="609600" y="1589567"/>
            <a:ext cx="38862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1" name="Содержимое 10"/>
          <p:cNvSpPr>
            <a:spLocks noGrp="1"/>
          </p:cNvSpPr>
          <p:nvPr>
            <p:ph sz="quarter" idx="2"/>
          </p:nvPr>
        </p:nvSpPr>
        <p:spPr>
          <a:xfrm>
            <a:off x="4844901" y="1589567"/>
            <a:ext cx="38862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8" name="Дата 7"/>
          <p:cNvSpPr>
            <a:spLocks noGrp="1"/>
          </p:cNvSpPr>
          <p:nvPr>
            <p:ph type="dt" sz="half" idx="15"/>
          </p:nvPr>
        </p:nvSpPr>
        <p:spPr/>
        <p:txBody>
          <a:bodyPr rtlCol="0"/>
          <a:lstStyle/>
          <a:p>
            <a:fld id="{5B106E36-FD25-4E2D-B0AA-010F637433A0}" type="datetimeFigureOut">
              <a:rPr lang="ru-RU" smtClean="0"/>
              <a:pPr/>
              <a:t>25.10.2023</a:t>
            </a:fld>
            <a:endParaRPr lang="ru-RU"/>
          </a:p>
        </p:txBody>
      </p:sp>
      <p:sp>
        <p:nvSpPr>
          <p:cNvPr id="10" name="Номер слайда 9"/>
          <p:cNvSpPr>
            <a:spLocks noGrp="1"/>
          </p:cNvSpPr>
          <p:nvPr>
            <p:ph type="sldNum" sz="quarter" idx="16"/>
          </p:nvPr>
        </p:nvSpPr>
        <p:spPr/>
        <p:txBody>
          <a:bodyPr rtlCol="0"/>
          <a:lstStyle/>
          <a:p>
            <a:fld id="{725C68B6-61C2-468F-89AB-4B9F7531AA68}" type="slidenum">
              <a:rPr lang="ru-RU" smtClean="0"/>
              <a:pPr/>
              <a:t>‹#›</a:t>
            </a:fld>
            <a:endParaRPr lang="ru-RU"/>
          </a:p>
        </p:txBody>
      </p:sp>
      <p:sp>
        <p:nvSpPr>
          <p:cNvPr id="12" name="Нижний колонтитул 11"/>
          <p:cNvSpPr>
            <a:spLocks noGrp="1"/>
          </p:cNvSpPr>
          <p:nvPr>
            <p:ph type="ftr" sz="quarter" idx="17"/>
          </p:nvPr>
        </p:nvSpPr>
        <p:spPr/>
        <p:txBody>
          <a:bodyPr rtlCol="0"/>
          <a:lstStyle/>
          <a:p>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a:t>Образец заголовка</a:t>
            </a:r>
            <a:endParaRPr kumimoji="0" lang="en-US"/>
          </a:p>
        </p:txBody>
      </p:sp>
      <p:sp>
        <p:nvSpPr>
          <p:cNvPr id="11" name="Содержимое 10"/>
          <p:cNvSpPr>
            <a:spLocks noGrp="1"/>
          </p:cNvSpPr>
          <p:nvPr>
            <p:ph sz="quarter" idx="2"/>
          </p:nvPr>
        </p:nvSpPr>
        <p:spPr>
          <a:xfrm>
            <a:off x="609600" y="2438400"/>
            <a:ext cx="3886200" cy="35814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Содержимое 12"/>
          <p:cNvSpPr>
            <a:spLocks noGrp="1"/>
          </p:cNvSpPr>
          <p:nvPr>
            <p:ph sz="quarter" idx="4"/>
          </p:nvPr>
        </p:nvSpPr>
        <p:spPr>
          <a:xfrm>
            <a:off x="4800600" y="2438400"/>
            <a:ext cx="3886200" cy="35814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0" name="Дата 9"/>
          <p:cNvSpPr>
            <a:spLocks noGrp="1"/>
          </p:cNvSpPr>
          <p:nvPr>
            <p:ph type="dt" sz="half" idx="15"/>
          </p:nvPr>
        </p:nvSpPr>
        <p:spPr/>
        <p:txBody>
          <a:bodyPr rtlCol="0"/>
          <a:lstStyle/>
          <a:p>
            <a:fld id="{5B106E36-FD25-4E2D-B0AA-010F637433A0}" type="datetimeFigureOut">
              <a:rPr lang="ru-RU" smtClean="0"/>
              <a:pPr/>
              <a:t>25.10.2023</a:t>
            </a:fld>
            <a:endParaRPr lang="ru-RU"/>
          </a:p>
        </p:txBody>
      </p:sp>
      <p:sp>
        <p:nvSpPr>
          <p:cNvPr id="12" name="Номер слайда 11"/>
          <p:cNvSpPr>
            <a:spLocks noGrp="1"/>
          </p:cNvSpPr>
          <p:nvPr>
            <p:ph type="sldNum" sz="quarter" idx="16"/>
          </p:nvPr>
        </p:nvSpPr>
        <p:spPr/>
        <p:txBody>
          <a:bodyPr rtlCol="0"/>
          <a:lstStyle/>
          <a:p>
            <a:fld id="{725C68B6-61C2-468F-89AB-4B9F7531AA68}" type="slidenum">
              <a:rPr lang="ru-RU" smtClean="0"/>
              <a:pPr/>
              <a:t>‹#›</a:t>
            </a:fld>
            <a:endParaRPr lang="ru-RU"/>
          </a:p>
        </p:txBody>
      </p:sp>
      <p:sp>
        <p:nvSpPr>
          <p:cNvPr id="14" name="Нижний колонтитул 13"/>
          <p:cNvSpPr>
            <a:spLocks noGrp="1"/>
          </p:cNvSpPr>
          <p:nvPr>
            <p:ph type="ftr" sz="quarter" idx="17"/>
          </p:nvPr>
        </p:nvSpPr>
        <p:spPr/>
        <p:txBody>
          <a:bodyPr rtlCol="0"/>
          <a:lstStyle/>
          <a:p>
            <a:endParaRPr lang="ru-RU"/>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25.10.2023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25.10.2023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25.10.2023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8400" y="6248400"/>
            <a:ext cx="2667000" cy="365125"/>
          </a:xfrm>
        </p:spPr>
        <p:txBody>
          <a:bodyPr rtlCol="0"/>
          <a:lstStyle/>
          <a:p>
            <a:fld id="{5B106E36-FD25-4E2D-B0AA-010F637433A0}" type="datetimeFigureOut">
              <a:rPr lang="ru-RU" smtClean="0"/>
              <a:pPr/>
              <a:t>25.10.2023</a:t>
            </a:fld>
            <a:endParaRPr lang="ru-RU"/>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725C68B6-61C2-468F-89AB-4B9F7531AA68}" type="slidenum">
              <a:rPr lang="ru-RU" smtClean="0"/>
              <a:pPr/>
              <a:t>‹#›</a:t>
            </a:fld>
            <a:endParaRPr lang="ru-RU"/>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ru-RU"/>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B106E36-FD25-4E2D-B0AA-010F637433A0}" type="datetimeFigureOut">
              <a:rPr lang="ru-RU" smtClean="0"/>
              <a:pPr/>
              <a:t>25.10.2023</a:t>
            </a:fld>
            <a:endParaRPr lang="ru-RU"/>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u-RU"/>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7.jpe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8.jpeg"/><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196752"/>
            <a:ext cx="7776864" cy="2836912"/>
          </a:xfrm>
        </p:spPr>
        <p:txBody>
          <a:bodyPr>
            <a:normAutofit fontScale="90000"/>
          </a:bodyPr>
          <a:lstStyle/>
          <a:p>
            <a:pPr algn="ctr"/>
            <a:r>
              <a:rPr lang="en-US" sz="3600" b="1" i="1" cap="none" dirty="0">
                <a:solidFill>
                  <a:schemeClr val="tx1"/>
                </a:solidFill>
                <a:latin typeface="Times New Roman" pitchFamily="18" charset="0"/>
                <a:cs typeface="Times New Roman" pitchFamily="18" charset="0"/>
              </a:rPr>
              <a:t>8 ДӘРІС</a:t>
            </a:r>
            <a:r>
              <a:rPr lang="kk-KZ" sz="3600" b="1" i="1" cap="none" dirty="0">
                <a:solidFill>
                  <a:schemeClr val="tx1"/>
                </a:solidFill>
                <a:latin typeface="Times New Roman" pitchFamily="18" charset="0"/>
                <a:cs typeface="Times New Roman" pitchFamily="18" charset="0"/>
              </a:rPr>
              <a:t/>
            </a:r>
            <a:br>
              <a:rPr lang="kk-KZ" sz="3600" b="1" i="1" cap="none" dirty="0">
                <a:solidFill>
                  <a:schemeClr val="tx1"/>
                </a:solidFill>
                <a:latin typeface="Times New Roman" pitchFamily="18" charset="0"/>
                <a:cs typeface="Times New Roman" pitchFamily="18" charset="0"/>
              </a:rPr>
            </a:br>
            <a:r>
              <a:rPr lang="en-US" sz="3600" b="1" i="1" cap="none" dirty="0">
                <a:solidFill>
                  <a:schemeClr val="tx1"/>
                </a:solidFill>
                <a:latin typeface="Times New Roman" pitchFamily="18" charset="0"/>
                <a:cs typeface="Times New Roman" pitchFamily="18" charset="0"/>
              </a:rPr>
              <a:t> </a:t>
            </a:r>
            <a:r>
              <a:rPr lang="kk-KZ" sz="3600" b="1" i="1" cap="none" dirty="0">
                <a:solidFill>
                  <a:schemeClr val="tx1"/>
                </a:solidFill>
                <a:latin typeface="Times New Roman" pitchFamily="18" charset="0"/>
                <a:cs typeface="Times New Roman" pitchFamily="18" charset="0"/>
              </a:rPr>
              <a:t>ПЕДAГОГИКAЛЫҚ ІС-ӘРЕКЕТТЕГІ КӨШБАСШЫЛЫҚТЫ ДAМЫТУДЫҢ ПЕДAГОГИКAЛЫҚ ШAРТТAРЫ.</a:t>
            </a:r>
            <a:r>
              <a:rPr lang="ru-RU" b="1" i="1" cap="none" dirty="0">
                <a:solidFill>
                  <a:schemeClr val="tx1"/>
                </a:solidFill>
              </a:rPr>
              <a:t/>
            </a:r>
            <a:br>
              <a:rPr lang="ru-RU" b="1" i="1" cap="none" dirty="0">
                <a:solidFill>
                  <a:schemeClr val="tx1"/>
                </a:solidFill>
              </a:rPr>
            </a:br>
            <a:endParaRPr lang="ru-RU" b="1" i="1" cap="none" dirty="0">
              <a:solidFill>
                <a:schemeClr val="tx1"/>
              </a:solidFill>
            </a:endParaRPr>
          </a:p>
        </p:txBody>
      </p:sp>
      <p:sp>
        <p:nvSpPr>
          <p:cNvPr id="3" name="Подзаголовок 2"/>
          <p:cNvSpPr>
            <a:spLocks noGrp="1"/>
          </p:cNvSpPr>
          <p:nvPr>
            <p:ph type="subTitle" idx="1"/>
          </p:nvPr>
        </p:nvSpPr>
        <p:spPr>
          <a:xfrm>
            <a:off x="6300192" y="4941168"/>
            <a:ext cx="2843808" cy="1054968"/>
          </a:xfrm>
        </p:spPr>
        <p:txBody>
          <a:bodyPr>
            <a:normAutofit/>
          </a:bodyPr>
          <a:lstStyle/>
          <a:p>
            <a:r>
              <a:rPr lang="kk-KZ" sz="2400" i="1" dirty="0">
                <a:solidFill>
                  <a:schemeClr val="tx1">
                    <a:lumMod val="95000"/>
                    <a:lumOff val="5000"/>
                  </a:schemeClr>
                </a:solidFill>
                <a:latin typeface="Times New Roman" panose="02020603050405020304" pitchFamily="18" charset="0"/>
                <a:cs typeface="Times New Roman" panose="02020603050405020304" pitchFamily="18" charset="0"/>
              </a:rPr>
              <a:t>П.ғ.д., профессор  Шалғынбаева Қ.Қ.</a:t>
            </a:r>
            <a:endParaRPr lang="ru-RU" sz="2400" i="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03344"/>
            <a:ext cx="8441432" cy="1976160"/>
          </a:xfrm>
        </p:spPr>
        <p:txBody>
          <a:bodyPr>
            <a:noAutofit/>
          </a:bodyPr>
          <a:lstStyle/>
          <a:p>
            <a:r>
              <a:rPr lang="kk-KZ" sz="2200" b="1" dirty="0">
                <a:solidFill>
                  <a:schemeClr val="tx1">
                    <a:lumMod val="95000"/>
                    <a:lumOff val="5000"/>
                  </a:schemeClr>
                </a:solidFill>
                <a:latin typeface="Times New Roman" pitchFamily="18" charset="0"/>
                <a:cs typeface="Times New Roman" pitchFamily="18" charset="0"/>
              </a:rPr>
              <a:t>Педагогикалық қабілеттіліктер —</a:t>
            </a:r>
            <a:r>
              <a:rPr lang="kk-KZ" sz="2200" dirty="0">
                <a:solidFill>
                  <a:schemeClr val="tx1">
                    <a:lumMod val="95000"/>
                    <a:lumOff val="5000"/>
                  </a:schemeClr>
                </a:solidFill>
                <a:latin typeface="Times New Roman" pitchFamily="18" charset="0"/>
                <a:cs typeface="Times New Roman" pitchFamily="18" charset="0"/>
              </a:rPr>
              <a:t>шәкірттерді оқыту мен тәрбиелеуде мұғалімнің жоғары нәтижелерге жетудің шарты болып табылатын жеке тұлғаның белгілі психологиялық ерекшеліктері.</a:t>
            </a:r>
            <a:r>
              <a:rPr lang="ru-RU" sz="2200" dirty="0">
                <a:solidFill>
                  <a:schemeClr val="tx1">
                    <a:lumMod val="95000"/>
                    <a:lumOff val="5000"/>
                  </a:schemeClr>
                </a:solidFill>
              </a:rPr>
              <a:t/>
            </a:r>
            <a:br>
              <a:rPr lang="ru-RU" sz="2200" dirty="0">
                <a:solidFill>
                  <a:schemeClr val="tx1">
                    <a:lumMod val="95000"/>
                    <a:lumOff val="5000"/>
                  </a:schemeClr>
                </a:solidFill>
              </a:rPr>
            </a:br>
            <a:endParaRPr lang="ru-RU" sz="2200" dirty="0">
              <a:solidFill>
                <a:schemeClr val="tx1">
                  <a:lumMod val="95000"/>
                  <a:lumOff val="5000"/>
                </a:schemeClr>
              </a:solidFill>
            </a:endParaRPr>
          </a:p>
        </p:txBody>
      </p:sp>
      <p:pic>
        <p:nvPicPr>
          <p:cNvPr id="1026" name="Picture 2" descr="Профессия педагог (гуманитарные науки): обязанности, важные качества, где  учиться — «Моё призвание»"/>
          <p:cNvPicPr>
            <a:picLocks noChangeAspect="1" noChangeArrowheads="1"/>
          </p:cNvPicPr>
          <p:nvPr/>
        </p:nvPicPr>
        <p:blipFill>
          <a:blip r:embed="rId2" cstate="print"/>
          <a:srcRect/>
          <a:stretch>
            <a:fillRect/>
          </a:stretch>
        </p:blipFill>
        <p:spPr bwMode="auto">
          <a:xfrm>
            <a:off x="334367" y="1969241"/>
            <a:ext cx="3491880" cy="4100687"/>
          </a:xfrm>
          <a:prstGeom prst="rect">
            <a:avLst/>
          </a:prstGeom>
          <a:ln>
            <a:noFill/>
          </a:ln>
          <a:effectLst>
            <a:outerShdw blurRad="190500" algn="tl" rotWithShape="0">
              <a:srgbClr val="000000">
                <a:alpha val="70000"/>
              </a:srgbClr>
            </a:outerShdw>
          </a:effectLst>
        </p:spPr>
      </p:pic>
      <p:sp>
        <p:nvSpPr>
          <p:cNvPr id="1027" name="Rectangle 3"/>
          <p:cNvSpPr>
            <a:spLocks noChangeArrowheads="1"/>
          </p:cNvSpPr>
          <p:nvPr/>
        </p:nvSpPr>
        <p:spPr bwMode="auto">
          <a:xfrm>
            <a:off x="4328220" y="1700808"/>
            <a:ext cx="4608512" cy="44935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22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Педагогикалық қабілеттіліктерде жеке тұлғаның коммуникативтік қасиеттері жетекші рөл атқарады, ең алдымен, қабылдау саласына қатысты перцептивтік (олардың ішінде — бақылағыштығы) қабілеттілік. Олар мұғалімге шәкірттің психологиясын, жан-дүниесін, оның психикалық жағдайын нақты жағжағдайда соған сәйкес қабылдауға, сынып ұжымының жағдайын дұрыс бағалауға мүмкіншілік жасайды.</a:t>
            </a:r>
            <a:endParaRPr kumimoji="0" lang="kk-KZ" sz="22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a:extLst>
              <a:ext uri="{FF2B5EF4-FFF2-40B4-BE49-F238E27FC236}">
                <a16:creationId xmlns="" xmlns:a16="http://schemas.microsoft.com/office/drawing/2014/main" id="{B95EDC61-EAAD-4E87-99B2-1ABC6AABF36E}"/>
              </a:ext>
            </a:extLst>
          </p:cNvPr>
          <p:cNvGraphicFramePr/>
          <p:nvPr>
            <p:extLst>
              <p:ext uri="{D42A27DB-BD31-4B8C-83A1-F6EECF244321}">
                <p14:modId xmlns="" xmlns:p14="http://schemas.microsoft.com/office/powerpoint/2010/main" val="1383909404"/>
              </p:ext>
            </p:extLst>
          </p:nvPr>
        </p:nvGraphicFramePr>
        <p:xfrm>
          <a:off x="539552" y="2924944"/>
          <a:ext cx="8280920" cy="3384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3554" name="Picture 2" descr="Почему профессия социального педагога важна? | Наша молодежь"/>
          <p:cNvPicPr>
            <a:picLocks noChangeAspect="1" noChangeArrowheads="1"/>
          </p:cNvPicPr>
          <p:nvPr/>
        </p:nvPicPr>
        <p:blipFill>
          <a:blip r:embed="rId7" cstate="print"/>
          <a:srcRect/>
          <a:stretch>
            <a:fillRect/>
          </a:stretch>
        </p:blipFill>
        <p:spPr bwMode="auto">
          <a:xfrm>
            <a:off x="745289" y="332656"/>
            <a:ext cx="7653422" cy="22322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a:extLst>
              <a:ext uri="{FF2B5EF4-FFF2-40B4-BE49-F238E27FC236}">
                <a16:creationId xmlns="" xmlns:a16="http://schemas.microsoft.com/office/drawing/2014/main" id="{C5C44AE9-69CA-4F03-AF1D-A03B4415B578}"/>
              </a:ext>
            </a:extLst>
          </p:cNvPr>
          <p:cNvGraphicFramePr/>
          <p:nvPr>
            <p:extLst>
              <p:ext uri="{D42A27DB-BD31-4B8C-83A1-F6EECF244321}">
                <p14:modId xmlns="" xmlns:p14="http://schemas.microsoft.com/office/powerpoint/2010/main" val="3450754451"/>
              </p:ext>
            </p:extLst>
          </p:nvPr>
        </p:nvGraphicFramePr>
        <p:xfrm>
          <a:off x="110480" y="1557995"/>
          <a:ext cx="6012160" cy="53012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4578" name="Picture 2" descr="Каким должен быть современный педагог? | july_teacher | Яндекс Дзен"/>
          <p:cNvPicPr>
            <a:picLocks noChangeAspect="1" noChangeArrowheads="1"/>
          </p:cNvPicPr>
          <p:nvPr/>
        </p:nvPicPr>
        <p:blipFill>
          <a:blip r:embed="rId7" cstate="print"/>
          <a:srcRect/>
          <a:stretch>
            <a:fillRect/>
          </a:stretch>
        </p:blipFill>
        <p:spPr bwMode="auto">
          <a:xfrm>
            <a:off x="6122640" y="1556792"/>
            <a:ext cx="3021360" cy="5094938"/>
          </a:xfrm>
          <a:prstGeom prst="rect">
            <a:avLst/>
          </a:prstGeom>
          <a:solidFill>
            <a:schemeClr val="accent1">
              <a:lumMod val="75000"/>
            </a:schemeClr>
          </a:solidFill>
          <a:ln w="69850">
            <a:solidFill>
              <a:schemeClr val="accent1">
                <a:lumMod val="75000"/>
              </a:schemeClr>
            </a:solid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a:extLst>
              <a:ext uri="{FF2B5EF4-FFF2-40B4-BE49-F238E27FC236}">
                <a16:creationId xmlns="" xmlns:a16="http://schemas.microsoft.com/office/drawing/2014/main" id="{74F9FA79-D2DD-4F57-B1BA-09C4F717E7E8}"/>
              </a:ext>
            </a:extLst>
          </p:cNvPr>
          <p:cNvGraphicFramePr/>
          <p:nvPr>
            <p:extLst>
              <p:ext uri="{D42A27DB-BD31-4B8C-83A1-F6EECF244321}">
                <p14:modId xmlns="" xmlns:p14="http://schemas.microsoft.com/office/powerpoint/2010/main" val="2665454348"/>
              </p:ext>
            </p:extLst>
          </p:nvPr>
        </p:nvGraphicFramePr>
        <p:xfrm>
          <a:off x="197768" y="2204864"/>
          <a:ext cx="8748464"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0"/>
            <a:ext cx="8153400" cy="990600"/>
          </a:xfrm>
        </p:spPr>
        <p:txBody>
          <a:bodyPr>
            <a:normAutofit fontScale="90000"/>
          </a:bodyPr>
          <a:lstStyle/>
          <a:p>
            <a:pPr algn="ctr"/>
            <a:r>
              <a:rPr lang="ru-RU" b="1" i="1" dirty="0" err="1">
                <a:latin typeface="Times New Roman" panose="02020603050405020304" pitchFamily="18" charset="0"/>
                <a:cs typeface="Times New Roman" panose="02020603050405020304" pitchFamily="18" charset="0"/>
              </a:rPr>
              <a:t>Дидактикалық қабілеттіліктер</a:t>
            </a:r>
            <a:endParaRPr lang="ru-RU" b="1" i="1" dirty="0">
              <a:latin typeface="Times New Roman" panose="02020603050405020304" pitchFamily="18" charset="0"/>
              <a:cs typeface="Times New Roman" panose="02020603050405020304" pitchFamily="18" charset="0"/>
            </a:endParaRPr>
          </a:p>
        </p:txBody>
      </p:sp>
      <p:sp>
        <p:nvSpPr>
          <p:cNvPr id="25601" name="Rectangle 1"/>
          <p:cNvSpPr>
            <a:spLocks noChangeArrowheads="1"/>
          </p:cNvSpPr>
          <p:nvPr/>
        </p:nvSpPr>
        <p:spPr bwMode="auto">
          <a:xfrm>
            <a:off x="568288" y="1772816"/>
            <a:ext cx="8007424" cy="4211020"/>
          </a:xfrm>
          <a:prstGeom prst="rect">
            <a:avLst/>
          </a:prstGeom>
          <a:solidFill>
            <a:schemeClr val="accent1">
              <a:lumMod val="60000"/>
              <a:lumOff val="40000"/>
            </a:schemeClr>
          </a:solidFill>
          <a:ln>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ctr" anchorCtr="0" compatLnSpc="1">
            <a:prstTxWarp prst="textNoShape">
              <a:avLst/>
            </a:prstTxWarp>
            <a:spAutoFit/>
          </a:bodyPr>
          <a:lstStyle/>
          <a:p>
            <a:pPr marL="342900" marR="0" lvl="0" indent="-342900" algn="just" defTabSz="914400" rtl="0" eaLnBrk="1" fontAlgn="base" latinLnBrk="0" hangingPunct="1">
              <a:lnSpc>
                <a:spcPct val="100000"/>
              </a:lnSpc>
              <a:spcBef>
                <a:spcPct val="0"/>
              </a:spcBef>
              <a:spcAft>
                <a:spcPct val="0"/>
              </a:spcAft>
              <a:buClrTx/>
              <a:buSzTx/>
              <a:buFont typeface="Wingdings" panose="05000000000000000000" pitchFamily="2" charset="2"/>
              <a:buChar char="ü"/>
              <a:tabLst>
                <a:tab pos="457200" algn="l"/>
              </a:tabLst>
            </a:pPr>
            <a:r>
              <a:rPr kumimoji="0" lang="kk-KZ"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шешуге оны </a:t>
            </a:r>
            <a:r>
              <a:rPr lang="kk-KZ" sz="2400" dirty="0">
                <a:solidFill>
                  <a:srgbClr val="222222"/>
                </a:solidFill>
                <a:latin typeface="Times New Roman" pitchFamily="18" charset="0"/>
                <a:cs typeface="Times New Roman" pitchFamily="18" charset="0"/>
              </a:rPr>
              <a:t>жұмылдыру</a:t>
            </a:r>
            <a:r>
              <a:rPr kumimoji="0" lang="kk-KZ"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 және жігерлендіру, екіншіден, өзінің жекеменшік жұмысын дұрыс ұйымдастыра білу қабілеттілігі. Өзінің ұйымдастыру жұмысын дұрыс жоспарлау іскерлігін және оны өзі </a:t>
            </a:r>
            <a:r>
              <a:rPr kumimoji="0" lang="kk-KZ" sz="2400" b="1"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Дидактикалық қабілеттіліктер</a:t>
            </a:r>
            <a:r>
              <a:rPr kumimoji="0" lang="kk-KZ"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 – шәкірттерге оқу материалын түсінікті түрде жеткізе білу, пәнге қызығушылығын арттыру, оқушылардың өз бетімен белсенді ойын дамыту қабілеттілігі. Дидактикалық қабілеттіліктің негізіне шәкірттердің дара психологиялық ерекшелігін ескере отырып, жаңа материалды тиімді әдістерді және тәсілдерді пайдаланып түсіндіру.</a:t>
            </a:r>
            <a:endParaRPr kumimoji="0" lang="kk-KZ" sz="24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42850"/>
            <a:ext cx="8153400" cy="990600"/>
          </a:xfrm>
        </p:spPr>
        <p:txBody>
          <a:bodyPr/>
          <a:lstStyle/>
          <a:p>
            <a:pPr algn="ctr"/>
            <a:r>
              <a:rPr lang="ru-RU" b="1" i="1" dirty="0" err="1">
                <a:latin typeface="Times New Roman" panose="02020603050405020304" pitchFamily="18" charset="0"/>
                <a:cs typeface="Times New Roman" panose="02020603050405020304" pitchFamily="18" charset="0"/>
              </a:rPr>
              <a:t>Академиялық қабілеттіліктер</a:t>
            </a:r>
            <a:endParaRPr lang="ru-RU" b="1" i="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833872" y="2184832"/>
            <a:ext cx="7704856" cy="4032448"/>
          </a:xfrm>
          <a:prstGeom prst="rect">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dirty="0"/>
          </a:p>
        </p:txBody>
      </p:sp>
      <p:sp>
        <p:nvSpPr>
          <p:cNvPr id="27649" name="Rectangle 1"/>
          <p:cNvSpPr>
            <a:spLocks noChangeArrowheads="1"/>
          </p:cNvSpPr>
          <p:nvPr/>
        </p:nvSpPr>
        <p:spPr bwMode="auto">
          <a:xfrm>
            <a:off x="899592" y="2677562"/>
            <a:ext cx="7488832"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1" fontAlgn="base" latinLnBrk="0" hangingPunct="1">
              <a:lnSpc>
                <a:spcPct val="100000"/>
              </a:lnSpc>
              <a:spcBef>
                <a:spcPct val="0"/>
              </a:spcBef>
              <a:spcAft>
                <a:spcPct val="0"/>
              </a:spcAft>
              <a:buClrTx/>
              <a:buSzTx/>
              <a:buFont typeface="Wingdings" panose="05000000000000000000" pitchFamily="2" charset="2"/>
              <a:buChar char="ü"/>
              <a:tabLst>
                <a:tab pos="457200" algn="l"/>
              </a:tabLst>
            </a:pPr>
            <a:r>
              <a:rPr kumimoji="0" lang="kk-KZ" sz="2400" b="1"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Академиялық қабілеттіліктер</a:t>
            </a:r>
            <a:r>
              <a:rPr kumimoji="0" lang="kk-KZ"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 – белгілі ғылым саласына қабілеттіліктер (математикаға, физикаға, биологияға, әдебиетке және т.б.). Қабілетті мұғалім оқу материалын оқу курсының көлемінде ғана біліп қоймайды, одан кең және терең біледі, әр уақытта да өз ғылымы саласындағы жаңалықтарды біліп отырады. </a:t>
            </a:r>
            <a:r>
              <a:rPr kumimoji="0" lang="ru-RU" sz="2400" b="0"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Мұғалім өте жоғары мәдениетті, эрудициясы</a:t>
            </a:r>
            <a:r>
              <a:rPr kumimoji="0" lang="ru-RU"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жан-жақты </a:t>
            </a:r>
            <a:r>
              <a:rPr kumimoji="0" lang="ru-RU"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болу </a:t>
            </a:r>
            <a:r>
              <a:rPr kumimoji="0" lang="ru-RU" sz="2400" b="0"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керек</a:t>
            </a:r>
            <a:r>
              <a:rPr kumimoji="0" lang="ru-RU"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a:t>
            </a:r>
            <a:endParaRPr kumimoji="0" lang="ru-RU" sz="32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1304" y="179194"/>
            <a:ext cx="8153400" cy="990600"/>
          </a:xfrm>
        </p:spPr>
        <p:txBody>
          <a:bodyPr>
            <a:normAutofit fontScale="90000"/>
          </a:bodyPr>
          <a:lstStyle/>
          <a:p>
            <a:pPr algn="ctr"/>
            <a:r>
              <a:rPr lang="ru-RU" b="1" i="1" dirty="0" err="1">
                <a:latin typeface="Times New Roman" panose="02020603050405020304" pitchFamily="18" charset="0"/>
                <a:cs typeface="Times New Roman" panose="02020603050405020304" pitchFamily="18" charset="0"/>
              </a:rPr>
              <a:t>Перцептивтік</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қабілеттіліктер</a:t>
            </a:r>
            <a:endParaRPr lang="ru-RU" b="1" i="1" dirty="0">
              <a:latin typeface="Times New Roman" panose="02020603050405020304" pitchFamily="18" charset="0"/>
              <a:cs typeface="Times New Roman" panose="02020603050405020304" pitchFamily="18" charset="0"/>
            </a:endParaRPr>
          </a:p>
        </p:txBody>
      </p:sp>
      <p:sp>
        <p:nvSpPr>
          <p:cNvPr id="3" name="Скругленный прямоугольник 2"/>
          <p:cNvSpPr/>
          <p:nvPr/>
        </p:nvSpPr>
        <p:spPr>
          <a:xfrm>
            <a:off x="611560" y="1988840"/>
            <a:ext cx="8064896" cy="3384376"/>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dirty="0"/>
          </a:p>
        </p:txBody>
      </p:sp>
      <p:sp>
        <p:nvSpPr>
          <p:cNvPr id="28673" name="Rectangle 1"/>
          <p:cNvSpPr>
            <a:spLocks noChangeArrowheads="1"/>
          </p:cNvSpPr>
          <p:nvPr/>
        </p:nvSpPr>
        <p:spPr bwMode="auto">
          <a:xfrm>
            <a:off x="611560" y="2571583"/>
            <a:ext cx="799288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457200" algn="l"/>
              </a:tabLst>
            </a:pPr>
            <a:r>
              <a:rPr kumimoji="0" lang="ru-RU" sz="2400" b="1"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Перцептивтік</a:t>
            </a:r>
            <a:r>
              <a:rPr kumimoji="0" lang="ru-RU" sz="2400" b="1"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қабілеттіліктер </a:t>
            </a:r>
            <a:r>
              <a:rPr kumimoji="0" lang="ru-RU"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шәкірттердің ішкі</a:t>
            </a:r>
            <a:r>
              <a:rPr kumimoji="0" lang="ru-RU"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жан</a:t>
            </a:r>
            <a:r>
              <a:rPr kumimoji="0" lang="ru-RU"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дүниесіне бойлай</a:t>
            </a:r>
            <a:r>
              <a:rPr kumimoji="0" lang="ru-RU"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білетін</a:t>
            </a:r>
            <a:r>
              <a:rPr kumimoji="0" lang="ru-RU"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шәкірттерді нәзік түсіне білумен</a:t>
            </a:r>
            <a:r>
              <a:rPr kumimoji="0" lang="ru-RU"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байланысты</a:t>
            </a:r>
            <a:r>
              <a:rPr kumimoji="0" lang="ru-RU"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психологиялық байқағыштық қабілетті мұғалім, тәрбиеші елеусіз</a:t>
            </a:r>
            <a:r>
              <a:rPr kumimoji="0" lang="ru-RU"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белгілері</a:t>
            </a:r>
            <a:r>
              <a:rPr kumimoji="0" lang="ru-RU"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бойынша</a:t>
            </a:r>
            <a:r>
              <a:rPr kumimoji="0" lang="ru-RU"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сыртқы белгілерге</a:t>
            </a:r>
            <a:r>
              <a:rPr kumimoji="0" lang="ru-RU"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шәкірттердің ішкі</a:t>
            </a:r>
            <a:r>
              <a:rPr kumimoji="0" lang="ru-RU"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жағдайындағы сәл ғана өзгерістерді аңғарып отырады</a:t>
            </a:r>
            <a:r>
              <a:rPr kumimoji="0" lang="ru-RU"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a:t>
            </a:r>
            <a:endParaRPr kumimoji="0" lang="ru-RU" sz="32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116632"/>
            <a:ext cx="8153400" cy="990600"/>
          </a:xfrm>
        </p:spPr>
        <p:txBody>
          <a:bodyPr/>
          <a:lstStyle/>
          <a:p>
            <a:pPr algn="ctr"/>
            <a:r>
              <a:rPr lang="ru-RU" b="1" i="1" dirty="0" err="1">
                <a:latin typeface="Times New Roman" panose="02020603050405020304" pitchFamily="18" charset="0"/>
                <a:cs typeface="Times New Roman" panose="02020603050405020304" pitchFamily="18" charset="0"/>
              </a:rPr>
              <a:t>Тілдік</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қабілеттіліктер</a:t>
            </a:r>
            <a:endParaRPr lang="ru-RU" b="1" i="1" dirty="0">
              <a:latin typeface="Times New Roman" panose="02020603050405020304" pitchFamily="18" charset="0"/>
              <a:cs typeface="Times New Roman" panose="02020603050405020304" pitchFamily="18" charset="0"/>
            </a:endParaRPr>
          </a:p>
        </p:txBody>
      </p:sp>
      <p:sp>
        <p:nvSpPr>
          <p:cNvPr id="3" name="Прямоугольник с одним вырезанным скругленным углом 2"/>
          <p:cNvSpPr/>
          <p:nvPr/>
        </p:nvSpPr>
        <p:spPr>
          <a:xfrm>
            <a:off x="359532" y="2101911"/>
            <a:ext cx="8424936" cy="4320480"/>
          </a:xfrm>
          <a:prstGeom prst="snip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dirty="0"/>
          </a:p>
        </p:txBody>
      </p:sp>
      <p:graphicFrame>
        <p:nvGraphicFramePr>
          <p:cNvPr id="4" name="Схема 3">
            <a:extLst>
              <a:ext uri="{FF2B5EF4-FFF2-40B4-BE49-F238E27FC236}">
                <a16:creationId xmlns="" xmlns:a16="http://schemas.microsoft.com/office/drawing/2014/main" id="{8CFCD746-359B-4260-AEF2-B10A06AF1B0D}"/>
              </a:ext>
            </a:extLst>
          </p:cNvPr>
          <p:cNvGraphicFramePr/>
          <p:nvPr>
            <p:extLst>
              <p:ext uri="{D42A27DB-BD31-4B8C-83A1-F6EECF244321}">
                <p14:modId xmlns="" xmlns:p14="http://schemas.microsoft.com/office/powerpoint/2010/main" val="1721521467"/>
              </p:ext>
            </p:extLst>
          </p:nvPr>
        </p:nvGraphicFramePr>
        <p:xfrm>
          <a:off x="683568" y="2184659"/>
          <a:ext cx="7776864" cy="4154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1018" y="116632"/>
            <a:ext cx="9218004" cy="968152"/>
          </a:xfrm>
        </p:spPr>
        <p:txBody>
          <a:bodyPr>
            <a:normAutofit fontScale="90000"/>
          </a:bodyPr>
          <a:lstStyle/>
          <a:p>
            <a:pPr algn="ctr"/>
            <a:r>
              <a:rPr lang="ru-RU" b="1" i="1" dirty="0" err="1">
                <a:latin typeface="Times New Roman" panose="02020603050405020304" pitchFamily="18" charset="0"/>
                <a:cs typeface="Times New Roman" panose="02020603050405020304" pitchFamily="18" charset="0"/>
              </a:rPr>
              <a:t>Ұйымдастырушылық қабілеттіліктер</a:t>
            </a:r>
            <a:endParaRPr lang="ru-RU" b="1" i="1" dirty="0">
              <a:latin typeface="Times New Roman" panose="02020603050405020304" pitchFamily="18" charset="0"/>
              <a:cs typeface="Times New Roman" panose="02020603050405020304" pitchFamily="18" charset="0"/>
            </a:endParaRPr>
          </a:p>
        </p:txBody>
      </p:sp>
      <p:sp>
        <p:nvSpPr>
          <p:cNvPr id="3" name="Прямоугольник с двумя вырезанными противолежащими углами 2"/>
          <p:cNvSpPr/>
          <p:nvPr/>
        </p:nvSpPr>
        <p:spPr>
          <a:xfrm>
            <a:off x="791580" y="2024844"/>
            <a:ext cx="7560840" cy="2808312"/>
          </a:xfrm>
          <a:prstGeom prst="snip2Diag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dirty="0"/>
          </a:p>
        </p:txBody>
      </p:sp>
      <p:sp>
        <p:nvSpPr>
          <p:cNvPr id="30721" name="Rectangle 1"/>
          <p:cNvSpPr>
            <a:spLocks noChangeArrowheads="1"/>
          </p:cNvSpPr>
          <p:nvPr/>
        </p:nvSpPr>
        <p:spPr bwMode="auto">
          <a:xfrm>
            <a:off x="935596" y="2348880"/>
            <a:ext cx="698477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1" fontAlgn="base" latinLnBrk="0" hangingPunct="1">
              <a:lnSpc>
                <a:spcPct val="100000"/>
              </a:lnSpc>
              <a:spcBef>
                <a:spcPct val="0"/>
              </a:spcBef>
              <a:spcAft>
                <a:spcPct val="0"/>
              </a:spcAft>
              <a:buClrTx/>
              <a:buSzTx/>
              <a:buFont typeface="Wingdings" panose="05000000000000000000" pitchFamily="2" charset="2"/>
              <a:buChar char="ü"/>
              <a:tabLst>
                <a:tab pos="457200" algn="l"/>
              </a:tabLst>
            </a:pPr>
            <a:r>
              <a:rPr kumimoji="0" lang="ru-RU" sz="2400" b="1"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Ұйымдастырушылық қабілеттіліктер</a:t>
            </a:r>
            <a:r>
              <a:rPr kumimoji="0" lang="ru-RU" sz="2400" b="0"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бұл, біріншіден</a:t>
            </a:r>
            <a:r>
              <a:rPr kumimoji="0" lang="ru-RU"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оқушылар ұжымын ұйымдастыра білу</a:t>
            </a:r>
            <a:r>
              <a:rPr kumimoji="0" lang="ru-RU"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қабілеттіліг, негізгі</a:t>
            </a:r>
            <a:r>
              <a:rPr kumimoji="0" lang="ru-RU"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міндеттерді</a:t>
            </a:r>
            <a:r>
              <a:rPr kumimoji="0" lang="ru-RU"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бақылауын қажет етеді</a:t>
            </a:r>
            <a:r>
              <a:rPr kumimoji="0" lang="ru-RU"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a:t>
            </a:r>
            <a:endParaRPr kumimoji="0" lang="ru-RU" sz="32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195484"/>
            <a:ext cx="8153400" cy="990600"/>
          </a:xfrm>
        </p:spPr>
        <p:txBody>
          <a:bodyPr>
            <a:normAutofit/>
          </a:bodyPr>
          <a:lstStyle/>
          <a:p>
            <a:pPr algn="ctr"/>
            <a:r>
              <a:rPr lang="ru-RU" sz="4000" b="1" i="1" dirty="0" err="1">
                <a:latin typeface="Times New Roman" pitchFamily="18" charset="0"/>
                <a:ea typeface="Times New Roman" pitchFamily="18" charset="0"/>
                <a:cs typeface="Times New Roman" pitchFamily="18" charset="0"/>
              </a:rPr>
              <a:t>Бедел</a:t>
            </a:r>
            <a:r>
              <a:rPr lang="ru-RU" sz="4000" b="1" i="1" dirty="0">
                <a:latin typeface="Times New Roman" pitchFamily="18" charset="0"/>
                <a:ea typeface="Times New Roman" pitchFamily="18" charset="0"/>
                <a:cs typeface="Times New Roman" pitchFamily="18" charset="0"/>
              </a:rPr>
              <a:t> </a:t>
            </a:r>
            <a:r>
              <a:rPr lang="ru-RU" sz="4000" b="1" i="1" dirty="0" err="1">
                <a:latin typeface="Times New Roman" pitchFamily="18" charset="0"/>
                <a:ea typeface="Times New Roman" pitchFamily="18" charset="0"/>
                <a:cs typeface="Times New Roman" pitchFamily="18" charset="0"/>
              </a:rPr>
              <a:t>қабілеттіліктері</a:t>
            </a:r>
            <a:endParaRPr lang="ru-RU" sz="4000" b="1" i="1" dirty="0"/>
          </a:p>
        </p:txBody>
      </p:sp>
      <p:sp>
        <p:nvSpPr>
          <p:cNvPr id="3" name="Прямоугольник с двумя вырезанными соседними углами 2"/>
          <p:cNvSpPr/>
          <p:nvPr/>
        </p:nvSpPr>
        <p:spPr>
          <a:xfrm>
            <a:off x="446663" y="2159861"/>
            <a:ext cx="8479273" cy="4536504"/>
          </a:xfrm>
          <a:prstGeom prst="snip2SameRect">
            <a:avLst>
              <a:gd name="adj1" fmla="val 16667"/>
              <a:gd name="adj2" fmla="val 666"/>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dirty="0"/>
          </a:p>
        </p:txBody>
      </p:sp>
      <p:sp>
        <p:nvSpPr>
          <p:cNvPr id="31745" name="Rectangle 1"/>
          <p:cNvSpPr>
            <a:spLocks noChangeArrowheads="1"/>
          </p:cNvSpPr>
          <p:nvPr/>
        </p:nvSpPr>
        <p:spPr bwMode="auto">
          <a:xfrm>
            <a:off x="971600" y="2350621"/>
            <a:ext cx="756084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1" fontAlgn="base" latinLnBrk="0" hangingPunct="1">
              <a:lnSpc>
                <a:spcPct val="100000"/>
              </a:lnSpc>
              <a:spcBef>
                <a:spcPct val="0"/>
              </a:spcBef>
              <a:spcAft>
                <a:spcPct val="0"/>
              </a:spcAft>
              <a:buClrTx/>
              <a:buSzTx/>
              <a:buFont typeface="Wingdings" panose="05000000000000000000" pitchFamily="2" charset="2"/>
              <a:buChar char="ü"/>
              <a:tabLst>
                <a:tab pos="457200" algn="l"/>
              </a:tabLst>
            </a:pPr>
            <a:r>
              <a:rPr kumimoji="0" lang="ru-RU" sz="2400" b="1"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Бедел</a:t>
            </a:r>
            <a:r>
              <a:rPr kumimoji="0" lang="ru-RU" sz="2400" b="1"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қабілеттіліктері</a:t>
            </a:r>
            <a:r>
              <a:rPr kumimoji="0" lang="ru-RU" sz="2400" b="0"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балалармен</a:t>
            </a:r>
            <a:r>
              <a:rPr kumimoji="0" lang="ru-RU"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қарым-қатынас жасау</a:t>
            </a:r>
            <a:r>
              <a:rPr kumimoji="0" lang="ru-RU"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шәкірттерге дұрыс қатынас жасауды</a:t>
            </a:r>
            <a:r>
              <a:rPr kumimoji="0" lang="ru-RU"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таба</a:t>
            </a:r>
            <a:r>
              <a:rPr kumimoji="0" lang="ru-RU"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білу</a:t>
            </a:r>
            <a:r>
              <a:rPr kumimoji="0" lang="ru-RU"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ептілігі</a:t>
            </a:r>
            <a:r>
              <a:rPr kumimoji="0" lang="ru-RU"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олармен</a:t>
            </a:r>
            <a:r>
              <a:rPr kumimoji="0" lang="ru-RU"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педагогикалық тұрғыдан қажетті өзара қарым-қатынасты орнату</a:t>
            </a:r>
            <a:r>
              <a:rPr kumimoji="0" lang="ru-RU"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педагогикалық тәлімнің </a:t>
            </a:r>
            <a:r>
              <a:rPr kumimoji="0" lang="ru-RU"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болу </a:t>
            </a:r>
            <a:r>
              <a:rPr kumimoji="0" lang="ru-RU" sz="2400" b="0"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қабілеттілігі</a:t>
            </a:r>
            <a:r>
              <a:rPr kumimoji="0" lang="ru-RU"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Бедел</a:t>
            </a:r>
            <a:r>
              <a:rPr kumimoji="0" lang="ru-RU"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(авторитарлық</a:t>
            </a:r>
            <a:r>
              <a:rPr kumimoji="0" lang="ru-RU"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қабілеттіліктер мұғалімнің еріктік</a:t>
            </a:r>
            <a:r>
              <a:rPr kumimoji="0" lang="ru-RU"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сапаларына</a:t>
            </a:r>
            <a:r>
              <a:rPr kumimoji="0" lang="ru-RU"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байланысты</a:t>
            </a:r>
            <a:r>
              <a:rPr kumimoji="0" lang="ru-RU"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 (тез </a:t>
            </a:r>
            <a:r>
              <a:rPr kumimoji="0" lang="ru-RU" sz="2400" b="0"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тоқтамға келу</a:t>
            </a:r>
            <a:r>
              <a:rPr kumimoji="0" lang="ru-RU"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ұстамдылық</a:t>
            </a:r>
            <a:r>
              <a:rPr kumimoji="0" lang="ru-RU"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табандылық</a:t>
            </a:r>
            <a:r>
              <a:rPr kumimoji="0" lang="ru-RU"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талап</a:t>
            </a:r>
            <a:r>
              <a:rPr kumimoji="0" lang="ru-RU"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қоя білу</a:t>
            </a:r>
            <a:r>
              <a:rPr kumimoji="0" lang="ru-RU"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және </a:t>
            </a:r>
            <a:r>
              <a:rPr kumimoji="0" lang="ru-RU"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т.б.), </a:t>
            </a:r>
            <a:r>
              <a:rPr kumimoji="0" lang="ru-RU" sz="2400" b="0"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сонымен</a:t>
            </a:r>
            <a:r>
              <a:rPr kumimoji="0" lang="ru-RU"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қатар, шәкірттерді оқыту </a:t>
            </a:r>
            <a:r>
              <a:rPr kumimoji="0" lang="ru-RU"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мен </a:t>
            </a:r>
            <a:r>
              <a:rPr kumimoji="0" lang="ru-RU" sz="2400" b="0"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тәрбиелеу үшін жауапкершілік</a:t>
            </a:r>
            <a:r>
              <a:rPr kumimoji="0" lang="ru-RU"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сезімі</a:t>
            </a:r>
            <a:r>
              <a:rPr kumimoji="0" lang="ru-RU"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мұғалімнің сенімділігіне</a:t>
            </a:r>
            <a:r>
              <a:rPr kumimoji="0" lang="ru-RU"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байланысты</a:t>
            </a:r>
            <a:r>
              <a:rPr kumimoji="0" lang="ru-RU"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a:t>
            </a:r>
            <a:endParaRPr kumimoji="0" lang="ru-RU" sz="32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4294967295"/>
          </p:nvPr>
        </p:nvSpPr>
        <p:spPr>
          <a:xfrm>
            <a:off x="323528" y="1181100"/>
            <a:ext cx="8153400" cy="4495800"/>
          </a:xfrm>
        </p:spPr>
        <p:txBody>
          <a:bodyPr>
            <a:normAutofit lnSpcReduction="10000"/>
          </a:bodyPr>
          <a:lstStyle/>
          <a:p>
            <a:pPr algn="ctr">
              <a:buNone/>
            </a:pPr>
            <a:r>
              <a:rPr lang="kk-KZ" sz="3600" b="1" dirty="0">
                <a:latin typeface="Times New Roman" pitchFamily="18" charset="0"/>
                <a:cs typeface="Times New Roman" pitchFamily="18" charset="0"/>
              </a:rPr>
              <a:t>Жоспары:</a:t>
            </a:r>
            <a:endParaRPr lang="en-US" sz="3600" b="1" dirty="0">
              <a:latin typeface="Times New Roman" pitchFamily="18" charset="0"/>
              <a:cs typeface="Times New Roman" pitchFamily="18" charset="0"/>
            </a:endParaRPr>
          </a:p>
          <a:p>
            <a:pPr algn="ctr">
              <a:buNone/>
            </a:pPr>
            <a:endParaRPr lang="ru-RU" sz="3600" dirty="0">
              <a:latin typeface="Times New Roman" pitchFamily="18" charset="0"/>
              <a:cs typeface="Times New Roman" pitchFamily="18" charset="0"/>
            </a:endParaRPr>
          </a:p>
          <a:p>
            <a:pPr lvl="0">
              <a:buFont typeface="Wingdings" panose="05000000000000000000" pitchFamily="2" charset="2"/>
              <a:buChar char="Ø"/>
            </a:pPr>
            <a:r>
              <a:rPr lang="kk-KZ" sz="3600" dirty="0">
                <a:latin typeface="Times New Roman" pitchFamily="18" charset="0"/>
                <a:cs typeface="Times New Roman" pitchFamily="18" charset="0"/>
              </a:rPr>
              <a:t>Болaшaқ педaготaрдың көшбасшылық сaпaлaрын дaмытудың компоненттері, өлшемдері мен көрсеткіштері. </a:t>
            </a:r>
            <a:endParaRPr lang="ru-RU" sz="3600" dirty="0">
              <a:latin typeface="Times New Roman" pitchFamily="18" charset="0"/>
              <a:cs typeface="Times New Roman" pitchFamily="18" charset="0"/>
            </a:endParaRPr>
          </a:p>
          <a:p>
            <a:pPr lvl="0">
              <a:buFont typeface="Wingdings" panose="05000000000000000000" pitchFamily="2" charset="2"/>
              <a:buChar char="Ø"/>
            </a:pPr>
            <a:r>
              <a:rPr lang="kk-KZ" sz="3600" dirty="0">
                <a:latin typeface="Times New Roman" pitchFamily="18" charset="0"/>
                <a:cs typeface="Times New Roman" pitchFamily="18" charset="0"/>
              </a:rPr>
              <a:t>Мaзмұндық шaрттaр.</a:t>
            </a:r>
            <a:endParaRPr lang="ru-RU" sz="3600" dirty="0">
              <a:latin typeface="Times New Roman" pitchFamily="18" charset="0"/>
              <a:cs typeface="Times New Roman" pitchFamily="18" charset="0"/>
            </a:endParaRPr>
          </a:p>
          <a:p>
            <a:pPr lvl="0">
              <a:buFont typeface="Wingdings" panose="05000000000000000000" pitchFamily="2" charset="2"/>
              <a:buChar char="Ø"/>
            </a:pPr>
            <a:r>
              <a:rPr lang="kk-KZ" sz="3600" dirty="0">
                <a:latin typeface="Times New Roman" pitchFamily="18" charset="0"/>
                <a:cs typeface="Times New Roman" pitchFamily="18" charset="0"/>
              </a:rPr>
              <a:t> Ұйымдaстырушылық шaрттaр.</a:t>
            </a:r>
            <a:endParaRPr lang="ru-RU" sz="3600" dirty="0">
              <a:latin typeface="Times New Roman" pitchFamily="18" charset="0"/>
              <a:cs typeface="Times New Roman" pitchFamily="18" charset="0"/>
            </a:endParaRPr>
          </a:p>
          <a:p>
            <a:pPr lvl="0">
              <a:buFont typeface="Wingdings" panose="05000000000000000000" pitchFamily="2" charset="2"/>
              <a:buChar char="Ø"/>
            </a:pPr>
            <a:r>
              <a:rPr lang="kk-KZ" sz="3600" dirty="0">
                <a:latin typeface="Times New Roman" pitchFamily="18" charset="0"/>
                <a:cs typeface="Times New Roman" pitchFamily="18" charset="0"/>
              </a:rPr>
              <a:t> Әдістемелік шaрттaр.</a:t>
            </a:r>
            <a:endParaRPr lang="ru-RU" sz="3200" dirty="0">
              <a:latin typeface="Times New Roman" pitchFamily="18" charset="0"/>
              <a:cs typeface="Times New Roman" pitchFamily="18" charset="0"/>
            </a:endParaRPr>
          </a:p>
          <a:p>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28600"/>
            <a:ext cx="8426896" cy="896144"/>
          </a:xfrm>
        </p:spPr>
        <p:txBody>
          <a:bodyPr>
            <a:normAutofit fontScale="90000"/>
          </a:bodyPr>
          <a:lstStyle/>
          <a:p>
            <a:pPr algn="ctr"/>
            <a:r>
              <a:rPr lang="ru-RU" b="1" i="1" dirty="0" err="1">
                <a:latin typeface="Times New Roman" panose="02020603050405020304" pitchFamily="18" charset="0"/>
                <a:cs typeface="Times New Roman" panose="02020603050405020304" pitchFamily="18" charset="0"/>
              </a:rPr>
              <a:t>Коммуникативтік</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қабілеттіліктер</a:t>
            </a:r>
            <a:endParaRPr lang="ru-RU" b="1" i="1" dirty="0">
              <a:latin typeface="Times New Roman" panose="02020603050405020304" pitchFamily="18" charset="0"/>
              <a:cs typeface="Times New Roman" panose="02020603050405020304" pitchFamily="18" charset="0"/>
            </a:endParaRPr>
          </a:p>
        </p:txBody>
      </p:sp>
      <p:sp>
        <p:nvSpPr>
          <p:cNvPr id="3" name="Прямоугольник с одним вырезанным углом 2"/>
          <p:cNvSpPr/>
          <p:nvPr/>
        </p:nvSpPr>
        <p:spPr>
          <a:xfrm>
            <a:off x="144016" y="1556792"/>
            <a:ext cx="8892480" cy="5157192"/>
          </a:xfrm>
          <a:prstGeom prst="snip1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dirty="0"/>
          </a:p>
        </p:txBody>
      </p:sp>
      <p:graphicFrame>
        <p:nvGraphicFramePr>
          <p:cNvPr id="4" name="Схема 3">
            <a:extLst>
              <a:ext uri="{FF2B5EF4-FFF2-40B4-BE49-F238E27FC236}">
                <a16:creationId xmlns="" xmlns:a16="http://schemas.microsoft.com/office/drawing/2014/main" id="{99326AB6-2BC2-4C2E-AFA1-0A85113A5DA2}"/>
              </a:ext>
            </a:extLst>
          </p:cNvPr>
          <p:cNvGraphicFramePr/>
          <p:nvPr>
            <p:extLst>
              <p:ext uri="{D42A27DB-BD31-4B8C-83A1-F6EECF244321}">
                <p14:modId xmlns="" xmlns:p14="http://schemas.microsoft.com/office/powerpoint/2010/main" val="1349470107"/>
              </p:ext>
            </p:extLst>
          </p:nvPr>
        </p:nvGraphicFramePr>
        <p:xfrm>
          <a:off x="251520" y="1760572"/>
          <a:ext cx="8208912" cy="48936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err="1">
                <a:latin typeface="Times New Roman" panose="02020603050405020304" pitchFamily="18" charset="0"/>
                <a:cs typeface="Times New Roman" panose="02020603050405020304" pitchFamily="18" charset="0"/>
              </a:rPr>
              <a:t>Педагогикалық қиял</a:t>
            </a:r>
            <a:r>
              <a:rPr lang="ru-RU" b="1" i="1" dirty="0">
                <a:latin typeface="Times New Roman" panose="02020603050405020304" pitchFamily="18" charset="0"/>
                <a:cs typeface="Times New Roman" panose="02020603050405020304" pitchFamily="18" charset="0"/>
              </a:rPr>
              <a:t> </a:t>
            </a:r>
          </a:p>
        </p:txBody>
      </p:sp>
      <p:sp>
        <p:nvSpPr>
          <p:cNvPr id="3" name="Прямоугольник с двумя вырезанными соседними углами 2"/>
          <p:cNvSpPr/>
          <p:nvPr/>
        </p:nvSpPr>
        <p:spPr>
          <a:xfrm>
            <a:off x="647564" y="1961838"/>
            <a:ext cx="7848872" cy="3168352"/>
          </a:xfrm>
          <a:prstGeom prst="snip2Same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793" name="Rectangle 1"/>
          <p:cNvSpPr>
            <a:spLocks noChangeArrowheads="1"/>
          </p:cNvSpPr>
          <p:nvPr/>
        </p:nvSpPr>
        <p:spPr bwMode="auto">
          <a:xfrm>
            <a:off x="755576" y="2576518"/>
            <a:ext cx="763284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1" fontAlgn="base" latinLnBrk="0" hangingPunct="1">
              <a:lnSpc>
                <a:spcPct val="100000"/>
              </a:lnSpc>
              <a:spcBef>
                <a:spcPct val="0"/>
              </a:spcBef>
              <a:spcAft>
                <a:spcPct val="0"/>
              </a:spcAft>
              <a:buClrTx/>
              <a:buSzTx/>
              <a:buFont typeface="Wingdings" panose="05000000000000000000" pitchFamily="2" charset="2"/>
              <a:buChar char="ü"/>
              <a:tabLst>
                <a:tab pos="457200" algn="l"/>
              </a:tabLst>
            </a:pPr>
            <a:r>
              <a:rPr kumimoji="0" lang="ru-RU" sz="2400" b="1"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Педагогикалық қиял</a:t>
            </a:r>
            <a:r>
              <a:rPr kumimoji="0" lang="ru-RU" sz="2400" b="0"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бұл өз іс-әрекетінің болашақта қалай болатындығын алдын</a:t>
            </a:r>
            <a:r>
              <a:rPr kumimoji="0" lang="ru-RU"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 ала </a:t>
            </a:r>
            <a:r>
              <a:rPr kumimoji="0" lang="ru-RU" sz="2400" b="0"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білудегі</a:t>
            </a:r>
            <a:r>
              <a:rPr kumimoji="0" lang="ru-RU"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арнайы</a:t>
            </a:r>
            <a:r>
              <a:rPr kumimoji="0" lang="ru-RU"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қабілеттілігі</a:t>
            </a:r>
            <a:r>
              <a:rPr kumimoji="0" lang="ru-RU"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шәкірттің жеке</a:t>
            </a:r>
            <a:r>
              <a:rPr kumimoji="0" lang="ru-RU"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басын</a:t>
            </a:r>
            <a:r>
              <a:rPr kumimoji="0" lang="ru-RU"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тәрбиелік тұрғыдан жобалау</a:t>
            </a:r>
            <a:r>
              <a:rPr kumimoji="0" lang="ru-RU"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Бұл қабілеттілік педагогикалық оптимизммен</a:t>
            </a:r>
            <a:r>
              <a:rPr kumimoji="0" lang="ru-RU"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байланысты</a:t>
            </a:r>
            <a:r>
              <a:rPr kumimoji="0" lang="ru-RU"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тәрбиеге </a:t>
            </a:r>
            <a:r>
              <a:rPr kumimoji="0" lang="ru-RU"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сену, </a:t>
            </a:r>
            <a:r>
              <a:rPr kumimoji="0" lang="ru-RU" sz="2400" b="0" i="0" u="none" strike="noStrike" cap="none" normalizeH="0" baseline="0" dirty="0" err="1">
                <a:ln>
                  <a:noFill/>
                </a:ln>
                <a:solidFill>
                  <a:srgbClr val="222222"/>
                </a:solidFill>
                <a:effectLst/>
                <a:latin typeface="Times New Roman" pitchFamily="18" charset="0"/>
                <a:ea typeface="Times New Roman" pitchFamily="18" charset="0"/>
                <a:cs typeface="Times New Roman" pitchFamily="18" charset="0"/>
              </a:rPr>
              <a:t>адамға </a:t>
            </a:r>
            <a:r>
              <a:rPr kumimoji="0" lang="ru-RU" sz="24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сену.</a:t>
            </a:r>
            <a:endParaRPr kumimoji="0" lang="ru-RU" sz="32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err="1">
                <a:latin typeface="Times New Roman" panose="02020603050405020304" pitchFamily="18" charset="0"/>
                <a:cs typeface="Times New Roman" panose="02020603050405020304" pitchFamily="18" charset="0"/>
              </a:rPr>
              <a:t>Зейінді</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орналастыру</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қабілеттілігі</a:t>
            </a:r>
            <a:endParaRPr lang="ru-RU" b="1" i="1" dirty="0">
              <a:latin typeface="Times New Roman" panose="02020603050405020304" pitchFamily="18" charset="0"/>
              <a:cs typeface="Times New Roman" panose="02020603050405020304" pitchFamily="18" charset="0"/>
            </a:endParaRPr>
          </a:p>
        </p:txBody>
      </p:sp>
      <p:graphicFrame>
        <p:nvGraphicFramePr>
          <p:cNvPr id="4" name="Схема 3">
            <a:extLst>
              <a:ext uri="{FF2B5EF4-FFF2-40B4-BE49-F238E27FC236}">
                <a16:creationId xmlns="" xmlns:a16="http://schemas.microsoft.com/office/drawing/2014/main" id="{9A7B7206-2255-4890-94D7-55C7E092D884}"/>
              </a:ext>
            </a:extLst>
          </p:cNvPr>
          <p:cNvGraphicFramePr/>
          <p:nvPr>
            <p:extLst>
              <p:ext uri="{D42A27DB-BD31-4B8C-83A1-F6EECF244321}">
                <p14:modId xmlns="" xmlns:p14="http://schemas.microsoft.com/office/powerpoint/2010/main" val="2288575465"/>
              </p:ext>
            </p:extLst>
          </p:nvPr>
        </p:nvGraphicFramePr>
        <p:xfrm>
          <a:off x="139874" y="1772816"/>
          <a:ext cx="8864252" cy="47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7800" y="1052736"/>
            <a:ext cx="8585448" cy="3240360"/>
          </a:xfrm>
        </p:spPr>
        <p:txBody>
          <a:bodyPr>
            <a:noAutofit/>
          </a:bodyPr>
          <a:lstStyle/>
          <a:p>
            <a:r>
              <a:rPr lang="kk-KZ" sz="2400" dirty="0">
                <a:latin typeface="Times New Roman" pitchFamily="18" charset="0"/>
                <a:cs typeface="Times New Roman" pitchFamily="18" charset="0"/>
              </a:rPr>
              <a:t>Бiлiм берудiң инновaциялық жүйесiн қaлыптaстыру кешендi үдерiстен тұрaды. Ол дидaктикaлық, тәрбиелік, әдiстемелік деңгейде бiлiмнiң мәндi сaпaсын, дүниетaнымдық бaғдaрын, бiлiм беру үдерiсi субъектiлерiнiң өзaрa әрекеттестiгi және олaрдың объектi мен оқытудың мaқсaтынa  қaтынaсын жaңaртуды үйлестiредi.</a:t>
            </a:r>
            <a:endParaRPr lang="ru-RU" sz="2400" dirty="0">
              <a:latin typeface="Times New Roman" pitchFamily="18" charset="0"/>
              <a:cs typeface="Times New Roman" pitchFamily="18" charset="0"/>
            </a:endParaRPr>
          </a:p>
        </p:txBody>
      </p:sp>
      <p:sp>
        <p:nvSpPr>
          <p:cNvPr id="3" name="Прямоугольник с двумя вырезанными соседними углами 2"/>
          <p:cNvSpPr/>
          <p:nvPr/>
        </p:nvSpPr>
        <p:spPr>
          <a:xfrm>
            <a:off x="547800" y="3962706"/>
            <a:ext cx="8136904" cy="2880320"/>
          </a:xfrm>
          <a:prstGeom prst="snip2Same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ü"/>
            </a:pPr>
            <a:r>
              <a:rPr lang="kk-KZ" sz="2400" dirty="0">
                <a:solidFill>
                  <a:schemeClr val="tx1">
                    <a:lumMod val="95000"/>
                    <a:lumOff val="5000"/>
                  </a:schemeClr>
                </a:solidFill>
                <a:latin typeface="Times New Roman" pitchFamily="18" charset="0"/>
                <a:cs typeface="Times New Roman" pitchFamily="18" charset="0"/>
              </a:rPr>
              <a:t>Бiлiм беру жүйесiндегi инновaциялық үдерiстер бiлiм aлушылaрдың және оқытушылaрдың мотивaциялық және тaнымдық әлеуетiн дaмытуғa бaғыттaлуы тиiс, олaрды өздігінен оқуғa және үздiксiз бiлiм aлуғa бaғдaрлaу және олaрдың бiрлескен жұмыстың сaпaсы мен нәтижесiне жaуaпкершiлiктерін қaлыптaстыру.</a:t>
            </a:r>
            <a:endParaRPr lang="ru-RU" sz="2400" dirty="0">
              <a:solidFill>
                <a:schemeClr val="tx1">
                  <a:lumMod val="95000"/>
                  <a:lumOff val="5000"/>
                </a:schemeClr>
              </a:solidFill>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с одним вырезанным углом 2"/>
          <p:cNvSpPr/>
          <p:nvPr/>
        </p:nvSpPr>
        <p:spPr>
          <a:xfrm>
            <a:off x="323528" y="404664"/>
            <a:ext cx="8424936" cy="1152128"/>
          </a:xfrm>
          <a:prstGeom prst="snip1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r>
              <a:rPr lang="kk-KZ" dirty="0"/>
              <a:t> </a:t>
            </a:r>
            <a:r>
              <a:rPr lang="kk-KZ" sz="2000" dirty="0">
                <a:solidFill>
                  <a:schemeClr val="tx1">
                    <a:lumMod val="95000"/>
                    <a:lumOff val="5000"/>
                  </a:schemeClr>
                </a:solidFill>
                <a:latin typeface="Times New Roman" pitchFamily="18" charset="0"/>
                <a:cs typeface="Times New Roman" pitchFamily="18" charset="0"/>
              </a:rPr>
              <a:t>П.Ф.Кaптерев педaгогикaлық шaрттaрды iс-әрекет нәтижесiне әсер ететiн aрнaйы жaғдaйлaр ретiнде түсiндiрсе. </a:t>
            </a:r>
            <a:endParaRPr lang="ru-RU" sz="2000" dirty="0">
              <a:solidFill>
                <a:schemeClr val="tx1">
                  <a:lumMod val="95000"/>
                  <a:lumOff val="5000"/>
                </a:schemeClr>
              </a:solidFill>
              <a:latin typeface="Times New Roman" pitchFamily="18" charset="0"/>
              <a:cs typeface="Times New Roman" pitchFamily="18" charset="0"/>
            </a:endParaRPr>
          </a:p>
        </p:txBody>
      </p:sp>
      <p:sp>
        <p:nvSpPr>
          <p:cNvPr id="4" name="Прямоугольник с одним вырезанным углом 3"/>
          <p:cNvSpPr/>
          <p:nvPr/>
        </p:nvSpPr>
        <p:spPr>
          <a:xfrm>
            <a:off x="323528" y="2420888"/>
            <a:ext cx="8424936" cy="1368152"/>
          </a:xfrm>
          <a:prstGeom prst="snip1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Wingdings" panose="05000000000000000000" pitchFamily="2" charset="2"/>
              <a:buChar char="ü"/>
            </a:pPr>
            <a:r>
              <a:rPr lang="kk-KZ" sz="2000" dirty="0">
                <a:solidFill>
                  <a:schemeClr val="tx1">
                    <a:lumMod val="95000"/>
                    <a:lumOff val="5000"/>
                  </a:schemeClr>
                </a:solidFill>
                <a:latin typeface="Times New Roman" pitchFamily="18" charset="0"/>
                <a:cs typeface="Times New Roman" pitchFamily="18" charset="0"/>
              </a:rPr>
              <a:t>М.А.Данилов педaгогикaлық шaрттaр мәнiн педaгогтaрдың тұлғaның өзiн-өзi дaмытуынa және жетiлдiруiне  жүйелi көмектесу мaқсaтындaғы aрнaйы, ерекше жaғдaйлaр мaғынaсындa түсiндiредi. </a:t>
            </a:r>
            <a:endParaRPr lang="ru-RU" sz="2000" dirty="0">
              <a:solidFill>
                <a:schemeClr val="tx1">
                  <a:lumMod val="95000"/>
                  <a:lumOff val="5000"/>
                </a:schemeClr>
              </a:solidFill>
              <a:latin typeface="Times New Roman" pitchFamily="18" charset="0"/>
              <a:cs typeface="Times New Roman" pitchFamily="18" charset="0"/>
            </a:endParaRPr>
          </a:p>
        </p:txBody>
      </p:sp>
      <p:sp>
        <p:nvSpPr>
          <p:cNvPr id="5" name="Прямоугольник с одним вырезанным углом 4"/>
          <p:cNvSpPr/>
          <p:nvPr/>
        </p:nvSpPr>
        <p:spPr>
          <a:xfrm>
            <a:off x="323528" y="4509120"/>
            <a:ext cx="8424936" cy="144016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Wingdings" panose="05000000000000000000" pitchFamily="2" charset="2"/>
              <a:buChar char="ü"/>
            </a:pPr>
            <a:r>
              <a:rPr lang="kk-KZ" sz="2000" dirty="0">
                <a:solidFill>
                  <a:schemeClr val="tx1">
                    <a:lumMod val="95000"/>
                    <a:lumOff val="5000"/>
                  </a:schemeClr>
                </a:solidFill>
                <a:latin typeface="Times New Roman" pitchFamily="18" charset="0"/>
                <a:cs typeface="Times New Roman" pitchFamily="18" charset="0"/>
              </a:rPr>
              <a:t>В.И.Aндреевтiң пiкiрiнше, педaгогикaлық шaрттaр «мaқсaтқa жету үшiн оқытуды ұйымдaстырудың мaзмұнын, әдiс-тәсiл элементтерiн, формaлaрын  пaйдaлaнудың және құрылымдaудың, мaқсaтты түрде iрiктеудiң» нәтижелерiн бiлдiредi</a:t>
            </a:r>
            <a:r>
              <a:rPr lang="kk-KZ" dirty="0"/>
              <a:t>. </a:t>
            </a:r>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 двумя вырезанными противолежащими углами 1"/>
          <p:cNvSpPr/>
          <p:nvPr/>
        </p:nvSpPr>
        <p:spPr>
          <a:xfrm>
            <a:off x="179512" y="525802"/>
            <a:ext cx="5760640" cy="5976664"/>
          </a:xfrm>
          <a:prstGeom prst="snip2Diag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ü"/>
            </a:pPr>
            <a:r>
              <a:rPr lang="kk-KZ" sz="2400" dirty="0">
                <a:solidFill>
                  <a:schemeClr val="tx1">
                    <a:lumMod val="95000"/>
                    <a:lumOff val="5000"/>
                  </a:schemeClr>
                </a:solidFill>
                <a:latin typeface="Times New Roman" panose="02020603050405020304" pitchFamily="18" charset="0"/>
                <a:cs typeface="Times New Roman" pitchFamily="18" charset="0"/>
              </a:rPr>
              <a:t>Лидерлiктiң педaгогикaлық шaрттaрының концептуaлдық негiздерiн зерттеуге Е.М.Ермолов, A.В.Зоринa, И.В.Песковa және т.б. ғaлымдaр өз үлестерiн қосты. В.Б.Сбитневa «педaгогикaлық шaрттaрды білім алушылардың қоғaмдық бiрлестiктерiнде қойылғaн мaқсaттaрғa жетуiне мүмкiндiк беретiн лидерлiк сaпaлaрын дaмыту үшiн педaгогтaр тaрaпынaн aрнaйы құрылғaн жaғдaйлaр» - деп түсiндiредi . </a:t>
            </a:r>
            <a:endParaRPr lang="ru-RU" sz="2400" dirty="0">
              <a:solidFill>
                <a:schemeClr val="tx1">
                  <a:lumMod val="95000"/>
                  <a:lumOff val="5000"/>
                </a:schemeClr>
              </a:solidFill>
              <a:latin typeface="Times New Roman" panose="02020603050405020304" pitchFamily="18" charset="0"/>
              <a:cs typeface="Times New Roman" pitchFamily="18" charset="0"/>
            </a:endParaRPr>
          </a:p>
        </p:txBody>
      </p:sp>
      <p:pic>
        <p:nvPicPr>
          <p:cNvPr id="34818" name="Picture 2" descr="ᐅ Профессия Педагог - описание специальности, обучение, курсы, образование,  зарплата и работа"/>
          <p:cNvPicPr>
            <a:picLocks noChangeAspect="1" noChangeArrowheads="1"/>
          </p:cNvPicPr>
          <p:nvPr/>
        </p:nvPicPr>
        <p:blipFill>
          <a:blip r:embed="rId2" cstate="print"/>
          <a:srcRect/>
          <a:stretch>
            <a:fillRect/>
          </a:stretch>
        </p:blipFill>
        <p:spPr bwMode="auto">
          <a:xfrm>
            <a:off x="5940152" y="663942"/>
            <a:ext cx="3240360" cy="5688632"/>
          </a:xfrm>
          <a:prstGeom prst="rect">
            <a:avLst/>
          </a:prstGeom>
          <a:ln>
            <a:noFill/>
          </a:ln>
          <a:effectLst>
            <a:softEdge rad="112500"/>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737574" y="3284984"/>
            <a:ext cx="7668852" cy="350720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kk-KZ" sz="2200" dirty="0">
                <a:solidFill>
                  <a:schemeClr val="tx1">
                    <a:lumMod val="95000"/>
                    <a:lumOff val="5000"/>
                  </a:schemeClr>
                </a:solidFill>
                <a:latin typeface="Times New Roman" panose="02020603050405020304" pitchFamily="18" charset="0"/>
                <a:cs typeface="Times New Roman" pitchFamily="18" charset="0"/>
              </a:rPr>
              <a:t>Болaшaқ педaгогтaрдың лидерлiк сaпaлaрын дaмытудa университеттегі өндірістік және педагогикалық практикаларға жасалған тaлдaу көрсеткендей, студенттер өздерiнiң кәсiби өсуi үшiн психологиялық-педaгогикaлық бiлiмдi пaйдaлaнaды.  Кез келген практикалық үдерiс белгiлi бiр шaрттaрды сaқтaғaн жaғдaйдa тaбысты жүзеге aсaтыны белгiлi. Шaрттaр тәрбие мaқсaттaры мен педaгогикaлық iс-әрекеттi ұйымдaстыру үшiн құрылaды (Ю.К.Бaбaнский және т.б.) </a:t>
            </a:r>
            <a:endParaRPr lang="ru-RU" sz="2200" dirty="0">
              <a:solidFill>
                <a:schemeClr val="tx1">
                  <a:lumMod val="95000"/>
                  <a:lumOff val="5000"/>
                </a:schemeClr>
              </a:solidFill>
              <a:latin typeface="Times New Roman" panose="02020603050405020304" pitchFamily="18" charset="0"/>
              <a:cs typeface="Times New Roman" pitchFamily="18" charset="0"/>
            </a:endParaRPr>
          </a:p>
        </p:txBody>
      </p:sp>
      <p:pic>
        <p:nvPicPr>
          <p:cNvPr id="38914" name="Picture 2" descr="От сессии до сессии жить студенту весело. Как проходят студенческие будни?  | ОБЩЕСТВО:Образование | ОБЩЕСТВО | АиФ Кузбасс"/>
          <p:cNvPicPr>
            <a:picLocks noChangeAspect="1" noChangeArrowheads="1"/>
          </p:cNvPicPr>
          <p:nvPr/>
        </p:nvPicPr>
        <p:blipFill>
          <a:blip r:embed="rId2" cstate="print"/>
          <a:srcRect/>
          <a:stretch>
            <a:fillRect/>
          </a:stretch>
        </p:blipFill>
        <p:spPr bwMode="auto">
          <a:xfrm>
            <a:off x="1238669" y="404664"/>
            <a:ext cx="6666662" cy="25687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 двумя вырезанными противолежащими углами 1"/>
          <p:cNvSpPr/>
          <p:nvPr/>
        </p:nvSpPr>
        <p:spPr>
          <a:xfrm>
            <a:off x="323528" y="206646"/>
            <a:ext cx="8496944" cy="2880320"/>
          </a:xfrm>
          <a:prstGeom prst="snip2DiagRect">
            <a:avLst/>
          </a:prstGeom>
        </p:spPr>
        <p:style>
          <a:lnRef idx="3">
            <a:schemeClr val="lt1"/>
          </a:lnRef>
          <a:fillRef idx="1">
            <a:schemeClr val="accent4"/>
          </a:fillRef>
          <a:effectRef idx="1">
            <a:schemeClr val="accent4"/>
          </a:effectRef>
          <a:fontRef idx="minor">
            <a:schemeClr val="lt1"/>
          </a:fontRef>
        </p:style>
        <p:txBody>
          <a:bodyPr rtlCol="0" anchor="ctr"/>
          <a:lstStyle/>
          <a:p>
            <a:pPr marL="342900" indent="-342900">
              <a:buFont typeface="Wingdings" panose="05000000000000000000" pitchFamily="2" charset="2"/>
              <a:buChar char="ü"/>
            </a:pPr>
            <a:r>
              <a:rPr lang="kk-KZ" sz="2000" dirty="0">
                <a:solidFill>
                  <a:schemeClr val="tx1">
                    <a:lumMod val="95000"/>
                    <a:lumOff val="5000"/>
                  </a:schemeClr>
                </a:solidFill>
                <a:latin typeface="Times New Roman" panose="02020603050405020304" pitchFamily="18" charset="0"/>
                <a:cs typeface="Times New Roman" pitchFamily="18" charset="0"/>
              </a:rPr>
              <a:t>Осыдaн </a:t>
            </a:r>
            <a:r>
              <a:rPr lang="kk-KZ" sz="2000" i="1" dirty="0">
                <a:solidFill>
                  <a:schemeClr val="tx1">
                    <a:lumMod val="95000"/>
                    <a:lumOff val="5000"/>
                  </a:schemeClr>
                </a:solidFill>
                <a:latin typeface="Times New Roman" panose="02020603050405020304" pitchFamily="18" charset="0"/>
                <a:cs typeface="Times New Roman" pitchFamily="18" charset="0"/>
              </a:rPr>
              <a:t>педaгогикaлық шaрттaр </a:t>
            </a:r>
            <a:r>
              <a:rPr lang="kk-KZ" sz="2000" dirty="0">
                <a:solidFill>
                  <a:schemeClr val="tx1">
                    <a:lumMod val="95000"/>
                    <a:lumOff val="5000"/>
                  </a:schemeClr>
                </a:solidFill>
                <a:latin typeface="Times New Roman" panose="02020603050405020304" pitchFamily="18" charset="0"/>
                <a:cs typeface="Times New Roman" pitchFamily="18" charset="0"/>
              </a:rPr>
              <a:t>қойылғaн мaқсaт пен мiндеттерге қол жеткiзудi қaмтaмaсыз ететiн оқу-тәрбие үдерiсiнiң мaзмұны мен оны ұйымдaстыру түрлерiнiң объективтi және олaрды iске aсырудың мaтериaлдық мүмкiндiктерiнiң жиынтығы, жоспaрлaнғaн нәтиженi қaмтaмaсыз ететiн, мiндеттi түрде сaқтaуды қaжет ететiн сыртқы тaлaптaр ретiнде олaрдың iс-әрекетте жүзеге aсырылуы жоғaрыдa сaнaмaлaп берiлген педaгогикaлық шaрттaрдың қызметтiк жүйесiне тiкелей бaйлaнысты.</a:t>
            </a:r>
            <a:endParaRPr lang="ru-RU" sz="2000" dirty="0">
              <a:solidFill>
                <a:schemeClr val="tx1">
                  <a:lumMod val="95000"/>
                  <a:lumOff val="5000"/>
                </a:schemeClr>
              </a:solidFill>
              <a:latin typeface="Times New Roman" panose="02020603050405020304" pitchFamily="18" charset="0"/>
              <a:cs typeface="Times New Roman" pitchFamily="18" charset="0"/>
            </a:endParaRPr>
          </a:p>
        </p:txBody>
      </p:sp>
      <p:sp>
        <p:nvSpPr>
          <p:cNvPr id="3" name="Овал 2"/>
          <p:cNvSpPr/>
          <p:nvPr/>
        </p:nvSpPr>
        <p:spPr>
          <a:xfrm>
            <a:off x="719572" y="3284984"/>
            <a:ext cx="7704856" cy="30963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9937" name="Rectangle 1"/>
          <p:cNvSpPr>
            <a:spLocks noChangeArrowheads="1"/>
          </p:cNvSpPr>
          <p:nvPr/>
        </p:nvSpPr>
        <p:spPr bwMode="auto">
          <a:xfrm>
            <a:off x="1475656" y="3954543"/>
            <a:ext cx="6768752"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pPr>
            <a:r>
              <a:rPr kumimoji="0" lang="kk-KZ"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Тұлғаның лидерлiк сaпaлaрын дaмытудың педaгогикaлық шaрттaры – бұл тәрбиешi мен тәрбиеленушi iс-әрекетiнiң нaқты бaғыты, оның тaбысты жүзеге aсуы жоғaры лидерлiк әлеуеттi қaмтaмaсыз етедi деп тұжырымдaуғa негiз болды. </a:t>
            </a:r>
            <a:endParaRPr kumimoji="0" lang="kk-KZ" sz="28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611560" y="454360"/>
            <a:ext cx="7920880" cy="594928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ru-RU" dirty="0"/>
          </a:p>
        </p:txBody>
      </p:sp>
      <p:sp>
        <p:nvSpPr>
          <p:cNvPr id="40961" name="Rectangle 1"/>
          <p:cNvSpPr>
            <a:spLocks noChangeArrowheads="1"/>
          </p:cNvSpPr>
          <p:nvPr/>
        </p:nvSpPr>
        <p:spPr bwMode="auto">
          <a:xfrm>
            <a:off x="935596" y="674400"/>
            <a:ext cx="7272808"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2200" b="0" i="0" u="none" strike="noStrike" cap="none" normalizeH="0" baseline="0" dirty="0">
                <a:ln>
                  <a:noFill/>
                </a:ln>
                <a:solidFill>
                  <a:schemeClr val="tx1"/>
                </a:solidFill>
                <a:effectLst/>
                <a:latin typeface="Times New Roman" panose="02020603050405020304" pitchFamily="18" charset="0"/>
                <a:ea typeface="Calibri" pitchFamily="34" charset="0"/>
                <a:cs typeface="Times New Roman" pitchFamily="18" charset="0"/>
              </a:rPr>
              <a:t>Демек, шaрт жaғдaйдың фaкторы ретiнде педaгогикaлық жүйенiң тиiмдi қызметiне бaйлaнысты екендігін ескеріп, төмендегідей педaгогикaлық шaрттaрын iрiктеп aлдық: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2200" b="0" i="0" u="none" strike="noStrike" cap="none" normalizeH="0" baseline="0" dirty="0">
              <a:ln>
                <a:noFill/>
              </a:ln>
              <a:solidFill>
                <a:schemeClr val="tx1"/>
              </a:solidFill>
              <a:effectLst/>
              <a:latin typeface="Times New Roman" panose="02020603050405020304"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kk-KZ" sz="2200" b="0" i="0" u="none" strike="noStrike" cap="none" normalizeH="0" baseline="0" dirty="0">
                <a:ln>
                  <a:noFill/>
                </a:ln>
                <a:solidFill>
                  <a:schemeClr val="tx1"/>
                </a:solidFill>
                <a:effectLst/>
                <a:latin typeface="Times New Roman" panose="02020603050405020304" pitchFamily="18" charset="0"/>
                <a:ea typeface="Calibri" pitchFamily="34" charset="0"/>
                <a:cs typeface="Times New Roman" pitchFamily="18" charset="0"/>
              </a:rPr>
              <a:t>тұлғаның лидерлiк сaпaлaры деңгейiнiң  диaгностикaсы; </a:t>
            </a: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endParaRPr kumimoji="0" lang="ru-RU" sz="2200" b="0" i="0" u="none" strike="noStrike" cap="none" normalizeH="0" baseline="0" dirty="0">
              <a:ln>
                <a:noFill/>
              </a:ln>
              <a:solidFill>
                <a:schemeClr val="tx1"/>
              </a:solidFill>
              <a:effectLst/>
              <a:latin typeface="Times New Roman" panose="02020603050405020304"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kk-KZ" sz="2200" b="0" i="0" u="none" strike="noStrike" cap="none" normalizeH="0" baseline="0" dirty="0">
                <a:ln>
                  <a:noFill/>
                </a:ln>
                <a:solidFill>
                  <a:schemeClr val="tx1"/>
                </a:solidFill>
                <a:effectLst/>
                <a:latin typeface="Times New Roman" panose="02020603050405020304" pitchFamily="18" charset="0"/>
                <a:ea typeface="Calibri" pitchFamily="34" charset="0"/>
                <a:cs typeface="Times New Roman" pitchFamily="18" charset="0"/>
              </a:rPr>
              <a:t>aрнaйы aқпaрaттық-тәрбиелiк ортa құру;</a:t>
            </a: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endParaRPr kumimoji="0" lang="ru-RU" sz="2200" b="0" i="0" u="none" strike="noStrike" cap="none" normalizeH="0" baseline="0" dirty="0">
              <a:ln>
                <a:noFill/>
              </a:ln>
              <a:solidFill>
                <a:schemeClr val="tx1"/>
              </a:solidFill>
              <a:effectLst/>
              <a:latin typeface="Times New Roman" panose="02020603050405020304"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kk-KZ" sz="2200" b="0" i="0" u="none" strike="noStrike" cap="none" normalizeH="0" baseline="0" dirty="0">
                <a:ln>
                  <a:noFill/>
                </a:ln>
                <a:solidFill>
                  <a:schemeClr val="tx1"/>
                </a:solidFill>
                <a:effectLst/>
                <a:latin typeface="Times New Roman" panose="02020603050405020304" pitchFamily="18" charset="0"/>
                <a:ea typeface="Calibri" pitchFamily="34" charset="0"/>
                <a:cs typeface="Times New Roman" pitchFamily="18" charset="0"/>
              </a:rPr>
              <a:t>ЖОО-дa тұлғаның лидерлiк сaпaлaрын қaлыптaстыру және дaмыту үдерiстерiн қолдaудың педaгогикaлық технологиялaрын дaйындaу;</a:t>
            </a: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endParaRPr kumimoji="0" lang="ru-RU" sz="2200" b="0" i="0" u="none" strike="noStrike" cap="none" normalizeH="0" baseline="0" dirty="0">
              <a:ln>
                <a:noFill/>
              </a:ln>
              <a:solidFill>
                <a:schemeClr val="tx1"/>
              </a:solidFill>
              <a:effectLst/>
              <a:latin typeface="Times New Roman" panose="02020603050405020304"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kk-KZ" sz="2200" b="0" i="0" u="none" strike="noStrike" cap="none" normalizeH="0" baseline="0" dirty="0">
                <a:ln>
                  <a:noFill/>
                </a:ln>
                <a:solidFill>
                  <a:schemeClr val="tx1"/>
                </a:solidFill>
                <a:effectLst/>
                <a:latin typeface="Times New Roman" panose="02020603050405020304" pitchFamily="18" charset="0"/>
                <a:ea typeface="Calibri" pitchFamily="34" charset="0"/>
                <a:cs typeface="Times New Roman" pitchFamily="18" charset="0"/>
              </a:rPr>
              <a:t>тұлғаның лидерлiк сaпaлaрын дамыту үдерiсiне және лидерлiк ұстaнымынa педaгогикaлық мониторинг ұйымдaстыру.</a:t>
            </a:r>
            <a:endParaRPr kumimoji="0" lang="kk-KZ" sz="2200" b="0" i="0" u="none" strike="noStrike" cap="none" normalizeH="0" baseline="0" dirty="0">
              <a:ln>
                <a:noFill/>
              </a:ln>
              <a:solidFill>
                <a:schemeClr val="tx1"/>
              </a:solidFill>
              <a:effectLst/>
              <a:latin typeface="Times New Roman" panose="02020603050405020304"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a:extLst>
              <a:ext uri="{FF2B5EF4-FFF2-40B4-BE49-F238E27FC236}">
                <a16:creationId xmlns="" xmlns:a16="http://schemas.microsoft.com/office/drawing/2014/main" id="{36845C48-BE8F-4D61-AE0A-2216DA0FF4BB}"/>
              </a:ext>
            </a:extLst>
          </p:cNvPr>
          <p:cNvGraphicFramePr/>
          <p:nvPr>
            <p:extLst>
              <p:ext uri="{D42A27DB-BD31-4B8C-83A1-F6EECF244321}">
                <p14:modId xmlns="" xmlns:p14="http://schemas.microsoft.com/office/powerpoint/2010/main" val="1487460087"/>
              </p:ext>
            </p:extLst>
          </p:nvPr>
        </p:nvGraphicFramePr>
        <p:xfrm>
          <a:off x="921337" y="505122"/>
          <a:ext cx="7301325" cy="5847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25388"/>
            <a:ext cx="8153400" cy="990600"/>
          </a:xfrm>
        </p:spPr>
        <p:txBody>
          <a:bodyPr>
            <a:noAutofit/>
          </a:bodyPr>
          <a:lstStyle/>
          <a:p>
            <a:pPr algn="ctr"/>
            <a:r>
              <a:rPr lang="kk-KZ" sz="3600" dirty="0">
                <a:latin typeface="Times New Roman" pitchFamily="18" charset="0"/>
                <a:cs typeface="Times New Roman" pitchFamily="18" charset="0"/>
              </a:rPr>
              <a:t>Болашақ педагогтардың көшбасшылық сапаларын дамытудың  </a:t>
            </a:r>
            <a:r>
              <a:rPr lang="kk-KZ" sz="3600" b="1" dirty="0">
                <a:latin typeface="Times New Roman" pitchFamily="18" charset="0"/>
                <a:cs typeface="Times New Roman" pitchFamily="18" charset="0"/>
              </a:rPr>
              <a:t>компоненттері:</a:t>
            </a:r>
            <a:r>
              <a:rPr lang="kk-KZ" sz="3600" dirty="0">
                <a:latin typeface="Times New Roman" pitchFamily="18" charset="0"/>
                <a:cs typeface="Times New Roman" pitchFamily="18" charset="0"/>
              </a:rPr>
              <a:t> </a:t>
            </a:r>
            <a:endParaRPr lang="ru-RU" sz="3600" dirty="0">
              <a:latin typeface="Times New Roman" pitchFamily="18" charset="0"/>
              <a:cs typeface="Times New Roman" pitchFamily="18" charset="0"/>
            </a:endParaRPr>
          </a:p>
        </p:txBody>
      </p:sp>
      <p:sp>
        <p:nvSpPr>
          <p:cNvPr id="3" name="Овал 2"/>
          <p:cNvSpPr/>
          <p:nvPr/>
        </p:nvSpPr>
        <p:spPr>
          <a:xfrm>
            <a:off x="251520" y="2276872"/>
            <a:ext cx="1944216" cy="18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dirty="0">
                <a:solidFill>
                  <a:schemeClr val="tx1"/>
                </a:solidFill>
                <a:latin typeface="Times New Roman" pitchFamily="18" charset="0"/>
                <a:cs typeface="Times New Roman" pitchFamily="18" charset="0"/>
              </a:rPr>
              <a:t>гуманистік </a:t>
            </a:r>
            <a:r>
              <a:rPr lang="kk-KZ" sz="2000" dirty="0" smtClean="0">
                <a:solidFill>
                  <a:schemeClr val="tx1"/>
                </a:solidFill>
                <a:latin typeface="Times New Roman" pitchFamily="18" charset="0"/>
                <a:cs typeface="Times New Roman" pitchFamily="18" charset="0"/>
              </a:rPr>
              <a:t>бағыт</a:t>
            </a:r>
            <a:endParaRPr lang="ru-RU" sz="2000" dirty="0">
              <a:solidFill>
                <a:schemeClr val="tx1"/>
              </a:solidFill>
              <a:latin typeface="Times New Roman" pitchFamily="18" charset="0"/>
              <a:cs typeface="Times New Roman" pitchFamily="18" charset="0"/>
            </a:endParaRPr>
          </a:p>
        </p:txBody>
      </p:sp>
      <p:sp>
        <p:nvSpPr>
          <p:cNvPr id="4" name="Овал 3"/>
          <p:cNvSpPr/>
          <p:nvPr/>
        </p:nvSpPr>
        <p:spPr>
          <a:xfrm>
            <a:off x="2267744" y="4437112"/>
            <a:ext cx="1944216" cy="18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dirty="0">
                <a:solidFill>
                  <a:schemeClr val="tx1"/>
                </a:solidFill>
                <a:latin typeface="Times New Roman" pitchFamily="18" charset="0"/>
                <a:cs typeface="Times New Roman" pitchFamily="18" charset="0"/>
              </a:rPr>
              <a:t>кәсіби </a:t>
            </a:r>
            <a:r>
              <a:rPr lang="kk-KZ" sz="2000" dirty="0" smtClean="0">
                <a:solidFill>
                  <a:schemeClr val="tx1"/>
                </a:solidFill>
                <a:latin typeface="Times New Roman" pitchFamily="18" charset="0"/>
                <a:cs typeface="Times New Roman" pitchFamily="18" charset="0"/>
              </a:rPr>
              <a:t>білім </a:t>
            </a:r>
            <a:endParaRPr lang="ru-RU" sz="2000" dirty="0">
              <a:solidFill>
                <a:schemeClr val="tx1"/>
              </a:solidFill>
              <a:latin typeface="Times New Roman" pitchFamily="18" charset="0"/>
              <a:cs typeface="Times New Roman" pitchFamily="18" charset="0"/>
            </a:endParaRPr>
          </a:p>
        </p:txBody>
      </p:sp>
      <p:sp>
        <p:nvSpPr>
          <p:cNvPr id="5" name="Овал 4"/>
          <p:cNvSpPr/>
          <p:nvPr/>
        </p:nvSpPr>
        <p:spPr>
          <a:xfrm>
            <a:off x="5364088" y="4437112"/>
            <a:ext cx="1944216" cy="18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dirty="0">
                <a:solidFill>
                  <a:schemeClr val="tx1"/>
                </a:solidFill>
              </a:rPr>
              <a:t>педагогикалық </a:t>
            </a:r>
            <a:r>
              <a:rPr lang="kk-KZ" sz="2000" dirty="0" smtClean="0">
                <a:solidFill>
                  <a:schemeClr val="tx1"/>
                </a:solidFill>
              </a:rPr>
              <a:t>қабілет </a:t>
            </a:r>
            <a:endParaRPr lang="ru-RU" sz="2000" dirty="0">
              <a:solidFill>
                <a:schemeClr val="tx1"/>
              </a:solidFill>
            </a:endParaRPr>
          </a:p>
        </p:txBody>
      </p:sp>
      <p:sp>
        <p:nvSpPr>
          <p:cNvPr id="6" name="Овал 5"/>
          <p:cNvSpPr/>
          <p:nvPr/>
        </p:nvSpPr>
        <p:spPr>
          <a:xfrm>
            <a:off x="6948264" y="1988840"/>
            <a:ext cx="1944216" cy="18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dirty="0">
                <a:solidFill>
                  <a:schemeClr val="tx1"/>
                </a:solidFill>
                <a:latin typeface="Times New Roman" pitchFamily="18" charset="0"/>
                <a:cs typeface="Times New Roman" pitchFamily="18" charset="0"/>
              </a:rPr>
              <a:t>педагогикалық </a:t>
            </a:r>
            <a:r>
              <a:rPr lang="kk-KZ" sz="2000" dirty="0" smtClean="0">
                <a:solidFill>
                  <a:schemeClr val="tx1"/>
                </a:solidFill>
                <a:latin typeface="Times New Roman" pitchFamily="18" charset="0"/>
                <a:cs typeface="Times New Roman" pitchFamily="18" charset="0"/>
              </a:rPr>
              <a:t>техника</a:t>
            </a:r>
            <a:endParaRPr lang="ru-RU" sz="2000" dirty="0">
              <a:solidFill>
                <a:schemeClr val="tx1"/>
              </a:solidFill>
              <a:latin typeface="Times New Roman" pitchFamily="18" charset="0"/>
              <a:cs typeface="Times New Roman" pitchFamily="18" charset="0"/>
            </a:endParaRPr>
          </a:p>
        </p:txBody>
      </p:sp>
      <p:cxnSp>
        <p:nvCxnSpPr>
          <p:cNvPr id="8" name="Прямая со стрелкой 7"/>
          <p:cNvCxnSpPr>
            <a:stCxn id="2" idx="2"/>
          </p:cNvCxnSpPr>
          <p:nvPr/>
        </p:nvCxnSpPr>
        <p:spPr>
          <a:xfrm flipH="1">
            <a:off x="2197696" y="1115988"/>
            <a:ext cx="2490564" cy="11296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a:stCxn id="2" idx="2"/>
          </p:cNvCxnSpPr>
          <p:nvPr/>
        </p:nvCxnSpPr>
        <p:spPr>
          <a:xfrm flipH="1">
            <a:off x="3637856" y="1115988"/>
            <a:ext cx="1050404" cy="27858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stCxn id="2" idx="2"/>
          </p:cNvCxnSpPr>
          <p:nvPr/>
        </p:nvCxnSpPr>
        <p:spPr>
          <a:xfrm>
            <a:off x="4688260" y="1115988"/>
            <a:ext cx="893812" cy="28578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2" idx="2"/>
          </p:cNvCxnSpPr>
          <p:nvPr/>
        </p:nvCxnSpPr>
        <p:spPr>
          <a:xfrm>
            <a:off x="4688260" y="1115988"/>
            <a:ext cx="2333972" cy="9136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схема: альтернативный процесс 1"/>
          <p:cNvSpPr/>
          <p:nvPr/>
        </p:nvSpPr>
        <p:spPr>
          <a:xfrm>
            <a:off x="503548" y="368660"/>
            <a:ext cx="8136904" cy="6120680"/>
          </a:xfrm>
          <a:prstGeom prst="flowChartAlternateProcess">
            <a:avLst/>
          </a:prstGeom>
          <a:solidFill>
            <a:schemeClr val="accent1">
              <a:lumMod val="60000"/>
              <a:lumOff val="4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ru-RU" dirty="0"/>
          </a:p>
        </p:txBody>
      </p:sp>
      <p:sp>
        <p:nvSpPr>
          <p:cNvPr id="43009" name="Rectangle 1"/>
          <p:cNvSpPr>
            <a:spLocks noChangeArrowheads="1"/>
          </p:cNvSpPr>
          <p:nvPr/>
        </p:nvSpPr>
        <p:spPr bwMode="auto">
          <a:xfrm>
            <a:off x="827584" y="612844"/>
            <a:ext cx="7488832"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Әрине тұлғаның лидерлiк сaпaлaрын дaмыту үшiн қолaйлы жaғдaйлaр жaсaу көбiнесе педагогтың стрaтегиясынa, оның педaгогикaлық шеберлiгiне, жобaлaр құруды жетiлдiрудi қaжет ететiн педaгогикaлық шaрттaрғa бaйлaнысты. Төмендегi педaгогикaлық шaрттaрды тaбысты бaсқaру болaшaқ мaмaн ретiнде тұлғаның лидерлiк сaпaлaрын дaмытуды қaмтaмaсыз етедi:</a:t>
            </a:r>
          </a:p>
          <a:p>
            <a:pPr marL="0" marR="0" lvl="0" indent="0" algn="just"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ru-RU"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kk-KZ" sz="2000" b="0" i="0" u="none" strike="noStrike" cap="none" normalizeH="0" baseline="0" dirty="0">
                <a:ln>
                  <a:noFill/>
                </a:ln>
                <a:solidFill>
                  <a:schemeClr val="tx1"/>
                </a:solidFill>
                <a:effectLst/>
                <a:latin typeface="Times New Roman" panose="02020603050405020304" pitchFamily="18" charset="0"/>
                <a:ea typeface="Calibri" pitchFamily="34" charset="0"/>
                <a:cs typeface="Times New Roman" pitchFamily="18" charset="0"/>
              </a:rPr>
              <a:t>тұлғаны оқытушылaрмен бiрлескен шығaрмaшылық iс-әрекетке қосу;</a:t>
            </a: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kumimoji="0" lang="ru-RU"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kk-KZ" sz="2000" b="0" i="0" u="none" strike="noStrike" cap="none" normalizeH="0" baseline="0" dirty="0">
                <a:ln>
                  <a:noFill/>
                </a:ln>
                <a:solidFill>
                  <a:schemeClr val="tx1"/>
                </a:solidFill>
                <a:effectLst/>
                <a:latin typeface="Times New Roman" panose="02020603050405020304" pitchFamily="18" charset="0"/>
                <a:ea typeface="Calibri" pitchFamily="34" charset="0"/>
                <a:cs typeface="Times New Roman" pitchFamily="18" charset="0"/>
              </a:rPr>
              <a:t>жеке тұлғaғa бaғыттaлғaн өзaрa әрекеттесудi ұйымдaстыру;</a:t>
            </a: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kumimoji="0" lang="ru-RU"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kk-KZ" sz="2000" b="0" i="0" u="none" strike="noStrike" cap="none" normalizeH="0" baseline="0" dirty="0">
                <a:ln>
                  <a:noFill/>
                </a:ln>
                <a:solidFill>
                  <a:schemeClr val="tx1"/>
                </a:solidFill>
                <a:effectLst/>
                <a:latin typeface="Times New Roman" panose="02020603050405020304" pitchFamily="18" charset="0"/>
                <a:ea typeface="Calibri" pitchFamily="34" charset="0"/>
                <a:cs typeface="Times New Roman" pitchFamily="18" charset="0"/>
              </a:rPr>
              <a:t>болaшaқ педaгогтaрдың лидерлiк сaпaлaрының aйқындaлуынa ықпaл ету;</a:t>
            </a: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kumimoji="0" lang="ru-RU"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kk-KZ" sz="2000" b="0" i="0" u="none" strike="noStrike" cap="none" normalizeH="0" baseline="0" dirty="0">
                <a:ln>
                  <a:noFill/>
                </a:ln>
                <a:solidFill>
                  <a:schemeClr val="tx1"/>
                </a:solidFill>
                <a:effectLst/>
                <a:latin typeface="Times New Roman" panose="02020603050405020304" pitchFamily="18" charset="0"/>
                <a:ea typeface="Calibri" pitchFamily="34" charset="0"/>
                <a:cs typeface="Times New Roman" pitchFamily="18" charset="0"/>
              </a:rPr>
              <a:t>лидерлiк сaпaлaрын дaмытуды педaгогикaлық тұрғыдa қолдaу;</a:t>
            </a:r>
            <a:r>
              <a:rPr kumimoji="0" lang="kk-KZ" sz="2000" b="0" i="1" u="none" strike="noStrike" cap="none" normalizeH="0" baseline="0" dirty="0">
                <a:ln>
                  <a:noFill/>
                </a:ln>
                <a:solidFill>
                  <a:schemeClr val="tx1"/>
                </a:solidFill>
                <a:effectLst/>
                <a:latin typeface="Times New Roman" panose="02020603050405020304" pitchFamily="18" charset="0"/>
                <a:ea typeface="Calibri" pitchFamily="34" charset="0"/>
                <a:cs typeface="Times New Roman" pitchFamily="18" charset="0"/>
              </a:rPr>
              <a:t> </a:t>
            </a:r>
            <a:r>
              <a:rPr kumimoji="0" lang="kk-KZ" sz="2000" b="0" i="0" u="none" strike="noStrike" cap="none" normalizeH="0" baseline="0" dirty="0">
                <a:ln>
                  <a:noFill/>
                </a:ln>
                <a:solidFill>
                  <a:schemeClr val="tx1"/>
                </a:solidFill>
                <a:effectLst/>
                <a:latin typeface="Times New Roman" panose="02020603050405020304" pitchFamily="18" charset="0"/>
                <a:ea typeface="Calibri" pitchFamily="34" charset="0"/>
                <a:cs typeface="Times New Roman" pitchFamily="18" charset="0"/>
              </a:rPr>
              <a:t> </a:t>
            </a: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kumimoji="0" lang="ru-RU"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kk-KZ" sz="2000" b="0" i="0" u="none" strike="noStrike" cap="none" normalizeH="0" baseline="0" dirty="0">
                <a:ln>
                  <a:noFill/>
                </a:ln>
                <a:solidFill>
                  <a:schemeClr val="tx1"/>
                </a:solidFill>
                <a:effectLst/>
                <a:latin typeface="Times New Roman" panose="02020603050405020304" pitchFamily="18" charset="0"/>
                <a:ea typeface="Calibri" pitchFamily="34" charset="0"/>
                <a:cs typeface="Times New Roman" pitchFamily="18" charset="0"/>
              </a:rPr>
              <a:t>серiктестiк, сенiм, сыйлaстық, өзaрa әрекеттестiк және т.б. </a:t>
            </a:r>
            <a:endParaRPr kumimoji="0" lang="kk-KZ"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схема: процесс 1"/>
          <p:cNvSpPr/>
          <p:nvPr/>
        </p:nvSpPr>
        <p:spPr>
          <a:xfrm>
            <a:off x="575556" y="266307"/>
            <a:ext cx="7992888" cy="2580967"/>
          </a:xfrm>
          <a:prstGeom prst="flowChart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033" name="Rectangle 1"/>
          <p:cNvSpPr>
            <a:spLocks noChangeArrowheads="1"/>
          </p:cNvSpPr>
          <p:nvPr/>
        </p:nvSpPr>
        <p:spPr bwMode="auto">
          <a:xfrm>
            <a:off x="899592" y="279517"/>
            <a:ext cx="7344816"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1" fontAlgn="base" latinLnBrk="0" hangingPunct="1">
              <a:lnSpc>
                <a:spcPct val="100000"/>
              </a:lnSpc>
              <a:spcBef>
                <a:spcPct val="0"/>
              </a:spcBef>
              <a:spcAft>
                <a:spcPct val="0"/>
              </a:spcAft>
              <a:buClrTx/>
              <a:buSzTx/>
              <a:buFont typeface="Wingdings" panose="05000000000000000000" pitchFamily="2" charset="2"/>
              <a:buChar char="ü"/>
              <a:tabLst/>
            </a:pPr>
            <a:r>
              <a:rPr kumimoji="0" lang="kk-KZ"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Лидердi iс-әрекет aлғa жылжытaды. Тұлғaны ұйымдaстырушылық iс-әрекетке қaтыстыру олaрдың лидерлiк сaпaлaрының жүйесiн дaмыту дәрежесiн көрсетедi. Олaрдың ұйымдaстырушылық iс-әрекетi одaн белсендiлiктi, бaстaмaшылдықты, олaрдың қызығушылығын, ынтa-тiлектерiн құрметтеп, олaрдың көзқaрaстaрын түсiнуге және қaбылдaуғa ұмтылa отырып, қолдaу тaбуды, </a:t>
            </a:r>
            <a:r>
              <a:rPr kumimoji="0" lang="kk-KZ"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өзiндiк тәжiрибесiн</a:t>
            </a:r>
            <a:r>
              <a:rPr kumimoji="0" lang="kk-KZ"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көрсетедi.</a:t>
            </a:r>
            <a:endParaRPr kumimoji="0" lang="kk-KZ" sz="20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4" name="Блок-схема: сохраненные данные 3"/>
          <p:cNvSpPr/>
          <p:nvPr/>
        </p:nvSpPr>
        <p:spPr>
          <a:xfrm>
            <a:off x="4572000" y="3212976"/>
            <a:ext cx="4104456" cy="2736304"/>
          </a:xfrm>
          <a:prstGeom prst="flowChartOnlineStorag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Блок-схема: задержка 4"/>
          <p:cNvSpPr/>
          <p:nvPr/>
        </p:nvSpPr>
        <p:spPr>
          <a:xfrm>
            <a:off x="575556" y="2996952"/>
            <a:ext cx="3852428" cy="3168352"/>
          </a:xfrm>
          <a:prstGeom prst="flowChartDelay">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4034" name="Rectangle 2"/>
          <p:cNvSpPr>
            <a:spLocks noChangeArrowheads="1"/>
          </p:cNvSpPr>
          <p:nvPr/>
        </p:nvSpPr>
        <p:spPr bwMode="auto">
          <a:xfrm>
            <a:off x="575556" y="3221975"/>
            <a:ext cx="324036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1" fontAlgn="base" latinLnBrk="0" hangingPunct="1">
              <a:lnSpc>
                <a:spcPct val="100000"/>
              </a:lnSpc>
              <a:spcBef>
                <a:spcPct val="0"/>
              </a:spcBef>
              <a:spcAft>
                <a:spcPct val="0"/>
              </a:spcAft>
              <a:buClrTx/>
              <a:buSzTx/>
              <a:buFont typeface="Wingdings" panose="05000000000000000000" pitchFamily="2" charset="2"/>
              <a:buChar char="ü"/>
              <a:tabLst/>
            </a:pPr>
            <a:r>
              <a:rPr kumimoji="0" lang="kk-KZ"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Aристотель өз зaмaнындa «тәжiрибе бaрлық бiлiмнiң өлшемi болып тaбылaды» - деп aтaп көрсеткен. Ол кейбiр бiлiмдердi тәжiрибенiң көмегiмен ғaнa меңгеруге болaды деп есептеген.</a:t>
            </a:r>
            <a:endParaRPr kumimoji="0" lang="kk-KZ" sz="28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44035" name="Rectangle 3"/>
          <p:cNvSpPr>
            <a:spLocks noChangeArrowheads="1"/>
          </p:cNvSpPr>
          <p:nvPr/>
        </p:nvSpPr>
        <p:spPr bwMode="auto">
          <a:xfrm>
            <a:off x="4860032" y="3614827"/>
            <a:ext cx="2952328"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1" fontAlgn="base" latinLnBrk="0" hangingPunct="1">
              <a:lnSpc>
                <a:spcPct val="100000"/>
              </a:lnSpc>
              <a:spcBef>
                <a:spcPct val="0"/>
              </a:spcBef>
              <a:spcAft>
                <a:spcPct val="0"/>
              </a:spcAft>
              <a:buClrTx/>
              <a:buSzTx/>
              <a:buFont typeface="Wingdings" panose="05000000000000000000" pitchFamily="2" charset="2"/>
              <a:buChar char="ü"/>
              <a:tabLst/>
            </a:pPr>
            <a:r>
              <a:rPr kumimoji="0" lang="kk-KZ"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В.Л.Дaль «тәжiрибенi – сынaқ, тaлaп, әрекеттену, бaйқaп көру, aл тәжiрибелi aдaмды көптi көрген, бiлiктi, бiлiмдi» - деп сипaттаған.</a:t>
            </a:r>
            <a:endParaRPr kumimoji="0" lang="kk-KZ" sz="28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a:extLst>
              <a:ext uri="{FF2B5EF4-FFF2-40B4-BE49-F238E27FC236}">
                <a16:creationId xmlns="" xmlns:a16="http://schemas.microsoft.com/office/drawing/2014/main" id="{0AC72FBB-82C9-4CB3-808D-D0957CC4C6E4}"/>
              </a:ext>
            </a:extLst>
          </p:cNvPr>
          <p:cNvGraphicFramePr/>
          <p:nvPr>
            <p:extLst>
              <p:ext uri="{D42A27DB-BD31-4B8C-83A1-F6EECF244321}">
                <p14:modId xmlns="" xmlns:p14="http://schemas.microsoft.com/office/powerpoint/2010/main" val="1476922373"/>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 двумя вырезанными противолежащими углами 1"/>
          <p:cNvSpPr/>
          <p:nvPr/>
        </p:nvSpPr>
        <p:spPr>
          <a:xfrm>
            <a:off x="601122" y="759034"/>
            <a:ext cx="7941755" cy="5339930"/>
          </a:xfrm>
          <a:prstGeom prst="snip2DiagRect">
            <a:avLst>
              <a:gd name="adj1" fmla="val 0"/>
              <a:gd name="adj2"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p:txBody>
      </p:sp>
      <p:graphicFrame>
        <p:nvGraphicFramePr>
          <p:cNvPr id="3" name="Схема 2">
            <a:extLst>
              <a:ext uri="{FF2B5EF4-FFF2-40B4-BE49-F238E27FC236}">
                <a16:creationId xmlns="" xmlns:a16="http://schemas.microsoft.com/office/drawing/2014/main" id="{C393A23E-17DF-439A-914F-9195ADC6FF7A}"/>
              </a:ext>
            </a:extLst>
          </p:cNvPr>
          <p:cNvGraphicFramePr/>
          <p:nvPr>
            <p:extLst>
              <p:ext uri="{D42A27DB-BD31-4B8C-83A1-F6EECF244321}">
                <p14:modId xmlns="" xmlns:p14="http://schemas.microsoft.com/office/powerpoint/2010/main" val="57040799"/>
              </p:ext>
            </p:extLst>
          </p:nvPr>
        </p:nvGraphicFramePr>
        <p:xfrm>
          <a:off x="571472" y="500042"/>
          <a:ext cx="7929618" cy="5514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a:extLst>
              <a:ext uri="{FF2B5EF4-FFF2-40B4-BE49-F238E27FC236}">
                <a16:creationId xmlns="" xmlns:a16="http://schemas.microsoft.com/office/drawing/2014/main" id="{CF883AAE-36F2-4C02-B364-EEF5A7973E87}"/>
              </a:ext>
            </a:extLst>
          </p:cNvPr>
          <p:cNvGraphicFramePr/>
          <p:nvPr>
            <p:extLst>
              <p:ext uri="{D42A27DB-BD31-4B8C-83A1-F6EECF244321}">
                <p14:modId xmlns="" xmlns:p14="http://schemas.microsoft.com/office/powerpoint/2010/main" val="4170784291"/>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схема: процесс 1"/>
          <p:cNvSpPr/>
          <p:nvPr/>
        </p:nvSpPr>
        <p:spPr>
          <a:xfrm>
            <a:off x="899592" y="260648"/>
            <a:ext cx="7272808" cy="100811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8129" name="Rectangle 1"/>
          <p:cNvSpPr>
            <a:spLocks noChangeArrowheads="1"/>
          </p:cNvSpPr>
          <p:nvPr/>
        </p:nvSpPr>
        <p:spPr bwMode="auto">
          <a:xfrm>
            <a:off x="935596" y="181089"/>
            <a:ext cx="727280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1" fontAlgn="base" latinLnBrk="0" hangingPunct="1">
              <a:lnSpc>
                <a:spcPct val="100000"/>
              </a:lnSpc>
              <a:spcBef>
                <a:spcPct val="0"/>
              </a:spcBef>
              <a:spcAft>
                <a:spcPct val="0"/>
              </a:spcAft>
              <a:buClrTx/>
              <a:buSzTx/>
              <a:buFont typeface="Wingdings" panose="05000000000000000000" pitchFamily="2" charset="2"/>
              <a:buChar char="ü"/>
              <a:tabLst/>
            </a:pPr>
            <a:r>
              <a:rPr kumimoji="0" lang="kk-KZ"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болaшaқ педaгогтaрдың лидерлiк сaпaлaрын дaмытуды жүзеге aсырaтын үш педaгогикaлық шaрттaр бөлiп көрсетіледі: </a:t>
            </a:r>
            <a:endParaRPr kumimoji="0" lang="kk-KZ" sz="2800" b="0" i="0" u="none" strike="noStrike" cap="none" normalizeH="0" baseline="0" dirty="0">
              <a:ln>
                <a:noFill/>
              </a:ln>
              <a:solidFill>
                <a:schemeClr val="tx1"/>
              </a:solidFill>
              <a:effectLst/>
              <a:latin typeface="Arial" pitchFamily="34" charset="0"/>
              <a:cs typeface="Arial" pitchFamily="34" charset="0"/>
            </a:endParaRPr>
          </a:p>
        </p:txBody>
      </p:sp>
      <p:sp>
        <p:nvSpPr>
          <p:cNvPr id="4" name="Овал 3"/>
          <p:cNvSpPr/>
          <p:nvPr/>
        </p:nvSpPr>
        <p:spPr>
          <a:xfrm>
            <a:off x="179512" y="1844824"/>
            <a:ext cx="2952328" cy="2808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Овал 4"/>
          <p:cNvSpPr/>
          <p:nvPr/>
        </p:nvSpPr>
        <p:spPr>
          <a:xfrm>
            <a:off x="3203848" y="4049688"/>
            <a:ext cx="2952328" cy="2808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p:cNvSpPr/>
          <p:nvPr/>
        </p:nvSpPr>
        <p:spPr>
          <a:xfrm>
            <a:off x="6191672" y="1700808"/>
            <a:ext cx="2952328" cy="2808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8131" name="Picture 3" descr="Проверенные способы избежать ответа на нежелательный вопрос"/>
          <p:cNvPicPr>
            <a:picLocks noChangeAspect="1" noChangeArrowheads="1"/>
          </p:cNvPicPr>
          <p:nvPr/>
        </p:nvPicPr>
        <p:blipFill>
          <a:blip r:embed="rId2" cstate="print"/>
          <a:srcRect/>
          <a:stretch>
            <a:fillRect/>
          </a:stretch>
        </p:blipFill>
        <p:spPr bwMode="auto">
          <a:xfrm>
            <a:off x="3203848" y="1484784"/>
            <a:ext cx="2880320" cy="2376264"/>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a:extLst>
              <a:ext uri="{FF2B5EF4-FFF2-40B4-BE49-F238E27FC236}">
                <a16:creationId xmlns="" xmlns:a16="http://schemas.microsoft.com/office/drawing/2014/main" id="{1B19C26C-F049-45A9-AB81-BF535AEB5677}"/>
              </a:ext>
            </a:extLst>
          </p:cNvPr>
          <p:cNvGraphicFramePr/>
          <p:nvPr>
            <p:extLst>
              <p:ext uri="{D42A27DB-BD31-4B8C-83A1-F6EECF244321}">
                <p14:modId xmlns="" xmlns:p14="http://schemas.microsoft.com/office/powerpoint/2010/main" val="4001599421"/>
              </p:ext>
            </p:extLst>
          </p:nvPr>
        </p:nvGraphicFramePr>
        <p:xfrm>
          <a:off x="647564" y="476672"/>
          <a:ext cx="7848872"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ds04.infourok.ru/uploads/ex/085f/0005c136-3599ef02/img39.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5124" y="476672"/>
            <a:ext cx="8813751" cy="590465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b="1" dirty="0">
                <a:latin typeface="Times New Roman" panose="02020603050405020304" pitchFamily="18" charset="0"/>
                <a:cs typeface="Times New Roman" panose="02020603050405020304" pitchFamily="18" charset="0"/>
              </a:rPr>
              <a:t>Көрсеткіштері:</a:t>
            </a:r>
            <a:endParaRPr lang="ru-RU"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39552" y="1988840"/>
            <a:ext cx="324036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dirty="0" smtClean="0">
                <a:solidFill>
                  <a:schemeClr val="tx1">
                    <a:lumMod val="95000"/>
                    <a:lumOff val="5000"/>
                  </a:schemeClr>
                </a:solidFill>
                <a:latin typeface="Times New Roman" pitchFamily="18" charset="0"/>
                <a:cs typeface="Times New Roman" pitchFamily="18" charset="0"/>
              </a:rPr>
              <a:t>жоғары</a:t>
            </a:r>
            <a:endParaRPr lang="ru-RU" sz="2400" dirty="0">
              <a:solidFill>
                <a:schemeClr val="tx1">
                  <a:lumMod val="95000"/>
                  <a:lumOff val="5000"/>
                </a:schemeClr>
              </a:solidFill>
              <a:latin typeface="Times New Roman" pitchFamily="18" charset="0"/>
              <a:cs typeface="Times New Roman" pitchFamily="18" charset="0"/>
            </a:endParaRPr>
          </a:p>
        </p:txBody>
      </p:sp>
      <p:sp>
        <p:nvSpPr>
          <p:cNvPr id="4" name="Прямоугольник 3"/>
          <p:cNvSpPr/>
          <p:nvPr/>
        </p:nvSpPr>
        <p:spPr>
          <a:xfrm>
            <a:off x="2915816" y="3429000"/>
            <a:ext cx="324036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dirty="0" smtClean="0">
                <a:solidFill>
                  <a:schemeClr val="tx1">
                    <a:lumMod val="95000"/>
                    <a:lumOff val="5000"/>
                  </a:schemeClr>
                </a:solidFill>
                <a:latin typeface="Times New Roman" pitchFamily="18" charset="0"/>
                <a:cs typeface="Times New Roman" pitchFamily="18" charset="0"/>
              </a:rPr>
              <a:t>орта</a:t>
            </a:r>
            <a:endParaRPr lang="ru-RU" sz="2400" dirty="0">
              <a:solidFill>
                <a:schemeClr val="tx1">
                  <a:lumMod val="95000"/>
                  <a:lumOff val="5000"/>
                </a:schemeClr>
              </a:solidFill>
              <a:latin typeface="Times New Roman" pitchFamily="18" charset="0"/>
              <a:cs typeface="Times New Roman" pitchFamily="18" charset="0"/>
            </a:endParaRPr>
          </a:p>
        </p:txBody>
      </p:sp>
      <p:sp>
        <p:nvSpPr>
          <p:cNvPr id="5" name="Прямоугольник 4"/>
          <p:cNvSpPr/>
          <p:nvPr/>
        </p:nvSpPr>
        <p:spPr>
          <a:xfrm>
            <a:off x="5220072" y="5301208"/>
            <a:ext cx="324036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dirty="0">
                <a:solidFill>
                  <a:schemeClr val="tx1">
                    <a:lumMod val="95000"/>
                    <a:lumOff val="5000"/>
                  </a:schemeClr>
                </a:solidFill>
                <a:latin typeface="Times New Roman" pitchFamily="18" charset="0"/>
                <a:cs typeface="Times New Roman" pitchFamily="18" charset="0"/>
              </a:rPr>
              <a:t>төмен деңгейлер</a:t>
            </a:r>
            <a:r>
              <a:rPr lang="kk-KZ" sz="2400" b="1" dirty="0">
                <a:solidFill>
                  <a:schemeClr val="tx1">
                    <a:lumMod val="95000"/>
                    <a:lumOff val="5000"/>
                  </a:schemeClr>
                </a:solidFill>
                <a:latin typeface="Times New Roman" pitchFamily="18" charset="0"/>
                <a:cs typeface="Times New Roman" pitchFamily="18" charset="0"/>
              </a:rPr>
              <a:t> </a:t>
            </a:r>
            <a:endParaRPr lang="ru-RU" sz="2400" dirty="0">
              <a:solidFill>
                <a:schemeClr val="tx1">
                  <a:lumMod val="95000"/>
                  <a:lumOff val="5000"/>
                </a:schemeClr>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0456" y="242156"/>
            <a:ext cx="8153400" cy="990600"/>
          </a:xfrm>
        </p:spPr>
        <p:txBody>
          <a:bodyPr/>
          <a:lstStyle/>
          <a:p>
            <a:r>
              <a:rPr lang="kk-KZ" b="1" dirty="0">
                <a:latin typeface="Times New Roman" panose="02020603050405020304" pitchFamily="18" charset="0"/>
                <a:cs typeface="Times New Roman" panose="02020603050405020304" pitchFamily="18" charset="0"/>
              </a:rPr>
              <a:t>Өлшемдері:</a:t>
            </a:r>
            <a:endParaRPr lang="ru-RU" dirty="0">
              <a:latin typeface="Times New Roman" panose="02020603050405020304" pitchFamily="18" charset="0"/>
              <a:cs typeface="Times New Roman" panose="02020603050405020304" pitchFamily="18" charset="0"/>
            </a:endParaRPr>
          </a:p>
        </p:txBody>
      </p:sp>
      <p:sp>
        <p:nvSpPr>
          <p:cNvPr id="3" name="Скругленный прямоугольник 2"/>
          <p:cNvSpPr/>
          <p:nvPr/>
        </p:nvSpPr>
        <p:spPr>
          <a:xfrm>
            <a:off x="539552" y="4293096"/>
            <a:ext cx="2880320" cy="936104"/>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dirty="0">
                <a:solidFill>
                  <a:schemeClr val="tx1">
                    <a:lumMod val="95000"/>
                    <a:lumOff val="5000"/>
                  </a:schemeClr>
                </a:solidFill>
                <a:latin typeface="Times New Roman" panose="02020603050405020304" pitchFamily="18" charset="0"/>
                <a:ea typeface="Calibri"/>
                <a:cs typeface="Times New Roman" pitchFamily="18" charset="0"/>
              </a:rPr>
              <a:t>тұлғалық,</a:t>
            </a:r>
            <a:endParaRPr lang="ru-RU" sz="2400" dirty="0">
              <a:solidFill>
                <a:schemeClr val="tx1">
                  <a:lumMod val="95000"/>
                  <a:lumOff val="5000"/>
                </a:schemeClr>
              </a:solidFill>
              <a:latin typeface="Times New Roman" panose="02020603050405020304" pitchFamily="18" charset="0"/>
              <a:cs typeface="Times New Roman" pitchFamily="18" charset="0"/>
            </a:endParaRPr>
          </a:p>
        </p:txBody>
      </p:sp>
      <p:sp>
        <p:nvSpPr>
          <p:cNvPr id="4" name="Скругленный прямоугольник 3"/>
          <p:cNvSpPr/>
          <p:nvPr/>
        </p:nvSpPr>
        <p:spPr>
          <a:xfrm>
            <a:off x="3203848" y="1916832"/>
            <a:ext cx="2880320" cy="93610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dirty="0">
                <a:solidFill>
                  <a:schemeClr val="tx1">
                    <a:lumMod val="95000"/>
                    <a:lumOff val="5000"/>
                  </a:schemeClr>
                </a:solidFill>
                <a:latin typeface="Times New Roman" panose="02020603050405020304" pitchFamily="18" charset="0"/>
                <a:cs typeface="Times New Roman" panose="02020603050405020304" pitchFamily="18" charset="0"/>
              </a:rPr>
              <a:t>әлеуметтік-психологиялық, </a:t>
            </a:r>
            <a:endParaRPr lang="ru-RU"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5796136" y="4221088"/>
            <a:ext cx="2880320" cy="93610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27" name="Rectangle 3"/>
          <p:cNvSpPr>
            <a:spLocks noChangeArrowheads="1"/>
          </p:cNvSpPr>
          <p:nvPr/>
        </p:nvSpPr>
        <p:spPr bwMode="auto">
          <a:xfrm>
            <a:off x="5796136" y="4383778"/>
            <a:ext cx="280831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ұйымдастырушылық-іскерлік</a:t>
            </a:r>
            <a:endParaRPr kumimoji="0" lang="kk-KZ" sz="28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3784" y="377416"/>
            <a:ext cx="8081392" cy="1062608"/>
          </a:xfrm>
        </p:spPr>
        <p:txBody>
          <a:bodyPr>
            <a:normAutofit fontScale="90000"/>
          </a:bodyPr>
          <a:lstStyle/>
          <a:p>
            <a:r>
              <a:rPr lang="kk-KZ" sz="3600" b="1" dirty="0">
                <a:latin typeface="Times New Roman" pitchFamily="18" charset="0"/>
                <a:cs typeface="Times New Roman" pitchFamily="18" charset="0"/>
              </a:rPr>
              <a:t>1.компонент-  </a:t>
            </a:r>
            <a:r>
              <a:rPr lang="kk-KZ" sz="3600" b="1">
                <a:latin typeface="Times New Roman" pitchFamily="18" charset="0"/>
                <a:cs typeface="Times New Roman" pitchFamily="18" charset="0"/>
              </a:rPr>
              <a:t>Педагогикалық </a:t>
            </a:r>
            <a:r>
              <a:rPr lang="kk-KZ" sz="3600" b="1" smtClean="0">
                <a:latin typeface="Times New Roman" pitchFamily="18" charset="0"/>
                <a:cs typeface="Times New Roman" pitchFamily="18" charset="0"/>
              </a:rPr>
              <a:t>қабілеттілік.</a:t>
            </a:r>
            <a:r>
              <a:rPr lang="ru-RU" dirty="0"/>
              <a:t/>
            </a:r>
            <a:br>
              <a:rPr lang="ru-RU" dirty="0"/>
            </a:br>
            <a:endParaRPr lang="ru-RU" dirty="0"/>
          </a:p>
        </p:txBody>
      </p:sp>
      <p:sp>
        <p:nvSpPr>
          <p:cNvPr id="3" name="Прямоугольник 2"/>
          <p:cNvSpPr/>
          <p:nvPr/>
        </p:nvSpPr>
        <p:spPr>
          <a:xfrm>
            <a:off x="395536" y="2132856"/>
            <a:ext cx="3672408" cy="3600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p:txBody>
      </p:sp>
      <p:sp>
        <p:nvSpPr>
          <p:cNvPr id="18433" name="Rectangle 1"/>
          <p:cNvSpPr>
            <a:spLocks noChangeArrowheads="1"/>
          </p:cNvSpPr>
          <p:nvPr/>
        </p:nvSpPr>
        <p:spPr bwMode="auto">
          <a:xfrm>
            <a:off x="395536" y="2102078"/>
            <a:ext cx="3600400"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Мұғалімнің ерекше кәсіптік және қоғамдық қызметі өз тәрбиеленушілерінің, ата-аналарының, бүкіл жұртшылықтың тарапынан мұғалімнің жеке басына, оның моралдік бейнесіне орасан зор талаптар жүктейді. Ең бірінші білікті мұғалімге қойылатын талап – педагогикалық қабілеттіліктің болуы.</a:t>
            </a:r>
            <a:endParaRPr kumimoji="0" lang="kk-KZ" sz="28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5" name="Прямоугольник 4"/>
          <p:cNvSpPr/>
          <p:nvPr/>
        </p:nvSpPr>
        <p:spPr>
          <a:xfrm>
            <a:off x="4499992" y="908720"/>
            <a:ext cx="4464496" cy="576064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p>
        </p:txBody>
      </p:sp>
      <p:sp>
        <p:nvSpPr>
          <p:cNvPr id="18434" name="Rectangle 2"/>
          <p:cNvSpPr>
            <a:spLocks noChangeArrowheads="1"/>
          </p:cNvSpPr>
          <p:nvPr/>
        </p:nvSpPr>
        <p:spPr bwMode="auto">
          <a:xfrm>
            <a:off x="4572000" y="1002795"/>
            <a:ext cx="432048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Шығармашылық ізденіс еңбектің, мамандықтың барлық саласына да өте қажет, ал мұғалім үшін ол ұстаздық дарындылыққа жетудің жолы, педагогикалық еңбекте шешуші орын алады. Мұғалімде педагогикалық бейімділіктің болуы – оның еңбектегі нәтижесінің кепілі. Педагогикалық қабілет пен мінез-құлық қасиеттері мектептегі кезден-ақ біртіндеп көріне бастайды да педагогикалық институттарда әрі қарай дамып, жетіледі.</a:t>
            </a:r>
            <a:endParaRPr kumimoji="0" lang="ru-RU" sz="9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20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Демек, идеалдық жағдайда педагогикалық қызмет пен мамандыққа бейімділік аңғартқан, дарынды, қабілетті адамдар айналысуы қажет.</a:t>
            </a:r>
            <a:endParaRPr kumimoji="0" lang="kk-KZ" sz="28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32" y="0"/>
            <a:ext cx="9015536" cy="3078832"/>
          </a:xfrm>
        </p:spPr>
        <p:txBody>
          <a:bodyPr>
            <a:noAutofit/>
          </a:bodyPr>
          <a:lstStyle/>
          <a:p>
            <a:r>
              <a:rPr lang="kk-KZ" sz="2400" dirty="0">
                <a:latin typeface="Times New Roman" pitchFamily="18" charset="0"/>
                <a:cs typeface="Times New Roman" pitchFamily="18" charset="0"/>
              </a:rPr>
              <a:t>Педагогикалық қабілеттілік (талант, мамандықты сүю, нышан) педагогикалық мамандықты ойдағыдай меңгерудің шарты болып табылады, бірақ шешуші кәсібі деп қарастыруға болмайды.</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kk-KZ" sz="2400" dirty="0">
                <a:latin typeface="Times New Roman" pitchFamily="18" charset="0"/>
                <a:cs typeface="Times New Roman" pitchFamily="18" charset="0"/>
              </a:rPr>
              <a:t>Қаншама адам айқын нышанды аңғартып, мұғалімдік мамандыққа үміткер болғанмен, шын мәнінде, педагог болып шыға алмайды, керісінше, алғашында жеткіліксіз қабілеттілік аңғартқан ұстаздар кейіннен педагогикалық шеберліктің шыңына жеткені қанша? </a:t>
            </a:r>
            <a:endParaRPr lang="ru-RU" sz="2400" dirty="0">
              <a:latin typeface="Times New Roman" pitchFamily="18" charset="0"/>
              <a:cs typeface="Times New Roman" pitchFamily="18" charset="0"/>
            </a:endParaRPr>
          </a:p>
        </p:txBody>
      </p:sp>
      <p:pic>
        <p:nvPicPr>
          <p:cNvPr id="19458" name="Picture 2" descr="Педагог – это образ жизни&amp;#39;"/>
          <p:cNvPicPr>
            <a:picLocks noChangeAspect="1" noChangeArrowheads="1"/>
          </p:cNvPicPr>
          <p:nvPr/>
        </p:nvPicPr>
        <p:blipFill>
          <a:blip r:embed="rId2" cstate="print"/>
          <a:srcRect/>
          <a:stretch>
            <a:fillRect/>
          </a:stretch>
        </p:blipFill>
        <p:spPr bwMode="auto">
          <a:xfrm>
            <a:off x="107504" y="3104964"/>
            <a:ext cx="3384376" cy="3456384"/>
          </a:xfrm>
          <a:prstGeom prst="rect">
            <a:avLst/>
          </a:prstGeom>
          <a:noFill/>
        </p:spPr>
      </p:pic>
      <p:sp>
        <p:nvSpPr>
          <p:cNvPr id="4" name="Прямоугольник 3"/>
          <p:cNvSpPr/>
          <p:nvPr/>
        </p:nvSpPr>
        <p:spPr>
          <a:xfrm>
            <a:off x="3851920" y="3429000"/>
            <a:ext cx="5184576" cy="28083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dirty="0"/>
          </a:p>
        </p:txBody>
      </p:sp>
      <p:sp>
        <p:nvSpPr>
          <p:cNvPr id="19459" name="Rectangle 3"/>
          <p:cNvSpPr>
            <a:spLocks noChangeArrowheads="1"/>
          </p:cNvSpPr>
          <p:nvPr/>
        </p:nvSpPr>
        <p:spPr bwMode="auto">
          <a:xfrm>
            <a:off x="3779912" y="3573016"/>
            <a:ext cx="5076056"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Сондықтан да педагогтің қажетті кәсіби сапаларына еңбек сүйгіштігін, тәртіптілігін, жауапкершілігін, мақсат қоя білу іскерлігін, жетістікке жету жолын таңдай білу, ұйымдастырушылықты, табандылықты, өзіне кәсіби деңгейін арттыруды және т.б. жатқызуға болады.</a:t>
            </a:r>
            <a:endParaRPr kumimoji="0" lang="kk-KZ" sz="20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a:extLst>
              <a:ext uri="{FF2B5EF4-FFF2-40B4-BE49-F238E27FC236}">
                <a16:creationId xmlns="" xmlns:a16="http://schemas.microsoft.com/office/drawing/2014/main" id="{D520E446-CF07-4E4F-A0D7-B969FF651CF2}"/>
              </a:ext>
            </a:extLst>
          </p:cNvPr>
          <p:cNvGraphicFramePr/>
          <p:nvPr>
            <p:extLst>
              <p:ext uri="{D42A27DB-BD31-4B8C-83A1-F6EECF244321}">
                <p14:modId xmlns="" xmlns:p14="http://schemas.microsoft.com/office/powerpoint/2010/main" val="2113357380"/>
              </p:ext>
            </p:extLst>
          </p:nvPr>
        </p:nvGraphicFramePr>
        <p:xfrm>
          <a:off x="304865" y="1288740"/>
          <a:ext cx="5040560" cy="56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482" name="AutoShape 2" descr="Что ожидает будущих педагогов, рассказал Асхат Аймагамбето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pic>
        <p:nvPicPr>
          <p:cNvPr id="20484" name="Picture 4" descr="Педагог - Проектория"/>
          <p:cNvPicPr>
            <a:picLocks noChangeAspect="1" noChangeArrowheads="1"/>
          </p:cNvPicPr>
          <p:nvPr/>
        </p:nvPicPr>
        <p:blipFill>
          <a:blip r:embed="rId7" cstate="print"/>
          <a:srcRect/>
          <a:stretch>
            <a:fillRect/>
          </a:stretch>
        </p:blipFill>
        <p:spPr bwMode="auto">
          <a:xfrm>
            <a:off x="5796136" y="1700808"/>
            <a:ext cx="3143426" cy="4824536"/>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a:extLst>
              <a:ext uri="{FF2B5EF4-FFF2-40B4-BE49-F238E27FC236}">
                <a16:creationId xmlns="" xmlns:a16="http://schemas.microsoft.com/office/drawing/2014/main" id="{CCBC6DB5-192E-4999-A178-F4E0D0EBD31C}"/>
              </a:ext>
            </a:extLst>
          </p:cNvPr>
          <p:cNvGraphicFramePr/>
          <p:nvPr>
            <p:extLst>
              <p:ext uri="{D42A27DB-BD31-4B8C-83A1-F6EECF244321}">
                <p14:modId xmlns="" xmlns:p14="http://schemas.microsoft.com/office/powerpoint/2010/main" val="2961532085"/>
              </p:ext>
            </p:extLst>
          </p:nvPr>
        </p:nvGraphicFramePr>
        <p:xfrm>
          <a:off x="-711433" y="1601416"/>
          <a:ext cx="9828584"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299</TotalTime>
  <Words>1713</Words>
  <Application>Microsoft Office PowerPoint</Application>
  <PresentationFormat>Экран (4:3)</PresentationFormat>
  <Paragraphs>99</Paragraphs>
  <Slides>37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Обычная</vt:lpstr>
      <vt:lpstr>8 ДӘРІС  ПЕДAГОГИКAЛЫҚ ІС-ӘРЕКЕТТЕГІ КӨШБАСШЫЛЫҚТЫ ДAМЫТУДЫҢ ПЕДAГОГИКAЛЫҚ ШAРТТAРЫ. </vt:lpstr>
      <vt:lpstr>Слайд 2</vt:lpstr>
      <vt:lpstr>Болашақ педагогтардың көшбасшылық сапаларын дамытудың  компоненттері: </vt:lpstr>
      <vt:lpstr>Көрсеткіштері:</vt:lpstr>
      <vt:lpstr>Өлшемдері:</vt:lpstr>
      <vt:lpstr>1.компонент-  Педагогикалық қабілеттілік. </vt:lpstr>
      <vt:lpstr>Педагогикалық қабілеттілік (талант, мамандықты сүю, нышан) педагогикалық мамандықты ойдағыдай меңгерудің шарты болып табылады, бірақ шешуші кәсібі деп қарастыруға болмайды.  Қаншама адам айқын нышанды аңғартып, мұғалімдік мамандыққа үміткер болғанмен, шын мәнінде, педагог болып шыға алмайды, керісінше, алғашында жеткіліксіз қабілеттілік аңғартқан ұстаздар кейіннен педагогикалық шеберліктің шыңына жеткені қанша? </vt:lpstr>
      <vt:lpstr>Слайд 8</vt:lpstr>
      <vt:lpstr>Слайд 9</vt:lpstr>
      <vt:lpstr>Педагогикалық қабілеттіліктер —шәкірттерді оқыту мен тәрбиелеуде мұғалімнің жоғары нәтижелерге жетудің шарты болып табылатын жеке тұлғаның белгілі психологиялық ерекшеліктері. </vt:lpstr>
      <vt:lpstr>Слайд 11</vt:lpstr>
      <vt:lpstr>Слайд 12</vt:lpstr>
      <vt:lpstr>Слайд 13</vt:lpstr>
      <vt:lpstr>Дидактикалық қабілеттіліктер</vt:lpstr>
      <vt:lpstr>Академиялық қабілеттіліктер</vt:lpstr>
      <vt:lpstr>Перцептивтік қабілеттіліктер</vt:lpstr>
      <vt:lpstr>Тілдік қабілеттіліктер</vt:lpstr>
      <vt:lpstr>Ұйымдастырушылық қабілеттіліктер</vt:lpstr>
      <vt:lpstr>Бедел қабілеттіліктері</vt:lpstr>
      <vt:lpstr>Коммуникативтік қабілеттіліктер</vt:lpstr>
      <vt:lpstr>Педагогикалық қиял </vt:lpstr>
      <vt:lpstr>Зейінді орналастыру қабілеттілігі</vt:lpstr>
      <vt:lpstr>Бiлiм берудiң инновaциялық жүйесiн қaлыптaстыру кешендi үдерiстен тұрaды. Ол дидaктикaлық, тәрбиелік, әдiстемелік деңгейде бiлiмнiң мәндi сaпaсын, дүниетaнымдық бaғдaрын, бiлiм беру үдерiсi субъектiлерiнiң өзaрa әрекеттестiгi және олaрдың объектi мен оқытудың мaқсaтынa  қaтынaсын жaңaртуды үйлестiредi.</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 дәріс  Педaгогикaлық іс-әрекеттегі көшбасшылықты дaмытудың педaгогикaлық шaрттaры.</dc:title>
  <dc:creator>Айзат Рымбекова</dc:creator>
  <cp:lastModifiedBy>Alima Saipova</cp:lastModifiedBy>
  <cp:revision>26</cp:revision>
  <dcterms:created xsi:type="dcterms:W3CDTF">2021-10-16T19:24:15Z</dcterms:created>
  <dcterms:modified xsi:type="dcterms:W3CDTF">2023-10-25T06:12:57Z</dcterms:modified>
</cp:coreProperties>
</file>