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77" r:id="rId2"/>
    <p:sldId id="256" r:id="rId3"/>
    <p:sldId id="257" r:id="rId4"/>
    <p:sldId id="260" r:id="rId5"/>
    <p:sldId id="259" r:id="rId6"/>
    <p:sldId id="261" r:id="rId7"/>
    <p:sldId id="262" r:id="rId8"/>
    <p:sldId id="263" r:id="rId9"/>
    <p:sldId id="264" r:id="rId10"/>
    <p:sldId id="265" r:id="rId11"/>
    <p:sldId id="269" r:id="rId12"/>
    <p:sldId id="270" r:id="rId13"/>
    <p:sldId id="271" r:id="rId14"/>
    <p:sldId id="272" r:id="rId15"/>
    <p:sldId id="273" r:id="rId16"/>
    <p:sldId id="274" r:id="rId17"/>
    <p:sldId id="275"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78652" autoAdjust="0"/>
  </p:normalViewPr>
  <p:slideViewPr>
    <p:cSldViewPr snapToGrid="0">
      <p:cViewPr varScale="1">
        <p:scale>
          <a:sx n="86" d="100"/>
          <a:sy n="86" d="100"/>
        </p:scale>
        <p:origin x="25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ru-KZ" smtClean="0"/>
              <a:t>‹#›</a:t>
            </a:fld>
            <a:endParaRPr lang="ru-KZ"/>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b="1" i="0" kern="1200" dirty="0">
                <a:solidFill>
                  <a:schemeClr val="tx1"/>
                </a:solidFill>
                <a:effectLst/>
                <a:latin typeface="+mn-lt"/>
                <a:ea typeface="+mn-ea"/>
                <a:cs typeface="+mn-cs"/>
              </a:rPr>
              <a:t>Data visualization</a:t>
            </a:r>
            <a:r>
              <a:rPr lang="en-US" sz="1200" b="0" i="0" kern="1200" dirty="0">
                <a:solidFill>
                  <a:schemeClr val="tx1"/>
                </a:solidFill>
                <a:effectLst/>
                <a:latin typeface="+mn-lt"/>
                <a:ea typeface="+mn-ea"/>
                <a:cs typeface="+mn-cs"/>
              </a:rPr>
              <a:t> is the technique to present the data in a pictorial or graphical format. It enables stakeholders and decision makers to analyze data visually. The data in a graphical format allows them to identify new trends and patterns easily. </a:t>
            </a:r>
          </a:p>
          <a:p>
            <a:r>
              <a:rPr lang="en-US" b="1" dirty="0"/>
              <a:t>Data visualization </a:t>
            </a:r>
            <a:r>
              <a:rPr lang="en-US" dirty="0"/>
              <a:t>involves exploring data through visual representations. It’s closely associated with data mining, which uses code to explore the patterns and connections in a data set. A data set can be just a small list of numbers that fits in one line of code or many gigabytes of data.</a:t>
            </a:r>
            <a:r>
              <a:rPr lang="ru-RU" dirty="0"/>
              <a:t> </a:t>
            </a:r>
          </a:p>
          <a:p>
            <a:r>
              <a:rPr lang="en-US" dirty="0"/>
              <a:t>Making beautiful representations of data is about more than pretty pictures. When you have a simple, visually appealing representation of a data set, its meaning becomes clear to viewers. People will see patterns and significance in your data sets that they never knew existed.</a:t>
            </a:r>
            <a:endParaRPr lang="en-US" b="0" i="1" u="sng" dirty="0">
              <a:solidFill>
                <a:srgbClr val="FF0000"/>
              </a:solidFill>
            </a:endParaRPr>
          </a:p>
          <a:p>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3</a:t>
            </a:fld>
            <a:endParaRPr lang="ru-KZ"/>
          </a:p>
        </p:txBody>
      </p:sp>
    </p:spTree>
    <p:extLst>
      <p:ext uri="{BB962C8B-B14F-4D97-AF65-F5344CB8AC3E}">
        <p14:creationId xmlns:p14="http://schemas.microsoft.com/office/powerpoint/2010/main" val="15146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change the color of the points, pass </a:t>
            </a:r>
            <a:r>
              <a:rPr lang="en-US" b="1" dirty="0"/>
              <a:t>c</a:t>
            </a:r>
            <a:r>
              <a:rPr lang="en-US" dirty="0"/>
              <a:t> to </a:t>
            </a:r>
            <a:r>
              <a:rPr lang="en-US" b="1" dirty="0"/>
              <a:t>scatter()</a:t>
            </a:r>
            <a:r>
              <a:rPr lang="en-US" dirty="0"/>
              <a:t> with the name of a color to use.</a:t>
            </a:r>
          </a:p>
          <a:p>
            <a:endParaRPr lang="en-US" dirty="0"/>
          </a:p>
          <a:p>
            <a:r>
              <a:rPr lang="en-US" sz="1200" b="0" i="0" u="none" strike="noStrike" kern="1200" baseline="0" dirty="0">
                <a:solidFill>
                  <a:schemeClr val="tx1"/>
                </a:solidFill>
                <a:latin typeface="+mn-lt"/>
                <a:ea typeface="+mn-ea"/>
                <a:cs typeface="+mn-cs"/>
              </a:rPr>
              <a:t>You can also define custom colors using the RGB color model. To define a color, pass the </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argument a tuple with three decimal values (one each for red, green, and blue), using values between 0 and 1. Values closer to 0 produce dark colors, and values closer to 1 produce lighter colors.</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12</a:t>
            </a:fld>
            <a:endParaRPr lang="ru-KZ"/>
          </a:p>
        </p:txBody>
      </p:sp>
    </p:spTree>
    <p:extLst>
      <p:ext uri="{BB962C8B-B14F-4D97-AF65-F5344CB8AC3E}">
        <p14:creationId xmlns:p14="http://schemas.microsoft.com/office/powerpoint/2010/main" val="365097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 </a:t>
            </a:r>
            <a:r>
              <a:rPr lang="en-US" b="1" dirty="0"/>
              <a:t>colormap</a:t>
            </a:r>
            <a:r>
              <a:rPr lang="en-US" dirty="0"/>
              <a:t> is a series of colors in a gradient that moves from a starting to ending color. Colormaps are used in visualizations to emphasize a pattern in the data. For example, you might make low values a light color and high values a darker color. The </a:t>
            </a:r>
            <a:r>
              <a:rPr lang="en-US" b="1" dirty="0" err="1"/>
              <a:t>pyplot</a:t>
            </a:r>
            <a:r>
              <a:rPr lang="en-US" dirty="0"/>
              <a:t> module includes a set of built-in colormaps. To use one of these colormaps, you need to specify how </a:t>
            </a:r>
            <a:r>
              <a:rPr lang="en-US" b="1" dirty="0" err="1"/>
              <a:t>pyplot</a:t>
            </a:r>
            <a:r>
              <a:rPr lang="en-US" dirty="0"/>
              <a:t> should assign a color to each point in the data set.</a:t>
            </a:r>
          </a:p>
          <a:p>
            <a:r>
              <a:rPr lang="en-US" dirty="0"/>
              <a:t>We pass the list of y-values to </a:t>
            </a:r>
            <a:r>
              <a:rPr lang="en-US" b="1" dirty="0"/>
              <a:t>c</a:t>
            </a:r>
            <a:r>
              <a:rPr lang="en-US" dirty="0"/>
              <a:t> and then tell </a:t>
            </a:r>
            <a:r>
              <a:rPr lang="en-US" b="1" dirty="0" err="1"/>
              <a:t>pyplot</a:t>
            </a:r>
            <a:r>
              <a:rPr lang="en-US" dirty="0"/>
              <a:t> which colormap to use through the </a:t>
            </a:r>
            <a:r>
              <a:rPr lang="en-US" b="1" dirty="0" err="1"/>
              <a:t>cmap</a:t>
            </a:r>
            <a:r>
              <a:rPr lang="en-US" dirty="0"/>
              <a:t> argument. This code colors the points with lower y-values light blue and the points with larger y-values dark blue. The resulting plot is shown in Figure 10.</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13</a:t>
            </a:fld>
            <a:endParaRPr lang="ru-KZ"/>
          </a:p>
        </p:txBody>
      </p:sp>
    </p:spTree>
    <p:extLst>
      <p:ext uri="{BB962C8B-B14F-4D97-AF65-F5344CB8AC3E}">
        <p14:creationId xmlns:p14="http://schemas.microsoft.com/office/powerpoint/2010/main" val="192998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If you want your program to automatically save the plot to a file, you can replace the call to </a:t>
            </a:r>
            <a:r>
              <a:rPr lang="en-US" b="1" dirty="0" err="1"/>
              <a:t>plt.show</a:t>
            </a:r>
            <a:r>
              <a:rPr lang="en-US" b="1" dirty="0"/>
              <a:t>()</a:t>
            </a:r>
            <a:r>
              <a:rPr lang="en-US" dirty="0"/>
              <a:t> with a call to </a:t>
            </a:r>
            <a:r>
              <a:rPr lang="en-US" b="1" dirty="0" err="1"/>
              <a:t>plt.savefig</a:t>
            </a:r>
            <a:r>
              <a:rPr lang="en-US" b="1" dirty="0"/>
              <a:t>().</a:t>
            </a:r>
          </a:p>
          <a:p>
            <a:r>
              <a:rPr lang="en-US" b="0" dirty="0"/>
              <a:t>The first argument is a filename for the plot image, which will be saved in the same directory as your python program . </a:t>
            </a:r>
          </a:p>
          <a:p>
            <a:r>
              <a:rPr lang="en-US" b="0" dirty="0"/>
              <a:t>The second argument trims extra whitespace from the plot. </a:t>
            </a:r>
          </a:p>
          <a:p>
            <a:r>
              <a:rPr lang="en-US" b="0" dirty="0"/>
              <a:t>If you want the extra whitespace around the plot, you can omit this argument.</a:t>
            </a:r>
            <a:endParaRPr lang="ru-KZ" b="0" dirty="0"/>
          </a:p>
        </p:txBody>
      </p:sp>
      <p:sp>
        <p:nvSpPr>
          <p:cNvPr id="4" name="Номер слайда 3"/>
          <p:cNvSpPr>
            <a:spLocks noGrp="1"/>
          </p:cNvSpPr>
          <p:nvPr>
            <p:ph type="sldNum" sz="quarter" idx="5"/>
          </p:nvPr>
        </p:nvSpPr>
        <p:spPr/>
        <p:txBody>
          <a:bodyPr/>
          <a:lstStyle/>
          <a:p>
            <a:fld id="{4FA8DC58-1519-4342-8323-F22B1E0BAFA7}" type="slidenum">
              <a:rPr lang="ru-KZ" smtClean="0"/>
              <a:t>14</a:t>
            </a:fld>
            <a:endParaRPr lang="ru-KZ"/>
          </a:p>
        </p:txBody>
      </p:sp>
    </p:spTree>
    <p:extLst>
      <p:ext uri="{BB962C8B-B14F-4D97-AF65-F5344CB8AC3E}">
        <p14:creationId xmlns:p14="http://schemas.microsoft.com/office/powerpoint/2010/main" val="10687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section </a:t>
            </a:r>
            <a:r>
              <a:rPr lang="en-US" dirty="0"/>
              <a:t>we’ll use the Python visualization package Pygal to produce scalable vector graphics files. These are useful in visualizations that are presented on differently sized screens because they scale automatically to fit the viewer’s screen. If you plan to use your visualizations online, consider using Pygal so your work will look good on any device people use to view your visualizations.</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15</a:t>
            </a:fld>
            <a:endParaRPr lang="ru-KZ"/>
          </a:p>
        </p:txBody>
      </p:sp>
    </p:spTree>
    <p:extLst>
      <p:ext uri="{BB962C8B-B14F-4D97-AF65-F5344CB8AC3E}">
        <p14:creationId xmlns:p14="http://schemas.microsoft.com/office/powerpoint/2010/main" val="32578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With a list of frequencies, we can make a histogram of the results. A histogram is a bar chart showing how often certain results occur.</a:t>
            </a:r>
          </a:p>
          <a:p>
            <a:r>
              <a:rPr lang="en-US" dirty="0"/>
              <a:t>We make a bar chart by creating an instance of </a:t>
            </a:r>
            <a:r>
              <a:rPr lang="en-US" b="1" dirty="0" err="1"/>
              <a:t>pygal.Bar</a:t>
            </a:r>
            <a:r>
              <a:rPr lang="en-US" b="1" dirty="0"/>
              <a:t>()</a:t>
            </a:r>
            <a:r>
              <a:rPr lang="en-US" dirty="0"/>
              <a:t>, which we store in </a:t>
            </a:r>
            <a:r>
              <a:rPr lang="en-US" b="1" dirty="0"/>
              <a:t>hist</a:t>
            </a:r>
            <a:r>
              <a:rPr lang="en-US" dirty="0"/>
              <a:t>. We then set the </a:t>
            </a:r>
            <a:r>
              <a:rPr lang="en-US" b="1" dirty="0"/>
              <a:t>title</a:t>
            </a:r>
            <a:r>
              <a:rPr lang="en-US" dirty="0"/>
              <a:t> attribute of </a:t>
            </a:r>
            <a:r>
              <a:rPr lang="en-US" b="1" dirty="0"/>
              <a:t>hist</a:t>
            </a:r>
            <a:r>
              <a:rPr lang="en-US" dirty="0"/>
              <a:t>, use the possible results of the labels for the x-axis, and add a title for each of the axes. We use </a:t>
            </a:r>
            <a:r>
              <a:rPr lang="en-US" b="1" dirty="0"/>
              <a:t>add()</a:t>
            </a:r>
            <a:r>
              <a:rPr lang="en-US" dirty="0"/>
              <a:t> to add a series of values to the chart. Finally, we render the chart to an </a:t>
            </a:r>
            <a:r>
              <a:rPr lang="en-US" b="1" dirty="0"/>
              <a:t>SVG</a:t>
            </a:r>
            <a:r>
              <a:rPr lang="en-US" dirty="0"/>
              <a:t> file, which expects a filename with the </a:t>
            </a:r>
            <a:r>
              <a:rPr lang="en-US" b="1" dirty="0"/>
              <a:t>.</a:t>
            </a:r>
            <a:r>
              <a:rPr lang="en-US" b="1" dirty="0" err="1"/>
              <a:t>svg</a:t>
            </a:r>
            <a:r>
              <a:rPr lang="en-US" dirty="0"/>
              <a:t> extension. </a:t>
            </a:r>
          </a:p>
          <a:p>
            <a:r>
              <a:rPr lang="en-US" dirty="0"/>
              <a:t>The simplest way to look at the resulting histogram is in a web browser.</a:t>
            </a:r>
          </a:p>
          <a:p>
            <a:r>
              <a:rPr lang="en-US" dirty="0"/>
              <a:t>Notice that Pygal has made the chart interactive: hover your cursor over any bar in the chart and you’ll see the data associated with it. This feature is particularly useful when plotting multiple data sets on the same chart.</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16</a:t>
            </a:fld>
            <a:endParaRPr lang="ru-KZ"/>
          </a:p>
        </p:txBody>
      </p:sp>
    </p:spTree>
    <p:extLst>
      <p:ext uri="{BB962C8B-B14F-4D97-AF65-F5344CB8AC3E}">
        <p14:creationId xmlns:p14="http://schemas.microsoft.com/office/powerpoint/2010/main" val="93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Pygal includes a </a:t>
            </a:r>
            <a:r>
              <a:rPr lang="en-US" b="1" dirty="0"/>
              <a:t>Worldmap</a:t>
            </a:r>
            <a:r>
              <a:rPr lang="en-US" dirty="0"/>
              <a:t> chart type to help map global data sets. As an example of how to use </a:t>
            </a:r>
            <a:r>
              <a:rPr lang="en-US" b="1" dirty="0"/>
              <a:t>Worldmap</a:t>
            </a:r>
            <a:r>
              <a:rPr lang="en-US" dirty="0"/>
              <a:t>, we’ll create a simple map that highlights North America, Central America, and South America.</a:t>
            </a:r>
          </a:p>
          <a:p>
            <a:r>
              <a:rPr lang="en-US" dirty="0"/>
              <a:t>We make an instance of the </a:t>
            </a:r>
            <a:r>
              <a:rPr lang="en-US" b="1" dirty="0"/>
              <a:t>Worldmap</a:t>
            </a:r>
            <a:r>
              <a:rPr lang="en-US" dirty="0"/>
              <a:t> class and set the map’s title attribute. Then we use the </a:t>
            </a:r>
            <a:r>
              <a:rPr lang="en-US" b="1" dirty="0"/>
              <a:t>add()</a:t>
            </a:r>
            <a:r>
              <a:rPr lang="en-US" dirty="0"/>
              <a:t> method, which takes in a label and a list of country codes for the countries we want to focus on. Each call to </a:t>
            </a:r>
            <a:r>
              <a:rPr lang="en-US" b="1" dirty="0"/>
              <a:t>add()</a:t>
            </a:r>
            <a:r>
              <a:rPr lang="en-US" dirty="0"/>
              <a:t> sets up a new color for the set of countries and adds that color to a key on the left of the graph with the label specified here. We want the entire region of North America represented in one color, so we place 'ca', 'mx', and 'us’ in the list we pass to the first </a:t>
            </a:r>
            <a:r>
              <a:rPr lang="en-US" b="1" dirty="0"/>
              <a:t>add()</a:t>
            </a:r>
            <a:r>
              <a:rPr lang="en-US" dirty="0"/>
              <a:t> call to highlight Canada, Mexico, and the United States together. We then do the same for the countries in Central America and South America.</a:t>
            </a:r>
          </a:p>
          <a:p>
            <a:r>
              <a:rPr lang="en-US" dirty="0"/>
              <a:t>The method </a:t>
            </a:r>
            <a:r>
              <a:rPr lang="en-US" b="1" dirty="0" err="1"/>
              <a:t>render_to_file</a:t>
            </a:r>
            <a:r>
              <a:rPr lang="en-US" b="1" dirty="0"/>
              <a:t>()</a:t>
            </a:r>
            <a:r>
              <a:rPr lang="en-US" dirty="0"/>
              <a:t> creates an </a:t>
            </a:r>
            <a:r>
              <a:rPr lang="en-US" b="1" dirty="0"/>
              <a:t>.</a:t>
            </a:r>
            <a:r>
              <a:rPr lang="en-US" b="1" dirty="0" err="1"/>
              <a:t>svg</a:t>
            </a:r>
            <a:r>
              <a:rPr lang="en-US" dirty="0"/>
              <a:t> file containing the chart, which you can open in your browser. The output is a map highlighting North, Central, and South America in different colors, as shown in Figure 12.</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17</a:t>
            </a:fld>
            <a:endParaRPr lang="ru-KZ"/>
          </a:p>
        </p:txBody>
      </p:sp>
    </p:spTree>
    <p:extLst>
      <p:ext uri="{BB962C8B-B14F-4D97-AF65-F5344CB8AC3E}">
        <p14:creationId xmlns:p14="http://schemas.microsoft.com/office/powerpoint/2010/main" val="404273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Let’s plot a </a:t>
            </a:r>
            <a:r>
              <a:rPr lang="en-US" b="1" dirty="0"/>
              <a:t>Simple Line Graph</a:t>
            </a:r>
            <a:r>
              <a:rPr lang="en-US" dirty="0"/>
              <a:t> using </a:t>
            </a:r>
            <a:r>
              <a:rPr lang="en-US" b="1" i="1" dirty="0"/>
              <a:t>matplotlib</a:t>
            </a:r>
            <a:r>
              <a:rPr lang="en-US" dirty="0"/>
              <a:t>, and then customize it to create a more informative visualization of our data. </a:t>
            </a:r>
          </a:p>
          <a:p>
            <a:r>
              <a:rPr lang="en-US" b="1" dirty="0"/>
              <a:t>Matplotlib</a:t>
            </a:r>
            <a:r>
              <a:rPr lang="en-US" dirty="0"/>
              <a:t> is a plotting library for the Python programming language and its numerical mathematics extension NumPy.</a:t>
            </a:r>
          </a:p>
          <a:p>
            <a:r>
              <a:rPr lang="en-US" dirty="0"/>
              <a:t>We’ll use the square number sequence 1, 4, 9, 16, 25 as the data for the graph.</a:t>
            </a:r>
          </a:p>
          <a:p>
            <a:r>
              <a:rPr lang="en-US" dirty="0"/>
              <a:t>We first import the </a:t>
            </a:r>
            <a:r>
              <a:rPr lang="en-US" b="1" dirty="0"/>
              <a:t>pyplot</a:t>
            </a:r>
            <a:r>
              <a:rPr lang="en-US" dirty="0"/>
              <a:t> module using the alias </a:t>
            </a:r>
            <a:r>
              <a:rPr lang="en-US" b="1" i="0" dirty="0" err="1"/>
              <a:t>plt</a:t>
            </a:r>
            <a:r>
              <a:rPr lang="en-US" dirty="0"/>
              <a:t> so we don’t have to type pyplot repeatedly. </a:t>
            </a:r>
            <a:r>
              <a:rPr lang="en-US" b="1" dirty="0"/>
              <a:t>pyplot</a:t>
            </a:r>
            <a:r>
              <a:rPr lang="en-US" dirty="0"/>
              <a:t> contains a number of functions that help generate charts and plots. </a:t>
            </a:r>
          </a:p>
          <a:p>
            <a:r>
              <a:rPr lang="en-US" dirty="0"/>
              <a:t>We create a </a:t>
            </a:r>
            <a:r>
              <a:rPr lang="en-US" b="1" dirty="0"/>
              <a:t>list</a:t>
            </a:r>
            <a:r>
              <a:rPr lang="en-US" dirty="0"/>
              <a:t> to hold the squares and then pass it to the </a:t>
            </a:r>
            <a:r>
              <a:rPr lang="en-US" b="1" dirty="0"/>
              <a:t>plot()</a:t>
            </a:r>
            <a:r>
              <a:rPr lang="en-US" dirty="0"/>
              <a:t> function, which will try to plot the numbers in a meaningful way. </a:t>
            </a:r>
          </a:p>
          <a:p>
            <a:r>
              <a:rPr lang="en-US" b="1" dirty="0" err="1"/>
              <a:t>plt.show</a:t>
            </a:r>
            <a:r>
              <a:rPr lang="en-US" b="1" dirty="0"/>
              <a:t>()</a:t>
            </a:r>
            <a:r>
              <a:rPr lang="en-US" dirty="0"/>
              <a:t> opens matplotlib’s viewer and displays the plot, as shown in Figure 1.</a:t>
            </a:r>
          </a:p>
        </p:txBody>
      </p:sp>
      <p:sp>
        <p:nvSpPr>
          <p:cNvPr id="4" name="Номер слайда 3"/>
          <p:cNvSpPr>
            <a:spLocks noGrp="1"/>
          </p:cNvSpPr>
          <p:nvPr>
            <p:ph type="sldNum" sz="quarter" idx="5"/>
          </p:nvPr>
        </p:nvSpPr>
        <p:spPr/>
        <p:txBody>
          <a:bodyPr/>
          <a:lstStyle/>
          <a:p>
            <a:fld id="{4FA8DC58-1519-4342-8323-F22B1E0BAFA7}" type="slidenum">
              <a:rPr lang="ru-KZ" smtClean="0"/>
              <a:t>4</a:t>
            </a:fld>
            <a:endParaRPr lang="ru-KZ"/>
          </a:p>
        </p:txBody>
      </p:sp>
    </p:spTree>
    <p:extLst>
      <p:ext uri="{BB962C8B-B14F-4D97-AF65-F5344CB8AC3E}">
        <p14:creationId xmlns:p14="http://schemas.microsoft.com/office/powerpoint/2010/main" val="249499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Matplotlib allows you to adjust every feature of a visualization. We’ll use a few of the available customizations to improve the readability of this plot.</a:t>
            </a:r>
          </a:p>
          <a:p>
            <a:r>
              <a:rPr lang="en-US" dirty="0"/>
              <a:t>The </a:t>
            </a:r>
            <a:r>
              <a:rPr lang="en-US" b="1" dirty="0"/>
              <a:t>linewidth</a:t>
            </a:r>
            <a:r>
              <a:rPr lang="en-US" dirty="0"/>
              <a:t> parameter controls the thickness of the line that </a:t>
            </a:r>
            <a:r>
              <a:rPr lang="en-US" b="1" dirty="0"/>
              <a:t>plot()</a:t>
            </a:r>
            <a:r>
              <a:rPr lang="en-US" dirty="0"/>
              <a:t> generates. The </a:t>
            </a:r>
            <a:r>
              <a:rPr lang="en-US" b="1" dirty="0"/>
              <a:t>title()</a:t>
            </a:r>
            <a:r>
              <a:rPr lang="en-US" dirty="0"/>
              <a:t> function sets a title for the chart. The </a:t>
            </a:r>
            <a:r>
              <a:rPr lang="en-US" b="1" dirty="0"/>
              <a:t>fontsize</a:t>
            </a:r>
            <a:r>
              <a:rPr lang="en-US" dirty="0"/>
              <a:t> parameters, which appear repeatedly throughout the code, control the size of the text on the chart.</a:t>
            </a:r>
          </a:p>
          <a:p>
            <a:r>
              <a:rPr lang="en-US" dirty="0"/>
              <a:t>The </a:t>
            </a:r>
            <a:r>
              <a:rPr lang="en-US" b="1" dirty="0" err="1"/>
              <a:t>xlabel</a:t>
            </a:r>
            <a:r>
              <a:rPr lang="en-US" b="1" dirty="0"/>
              <a:t>()</a:t>
            </a:r>
            <a:r>
              <a:rPr lang="en-US" dirty="0"/>
              <a:t> and </a:t>
            </a:r>
            <a:r>
              <a:rPr lang="en-US" b="1" dirty="0" err="1"/>
              <a:t>ylabel</a:t>
            </a:r>
            <a:r>
              <a:rPr lang="en-US" b="1" dirty="0"/>
              <a:t>()</a:t>
            </a:r>
            <a:r>
              <a:rPr lang="en-US" dirty="0"/>
              <a:t> functions allow you to set a title for each of the axes and the function </a:t>
            </a:r>
            <a:r>
              <a:rPr lang="en-US" b="1" dirty="0" err="1"/>
              <a:t>tick_params</a:t>
            </a:r>
            <a:r>
              <a:rPr lang="en-US" b="1" dirty="0"/>
              <a:t>()</a:t>
            </a:r>
            <a:r>
              <a:rPr lang="en-US" dirty="0"/>
              <a:t> styles the tick marks. </a:t>
            </a:r>
          </a:p>
          <a:p>
            <a:r>
              <a:rPr lang="en-US" dirty="0"/>
              <a:t>The arguments shown here affect the tick marks on </a:t>
            </a:r>
            <a:r>
              <a:rPr lang="en-US" b="1" dirty="0"/>
              <a:t>both</a:t>
            </a:r>
            <a:r>
              <a:rPr lang="en-US" dirty="0"/>
              <a:t> the </a:t>
            </a:r>
            <a:r>
              <a:rPr lang="en-US" b="1" dirty="0"/>
              <a:t>x</a:t>
            </a:r>
            <a:r>
              <a:rPr lang="en-US" dirty="0"/>
              <a:t> and </a:t>
            </a:r>
            <a:r>
              <a:rPr lang="en-US" b="1" dirty="0"/>
              <a:t>y</a:t>
            </a:r>
            <a:r>
              <a:rPr lang="en-US" dirty="0"/>
              <a:t> axes and set the font size of the tick mark labels to 14 (</a:t>
            </a:r>
            <a:r>
              <a:rPr lang="en-US" b="1" dirty="0" err="1"/>
              <a:t>labelsize</a:t>
            </a:r>
            <a:r>
              <a:rPr lang="en-US" b="1" dirty="0"/>
              <a:t>=14</a:t>
            </a:r>
            <a:r>
              <a:rPr lang="en-US" dirty="0"/>
              <a:t>).</a:t>
            </a:r>
          </a:p>
          <a:p>
            <a:r>
              <a:rPr lang="en-US" dirty="0"/>
              <a:t>As you can see in Figure 2, the resulting chart is much easier to read. The label type is bigger, and the line graph is thicker.</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5</a:t>
            </a:fld>
            <a:endParaRPr lang="ru-KZ"/>
          </a:p>
        </p:txBody>
      </p:sp>
    </p:spTree>
    <p:extLst>
      <p:ext uri="{BB962C8B-B14F-4D97-AF65-F5344CB8AC3E}">
        <p14:creationId xmlns:p14="http://schemas.microsoft.com/office/powerpoint/2010/main" val="39398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Notice at the end of the graph that the square of 4 is shown as 25! Let’s fix that.</a:t>
            </a:r>
          </a:p>
          <a:p>
            <a:r>
              <a:rPr lang="en-US" dirty="0"/>
              <a:t>When you give </a:t>
            </a:r>
            <a:r>
              <a:rPr lang="en-US" b="1" dirty="0"/>
              <a:t>plot()</a:t>
            </a:r>
            <a:r>
              <a:rPr lang="en-US" dirty="0"/>
              <a:t> a sequence of numbers, it assumes the first data point corresponds to an x-coordinate value of 0, but our first point corresponds to an x-value of 1. We can override the default behavior by giving </a:t>
            </a:r>
            <a:r>
              <a:rPr lang="en-US" b="1" dirty="0"/>
              <a:t>plot()</a:t>
            </a:r>
            <a:r>
              <a:rPr lang="en-US" dirty="0"/>
              <a:t> both the input and output values used to calculate the squares.</a:t>
            </a:r>
          </a:p>
          <a:p>
            <a:r>
              <a:rPr lang="en-US" sz="1200" b="0" i="0" u="none" strike="noStrike" kern="1200" baseline="0" dirty="0">
                <a:solidFill>
                  <a:schemeClr val="tx1"/>
                </a:solidFill>
                <a:latin typeface="+mn-lt"/>
                <a:ea typeface="+mn-ea"/>
                <a:cs typeface="+mn-cs"/>
              </a:rPr>
              <a:t>Now </a:t>
            </a:r>
            <a:r>
              <a:rPr lang="en-US" sz="1200" b="1" i="0" u="none" strike="noStrike" kern="1200" baseline="0" dirty="0">
                <a:solidFill>
                  <a:schemeClr val="tx1"/>
                </a:solidFill>
                <a:latin typeface="+mn-lt"/>
                <a:ea typeface="+mn-ea"/>
                <a:cs typeface="+mn-cs"/>
              </a:rPr>
              <a:t>plot()</a:t>
            </a:r>
            <a:r>
              <a:rPr lang="en-US" sz="1200" b="0" i="0" u="none" strike="noStrike" kern="1200" baseline="0" dirty="0">
                <a:solidFill>
                  <a:schemeClr val="tx1"/>
                </a:solidFill>
                <a:latin typeface="+mn-lt"/>
                <a:ea typeface="+mn-ea"/>
                <a:cs typeface="+mn-cs"/>
              </a:rPr>
              <a:t> will graph the data correctly because we’ve provided both the input and output values, so it doesn’t have to assume how the output numbers were generated. The resulting plot, shown in Figure 3, is correct.</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6</a:t>
            </a:fld>
            <a:endParaRPr lang="ru-KZ"/>
          </a:p>
        </p:txBody>
      </p:sp>
    </p:spTree>
    <p:extLst>
      <p:ext uri="{BB962C8B-B14F-4D97-AF65-F5344CB8AC3E}">
        <p14:creationId xmlns:p14="http://schemas.microsoft.com/office/powerpoint/2010/main" val="69672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Sometimes it’s useful to be able to plot and style individual points based on certain characteristics. For example, you might plot small values in one color and larger values in a different color. You could also plot a large data set with one set of styling options and then emphasize individual points by replotting them with different options.</a:t>
            </a:r>
          </a:p>
          <a:p>
            <a:r>
              <a:rPr lang="en-US" dirty="0"/>
              <a:t>To plot a single point, use the </a:t>
            </a:r>
            <a:r>
              <a:rPr lang="en-US" b="1" dirty="0"/>
              <a:t>scatter()</a:t>
            </a:r>
            <a:r>
              <a:rPr lang="en-US" dirty="0"/>
              <a:t> function. Pass the single (x, y) values of the point of interest to </a:t>
            </a:r>
            <a:r>
              <a:rPr lang="en-US" b="1" dirty="0"/>
              <a:t>scatter()</a:t>
            </a:r>
            <a:r>
              <a:rPr lang="en-US" dirty="0"/>
              <a:t>, and it should plot those values.</a:t>
            </a:r>
          </a:p>
        </p:txBody>
      </p:sp>
      <p:sp>
        <p:nvSpPr>
          <p:cNvPr id="4" name="Номер слайда 3"/>
          <p:cNvSpPr>
            <a:spLocks noGrp="1"/>
          </p:cNvSpPr>
          <p:nvPr>
            <p:ph type="sldNum" sz="quarter" idx="5"/>
          </p:nvPr>
        </p:nvSpPr>
        <p:spPr/>
        <p:txBody>
          <a:bodyPr/>
          <a:lstStyle/>
          <a:p>
            <a:fld id="{4FA8DC58-1519-4342-8323-F22B1E0BAFA7}" type="slidenum">
              <a:rPr lang="ru-KZ" smtClean="0"/>
              <a:t>7</a:t>
            </a:fld>
            <a:endParaRPr lang="ru-KZ"/>
          </a:p>
        </p:txBody>
      </p:sp>
    </p:spTree>
    <p:extLst>
      <p:ext uri="{BB962C8B-B14F-4D97-AF65-F5344CB8AC3E}">
        <p14:creationId xmlns:p14="http://schemas.microsoft.com/office/powerpoint/2010/main" val="343388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Let’s style the output to make it more interesting. We’ll add a title, label the axes, and make sure all the text is large enough to read.</a:t>
            </a:r>
          </a:p>
          <a:p>
            <a:r>
              <a:rPr lang="en-US" dirty="0"/>
              <a:t>We call </a:t>
            </a:r>
            <a:r>
              <a:rPr lang="en-US" b="1" dirty="0"/>
              <a:t>scatter()</a:t>
            </a:r>
            <a:r>
              <a:rPr lang="en-US" dirty="0"/>
              <a:t> and use the </a:t>
            </a:r>
            <a:r>
              <a:rPr lang="en-US" b="1" dirty="0"/>
              <a:t>s</a:t>
            </a:r>
            <a:r>
              <a:rPr lang="en-US" dirty="0"/>
              <a:t> argument to set the size of the dots used to draw the graph. When you run, you should see a single point in the middle of the chart, as shown in Figure 5.</a:t>
            </a:r>
          </a:p>
          <a:p>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8</a:t>
            </a:fld>
            <a:endParaRPr lang="ru-KZ"/>
          </a:p>
        </p:txBody>
      </p:sp>
    </p:spTree>
    <p:extLst>
      <p:ext uri="{BB962C8B-B14F-4D97-AF65-F5344CB8AC3E}">
        <p14:creationId xmlns:p14="http://schemas.microsoft.com/office/powerpoint/2010/main" val="205134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plot a series of points, we can pass </a:t>
            </a:r>
            <a:r>
              <a:rPr lang="en-US" b="1" dirty="0"/>
              <a:t>scatter()</a:t>
            </a:r>
            <a:r>
              <a:rPr lang="en-US" dirty="0"/>
              <a:t> separate lists of </a:t>
            </a:r>
            <a:r>
              <a:rPr lang="en-US" b="1" dirty="0"/>
              <a:t>x</a:t>
            </a:r>
            <a:r>
              <a:rPr lang="en-US" dirty="0"/>
              <a:t> and </a:t>
            </a:r>
            <a:r>
              <a:rPr lang="en-US" b="1" dirty="0"/>
              <a:t>y</a:t>
            </a:r>
            <a:r>
              <a:rPr lang="en-US" dirty="0"/>
              <a:t> values.</a:t>
            </a:r>
          </a:p>
          <a:p>
            <a:r>
              <a:rPr lang="en-US" dirty="0"/>
              <a:t>The </a:t>
            </a:r>
            <a:r>
              <a:rPr lang="en-US" b="1" dirty="0"/>
              <a:t>x_values</a:t>
            </a:r>
            <a:r>
              <a:rPr lang="en-US" dirty="0"/>
              <a:t> list contains the numbers to be squared, and </a:t>
            </a:r>
            <a:r>
              <a:rPr lang="en-US" b="1" dirty="0" err="1"/>
              <a:t>y_values</a:t>
            </a:r>
            <a:r>
              <a:rPr lang="en-US" dirty="0"/>
              <a:t> contains the square of each number. When these lists are passed to </a:t>
            </a:r>
            <a:r>
              <a:rPr lang="en-US" b="1" dirty="0"/>
              <a:t>scatter()</a:t>
            </a:r>
            <a:r>
              <a:rPr lang="en-US" dirty="0"/>
              <a:t>, matplotlib reads one value from each list as it plots each point. The points to be plotted are (1, 1), (2, 4), (3, 9), (4, 16), and (5, 25); </a:t>
            </a:r>
          </a:p>
          <a:p>
            <a:r>
              <a:rPr lang="en-US" dirty="0"/>
              <a:t>the result is shown in Figure 6.</a:t>
            </a:r>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9</a:t>
            </a:fld>
            <a:endParaRPr lang="ru-KZ"/>
          </a:p>
        </p:txBody>
      </p:sp>
    </p:spTree>
    <p:extLst>
      <p:ext uri="{BB962C8B-B14F-4D97-AF65-F5344CB8AC3E}">
        <p14:creationId xmlns:p14="http://schemas.microsoft.com/office/powerpoint/2010/main" val="185112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Writing out lists by hand can be inefficient, especially when we have many points. Rather than passing our points in a list, let’s use a loop in Python to do the calculations for us. Here’s how this would look with 1000 points.</a:t>
            </a:r>
          </a:p>
          <a:p>
            <a:r>
              <a:rPr lang="en-US" dirty="0"/>
              <a:t>We start with a list of x-values containing the numbers 1 through 1000. </a:t>
            </a:r>
          </a:p>
          <a:p>
            <a:r>
              <a:rPr lang="en-US" dirty="0"/>
              <a:t>Next, a list comprehension generates the y-values by looping through the x-values, squaring each number, and storing the results in </a:t>
            </a:r>
            <a:r>
              <a:rPr lang="en-US" b="1" dirty="0"/>
              <a:t>y_values</a:t>
            </a:r>
            <a:r>
              <a:rPr lang="en-US" dirty="0"/>
              <a:t>. </a:t>
            </a:r>
          </a:p>
          <a:p>
            <a:r>
              <a:rPr lang="en-US" dirty="0"/>
              <a:t>We then pass the input and output lists to </a:t>
            </a:r>
            <a:r>
              <a:rPr lang="en-US" b="1" dirty="0"/>
              <a:t>scatter()</a:t>
            </a:r>
            <a:r>
              <a:rPr lang="en-US" dirty="0"/>
              <a:t>.</a:t>
            </a:r>
          </a:p>
          <a:p>
            <a:r>
              <a:rPr lang="en-US" dirty="0"/>
              <a:t>Because this is a large data set, we use a smaller point size and we use the </a:t>
            </a:r>
            <a:r>
              <a:rPr lang="en-US" b="1" dirty="0"/>
              <a:t>axis()</a:t>
            </a:r>
            <a:r>
              <a:rPr lang="en-US" dirty="0"/>
              <a:t> function to specify the range of each axis. </a:t>
            </a:r>
          </a:p>
          <a:p>
            <a:r>
              <a:rPr lang="en-US" dirty="0"/>
              <a:t>The </a:t>
            </a:r>
            <a:r>
              <a:rPr lang="en-US" b="1" dirty="0"/>
              <a:t>axis()</a:t>
            </a:r>
            <a:r>
              <a:rPr lang="en-US" dirty="0"/>
              <a:t> function requires four values: the minimum and maximum values for the x-axis and the y-axis. </a:t>
            </a:r>
          </a:p>
          <a:p>
            <a:r>
              <a:rPr lang="en-US" dirty="0"/>
              <a:t>Here, we run the x-axis from 0 to 1100 and the y-axis from 0 to 1100000. Figure 7 shows the result.</a:t>
            </a:r>
          </a:p>
        </p:txBody>
      </p:sp>
      <p:sp>
        <p:nvSpPr>
          <p:cNvPr id="4" name="Номер слайда 3"/>
          <p:cNvSpPr>
            <a:spLocks noGrp="1"/>
          </p:cNvSpPr>
          <p:nvPr>
            <p:ph type="sldNum" sz="quarter" idx="5"/>
          </p:nvPr>
        </p:nvSpPr>
        <p:spPr/>
        <p:txBody>
          <a:bodyPr/>
          <a:lstStyle/>
          <a:p>
            <a:fld id="{4FA8DC58-1519-4342-8323-F22B1E0BAFA7}" type="slidenum">
              <a:rPr lang="ru-KZ" smtClean="0"/>
              <a:t>10</a:t>
            </a:fld>
            <a:endParaRPr lang="ru-KZ"/>
          </a:p>
        </p:txBody>
      </p:sp>
    </p:spTree>
    <p:extLst>
      <p:ext uri="{BB962C8B-B14F-4D97-AF65-F5344CB8AC3E}">
        <p14:creationId xmlns:p14="http://schemas.microsoft.com/office/powerpoint/2010/main" val="7922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matplotlib lets you color points individually in a scatter plot. The default—blue dots with a black outline—works well for plots with a few points. But</a:t>
            </a:r>
            <a:r>
              <a:rPr lang="kk-KZ" dirty="0"/>
              <a:t> </a:t>
            </a:r>
            <a:r>
              <a:rPr lang="en-US" dirty="0"/>
              <a:t>when plotting many points, the black outlines can blend together. To</a:t>
            </a:r>
            <a:r>
              <a:rPr lang="kk-KZ" dirty="0"/>
              <a:t> </a:t>
            </a:r>
            <a:r>
              <a:rPr lang="en-US" dirty="0"/>
              <a:t>remove the outlines around points, pass the argument </a:t>
            </a:r>
            <a:r>
              <a:rPr lang="en-US" b="1" dirty="0"/>
              <a:t>edgecolor='none’ </a:t>
            </a:r>
            <a:r>
              <a:rPr lang="en-US" dirty="0"/>
              <a:t>when you call </a:t>
            </a:r>
            <a:r>
              <a:rPr lang="en-US" b="1" dirty="0"/>
              <a:t>scatter()</a:t>
            </a:r>
            <a:r>
              <a:rPr lang="en-US" dirty="0"/>
              <a:t>:</a:t>
            </a:r>
            <a:endParaRPr lang="kk-KZ" dirty="0"/>
          </a:p>
          <a:p>
            <a:r>
              <a:rPr lang="en-US" sz="1200" b="0" i="0" u="none" strike="noStrike" kern="1200" baseline="0" dirty="0">
                <a:solidFill>
                  <a:schemeClr val="tx1"/>
                </a:solidFill>
                <a:latin typeface="+mn-lt"/>
                <a:ea typeface="+mn-ea"/>
                <a:cs typeface="+mn-cs"/>
              </a:rPr>
              <a:t>Run program using this call, and you should see only solid blue points in your plot.</a:t>
            </a:r>
            <a:endParaRPr lang="kk-KZ" dirty="0"/>
          </a:p>
          <a:p>
            <a:endParaRPr lang="ru-KZ" dirty="0"/>
          </a:p>
        </p:txBody>
      </p:sp>
      <p:sp>
        <p:nvSpPr>
          <p:cNvPr id="4" name="Номер слайда 3"/>
          <p:cNvSpPr>
            <a:spLocks noGrp="1"/>
          </p:cNvSpPr>
          <p:nvPr>
            <p:ph type="sldNum" sz="quarter" idx="5"/>
          </p:nvPr>
        </p:nvSpPr>
        <p:spPr/>
        <p:txBody>
          <a:bodyPr/>
          <a:lstStyle/>
          <a:p>
            <a:fld id="{4FA8DC58-1519-4342-8323-F22B1E0BAFA7}" type="slidenum">
              <a:rPr lang="ru-KZ" smtClean="0"/>
              <a:t>11</a:t>
            </a:fld>
            <a:endParaRPr lang="ru-KZ"/>
          </a:p>
        </p:txBody>
      </p:sp>
    </p:spTree>
    <p:extLst>
      <p:ext uri="{BB962C8B-B14F-4D97-AF65-F5344CB8AC3E}">
        <p14:creationId xmlns:p14="http://schemas.microsoft.com/office/powerpoint/2010/main" val="14466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64265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996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algn="ctr"/>
            <a:r>
              <a:rPr lang="en-US" sz="1000" dirty="0">
                <a:solidFill>
                  <a:srgbClr val="FFFFFF"/>
                </a:solidFill>
                <a:latin typeface="Cambria" panose="02040503050406030204" pitchFamily="18" charset="0"/>
                <a:ea typeface="Cambria" panose="02040503050406030204" pitchFamily="18" charset="0"/>
              </a:rPr>
              <a:t>This document has been produced with the support of the EUROPEAN COMMISSION under the ERASMUS+ </a:t>
            </a:r>
            <a:r>
              <a:rPr lang="en-US" sz="1000" dirty="0" err="1">
                <a:solidFill>
                  <a:srgbClr val="FFFFFF"/>
                </a:solidFill>
                <a:latin typeface="Cambria" panose="02040503050406030204" pitchFamily="18" charset="0"/>
                <a:ea typeface="Cambria" panose="02040503050406030204" pitchFamily="18" charset="0"/>
              </a:rPr>
              <a:t>Programme</a:t>
            </a:r>
            <a:r>
              <a:rPr lang="en-US" sz="1000" dirty="0">
                <a:solidFill>
                  <a:srgbClr val="FFFFFF"/>
                </a:solidFill>
                <a:latin typeface="Cambria" panose="02040503050406030204" pitchFamily="18" charset="0"/>
                <a:ea typeface="Cambria" panose="02040503050406030204" pitchFamily="18" charset="0"/>
              </a:rPr>
              <a:t>, </a:t>
            </a:r>
          </a:p>
          <a:p>
            <a:pPr algn="ctr"/>
            <a:r>
              <a:rPr lang="en-US" sz="1000" dirty="0">
                <a:solidFill>
                  <a:srgbClr val="FFFFFF"/>
                </a:solidFill>
                <a:latin typeface="Cambria" panose="02040503050406030204" pitchFamily="18" charset="0"/>
                <a:ea typeface="Cambria" panose="02040503050406030204" pitchFamily="18" charset="0"/>
              </a:rPr>
              <a:t>KA2 – Capacity Building in the Field of Higher Education: 598092-EPP-1-2018-1-BG-EPPKA2-CBHE-SP. </a:t>
            </a:r>
          </a:p>
          <a:p>
            <a:pPr algn="ctr"/>
            <a:r>
              <a:rPr lang="en-US" sz="1000" dirty="0">
                <a:solidFill>
                  <a:srgbClr val="FFFFFF"/>
                </a:solidFill>
                <a:latin typeface="Cambria" panose="02040503050406030204" pitchFamily="18" charset="0"/>
                <a:ea typeface="Cambria" panose="02040503050406030204" pitchFamily="18" charset="0"/>
              </a:rPr>
              <a:t>It reflects the views only of the authors, and the Commission cannot be held responsible for any use which may be made of the information contained therein.</a:t>
            </a:r>
            <a:endParaRPr lang="en-US" sz="1000" dirty="0">
              <a:solidFill>
                <a:prstClr val="black"/>
              </a:solidFill>
              <a:latin typeface="Cambria" panose="02040503050406030204" pitchFamily="18" charset="0"/>
              <a:ea typeface="Cambria" panose="02040503050406030204" pitchFamily="18" charset="0"/>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bg1"/>
                </a:solidFill>
                <a:latin typeface="Cambria" panose="02040503050406030204" pitchFamily="18" charset="0"/>
                <a:ea typeface="Cambria" panose="02040503050406030204" pitchFamily="18" charset="0"/>
                <a:cs typeface="Arial" panose="020B0604020202020204" pitchFamily="34" charset="0"/>
              </a:rPr>
              <a:t>E-mail:</a:t>
            </a:r>
            <a:r>
              <a:rPr lang="kk-KZ" sz="14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1400" b="1" dirty="0">
                <a:solidFill>
                  <a:schemeClr val="bg1"/>
                </a:solidFill>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393117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A35A89-00CB-49D0-8732-4B0CAD3A6F55}"/>
              </a:ext>
            </a:extLst>
          </p:cNvPr>
          <p:cNvSpPr/>
          <p:nvPr/>
        </p:nvSpPr>
        <p:spPr>
          <a:xfrm>
            <a:off x="0" y="69408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Calculating Data Automatically</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BDDCABA6-1201-4F85-8A3E-627BB8154A22}"/>
              </a:ext>
            </a:extLst>
          </p:cNvPr>
          <p:cNvSpPr/>
          <p:nvPr/>
        </p:nvSpPr>
        <p:spPr>
          <a:xfrm>
            <a:off x="118808" y="1639598"/>
            <a:ext cx="4128339" cy="4524315"/>
          </a:xfrm>
          <a:prstGeom prst="rect">
            <a:avLst/>
          </a:prstGeom>
        </p:spPr>
        <p:txBody>
          <a:bodyPr wrap="square">
            <a:spAutoFit/>
          </a:bodyPr>
          <a:lstStyle/>
          <a:p>
            <a:r>
              <a:rPr lang="en-US" i="1" dirty="0">
                <a:solidFill>
                  <a:schemeClr val="bg1"/>
                </a:solidFill>
                <a:latin typeface="Arial" panose="020B0604020202020204" pitchFamily="34" charset="0"/>
                <a:cs typeface="Arial" panose="020B0604020202020204" pitchFamily="34" charset="0"/>
              </a:rPr>
              <a:t>import </a:t>
            </a:r>
            <a:r>
              <a:rPr lang="en-US" i="1" dirty="0" err="1">
                <a:solidFill>
                  <a:schemeClr val="bg1"/>
                </a:solidFill>
                <a:latin typeface="Arial" panose="020B0604020202020204" pitchFamily="34" charset="0"/>
                <a:cs typeface="Arial" panose="020B0604020202020204" pitchFamily="34" charset="0"/>
              </a:rPr>
              <a:t>matplotlib.pyplot</a:t>
            </a:r>
            <a:r>
              <a:rPr lang="en-US" i="1" dirty="0">
                <a:solidFill>
                  <a:schemeClr val="bg1"/>
                </a:solidFill>
                <a:latin typeface="Arial" panose="020B0604020202020204" pitchFamily="34" charset="0"/>
                <a:cs typeface="Arial" panose="020B0604020202020204" pitchFamily="34" charset="0"/>
              </a:rPr>
              <a:t> as </a:t>
            </a:r>
            <a:r>
              <a:rPr lang="en-US" i="1" dirty="0" err="1">
                <a:solidFill>
                  <a:schemeClr val="bg1"/>
                </a:solidFill>
                <a:latin typeface="Arial" panose="020B0604020202020204" pitchFamily="34" charset="0"/>
                <a:cs typeface="Arial" panose="020B0604020202020204" pitchFamily="34" charset="0"/>
              </a:rPr>
              <a:t>plt</a:t>
            </a:r>
            <a:endParaRPr lang="en-US" i="1" dirty="0">
              <a:solidFill>
                <a:schemeClr val="bg1"/>
              </a:solidFill>
              <a:latin typeface="Arial" panose="020B0604020202020204" pitchFamily="34" charset="0"/>
              <a:cs typeface="Arial" panose="020B0604020202020204" pitchFamily="34" charset="0"/>
            </a:endParaRPr>
          </a:p>
          <a:p>
            <a:r>
              <a:rPr lang="en-US" i="1" dirty="0">
                <a:solidFill>
                  <a:srgbClr val="FFFF00"/>
                </a:solidFill>
                <a:latin typeface="Arial" panose="020B0604020202020204" pitchFamily="34" charset="0"/>
                <a:cs typeface="Arial" panose="020B0604020202020204" pitchFamily="34" charset="0"/>
              </a:rPr>
              <a:t>x_values = list(range(1, 1001))</a:t>
            </a:r>
          </a:p>
          <a:p>
            <a:r>
              <a:rPr lang="en-US" i="1" dirty="0">
                <a:solidFill>
                  <a:srgbClr val="FFFF00"/>
                </a:solidFill>
                <a:latin typeface="Arial" panose="020B0604020202020204" pitchFamily="34" charset="0"/>
                <a:cs typeface="Arial" panose="020B0604020202020204" pitchFamily="34" charset="0"/>
              </a:rPr>
              <a:t>y_values = [x**2 for x in x_values]</a:t>
            </a:r>
          </a:p>
          <a:p>
            <a:endParaRPr lang="en-US" i="1" dirty="0">
              <a:solidFill>
                <a:srgbClr val="FFFF00"/>
              </a:solidFill>
              <a:latin typeface="Arial" panose="020B0604020202020204" pitchFamily="34" charset="0"/>
              <a:cs typeface="Arial" panose="020B0604020202020204" pitchFamily="34" charset="0"/>
            </a:endParaRPr>
          </a:p>
          <a:p>
            <a:r>
              <a:rPr lang="en-US" i="1" dirty="0" err="1">
                <a:solidFill>
                  <a:srgbClr val="FFFF00"/>
                </a:solidFill>
                <a:latin typeface="Arial" panose="020B0604020202020204" pitchFamily="34" charset="0"/>
                <a:cs typeface="Arial" panose="020B0604020202020204" pitchFamily="34" charset="0"/>
              </a:rPr>
              <a:t>plt.scatter</a:t>
            </a:r>
            <a:r>
              <a:rPr lang="en-US" i="1" dirty="0">
                <a:solidFill>
                  <a:srgbClr val="FFFF00"/>
                </a:solidFill>
                <a:latin typeface="Arial" panose="020B0604020202020204" pitchFamily="34" charset="0"/>
                <a:cs typeface="Arial" panose="020B0604020202020204" pitchFamily="34" charset="0"/>
              </a:rPr>
              <a:t>(x_values, y_values, s=40)</a:t>
            </a:r>
          </a:p>
          <a:p>
            <a:endParaRPr lang="en-US" i="1" dirty="0">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 Set chart title and label axes.</a:t>
            </a:r>
          </a:p>
          <a:p>
            <a:r>
              <a:rPr lang="en-US" i="1" dirty="0" err="1">
                <a:solidFill>
                  <a:schemeClr val="bg1"/>
                </a:solidFill>
                <a:latin typeface="Arial" panose="020B0604020202020204" pitchFamily="34" charset="0"/>
                <a:cs typeface="Arial" panose="020B0604020202020204" pitchFamily="34" charset="0"/>
              </a:rPr>
              <a:t>plt.title</a:t>
            </a:r>
            <a:r>
              <a:rPr lang="en-US" i="1" dirty="0">
                <a:solidFill>
                  <a:schemeClr val="bg1"/>
                </a:solidFill>
                <a:latin typeface="Arial" panose="020B0604020202020204" pitchFamily="34" charset="0"/>
                <a:cs typeface="Arial" panose="020B0604020202020204" pitchFamily="34" charset="0"/>
              </a:rPr>
              <a:t>("Square Numbers", fontsize=24)</a:t>
            </a:r>
          </a:p>
          <a:p>
            <a:r>
              <a:rPr lang="en-US" i="1" dirty="0" err="1">
                <a:solidFill>
                  <a:schemeClr val="bg1"/>
                </a:solidFill>
                <a:latin typeface="Arial" panose="020B0604020202020204" pitchFamily="34" charset="0"/>
                <a:cs typeface="Arial" panose="020B0604020202020204" pitchFamily="34" charset="0"/>
              </a:rPr>
              <a:t>plt.xlabel</a:t>
            </a:r>
            <a:r>
              <a:rPr lang="en-US" i="1" dirty="0">
                <a:solidFill>
                  <a:schemeClr val="bg1"/>
                </a:solidFill>
                <a:latin typeface="Arial" panose="020B0604020202020204" pitchFamily="34" charset="0"/>
                <a:cs typeface="Arial" panose="020B0604020202020204" pitchFamily="34" charset="0"/>
              </a:rPr>
              <a:t>("Value", fontsize=14)</a:t>
            </a:r>
          </a:p>
          <a:p>
            <a:r>
              <a:rPr lang="en-US" i="1" dirty="0" err="1">
                <a:solidFill>
                  <a:schemeClr val="bg1"/>
                </a:solidFill>
                <a:latin typeface="Arial" panose="020B0604020202020204" pitchFamily="34" charset="0"/>
                <a:cs typeface="Arial" panose="020B0604020202020204" pitchFamily="34" charset="0"/>
              </a:rPr>
              <a:t>plt.ylabel</a:t>
            </a:r>
            <a:r>
              <a:rPr lang="en-US" i="1" dirty="0">
                <a:solidFill>
                  <a:schemeClr val="bg1"/>
                </a:solidFill>
                <a:latin typeface="Arial" panose="020B0604020202020204" pitchFamily="34" charset="0"/>
                <a:cs typeface="Arial" panose="020B0604020202020204" pitchFamily="34" charset="0"/>
              </a:rPr>
              <a:t>("Square of Value", fontsize=14)</a:t>
            </a:r>
          </a:p>
          <a:p>
            <a:endParaRPr lang="en-US" i="1" dirty="0">
              <a:solidFill>
                <a:schemeClr val="bg1"/>
              </a:solidFill>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 Set the range for each axis.</a:t>
            </a:r>
          </a:p>
          <a:p>
            <a:r>
              <a:rPr lang="en-US" i="1" dirty="0" err="1">
                <a:solidFill>
                  <a:schemeClr val="bg1"/>
                </a:solidFill>
                <a:latin typeface="Arial" panose="020B0604020202020204" pitchFamily="34" charset="0"/>
                <a:cs typeface="Arial" panose="020B0604020202020204" pitchFamily="34" charset="0"/>
              </a:rPr>
              <a:t>plt.axis</a:t>
            </a:r>
            <a:r>
              <a:rPr lang="en-US" i="1" dirty="0">
                <a:solidFill>
                  <a:schemeClr val="bg1"/>
                </a:solidFill>
                <a:latin typeface="Arial" panose="020B0604020202020204" pitchFamily="34" charset="0"/>
                <a:cs typeface="Arial" panose="020B0604020202020204" pitchFamily="34" charset="0"/>
              </a:rPr>
              <a:t>([0, 1100, 0, 1100000])</a:t>
            </a:r>
          </a:p>
          <a:p>
            <a:r>
              <a:rPr lang="en-US" i="1" dirty="0" err="1">
                <a:solidFill>
                  <a:schemeClr val="bg1"/>
                </a:solidFill>
                <a:latin typeface="Arial" panose="020B0604020202020204" pitchFamily="34" charset="0"/>
                <a:cs typeface="Arial" panose="020B0604020202020204" pitchFamily="34" charset="0"/>
              </a:rPr>
              <a:t>plt.show</a:t>
            </a:r>
            <a:r>
              <a:rPr lang="en-US" i="1" dirty="0">
                <a:solidFill>
                  <a:schemeClr val="bg1"/>
                </a:solidFill>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D32A7EBF-78B1-419E-A28C-900E8156905A}"/>
              </a:ext>
            </a:extLst>
          </p:cNvPr>
          <p:cNvPicPr/>
          <p:nvPr/>
        </p:nvPicPr>
        <p:blipFill>
          <a:blip r:embed="rId3"/>
          <a:stretch>
            <a:fillRect/>
          </a:stretch>
        </p:blipFill>
        <p:spPr>
          <a:xfrm>
            <a:off x="4247147" y="1639598"/>
            <a:ext cx="4778045" cy="3239891"/>
          </a:xfrm>
          <a:prstGeom prst="rect">
            <a:avLst/>
          </a:prstGeom>
        </p:spPr>
      </p:pic>
      <p:sp>
        <p:nvSpPr>
          <p:cNvPr id="5" name="Прямоугольник 4">
            <a:extLst>
              <a:ext uri="{FF2B5EF4-FFF2-40B4-BE49-F238E27FC236}">
                <a16:creationId xmlns:a16="http://schemas.microsoft.com/office/drawing/2014/main" id="{D59A90D6-AB40-419B-895D-7B14D96B52A0}"/>
              </a:ext>
            </a:extLst>
          </p:cNvPr>
          <p:cNvSpPr/>
          <p:nvPr/>
        </p:nvSpPr>
        <p:spPr>
          <a:xfrm>
            <a:off x="4344153" y="5229313"/>
            <a:ext cx="4584032" cy="584775"/>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Figure 7. Python can plot 1000 points as easily as it plots 5 points</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28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C7CF0E-A4BD-4558-AE80-BA8996FDF82D}"/>
              </a:ext>
            </a:extLst>
          </p:cNvPr>
          <p:cNvSpPr/>
          <p:nvPr/>
        </p:nvSpPr>
        <p:spPr>
          <a:xfrm>
            <a:off x="0" y="688186"/>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Removing Outlines from Data Points</a:t>
            </a:r>
            <a:endParaRPr lang="ru-KZ" sz="2400" b="1"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49BB1A0-E020-4FEB-8057-DD08B726336E}"/>
              </a:ext>
            </a:extLst>
          </p:cNvPr>
          <p:cNvSpPr/>
          <p:nvPr/>
        </p:nvSpPr>
        <p:spPr>
          <a:xfrm>
            <a:off x="46297" y="1174592"/>
            <a:ext cx="3948186" cy="5632311"/>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import </a:t>
            </a:r>
            <a:r>
              <a:rPr lang="en-US" sz="2000" dirty="0" err="1">
                <a:solidFill>
                  <a:schemeClr val="bg1"/>
                </a:solidFill>
                <a:latin typeface="Arial" panose="020B0604020202020204" pitchFamily="34" charset="0"/>
                <a:cs typeface="Arial" panose="020B0604020202020204" pitchFamily="34" charset="0"/>
              </a:rPr>
              <a:t>matplotlib.pyplot</a:t>
            </a:r>
            <a:r>
              <a:rPr lang="en-US" sz="2000" dirty="0">
                <a:solidFill>
                  <a:schemeClr val="bg1"/>
                </a:solidFill>
                <a:latin typeface="Arial" panose="020B0604020202020204" pitchFamily="34" charset="0"/>
                <a:cs typeface="Arial" panose="020B0604020202020204" pitchFamily="34" charset="0"/>
              </a:rPr>
              <a:t> as </a:t>
            </a:r>
            <a:r>
              <a:rPr lang="en-US" sz="2000" dirty="0" err="1">
                <a:solidFill>
                  <a:schemeClr val="bg1"/>
                </a:solidFill>
                <a:latin typeface="Arial" panose="020B0604020202020204" pitchFamily="34" charset="0"/>
                <a:cs typeface="Arial" panose="020B0604020202020204" pitchFamily="34" charset="0"/>
              </a:rPr>
              <a:t>plt</a:t>
            </a:r>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x_values</a:t>
            </a:r>
            <a:r>
              <a:rPr lang="en-US" sz="2000" dirty="0">
                <a:solidFill>
                  <a:schemeClr val="bg1"/>
                </a:solidFill>
                <a:latin typeface="Arial" panose="020B0604020202020204" pitchFamily="34" charset="0"/>
                <a:cs typeface="Arial" panose="020B0604020202020204" pitchFamily="34" charset="0"/>
              </a:rPr>
              <a:t> = list(range(1, 1001))</a:t>
            </a:r>
          </a:p>
          <a:p>
            <a:r>
              <a:rPr lang="en-US" sz="2000" dirty="0" err="1">
                <a:solidFill>
                  <a:schemeClr val="bg1"/>
                </a:solidFill>
                <a:latin typeface="Arial" panose="020B0604020202020204" pitchFamily="34" charset="0"/>
                <a:cs typeface="Arial" panose="020B0604020202020204" pitchFamily="34" charset="0"/>
              </a:rPr>
              <a:t>y_values</a:t>
            </a:r>
            <a:r>
              <a:rPr lang="en-US" sz="2000" dirty="0">
                <a:solidFill>
                  <a:schemeClr val="bg1"/>
                </a:solidFill>
                <a:latin typeface="Arial" panose="020B0604020202020204" pitchFamily="34" charset="0"/>
                <a:cs typeface="Arial" panose="020B0604020202020204" pitchFamily="34" charset="0"/>
              </a:rPr>
              <a:t> = [x**2 for x in </a:t>
            </a:r>
            <a:r>
              <a:rPr lang="en-US" sz="2000" dirty="0" err="1">
                <a:solidFill>
                  <a:schemeClr val="bg1"/>
                </a:solidFill>
                <a:latin typeface="Arial" panose="020B0604020202020204" pitchFamily="34" charset="0"/>
                <a:cs typeface="Arial" panose="020B0604020202020204" pitchFamily="34" charset="0"/>
              </a:rPr>
              <a:t>x_values</a:t>
            </a:r>
            <a:r>
              <a:rPr lang="en-US" sz="2000" dirty="0">
                <a:solidFill>
                  <a:schemeClr val="bg1"/>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err="1">
                <a:solidFill>
                  <a:srgbClr val="FFFF00"/>
                </a:solidFill>
                <a:latin typeface="Arial" panose="020B0604020202020204" pitchFamily="34" charset="0"/>
                <a:cs typeface="Arial" panose="020B0604020202020204" pitchFamily="34" charset="0"/>
              </a:rPr>
              <a:t>plt.scatter</a:t>
            </a:r>
            <a:r>
              <a:rPr lang="en-US" sz="2000" dirty="0">
                <a:solidFill>
                  <a:srgbClr val="FFFF00"/>
                </a:solidFill>
                <a:latin typeface="Arial" panose="020B0604020202020204" pitchFamily="34" charset="0"/>
                <a:cs typeface="Arial" panose="020B0604020202020204" pitchFamily="34" charset="0"/>
              </a:rPr>
              <a:t>(</a:t>
            </a:r>
            <a:r>
              <a:rPr lang="en-US" sz="2000" dirty="0" err="1">
                <a:solidFill>
                  <a:srgbClr val="FFFF00"/>
                </a:solidFill>
                <a:latin typeface="Arial" panose="020B0604020202020204" pitchFamily="34" charset="0"/>
                <a:cs typeface="Arial" panose="020B0604020202020204" pitchFamily="34" charset="0"/>
              </a:rPr>
              <a:t>x_values</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y_values</a:t>
            </a:r>
            <a:r>
              <a:rPr lang="en-US" sz="2000" dirty="0">
                <a:solidFill>
                  <a:srgbClr val="FFFF00"/>
                </a:solidFill>
                <a:latin typeface="Arial" panose="020B0604020202020204" pitchFamily="34" charset="0"/>
                <a:cs typeface="Arial" panose="020B0604020202020204" pitchFamily="34" charset="0"/>
              </a:rPr>
              <a:t>, edgecolor='none', s=40)</a:t>
            </a:r>
          </a:p>
          <a:p>
            <a:endParaRPr lang="en-US" sz="2000" dirty="0">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Set chart title and label axes.</a:t>
            </a:r>
          </a:p>
          <a:p>
            <a:r>
              <a:rPr lang="en-US" sz="2000" dirty="0" err="1">
                <a:solidFill>
                  <a:schemeClr val="bg1"/>
                </a:solidFill>
                <a:latin typeface="Arial" panose="020B0604020202020204" pitchFamily="34" charset="0"/>
                <a:cs typeface="Arial" panose="020B0604020202020204" pitchFamily="34" charset="0"/>
              </a:rPr>
              <a:t>plt.title</a:t>
            </a:r>
            <a:r>
              <a:rPr lang="en-US" sz="2000" dirty="0">
                <a:solidFill>
                  <a:schemeClr val="bg1"/>
                </a:solidFill>
                <a:latin typeface="Arial" panose="020B0604020202020204" pitchFamily="34" charset="0"/>
                <a:cs typeface="Arial" panose="020B0604020202020204" pitchFamily="34" charset="0"/>
              </a:rPr>
              <a:t>("Square Numbers", fontsize=24)</a:t>
            </a:r>
          </a:p>
          <a:p>
            <a:r>
              <a:rPr lang="en-US" sz="2000" dirty="0" err="1">
                <a:solidFill>
                  <a:schemeClr val="bg1"/>
                </a:solidFill>
                <a:latin typeface="Arial" panose="020B0604020202020204" pitchFamily="34" charset="0"/>
                <a:cs typeface="Arial" panose="020B0604020202020204" pitchFamily="34" charset="0"/>
              </a:rPr>
              <a:t>plt.xlabel</a:t>
            </a:r>
            <a:r>
              <a:rPr lang="en-US" sz="2000" dirty="0">
                <a:solidFill>
                  <a:schemeClr val="bg1"/>
                </a:solidFill>
                <a:latin typeface="Arial" panose="020B0604020202020204" pitchFamily="34" charset="0"/>
                <a:cs typeface="Arial" panose="020B0604020202020204" pitchFamily="34" charset="0"/>
              </a:rPr>
              <a:t>("Value", fontsize=14)</a:t>
            </a:r>
          </a:p>
          <a:p>
            <a:r>
              <a:rPr lang="en-US" sz="2000" dirty="0" err="1">
                <a:solidFill>
                  <a:schemeClr val="bg1"/>
                </a:solidFill>
                <a:latin typeface="Arial" panose="020B0604020202020204" pitchFamily="34" charset="0"/>
                <a:cs typeface="Arial" panose="020B0604020202020204" pitchFamily="34" charset="0"/>
              </a:rPr>
              <a:t>plt.ylabel</a:t>
            </a:r>
            <a:r>
              <a:rPr lang="en-US" sz="2000" dirty="0">
                <a:solidFill>
                  <a:schemeClr val="bg1"/>
                </a:solidFill>
                <a:latin typeface="Arial" panose="020B0604020202020204" pitchFamily="34" charset="0"/>
                <a:cs typeface="Arial" panose="020B0604020202020204" pitchFamily="34" charset="0"/>
              </a:rPr>
              <a:t>("Square of Value", fontsize=14)</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Set the range for each axis.</a:t>
            </a:r>
          </a:p>
          <a:p>
            <a:r>
              <a:rPr lang="en-US" sz="2000" dirty="0" err="1">
                <a:solidFill>
                  <a:schemeClr val="bg1"/>
                </a:solidFill>
                <a:latin typeface="Arial" panose="020B0604020202020204" pitchFamily="34" charset="0"/>
                <a:cs typeface="Arial" panose="020B0604020202020204" pitchFamily="34" charset="0"/>
              </a:rPr>
              <a:t>plt.axis</a:t>
            </a:r>
            <a:r>
              <a:rPr lang="en-US" sz="2000" dirty="0">
                <a:solidFill>
                  <a:schemeClr val="bg1"/>
                </a:solidFill>
                <a:latin typeface="Arial" panose="020B0604020202020204" pitchFamily="34" charset="0"/>
                <a:cs typeface="Arial" panose="020B0604020202020204" pitchFamily="34" charset="0"/>
              </a:rPr>
              <a:t>([0, 1100, 0, 1100000])</a:t>
            </a:r>
          </a:p>
          <a:p>
            <a:r>
              <a:rPr lang="en-US" sz="2000" dirty="0" err="1">
                <a:solidFill>
                  <a:schemeClr val="bg1"/>
                </a:solidFill>
                <a:latin typeface="Arial" panose="020B0604020202020204" pitchFamily="34" charset="0"/>
                <a:cs typeface="Arial" panose="020B0604020202020204" pitchFamily="34" charset="0"/>
              </a:rPr>
              <a:t>plt.show</a:t>
            </a:r>
            <a:r>
              <a:rPr lang="en-US" sz="2000" dirty="0">
                <a:solidFill>
                  <a:schemeClr val="bg1"/>
                </a:solidFill>
                <a:latin typeface="Arial" panose="020B0604020202020204" pitchFamily="34" charset="0"/>
                <a:cs typeface="Arial" panose="020B0604020202020204" pitchFamily="34" charset="0"/>
              </a:rPr>
              <a:t>()</a:t>
            </a:r>
          </a:p>
        </p:txBody>
      </p:sp>
      <p:pic>
        <p:nvPicPr>
          <p:cNvPr id="5" name="Рисунок 4">
            <a:extLst>
              <a:ext uri="{FF2B5EF4-FFF2-40B4-BE49-F238E27FC236}">
                <a16:creationId xmlns:a16="http://schemas.microsoft.com/office/drawing/2014/main" id="{C9BEE408-808C-4C40-A53C-82E6C7FAB765}"/>
              </a:ext>
            </a:extLst>
          </p:cNvPr>
          <p:cNvPicPr/>
          <p:nvPr/>
        </p:nvPicPr>
        <p:blipFill>
          <a:blip r:embed="rId3"/>
          <a:stretch>
            <a:fillRect/>
          </a:stretch>
        </p:blipFill>
        <p:spPr>
          <a:xfrm>
            <a:off x="4394603" y="1865960"/>
            <a:ext cx="4522626" cy="3126079"/>
          </a:xfrm>
          <a:prstGeom prst="rect">
            <a:avLst/>
          </a:prstGeom>
        </p:spPr>
      </p:pic>
      <p:sp>
        <p:nvSpPr>
          <p:cNvPr id="6" name="Прямоугольник 5">
            <a:extLst>
              <a:ext uri="{FF2B5EF4-FFF2-40B4-BE49-F238E27FC236}">
                <a16:creationId xmlns:a16="http://schemas.microsoft.com/office/drawing/2014/main" id="{2B40DE3C-1A18-41F5-8B90-8566BC2E2227}"/>
              </a:ext>
            </a:extLst>
          </p:cNvPr>
          <p:cNvSpPr/>
          <p:nvPr/>
        </p:nvSpPr>
        <p:spPr>
          <a:xfrm>
            <a:off x="4394603" y="5123414"/>
            <a:ext cx="4522626" cy="314860"/>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Figure 8. </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46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882AEC-1DEF-430B-9771-E9644E84F34E}"/>
              </a:ext>
            </a:extLst>
          </p:cNvPr>
          <p:cNvSpPr/>
          <p:nvPr/>
        </p:nvSpPr>
        <p:spPr>
          <a:xfrm>
            <a:off x="0" y="696546"/>
            <a:ext cx="901338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Defining Custom Colors</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9C8F865F-08C9-46E1-8305-BCDA546702B3}"/>
              </a:ext>
            </a:extLst>
          </p:cNvPr>
          <p:cNvSpPr/>
          <p:nvPr/>
        </p:nvSpPr>
        <p:spPr>
          <a:xfrm>
            <a:off x="130620" y="1612156"/>
            <a:ext cx="3875896" cy="4031873"/>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import </a:t>
            </a:r>
            <a:r>
              <a:rPr lang="en-US" sz="1600" dirty="0" err="1">
                <a:solidFill>
                  <a:schemeClr val="bg1"/>
                </a:solidFill>
                <a:latin typeface="Arial" panose="020B0604020202020204" pitchFamily="34" charset="0"/>
                <a:cs typeface="Arial" panose="020B0604020202020204" pitchFamily="34" charset="0"/>
              </a:rPr>
              <a:t>matplotlib.pyplot</a:t>
            </a:r>
            <a:r>
              <a:rPr lang="en-US" sz="1600" dirty="0">
                <a:solidFill>
                  <a:schemeClr val="bg1"/>
                </a:solidFill>
                <a:latin typeface="Arial" panose="020B0604020202020204" pitchFamily="34" charset="0"/>
                <a:cs typeface="Arial" panose="020B0604020202020204" pitchFamily="34" charset="0"/>
              </a:rPr>
              <a:t> as </a:t>
            </a:r>
            <a:r>
              <a:rPr lang="en-US" sz="1600" dirty="0" err="1">
                <a:solidFill>
                  <a:schemeClr val="bg1"/>
                </a:solidFill>
                <a:latin typeface="Arial" panose="020B0604020202020204" pitchFamily="34" charset="0"/>
                <a:cs typeface="Arial" panose="020B0604020202020204" pitchFamily="34" charset="0"/>
              </a:rPr>
              <a:t>plt</a:t>
            </a:r>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x_values</a:t>
            </a:r>
            <a:r>
              <a:rPr lang="en-US" sz="1600" dirty="0">
                <a:solidFill>
                  <a:schemeClr val="bg1"/>
                </a:solidFill>
                <a:latin typeface="Arial" panose="020B0604020202020204" pitchFamily="34" charset="0"/>
                <a:cs typeface="Arial" panose="020B0604020202020204" pitchFamily="34" charset="0"/>
              </a:rPr>
              <a:t> = list(range(1, 1001))</a:t>
            </a:r>
          </a:p>
          <a:p>
            <a:r>
              <a:rPr lang="en-US" sz="1600" dirty="0" err="1">
                <a:solidFill>
                  <a:schemeClr val="bg1"/>
                </a:solidFill>
                <a:latin typeface="Arial" panose="020B0604020202020204" pitchFamily="34" charset="0"/>
                <a:cs typeface="Arial" panose="020B0604020202020204" pitchFamily="34" charset="0"/>
              </a:rPr>
              <a:t>y_values</a:t>
            </a:r>
            <a:r>
              <a:rPr lang="en-US" sz="1600" dirty="0">
                <a:solidFill>
                  <a:schemeClr val="bg1"/>
                </a:solidFill>
                <a:latin typeface="Arial" panose="020B0604020202020204" pitchFamily="34" charset="0"/>
                <a:cs typeface="Arial" panose="020B0604020202020204" pitchFamily="34" charset="0"/>
              </a:rPr>
              <a:t> = [x**2 for x in </a:t>
            </a:r>
            <a:r>
              <a:rPr lang="en-US" sz="1600" dirty="0" err="1">
                <a:solidFill>
                  <a:schemeClr val="bg1"/>
                </a:solidFill>
                <a:latin typeface="Arial" panose="020B0604020202020204" pitchFamily="34" charset="0"/>
                <a:cs typeface="Arial" panose="020B0604020202020204" pitchFamily="34" charset="0"/>
              </a:rPr>
              <a:t>x_values</a:t>
            </a:r>
            <a:r>
              <a:rPr lang="en-US" sz="1600" dirty="0">
                <a:solidFill>
                  <a:schemeClr val="bg1"/>
                </a:solidFill>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err="1">
                <a:solidFill>
                  <a:srgbClr val="FFFF00"/>
                </a:solidFill>
                <a:latin typeface="Arial" panose="020B0604020202020204" pitchFamily="34" charset="0"/>
                <a:cs typeface="Arial" panose="020B0604020202020204" pitchFamily="34" charset="0"/>
              </a:rPr>
              <a:t>plt.scatter</a:t>
            </a:r>
            <a:r>
              <a:rPr lang="en-US" sz="1600" dirty="0">
                <a:solidFill>
                  <a:srgbClr val="FFFF00"/>
                </a:solidFill>
                <a:latin typeface="Arial" panose="020B0604020202020204" pitchFamily="34" charset="0"/>
                <a:cs typeface="Arial" panose="020B0604020202020204" pitchFamily="34" charset="0"/>
              </a:rPr>
              <a:t>(</a:t>
            </a:r>
            <a:r>
              <a:rPr lang="en-US" sz="1600" dirty="0" err="1">
                <a:solidFill>
                  <a:srgbClr val="FFFF00"/>
                </a:solidFill>
                <a:latin typeface="Arial" panose="020B0604020202020204" pitchFamily="34" charset="0"/>
                <a:cs typeface="Arial" panose="020B0604020202020204" pitchFamily="34" charset="0"/>
              </a:rPr>
              <a:t>x_values</a:t>
            </a:r>
            <a:r>
              <a:rPr lang="en-US" sz="1600" dirty="0">
                <a:solidFill>
                  <a:srgbClr val="FFFF00"/>
                </a:solidFill>
                <a:latin typeface="Arial" panose="020B0604020202020204" pitchFamily="34" charset="0"/>
                <a:cs typeface="Arial" panose="020B0604020202020204" pitchFamily="34" charset="0"/>
              </a:rPr>
              <a:t>, </a:t>
            </a:r>
            <a:r>
              <a:rPr lang="en-US" sz="1600" dirty="0" err="1">
                <a:solidFill>
                  <a:srgbClr val="FFFF00"/>
                </a:solidFill>
                <a:latin typeface="Arial" panose="020B0604020202020204" pitchFamily="34" charset="0"/>
                <a:cs typeface="Arial" panose="020B0604020202020204" pitchFamily="34" charset="0"/>
              </a:rPr>
              <a:t>y_values</a:t>
            </a:r>
            <a:r>
              <a:rPr lang="en-US" sz="1600" dirty="0">
                <a:solidFill>
                  <a:srgbClr val="FFFF00"/>
                </a:solidFill>
                <a:latin typeface="Arial" panose="020B0604020202020204" pitchFamily="34" charset="0"/>
                <a:cs typeface="Arial" panose="020B0604020202020204" pitchFamily="34" charset="0"/>
              </a:rPr>
              <a:t>, c='red', edgecolor='none', s=40)</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Set chart title and label axes.</a:t>
            </a:r>
          </a:p>
          <a:p>
            <a:r>
              <a:rPr lang="en-US" sz="1600" dirty="0" err="1">
                <a:solidFill>
                  <a:schemeClr val="bg1"/>
                </a:solidFill>
                <a:latin typeface="Arial" panose="020B0604020202020204" pitchFamily="34" charset="0"/>
                <a:cs typeface="Arial" panose="020B0604020202020204" pitchFamily="34" charset="0"/>
              </a:rPr>
              <a:t>plt.title</a:t>
            </a:r>
            <a:r>
              <a:rPr lang="en-US" sz="1600" dirty="0">
                <a:solidFill>
                  <a:schemeClr val="bg1"/>
                </a:solidFill>
                <a:latin typeface="Arial" panose="020B0604020202020204" pitchFamily="34" charset="0"/>
                <a:cs typeface="Arial" panose="020B0604020202020204" pitchFamily="34" charset="0"/>
              </a:rPr>
              <a:t>("Square Numbers", fontsize=24)</a:t>
            </a:r>
          </a:p>
          <a:p>
            <a:r>
              <a:rPr lang="en-US" sz="1600" dirty="0" err="1">
                <a:solidFill>
                  <a:schemeClr val="bg1"/>
                </a:solidFill>
                <a:latin typeface="Arial" panose="020B0604020202020204" pitchFamily="34" charset="0"/>
                <a:cs typeface="Arial" panose="020B0604020202020204" pitchFamily="34" charset="0"/>
              </a:rPr>
              <a:t>plt.xlabel</a:t>
            </a:r>
            <a:r>
              <a:rPr lang="en-US" sz="1600" dirty="0">
                <a:solidFill>
                  <a:schemeClr val="bg1"/>
                </a:solidFill>
                <a:latin typeface="Arial" panose="020B0604020202020204" pitchFamily="34" charset="0"/>
                <a:cs typeface="Arial" panose="020B0604020202020204" pitchFamily="34" charset="0"/>
              </a:rPr>
              <a:t>("Value", fontsize=14)</a:t>
            </a:r>
          </a:p>
          <a:p>
            <a:r>
              <a:rPr lang="en-US" sz="1600" dirty="0" err="1">
                <a:solidFill>
                  <a:schemeClr val="bg1"/>
                </a:solidFill>
                <a:latin typeface="Arial" panose="020B0604020202020204" pitchFamily="34" charset="0"/>
                <a:cs typeface="Arial" panose="020B0604020202020204" pitchFamily="34" charset="0"/>
              </a:rPr>
              <a:t>plt.ylabel</a:t>
            </a:r>
            <a:r>
              <a:rPr lang="en-US" sz="1600" dirty="0">
                <a:solidFill>
                  <a:schemeClr val="bg1"/>
                </a:solidFill>
                <a:latin typeface="Arial" panose="020B0604020202020204" pitchFamily="34" charset="0"/>
                <a:cs typeface="Arial" panose="020B0604020202020204" pitchFamily="34" charset="0"/>
              </a:rPr>
              <a:t>("Square of Value", fontsize=14)</a:t>
            </a: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Set the range for each axis.</a:t>
            </a:r>
          </a:p>
          <a:p>
            <a:r>
              <a:rPr lang="en-US" sz="1600" dirty="0" err="1">
                <a:solidFill>
                  <a:schemeClr val="bg1"/>
                </a:solidFill>
                <a:latin typeface="Arial" panose="020B0604020202020204" pitchFamily="34" charset="0"/>
                <a:cs typeface="Arial" panose="020B0604020202020204" pitchFamily="34" charset="0"/>
              </a:rPr>
              <a:t>plt.axis</a:t>
            </a:r>
            <a:r>
              <a:rPr lang="en-US" sz="1600" dirty="0">
                <a:solidFill>
                  <a:schemeClr val="bg1"/>
                </a:solidFill>
                <a:latin typeface="Arial" panose="020B0604020202020204" pitchFamily="34" charset="0"/>
                <a:cs typeface="Arial" panose="020B0604020202020204" pitchFamily="34" charset="0"/>
              </a:rPr>
              <a:t>([0, 1100, 0, 1100000])</a:t>
            </a:r>
          </a:p>
          <a:p>
            <a:r>
              <a:rPr lang="en-US" sz="1600" dirty="0" err="1">
                <a:solidFill>
                  <a:schemeClr val="bg1"/>
                </a:solidFill>
                <a:latin typeface="Arial" panose="020B0604020202020204" pitchFamily="34" charset="0"/>
                <a:cs typeface="Arial" panose="020B0604020202020204" pitchFamily="34" charset="0"/>
              </a:rPr>
              <a:t>plt.show</a:t>
            </a:r>
            <a:r>
              <a:rPr lang="en-US" sz="1600" dirty="0">
                <a:solidFill>
                  <a:schemeClr val="bg1"/>
                </a:solidFill>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E6371CED-E7F6-42C9-B331-4FF4778449C5}"/>
              </a:ext>
            </a:extLst>
          </p:cNvPr>
          <p:cNvPicPr/>
          <p:nvPr/>
        </p:nvPicPr>
        <p:blipFill>
          <a:blip r:embed="rId3"/>
          <a:stretch>
            <a:fillRect/>
          </a:stretch>
        </p:blipFill>
        <p:spPr>
          <a:xfrm>
            <a:off x="4066673" y="1699385"/>
            <a:ext cx="4946707" cy="3232956"/>
          </a:xfrm>
          <a:prstGeom prst="rect">
            <a:avLst/>
          </a:prstGeom>
        </p:spPr>
      </p:pic>
      <p:sp>
        <p:nvSpPr>
          <p:cNvPr id="5" name="Прямоугольник 4">
            <a:extLst>
              <a:ext uri="{FF2B5EF4-FFF2-40B4-BE49-F238E27FC236}">
                <a16:creationId xmlns:a16="http://schemas.microsoft.com/office/drawing/2014/main" id="{78EDF528-D981-45F2-AD38-C4033D117DFB}"/>
              </a:ext>
            </a:extLst>
          </p:cNvPr>
          <p:cNvSpPr/>
          <p:nvPr/>
        </p:nvSpPr>
        <p:spPr>
          <a:xfrm>
            <a:off x="2662555" y="6284565"/>
            <a:ext cx="6447569" cy="338554"/>
          </a:xfrm>
          <a:prstGeom prst="rect">
            <a:avLst/>
          </a:prstGeom>
        </p:spPr>
        <p:txBody>
          <a:bodyPr wrap="square">
            <a:spAutoFit/>
          </a:bodyPr>
          <a:lstStyle/>
          <a:p>
            <a:pPr algn="ctr"/>
            <a:r>
              <a:rPr lang="en-US" sz="1600" dirty="0" err="1">
                <a:solidFill>
                  <a:srgbClr val="FFFF00"/>
                </a:solidFill>
                <a:latin typeface="Arial" panose="020B0604020202020204" pitchFamily="34" charset="0"/>
                <a:cs typeface="Arial" panose="020B0604020202020204" pitchFamily="34" charset="0"/>
              </a:rPr>
              <a:t>plt.scatter</a:t>
            </a:r>
            <a:r>
              <a:rPr lang="en-US" sz="1600" dirty="0">
                <a:solidFill>
                  <a:srgbClr val="FFFF00"/>
                </a:solidFill>
                <a:latin typeface="Arial" panose="020B0604020202020204" pitchFamily="34" charset="0"/>
                <a:cs typeface="Arial" panose="020B0604020202020204" pitchFamily="34" charset="0"/>
              </a:rPr>
              <a:t>(</a:t>
            </a:r>
            <a:r>
              <a:rPr lang="en-US" sz="1600" dirty="0" err="1">
                <a:solidFill>
                  <a:srgbClr val="FFFF00"/>
                </a:solidFill>
                <a:latin typeface="Arial" panose="020B0604020202020204" pitchFamily="34" charset="0"/>
                <a:cs typeface="Arial" panose="020B0604020202020204" pitchFamily="34" charset="0"/>
              </a:rPr>
              <a:t>x_values</a:t>
            </a:r>
            <a:r>
              <a:rPr lang="en-US" sz="1600" dirty="0">
                <a:solidFill>
                  <a:srgbClr val="FFFF00"/>
                </a:solidFill>
                <a:latin typeface="Arial" panose="020B0604020202020204" pitchFamily="34" charset="0"/>
                <a:cs typeface="Arial" panose="020B0604020202020204" pitchFamily="34" charset="0"/>
              </a:rPr>
              <a:t>, </a:t>
            </a:r>
            <a:r>
              <a:rPr lang="en-US" sz="1600" dirty="0" err="1">
                <a:solidFill>
                  <a:srgbClr val="FFFF00"/>
                </a:solidFill>
                <a:latin typeface="Arial" panose="020B0604020202020204" pitchFamily="34" charset="0"/>
                <a:cs typeface="Arial" panose="020B0604020202020204" pitchFamily="34" charset="0"/>
              </a:rPr>
              <a:t>y_values</a:t>
            </a:r>
            <a:r>
              <a:rPr lang="en-US" sz="1600" dirty="0">
                <a:solidFill>
                  <a:srgbClr val="FFFF00"/>
                </a:solidFill>
                <a:latin typeface="Arial" panose="020B0604020202020204" pitchFamily="34" charset="0"/>
                <a:cs typeface="Arial" panose="020B0604020202020204" pitchFamily="34" charset="0"/>
              </a:rPr>
              <a:t>, c=(0, 0, 0.8), edgecolor='none', s=40)</a:t>
            </a:r>
            <a:endParaRPr lang="ru-KZ" sz="1600" dirty="0">
              <a:solidFill>
                <a:srgbClr val="FFFF00"/>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3168C416-D627-4A5A-AC9B-398C83E6234B}"/>
              </a:ext>
            </a:extLst>
          </p:cNvPr>
          <p:cNvSpPr/>
          <p:nvPr/>
        </p:nvSpPr>
        <p:spPr>
          <a:xfrm>
            <a:off x="5588556" y="5736361"/>
            <a:ext cx="1902940" cy="400110"/>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RGB</a:t>
            </a:r>
            <a:endParaRPr lang="ru-KZ"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534DC26A-5224-41CA-93BF-9966E72C005F}"/>
              </a:ext>
            </a:extLst>
          </p:cNvPr>
          <p:cNvSpPr/>
          <p:nvPr/>
        </p:nvSpPr>
        <p:spPr>
          <a:xfrm>
            <a:off x="4292255" y="5280490"/>
            <a:ext cx="4495542"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Figure 9. </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62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8C2501-9978-4928-8F83-92D5A3B3EB58}"/>
              </a:ext>
            </a:extLst>
          </p:cNvPr>
          <p:cNvSpPr/>
          <p:nvPr/>
        </p:nvSpPr>
        <p:spPr>
          <a:xfrm>
            <a:off x="0" y="69462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Using a Colormap</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E6497A6D-A45E-4B2F-9A40-6753EF830112}"/>
              </a:ext>
            </a:extLst>
          </p:cNvPr>
          <p:cNvSpPr/>
          <p:nvPr/>
        </p:nvSpPr>
        <p:spPr>
          <a:xfrm>
            <a:off x="100643" y="1413148"/>
            <a:ext cx="4026809" cy="5324535"/>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import </a:t>
            </a:r>
            <a:r>
              <a:rPr lang="en-US" sz="2000" dirty="0" err="1">
                <a:solidFill>
                  <a:schemeClr val="bg1"/>
                </a:solidFill>
                <a:latin typeface="Arial" panose="020B0604020202020204" pitchFamily="34" charset="0"/>
                <a:cs typeface="Arial" panose="020B0604020202020204" pitchFamily="34" charset="0"/>
              </a:rPr>
              <a:t>matplotlib.pyplot</a:t>
            </a:r>
            <a:r>
              <a:rPr lang="en-US" sz="2000" dirty="0">
                <a:solidFill>
                  <a:schemeClr val="bg1"/>
                </a:solidFill>
                <a:latin typeface="Arial" panose="020B0604020202020204" pitchFamily="34" charset="0"/>
                <a:cs typeface="Arial" panose="020B0604020202020204" pitchFamily="34" charset="0"/>
              </a:rPr>
              <a:t> as </a:t>
            </a:r>
            <a:r>
              <a:rPr lang="en-US" sz="2000" dirty="0" err="1">
                <a:solidFill>
                  <a:schemeClr val="bg1"/>
                </a:solidFill>
                <a:latin typeface="Arial" panose="020B0604020202020204" pitchFamily="34" charset="0"/>
                <a:cs typeface="Arial" panose="020B0604020202020204" pitchFamily="34" charset="0"/>
              </a:rPr>
              <a:t>plt</a:t>
            </a:r>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x_values</a:t>
            </a:r>
            <a:r>
              <a:rPr lang="en-US" sz="2000" dirty="0">
                <a:solidFill>
                  <a:schemeClr val="bg1"/>
                </a:solidFill>
                <a:latin typeface="Arial" panose="020B0604020202020204" pitchFamily="34" charset="0"/>
                <a:cs typeface="Arial" panose="020B0604020202020204" pitchFamily="34" charset="0"/>
              </a:rPr>
              <a:t> = list(range(1001))</a:t>
            </a:r>
          </a:p>
          <a:p>
            <a:r>
              <a:rPr lang="en-US" sz="2000" dirty="0" err="1">
                <a:solidFill>
                  <a:schemeClr val="bg1"/>
                </a:solidFill>
                <a:latin typeface="Arial" panose="020B0604020202020204" pitchFamily="34" charset="0"/>
                <a:cs typeface="Arial" panose="020B0604020202020204" pitchFamily="34" charset="0"/>
              </a:rPr>
              <a:t>y_values</a:t>
            </a:r>
            <a:r>
              <a:rPr lang="en-US" sz="2000" dirty="0">
                <a:solidFill>
                  <a:schemeClr val="bg1"/>
                </a:solidFill>
                <a:latin typeface="Arial" panose="020B0604020202020204" pitchFamily="34" charset="0"/>
                <a:cs typeface="Arial" panose="020B0604020202020204" pitchFamily="34" charset="0"/>
              </a:rPr>
              <a:t> = [x**2 for x in </a:t>
            </a:r>
            <a:r>
              <a:rPr lang="en-US" sz="2000" dirty="0" err="1">
                <a:solidFill>
                  <a:schemeClr val="bg1"/>
                </a:solidFill>
                <a:latin typeface="Arial" panose="020B0604020202020204" pitchFamily="34" charset="0"/>
                <a:cs typeface="Arial" panose="020B0604020202020204" pitchFamily="34" charset="0"/>
              </a:rPr>
              <a:t>x_values</a:t>
            </a:r>
            <a:r>
              <a:rPr lang="en-US" sz="2000" dirty="0">
                <a:solidFill>
                  <a:schemeClr val="bg1"/>
                </a:solidFill>
                <a:latin typeface="Arial" panose="020B0604020202020204" pitchFamily="34" charset="0"/>
                <a:cs typeface="Arial" panose="020B0604020202020204" pitchFamily="34" charset="0"/>
              </a:rPr>
              <a:t>]</a:t>
            </a:r>
          </a:p>
          <a:p>
            <a:r>
              <a:rPr lang="en-US" sz="2000" dirty="0" err="1">
                <a:solidFill>
                  <a:srgbClr val="FFFF00"/>
                </a:solidFill>
                <a:latin typeface="Arial" panose="020B0604020202020204" pitchFamily="34" charset="0"/>
                <a:cs typeface="Arial" panose="020B0604020202020204" pitchFamily="34" charset="0"/>
              </a:rPr>
              <a:t>plt.scatter</a:t>
            </a:r>
            <a:r>
              <a:rPr lang="en-US" sz="2000" dirty="0">
                <a:solidFill>
                  <a:srgbClr val="FFFF00"/>
                </a:solidFill>
                <a:latin typeface="Arial" panose="020B0604020202020204" pitchFamily="34" charset="0"/>
                <a:cs typeface="Arial" panose="020B0604020202020204" pitchFamily="34" charset="0"/>
              </a:rPr>
              <a:t>(</a:t>
            </a:r>
            <a:r>
              <a:rPr lang="en-US" sz="2000" dirty="0" err="1">
                <a:solidFill>
                  <a:srgbClr val="FFFF00"/>
                </a:solidFill>
                <a:latin typeface="Arial" panose="020B0604020202020204" pitchFamily="34" charset="0"/>
                <a:cs typeface="Arial" panose="020B0604020202020204" pitchFamily="34" charset="0"/>
              </a:rPr>
              <a:t>x_values</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y_values</a:t>
            </a:r>
            <a:r>
              <a:rPr lang="en-US" sz="2000" dirty="0">
                <a:solidFill>
                  <a:srgbClr val="FFFF00"/>
                </a:solidFill>
                <a:latin typeface="Arial" panose="020B0604020202020204" pitchFamily="34" charset="0"/>
                <a:cs typeface="Arial" panose="020B0604020202020204" pitchFamily="34" charset="0"/>
              </a:rPr>
              <a:t>, c=</a:t>
            </a:r>
            <a:r>
              <a:rPr lang="en-US" sz="2000" dirty="0" err="1">
                <a:solidFill>
                  <a:srgbClr val="FFFF00"/>
                </a:solidFill>
                <a:latin typeface="Arial" panose="020B0604020202020204" pitchFamily="34" charset="0"/>
                <a:cs typeface="Arial" panose="020B0604020202020204" pitchFamily="34" charset="0"/>
              </a:rPr>
              <a:t>y_values</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cmap</a:t>
            </a:r>
            <a:r>
              <a:rPr lang="en-US" sz="2000" dirty="0">
                <a:solidFill>
                  <a:srgbClr val="FFFF00"/>
                </a:solidFill>
                <a:latin typeface="Arial" panose="020B0604020202020204" pitchFamily="34" charset="0"/>
                <a:cs typeface="Arial" panose="020B0604020202020204" pitchFamily="34" charset="0"/>
              </a:rPr>
              <a:t>=</a:t>
            </a:r>
            <a:r>
              <a:rPr lang="en-US" sz="2000" dirty="0" err="1">
                <a:solidFill>
                  <a:srgbClr val="FFFF00"/>
                </a:solidFill>
                <a:latin typeface="Arial" panose="020B0604020202020204" pitchFamily="34" charset="0"/>
                <a:cs typeface="Arial" panose="020B0604020202020204" pitchFamily="34" charset="0"/>
              </a:rPr>
              <a:t>plt.cm.Blues</a:t>
            </a:r>
            <a:r>
              <a:rPr lang="en-US" sz="2000" dirty="0">
                <a:solidFill>
                  <a:srgbClr val="FFFF00"/>
                </a:solidFill>
                <a:latin typeface="Arial" panose="020B0604020202020204" pitchFamily="34" charset="0"/>
                <a:cs typeface="Arial" panose="020B0604020202020204" pitchFamily="34" charset="0"/>
              </a:rPr>
              <a:t>,</a:t>
            </a:r>
          </a:p>
          <a:p>
            <a:r>
              <a:rPr lang="en-US" sz="2000" dirty="0">
                <a:solidFill>
                  <a:srgbClr val="FFFF00"/>
                </a:solidFill>
                <a:latin typeface="Arial" panose="020B0604020202020204" pitchFamily="34" charset="0"/>
                <a:cs typeface="Arial" panose="020B0604020202020204" pitchFamily="34" charset="0"/>
              </a:rPr>
              <a:t>edgecolor='none', s=40)</a:t>
            </a:r>
          </a:p>
          <a:p>
            <a:endParaRPr lang="en-US" sz="2000" dirty="0">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Set chart title and label axes.</a:t>
            </a:r>
          </a:p>
          <a:p>
            <a:r>
              <a:rPr lang="en-US" sz="2000" dirty="0" err="1">
                <a:solidFill>
                  <a:schemeClr val="bg1"/>
                </a:solidFill>
                <a:latin typeface="Arial" panose="020B0604020202020204" pitchFamily="34" charset="0"/>
                <a:cs typeface="Arial" panose="020B0604020202020204" pitchFamily="34" charset="0"/>
              </a:rPr>
              <a:t>plt.title</a:t>
            </a:r>
            <a:r>
              <a:rPr lang="en-US" sz="2000" dirty="0">
                <a:solidFill>
                  <a:schemeClr val="bg1"/>
                </a:solidFill>
                <a:latin typeface="Arial" panose="020B0604020202020204" pitchFamily="34" charset="0"/>
                <a:cs typeface="Arial" panose="020B0604020202020204" pitchFamily="34" charset="0"/>
              </a:rPr>
              <a:t>("Square Numbers", fontsize=24)</a:t>
            </a:r>
          </a:p>
          <a:p>
            <a:r>
              <a:rPr lang="en-US" sz="2000" dirty="0" err="1">
                <a:solidFill>
                  <a:schemeClr val="bg1"/>
                </a:solidFill>
                <a:latin typeface="Arial" panose="020B0604020202020204" pitchFamily="34" charset="0"/>
                <a:cs typeface="Arial" panose="020B0604020202020204" pitchFamily="34" charset="0"/>
              </a:rPr>
              <a:t>plt.xlabel</a:t>
            </a:r>
            <a:r>
              <a:rPr lang="en-US" sz="2000" dirty="0">
                <a:solidFill>
                  <a:schemeClr val="bg1"/>
                </a:solidFill>
                <a:latin typeface="Arial" panose="020B0604020202020204" pitchFamily="34" charset="0"/>
                <a:cs typeface="Arial" panose="020B0604020202020204" pitchFamily="34" charset="0"/>
              </a:rPr>
              <a:t>("Value", fontsize=14)</a:t>
            </a:r>
          </a:p>
          <a:p>
            <a:r>
              <a:rPr lang="en-US" sz="2000" dirty="0" err="1">
                <a:solidFill>
                  <a:schemeClr val="bg1"/>
                </a:solidFill>
                <a:latin typeface="Arial" panose="020B0604020202020204" pitchFamily="34" charset="0"/>
                <a:cs typeface="Arial" panose="020B0604020202020204" pitchFamily="34" charset="0"/>
              </a:rPr>
              <a:t>plt.ylabel</a:t>
            </a:r>
            <a:r>
              <a:rPr lang="en-US" sz="2000" dirty="0">
                <a:solidFill>
                  <a:schemeClr val="bg1"/>
                </a:solidFill>
                <a:latin typeface="Arial" panose="020B0604020202020204" pitchFamily="34" charset="0"/>
                <a:cs typeface="Arial" panose="020B0604020202020204" pitchFamily="34" charset="0"/>
              </a:rPr>
              <a:t>("Square of Value", fontsize=14)</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Set the range for each axis.</a:t>
            </a:r>
          </a:p>
          <a:p>
            <a:r>
              <a:rPr lang="en-US" sz="2000" dirty="0" err="1">
                <a:solidFill>
                  <a:schemeClr val="bg1"/>
                </a:solidFill>
                <a:latin typeface="Arial" panose="020B0604020202020204" pitchFamily="34" charset="0"/>
                <a:cs typeface="Arial" panose="020B0604020202020204" pitchFamily="34" charset="0"/>
              </a:rPr>
              <a:t>plt.axis</a:t>
            </a:r>
            <a:r>
              <a:rPr lang="en-US" sz="2000" dirty="0">
                <a:solidFill>
                  <a:schemeClr val="bg1"/>
                </a:solidFill>
                <a:latin typeface="Arial" panose="020B0604020202020204" pitchFamily="34" charset="0"/>
                <a:cs typeface="Arial" panose="020B0604020202020204" pitchFamily="34" charset="0"/>
              </a:rPr>
              <a:t>([0, 1100, 0, 1100000])</a:t>
            </a:r>
          </a:p>
          <a:p>
            <a:r>
              <a:rPr lang="en-US" sz="2000" dirty="0" err="1">
                <a:solidFill>
                  <a:schemeClr val="bg1"/>
                </a:solidFill>
                <a:latin typeface="Arial" panose="020B0604020202020204" pitchFamily="34" charset="0"/>
                <a:cs typeface="Arial" panose="020B0604020202020204" pitchFamily="34" charset="0"/>
              </a:rPr>
              <a:t>plt.show</a:t>
            </a:r>
            <a:r>
              <a:rPr lang="en-US" sz="2000" dirty="0">
                <a:solidFill>
                  <a:schemeClr val="bg1"/>
                </a:solidFill>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9C3B7BCD-BD42-41AD-82BC-4694BBC35D6A}"/>
              </a:ext>
            </a:extLst>
          </p:cNvPr>
          <p:cNvPicPr/>
          <p:nvPr/>
        </p:nvPicPr>
        <p:blipFill>
          <a:blip r:embed="rId3"/>
          <a:stretch>
            <a:fillRect/>
          </a:stretch>
        </p:blipFill>
        <p:spPr>
          <a:xfrm>
            <a:off x="4343066" y="1443553"/>
            <a:ext cx="4664456" cy="3510584"/>
          </a:xfrm>
          <a:prstGeom prst="rect">
            <a:avLst/>
          </a:prstGeom>
        </p:spPr>
      </p:pic>
      <p:sp>
        <p:nvSpPr>
          <p:cNvPr id="5" name="Прямоугольник 4">
            <a:extLst>
              <a:ext uri="{FF2B5EF4-FFF2-40B4-BE49-F238E27FC236}">
                <a16:creationId xmlns:a16="http://schemas.microsoft.com/office/drawing/2014/main" id="{E800A0D7-E5CE-45AB-B918-B915794A2326}"/>
              </a:ext>
            </a:extLst>
          </p:cNvPr>
          <p:cNvSpPr/>
          <p:nvPr/>
        </p:nvSpPr>
        <p:spPr>
          <a:xfrm>
            <a:off x="4672645" y="5333762"/>
            <a:ext cx="4026808"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10. A plot using the Blues colormap</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83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8D0BA5-3FA8-453C-AE94-4FE2CAF9F262}"/>
              </a:ext>
            </a:extLst>
          </p:cNvPr>
          <p:cNvSpPr/>
          <p:nvPr/>
        </p:nvSpPr>
        <p:spPr>
          <a:xfrm>
            <a:off x="0" y="69837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Saving Your Plots Automatically</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6903B5D-2986-461C-9765-F887A5D84C8C}"/>
              </a:ext>
            </a:extLst>
          </p:cNvPr>
          <p:cNvSpPr/>
          <p:nvPr/>
        </p:nvSpPr>
        <p:spPr>
          <a:xfrm>
            <a:off x="214953" y="5536933"/>
            <a:ext cx="8929047"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plt.savefig('squares_plot.png', </a:t>
            </a:r>
            <a:r>
              <a:rPr lang="en-US" sz="2800" b="1" dirty="0" err="1">
                <a:solidFill>
                  <a:srgbClr val="FFFF00"/>
                </a:solidFill>
                <a:latin typeface="Arial" panose="020B0604020202020204" pitchFamily="34" charset="0"/>
                <a:cs typeface="Arial" panose="020B0604020202020204" pitchFamily="34" charset="0"/>
              </a:rPr>
              <a:t>bbox_inches</a:t>
            </a:r>
            <a:r>
              <a:rPr lang="en-US" sz="2800" b="1" dirty="0">
                <a:solidFill>
                  <a:srgbClr val="FFFF00"/>
                </a:solidFill>
                <a:latin typeface="Arial" panose="020B0604020202020204" pitchFamily="34" charset="0"/>
                <a:cs typeface="Arial" panose="020B0604020202020204" pitchFamily="34" charset="0"/>
              </a:rPr>
              <a:t>='tight')</a:t>
            </a:r>
            <a:endParaRPr lang="ru-KZ" sz="2800" b="1"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283FFC5-B968-423C-97A3-520B8E218D0A}"/>
              </a:ext>
            </a:extLst>
          </p:cNvPr>
          <p:cNvSpPr/>
          <p:nvPr/>
        </p:nvSpPr>
        <p:spPr>
          <a:xfrm>
            <a:off x="3630876" y="3063267"/>
            <a:ext cx="1882247"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plt.show()</a:t>
            </a:r>
            <a:endParaRPr lang="ru-KZ" sz="2800" b="1" dirty="0">
              <a:solidFill>
                <a:schemeClr val="bg1"/>
              </a:solidFill>
              <a:latin typeface="Arial" panose="020B0604020202020204" pitchFamily="34" charset="0"/>
              <a:cs typeface="Arial" panose="020B0604020202020204" pitchFamily="34" charset="0"/>
            </a:endParaRPr>
          </a:p>
        </p:txBody>
      </p:sp>
      <p:sp>
        <p:nvSpPr>
          <p:cNvPr id="7" name="Знак умножения 6">
            <a:extLst>
              <a:ext uri="{FF2B5EF4-FFF2-40B4-BE49-F238E27FC236}">
                <a16:creationId xmlns:a16="http://schemas.microsoft.com/office/drawing/2014/main" id="{3656A246-523D-4898-B1C9-C4B5AC0F7F56}"/>
              </a:ext>
            </a:extLst>
          </p:cNvPr>
          <p:cNvSpPr/>
          <p:nvPr/>
        </p:nvSpPr>
        <p:spPr>
          <a:xfrm>
            <a:off x="1213411" y="1323833"/>
            <a:ext cx="6717178" cy="4213100"/>
          </a:xfrm>
          <a:prstGeom prst="mathMultiply">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1908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17774D5-BDC8-40C2-92AF-00DF6EC05B25}"/>
              </a:ext>
            </a:extLst>
          </p:cNvPr>
          <p:cNvSpPr/>
          <p:nvPr/>
        </p:nvSpPr>
        <p:spPr>
          <a:xfrm>
            <a:off x="1" y="769027"/>
            <a:ext cx="9144000"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Pygal</a:t>
            </a:r>
            <a:endParaRPr lang="ru-KZ" sz="3200" dirty="0">
              <a:solidFill>
                <a:srgbClr val="FFFF0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4B1CAE29-A30D-4922-ADEA-EE0604A64A82}"/>
              </a:ext>
            </a:extLst>
          </p:cNvPr>
          <p:cNvPicPr>
            <a:picLocks noChangeAspect="1"/>
          </p:cNvPicPr>
          <p:nvPr/>
        </p:nvPicPr>
        <p:blipFill>
          <a:blip r:embed="rId3"/>
          <a:stretch>
            <a:fillRect/>
          </a:stretch>
        </p:blipFill>
        <p:spPr>
          <a:xfrm>
            <a:off x="621843" y="1551393"/>
            <a:ext cx="7900314" cy="4808463"/>
          </a:xfrm>
          <a:prstGeom prst="rect">
            <a:avLst/>
          </a:prstGeom>
        </p:spPr>
      </p:pic>
    </p:spTree>
    <p:extLst>
      <p:ext uri="{BB962C8B-B14F-4D97-AF65-F5344CB8AC3E}">
        <p14:creationId xmlns:p14="http://schemas.microsoft.com/office/powerpoint/2010/main" val="34948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198DB6F-9C00-40DE-9CAC-ED43D76CC3BB}"/>
              </a:ext>
            </a:extLst>
          </p:cNvPr>
          <p:cNvSpPr/>
          <p:nvPr/>
        </p:nvSpPr>
        <p:spPr>
          <a:xfrm>
            <a:off x="0" y="718417"/>
            <a:ext cx="9143999"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Making a Histogram</a:t>
            </a:r>
            <a:endParaRPr lang="ru-KZ" sz="3200" b="1"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09604A57-CEF1-4C74-8748-AFE704B266E6}"/>
              </a:ext>
            </a:extLst>
          </p:cNvPr>
          <p:cNvSpPr/>
          <p:nvPr/>
        </p:nvSpPr>
        <p:spPr>
          <a:xfrm>
            <a:off x="0" y="1612516"/>
            <a:ext cx="3961918" cy="4247317"/>
          </a:xfrm>
          <a:prstGeom prst="rect">
            <a:avLst/>
          </a:prstGeom>
        </p:spPr>
        <p:txBody>
          <a:bodyPr wrap="square">
            <a:spAutoFit/>
          </a:bodyPr>
          <a:lstStyle/>
          <a:p>
            <a:r>
              <a:rPr lang="en-US" dirty="0">
                <a:solidFill>
                  <a:srgbClr val="FFFF00"/>
                </a:solidFill>
                <a:latin typeface="Arial" panose="020B0604020202020204" pitchFamily="34" charset="0"/>
                <a:cs typeface="Arial" panose="020B0604020202020204" pitchFamily="34" charset="0"/>
              </a:rPr>
              <a:t>import </a:t>
            </a:r>
            <a:r>
              <a:rPr lang="en-US" dirty="0" err="1">
                <a:solidFill>
                  <a:srgbClr val="FFFF00"/>
                </a:solidFill>
                <a:latin typeface="Arial" panose="020B0604020202020204" pitchFamily="34" charset="0"/>
                <a:cs typeface="Arial" panose="020B0604020202020204" pitchFamily="34" charset="0"/>
              </a:rPr>
              <a:t>pygal</a:t>
            </a:r>
            <a:endParaRPr lang="en-US" dirty="0">
              <a:solidFill>
                <a:srgbClr val="FFFF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Visualize the results.</a:t>
            </a:r>
          </a:p>
          <a:p>
            <a:r>
              <a:rPr lang="en-US" dirty="0">
                <a:solidFill>
                  <a:schemeClr val="bg1"/>
                </a:solidFill>
                <a:latin typeface="Arial" panose="020B0604020202020204" pitchFamily="34" charset="0"/>
                <a:cs typeface="Arial" panose="020B0604020202020204" pitchFamily="34" charset="0"/>
              </a:rPr>
              <a:t>hist = </a:t>
            </a:r>
            <a:r>
              <a:rPr lang="en-US" dirty="0" err="1">
                <a:solidFill>
                  <a:schemeClr val="bg1"/>
                </a:solidFill>
                <a:latin typeface="Arial" panose="020B0604020202020204" pitchFamily="34" charset="0"/>
                <a:cs typeface="Arial" panose="020B0604020202020204" pitchFamily="34" charset="0"/>
              </a:rPr>
              <a:t>pygal.Bar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hist.title</a:t>
            </a:r>
            <a:r>
              <a:rPr lang="en-US" dirty="0">
                <a:solidFill>
                  <a:schemeClr val="bg1"/>
                </a:solidFill>
                <a:latin typeface="Arial" panose="020B0604020202020204" pitchFamily="34" charset="0"/>
                <a:cs typeface="Arial" panose="020B0604020202020204" pitchFamily="34" charset="0"/>
              </a:rPr>
              <a:t> = "Results of rolling one D6 1000 times."</a:t>
            </a:r>
          </a:p>
          <a:p>
            <a:r>
              <a:rPr lang="en-US" dirty="0" err="1">
                <a:solidFill>
                  <a:schemeClr val="bg1"/>
                </a:solidFill>
                <a:latin typeface="Arial" panose="020B0604020202020204" pitchFamily="34" charset="0"/>
                <a:cs typeface="Arial" panose="020B0604020202020204" pitchFamily="34" charset="0"/>
              </a:rPr>
              <a:t>hist.x_labels</a:t>
            </a:r>
            <a:r>
              <a:rPr lang="en-US" dirty="0">
                <a:solidFill>
                  <a:schemeClr val="bg1"/>
                </a:solidFill>
                <a:latin typeface="Arial" panose="020B0604020202020204" pitchFamily="34" charset="0"/>
                <a:cs typeface="Arial" panose="020B0604020202020204" pitchFamily="34" charset="0"/>
              </a:rPr>
              <a:t> = ['1', '2', '3', '4', '5', '6']</a:t>
            </a:r>
          </a:p>
          <a:p>
            <a:r>
              <a:rPr lang="en-US" dirty="0" err="1">
                <a:solidFill>
                  <a:schemeClr val="bg1"/>
                </a:solidFill>
                <a:latin typeface="Arial" panose="020B0604020202020204" pitchFamily="34" charset="0"/>
                <a:cs typeface="Arial" panose="020B0604020202020204" pitchFamily="34" charset="0"/>
              </a:rPr>
              <a:t>hist.x_title</a:t>
            </a:r>
            <a:r>
              <a:rPr lang="en-US" dirty="0">
                <a:solidFill>
                  <a:schemeClr val="bg1"/>
                </a:solidFill>
                <a:latin typeface="Arial" panose="020B0604020202020204" pitchFamily="34" charset="0"/>
                <a:cs typeface="Arial" panose="020B0604020202020204" pitchFamily="34" charset="0"/>
              </a:rPr>
              <a:t> = "Result"</a:t>
            </a:r>
          </a:p>
          <a:p>
            <a:r>
              <a:rPr lang="en-US" dirty="0" err="1">
                <a:solidFill>
                  <a:schemeClr val="bg1"/>
                </a:solidFill>
                <a:latin typeface="Arial" panose="020B0604020202020204" pitchFamily="34" charset="0"/>
                <a:cs typeface="Arial" panose="020B0604020202020204" pitchFamily="34" charset="0"/>
              </a:rPr>
              <a:t>hist.y_title</a:t>
            </a:r>
            <a:r>
              <a:rPr lang="en-US" dirty="0">
                <a:solidFill>
                  <a:schemeClr val="bg1"/>
                </a:solidFill>
                <a:latin typeface="Arial" panose="020B0604020202020204" pitchFamily="34" charset="0"/>
                <a:cs typeface="Arial" panose="020B0604020202020204" pitchFamily="34" charset="0"/>
              </a:rPr>
              <a:t> = "Frequency of Result"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hist.add</a:t>
            </a:r>
            <a:r>
              <a:rPr lang="en-US" dirty="0">
                <a:solidFill>
                  <a:schemeClr val="bg1"/>
                </a:solidFill>
                <a:latin typeface="Arial" panose="020B0604020202020204" pitchFamily="34" charset="0"/>
                <a:cs typeface="Arial" panose="020B0604020202020204" pitchFamily="34" charset="0"/>
              </a:rPr>
              <a:t>('D6', frequencies)</a:t>
            </a:r>
          </a:p>
          <a:p>
            <a:r>
              <a:rPr lang="en-US" dirty="0" err="1">
                <a:solidFill>
                  <a:schemeClr val="bg1"/>
                </a:solidFill>
                <a:latin typeface="Arial" panose="020B0604020202020204" pitchFamily="34" charset="0"/>
                <a:cs typeface="Arial" panose="020B0604020202020204" pitchFamily="34" charset="0"/>
              </a:rPr>
              <a:t>hist</a:t>
            </a:r>
            <a:r>
              <a:rPr lang="en-US" dirty="0" err="1">
                <a:latin typeface="Arial" panose="020B0604020202020204" pitchFamily="34" charset="0"/>
                <a:cs typeface="Arial" panose="020B0604020202020204" pitchFamily="34" charset="0"/>
              </a:rPr>
              <a:t>.</a:t>
            </a:r>
            <a:r>
              <a:rPr lang="en-US" dirty="0" err="1">
                <a:solidFill>
                  <a:srgbClr val="FFFF00"/>
                </a:solidFill>
                <a:latin typeface="Arial" panose="020B0604020202020204" pitchFamily="34" charset="0"/>
                <a:cs typeface="Arial" panose="020B0604020202020204" pitchFamily="34" charset="0"/>
              </a:rPr>
              <a:t>render_to_file</a:t>
            </a:r>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die_visual.svg</a:t>
            </a:r>
            <a:r>
              <a:rPr lang="en-US" dirty="0">
                <a:solidFill>
                  <a:schemeClr val="bg1"/>
                </a:solidFill>
                <a:latin typeface="Arial" panose="020B0604020202020204" pitchFamily="34" charset="0"/>
                <a:cs typeface="Arial" panose="020B0604020202020204" pitchFamily="34" charset="0"/>
              </a:rPr>
              <a:t>')</a:t>
            </a:r>
          </a:p>
        </p:txBody>
      </p:sp>
      <p:sp>
        <p:nvSpPr>
          <p:cNvPr id="6" name="Прямоугольник 5">
            <a:extLst>
              <a:ext uri="{FF2B5EF4-FFF2-40B4-BE49-F238E27FC236}">
                <a16:creationId xmlns:a16="http://schemas.microsoft.com/office/drawing/2014/main" id="{E3957C0A-8F78-4096-B462-5D524E74CE93}"/>
              </a:ext>
            </a:extLst>
          </p:cNvPr>
          <p:cNvSpPr/>
          <p:nvPr/>
        </p:nvSpPr>
        <p:spPr>
          <a:xfrm>
            <a:off x="4410253" y="5970306"/>
            <a:ext cx="4514890" cy="338554"/>
          </a:xfrm>
          <a:prstGeom prst="rect">
            <a:avLst/>
          </a:prstGeom>
        </p:spPr>
        <p:txBody>
          <a:bodyPr wrap="none">
            <a:spAutoFit/>
          </a:bodyPr>
          <a:lstStyle/>
          <a:p>
            <a:pPr algn="ctr"/>
            <a:r>
              <a:rPr lang="en-US" sz="1600" dirty="0">
                <a:solidFill>
                  <a:schemeClr val="bg1"/>
                </a:solidFill>
                <a:latin typeface="Arial" panose="020B0604020202020204" pitchFamily="34" charset="0"/>
                <a:cs typeface="Arial" panose="020B0604020202020204" pitchFamily="34" charset="0"/>
              </a:rPr>
              <a:t>Figure 11: A simple bar chart created with Pygal</a:t>
            </a:r>
            <a:endParaRPr lang="ru-KZ" sz="1600" dirty="0">
              <a:solidFill>
                <a:schemeClr val="bg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8EC74689-9FE2-42BD-9696-EB59535933E9}"/>
              </a:ext>
            </a:extLst>
          </p:cNvPr>
          <p:cNvPicPr/>
          <p:nvPr/>
        </p:nvPicPr>
        <p:blipFill rotWithShape="1">
          <a:blip r:embed="rId3"/>
          <a:srcRect l="16141" t="464" r="10285" b="5284"/>
          <a:stretch/>
        </p:blipFill>
        <p:spPr>
          <a:xfrm>
            <a:off x="4379112" y="1612516"/>
            <a:ext cx="4546031" cy="4107229"/>
          </a:xfrm>
          <a:prstGeom prst="rect">
            <a:avLst/>
          </a:prstGeom>
        </p:spPr>
      </p:pic>
    </p:spTree>
    <p:extLst>
      <p:ext uri="{BB962C8B-B14F-4D97-AF65-F5344CB8AC3E}">
        <p14:creationId xmlns:p14="http://schemas.microsoft.com/office/powerpoint/2010/main" val="102512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Building a World Map</a:t>
            </a:r>
            <a:endParaRPr lang="ru-KZ" sz="32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3F7F9264-EDE8-4021-A291-A0507035A234}"/>
              </a:ext>
            </a:extLst>
          </p:cNvPr>
          <p:cNvSpPr/>
          <p:nvPr/>
        </p:nvSpPr>
        <p:spPr>
          <a:xfrm>
            <a:off x="1" y="1567271"/>
            <a:ext cx="3657600" cy="4524315"/>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pygal</a:t>
            </a:r>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a:solidFill>
                  <a:srgbClr val="FFFF00"/>
                </a:solidFill>
                <a:latin typeface="Arial" panose="020B0604020202020204" pitchFamily="34" charset="0"/>
                <a:cs typeface="Arial" panose="020B0604020202020204" pitchFamily="34" charset="0"/>
              </a:rPr>
              <a:t>wm</a:t>
            </a:r>
            <a:r>
              <a:rPr lang="en-US" dirty="0">
                <a:solidFill>
                  <a:srgbClr val="FFFF00"/>
                </a:solidFill>
                <a:latin typeface="Arial" panose="020B0604020202020204" pitchFamily="34" charset="0"/>
                <a:cs typeface="Arial" panose="020B0604020202020204" pitchFamily="34" charset="0"/>
              </a:rPr>
              <a:t> = </a:t>
            </a:r>
            <a:r>
              <a:rPr lang="en-US" dirty="0" err="1">
                <a:solidFill>
                  <a:srgbClr val="FFFF00"/>
                </a:solidFill>
                <a:latin typeface="Arial" panose="020B0604020202020204" pitchFamily="34" charset="0"/>
                <a:cs typeface="Arial" panose="020B0604020202020204" pitchFamily="34" charset="0"/>
              </a:rPr>
              <a:t>pygal.maps.world.World</a:t>
            </a:r>
            <a:r>
              <a:rPr lang="en-US" dirty="0">
                <a:solidFill>
                  <a:srgbClr val="FFFF00"/>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wm.title</a:t>
            </a:r>
            <a:r>
              <a:rPr lang="en-US" dirty="0">
                <a:solidFill>
                  <a:schemeClr val="bg1"/>
                </a:solidFill>
                <a:latin typeface="Arial" panose="020B0604020202020204" pitchFamily="34" charset="0"/>
                <a:cs typeface="Arial" panose="020B0604020202020204" pitchFamily="34" charset="0"/>
              </a:rPr>
              <a:t> = 'North, Central, and South America'</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wm.add</a:t>
            </a:r>
            <a:r>
              <a:rPr lang="en-US" dirty="0">
                <a:solidFill>
                  <a:schemeClr val="bg1"/>
                </a:solidFill>
                <a:latin typeface="Arial" panose="020B0604020202020204" pitchFamily="34" charset="0"/>
                <a:cs typeface="Arial" panose="020B0604020202020204" pitchFamily="34" charset="0"/>
              </a:rPr>
              <a:t>('North America', ['ca', 'mx', 'us'])</a:t>
            </a:r>
          </a:p>
          <a:p>
            <a:r>
              <a:rPr lang="en-US" dirty="0" err="1">
                <a:solidFill>
                  <a:schemeClr val="bg1"/>
                </a:solidFill>
                <a:latin typeface="Arial" panose="020B0604020202020204" pitchFamily="34" charset="0"/>
                <a:cs typeface="Arial" panose="020B0604020202020204" pitchFamily="34" charset="0"/>
              </a:rPr>
              <a:t>wm.add</a:t>
            </a:r>
            <a:r>
              <a:rPr lang="en-US" dirty="0">
                <a:solidFill>
                  <a:schemeClr val="bg1"/>
                </a:solidFill>
                <a:latin typeface="Arial" panose="020B0604020202020204" pitchFamily="34" charset="0"/>
                <a:cs typeface="Arial" panose="020B0604020202020204" pitchFamily="34" charset="0"/>
              </a:rPr>
              <a:t>('Central America', ['</a:t>
            </a:r>
            <a:r>
              <a:rPr lang="en-US" dirty="0" err="1">
                <a:solidFill>
                  <a:schemeClr val="bg1"/>
                </a:solidFill>
                <a:latin typeface="Arial" panose="020B0604020202020204" pitchFamily="34" charset="0"/>
                <a:cs typeface="Arial" panose="020B0604020202020204" pitchFamily="34" charset="0"/>
              </a:rPr>
              <a:t>bz</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ni</a:t>
            </a:r>
            <a:r>
              <a:rPr lang="en-US" dirty="0">
                <a:solidFill>
                  <a:schemeClr val="bg1"/>
                </a:solidFill>
                <a:latin typeface="Arial" panose="020B0604020202020204" pitchFamily="34" charset="0"/>
                <a:cs typeface="Arial" panose="020B0604020202020204" pitchFamily="34" charset="0"/>
              </a:rPr>
              <a:t>’, 'pa', '</a:t>
            </a:r>
            <a:r>
              <a:rPr lang="en-US" dirty="0" err="1">
                <a:solidFill>
                  <a:schemeClr val="bg1"/>
                </a:solidFill>
                <a:latin typeface="Arial" panose="020B0604020202020204" pitchFamily="34" charset="0"/>
                <a:cs typeface="Arial" panose="020B0604020202020204" pitchFamily="34" charset="0"/>
              </a:rPr>
              <a:t>sv</a:t>
            </a:r>
            <a:r>
              <a:rPr lang="en-US" dirty="0">
                <a:solidFill>
                  <a:schemeClr val="bg1"/>
                </a:solidFill>
                <a:latin typeface="Arial" panose="020B0604020202020204" pitchFamily="34" charset="0"/>
                <a:cs typeface="Arial" panose="020B0604020202020204" pitchFamily="34" charset="0"/>
              </a:rPr>
              <a:t>'])</a:t>
            </a:r>
          </a:p>
          <a:p>
            <a:r>
              <a:rPr lang="en-US" dirty="0" err="1">
                <a:solidFill>
                  <a:schemeClr val="bg1"/>
                </a:solidFill>
                <a:latin typeface="Arial" panose="020B0604020202020204" pitchFamily="34" charset="0"/>
                <a:cs typeface="Arial" panose="020B0604020202020204" pitchFamily="34" charset="0"/>
              </a:rPr>
              <a:t>wm.add</a:t>
            </a:r>
            <a:r>
              <a:rPr lang="en-US" dirty="0">
                <a:solidFill>
                  <a:schemeClr val="bg1"/>
                </a:solidFill>
                <a:latin typeface="Arial" panose="020B0604020202020204" pitchFamily="34" charset="0"/>
                <a:cs typeface="Arial" panose="020B0604020202020204" pitchFamily="34" charset="0"/>
              </a:rPr>
              <a:t>('South America', ['</a:t>
            </a:r>
            <a:r>
              <a:rPr lang="en-US" dirty="0" err="1">
                <a:solidFill>
                  <a:schemeClr val="bg1"/>
                </a:solidFill>
                <a:latin typeface="Arial" panose="020B0604020202020204" pitchFamily="34" charset="0"/>
                <a:cs typeface="Arial" panose="020B0604020202020204" pitchFamily="34" charset="0"/>
              </a:rPr>
              <a:t>ar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br</a:t>
            </a:r>
            <a:r>
              <a:rPr lang="en-US" dirty="0">
                <a:solidFill>
                  <a:schemeClr val="bg1"/>
                </a:solidFill>
                <a:latin typeface="Arial" panose="020B0604020202020204" pitchFamily="34" charset="0"/>
                <a:cs typeface="Arial" panose="020B0604020202020204" pitchFamily="34" charset="0"/>
              </a:rPr>
              <a:t>', 'cl', 'co', '</a:t>
            </a:r>
            <a:r>
              <a:rPr lang="en-US" dirty="0" err="1">
                <a:solidFill>
                  <a:schemeClr val="bg1"/>
                </a:solidFill>
                <a:latin typeface="Arial" panose="020B0604020202020204" pitchFamily="34" charset="0"/>
                <a:cs typeface="Arial" panose="020B0604020202020204" pitchFamily="34" charset="0"/>
              </a:rPr>
              <a:t>ec</a:t>
            </a:r>
            <a:r>
              <a:rPr lang="en-US" dirty="0">
                <a:solidFill>
                  <a:schemeClr val="bg1"/>
                </a:solidFill>
                <a:latin typeface="Arial" panose="020B0604020202020204" pitchFamily="34" charset="0"/>
                <a:cs typeface="Arial" panose="020B0604020202020204" pitchFamily="34" charset="0"/>
              </a:rPr>
              <a:t>', 'gf’, '</a:t>
            </a:r>
            <a:r>
              <a:rPr lang="en-US" dirty="0" err="1">
                <a:solidFill>
                  <a:schemeClr val="bg1"/>
                </a:solidFill>
                <a:latin typeface="Arial" panose="020B0604020202020204" pitchFamily="34" charset="0"/>
                <a:cs typeface="Arial" panose="020B0604020202020204" pitchFamily="34" charset="0"/>
              </a:rPr>
              <a:t>gy</a:t>
            </a:r>
            <a:r>
              <a:rPr lang="en-US" dirty="0">
                <a:solidFill>
                  <a:schemeClr val="bg1"/>
                </a:solidFill>
                <a:latin typeface="Arial" panose="020B0604020202020204" pitchFamily="34" charset="0"/>
                <a:cs typeface="Arial" panose="020B0604020202020204" pitchFamily="34" charset="0"/>
              </a:rPr>
              <a:t>', 'pe', '</a:t>
            </a:r>
            <a:r>
              <a:rPr lang="en-US" dirty="0" err="1">
                <a:solidFill>
                  <a:schemeClr val="bg1"/>
                </a:solidFill>
                <a:latin typeface="Arial" panose="020B0604020202020204" pitchFamily="34" charset="0"/>
                <a:cs typeface="Arial" panose="020B0604020202020204" pitchFamily="34" charset="0"/>
              </a:rPr>
              <a:t>py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uy</a:t>
            </a:r>
            <a:r>
              <a:rPr lang="en-US" dirty="0">
                <a:solidFill>
                  <a:schemeClr val="bg1"/>
                </a:solidFill>
                <a:latin typeface="Arial" panose="020B0604020202020204" pitchFamily="34" charset="0"/>
                <a:cs typeface="Arial" panose="020B0604020202020204" pitchFamily="34" charset="0"/>
              </a:rPr>
              <a:t>', 've'])</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wm.render_to_file</a:t>
            </a:r>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americas.svg</a:t>
            </a:r>
            <a:r>
              <a:rPr lang="en-US" dirty="0">
                <a:solidFill>
                  <a:schemeClr val="bg1"/>
                </a:solidFill>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2AA06327-95DD-4998-853E-765606087B63}"/>
              </a:ext>
            </a:extLst>
          </p:cNvPr>
          <p:cNvPicPr/>
          <p:nvPr/>
        </p:nvPicPr>
        <p:blipFill rotWithShape="1">
          <a:blip r:embed="rId3"/>
          <a:srcRect l="16712" t="3880" r="16866" b="18982"/>
          <a:stretch/>
        </p:blipFill>
        <p:spPr bwMode="auto">
          <a:xfrm>
            <a:off x="3869825" y="1775159"/>
            <a:ext cx="5122076" cy="3307682"/>
          </a:xfrm>
          <a:prstGeom prst="rect">
            <a:avLst/>
          </a:prstGeom>
          <a:ln>
            <a:noFill/>
          </a:ln>
          <a:extLst>
            <a:ext uri="{53640926-AAD7-44D8-BBD7-CCE9431645EC}">
              <a14:shadowObscured xmlns:a14="http://schemas.microsoft.com/office/drawing/2010/main"/>
            </a:ext>
          </a:extLst>
        </p:spPr>
      </p:pic>
      <p:sp>
        <p:nvSpPr>
          <p:cNvPr id="5" name="Прямоугольник 4">
            <a:extLst>
              <a:ext uri="{FF2B5EF4-FFF2-40B4-BE49-F238E27FC236}">
                <a16:creationId xmlns:a16="http://schemas.microsoft.com/office/drawing/2014/main" id="{494646EE-3DFB-481F-B0E2-BA12178A4846}"/>
              </a:ext>
            </a:extLst>
          </p:cNvPr>
          <p:cNvSpPr/>
          <p:nvPr/>
        </p:nvSpPr>
        <p:spPr>
          <a:xfrm>
            <a:off x="4361145" y="5484200"/>
            <a:ext cx="4139436" cy="584775"/>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Figure 12. A simple instance of the Worldmap chart type</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15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98500"/>
            <a:ext cx="9144000" cy="1079500"/>
          </a:xfrm>
        </p:spPr>
        <p:txBody>
          <a:bodyPr/>
          <a:lstStyle/>
          <a:p>
            <a:pPr algn="ctr"/>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References</a:t>
            </a:r>
            <a:endParaRPr lang="ru-KZ"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197892" y="1918994"/>
            <a:ext cx="8748216" cy="923330"/>
          </a:xfrm>
          <a:prstGeom prst="rect">
            <a:avLst/>
          </a:prstGeom>
        </p:spPr>
        <p:txBody>
          <a:bodyPr wrap="square">
            <a:spAutoFit/>
          </a:bodyPr>
          <a:lstStyle/>
          <a:p>
            <a:pPr marL="342900" indent="-342900">
              <a:buFont typeface="+mj-lt"/>
              <a:buAutoNum type="arabicPeriod"/>
            </a:pPr>
            <a:r>
              <a:rPr lang="en-US" dirty="0">
                <a:solidFill>
                  <a:schemeClr val="bg1"/>
                </a:solidFill>
              </a:rPr>
              <a:t>Link: [https://www.simplilearn.com/data-visualization-in-python-using-matplotlib-tutorial]</a:t>
            </a:r>
          </a:p>
          <a:p>
            <a:pPr marL="342900" indent="-342900">
              <a:buFont typeface="+mj-lt"/>
              <a:buAutoNum type="arabicPeriod"/>
            </a:pPr>
            <a:r>
              <a:rPr lang="en-US" dirty="0">
                <a:solidFill>
                  <a:schemeClr val="bg1"/>
                </a:solidFill>
              </a:rPr>
              <a:t>Python </a:t>
            </a:r>
            <a:r>
              <a:rPr lang="en-US" dirty="0" err="1">
                <a:solidFill>
                  <a:schemeClr val="bg1"/>
                </a:solidFill>
              </a:rPr>
              <a:t>PYTHON</a:t>
            </a:r>
            <a:r>
              <a:rPr lang="en-US" dirty="0">
                <a:solidFill>
                  <a:schemeClr val="bg1"/>
                </a:solidFill>
              </a:rPr>
              <a:t> CRASH COURSE by Eric </a:t>
            </a:r>
            <a:r>
              <a:rPr lang="en-US" dirty="0" err="1">
                <a:solidFill>
                  <a:schemeClr val="bg1"/>
                </a:solidFill>
              </a:rPr>
              <a:t>Matthes</a:t>
            </a:r>
            <a:endParaRPr lang="en-US" dirty="0">
              <a:solidFill>
                <a:schemeClr val="bg1"/>
              </a:solidFill>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2489200"/>
            <a:ext cx="9144000" cy="1879600"/>
          </a:xfrm>
        </p:spPr>
        <p:txBody>
          <a:bodyPr>
            <a:normAutofit/>
          </a:bodyPr>
          <a:lstStyle/>
          <a:p>
            <a:pPr algn="ctr"/>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Data Visualization in Python</a:t>
            </a:r>
            <a:endParaRPr lang="ru-KZ"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FC8A418-9B48-4C43-8A6D-71737207DBD5}"/>
              </a:ext>
            </a:extLst>
          </p:cNvPr>
          <p:cNvSpPr/>
          <p:nvPr/>
        </p:nvSpPr>
        <p:spPr>
          <a:xfrm>
            <a:off x="0" y="5842908"/>
            <a:ext cx="9144001" cy="707886"/>
          </a:xfrm>
          <a:prstGeom prst="rect">
            <a:avLst/>
          </a:prstGeom>
        </p:spPr>
        <p:txBody>
          <a:bodyPr wrap="square">
            <a:spAutoFit/>
          </a:bodyPr>
          <a:lstStyle/>
          <a:p>
            <a:pPr algn="ct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“Visualization gives you answers to questions you didn’t know you had.” </a:t>
            </a:r>
          </a:p>
          <a:p>
            <a:pPr algn="ct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Ben Shneiderman</a:t>
            </a:r>
            <a:endParaRPr lang="ru-KZ"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nvGrpSpPr>
          <p:cNvPr id="15" name="Группа 14">
            <a:extLst>
              <a:ext uri="{FF2B5EF4-FFF2-40B4-BE49-F238E27FC236}">
                <a16:creationId xmlns:a16="http://schemas.microsoft.com/office/drawing/2014/main" id="{8BE3EC12-2019-4545-9B31-2D95BAB79FCF}"/>
              </a:ext>
            </a:extLst>
          </p:cNvPr>
          <p:cNvGrpSpPr/>
          <p:nvPr/>
        </p:nvGrpSpPr>
        <p:grpSpPr>
          <a:xfrm>
            <a:off x="3322231" y="2034706"/>
            <a:ext cx="2499538" cy="2499538"/>
            <a:chOff x="4268583" y="1288538"/>
            <a:chExt cx="3654834" cy="3654834"/>
          </a:xfrm>
        </p:grpSpPr>
        <p:pic>
          <p:nvPicPr>
            <p:cNvPr id="1028" name="Picture 4" descr="https://cdn.icon-icons.com/icons2/963/PNG/512/1477521928_10_icon-icons.com_74620.png">
              <a:extLst>
                <a:ext uri="{FF2B5EF4-FFF2-40B4-BE49-F238E27FC236}">
                  <a16:creationId xmlns:a16="http://schemas.microsoft.com/office/drawing/2014/main" id="{0C5EED13-A6CA-4BF2-A40F-F878F097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72" y="1916202"/>
              <a:ext cx="2275190" cy="227519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4" name="Овал 13">
              <a:extLst>
                <a:ext uri="{FF2B5EF4-FFF2-40B4-BE49-F238E27FC236}">
                  <a16:creationId xmlns:a16="http://schemas.microsoft.com/office/drawing/2014/main" id="{E3D5EE37-808B-43A3-B76E-B4C6CB6746AA}"/>
                </a:ext>
              </a:extLst>
            </p:cNvPr>
            <p:cNvSpPr/>
            <p:nvPr/>
          </p:nvSpPr>
          <p:spPr>
            <a:xfrm>
              <a:off x="4268583" y="1288538"/>
              <a:ext cx="3654834" cy="3654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grpSp>
      <p:pic>
        <p:nvPicPr>
          <p:cNvPr id="16" name="Рисунок 15">
            <a:extLst>
              <a:ext uri="{FF2B5EF4-FFF2-40B4-BE49-F238E27FC236}">
                <a16:creationId xmlns:a16="http://schemas.microsoft.com/office/drawing/2014/main" id="{07B3D651-9485-4325-885F-6B56B9C9AB5E}"/>
              </a:ext>
            </a:extLst>
          </p:cNvPr>
          <p:cNvPicPr>
            <a:picLocks noChangeAspect="1"/>
          </p:cNvPicPr>
          <p:nvPr/>
        </p:nvPicPr>
        <p:blipFill>
          <a:blip r:embed="rId4"/>
          <a:stretch>
            <a:fillRect/>
          </a:stretch>
        </p:blipFill>
        <p:spPr>
          <a:xfrm>
            <a:off x="3168455" y="926255"/>
            <a:ext cx="2807090" cy="690823"/>
          </a:xfrm>
          <a:prstGeom prst="rect">
            <a:avLst/>
          </a:prstGeom>
          <a:ln w="38100">
            <a:solidFill>
              <a:srgbClr val="FFFFFF"/>
            </a:solidFill>
          </a:ln>
        </p:spPr>
      </p:pic>
      <p:pic>
        <p:nvPicPr>
          <p:cNvPr id="1030" name="Picture 6">
            <a:extLst>
              <a:ext uri="{FF2B5EF4-FFF2-40B4-BE49-F238E27FC236}">
                <a16:creationId xmlns:a16="http://schemas.microsoft.com/office/drawing/2014/main" id="{F57027FA-AC2C-4EE9-AACD-0EFF23D00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510" y="4380403"/>
            <a:ext cx="2388374" cy="6807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nvil.works/blog/img/plotting-in-python/thumbnail-pygal.png">
            <a:extLst>
              <a:ext uri="{FF2B5EF4-FFF2-40B4-BE49-F238E27FC236}">
                <a16:creationId xmlns:a16="http://schemas.microsoft.com/office/drawing/2014/main" id="{98C26038-3F07-44C7-9879-4CBB558DD4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52" t="15471" r="6893" b="22541"/>
          <a:stretch/>
        </p:blipFill>
        <p:spPr bwMode="auto">
          <a:xfrm>
            <a:off x="6706299" y="3155243"/>
            <a:ext cx="1504795" cy="695676"/>
          </a:xfrm>
          <a:prstGeom prst="rect">
            <a:avLst/>
          </a:prstGeom>
          <a:noFill/>
          <a:ln w="38100">
            <a:solidFill>
              <a:srgbClr val="FFFFFF"/>
            </a:solidFill>
          </a:ln>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d/Pandas_logo.svg/1200px-Pandas_logo.svg.png">
            <a:extLst>
              <a:ext uri="{FF2B5EF4-FFF2-40B4-BE49-F238E27FC236}">
                <a16:creationId xmlns:a16="http://schemas.microsoft.com/office/drawing/2014/main" id="{5893C931-7C25-46C7-B9CF-CE99410956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420" b="12632"/>
          <a:stretch/>
        </p:blipFill>
        <p:spPr bwMode="auto">
          <a:xfrm>
            <a:off x="464541" y="1923112"/>
            <a:ext cx="2293571" cy="7132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DB6A6D9-D2AB-4971-9B00-3A5248E10E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574" y="4449798"/>
            <a:ext cx="2782597" cy="6712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bids.berkeley.edu/sites/default/files/styles/400x225/public/projects/networkx_project_page_banner_450x254_0.png?itok=j6hg3bZa">
            <a:extLst>
              <a:ext uri="{FF2B5EF4-FFF2-40B4-BE49-F238E27FC236}">
                <a16:creationId xmlns:a16="http://schemas.microsoft.com/office/drawing/2014/main" id="{BB442DE6-E21A-4999-9477-3B837C1F83F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2757" b="23484"/>
          <a:stretch/>
        </p:blipFill>
        <p:spPr bwMode="auto">
          <a:xfrm>
            <a:off x="464541" y="3096853"/>
            <a:ext cx="2219797" cy="6712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media.proglib.io/wp-uploads/2019/07/plotly.png">
            <a:extLst>
              <a:ext uri="{FF2B5EF4-FFF2-40B4-BE49-F238E27FC236}">
                <a16:creationId xmlns:a16="http://schemas.microsoft.com/office/drawing/2014/main" id="{20B99757-059F-4FEA-AB46-81FFA496E8C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170" t="18142" r="4764" b="18708"/>
          <a:stretch/>
        </p:blipFill>
        <p:spPr bwMode="auto">
          <a:xfrm>
            <a:off x="6476972" y="1788588"/>
            <a:ext cx="1963450" cy="68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AD357C-0D89-41C1-AD5C-969DD142C9D6}"/>
              </a:ext>
            </a:extLst>
          </p:cNvPr>
          <p:cNvSpPr/>
          <p:nvPr/>
        </p:nvSpPr>
        <p:spPr>
          <a:xfrm>
            <a:off x="0" y="685984"/>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 Simple Line Graph</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C638D1A-E670-4C66-84CD-4FF6526CED34}"/>
              </a:ext>
            </a:extLst>
          </p:cNvPr>
          <p:cNvSpPr/>
          <p:nvPr/>
        </p:nvSpPr>
        <p:spPr>
          <a:xfrm>
            <a:off x="93502" y="2459504"/>
            <a:ext cx="4326937" cy="1938992"/>
          </a:xfrm>
          <a:prstGeom prst="rect">
            <a:avLst/>
          </a:prstGeom>
        </p:spPr>
        <p:txBody>
          <a:bodyPr wrap="square">
            <a:spAutoFit/>
          </a:bodyPr>
          <a:lstStyle/>
          <a:p>
            <a:r>
              <a:rPr lang="en-US" sz="2400" i="1" dirty="0">
                <a:solidFill>
                  <a:schemeClr val="bg1"/>
                </a:solidFill>
                <a:latin typeface="Arial" panose="020B0604020202020204" pitchFamily="34" charset="0"/>
                <a:cs typeface="Arial" panose="020B0604020202020204" pitchFamily="34" charset="0"/>
              </a:rPr>
              <a:t>import matplotlib.</a:t>
            </a:r>
            <a:r>
              <a:rPr lang="en-US" sz="2400" b="1" i="1" dirty="0">
                <a:solidFill>
                  <a:srgbClr val="FFFF00"/>
                </a:solidFill>
                <a:latin typeface="Arial" panose="020B0604020202020204" pitchFamily="34" charset="0"/>
                <a:cs typeface="Arial" panose="020B0604020202020204" pitchFamily="34" charset="0"/>
              </a:rPr>
              <a:t>pyplot</a:t>
            </a:r>
            <a:r>
              <a:rPr lang="en-US" sz="2400" i="1" dirty="0">
                <a:solidFill>
                  <a:schemeClr val="bg1"/>
                </a:solidFill>
                <a:latin typeface="Arial" panose="020B0604020202020204" pitchFamily="34" charset="0"/>
                <a:cs typeface="Arial" panose="020B0604020202020204" pitchFamily="34" charset="0"/>
              </a:rPr>
              <a:t> as </a:t>
            </a:r>
            <a:r>
              <a:rPr lang="en-US" sz="2400" b="1" i="1" dirty="0" err="1">
                <a:solidFill>
                  <a:srgbClr val="FFFF00"/>
                </a:solidFill>
                <a:latin typeface="Arial" panose="020B0604020202020204" pitchFamily="34" charset="0"/>
                <a:cs typeface="Arial" panose="020B0604020202020204" pitchFamily="34" charset="0"/>
              </a:rPr>
              <a:t>plt</a:t>
            </a:r>
            <a:endParaRPr lang="en-US" sz="2400" b="1" i="1" dirty="0">
              <a:solidFill>
                <a:srgbClr val="FFFF00"/>
              </a:solidFill>
              <a:latin typeface="Arial" panose="020B0604020202020204" pitchFamily="34" charset="0"/>
              <a:cs typeface="Arial" panose="020B0604020202020204" pitchFamily="34" charset="0"/>
            </a:endParaRPr>
          </a:p>
          <a:p>
            <a:endParaRPr lang="en-US" sz="2400" i="1"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squares = [1, 4, 9, 16, 25]</a:t>
            </a:r>
          </a:p>
          <a:p>
            <a:r>
              <a:rPr lang="en-US" sz="2400" i="1" dirty="0" err="1">
                <a:solidFill>
                  <a:schemeClr val="bg1"/>
                </a:solidFill>
                <a:latin typeface="Arial" panose="020B0604020202020204" pitchFamily="34" charset="0"/>
                <a:cs typeface="Arial" panose="020B0604020202020204" pitchFamily="34" charset="0"/>
              </a:rPr>
              <a:t>plt.</a:t>
            </a:r>
            <a:r>
              <a:rPr lang="en-US" sz="2400" b="1" i="1" dirty="0" err="1">
                <a:solidFill>
                  <a:srgbClr val="FFFF00"/>
                </a:solidFill>
                <a:latin typeface="Arial" panose="020B0604020202020204" pitchFamily="34" charset="0"/>
                <a:cs typeface="Arial" panose="020B0604020202020204" pitchFamily="34" charset="0"/>
              </a:rPr>
              <a:t>plot</a:t>
            </a:r>
            <a:r>
              <a:rPr lang="en-US" sz="2400" i="1" dirty="0">
                <a:solidFill>
                  <a:schemeClr val="bg1"/>
                </a:solidFill>
                <a:latin typeface="Arial" panose="020B0604020202020204" pitchFamily="34" charset="0"/>
                <a:cs typeface="Arial" panose="020B0604020202020204" pitchFamily="34" charset="0"/>
              </a:rPr>
              <a:t>(squares)</a:t>
            </a:r>
          </a:p>
          <a:p>
            <a:r>
              <a:rPr lang="en-US" sz="2400" i="1" dirty="0" err="1">
                <a:solidFill>
                  <a:schemeClr val="bg1"/>
                </a:solidFill>
                <a:latin typeface="Arial" panose="020B0604020202020204" pitchFamily="34" charset="0"/>
                <a:cs typeface="Arial" panose="020B0604020202020204" pitchFamily="34" charset="0"/>
              </a:rPr>
              <a:t>plt.</a:t>
            </a:r>
            <a:r>
              <a:rPr lang="en-US" sz="2400" b="1" i="1" dirty="0" err="1">
                <a:solidFill>
                  <a:srgbClr val="FFFF00"/>
                </a:solidFill>
                <a:latin typeface="Arial" panose="020B0604020202020204" pitchFamily="34" charset="0"/>
                <a:cs typeface="Arial" panose="020B0604020202020204" pitchFamily="34" charset="0"/>
              </a:rPr>
              <a:t>show</a:t>
            </a:r>
            <a:r>
              <a:rPr lang="en-US" sz="2400" i="1" dirty="0">
                <a:solidFill>
                  <a:schemeClr val="bg1"/>
                </a:solidFill>
                <a:latin typeface="Arial" panose="020B0604020202020204" pitchFamily="34" charset="0"/>
                <a:cs typeface="Arial" panose="020B0604020202020204" pitchFamily="34" charset="0"/>
              </a:rPr>
              <a:t>()</a:t>
            </a:r>
            <a:endParaRPr lang="ru-KZ" sz="2400" i="1"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EB193B3-FE47-4178-8861-E6642E2C6464}"/>
              </a:ext>
            </a:extLst>
          </p:cNvPr>
          <p:cNvPicPr/>
          <p:nvPr/>
        </p:nvPicPr>
        <p:blipFill>
          <a:blip r:embed="rId3"/>
          <a:stretch>
            <a:fillRect/>
          </a:stretch>
        </p:blipFill>
        <p:spPr>
          <a:xfrm>
            <a:off x="4572000" y="1630371"/>
            <a:ext cx="4326937" cy="3362734"/>
          </a:xfrm>
          <a:prstGeom prst="rect">
            <a:avLst/>
          </a:prstGeom>
        </p:spPr>
      </p:pic>
      <p:sp>
        <p:nvSpPr>
          <p:cNvPr id="5" name="Прямоугольник 4">
            <a:extLst>
              <a:ext uri="{FF2B5EF4-FFF2-40B4-BE49-F238E27FC236}">
                <a16:creationId xmlns:a16="http://schemas.microsoft.com/office/drawing/2014/main" id="{9C30C3AB-DD18-445A-A1D7-66227EF3DB9F}"/>
              </a:ext>
            </a:extLst>
          </p:cNvPr>
          <p:cNvSpPr/>
          <p:nvPr/>
        </p:nvSpPr>
        <p:spPr>
          <a:xfrm>
            <a:off x="5360732" y="5227629"/>
            <a:ext cx="2749471"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1. Simple Line Graph</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E644C3C-07F5-4F4D-8736-3FE54BE802E0}"/>
              </a:ext>
            </a:extLst>
          </p:cNvPr>
          <p:cNvSpPr/>
          <p:nvPr/>
        </p:nvSpPr>
        <p:spPr>
          <a:xfrm>
            <a:off x="0" y="72933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Changing the Label Type and Graph Thickness</a:t>
            </a:r>
            <a:endParaRPr lang="ru-KZ" sz="2400"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315B75C8-B220-47F1-BAF7-A97AF1DA00A3}"/>
              </a:ext>
            </a:extLst>
          </p:cNvPr>
          <p:cNvSpPr/>
          <p:nvPr/>
        </p:nvSpPr>
        <p:spPr>
          <a:xfrm>
            <a:off x="197495" y="1811602"/>
            <a:ext cx="4097779" cy="3234796"/>
          </a:xfrm>
          <a:prstGeom prst="rect">
            <a:avLst/>
          </a:prstGeom>
        </p:spPr>
        <p:txBody>
          <a:bodyPr wrap="square">
            <a:spAutoFit/>
          </a:bodyPr>
          <a:lstStyle/>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import matplotlib.pyplot as plt</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squares = [1, 4, 9, 16, 25]</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plt.plot(squares, </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linewidth</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=5)</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 Set chart title and label axes.</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title</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("Square Numbers", </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fontsize</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=24)</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xlabel</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("Value", fontsize=14)</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ylabel</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("Square of Value", fontsize=14)</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 Set size of tick labels.</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tick_params</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(axis=</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'both</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kk-KZ" sz="1600" b="1" i="1" dirty="0">
                <a:solidFill>
                  <a:srgbClr val="FFFF00"/>
                </a:solidFill>
                <a:latin typeface="Arial" panose="020B0604020202020204" pitchFamily="34" charset="0"/>
                <a:ea typeface="Calibri" panose="020F0502020204030204" pitchFamily="34" charset="0"/>
                <a:cs typeface="Arial" panose="020B0604020202020204" pitchFamily="34" charset="0"/>
              </a:rPr>
              <a:t>labelsize</a:t>
            </a: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=14)</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1600" i="1" dirty="0">
                <a:solidFill>
                  <a:schemeClr val="bg1"/>
                </a:solidFill>
                <a:latin typeface="Arial" panose="020B0604020202020204" pitchFamily="34" charset="0"/>
                <a:ea typeface="Calibri" panose="020F0502020204030204" pitchFamily="34" charset="0"/>
                <a:cs typeface="Arial" panose="020B0604020202020204" pitchFamily="34" charset="0"/>
              </a:rPr>
              <a:t>plt.show()</a:t>
            </a:r>
            <a:endParaRPr lang="ru-KZ" sz="16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AC154D5F-602A-498D-A50F-11F59BC8AC15}"/>
              </a:ext>
            </a:extLst>
          </p:cNvPr>
          <p:cNvPicPr/>
          <p:nvPr/>
        </p:nvPicPr>
        <p:blipFill>
          <a:blip r:embed="rId3"/>
          <a:stretch>
            <a:fillRect/>
          </a:stretch>
        </p:blipFill>
        <p:spPr>
          <a:xfrm>
            <a:off x="4446251" y="1811602"/>
            <a:ext cx="4500254" cy="3589570"/>
          </a:xfrm>
          <a:prstGeom prst="rect">
            <a:avLst/>
          </a:prstGeom>
        </p:spPr>
      </p:pic>
      <p:sp>
        <p:nvSpPr>
          <p:cNvPr id="6" name="Прямоугольник 5">
            <a:extLst>
              <a:ext uri="{FF2B5EF4-FFF2-40B4-BE49-F238E27FC236}">
                <a16:creationId xmlns:a16="http://schemas.microsoft.com/office/drawing/2014/main" id="{B68BBAD6-46E7-475F-BC86-1816F2FA612D}"/>
              </a:ext>
            </a:extLst>
          </p:cNvPr>
          <p:cNvSpPr/>
          <p:nvPr/>
        </p:nvSpPr>
        <p:spPr>
          <a:xfrm>
            <a:off x="4483528" y="5666996"/>
            <a:ext cx="442569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2. The chart is much easier to read now</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9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376ABC-DDCC-4D1B-988A-6E0096A43A56}"/>
              </a:ext>
            </a:extLst>
          </p:cNvPr>
          <p:cNvSpPr/>
          <p:nvPr/>
        </p:nvSpPr>
        <p:spPr>
          <a:xfrm>
            <a:off x="0" y="680446"/>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Correcting the Plot</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43D55F0-C766-4262-A91C-BA4C92E5309E}"/>
              </a:ext>
            </a:extLst>
          </p:cNvPr>
          <p:cNvSpPr/>
          <p:nvPr/>
        </p:nvSpPr>
        <p:spPr>
          <a:xfrm>
            <a:off x="93765" y="1179096"/>
            <a:ext cx="4478235" cy="5666872"/>
          </a:xfrm>
          <a:prstGeom prst="rect">
            <a:avLst/>
          </a:prstGeom>
        </p:spPr>
        <p:txBody>
          <a:bodyPr wrap="square">
            <a:spAutoFit/>
          </a:bodyPr>
          <a:lstStyle/>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import matplotlib.pyplot as plt</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b="1" dirty="0">
                <a:solidFill>
                  <a:srgbClr val="FFFF00"/>
                </a:solidFill>
                <a:latin typeface="Arial" panose="020B0604020202020204" pitchFamily="34" charset="0"/>
                <a:ea typeface="Calibri" panose="020F0502020204030204" pitchFamily="34" charset="0"/>
                <a:cs typeface="Arial" panose="020B0604020202020204" pitchFamily="34" charset="0"/>
              </a:rPr>
              <a:t>input_values = [1, 2, 3, 4, 5]</a:t>
            </a:r>
            <a:endParaRPr lang="ru-KZ" sz="20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squares = [1, 4, 9, 16, 25]</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b="1" dirty="0">
                <a:solidFill>
                  <a:srgbClr val="FFFF00"/>
                </a:solidFill>
                <a:latin typeface="Arial" panose="020B0604020202020204" pitchFamily="34" charset="0"/>
                <a:ea typeface="Calibri" panose="020F0502020204030204" pitchFamily="34" charset="0"/>
                <a:cs typeface="Arial" panose="020B0604020202020204" pitchFamily="34" charset="0"/>
              </a:rPr>
              <a:t>plt.plot(input_values, squares, linewidth=5)</a:t>
            </a:r>
            <a:endParaRPr lang="ru-KZ" sz="20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 Set chart title and label axes.</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plt.title("Square Numbers", fontsize=24)</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plt.xlabel("Value", fontsize=14)</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plt.ylabel("Square of Value", fontsize=14)</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 Set size of tick labels.</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plt.tick_params(axis='both', labelsize=14)</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kk-KZ" sz="2000" dirty="0">
                <a:solidFill>
                  <a:schemeClr val="bg1"/>
                </a:solidFill>
                <a:latin typeface="Arial" panose="020B0604020202020204" pitchFamily="34" charset="0"/>
                <a:ea typeface="Calibri" panose="020F0502020204030204" pitchFamily="34" charset="0"/>
                <a:cs typeface="Arial" panose="020B0604020202020204" pitchFamily="34" charset="0"/>
              </a:rPr>
              <a:t>plt.show()</a:t>
            </a:r>
            <a:endParaRPr lang="ru-KZ"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DE6A453-D6C2-4BB0-B16A-C217CC44AC91}"/>
              </a:ext>
            </a:extLst>
          </p:cNvPr>
          <p:cNvPicPr/>
          <p:nvPr/>
        </p:nvPicPr>
        <p:blipFill>
          <a:blip r:embed="rId3"/>
          <a:stretch>
            <a:fillRect/>
          </a:stretch>
        </p:blipFill>
        <p:spPr>
          <a:xfrm>
            <a:off x="4806816" y="1600723"/>
            <a:ext cx="4243419" cy="3168856"/>
          </a:xfrm>
          <a:prstGeom prst="rect">
            <a:avLst/>
          </a:prstGeom>
        </p:spPr>
      </p:pic>
      <p:sp>
        <p:nvSpPr>
          <p:cNvPr id="5" name="Прямоугольник 4">
            <a:extLst>
              <a:ext uri="{FF2B5EF4-FFF2-40B4-BE49-F238E27FC236}">
                <a16:creationId xmlns:a16="http://schemas.microsoft.com/office/drawing/2014/main" id="{98F25121-9C82-4E61-8D31-213EAF77B3A8}"/>
              </a:ext>
            </a:extLst>
          </p:cNvPr>
          <p:cNvSpPr/>
          <p:nvPr/>
        </p:nvSpPr>
        <p:spPr>
          <a:xfrm>
            <a:off x="4927272" y="5088000"/>
            <a:ext cx="4002506"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3. The data is now plotted correctly</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B1859C-7A4C-4794-82E7-EC26BAE5ACC9}"/>
              </a:ext>
            </a:extLst>
          </p:cNvPr>
          <p:cNvSpPr/>
          <p:nvPr/>
        </p:nvSpPr>
        <p:spPr>
          <a:xfrm>
            <a:off x="0" y="694731"/>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and Styling Individual Points with scatter()</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68FDF37-B78D-4F15-9A80-82E5A556C399}"/>
              </a:ext>
            </a:extLst>
          </p:cNvPr>
          <p:cNvSpPr/>
          <p:nvPr/>
        </p:nvSpPr>
        <p:spPr>
          <a:xfrm>
            <a:off x="144383" y="2788820"/>
            <a:ext cx="3535662" cy="1015663"/>
          </a:xfrm>
          <a:prstGeom prst="rect">
            <a:avLst/>
          </a:prstGeom>
        </p:spPr>
        <p:txBody>
          <a:bodyPr wrap="square">
            <a:spAutoFit/>
          </a:bodyPr>
          <a:lstStyle/>
          <a:p>
            <a:r>
              <a:rPr lang="en-US" sz="2000" i="1" dirty="0">
                <a:solidFill>
                  <a:schemeClr val="bg1"/>
                </a:solidFill>
                <a:latin typeface="Arial" panose="020B0604020202020204" pitchFamily="34" charset="0"/>
                <a:cs typeface="Arial" panose="020B0604020202020204" pitchFamily="34" charset="0"/>
              </a:rPr>
              <a:t>import </a:t>
            </a:r>
            <a:r>
              <a:rPr lang="en-US" sz="2000" i="1" dirty="0" err="1">
                <a:solidFill>
                  <a:schemeClr val="bg1"/>
                </a:solidFill>
                <a:latin typeface="Arial" panose="020B0604020202020204" pitchFamily="34" charset="0"/>
                <a:cs typeface="Arial" panose="020B0604020202020204" pitchFamily="34" charset="0"/>
              </a:rPr>
              <a:t>matplotlib.pyplot</a:t>
            </a:r>
            <a:r>
              <a:rPr lang="en-US" sz="2000" i="1" dirty="0">
                <a:solidFill>
                  <a:schemeClr val="bg1"/>
                </a:solidFill>
                <a:latin typeface="Arial" panose="020B0604020202020204" pitchFamily="34" charset="0"/>
                <a:cs typeface="Arial" panose="020B0604020202020204" pitchFamily="34" charset="0"/>
              </a:rPr>
              <a:t> as </a:t>
            </a:r>
            <a:r>
              <a:rPr lang="en-US" sz="2000" i="1" dirty="0" err="1">
                <a:solidFill>
                  <a:schemeClr val="bg1"/>
                </a:solidFill>
                <a:latin typeface="Arial" panose="020B0604020202020204" pitchFamily="34" charset="0"/>
                <a:cs typeface="Arial" panose="020B0604020202020204" pitchFamily="34" charset="0"/>
              </a:rPr>
              <a:t>plt</a:t>
            </a:r>
            <a:endParaRPr lang="en-US" sz="2000" i="1" dirty="0">
              <a:solidFill>
                <a:schemeClr val="bg1"/>
              </a:solidFill>
              <a:latin typeface="Arial" panose="020B0604020202020204" pitchFamily="34" charset="0"/>
              <a:cs typeface="Arial" panose="020B0604020202020204" pitchFamily="34" charset="0"/>
            </a:endParaRPr>
          </a:p>
          <a:p>
            <a:r>
              <a:rPr lang="en-US" sz="2000" i="1" dirty="0" err="1">
                <a:solidFill>
                  <a:schemeClr val="bg1"/>
                </a:solidFill>
                <a:latin typeface="Arial" panose="020B0604020202020204" pitchFamily="34" charset="0"/>
                <a:cs typeface="Arial" panose="020B0604020202020204" pitchFamily="34" charset="0"/>
              </a:rPr>
              <a:t>plt.</a:t>
            </a:r>
            <a:r>
              <a:rPr lang="en-US" sz="2000" b="1" i="1" dirty="0" err="1">
                <a:solidFill>
                  <a:srgbClr val="FFFF00"/>
                </a:solidFill>
                <a:latin typeface="Arial" panose="020B0604020202020204" pitchFamily="34" charset="0"/>
                <a:cs typeface="Arial" panose="020B0604020202020204" pitchFamily="34" charset="0"/>
              </a:rPr>
              <a:t>scatter</a:t>
            </a:r>
            <a:r>
              <a:rPr lang="en-US" sz="2000" i="1" dirty="0">
                <a:solidFill>
                  <a:schemeClr val="bg1"/>
                </a:solidFill>
                <a:latin typeface="Arial" panose="020B0604020202020204" pitchFamily="34" charset="0"/>
                <a:cs typeface="Arial" panose="020B0604020202020204" pitchFamily="34" charset="0"/>
              </a:rPr>
              <a:t>(2, 4)</a:t>
            </a:r>
          </a:p>
          <a:p>
            <a:r>
              <a:rPr lang="en-US" sz="2000" i="1" dirty="0" err="1">
                <a:solidFill>
                  <a:schemeClr val="bg1"/>
                </a:solidFill>
                <a:latin typeface="Arial" panose="020B0604020202020204" pitchFamily="34" charset="0"/>
                <a:cs typeface="Arial" panose="020B0604020202020204" pitchFamily="34" charset="0"/>
              </a:rPr>
              <a:t>plt.show</a:t>
            </a:r>
            <a:r>
              <a:rPr lang="en-US" sz="2000" i="1" dirty="0">
                <a:solidFill>
                  <a:schemeClr val="bg1"/>
                </a:solidFill>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2CAABE79-7EAB-4131-8F9D-359BB0071D79}"/>
              </a:ext>
            </a:extLst>
          </p:cNvPr>
          <p:cNvPicPr/>
          <p:nvPr/>
        </p:nvPicPr>
        <p:blipFill>
          <a:blip r:embed="rId3"/>
          <a:stretch>
            <a:fillRect/>
          </a:stretch>
        </p:blipFill>
        <p:spPr>
          <a:xfrm>
            <a:off x="3834494" y="1501822"/>
            <a:ext cx="5165123" cy="4295057"/>
          </a:xfrm>
          <a:prstGeom prst="rect">
            <a:avLst/>
          </a:prstGeom>
        </p:spPr>
      </p:pic>
      <p:sp>
        <p:nvSpPr>
          <p:cNvPr id="5" name="Прямоугольник 4">
            <a:extLst>
              <a:ext uri="{FF2B5EF4-FFF2-40B4-BE49-F238E27FC236}">
                <a16:creationId xmlns:a16="http://schemas.microsoft.com/office/drawing/2014/main" id="{6D74858F-5DF4-4895-82ED-5D685C0CFCBE}"/>
              </a:ext>
            </a:extLst>
          </p:cNvPr>
          <p:cNvSpPr/>
          <p:nvPr/>
        </p:nvSpPr>
        <p:spPr>
          <a:xfrm>
            <a:off x="4917285" y="5993992"/>
            <a:ext cx="299953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4. Plotting a single point</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3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237BD58-A98D-4B5A-9BFA-143EA253CA9E}"/>
              </a:ext>
            </a:extLst>
          </p:cNvPr>
          <p:cNvSpPr/>
          <p:nvPr/>
        </p:nvSpPr>
        <p:spPr>
          <a:xfrm>
            <a:off x="96256" y="1722256"/>
            <a:ext cx="4343673" cy="3416320"/>
          </a:xfrm>
          <a:prstGeom prst="rect">
            <a:avLst/>
          </a:prstGeom>
        </p:spPr>
        <p:txBody>
          <a:bodyPr wrap="square">
            <a:spAutoFit/>
          </a:bodyPr>
          <a:lstStyle/>
          <a:p>
            <a:r>
              <a:rPr lang="en-US" dirty="0">
                <a:solidFill>
                  <a:schemeClr val="bg1"/>
                </a:solidFill>
              </a:rPr>
              <a:t>import </a:t>
            </a:r>
            <a:r>
              <a:rPr lang="en-US" dirty="0" err="1">
                <a:solidFill>
                  <a:schemeClr val="bg1"/>
                </a:solidFill>
              </a:rPr>
              <a:t>matplotlib.pyplot</a:t>
            </a:r>
            <a:r>
              <a:rPr lang="en-US" dirty="0">
                <a:solidFill>
                  <a:schemeClr val="bg1"/>
                </a:solidFill>
              </a:rPr>
              <a:t> as </a:t>
            </a:r>
            <a:r>
              <a:rPr lang="en-US" dirty="0" err="1">
                <a:solidFill>
                  <a:schemeClr val="bg1"/>
                </a:solidFill>
              </a:rPr>
              <a:t>plt</a:t>
            </a:r>
            <a:endParaRPr lang="en-US" dirty="0">
              <a:solidFill>
                <a:schemeClr val="bg1"/>
              </a:solidFill>
            </a:endParaRPr>
          </a:p>
          <a:p>
            <a:r>
              <a:rPr lang="en-US" b="1" dirty="0" err="1">
                <a:solidFill>
                  <a:srgbClr val="FFFF00"/>
                </a:solidFill>
              </a:rPr>
              <a:t>plt.scatter</a:t>
            </a:r>
            <a:r>
              <a:rPr lang="en-US" b="1" dirty="0">
                <a:solidFill>
                  <a:srgbClr val="FFFF00"/>
                </a:solidFill>
              </a:rPr>
              <a:t>(2, 4, s=200)</a:t>
            </a:r>
          </a:p>
          <a:p>
            <a:endParaRPr lang="en-US" b="1" dirty="0">
              <a:solidFill>
                <a:srgbClr val="FFFF00"/>
              </a:solidFill>
            </a:endParaRPr>
          </a:p>
          <a:p>
            <a:r>
              <a:rPr lang="en-US" b="1" dirty="0">
                <a:solidFill>
                  <a:srgbClr val="FFFF00"/>
                </a:solidFill>
              </a:rPr>
              <a:t># Set chart title and label axes.</a:t>
            </a:r>
          </a:p>
          <a:p>
            <a:r>
              <a:rPr lang="en-US" b="1" dirty="0" err="1">
                <a:solidFill>
                  <a:srgbClr val="FFFF00"/>
                </a:solidFill>
              </a:rPr>
              <a:t>plt.title</a:t>
            </a:r>
            <a:r>
              <a:rPr lang="en-US" b="1" dirty="0">
                <a:solidFill>
                  <a:srgbClr val="FFFF00"/>
                </a:solidFill>
              </a:rPr>
              <a:t>("Square Numbers", fontsize=24)</a:t>
            </a:r>
          </a:p>
          <a:p>
            <a:r>
              <a:rPr lang="en-US" b="1" dirty="0" err="1">
                <a:solidFill>
                  <a:srgbClr val="FFFF00"/>
                </a:solidFill>
              </a:rPr>
              <a:t>plt.xlabel</a:t>
            </a:r>
            <a:r>
              <a:rPr lang="en-US" b="1" dirty="0">
                <a:solidFill>
                  <a:srgbClr val="FFFF00"/>
                </a:solidFill>
              </a:rPr>
              <a:t>("Value", fontsize=14)</a:t>
            </a:r>
          </a:p>
          <a:p>
            <a:r>
              <a:rPr lang="en-US" b="1" dirty="0" err="1">
                <a:solidFill>
                  <a:srgbClr val="FFFF00"/>
                </a:solidFill>
              </a:rPr>
              <a:t>plt.ylabel</a:t>
            </a:r>
            <a:r>
              <a:rPr lang="en-US" b="1" dirty="0">
                <a:solidFill>
                  <a:srgbClr val="FFFF00"/>
                </a:solidFill>
              </a:rPr>
              <a:t>("Square of Value", fontsize=14)</a:t>
            </a:r>
          </a:p>
          <a:p>
            <a:endParaRPr lang="en-US" b="1" dirty="0">
              <a:solidFill>
                <a:srgbClr val="FFFF00"/>
              </a:solidFill>
            </a:endParaRPr>
          </a:p>
          <a:p>
            <a:r>
              <a:rPr lang="en-US" b="1" dirty="0">
                <a:solidFill>
                  <a:srgbClr val="FFFF00"/>
                </a:solidFill>
              </a:rPr>
              <a:t># Set size of tick labels.</a:t>
            </a:r>
          </a:p>
          <a:p>
            <a:r>
              <a:rPr lang="en-US" b="1" dirty="0" err="1">
                <a:solidFill>
                  <a:srgbClr val="FFFF00"/>
                </a:solidFill>
              </a:rPr>
              <a:t>plt.tick_params</a:t>
            </a:r>
            <a:r>
              <a:rPr lang="en-US" b="1" dirty="0">
                <a:solidFill>
                  <a:srgbClr val="FFFF00"/>
                </a:solidFill>
              </a:rPr>
              <a:t>(axis='both', which='major', </a:t>
            </a:r>
            <a:r>
              <a:rPr lang="en-US" b="1" dirty="0" err="1">
                <a:solidFill>
                  <a:srgbClr val="FFFF00"/>
                </a:solidFill>
              </a:rPr>
              <a:t>labelsize</a:t>
            </a:r>
            <a:r>
              <a:rPr lang="en-US" b="1" dirty="0">
                <a:solidFill>
                  <a:srgbClr val="FFFF00"/>
                </a:solidFill>
              </a:rPr>
              <a:t>=14)</a:t>
            </a:r>
          </a:p>
          <a:p>
            <a:r>
              <a:rPr lang="en-US" dirty="0" err="1">
                <a:solidFill>
                  <a:schemeClr val="bg1"/>
                </a:solidFill>
              </a:rPr>
              <a:t>plt.show</a:t>
            </a:r>
            <a:r>
              <a:rPr lang="en-US" dirty="0">
                <a:solidFill>
                  <a:schemeClr val="bg1"/>
                </a:solidFill>
              </a:rPr>
              <a:t>()</a:t>
            </a:r>
          </a:p>
        </p:txBody>
      </p:sp>
      <p:pic>
        <p:nvPicPr>
          <p:cNvPr id="4" name="Рисунок 3">
            <a:extLst>
              <a:ext uri="{FF2B5EF4-FFF2-40B4-BE49-F238E27FC236}">
                <a16:creationId xmlns:a16="http://schemas.microsoft.com/office/drawing/2014/main" id="{73B90950-BAD9-4335-A392-F3F2C58CDBD3}"/>
              </a:ext>
            </a:extLst>
          </p:cNvPr>
          <p:cNvPicPr/>
          <p:nvPr/>
        </p:nvPicPr>
        <p:blipFill>
          <a:blip r:embed="rId3"/>
          <a:stretch>
            <a:fillRect/>
          </a:stretch>
        </p:blipFill>
        <p:spPr>
          <a:xfrm>
            <a:off x="4514056" y="1671296"/>
            <a:ext cx="4500084" cy="3515408"/>
          </a:xfrm>
          <a:prstGeom prst="rect">
            <a:avLst/>
          </a:prstGeom>
        </p:spPr>
      </p:pic>
      <p:sp>
        <p:nvSpPr>
          <p:cNvPr id="5" name="Прямоугольник 4">
            <a:extLst>
              <a:ext uri="{FF2B5EF4-FFF2-40B4-BE49-F238E27FC236}">
                <a16:creationId xmlns:a16="http://schemas.microsoft.com/office/drawing/2014/main" id="{B6BF750D-A3F6-4463-BDA4-3E71E8DD6EE7}"/>
              </a:ext>
            </a:extLst>
          </p:cNvPr>
          <p:cNvSpPr/>
          <p:nvPr/>
        </p:nvSpPr>
        <p:spPr>
          <a:xfrm>
            <a:off x="5264328" y="5421204"/>
            <a:ext cx="299953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Figure 5. Plotting a single point</a:t>
            </a:r>
            <a:endParaRPr lang="ru-KZ" sz="16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0610622-F053-406A-9436-0D4D74D56B22}"/>
              </a:ext>
            </a:extLst>
          </p:cNvPr>
          <p:cNvSpPr/>
          <p:nvPr/>
        </p:nvSpPr>
        <p:spPr>
          <a:xfrm>
            <a:off x="0" y="68301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and Styling Individual Points with scatter()</a:t>
            </a:r>
            <a:endParaRPr lang="ru-KZ"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69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5026373-E1E9-4177-A823-7A8496078985}"/>
              </a:ext>
            </a:extLst>
          </p:cNvPr>
          <p:cNvSpPr/>
          <p:nvPr/>
        </p:nvSpPr>
        <p:spPr>
          <a:xfrm>
            <a:off x="0" y="697019"/>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 Series of Points with scatter()</a:t>
            </a:r>
            <a:endParaRPr lang="ru-KZ" sz="2400" b="1"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C9BBC93B-FC49-4CE5-B3CC-9E514C17E87A}"/>
              </a:ext>
            </a:extLst>
          </p:cNvPr>
          <p:cNvSpPr/>
          <p:nvPr/>
        </p:nvSpPr>
        <p:spPr>
          <a:xfrm>
            <a:off x="98994" y="1550599"/>
            <a:ext cx="3931586" cy="4801314"/>
          </a:xfrm>
          <a:prstGeom prst="rect">
            <a:avLst/>
          </a:prstGeom>
        </p:spPr>
        <p:txBody>
          <a:bodyPr wrap="square">
            <a:spAutoFit/>
          </a:bodyPr>
          <a:lstStyle/>
          <a:p>
            <a:r>
              <a:rPr lang="en-US" i="1" dirty="0">
                <a:solidFill>
                  <a:schemeClr val="bg1"/>
                </a:solidFill>
                <a:latin typeface="Arial" panose="020B0604020202020204" pitchFamily="34" charset="0"/>
                <a:cs typeface="Arial" panose="020B0604020202020204" pitchFamily="34" charset="0"/>
              </a:rPr>
              <a:t>import </a:t>
            </a:r>
            <a:r>
              <a:rPr lang="en-US" i="1" dirty="0" err="1">
                <a:solidFill>
                  <a:schemeClr val="bg1"/>
                </a:solidFill>
                <a:latin typeface="Arial" panose="020B0604020202020204" pitchFamily="34" charset="0"/>
                <a:cs typeface="Arial" panose="020B0604020202020204" pitchFamily="34" charset="0"/>
              </a:rPr>
              <a:t>matplotlib.pyplot</a:t>
            </a:r>
            <a:r>
              <a:rPr lang="en-US" i="1" dirty="0">
                <a:solidFill>
                  <a:schemeClr val="bg1"/>
                </a:solidFill>
                <a:latin typeface="Arial" panose="020B0604020202020204" pitchFamily="34" charset="0"/>
                <a:cs typeface="Arial" panose="020B0604020202020204" pitchFamily="34" charset="0"/>
              </a:rPr>
              <a:t> as </a:t>
            </a:r>
            <a:r>
              <a:rPr lang="en-US" i="1" dirty="0" err="1">
                <a:solidFill>
                  <a:schemeClr val="bg1"/>
                </a:solidFill>
                <a:latin typeface="Arial" panose="020B0604020202020204" pitchFamily="34" charset="0"/>
                <a:cs typeface="Arial" panose="020B0604020202020204" pitchFamily="34" charset="0"/>
              </a:rPr>
              <a:t>plt</a:t>
            </a:r>
            <a:endParaRPr lang="en-US" i="1" dirty="0">
              <a:solidFill>
                <a:schemeClr val="bg1"/>
              </a:solidFill>
              <a:latin typeface="Arial" panose="020B0604020202020204" pitchFamily="34" charset="0"/>
              <a:cs typeface="Arial" panose="020B0604020202020204" pitchFamily="34" charset="0"/>
            </a:endParaRPr>
          </a:p>
          <a:p>
            <a:r>
              <a:rPr lang="en-US" i="1" dirty="0" err="1">
                <a:solidFill>
                  <a:srgbClr val="FFFF00"/>
                </a:solidFill>
                <a:latin typeface="Arial" panose="020B0604020202020204" pitchFamily="34" charset="0"/>
                <a:cs typeface="Arial" panose="020B0604020202020204" pitchFamily="34" charset="0"/>
              </a:rPr>
              <a:t>x_values</a:t>
            </a:r>
            <a:r>
              <a:rPr lang="en-US" i="1" dirty="0">
                <a:solidFill>
                  <a:srgbClr val="FFFF00"/>
                </a:solidFill>
                <a:latin typeface="Arial" panose="020B0604020202020204" pitchFamily="34" charset="0"/>
                <a:cs typeface="Arial" panose="020B0604020202020204" pitchFamily="34" charset="0"/>
              </a:rPr>
              <a:t> = [1, 2, 3, 4, 5]</a:t>
            </a:r>
          </a:p>
          <a:p>
            <a:r>
              <a:rPr lang="en-US" i="1" dirty="0" err="1">
                <a:solidFill>
                  <a:srgbClr val="FFFF00"/>
                </a:solidFill>
                <a:latin typeface="Arial" panose="020B0604020202020204" pitchFamily="34" charset="0"/>
                <a:cs typeface="Arial" panose="020B0604020202020204" pitchFamily="34" charset="0"/>
              </a:rPr>
              <a:t>y_values</a:t>
            </a:r>
            <a:r>
              <a:rPr lang="en-US" i="1" dirty="0">
                <a:solidFill>
                  <a:srgbClr val="FFFF00"/>
                </a:solidFill>
                <a:latin typeface="Arial" panose="020B0604020202020204" pitchFamily="34" charset="0"/>
                <a:cs typeface="Arial" panose="020B0604020202020204" pitchFamily="34" charset="0"/>
              </a:rPr>
              <a:t> = [1, 4, 9, 16, 25]</a:t>
            </a:r>
          </a:p>
          <a:p>
            <a:r>
              <a:rPr lang="en-US" i="1" dirty="0" err="1">
                <a:solidFill>
                  <a:srgbClr val="FFFF00"/>
                </a:solidFill>
                <a:latin typeface="Arial" panose="020B0604020202020204" pitchFamily="34" charset="0"/>
                <a:cs typeface="Arial" panose="020B0604020202020204" pitchFamily="34" charset="0"/>
              </a:rPr>
              <a:t>plt.scatter</a:t>
            </a:r>
            <a:r>
              <a:rPr lang="en-US" i="1" dirty="0">
                <a:solidFill>
                  <a:srgbClr val="FFFF00"/>
                </a:solidFill>
                <a:latin typeface="Arial" panose="020B0604020202020204" pitchFamily="34" charset="0"/>
                <a:cs typeface="Arial" panose="020B0604020202020204" pitchFamily="34" charset="0"/>
              </a:rPr>
              <a:t>(</a:t>
            </a:r>
            <a:r>
              <a:rPr lang="en-US" i="1" dirty="0" err="1">
                <a:solidFill>
                  <a:srgbClr val="FFFF00"/>
                </a:solidFill>
                <a:latin typeface="Arial" panose="020B0604020202020204" pitchFamily="34" charset="0"/>
                <a:cs typeface="Arial" panose="020B0604020202020204" pitchFamily="34" charset="0"/>
              </a:rPr>
              <a:t>x_values</a:t>
            </a:r>
            <a:r>
              <a:rPr lang="en-US" i="1" dirty="0">
                <a:solidFill>
                  <a:srgbClr val="FFFF00"/>
                </a:solidFill>
                <a:latin typeface="Arial" panose="020B0604020202020204" pitchFamily="34" charset="0"/>
                <a:cs typeface="Arial" panose="020B0604020202020204" pitchFamily="34" charset="0"/>
              </a:rPr>
              <a:t>, </a:t>
            </a:r>
            <a:r>
              <a:rPr lang="en-US" i="1" dirty="0" err="1">
                <a:solidFill>
                  <a:srgbClr val="FFFF00"/>
                </a:solidFill>
                <a:latin typeface="Arial" panose="020B0604020202020204" pitchFamily="34" charset="0"/>
                <a:cs typeface="Arial" panose="020B0604020202020204" pitchFamily="34" charset="0"/>
              </a:rPr>
              <a:t>y_values</a:t>
            </a:r>
            <a:r>
              <a:rPr lang="en-US" i="1" dirty="0">
                <a:solidFill>
                  <a:srgbClr val="FFFF00"/>
                </a:solidFill>
                <a:latin typeface="Arial" panose="020B0604020202020204" pitchFamily="34" charset="0"/>
                <a:cs typeface="Arial" panose="020B0604020202020204" pitchFamily="34" charset="0"/>
              </a:rPr>
              <a:t>, s=100)</a:t>
            </a:r>
          </a:p>
          <a:p>
            <a:endParaRPr lang="en-US" i="1" dirty="0">
              <a:solidFill>
                <a:schemeClr val="bg1"/>
              </a:solidFill>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 Set chart title and label axes.</a:t>
            </a:r>
          </a:p>
          <a:p>
            <a:r>
              <a:rPr lang="en-US" i="1" dirty="0" err="1">
                <a:solidFill>
                  <a:schemeClr val="bg1"/>
                </a:solidFill>
                <a:latin typeface="Arial" panose="020B0604020202020204" pitchFamily="34" charset="0"/>
                <a:cs typeface="Arial" panose="020B0604020202020204" pitchFamily="34" charset="0"/>
              </a:rPr>
              <a:t>plt.title</a:t>
            </a:r>
            <a:r>
              <a:rPr lang="en-US" i="1" dirty="0">
                <a:solidFill>
                  <a:schemeClr val="bg1"/>
                </a:solidFill>
                <a:latin typeface="Arial" panose="020B0604020202020204" pitchFamily="34" charset="0"/>
                <a:cs typeface="Arial" panose="020B0604020202020204" pitchFamily="34" charset="0"/>
              </a:rPr>
              <a:t>("Square Numbers", fontsize=24)</a:t>
            </a:r>
          </a:p>
          <a:p>
            <a:r>
              <a:rPr lang="en-US" i="1" dirty="0" err="1">
                <a:solidFill>
                  <a:schemeClr val="bg1"/>
                </a:solidFill>
                <a:latin typeface="Arial" panose="020B0604020202020204" pitchFamily="34" charset="0"/>
                <a:cs typeface="Arial" panose="020B0604020202020204" pitchFamily="34" charset="0"/>
              </a:rPr>
              <a:t>plt.xlabel</a:t>
            </a:r>
            <a:r>
              <a:rPr lang="en-US" i="1" dirty="0">
                <a:solidFill>
                  <a:schemeClr val="bg1"/>
                </a:solidFill>
                <a:latin typeface="Arial" panose="020B0604020202020204" pitchFamily="34" charset="0"/>
                <a:cs typeface="Arial" panose="020B0604020202020204" pitchFamily="34" charset="0"/>
              </a:rPr>
              <a:t>("Value", fontsize=14)</a:t>
            </a:r>
          </a:p>
          <a:p>
            <a:r>
              <a:rPr lang="en-US" i="1" dirty="0" err="1">
                <a:solidFill>
                  <a:schemeClr val="bg1"/>
                </a:solidFill>
                <a:latin typeface="Arial" panose="020B0604020202020204" pitchFamily="34" charset="0"/>
                <a:cs typeface="Arial" panose="020B0604020202020204" pitchFamily="34" charset="0"/>
              </a:rPr>
              <a:t>plt.ylabel</a:t>
            </a:r>
            <a:r>
              <a:rPr lang="en-US" i="1" dirty="0">
                <a:solidFill>
                  <a:schemeClr val="bg1"/>
                </a:solidFill>
                <a:latin typeface="Arial" panose="020B0604020202020204" pitchFamily="34" charset="0"/>
                <a:cs typeface="Arial" panose="020B0604020202020204" pitchFamily="34" charset="0"/>
              </a:rPr>
              <a:t>("Square of Value", fontsize=14)</a:t>
            </a:r>
          </a:p>
          <a:p>
            <a:endParaRPr lang="en-US" i="1" dirty="0">
              <a:solidFill>
                <a:schemeClr val="bg1"/>
              </a:solidFill>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 Set size of tick labels.</a:t>
            </a:r>
          </a:p>
          <a:p>
            <a:r>
              <a:rPr lang="en-US" i="1" dirty="0" err="1">
                <a:solidFill>
                  <a:schemeClr val="bg1"/>
                </a:solidFill>
                <a:latin typeface="Arial" panose="020B0604020202020204" pitchFamily="34" charset="0"/>
                <a:cs typeface="Arial" panose="020B0604020202020204" pitchFamily="34" charset="0"/>
              </a:rPr>
              <a:t>plt.tick_params</a:t>
            </a:r>
            <a:r>
              <a:rPr lang="en-US" i="1" dirty="0">
                <a:solidFill>
                  <a:schemeClr val="bg1"/>
                </a:solidFill>
                <a:latin typeface="Arial" panose="020B0604020202020204" pitchFamily="34" charset="0"/>
                <a:cs typeface="Arial" panose="020B0604020202020204" pitchFamily="34" charset="0"/>
              </a:rPr>
              <a:t>(axis='both', which='major', </a:t>
            </a:r>
            <a:r>
              <a:rPr lang="en-US" i="1" dirty="0" err="1">
                <a:solidFill>
                  <a:schemeClr val="bg1"/>
                </a:solidFill>
                <a:latin typeface="Arial" panose="020B0604020202020204" pitchFamily="34" charset="0"/>
                <a:cs typeface="Arial" panose="020B0604020202020204" pitchFamily="34" charset="0"/>
              </a:rPr>
              <a:t>labelsize</a:t>
            </a:r>
            <a:r>
              <a:rPr lang="en-US" i="1" dirty="0">
                <a:solidFill>
                  <a:schemeClr val="bg1"/>
                </a:solidFill>
                <a:latin typeface="Arial" panose="020B0604020202020204" pitchFamily="34" charset="0"/>
                <a:cs typeface="Arial" panose="020B0604020202020204" pitchFamily="34" charset="0"/>
              </a:rPr>
              <a:t>=14)</a:t>
            </a:r>
          </a:p>
          <a:p>
            <a:r>
              <a:rPr lang="en-US" i="1" dirty="0" err="1">
                <a:solidFill>
                  <a:schemeClr val="bg1"/>
                </a:solidFill>
                <a:latin typeface="Arial" panose="020B0604020202020204" pitchFamily="34" charset="0"/>
                <a:cs typeface="Arial" panose="020B0604020202020204" pitchFamily="34" charset="0"/>
              </a:rPr>
              <a:t>plt.show</a:t>
            </a:r>
            <a:r>
              <a:rPr lang="en-US" i="1" dirty="0">
                <a:solidFill>
                  <a:schemeClr val="bg1"/>
                </a:solidFill>
                <a:latin typeface="Arial" panose="020B0604020202020204" pitchFamily="34" charset="0"/>
                <a:cs typeface="Arial" panose="020B0604020202020204" pitchFamily="34" charset="0"/>
              </a:rPr>
              <a:t>()</a:t>
            </a:r>
          </a:p>
        </p:txBody>
      </p:sp>
      <p:pic>
        <p:nvPicPr>
          <p:cNvPr id="5" name="Рисунок 4">
            <a:extLst>
              <a:ext uri="{FF2B5EF4-FFF2-40B4-BE49-F238E27FC236}">
                <a16:creationId xmlns:a16="http://schemas.microsoft.com/office/drawing/2014/main" id="{DA617F3C-A2EA-4E52-955E-95A4DC745733}"/>
              </a:ext>
            </a:extLst>
          </p:cNvPr>
          <p:cNvPicPr/>
          <p:nvPr/>
        </p:nvPicPr>
        <p:blipFill>
          <a:blip r:embed="rId3"/>
          <a:stretch>
            <a:fillRect/>
          </a:stretch>
        </p:blipFill>
        <p:spPr>
          <a:xfrm>
            <a:off x="4030580" y="1757930"/>
            <a:ext cx="5014426" cy="3633692"/>
          </a:xfrm>
          <a:prstGeom prst="rect">
            <a:avLst/>
          </a:prstGeom>
        </p:spPr>
      </p:pic>
      <p:sp>
        <p:nvSpPr>
          <p:cNvPr id="7" name="Прямоугольник 6">
            <a:extLst>
              <a:ext uri="{FF2B5EF4-FFF2-40B4-BE49-F238E27FC236}">
                <a16:creationId xmlns:a16="http://schemas.microsoft.com/office/drawing/2014/main" id="{5F830129-02F6-4EED-A877-96E83A3AEB58}"/>
              </a:ext>
            </a:extLst>
          </p:cNvPr>
          <p:cNvSpPr/>
          <p:nvPr/>
        </p:nvSpPr>
        <p:spPr>
          <a:xfrm>
            <a:off x="4571999" y="5652314"/>
            <a:ext cx="4168314"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Figure 6. A scatter plot with multiple points</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4163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3355</Words>
  <Application>Microsoft Office PowerPoint</Application>
  <PresentationFormat>Экран (4:3)</PresentationFormat>
  <Paragraphs>246</Paragraphs>
  <Slides>18</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Cambria</vt:lpstr>
      <vt:lpstr>Тема Office</vt:lpstr>
      <vt:lpstr>Python programming application</vt:lpstr>
      <vt:lpstr>Data Visualization in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81</cp:revision>
  <dcterms:created xsi:type="dcterms:W3CDTF">2020-09-06T17:40:03Z</dcterms:created>
  <dcterms:modified xsi:type="dcterms:W3CDTF">2022-03-02T03:42:51Z</dcterms:modified>
</cp:coreProperties>
</file>