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5" r:id="rId7"/>
    <p:sldId id="276" r:id="rId8"/>
    <p:sldId id="277" r:id="rId9"/>
    <p:sldId id="278" r:id="rId10"/>
    <p:sldId id="280" r:id="rId11"/>
    <p:sldId id="279" r:id="rId12"/>
    <p:sldId id="281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>
        <p:scale>
          <a:sx n="66" d="100"/>
          <a:sy n="66" d="100"/>
        </p:scale>
        <p:origin x="1027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4" y="2514600"/>
            <a:ext cx="7322230" cy="1910443"/>
          </a:xfrm>
        </p:spPr>
        <p:txBody>
          <a:bodyPr>
            <a:normAutofit fontScale="90000"/>
          </a:bodyPr>
          <a:lstStyle/>
          <a:p>
            <a:r>
              <a:rPr lang="ru-RU" sz="4900">
                <a:latin typeface="Arial" panose="020B0604020202020204" pitchFamily="34" charset="0"/>
                <a:cs typeface="Arial" panose="020B0604020202020204" pitchFamily="34" charset="0"/>
              </a:rPr>
              <a:t>Жиындардың қуатын анықтау. Бинарлы қатынастар</a:t>
            </a:r>
            <a:endParaRPr lang="kk-KZ" sz="4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>
                <a:latin typeface="Arial" panose="020B0604020202020204" pitchFamily="34" charset="0"/>
                <a:cs typeface="Arial" panose="020B0604020202020204" pitchFamily="34" charset="0"/>
              </a:rPr>
              <a:t>Дәріс 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C02CAE2-AFC5-0E62-A1E2-7DAC1BD90671}"/>
              </a:ext>
            </a:extLst>
          </p:cNvPr>
          <p:cNvSpPr txBox="1">
            <a:spLocks/>
          </p:cNvSpPr>
          <p:nvPr/>
        </p:nvSpPr>
        <p:spPr>
          <a:xfrm>
            <a:off x="482827" y="251819"/>
            <a:ext cx="8915399" cy="7025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>
                <a:latin typeface="Arial" panose="020B0604020202020204" pitchFamily="34" charset="0"/>
                <a:cs typeface="Arial" panose="020B0604020202020204" pitchFamily="34" charset="0"/>
              </a:rPr>
              <a:t>Джандигулов А.Р.</a:t>
            </a:r>
          </a:p>
          <a:p>
            <a:r>
              <a:rPr lang="ru-RU" sz="2000" b="1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kk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90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98FB8-DB93-B5D1-90E0-C26C68BE3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8128B-F711-519D-E8F9-66E471E0F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Бинарлық қатынастардың берілу тәсілдері.</a:t>
            </a:r>
            <a:br>
              <a:rPr lang="en-US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E79F93-269D-F28E-59AF-FE80B62F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458" y="1671534"/>
            <a:ext cx="6828440" cy="1683838"/>
          </a:xfrm>
        </p:spPr>
        <p:txBody>
          <a:bodyPr>
            <a:normAutofit/>
          </a:bodyPr>
          <a:lstStyle/>
          <a:p>
            <a:pPr marL="0" indent="0" algn="l" rtl="0" fontAlgn="base">
              <a:spcBef>
                <a:spcPts val="0"/>
              </a:spcBef>
              <a:buNone/>
            </a:pP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Бинарлы қатынастың матрица арқылы берілуі.A={a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,a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,…,a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} және B={b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,…,b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} ақырлы жиындары және P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AхB бинарлы қатынас берілсен. Р бинарлы қатынастың [P]=(P</a:t>
            </a:r>
            <a:r>
              <a:rPr lang="ru-RU" sz="1800" b="0" i="0" u="none" strike="noStrike" baseline="-2500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mхn мөлшерлі матрицасын төмендегі ережемен анықтаймыз:</a:t>
            </a:r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9F84CBC3-B815-32B9-9803-49942279B335}"/>
              </a:ext>
            </a:extLst>
          </p:cNvPr>
          <p:cNvSpPr txBox="1">
            <a:spLocks/>
          </p:cNvSpPr>
          <p:nvPr/>
        </p:nvSpPr>
        <p:spPr>
          <a:xfrm>
            <a:off x="2589212" y="4548851"/>
            <a:ext cx="5537215" cy="1871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fontAlgn="base">
              <a:spcBef>
                <a:spcPts val="0"/>
              </a:spcBef>
              <a:buNone/>
            </a:pPr>
            <a:r>
              <a:rPr 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Алынған бұл матрица элементтер арасындағы байланыс туралы толық ақпарат береді және оны компьютерге өрнектеу мүмкіндігі бар.      Мысалы, Суретте көрсетілгендей P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 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A={1,2,3} бинарлы қатынасының матрицасы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27F5D29-2598-DA62-7192-3CCA45103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788288"/>
            <a:ext cx="2499738" cy="128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3579B24-8677-EF49-AA74-E4FA1FB2B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3711" y="3502629"/>
            <a:ext cx="3770306" cy="89021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EEEC2C7-AA95-713B-517D-557D9D4E1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9045" y="4836680"/>
            <a:ext cx="1924319" cy="129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66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2D973-FBD3-4948-5CAC-C37C0F011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 қатынастарға қолданылатын операциялар. 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3F18B1F-C39D-A8CD-7C0D-690F1942C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9212" y="2279196"/>
            <a:ext cx="8915400" cy="2299607"/>
          </a:xfrm>
        </p:spPr>
      </p:pic>
    </p:spTree>
    <p:extLst>
      <p:ext uri="{BB962C8B-B14F-4D97-AF65-F5344CB8AC3E}">
        <p14:creationId xmlns:p14="http://schemas.microsoft.com/office/powerpoint/2010/main" val="3472686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F3F84-9E14-6F57-A975-39A7A4EB2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9B458-5383-727D-BCF9-B1CD38B6E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 қатынастардың  қасиеттері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A67C4A9A-3B65-C016-A8C5-B63CB17121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5490" y="1378729"/>
            <a:ext cx="8911686" cy="4941048"/>
          </a:xfrm>
        </p:spPr>
      </p:pic>
    </p:spTree>
    <p:extLst>
      <p:ext uri="{BB962C8B-B14F-4D97-AF65-F5344CB8AC3E}">
        <p14:creationId xmlns:p14="http://schemas.microsoft.com/office/powerpoint/2010/main" val="2083190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 сұрақтары: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kk-K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29" y="1463039"/>
            <a:ext cx="9545183" cy="4493623"/>
          </a:xfrm>
        </p:spPr>
        <p:txBody>
          <a:bodyPr/>
          <a:lstStyle/>
          <a:p>
            <a:pPr lvl="0" algn="just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kk-KZ">
                <a:latin typeface="Times New Roman" panose="02020603050405020304" pitchFamily="18" charset="0"/>
                <a:ea typeface="Times New Roman" panose="02020603050405020304" pitchFamily="18" charset="0"/>
              </a:rPr>
              <a:t>Қандай </a:t>
            </a: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жиын саналымды жиын деп аталады?</a:t>
            </a:r>
          </a:p>
          <a:p>
            <a:pPr lvl="0" algn="just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Қандай жиындар континуум қуатты?</a:t>
            </a:r>
          </a:p>
          <a:p>
            <a:pPr lvl="0" algn="just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Ақырлы жиынға, континуум қуатты жиындарға мысал келтіріңіз.</a:t>
            </a:r>
          </a:p>
          <a:p>
            <a:pPr lvl="0" algn="just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Жазықтықтағы нүктелер жиынының қуаты қандай?</a:t>
            </a:r>
          </a:p>
          <a:p>
            <a:pPr lvl="0" algn="just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Екінің дәрежесі болатын сандардан құралған жиынның қуаты </a:t>
            </a:r>
            <a:r>
              <a:rPr lang="kk-KZ">
                <a:latin typeface="Times New Roman" panose="02020603050405020304" pitchFamily="18" charset="0"/>
                <a:ea typeface="Times New Roman" panose="02020603050405020304" pitchFamily="18" charset="0"/>
              </a:rPr>
              <a:t>қандай?</a:t>
            </a:r>
          </a:p>
          <a:p>
            <a:pPr algn="just" fontAlgn="base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>
                <a:latin typeface="Times New Roman" panose="02020603050405020304" pitchFamily="18" charset="0"/>
              </a:rPr>
              <a:t>Жиындағы қатынас дегеніміз не?​</a:t>
            </a:r>
          </a:p>
          <a:p>
            <a:pPr algn="just" fontAlgn="base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>
                <a:latin typeface="Times New Roman" panose="02020603050405020304" pitchFamily="18" charset="0"/>
              </a:rPr>
              <a:t>Бинарлы қатынасқа мысал келтіріп оның матрицасын құрыңыз.​</a:t>
            </a:r>
          </a:p>
          <a:p>
            <a:pPr algn="just" fontAlgn="base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>
                <a:latin typeface="Times New Roman" panose="02020603050405020304" pitchFamily="18" charset="0"/>
              </a:rPr>
              <a:t>Қандай бинарлы қатынас рефлексивті,симметриялы,транзитивті?​</a:t>
            </a:r>
          </a:p>
          <a:p>
            <a:pPr algn="just" fontAlgn="base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>
                <a:latin typeface="Times New Roman" panose="02020603050405020304" pitchFamily="18" charset="0"/>
              </a:rPr>
              <a:t>Қандай қатынастар эквиваленттілік,реттік деп аталады?​</a:t>
            </a:r>
          </a:p>
          <a:p>
            <a:pPr algn="just" fontAlgn="base">
              <a:spcBef>
                <a:spcPts val="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>
                <a:latin typeface="Times New Roman" panose="02020603050405020304" pitchFamily="18" charset="0"/>
              </a:rPr>
              <a:t>Бинарлы қатынасқа қолданылатын амалдар қандай? Рефлексивті, транзитивті тұйықтық дегендер не?</a:t>
            </a:r>
          </a:p>
          <a:p>
            <a:pPr marL="0" indent="0" algn="just">
              <a:buNone/>
              <a:tabLst>
                <a:tab pos="685800" algn="l"/>
              </a:tabLst>
            </a:pPr>
            <a:endParaRPr lang="kk-KZ" dirty="0">
              <a:latin typeface="Times New Roman" panose="02020603050405020304" pitchFamily="18" charset="0"/>
            </a:endParaRP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325736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4630"/>
          </a:xfrm>
        </p:spPr>
        <p:txBody>
          <a:bodyPr/>
          <a:lstStyle/>
          <a:p>
            <a:r>
              <a:rPr lang="kk-KZ" b="1" dirty="0"/>
              <a:t>Ж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иындардың қуаты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48740"/>
            <a:ext cx="8915400" cy="5006340"/>
          </a:xfrm>
        </p:spPr>
        <p:txBody>
          <a:bodyPr>
            <a:normAutofit/>
          </a:bodyPr>
          <a:lstStyle/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Берілген А және В ақырлы жиындарының қуаттарының теңдігін олардың элементтерін санау арқылы білуге болады. Мысалы,    A={a, b, c, d, e, f};  B={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ζ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};    |A| = |B| =6.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Жиындардың теңдігін білудің басқа да жолы бар:</a:t>
            </a:r>
          </a:p>
          <a:p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Егер а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 бір ғана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 болса және керісінше әрбір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 бір ғана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сәйкес болса, онда А және В жиындарының арасында өзара бір мәнді сәйкестік бар дейді.Мұндай жиындар эквивалентті немесе тең қуатты жиындар деп аталады.  Айталық N натурал сандар жиыны болсын 1, 2,  3,  4, 5, …, M – олардың квадраттарының жиыны:  1,  4, 9, 16, 25, Олай болса, N ~ M.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kk-KZ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920673"/>
              </p:ext>
            </p:extLst>
          </p:nvPr>
        </p:nvGraphicFramePr>
        <p:xfrm>
          <a:off x="3291840" y="3030536"/>
          <a:ext cx="4566603" cy="8213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671218">
                  <a:extLst>
                    <a:ext uri="{9D8B030D-6E8A-4147-A177-3AD203B41FA5}">
                      <a16:colId xmlns:a16="http://schemas.microsoft.com/office/drawing/2014/main" val="1534218876"/>
                    </a:ext>
                  </a:extLst>
                </a:gridCol>
                <a:gridCol w="633526">
                  <a:extLst>
                    <a:ext uri="{9D8B030D-6E8A-4147-A177-3AD203B41FA5}">
                      <a16:colId xmlns:a16="http://schemas.microsoft.com/office/drawing/2014/main" val="4227499509"/>
                    </a:ext>
                  </a:extLst>
                </a:gridCol>
                <a:gridCol w="521897">
                  <a:extLst>
                    <a:ext uri="{9D8B030D-6E8A-4147-A177-3AD203B41FA5}">
                      <a16:colId xmlns:a16="http://schemas.microsoft.com/office/drawing/2014/main" val="2831080488"/>
                    </a:ext>
                  </a:extLst>
                </a:gridCol>
                <a:gridCol w="652372">
                  <a:extLst>
                    <a:ext uri="{9D8B030D-6E8A-4147-A177-3AD203B41FA5}">
                      <a16:colId xmlns:a16="http://schemas.microsoft.com/office/drawing/2014/main" val="4165956155"/>
                    </a:ext>
                  </a:extLst>
                </a:gridCol>
                <a:gridCol w="652372">
                  <a:extLst>
                    <a:ext uri="{9D8B030D-6E8A-4147-A177-3AD203B41FA5}">
                      <a16:colId xmlns:a16="http://schemas.microsoft.com/office/drawing/2014/main" val="264021085"/>
                    </a:ext>
                  </a:extLst>
                </a:gridCol>
                <a:gridCol w="652372">
                  <a:extLst>
                    <a:ext uri="{9D8B030D-6E8A-4147-A177-3AD203B41FA5}">
                      <a16:colId xmlns:a16="http://schemas.microsoft.com/office/drawing/2014/main" val="4000205098"/>
                    </a:ext>
                  </a:extLst>
                </a:gridCol>
                <a:gridCol w="782846">
                  <a:extLst>
                    <a:ext uri="{9D8B030D-6E8A-4147-A177-3AD203B41FA5}">
                      <a16:colId xmlns:a16="http://schemas.microsoft.com/office/drawing/2014/main" val="1132233151"/>
                    </a:ext>
                  </a:extLst>
                </a:gridCol>
              </a:tblGrid>
              <a:tr h="410687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657727"/>
                  </a:ext>
                </a:extLst>
              </a:tr>
              <a:tr h="410687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γ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ε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ζ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96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17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4460" y="685800"/>
            <a:ext cx="10110152" cy="5623560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Натурал сандар жиынына эквивалентті жиындар саналымды жиындар деп аталынады. Саналымды жиын туралы мынадай теорема бар: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r>
              <a:rPr lang="kk-KZ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1-Теорема.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Қандай да бір жиын саналымды болу үшін, оның элементтерін шексіз тізбек түрінде кескіндеу қажетті және жеткілікті.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r>
              <a:rPr lang="kk-KZ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2-Теорема.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Саналымды жиынның кез-келген ішкі жиыны саналымды жиын.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r>
              <a:rPr lang="kk-KZ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3-Теорема.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Ақырлы немесе саналымды жиындардың бірігуі-саналымды жиын.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kk-KZ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алдар</a:t>
            </a: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Рационал сандар жиыны саналымды жиын. Шынында да барлық оң рационал сандарды шексіз кесте түрінде өрнектеуге болады: 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1/1, 1/2, 1/3, 1/4, 1/5, …</a:t>
            </a:r>
          </a:p>
          <a:p>
            <a:pPr indent="0" algn="just">
              <a:buNone/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2/1, 2/2, 2/3, 2/4, 2/5, …</a:t>
            </a:r>
          </a:p>
          <a:p>
            <a:pPr indent="0" algn="just">
              <a:buNone/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3/1, 3/2, 3/3, 3/4., 3/5, …</a:t>
            </a:r>
          </a:p>
          <a:p>
            <a:pPr indent="0" algn="just">
              <a:buNone/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4/1, 4/2, 4/3, 4/4, 4/5, …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Бұл кестені сол жақ жоғарғы бұрыштан бастап диагональ бойымен айналуға болады. Бірақ барлық шексіз жиындар саналымды емес.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28375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8930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Кантор теоремасы. </a:t>
            </a:r>
            <a:endParaRPr lang="kk-K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4520" y="1257300"/>
            <a:ext cx="9630092" cy="5052060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[0;1] кесіндісіндегі барлық нақты сандар жиыны саналымды емес. Теореманы кері жорып дәлелдейміз . Айталық бұл жиын саналымды болсын. Демек, бұл жиынның барлық элементтерін шексіз тізбек түрінде өрнектеуге болады.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 0,а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 0,а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22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23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kk-KZ" sz="200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</a:t>
            </a: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Α3  =  0,а31а32а33а34…</a:t>
            </a:r>
          </a:p>
          <a:p>
            <a:pPr indent="0" algn="just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Төмендегі тәртіппен В = b1b2b3b4…шексіз ондық бөлшек тізбегін  b1 ≠ a11, b2 ≠ a22, b3 ≠ a33 және т.б. құрайық. Бұл бөлшек айтылған тізбекке енбейді, себебі тізбектің бірінші мүшесінен оның бірінші цифры өзгеше, екіншісінен екінші цифры өзгеше т.б. Ендеше [ 0;1] кесіндісінің барлық нақты сандар жиыны саналымды емес. Бұл жиынның қуаты континуум (С қуатты), ал С қуатты жиын континуальды жиын деп аталады.</a:t>
            </a:r>
          </a:p>
          <a:p>
            <a:pPr indent="0" algn="just">
              <a:buNone/>
            </a:pPr>
            <a:r>
              <a:rPr lang="kk-KZ" i="1" dirty="0"/>
              <a:t>Теорема.</a:t>
            </a:r>
            <a:r>
              <a:rPr lang="kk-KZ" dirty="0"/>
              <a:t> [a,b] кесіндісінің бардлық нақты сандар жиыны континуум қуатты</a:t>
            </a:r>
            <a:r>
              <a:rPr lang="ru-RU" dirty="0"/>
              <a:t>.</a:t>
            </a:r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24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02920"/>
            <a:ext cx="8915400" cy="5408302"/>
          </a:xfrm>
        </p:spPr>
        <p:txBody>
          <a:bodyPr/>
          <a:lstStyle/>
          <a:p>
            <a:pPr marL="0" indent="0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Шынында да y=a+(b - a)x функциясы [ 0; 1] және [ a; b] кесіндісінің нүктелерінің арасында өзара бір мәнді сәйкестік орнатады, демек [ a; b] кесіндісіндегі нақты сандар жиынының қуаты [ 0; 1] кесіндісіндегі нақты сандар жиынының қуатындай.</a:t>
            </a:r>
          </a:p>
          <a:p>
            <a:pPr marL="0" indent="0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Теорема. Континуум қуатты ақырлы немесе саналымды жиындардың жиыны – континуум қуатты жиын болып табылады.</a:t>
            </a:r>
          </a:p>
          <a:p>
            <a:pPr marL="0" indent="0">
              <a:buNone/>
            </a:pPr>
            <a:r>
              <a:rPr lang="kk-KZ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Салдар. Барлық нақты сандар жиыны континуум қуатты.</a:t>
            </a:r>
          </a:p>
          <a:p>
            <a:pPr marL="0" indent="0">
              <a:buNone/>
            </a:pPr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kk-KZ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kk-KZ" sz="2000" i="1" dirty="0">
                <a:latin typeface="Arial" panose="020B0604020202020204" pitchFamily="34" charset="0"/>
                <a:cs typeface="Arial" panose="020B0604020202020204" pitchFamily="34" charset="0"/>
              </a:rPr>
              <a:t>2 Салдар.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Барлық иррационал сандар жиынының қуаты С. I=R/Q</a:t>
            </a:r>
          </a:p>
          <a:p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kk-K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635719"/>
              </p:ext>
            </p:extLst>
          </p:nvPr>
        </p:nvGraphicFramePr>
        <p:xfrm>
          <a:off x="4333603" y="3074945"/>
          <a:ext cx="3761702" cy="912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300" imgH="431800" progId="Equation.DSMT4">
                  <p:embed/>
                </p:oleObj>
              </mc:Choice>
              <mc:Fallback>
                <p:oleObj name="Equation" r:id="rId2" imgW="1892300" imgH="431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603" y="3074945"/>
                        <a:ext cx="3761702" cy="9124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255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8D8944-5C74-78DB-7660-7FC91E04B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Қатынастар.</a:t>
            </a:r>
            <a:r>
              <a:rPr lang="ru-RU" sz="3600" b="1" i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​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C5487C-BF87-E2AA-2E91-AECAAA136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16186"/>
          </a:xfrm>
        </p:spPr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Қатынастар–жиын немесе жиындар элементтерінің арасындағы өзара байланыстарды беру тәсілдері. Қатынастардың ішінен унарлы, бинарлы қатынастар көбірек белгілі. Унарлы (бір орынды) қатынастар бір жиын элементтерінің белгілі бір R қасиетінің болуын  бейнелейді.М жиынының R қасиетімен (белгісімен) ерекшеленетін элементтерінің жиыны М-ң бір ішкі жиынын құрайды.(Мысалы, қобдишадағы шарлардың бір бөлігінің  ақ болуы) Оларды унарлы қатынас деп атайды, R мен белгіленеді, яғни a 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  <a:sym typeface="Symbol" panose="05050102010706020507" pitchFamily="18" charset="2"/>
              </a:rPr>
              <a:t>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 R, R 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  <a:sym typeface="Symbol" panose="05050102010706020507" pitchFamily="18" charset="2"/>
              </a:rPr>
              <a:t>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 M. </a:t>
            </a:r>
            <a:r>
              <a:rPr lang="ru-RU" sz="1800" b="0" i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​</a:t>
            </a:r>
            <a:endParaRPr lang="ru-RU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ru-RU" sz="1800" b="1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Бинарлы қатынастар.</a:t>
            </a:r>
            <a:r>
              <a:rPr lang="ru-RU" sz="1800" b="1" i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​</a:t>
            </a:r>
            <a:endParaRPr lang="ru-RU" b="1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ru-RU" sz="1800" b="0" i="0" u="none" strike="noStrike">
                <a:solidFill>
                  <a:srgbClr val="404040"/>
                </a:solidFill>
                <a:effectLst/>
                <a:latin typeface="Century Gothic" panose="020B0502020202020204" pitchFamily="34" charset="0"/>
              </a:rPr>
              <a:t>Бинарлы қатынастар М жиынының бір жұп элементтерінің қандай да бір өзара қарым-қатынасын анықтауға қолданылады. Мысалы, М адамдар жиыны десек 2 адамның бір қалада тұруы, бір ұйымда қызмет істеуі, біреуінің екіншісінен жас болуы, әке мен бала болуы т. б.</a:t>
            </a:r>
            <a:endParaRPr lang="ru-RU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77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56CC5-7934-BB3C-A745-C7429244E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10057358" cy="1259894"/>
          </a:xfrm>
        </p:spPr>
        <p:txBody>
          <a:bodyPr>
            <a:normAutofit/>
          </a:bodyPr>
          <a:lstStyle/>
          <a:p>
            <a:r>
              <a:rPr lang="kk-KZ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 қ</a:t>
            </a:r>
            <a:r>
              <a:rPr lang="ru-RU" sz="3600" b="1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атынастар.</a:t>
            </a:r>
            <a:r>
              <a:rPr lang="ru-RU" sz="3600" b="1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7CB35-79CF-629C-98E8-DBDDEBDFD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1759352"/>
            <a:ext cx="4709853" cy="480814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>
                <a:latin typeface="Arial" panose="020B0604020202020204" pitchFamily="34" charset="0"/>
                <a:cs typeface="Arial" panose="020B0604020202020204" pitchFamily="34" charset="0"/>
              </a:rPr>
              <a:t>Анықтама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 Екі орынды немесе бинарлы Р қатынасы деп А, В жиындарының декарт (тура) көбейтіндісінің (a,b) жұптарынан тұратын ішкі жиынын айтады  және (a,b)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P, P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AхB болып белгіле неді. А–Р қатынасының анықталу облысы, ал В мәндер  облысы деп аталады. Айталық, P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AхB қатынасы мына суреттегідей кескінделсін: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Бинарлы қатынас бір жиынның ішінде болса, мысалы М-жиынында болса     Р қатынасы (a,b)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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P, P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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MхM=M</a:t>
            </a:r>
            <a:r>
              <a:rPr lang="ru-RU" sz="200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 немесе (a,b)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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P, аРb болып белгіленеді. ​</a:t>
            </a:r>
          </a:p>
          <a:p>
            <a:pPr>
              <a:lnSpc>
                <a:spcPct val="90000"/>
              </a:lnSpc>
            </a:pPr>
            <a:endParaRPr lang="ru-RU" sz="150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99A930-5B70-61B4-DDA0-BDDD7BDC4D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8419" y="2417149"/>
            <a:ext cx="5931346" cy="2958985"/>
          </a:xfrm>
          <a:prstGeom prst="rect">
            <a:avLst/>
          </a:prstGeom>
          <a:noFill/>
        </p:spPr>
      </p:pic>
      <p:sp>
        <p:nvSpPr>
          <p:cNvPr id="13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1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B441BC-1A1E-07CE-EB82-D060865D0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Бинарлық қатынастардың берілу тәсілдері.</a:t>
            </a:r>
            <a:br>
              <a:rPr lang="en-US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79C749-11F9-EB25-4F11-10152AA79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230056"/>
          </a:xfrm>
        </p:spPr>
        <p:txBody>
          <a:bodyPr/>
          <a:lstStyle/>
          <a:p>
            <a:pPr marL="0" indent="0" algn="l" rtl="0" fontAlgn="base">
              <a:spcBef>
                <a:spcPts val="0"/>
              </a:spcBef>
              <a:buNone/>
            </a:pPr>
            <a:r>
              <a:rPr lang="ru-RU" sz="1800" b="0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Бинарлық қатынастар жиын болғандықтан, жиынның берілу тәсілдерінің бәрімен беріле   алады. Ақырлы жиындарда берілген қатынастар әдетте төмендегідей әдістермен беріледі:</a:t>
            </a:r>
            <a:r>
              <a:rPr lang="en-US" sz="18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US" b="0" i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 fontAlgn="base">
              <a:spcBef>
                <a:spcPts val="0"/>
              </a:spcBef>
              <a:buNone/>
            </a:pPr>
            <a:r>
              <a:rPr lang="ru-RU" sz="1800" b="0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Бинарлы қатынас орындалатын жұптардың тізімі  арқылы. Мысалы, A={2,3,4,5,6,7,8} жиыны берілсін. </a:t>
            </a:r>
          </a:p>
          <a:p>
            <a:pPr marL="0" indent="0" algn="l" rtl="0" fontAlgn="base">
              <a:spcBef>
                <a:spcPts val="0"/>
              </a:spcBef>
              <a:buNone/>
            </a:pPr>
            <a:r>
              <a:rPr lang="ru-RU" sz="1800" b="0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P={(x,y) | x,y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ru-RU" sz="1800" b="0" i="0" u="none" strike="noStrike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A, y  x-ке бөлінеді  және  x≤3}  бинарлы қатынасын P={ (2,2), (2,4), (2,6) ,(2,8 ) ,(3,3) ,(3,6)}  түрінде жазуға болады.</a:t>
            </a:r>
            <a:r>
              <a:rPr lang="en-US" sz="1800" b="0" i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US" b="0" i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1D099D3C-E3DE-80E7-A177-183E367DDD25}"/>
              </a:ext>
            </a:extLst>
          </p:cNvPr>
          <p:cNvSpPr txBox="1">
            <a:spLocks/>
          </p:cNvSpPr>
          <p:nvPr/>
        </p:nvSpPr>
        <p:spPr>
          <a:xfrm>
            <a:off x="2589212" y="4190036"/>
            <a:ext cx="5686687" cy="2230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ts val="0"/>
              </a:spcBef>
              <a:buFont typeface="Wingdings 3" charset="2"/>
              <a:buNone/>
            </a:pPr>
            <a:endParaRPr lang="ru-RU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spcBef>
                <a:spcPts val="0"/>
              </a:spcBef>
              <a:buFont typeface="Wingdings 3" charset="2"/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Графиктік түрде: Графиктік кескіндеудің бірнеше түрлері бар:​</a:t>
            </a:r>
          </a:p>
          <a:p>
            <a:pPr marL="0" indent="0" fontAlgn="base">
              <a:spcBef>
                <a:spcPts val="0"/>
              </a:spcBef>
              <a:buFont typeface="Wingdings 3" charset="2"/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Координат өсьтеріне қатынастың элементтерін белгі леу арқылы. Алдыңғы мысалды  графикалық түрде  суреттегідей кескіндеуге болады. </a:t>
            </a:r>
          </a:p>
          <a:p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4A26F79-3504-9DCB-A116-4C1697EA3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959" y="4488083"/>
            <a:ext cx="2681770" cy="177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324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D3EA5-A44C-B089-0601-71A2AD79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9C0AF-AF12-0BDF-8E36-E64E4D911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Бинарлық қатынастардың берілу тәсілдері.</a:t>
            </a:r>
            <a:br>
              <a:rPr lang="en-US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6FD397-F619-2285-E1E9-4F74BADEB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2764" y="1905000"/>
            <a:ext cx="5231134" cy="2620701"/>
          </a:xfrm>
        </p:spPr>
        <p:txBody>
          <a:bodyPr>
            <a:normAutofit/>
          </a:bodyPr>
          <a:lstStyle/>
          <a:p>
            <a:pPr marL="0" indent="0" algn="l" rtl="0" fontAlgn="base">
              <a:spcBef>
                <a:spcPts val="0"/>
              </a:spcBef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А мен В жиындарының элементтерінің арасындағы  Р қатынасын стрелкалар арқылы көрсетуге болады. ​</a:t>
            </a:r>
          </a:p>
          <a:p>
            <a:pPr marL="0" indent="0" algn="l" rtl="0" fontAlgn="base">
              <a:spcBef>
                <a:spcPts val="0"/>
              </a:spcBef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Мысалы,A={a,b,c}; B={1,2,3} жиындары берілсін. Олардың элементтерінің  арасындағы  ​</a:t>
            </a:r>
          </a:p>
          <a:p>
            <a:pPr marL="0" indent="0" algn="l" rtl="0" fontAlgn="base">
              <a:spcBef>
                <a:spcPts val="0"/>
              </a:spcBef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P1={(a,2),(b,1),(c,2)} қатынасын төмендегі 6-суретпен кескіндеуге болады.​</a:t>
            </a:r>
          </a:p>
          <a:p>
            <a:pPr marL="0" indent="0">
              <a:buNone/>
            </a:pPr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FFFCCD9D-519F-43A1-F03E-A4BFCE7C875D}"/>
              </a:ext>
            </a:extLst>
          </p:cNvPr>
          <p:cNvSpPr txBox="1">
            <a:spLocks/>
          </p:cNvSpPr>
          <p:nvPr/>
        </p:nvSpPr>
        <p:spPr>
          <a:xfrm>
            <a:off x="2589213" y="4826644"/>
            <a:ext cx="4482920" cy="1593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fontAlgn="base">
              <a:spcBef>
                <a:spcPts val="0"/>
              </a:spcBef>
              <a:buNone/>
            </a:pPr>
            <a:r>
              <a:rPr lang="ru-RU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Граф арқылы да кескіндеуге болады. Мысалы, P2={(a,b),(b,a),(b,b), (c,a)} қатынасының граф түріндегі бейнесі 6-суреттегідей болады.</a:t>
            </a:r>
            <a:r>
              <a:rPr lang="en-US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algn="l" rtl="0" fontAlgn="base">
              <a:lnSpc>
                <a:spcPts val="1725"/>
              </a:lnSpc>
              <a:buFont typeface="Arial" panose="020B0604020202020204" pitchFamily="34" charset="0"/>
              <a:buChar char="•"/>
            </a:pPr>
            <a:endParaRPr lang="ru-RU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C60FC8-BD32-CFFC-22F3-0B189F0F3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2120983"/>
            <a:ext cx="3506787" cy="1733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23F4A433-FAB1-1295-3ABB-A23B06F6C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840" y="4826644"/>
            <a:ext cx="2741893" cy="1378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606772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545</TotalTime>
  <Words>1218</Words>
  <Application>Microsoft Office PowerPoint</Application>
  <PresentationFormat>Широкоэкранный</PresentationFormat>
  <Paragraphs>85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Segoe UI</vt:lpstr>
      <vt:lpstr>Times New Roman</vt:lpstr>
      <vt:lpstr>Wingdings 3</vt:lpstr>
      <vt:lpstr>Легкий дым</vt:lpstr>
      <vt:lpstr>Equation</vt:lpstr>
      <vt:lpstr>Жиындардың қуатын анықтау. Бинарлы қатынастар</vt:lpstr>
      <vt:lpstr>Жиындардың қуаты</vt:lpstr>
      <vt:lpstr>Презентация PowerPoint</vt:lpstr>
      <vt:lpstr>Кантор теоремасы. </vt:lpstr>
      <vt:lpstr>Презентация PowerPoint</vt:lpstr>
      <vt:lpstr>Қатынастар.​</vt:lpstr>
      <vt:lpstr>Бинарлы қатынастар.​</vt:lpstr>
      <vt:lpstr>Бинарлық қатынастардың берілу тәсілдері. </vt:lpstr>
      <vt:lpstr>Бинарлық қатынастардың берілу тәсілдері. </vt:lpstr>
      <vt:lpstr>Бинарлық қатынастардың берілу тәсілдері. </vt:lpstr>
      <vt:lpstr>Бинарлы қатынастарға қолданылатын операциялар. </vt:lpstr>
      <vt:lpstr>Бинарлы қатынастардың  қасиеттері</vt:lpstr>
      <vt:lpstr>Бақылау сұрақтары: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Абдыгали</dc:creator>
  <cp:lastModifiedBy>Джандигулов Абдыгали Реджепович</cp:lastModifiedBy>
  <cp:revision>30</cp:revision>
  <dcterms:created xsi:type="dcterms:W3CDTF">2020-09-07T18:53:01Z</dcterms:created>
  <dcterms:modified xsi:type="dcterms:W3CDTF">2024-11-07T04:24:52Z</dcterms:modified>
</cp:coreProperties>
</file>