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Evolventa" charset="1" panose="020B0502020202020204"/>
      <p:regular r:id="rId37"/>
    </p:embeddedFont>
    <p:embeddedFont>
      <p:font typeface="Evolventa Bold" charset="1" panose="020B0702020202020204"/>
      <p:regular r:id="rId38"/>
    </p:embeddedFont>
    <p:embeddedFont>
      <p:font typeface="Evolventa Bold Italics" charset="1" panose="020B070202020202020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4756845" y="4001344"/>
            <a:ext cx="8583811" cy="2561726"/>
          </a:xfrm>
          <a:prstGeom prst="rect">
            <a:avLst/>
          </a:prstGeom>
        </p:spPr>
        <p:txBody>
          <a:bodyPr anchor="t" rtlCol="false" tIns="0" lIns="0" bIns="0" rIns="0">
            <a:spAutoFit/>
          </a:bodyPr>
          <a:lstStyle/>
          <a:p>
            <a:pPr algn="ctr">
              <a:lnSpc>
                <a:spcPts val="9477"/>
              </a:lnSpc>
              <a:spcBef>
                <a:spcPct val="0"/>
              </a:spcBef>
            </a:pPr>
            <a:r>
              <a:rPr lang="en-US" sz="6769">
                <a:solidFill>
                  <a:srgbClr val="FFFFFF"/>
                </a:solidFill>
                <a:latin typeface="Evolventa"/>
                <a:ea typeface="Evolventa"/>
                <a:cs typeface="Evolventa"/>
                <a:sym typeface="Evolventa"/>
              </a:rPr>
              <a:t>12-дәріс</a:t>
            </a:r>
          </a:p>
          <a:p>
            <a:pPr algn="ctr">
              <a:lnSpc>
                <a:spcPts val="9477"/>
              </a:lnSpc>
              <a:spcBef>
                <a:spcPct val="0"/>
              </a:spcBef>
            </a:pPr>
            <a:r>
              <a:rPr lang="en-US" sz="6769">
                <a:solidFill>
                  <a:srgbClr val="FFFFFF"/>
                </a:solidFill>
                <a:latin typeface="Evolventa"/>
                <a:ea typeface="Evolventa"/>
                <a:cs typeface="Evolventa"/>
                <a:sym typeface="Evolventa"/>
              </a:rPr>
              <a:t>Нитрлеу процестері</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1993585"/>
            <a:ext cx="16230600" cy="6712265"/>
          </a:xfrm>
          <a:prstGeom prst="rect">
            <a:avLst/>
          </a:prstGeom>
        </p:spPr>
        <p:txBody>
          <a:bodyPr anchor="t" rtlCol="false" tIns="0" lIns="0" bIns="0" rIns="0">
            <a:spAutoFit/>
          </a:bodyPr>
          <a:lstStyle/>
          <a:p>
            <a:pPr algn="ctr">
              <a:lnSpc>
                <a:spcPts val="4357"/>
              </a:lnSpc>
            </a:pPr>
            <a:r>
              <a:rPr lang="en-US" sz="3112" b="true">
                <a:solidFill>
                  <a:srgbClr val="FFFFFF"/>
                </a:solidFill>
                <a:latin typeface="Evolventa Bold"/>
                <a:ea typeface="Evolventa Bold"/>
                <a:cs typeface="Evolventa Bold"/>
                <a:sym typeface="Evolventa Bold"/>
              </a:rPr>
              <a:t>А) Хош иісті қосылыстарды азот және күкірт қышқылдарының қоспасымен нитрлеу (нитрлеу қоспасы)</a:t>
            </a:r>
          </a:p>
          <a:p>
            <a:pPr algn="ctr">
              <a:lnSpc>
                <a:spcPts val="4357"/>
              </a:lnSpc>
            </a:pPr>
          </a:p>
          <a:p>
            <a:pPr algn="ctr">
              <a:lnSpc>
                <a:spcPts val="4357"/>
              </a:lnSpc>
            </a:pPr>
            <a:r>
              <a:rPr lang="en-US" sz="3112">
                <a:solidFill>
                  <a:srgbClr val="FFFFFF"/>
                </a:solidFill>
                <a:latin typeface="Evolventa"/>
                <a:ea typeface="Evolventa"/>
                <a:cs typeface="Evolventa"/>
                <a:sym typeface="Evolventa"/>
              </a:rPr>
              <a:t>Азот пен күкірт қышқылдарының қоспасымен нитрлеу көбінесе хош иісті нитроқосылыстар алудың ең кең таралған әдісі болып табылады. </a:t>
            </a:r>
          </a:p>
          <a:p>
            <a:pPr algn="ctr">
              <a:lnSpc>
                <a:spcPts val="4357"/>
              </a:lnSpc>
              <a:spcBef>
                <a:spcPct val="0"/>
              </a:spcBef>
            </a:pPr>
            <a:r>
              <a:rPr lang="en-US" sz="3112">
                <a:solidFill>
                  <a:srgbClr val="FFFFFF"/>
                </a:solidFill>
                <a:latin typeface="Evolventa"/>
                <a:ea typeface="Evolventa"/>
                <a:cs typeface="Evolventa"/>
                <a:sym typeface="Evolventa"/>
              </a:rPr>
              <a:t>Мұндай композицияның нитрлеу қоспасы, соның ішінде дәрілік заттар мен дәрумендер өндірісінде қолд</a:t>
            </a:r>
            <a:r>
              <a:rPr lang="en-US" sz="3112">
                <a:solidFill>
                  <a:srgbClr val="FFFFFF"/>
                </a:solidFill>
                <a:latin typeface="Evolventa"/>
                <a:ea typeface="Evolventa"/>
                <a:cs typeface="Evolventa"/>
                <a:sym typeface="Evolventa"/>
              </a:rPr>
              <a:t>анылады. </a:t>
            </a:r>
          </a:p>
          <a:p>
            <a:pPr algn="ctr">
              <a:lnSpc>
                <a:spcPts val="4357"/>
              </a:lnSpc>
              <a:spcBef>
                <a:spcPct val="0"/>
              </a:spcBef>
            </a:pPr>
          </a:p>
          <a:p>
            <a:pPr algn="ctr">
              <a:lnSpc>
                <a:spcPts val="4357"/>
              </a:lnSpc>
              <a:spcBef>
                <a:spcPct val="0"/>
              </a:spcBef>
            </a:pPr>
            <a:r>
              <a:rPr lang="en-US" sz="3112">
                <a:solidFill>
                  <a:srgbClr val="FFFFFF"/>
                </a:solidFill>
                <a:latin typeface="Evolventa"/>
                <a:ea typeface="Evolventa"/>
                <a:cs typeface="Evolventa"/>
                <a:sym typeface="Evolventa"/>
              </a:rPr>
              <a:t>Есте сақтаңыз! Күкірт қышқылының концентрациясы субстраттың реактивтілігі неғұрлым төмен болса және оның молекуласына нитротоптар саны неғұрлым көп енгізілсе, соғұрлым жоғары болуы керек.</a:t>
            </a:r>
          </a:p>
          <a:p>
            <a:pPr algn="ctr">
              <a:lnSpc>
                <a:spcPts val="4357"/>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4673190" y="2186766"/>
            <a:ext cx="8941620" cy="927693"/>
          </a:xfrm>
          <a:custGeom>
            <a:avLst/>
            <a:gdLst/>
            <a:ahLst/>
            <a:cxnLst/>
            <a:rect r="r" b="b" t="t" l="l"/>
            <a:pathLst>
              <a:path h="927693" w="8941620">
                <a:moveTo>
                  <a:pt x="0" y="0"/>
                </a:moveTo>
                <a:lnTo>
                  <a:pt x="8941620" y="0"/>
                </a:lnTo>
                <a:lnTo>
                  <a:pt x="8941620" y="927693"/>
                </a:lnTo>
                <a:lnTo>
                  <a:pt x="0" y="927693"/>
                </a:lnTo>
                <a:lnTo>
                  <a:pt x="0" y="0"/>
                </a:lnTo>
                <a:close/>
              </a:path>
            </a:pathLst>
          </a:custGeom>
          <a:blipFill>
            <a:blip r:embed="rId3"/>
            <a:stretch>
              <a:fillRect l="0" t="0" r="0" b="0"/>
            </a:stretch>
          </a:blipFill>
        </p:spPr>
      </p:sp>
      <p:sp>
        <p:nvSpPr>
          <p:cNvPr name="TextBox 4" id="4"/>
          <p:cNvSpPr txBox="true"/>
          <p:nvPr/>
        </p:nvSpPr>
        <p:spPr>
          <a:xfrm rot="0">
            <a:off x="2079625" y="407021"/>
            <a:ext cx="14128750" cy="3397565"/>
          </a:xfrm>
          <a:prstGeom prst="rect">
            <a:avLst/>
          </a:prstGeom>
        </p:spPr>
        <p:txBody>
          <a:bodyPr anchor="t" rtlCol="false" tIns="0" lIns="0" bIns="0" rIns="0">
            <a:spAutoFit/>
          </a:bodyPr>
          <a:lstStyle/>
          <a:p>
            <a:pPr algn="ctr">
              <a:lnSpc>
                <a:spcPts val="4357"/>
              </a:lnSpc>
              <a:spcBef>
                <a:spcPct val="0"/>
              </a:spcBef>
            </a:pPr>
            <a:r>
              <a:rPr lang="en-US" sz="3112">
                <a:solidFill>
                  <a:srgbClr val="FFFFFF"/>
                </a:solidFill>
                <a:latin typeface="Evolventa"/>
                <a:ea typeface="Evolventa"/>
                <a:cs typeface="Evolventa"/>
                <a:sym typeface="Evolventa"/>
              </a:rPr>
              <a:t>Нитрлеу жоғары емес температурада жүзеге асырылады, өйткені температураның жоғарылауы азот оксидтерін қалыптастыру үшін </a:t>
            </a:r>
            <a:r>
              <a:rPr lang="en-US" sz="3112">
                <a:solidFill>
                  <a:srgbClr val="FFFFFF"/>
                </a:solidFill>
                <a:latin typeface="Evolventa"/>
                <a:ea typeface="Evolventa"/>
                <a:cs typeface="Evolventa"/>
                <a:sym typeface="Evolventa"/>
              </a:rPr>
              <a:t>азот қышқылының ішінара ыдырауына әкеледі:</a:t>
            </a:r>
          </a:p>
          <a:p>
            <a:pPr algn="ctr">
              <a:lnSpc>
                <a:spcPts val="4357"/>
              </a:lnSpc>
              <a:spcBef>
                <a:spcPct val="0"/>
              </a:spcBef>
            </a:pPr>
          </a:p>
          <a:p>
            <a:pPr algn="ctr">
              <a:lnSpc>
                <a:spcPts val="4357"/>
              </a:lnSpc>
              <a:spcBef>
                <a:spcPct val="0"/>
              </a:spcBef>
            </a:pPr>
          </a:p>
          <a:p>
            <a:pPr algn="ctr">
              <a:lnSpc>
                <a:spcPts val="4357"/>
              </a:lnSpc>
              <a:spcBef>
                <a:spcPct val="0"/>
              </a:spcBef>
            </a:pPr>
          </a:p>
        </p:txBody>
      </p:sp>
      <p:sp>
        <p:nvSpPr>
          <p:cNvPr name="TextBox 5" id="5"/>
          <p:cNvSpPr txBox="true"/>
          <p:nvPr/>
        </p:nvSpPr>
        <p:spPr>
          <a:xfrm rot="0">
            <a:off x="2835460" y="3671236"/>
            <a:ext cx="12617081" cy="5892556"/>
          </a:xfrm>
          <a:prstGeom prst="rect">
            <a:avLst/>
          </a:prstGeom>
        </p:spPr>
        <p:txBody>
          <a:bodyPr anchor="t" rtlCol="false" tIns="0" lIns="0" bIns="0" rIns="0">
            <a:spAutoFit/>
          </a:bodyPr>
          <a:lstStyle/>
          <a:p>
            <a:pPr algn="ctr">
              <a:lnSpc>
                <a:spcPts val="3863"/>
              </a:lnSpc>
            </a:pPr>
            <a:r>
              <a:rPr lang="en-US" sz="2759" b="true">
                <a:solidFill>
                  <a:srgbClr val="FFFFFF"/>
                </a:solidFill>
                <a:latin typeface="Evolventa Bold"/>
                <a:ea typeface="Evolventa Bold"/>
                <a:cs typeface="Evolventa Bold"/>
                <a:sym typeface="Evolventa Bold"/>
              </a:rPr>
              <a:t>Б). Концентрленген азот қышқылымен нитрлеу:</a:t>
            </a:r>
          </a:p>
          <a:p>
            <a:pPr algn="ctr">
              <a:lnSpc>
                <a:spcPts val="3863"/>
              </a:lnSpc>
            </a:pPr>
          </a:p>
          <a:p>
            <a:pPr algn="ctr">
              <a:lnSpc>
                <a:spcPts val="3863"/>
              </a:lnSpc>
            </a:pPr>
            <a:r>
              <a:rPr lang="en-US" sz="2759">
                <a:solidFill>
                  <a:srgbClr val="FFFFFF"/>
                </a:solidFill>
                <a:latin typeface="Evolventa"/>
                <a:ea typeface="Evolventa"/>
                <a:cs typeface="Evolventa"/>
                <a:sym typeface="Evolventa"/>
              </a:rPr>
              <a:t>Концентрленген азот қышқылы нитрлеу қоспасына қарағанда айтарлықтай аз қолданылады. Концентрленген азот қышқылымен нитрлеу жылдамдығы әдетте төмен.</a:t>
            </a:r>
          </a:p>
          <a:p>
            <a:pPr algn="ctr">
              <a:lnSpc>
                <a:spcPts val="3863"/>
              </a:lnSpc>
              <a:spcBef>
                <a:spcPct val="0"/>
              </a:spcBef>
            </a:pPr>
            <a:r>
              <a:rPr lang="en-US" sz="2759">
                <a:solidFill>
                  <a:srgbClr val="FFFFFF"/>
                </a:solidFill>
                <a:latin typeface="Evolventa"/>
                <a:ea typeface="Evolventa"/>
                <a:cs typeface="Evolventa"/>
                <a:sym typeface="Evolventa"/>
              </a:rPr>
              <a:t>Сонымен, бензол қыздырылған кезде де концентрленген азот қышқылымен өте баяу әрекеттеседі, ал </a:t>
            </a:r>
            <a:r>
              <a:rPr lang="en-US" sz="2759">
                <a:solidFill>
                  <a:srgbClr val="FFFFFF"/>
                </a:solidFill>
                <a:latin typeface="Evolventa"/>
                <a:ea typeface="Evolventa"/>
                <a:cs typeface="Evolventa"/>
                <a:sym typeface="Evolventa"/>
              </a:rPr>
              <a:t>азот пен күкірт қышқылдарының қоспасымен реакция жоғары өнімділікпен жүреді (%).</a:t>
            </a:r>
          </a:p>
          <a:p>
            <a:pPr algn="ctr">
              <a:lnSpc>
                <a:spcPts val="3863"/>
              </a:lnSpc>
              <a:spcBef>
                <a:spcPct val="0"/>
              </a:spcBef>
            </a:pPr>
          </a:p>
          <a:p>
            <a:pPr algn="ctr">
              <a:lnSpc>
                <a:spcPts val="3863"/>
              </a:lnSpc>
              <a:spcBef>
                <a:spcPct val="0"/>
              </a:spcBef>
            </a:pPr>
            <a:r>
              <a:rPr lang="en-US" sz="2759">
                <a:solidFill>
                  <a:srgbClr val="FFFFFF"/>
                </a:solidFill>
                <a:latin typeface="Evolventa"/>
                <a:ea typeface="Evolventa"/>
                <a:cs typeface="Evolventa"/>
                <a:sym typeface="Evolventa"/>
              </a:rPr>
              <a:t>Әдіс, әдетте, ксилол сияқты белсендірілген ароматты қосылыстарды  нитрлеу үшін қолданылады.</a:t>
            </a:r>
          </a:p>
          <a:p>
            <a:pPr algn="ctr">
              <a:lnSpc>
                <a:spcPts val="3863"/>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2104484" y="1896739"/>
            <a:ext cx="14715829" cy="6322072"/>
          </a:xfrm>
          <a:prstGeom prst="rect">
            <a:avLst/>
          </a:prstGeom>
        </p:spPr>
        <p:txBody>
          <a:bodyPr anchor="t" rtlCol="false" tIns="0" lIns="0" bIns="0" rIns="0">
            <a:spAutoFit/>
          </a:bodyPr>
          <a:lstStyle/>
          <a:p>
            <a:pPr algn="ctr">
              <a:lnSpc>
                <a:spcPts val="4506"/>
              </a:lnSpc>
            </a:pPr>
            <a:r>
              <a:rPr lang="en-US" sz="3218" b="true">
                <a:solidFill>
                  <a:srgbClr val="FFFFFF"/>
                </a:solidFill>
                <a:latin typeface="Evolventa Bold"/>
                <a:ea typeface="Evolventa Bold"/>
                <a:cs typeface="Evolventa Bold"/>
                <a:sym typeface="Evolventa Bold"/>
              </a:rPr>
              <a:t>В). Азот және сірке қышқылдарының қоспасымен нитрлеу:</a:t>
            </a:r>
          </a:p>
          <a:p>
            <a:pPr algn="ctr">
              <a:lnSpc>
                <a:spcPts val="4506"/>
              </a:lnSpc>
            </a:pPr>
          </a:p>
          <a:p>
            <a:pPr algn="ctr">
              <a:lnSpc>
                <a:spcPts val="4506"/>
              </a:lnSpc>
            </a:pPr>
            <a:r>
              <a:rPr lang="en-US" sz="3218">
                <a:solidFill>
                  <a:srgbClr val="FFFFFF"/>
                </a:solidFill>
                <a:latin typeface="Evolventa"/>
                <a:ea typeface="Evolventa"/>
                <a:cs typeface="Evolventa"/>
                <a:sym typeface="Evolventa"/>
              </a:rPr>
              <a:t>Бұл әдіспен белсенді арендер нитратталады, мысалы, фенол, гидроксибензальдегид, салицил қышқылы, фуран, пиррол, нафталин туындылары, антрацен және басқалар.</a:t>
            </a:r>
          </a:p>
          <a:p>
            <a:pPr algn="ctr">
              <a:lnSpc>
                <a:spcPts val="4506"/>
              </a:lnSpc>
            </a:pPr>
          </a:p>
          <a:p>
            <a:pPr algn="ctr">
              <a:lnSpc>
                <a:spcPts val="4506"/>
              </a:lnSpc>
            </a:pPr>
            <a:r>
              <a:rPr lang="en-US" sz="3218" b="true">
                <a:solidFill>
                  <a:srgbClr val="FFFFFF"/>
                </a:solidFill>
                <a:latin typeface="Evolventa Bold"/>
                <a:ea typeface="Evolventa Bold"/>
                <a:cs typeface="Evolventa Bold"/>
                <a:sym typeface="Evolventa Bold"/>
              </a:rPr>
              <a:t>Г). Сұйылтылған азот қышқылымен нитрлеу:</a:t>
            </a:r>
          </a:p>
          <a:p>
            <a:pPr algn="ctr">
              <a:lnSpc>
                <a:spcPts val="4506"/>
              </a:lnSpc>
              <a:spcBef>
                <a:spcPct val="0"/>
              </a:spcBef>
            </a:pPr>
            <a:r>
              <a:rPr lang="en-US" sz="3218">
                <a:solidFill>
                  <a:srgbClr val="FFFFFF"/>
                </a:solidFill>
                <a:latin typeface="Evolventa"/>
                <a:ea typeface="Evolventa"/>
                <a:cs typeface="Evolventa"/>
                <a:sym typeface="Evolventa"/>
              </a:rPr>
              <a:t>Сұйылтылған азот қышқылы фен</a:t>
            </a:r>
            <a:r>
              <a:rPr lang="en-US" sz="3218">
                <a:solidFill>
                  <a:srgbClr val="FFFFFF"/>
                </a:solidFill>
                <a:latin typeface="Evolventa"/>
                <a:ea typeface="Evolventa"/>
                <a:cs typeface="Evolventa"/>
                <a:sym typeface="Evolventa"/>
              </a:rPr>
              <a:t>олдар мен аминдерді нитрлеу үшін қолданылады. Нитрлеу "нитроздану–тотығу" механизмі бойынша жүреді.</a:t>
            </a:r>
          </a:p>
          <a:p>
            <a:pPr algn="ctr">
              <a:lnSpc>
                <a:spcPts val="4506"/>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1316649"/>
            <a:ext cx="14770418" cy="7482252"/>
          </a:xfrm>
          <a:prstGeom prst="rect">
            <a:avLst/>
          </a:prstGeom>
        </p:spPr>
        <p:txBody>
          <a:bodyPr anchor="t" rtlCol="false" tIns="0" lIns="0" bIns="0" rIns="0">
            <a:spAutoFit/>
          </a:bodyPr>
          <a:lstStyle/>
          <a:p>
            <a:pPr algn="l">
              <a:lnSpc>
                <a:spcPts val="4522"/>
              </a:lnSpc>
            </a:pPr>
            <a:r>
              <a:rPr lang="en-US" sz="3230" i="true" b="true">
                <a:solidFill>
                  <a:srgbClr val="FFFFFF"/>
                </a:solidFill>
                <a:latin typeface="Evolventa Bold Italics"/>
                <a:ea typeface="Evolventa Bold Italics"/>
                <a:cs typeface="Evolventa Bold Italics"/>
                <a:sym typeface="Evolventa Bold Italics"/>
              </a:rPr>
              <a:t>Алкендерді нитрлеу </a:t>
            </a:r>
            <a:r>
              <a:rPr lang="en-US" sz="3230">
                <a:solidFill>
                  <a:srgbClr val="FFFFFF"/>
                </a:solidFill>
                <a:latin typeface="Evolventa"/>
                <a:ea typeface="Evolventa"/>
                <a:cs typeface="Evolventa"/>
                <a:sym typeface="Evolventa"/>
              </a:rPr>
              <a:t>апротикалық нитрлеу агенттерінің әсерінен реакция жағдайларына және бастапқы реагенттердің құрылымына байланысты бірнеше бағытта жүреді. </a:t>
            </a:r>
          </a:p>
          <a:p>
            <a:pPr algn="l">
              <a:lnSpc>
                <a:spcPts val="4522"/>
              </a:lnSpc>
            </a:pPr>
          </a:p>
          <a:p>
            <a:pPr algn="l">
              <a:lnSpc>
                <a:spcPts val="4522"/>
              </a:lnSpc>
            </a:pPr>
            <a:r>
              <a:rPr lang="en-US" sz="3230" i="true" b="true">
                <a:solidFill>
                  <a:srgbClr val="FFFFFF"/>
                </a:solidFill>
                <a:latin typeface="Evolventa Bold Italics"/>
                <a:ea typeface="Evolventa Bold Italics"/>
                <a:cs typeface="Evolventa Bold Italics"/>
                <a:sym typeface="Evolventa Bold Italics"/>
              </a:rPr>
              <a:t>Аминдерді нитрлеу </a:t>
            </a:r>
            <a:r>
              <a:rPr lang="en-US" sz="3230">
                <a:solidFill>
                  <a:srgbClr val="FFFFFF"/>
                </a:solidFill>
                <a:latin typeface="Evolventa"/>
                <a:ea typeface="Evolventa"/>
                <a:cs typeface="Evolventa"/>
                <a:sym typeface="Evolventa"/>
              </a:rPr>
              <a:t>N-нитроаминдерге әкеледі. Бұл процесс қайтымды</a:t>
            </a:r>
          </a:p>
          <a:p>
            <a:pPr algn="l">
              <a:lnSpc>
                <a:spcPts val="4522"/>
              </a:lnSpc>
              <a:spcBef>
                <a:spcPct val="0"/>
              </a:spcBef>
            </a:pPr>
            <a:r>
              <a:rPr lang="en-US" sz="3230">
                <a:solidFill>
                  <a:srgbClr val="FFFFFF"/>
                </a:solidFill>
                <a:latin typeface="Evolventa"/>
                <a:ea typeface="Evolventa"/>
                <a:cs typeface="Evolventa"/>
                <a:sym typeface="Evolventa"/>
              </a:rPr>
              <a:t>Аминдерді нитрлеу концентрацияланған азот қышқылымен, сондай-</a:t>
            </a:r>
            <a:r>
              <a:rPr lang="en-US" sz="3230">
                <a:solidFill>
                  <a:srgbClr val="FFFFFF"/>
                </a:solidFill>
                <a:latin typeface="Evolventa"/>
                <a:ea typeface="Evolventa"/>
                <a:cs typeface="Evolventa"/>
                <a:sym typeface="Evolventa"/>
              </a:rPr>
              <a:t>ақ оның күкірт қышқылымен, сірке қышқылымен немесе сірке ангидридімен қоспаларымен жүзеге асырылады. </a:t>
            </a:r>
          </a:p>
          <a:p>
            <a:pPr algn="l">
              <a:lnSpc>
                <a:spcPts val="4522"/>
              </a:lnSpc>
              <a:spcBef>
                <a:spcPct val="0"/>
              </a:spcBef>
            </a:pPr>
          </a:p>
          <a:p>
            <a:pPr algn="l">
              <a:lnSpc>
                <a:spcPts val="4522"/>
              </a:lnSpc>
              <a:spcBef>
                <a:spcPct val="0"/>
              </a:spcBef>
            </a:pPr>
            <a:r>
              <a:rPr lang="en-US" b="true" sz="3230" i="true">
                <a:solidFill>
                  <a:srgbClr val="FFFFFF"/>
                </a:solidFill>
                <a:latin typeface="Evolventa Bold Italics"/>
                <a:ea typeface="Evolventa Bold Italics"/>
                <a:cs typeface="Evolventa Bold Italics"/>
                <a:sym typeface="Evolventa Bold Italics"/>
              </a:rPr>
              <a:t>Спирттер</a:t>
            </a:r>
            <a:r>
              <a:rPr lang="en-US" sz="3230">
                <a:solidFill>
                  <a:srgbClr val="FFFFFF"/>
                </a:solidFill>
                <a:latin typeface="Evolventa"/>
                <a:ea typeface="Evolventa"/>
                <a:cs typeface="Evolventa"/>
                <a:sym typeface="Evolventa"/>
              </a:rPr>
              <a:t> кез келген нитрлеуші агенттермен нитрленеді; реакция қайтымды</a:t>
            </a:r>
          </a:p>
          <a:p>
            <a:pPr algn="ctr">
              <a:lnSpc>
                <a:spcPts val="4522"/>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2240857"/>
            <a:ext cx="14770418" cy="6375893"/>
          </a:xfrm>
          <a:prstGeom prst="rect">
            <a:avLst/>
          </a:prstGeom>
        </p:spPr>
        <p:txBody>
          <a:bodyPr anchor="t" rtlCol="false" tIns="0" lIns="0" bIns="0" rIns="0">
            <a:spAutoFit/>
          </a:bodyPr>
          <a:lstStyle/>
          <a:p>
            <a:pPr algn="l">
              <a:lnSpc>
                <a:spcPts val="4522"/>
              </a:lnSpc>
            </a:pPr>
            <a:r>
              <a:rPr lang="en-US" sz="3230" b="true">
                <a:solidFill>
                  <a:srgbClr val="FFFFFF"/>
                </a:solidFill>
                <a:latin typeface="Evolventa Bold"/>
                <a:ea typeface="Evolventa Bold"/>
                <a:cs typeface="Evolventa Bold"/>
                <a:sym typeface="Evolventa Bold"/>
              </a:rPr>
              <a:t>Нуклеофильді нитрлеу</a:t>
            </a:r>
          </a:p>
          <a:p>
            <a:pPr algn="l">
              <a:lnSpc>
                <a:spcPts val="4522"/>
              </a:lnSpc>
            </a:pPr>
          </a:p>
          <a:p>
            <a:pPr algn="l">
              <a:lnSpc>
                <a:spcPts val="4522"/>
              </a:lnSpc>
            </a:pPr>
            <a:r>
              <a:rPr lang="en-US" sz="3230">
                <a:solidFill>
                  <a:srgbClr val="FFFFFF"/>
                </a:solidFill>
                <a:latin typeface="Evolventa"/>
                <a:ea typeface="Evolventa"/>
                <a:cs typeface="Evolventa"/>
                <a:sym typeface="Evolventa"/>
              </a:rPr>
              <a:t>Бұл реакция </a:t>
            </a:r>
            <a:r>
              <a:rPr lang="en-US" sz="3230" b="true">
                <a:solidFill>
                  <a:srgbClr val="FFFFFF"/>
                </a:solidFill>
                <a:latin typeface="Evolventa Bold"/>
                <a:ea typeface="Evolventa Bold"/>
                <a:cs typeface="Evolventa Bold"/>
                <a:sym typeface="Evolventa Bold"/>
              </a:rPr>
              <a:t>алкил нитриттерін</a:t>
            </a:r>
            <a:r>
              <a:rPr lang="en-US" sz="3230">
                <a:solidFill>
                  <a:srgbClr val="FFFFFF"/>
                </a:solidFill>
                <a:latin typeface="Evolventa"/>
                <a:ea typeface="Evolventa"/>
                <a:cs typeface="Evolventa"/>
                <a:sym typeface="Evolventa"/>
              </a:rPr>
              <a:t> синтездеу үшін қолданылады. </a:t>
            </a:r>
          </a:p>
          <a:p>
            <a:pPr algn="l">
              <a:lnSpc>
                <a:spcPts val="4522"/>
              </a:lnSpc>
            </a:pPr>
          </a:p>
          <a:p>
            <a:pPr algn="l">
              <a:lnSpc>
                <a:spcPts val="4522"/>
              </a:lnSpc>
              <a:spcBef>
                <a:spcPct val="0"/>
              </a:spcBef>
            </a:pPr>
            <a:r>
              <a:rPr lang="en-US" sz="3230">
                <a:solidFill>
                  <a:srgbClr val="FFFFFF"/>
                </a:solidFill>
                <a:latin typeface="Evolventa"/>
                <a:ea typeface="Evolventa"/>
                <a:cs typeface="Evolventa"/>
                <a:sym typeface="Evolventa"/>
              </a:rPr>
              <a:t>Реакциялардың бұл түріндегі </a:t>
            </a:r>
            <a:r>
              <a:rPr lang="en-US" sz="3230" b="true">
                <a:solidFill>
                  <a:srgbClr val="FFFFFF"/>
                </a:solidFill>
                <a:latin typeface="Evolventa Bold"/>
                <a:ea typeface="Evolventa Bold"/>
                <a:cs typeface="Evolventa Bold"/>
                <a:sym typeface="Evolventa Bold"/>
              </a:rPr>
              <a:t>нитрлеуші агенттер</a:t>
            </a:r>
            <a:r>
              <a:rPr lang="en-US" sz="3230">
                <a:solidFill>
                  <a:srgbClr val="FFFFFF"/>
                </a:solidFill>
                <a:latin typeface="Evolventa"/>
                <a:ea typeface="Evolventa"/>
                <a:cs typeface="Evolventa"/>
                <a:sym typeface="Evolventa"/>
              </a:rPr>
              <a:t> - апротикалық дип</a:t>
            </a:r>
            <a:r>
              <a:rPr lang="en-US" sz="3230">
                <a:solidFill>
                  <a:srgbClr val="FFFFFF"/>
                </a:solidFill>
                <a:latin typeface="Evolventa"/>
                <a:ea typeface="Evolventa"/>
                <a:cs typeface="Evolventa"/>
                <a:sym typeface="Evolventa"/>
              </a:rPr>
              <a:t>олярлы еріткіштердегі сілтілі </a:t>
            </a:r>
            <a:r>
              <a:rPr lang="en-US" sz="3230" b="true">
                <a:solidFill>
                  <a:srgbClr val="FFFFFF"/>
                </a:solidFill>
                <a:latin typeface="Evolventa Bold"/>
                <a:ea typeface="Evolventa Bold"/>
                <a:cs typeface="Evolventa Bold"/>
                <a:sym typeface="Evolventa Bold"/>
              </a:rPr>
              <a:t>металл нитриттерінің тұздары</a:t>
            </a:r>
            <a:r>
              <a:rPr lang="en-US" sz="3230">
                <a:solidFill>
                  <a:srgbClr val="FFFFFF"/>
                </a:solidFill>
                <a:latin typeface="Evolventa"/>
                <a:ea typeface="Evolventa"/>
                <a:cs typeface="Evolventa"/>
                <a:sym typeface="Evolventa"/>
              </a:rPr>
              <a:t>. </a:t>
            </a:r>
          </a:p>
          <a:p>
            <a:pPr algn="l">
              <a:lnSpc>
                <a:spcPts val="4522"/>
              </a:lnSpc>
              <a:spcBef>
                <a:spcPct val="0"/>
              </a:spcBef>
            </a:pPr>
          </a:p>
          <a:p>
            <a:pPr algn="l">
              <a:lnSpc>
                <a:spcPts val="4522"/>
              </a:lnSpc>
              <a:spcBef>
                <a:spcPct val="0"/>
              </a:spcBef>
            </a:pPr>
            <a:r>
              <a:rPr lang="en-US" sz="3230" b="true">
                <a:solidFill>
                  <a:srgbClr val="FFFFFF"/>
                </a:solidFill>
                <a:latin typeface="Evolventa Bold"/>
                <a:ea typeface="Evolventa Bold"/>
                <a:cs typeface="Evolventa Bold"/>
                <a:sym typeface="Evolventa Bold"/>
              </a:rPr>
              <a:t>Субстраттар</a:t>
            </a:r>
            <a:r>
              <a:rPr lang="en-US" sz="3230">
                <a:solidFill>
                  <a:srgbClr val="FFFFFF"/>
                </a:solidFill>
                <a:latin typeface="Evolventa"/>
                <a:ea typeface="Evolventa"/>
                <a:cs typeface="Evolventa"/>
                <a:sym typeface="Evolventa"/>
              </a:rPr>
              <a:t> - алкилхлоридтер мен алкилиодидтер, α-галогенкарбон қышқылдары және олардың тұздары, алкилсульфаттар. </a:t>
            </a:r>
          </a:p>
          <a:p>
            <a:pPr algn="l">
              <a:lnSpc>
                <a:spcPts val="4522"/>
              </a:lnSpc>
              <a:spcBef>
                <a:spcPct val="0"/>
              </a:spcBef>
            </a:pPr>
          </a:p>
          <a:p>
            <a:pPr algn="ctr">
              <a:lnSpc>
                <a:spcPts val="4522"/>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857250"/>
            <a:ext cx="14770418" cy="8661893"/>
          </a:xfrm>
          <a:prstGeom prst="rect">
            <a:avLst/>
          </a:prstGeom>
        </p:spPr>
        <p:txBody>
          <a:bodyPr anchor="t" rtlCol="false" tIns="0" lIns="0" bIns="0" rIns="0">
            <a:spAutoFit/>
          </a:bodyPr>
          <a:lstStyle/>
          <a:p>
            <a:pPr algn="l">
              <a:lnSpc>
                <a:spcPts val="4522"/>
              </a:lnSpc>
            </a:pPr>
            <a:r>
              <a:rPr lang="en-US" sz="3230" b="true">
                <a:solidFill>
                  <a:srgbClr val="FFFFFF"/>
                </a:solidFill>
                <a:latin typeface="Evolventa Bold"/>
                <a:ea typeface="Evolventa Bold"/>
                <a:cs typeface="Evolventa Bold"/>
                <a:sym typeface="Evolventa Bold"/>
              </a:rPr>
              <a:t>Радикалды нитрлеу</a:t>
            </a:r>
          </a:p>
          <a:p>
            <a:pPr algn="l">
              <a:lnSpc>
                <a:spcPts val="4522"/>
              </a:lnSpc>
            </a:pPr>
          </a:p>
          <a:p>
            <a:pPr algn="l">
              <a:lnSpc>
                <a:spcPts val="4522"/>
              </a:lnSpc>
            </a:pPr>
            <a:r>
              <a:rPr lang="en-US" sz="3230">
                <a:solidFill>
                  <a:srgbClr val="FFFFFF"/>
                </a:solidFill>
                <a:latin typeface="Evolventa"/>
                <a:ea typeface="Evolventa"/>
                <a:cs typeface="Evolventa"/>
                <a:sym typeface="Evolventa"/>
              </a:rPr>
              <a:t>Радикалды нитрлеу нитроалкандар мен нитроалкендерді алу үшін қолданылады. </a:t>
            </a:r>
          </a:p>
          <a:p>
            <a:pPr algn="l">
              <a:lnSpc>
                <a:spcPts val="4522"/>
              </a:lnSpc>
            </a:pPr>
          </a:p>
          <a:p>
            <a:pPr algn="l">
              <a:lnSpc>
                <a:spcPts val="4522"/>
              </a:lnSpc>
              <a:spcBef>
                <a:spcPct val="0"/>
              </a:spcBef>
            </a:pPr>
            <a:r>
              <a:rPr lang="en-US" sz="3230" b="true">
                <a:solidFill>
                  <a:srgbClr val="FFFFFF"/>
                </a:solidFill>
                <a:latin typeface="Evolventa Bold"/>
                <a:ea typeface="Evolventa Bold"/>
                <a:cs typeface="Evolventa Bold"/>
                <a:sym typeface="Evolventa Bold"/>
              </a:rPr>
              <a:t>Нитрат агенттер</a:t>
            </a:r>
            <a:r>
              <a:rPr lang="en-US" sz="3230">
                <a:solidFill>
                  <a:srgbClr val="FFFFFF"/>
                </a:solidFill>
                <a:latin typeface="Evolventa"/>
                <a:ea typeface="Evolventa"/>
                <a:cs typeface="Evolventa"/>
                <a:sym typeface="Evolventa"/>
              </a:rPr>
              <a:t>і - азот қышқы</a:t>
            </a:r>
            <a:r>
              <a:rPr lang="en-US" sz="3230">
                <a:solidFill>
                  <a:srgbClr val="FFFFFF"/>
                </a:solidFill>
                <a:latin typeface="Evolventa"/>
                <a:ea typeface="Evolventa"/>
                <a:cs typeface="Evolventa"/>
                <a:sym typeface="Evolventa"/>
              </a:rPr>
              <a:t>лы немесе азот оксидтері.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Алкандардың реактивтілігі біріншіден үшіншіге ауысқанда артады. </a:t>
            </a:r>
          </a:p>
          <a:p>
            <a:pPr algn="l">
              <a:lnSpc>
                <a:spcPts val="4522"/>
              </a:lnSpc>
              <a:spcBef>
                <a:spcPct val="0"/>
              </a:spcBef>
            </a:pPr>
            <a:r>
              <a:rPr lang="en-US" sz="3230">
                <a:solidFill>
                  <a:srgbClr val="FFFFFF"/>
                </a:solidFill>
                <a:latin typeface="Evolventa"/>
                <a:ea typeface="Evolventa"/>
                <a:cs typeface="Evolventa"/>
                <a:sym typeface="Evolventa"/>
              </a:rPr>
              <a:t>Реакция сұйық фазада (қалыпты қысымдағы азот қышқылы немесе азот оксидтері, 2-4,5 МПа және 150-220°C температурада) және газ фазасында (азот қышқылының булары, 0,7-1,0 МПа, 400-500°C) жүзеге асырылады.</a:t>
            </a:r>
          </a:p>
          <a:p>
            <a:pPr algn="l">
              <a:lnSpc>
                <a:spcPts val="4522"/>
              </a:lnSpc>
              <a:spcBef>
                <a:spcPct val="0"/>
              </a:spcBef>
            </a:pPr>
          </a:p>
          <a:p>
            <a:pPr algn="l">
              <a:lnSpc>
                <a:spcPts val="4522"/>
              </a:lnSpc>
              <a:spcBef>
                <a:spcPct val="0"/>
              </a:spcBef>
            </a:pPr>
          </a:p>
          <a:p>
            <a:pPr algn="ctr">
              <a:lnSpc>
                <a:spcPts val="4522"/>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857250"/>
            <a:ext cx="14770418" cy="8090393"/>
          </a:xfrm>
          <a:prstGeom prst="rect">
            <a:avLst/>
          </a:prstGeom>
        </p:spPr>
        <p:txBody>
          <a:bodyPr anchor="t" rtlCol="false" tIns="0" lIns="0" bIns="0" rIns="0">
            <a:spAutoFit/>
          </a:bodyPr>
          <a:lstStyle/>
          <a:p>
            <a:pPr algn="l">
              <a:lnSpc>
                <a:spcPts val="4522"/>
              </a:lnSpc>
            </a:pPr>
            <a:r>
              <a:rPr lang="en-US" sz="3230" b="true">
                <a:solidFill>
                  <a:srgbClr val="FFFFFF"/>
                </a:solidFill>
                <a:latin typeface="Evolventa Bold"/>
                <a:ea typeface="Evolventa Bold"/>
                <a:cs typeface="Evolventa Bold"/>
                <a:sym typeface="Evolventa Bold"/>
              </a:rPr>
              <a:t>2. ПАРАФИНДЕРДІ НИТРЛЕУ</a:t>
            </a:r>
          </a:p>
          <a:p>
            <a:pPr algn="l">
              <a:lnSpc>
                <a:spcPts val="4522"/>
              </a:lnSpc>
              <a:spcBef>
                <a:spcPct val="0"/>
              </a:spcBef>
            </a:pPr>
            <a:r>
              <a:rPr lang="en-US" sz="3230" b="true">
                <a:solidFill>
                  <a:srgbClr val="FFFFFF"/>
                </a:solidFill>
                <a:latin typeface="Evolventa Bold"/>
                <a:ea typeface="Evolventa Bold"/>
                <a:cs typeface="Evolventa Bold"/>
                <a:sym typeface="Evolventa Bold"/>
              </a:rPr>
              <a:t>Парафин -</a:t>
            </a:r>
            <a:r>
              <a:rPr lang="en-US" sz="3230">
                <a:solidFill>
                  <a:srgbClr val="FFFFFF"/>
                </a:solidFill>
                <a:latin typeface="Evolventa"/>
                <a:ea typeface="Evolventa"/>
                <a:cs typeface="Evolventa"/>
                <a:sym typeface="Evolventa"/>
              </a:rPr>
              <a:t> негізінен С</a:t>
            </a:r>
            <a:r>
              <a:rPr lang="en-US" sz="3230">
                <a:solidFill>
                  <a:srgbClr val="FFFFFF"/>
                </a:solidFill>
                <a:latin typeface="Evolventa"/>
                <a:ea typeface="Evolventa"/>
                <a:cs typeface="Evolventa"/>
                <a:sym typeface="Evolventa"/>
              </a:rPr>
              <a:t>18</a:t>
            </a:r>
            <a:r>
              <a:rPr lang="en-US" sz="3230">
                <a:solidFill>
                  <a:srgbClr val="FFFFFF"/>
                </a:solidFill>
                <a:latin typeface="Evolventa"/>
                <a:ea typeface="Evolventa"/>
                <a:cs typeface="Evolventa"/>
                <a:sym typeface="Evolventa"/>
              </a:rPr>
              <a:t>Н</a:t>
            </a:r>
            <a:r>
              <a:rPr lang="en-US" sz="3230">
                <a:solidFill>
                  <a:srgbClr val="FFFFFF"/>
                </a:solidFill>
                <a:latin typeface="Evolventa"/>
                <a:ea typeface="Evolventa"/>
                <a:cs typeface="Evolventa"/>
                <a:sym typeface="Evolventa"/>
              </a:rPr>
              <a:t>38</a:t>
            </a:r>
            <a:r>
              <a:rPr lang="en-US" sz="3230">
                <a:solidFill>
                  <a:srgbClr val="FFFFFF"/>
                </a:solidFill>
                <a:latin typeface="Evolventa"/>
                <a:ea typeface="Evolventa"/>
                <a:cs typeface="Evolventa"/>
                <a:sym typeface="Evolventa"/>
              </a:rPr>
              <a:t> (октадекан) - С</a:t>
            </a:r>
            <a:r>
              <a:rPr lang="en-US" sz="3230">
                <a:solidFill>
                  <a:srgbClr val="FFFFFF"/>
                </a:solidFill>
                <a:latin typeface="Evolventa"/>
                <a:ea typeface="Evolventa"/>
                <a:cs typeface="Evolventa"/>
                <a:sym typeface="Evolventa"/>
              </a:rPr>
              <a:t>35</a:t>
            </a:r>
            <a:r>
              <a:rPr lang="en-US" sz="3230">
                <a:solidFill>
                  <a:srgbClr val="FFFFFF"/>
                </a:solidFill>
                <a:latin typeface="Evolventa"/>
                <a:ea typeface="Evolventa"/>
                <a:cs typeface="Evolventa"/>
                <a:sym typeface="Evolventa"/>
              </a:rPr>
              <a:t>Н</a:t>
            </a:r>
            <a:r>
              <a:rPr lang="en-US" sz="3230">
                <a:solidFill>
                  <a:srgbClr val="FFFFFF"/>
                </a:solidFill>
                <a:latin typeface="Evolventa"/>
                <a:ea typeface="Evolventa"/>
                <a:cs typeface="Evolventa"/>
                <a:sym typeface="Evolventa"/>
              </a:rPr>
              <a:t>72</a:t>
            </a:r>
            <a:r>
              <a:rPr lang="en-US" sz="3230">
                <a:solidFill>
                  <a:srgbClr val="FFFFFF"/>
                </a:solidFill>
                <a:latin typeface="Evolventa"/>
                <a:ea typeface="Evolventa"/>
                <a:cs typeface="Evolventa"/>
                <a:sym typeface="Evolventa"/>
              </a:rPr>
              <a:t> (пентатриаконтан) құрамындағы қалыпты құры</a:t>
            </a:r>
            <a:r>
              <a:rPr lang="en-US" sz="3230">
                <a:solidFill>
                  <a:srgbClr val="FFFFFF"/>
                </a:solidFill>
                <a:latin typeface="Evolventa"/>
                <a:ea typeface="Evolventa"/>
                <a:cs typeface="Evolventa"/>
                <a:sym typeface="Evolventa"/>
              </a:rPr>
              <a:t>лымдағы   шекті көмірсутектердің (алкандардың) балауыз тәрізді қоспасы.</a:t>
            </a:r>
          </a:p>
          <a:p>
            <a:pPr algn="l">
              <a:lnSpc>
                <a:spcPts val="4522"/>
              </a:lnSpc>
              <a:spcBef>
                <a:spcPct val="0"/>
              </a:spcBef>
            </a:pPr>
            <a:r>
              <a:rPr lang="en-US" sz="3230">
                <a:solidFill>
                  <a:srgbClr val="FFFFFF"/>
                </a:solidFill>
                <a:latin typeface="Evolventa"/>
                <a:ea typeface="Evolventa"/>
                <a:cs typeface="Evolventa"/>
                <a:sym typeface="Evolventa"/>
              </a:rPr>
              <a:t>Балқу температурасы - 45°C-тан 65°C-қа дейін; </a:t>
            </a:r>
          </a:p>
          <a:p>
            <a:pPr algn="l">
              <a:lnSpc>
                <a:spcPts val="4522"/>
              </a:lnSpc>
              <a:spcBef>
                <a:spcPct val="0"/>
              </a:spcBef>
            </a:pPr>
            <a:r>
              <a:rPr lang="en-US" sz="3230">
                <a:solidFill>
                  <a:srgbClr val="FFFFFF"/>
                </a:solidFill>
                <a:latin typeface="Evolventa"/>
                <a:ea typeface="Evolventa"/>
                <a:cs typeface="Evolventa"/>
                <a:sym typeface="Evolventa"/>
              </a:rPr>
              <a:t>қайнау температурасы - 370°C-тан жоғары; </a:t>
            </a:r>
          </a:p>
          <a:p>
            <a:pPr algn="l">
              <a:lnSpc>
                <a:spcPts val="4522"/>
              </a:lnSpc>
              <a:spcBef>
                <a:spcPct val="0"/>
              </a:spcBef>
            </a:pPr>
            <a:r>
              <a:rPr lang="en-US" sz="3230">
                <a:solidFill>
                  <a:srgbClr val="FFFFFF"/>
                </a:solidFill>
                <a:latin typeface="Evolventa"/>
                <a:ea typeface="Evolventa"/>
                <a:cs typeface="Evolventa"/>
                <a:sym typeface="Evolventa"/>
              </a:rPr>
              <a:t>тұтану температурасы - 200-250°C.</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Негізінен мұнайдан алынады.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Ауыр және жеңіл көмірсутектер концентрациясының арақатынасына байланысты парафин сұйық, қатты және ұсақ кристалды болуы мүмкін (церезин)</a:t>
            </a:r>
          </a:p>
          <a:p>
            <a:pPr algn="ctr">
              <a:lnSpc>
                <a:spcPts val="4522"/>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857250"/>
            <a:ext cx="14770418" cy="8661893"/>
          </a:xfrm>
          <a:prstGeom prst="rect">
            <a:avLst/>
          </a:prstGeom>
        </p:spPr>
        <p:txBody>
          <a:bodyPr anchor="t" rtlCol="false" tIns="0" lIns="0" bIns="0" rIns="0">
            <a:spAutoFit/>
          </a:bodyPr>
          <a:lstStyle/>
          <a:p>
            <a:pPr algn="l">
              <a:lnSpc>
                <a:spcPts val="4522"/>
              </a:lnSpc>
              <a:spcBef>
                <a:spcPct val="0"/>
              </a:spcBef>
            </a:pPr>
            <a:r>
              <a:rPr lang="en-US" sz="3230">
                <a:solidFill>
                  <a:srgbClr val="FFFFFF"/>
                </a:solidFill>
                <a:latin typeface="Evolventa"/>
                <a:ea typeface="Evolventa"/>
                <a:cs typeface="Evolventa"/>
                <a:sym typeface="Evolventa"/>
              </a:rPr>
              <a:t> Бахман бірлескен авторлармен және Уотерс ат</a:t>
            </a:r>
            <a:r>
              <a:rPr lang="en-US" sz="3230">
                <a:solidFill>
                  <a:srgbClr val="FFFFFF"/>
                </a:solidFill>
                <a:latin typeface="Evolventa"/>
                <a:ea typeface="Evolventa"/>
                <a:cs typeface="Evolventa"/>
                <a:sym typeface="Evolventa"/>
              </a:rPr>
              <a:t>ап өткендей, газ тәрізді алкандардың реакцияларының көпшілігі радикалды механизмдер арқылы жүреді.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Бахман  жақында жарияланған мақалаларында пропан мен бутанның 420-425°С бу фазалық нитрленуінде жүретін реакциялардың еркін радикалды механизмінің пайдасына көптеген эксперименттік мәліметтер келтірді.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Олар бу фазасындағы бос радикалдардың концентрациясын арттыратын белгілі оттегінің немесе галоидтың шектеулі мөлшерін қосу да нитрлеу дәрежесін арттыратынын көрсетті. </a:t>
            </a:r>
          </a:p>
          <a:p>
            <a:pPr algn="l">
              <a:lnSpc>
                <a:spcPts val="4522"/>
              </a:lnSpc>
              <a:spcBef>
                <a:spcPct val="0"/>
              </a:spcBef>
            </a:pPr>
          </a:p>
          <a:p>
            <a:pPr algn="l">
              <a:lnSpc>
                <a:spcPts val="4522"/>
              </a:lnSpc>
              <a:spcBef>
                <a:spcPct val="0"/>
              </a:spcBef>
            </a:pPr>
          </a:p>
          <a:p>
            <a:pPr algn="ctr">
              <a:lnSpc>
                <a:spcPts val="4522"/>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1167907"/>
            <a:ext cx="14770418" cy="8090393"/>
          </a:xfrm>
          <a:prstGeom prst="rect">
            <a:avLst/>
          </a:prstGeom>
        </p:spPr>
        <p:txBody>
          <a:bodyPr anchor="t" rtlCol="false" tIns="0" lIns="0" bIns="0" rIns="0">
            <a:spAutoFit/>
          </a:bodyPr>
          <a:lstStyle/>
          <a:p>
            <a:pPr algn="l">
              <a:lnSpc>
                <a:spcPts val="4522"/>
              </a:lnSpc>
              <a:spcBef>
                <a:spcPct val="0"/>
              </a:spcBef>
            </a:pPr>
            <a:r>
              <a:rPr lang="en-US" sz="3230" b="true">
                <a:solidFill>
                  <a:srgbClr val="FFFFFF"/>
                </a:solidFill>
                <a:latin typeface="Evolventa Bold"/>
                <a:ea typeface="Evolventa Bold"/>
                <a:cs typeface="Evolventa Bold"/>
                <a:sym typeface="Evolventa Bold"/>
              </a:rPr>
              <a:t>Парафиндер</a:t>
            </a:r>
            <a:r>
              <a:rPr lang="en-US" sz="3230" b="true">
                <a:solidFill>
                  <a:srgbClr val="FFFFFF"/>
                </a:solidFill>
                <a:latin typeface="Evolventa Bold"/>
                <a:ea typeface="Evolventa Bold"/>
                <a:cs typeface="Evolventa Bold"/>
                <a:sym typeface="Evolventa Bold"/>
              </a:rPr>
              <a:t>дің газ фазалық нитрлеу</a:t>
            </a:r>
            <a:r>
              <a:rPr lang="en-US" sz="3230">
                <a:solidFill>
                  <a:srgbClr val="FFFFFF"/>
                </a:solidFill>
                <a:latin typeface="Evolventa"/>
                <a:ea typeface="Evolventa"/>
                <a:cs typeface="Evolventa"/>
                <a:sym typeface="Evolventa"/>
              </a:rPr>
              <a:t> реакцияларынан пропанды 40-70% азот қышқылымен нитрлеу процесі өнеркәсіптік мәнге ие болды. </a:t>
            </a:r>
          </a:p>
          <a:p>
            <a:pPr algn="l">
              <a:lnSpc>
                <a:spcPts val="4522"/>
              </a:lnSpc>
              <a:spcBef>
                <a:spcPct val="0"/>
              </a:spcBef>
            </a:pPr>
            <a:r>
              <a:rPr lang="en-US" sz="3230">
                <a:solidFill>
                  <a:srgbClr val="FFFFFF"/>
                </a:solidFill>
                <a:latin typeface="Evolventa"/>
                <a:ea typeface="Evolventa"/>
                <a:cs typeface="Evolventa"/>
                <a:sym typeface="Evolventa"/>
              </a:rPr>
              <a:t>Оңтайлы температура 400-450 °С құрайды.</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a:t>
            </a:r>
          </a:p>
          <a:p>
            <a:pPr algn="l">
              <a:lnSpc>
                <a:spcPts val="4522"/>
              </a:lnSpc>
              <a:spcBef>
                <a:spcPct val="0"/>
              </a:spcBef>
            </a:pPr>
            <a:r>
              <a:rPr lang="en-US" sz="3230" b="true">
                <a:solidFill>
                  <a:srgbClr val="FFFFFF"/>
                </a:solidFill>
                <a:latin typeface="Evolventa Bold"/>
                <a:ea typeface="Evolventa Bold"/>
                <a:cs typeface="Evolventa Bold"/>
                <a:sym typeface="Evolventa Bold"/>
              </a:rPr>
              <a:t>Сұйық фазалы </a:t>
            </a:r>
            <a:r>
              <a:rPr lang="en-US" sz="3230">
                <a:solidFill>
                  <a:srgbClr val="FFFFFF"/>
                </a:solidFill>
                <a:latin typeface="Evolventa"/>
                <a:ea typeface="Evolventa"/>
                <a:cs typeface="Evolventa"/>
                <a:sym typeface="Evolventa"/>
              </a:rPr>
              <a:t>160-180°С жоғары қайнаған парафиндер фазалы нитрлеудің ең тиімді әдісі - азот қышқылының буларымен нитрлеу.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Бұл жағдайда көпіршікті типтегі реактордағы сұйық көмірсутек 130-220 °C температурада нитрленеді. Қыздыру және булану кезінде қышқыл реакция кезінде бөлінетін жылуды сіңіреді. </a:t>
            </a:r>
          </a:p>
          <a:p>
            <a:pPr algn="l">
              <a:lnSpc>
                <a:spcPts val="4522"/>
              </a:lnSpc>
              <a:spcBef>
                <a:spcPct val="0"/>
              </a:spcBef>
            </a:pPr>
          </a:p>
          <a:p>
            <a:pPr algn="l">
              <a:lnSpc>
                <a:spcPts val="4522"/>
              </a:lnSpc>
              <a:spcBef>
                <a:spcPct val="0"/>
              </a:spcBef>
            </a:pPr>
          </a:p>
          <a:p>
            <a:pPr algn="ctr">
              <a:lnSpc>
                <a:spcPts val="4522"/>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1167907"/>
            <a:ext cx="14770418" cy="8090393"/>
          </a:xfrm>
          <a:prstGeom prst="rect">
            <a:avLst/>
          </a:prstGeom>
        </p:spPr>
        <p:txBody>
          <a:bodyPr anchor="t" rtlCol="false" tIns="0" lIns="0" bIns="0" rIns="0">
            <a:spAutoFit/>
          </a:bodyPr>
          <a:lstStyle/>
          <a:p>
            <a:pPr algn="l">
              <a:lnSpc>
                <a:spcPts val="4522"/>
              </a:lnSpc>
              <a:spcBef>
                <a:spcPct val="0"/>
              </a:spcBef>
            </a:pPr>
            <a:r>
              <a:rPr lang="en-US" sz="3230" b="true">
                <a:solidFill>
                  <a:srgbClr val="FFFFFF"/>
                </a:solidFill>
                <a:latin typeface="Evolventa Bold"/>
                <a:ea typeface="Evolventa Bold"/>
                <a:cs typeface="Evolventa Bold"/>
                <a:sym typeface="Evolventa Bold"/>
              </a:rPr>
              <a:t>Парафиндер</a:t>
            </a:r>
            <a:r>
              <a:rPr lang="en-US" sz="3230" b="true">
                <a:solidFill>
                  <a:srgbClr val="FFFFFF"/>
                </a:solidFill>
                <a:latin typeface="Evolventa Bold"/>
                <a:ea typeface="Evolventa Bold"/>
                <a:cs typeface="Evolventa Bold"/>
                <a:sym typeface="Evolventa Bold"/>
              </a:rPr>
              <a:t>дің нитрленуі</a:t>
            </a:r>
            <a:r>
              <a:rPr lang="en-US" sz="3230">
                <a:solidFill>
                  <a:srgbClr val="FFFFFF"/>
                </a:solidFill>
                <a:latin typeface="Evolventa"/>
                <a:ea typeface="Evolventa"/>
                <a:cs typeface="Evolventa"/>
                <a:sym typeface="Evolventa"/>
              </a:rPr>
              <a:t> параллель тотығу реакциясымен бірге жүреді. 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Парафиндерді нитрлеуді алғаш рет </a:t>
            </a:r>
            <a:r>
              <a:rPr lang="en-US" sz="3230" b="true">
                <a:solidFill>
                  <a:srgbClr val="FFFFFF"/>
                </a:solidFill>
                <a:latin typeface="Evolventa Bold"/>
                <a:ea typeface="Evolventa Bold"/>
                <a:cs typeface="Evolventa Bold"/>
                <a:sym typeface="Evolventa Bold"/>
              </a:rPr>
              <a:t>М.И. Коновалов</a:t>
            </a:r>
            <a:r>
              <a:rPr lang="en-US" sz="3230">
                <a:solidFill>
                  <a:srgbClr val="FFFFFF"/>
                </a:solidFill>
                <a:latin typeface="Evolventa"/>
                <a:ea typeface="Evolventa"/>
                <a:cs typeface="Evolventa"/>
                <a:sym typeface="Evolventa"/>
              </a:rPr>
              <a:t> XIX ғасырдың соңында жүзеге асырды. </a:t>
            </a:r>
          </a:p>
          <a:p>
            <a:pPr algn="l">
              <a:lnSpc>
                <a:spcPts val="4522"/>
              </a:lnSpc>
              <a:spcBef>
                <a:spcPct val="0"/>
              </a:spcBef>
            </a:pPr>
            <a:r>
              <a:rPr lang="en-US" sz="3230">
                <a:solidFill>
                  <a:srgbClr val="FFFFFF"/>
                </a:solidFill>
                <a:latin typeface="Evolventa"/>
                <a:ea typeface="Evolventa"/>
                <a:cs typeface="Evolventa"/>
                <a:sym typeface="Evolventa"/>
              </a:rPr>
              <a:t> </a:t>
            </a:r>
          </a:p>
          <a:p>
            <a:pPr algn="l">
              <a:lnSpc>
                <a:spcPts val="4522"/>
              </a:lnSpc>
              <a:spcBef>
                <a:spcPct val="0"/>
              </a:spcBef>
            </a:pPr>
            <a:r>
              <a:rPr lang="en-US" sz="3230">
                <a:solidFill>
                  <a:srgbClr val="FFFFFF"/>
                </a:solidFill>
                <a:latin typeface="Evolventa"/>
                <a:ea typeface="Evolventa"/>
                <a:cs typeface="Evolventa"/>
                <a:sym typeface="Evolventa"/>
              </a:rPr>
              <a:t> Кейінірек парафиндерді нитрлеудің келесі әдістері практикалық маңызға ие болды: </a:t>
            </a:r>
          </a:p>
          <a:p>
            <a:pPr algn="l">
              <a:lnSpc>
                <a:spcPts val="4522"/>
              </a:lnSpc>
              <a:spcBef>
                <a:spcPct val="0"/>
              </a:spcBef>
            </a:pPr>
            <a:r>
              <a:rPr lang="en-US" sz="3230">
                <a:solidFill>
                  <a:srgbClr val="FFFFFF"/>
                </a:solidFill>
                <a:latin typeface="Evolventa"/>
                <a:ea typeface="Evolventa"/>
                <a:cs typeface="Evolventa"/>
                <a:sym typeface="Evolventa"/>
              </a:rPr>
              <a:t> 1) 350-500</a:t>
            </a:r>
            <a:r>
              <a:rPr lang="en-US" sz="3230">
                <a:solidFill>
                  <a:srgbClr val="FFFFFF"/>
                </a:solidFill>
                <a:latin typeface="Evolventa"/>
                <a:ea typeface="Evolventa"/>
                <a:cs typeface="Evolventa"/>
                <a:sym typeface="Evolventa"/>
              </a:rPr>
              <a:t>о</a:t>
            </a:r>
            <a:r>
              <a:rPr lang="en-US" sz="3230">
                <a:solidFill>
                  <a:srgbClr val="FFFFFF"/>
                </a:solidFill>
                <a:latin typeface="Evolventa"/>
                <a:ea typeface="Evolventa"/>
                <a:cs typeface="Evolventa"/>
                <a:sym typeface="Evolventa"/>
              </a:rPr>
              <a:t> С газ фазасында 40-70% HNO3көмегімен </a:t>
            </a:r>
          </a:p>
          <a:p>
            <a:pPr algn="l">
              <a:lnSpc>
                <a:spcPts val="4522"/>
              </a:lnSpc>
              <a:spcBef>
                <a:spcPct val="0"/>
              </a:spcBef>
            </a:pPr>
            <a:r>
              <a:rPr lang="en-US" sz="3230">
                <a:solidFill>
                  <a:srgbClr val="FFFFFF"/>
                </a:solidFill>
                <a:latin typeface="Evolventa"/>
                <a:ea typeface="Evolventa"/>
                <a:cs typeface="Evolventa"/>
                <a:sym typeface="Evolventa"/>
              </a:rPr>
              <a:t> 2) 100-200</a:t>
            </a:r>
            <a:r>
              <a:rPr lang="en-US" sz="3230">
                <a:solidFill>
                  <a:srgbClr val="FFFFFF"/>
                </a:solidFill>
                <a:latin typeface="Evolventa"/>
                <a:ea typeface="Evolventa"/>
                <a:cs typeface="Evolventa"/>
                <a:sym typeface="Evolventa"/>
              </a:rPr>
              <a:t>о</a:t>
            </a:r>
            <a:r>
              <a:rPr lang="en-US" sz="3230">
                <a:solidFill>
                  <a:srgbClr val="FFFFFF"/>
                </a:solidFill>
                <a:latin typeface="Evolventa"/>
                <a:ea typeface="Evolventa"/>
                <a:cs typeface="Evolventa"/>
                <a:sym typeface="Evolventa"/>
              </a:rPr>
              <a:t> С температурада сұйық фазада 50-70% HNO3</a:t>
            </a:r>
          </a:p>
          <a:p>
            <a:pPr algn="l">
              <a:lnSpc>
                <a:spcPts val="4522"/>
              </a:lnSpc>
              <a:spcBef>
                <a:spcPct val="0"/>
              </a:spcBef>
            </a:pPr>
            <a:r>
              <a:rPr lang="en-US" sz="3230">
                <a:solidFill>
                  <a:srgbClr val="FFFFFF"/>
                </a:solidFill>
                <a:latin typeface="Evolventa"/>
                <a:ea typeface="Evolventa"/>
                <a:cs typeface="Evolventa"/>
                <a:sym typeface="Evolventa"/>
              </a:rPr>
              <a:t> 3) сұйық немесе газ фазасында азоттың төрт оксидімен </a:t>
            </a:r>
          </a:p>
          <a:p>
            <a:pPr algn="l">
              <a:lnSpc>
                <a:spcPts val="4522"/>
              </a:lnSpc>
              <a:spcBef>
                <a:spcPct val="0"/>
              </a:spcBef>
            </a:pPr>
          </a:p>
          <a:p>
            <a:pPr algn="l">
              <a:lnSpc>
                <a:spcPts val="4522"/>
              </a:lnSpc>
              <a:spcBef>
                <a:spcPct val="0"/>
              </a:spcBef>
            </a:pPr>
          </a:p>
          <a:p>
            <a:pPr algn="ctr">
              <a:lnSpc>
                <a:spcPts val="4522"/>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27230" y="1690444"/>
            <a:ext cx="15161155" cy="6792087"/>
          </a:xfrm>
          <a:prstGeom prst="rect">
            <a:avLst/>
          </a:prstGeom>
        </p:spPr>
        <p:txBody>
          <a:bodyPr anchor="t" rtlCol="false" tIns="0" lIns="0" bIns="0" rIns="0">
            <a:spAutoFit/>
          </a:bodyPr>
          <a:lstStyle/>
          <a:p>
            <a:pPr algn="ctr">
              <a:lnSpc>
                <a:spcPts val="5296"/>
              </a:lnSpc>
            </a:pPr>
            <a:r>
              <a:rPr lang="en-US" sz="3783">
                <a:solidFill>
                  <a:srgbClr val="FFFFFF"/>
                </a:solidFill>
                <a:latin typeface="Evolventa"/>
                <a:ea typeface="Evolventa"/>
                <a:cs typeface="Evolventa"/>
                <a:sym typeface="Evolventa"/>
              </a:rPr>
              <a:t>Мақсаты:</a:t>
            </a:r>
          </a:p>
          <a:p>
            <a:pPr algn="ctr">
              <a:lnSpc>
                <a:spcPts val="5296"/>
              </a:lnSpc>
            </a:pPr>
          </a:p>
          <a:p>
            <a:pPr algn="ctr">
              <a:lnSpc>
                <a:spcPts val="5296"/>
              </a:lnSpc>
              <a:spcBef>
                <a:spcPct val="0"/>
              </a:spcBef>
            </a:pPr>
            <a:r>
              <a:rPr lang="en-US" sz="3783">
                <a:solidFill>
                  <a:srgbClr val="FFFFFF"/>
                </a:solidFill>
                <a:latin typeface="Evolventa"/>
                <a:ea typeface="Evolventa"/>
                <a:cs typeface="Evolventa"/>
                <a:sym typeface="Evolventa"/>
              </a:rPr>
              <a:t>Сту</a:t>
            </a:r>
            <a:r>
              <a:rPr lang="en-US" sz="3783">
                <a:solidFill>
                  <a:srgbClr val="FFFFFF"/>
                </a:solidFill>
                <a:latin typeface="Evolventa"/>
                <a:ea typeface="Evolventa"/>
                <a:cs typeface="Evolventa"/>
                <a:sym typeface="Evolventa"/>
              </a:rPr>
              <a:t>денттерге органикалық қосылыстардың нитрлеу процестерінің мәнін, механизмі мен ерекшеліктерін түсіндіру. Электрофильді нитрлеудің теориялық негіздерін, реагенттерін (н</a:t>
            </a:r>
            <a:r>
              <a:rPr lang="en-US" sz="3783">
                <a:solidFill>
                  <a:srgbClr val="FFFFFF"/>
                </a:solidFill>
                <a:latin typeface="Evolventa"/>
                <a:ea typeface="Evolventa"/>
                <a:cs typeface="Evolventa"/>
                <a:sym typeface="Evolventa"/>
              </a:rPr>
              <a:t>итрлеуші қоспалар), сондай-ақ нитроқосылыстардың құрылымы мен қасиеттерін қарастыру. Сонымен қатар, нитрлеудің өнеркәсіптік маңызын, қолдану салаларын және қауіпсіздік шараларын меңгерту</a:t>
            </a:r>
          </a:p>
          <a:p>
            <a:pPr algn="ctr">
              <a:lnSpc>
                <a:spcPts val="5296"/>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1167907"/>
            <a:ext cx="14770418" cy="8090393"/>
          </a:xfrm>
          <a:prstGeom prst="rect">
            <a:avLst/>
          </a:prstGeom>
        </p:spPr>
        <p:txBody>
          <a:bodyPr anchor="t" rtlCol="false" tIns="0" lIns="0" bIns="0" rIns="0">
            <a:spAutoFit/>
          </a:bodyPr>
          <a:lstStyle/>
          <a:p>
            <a:pPr algn="l">
              <a:lnSpc>
                <a:spcPts val="4522"/>
              </a:lnSpc>
              <a:spcBef>
                <a:spcPct val="0"/>
              </a:spcBef>
            </a:pPr>
            <a:r>
              <a:rPr lang="en-US" sz="3230">
                <a:solidFill>
                  <a:srgbClr val="FFFFFF"/>
                </a:solidFill>
                <a:latin typeface="Evolventa"/>
                <a:ea typeface="Evolventa"/>
                <a:cs typeface="Evolventa"/>
                <a:sym typeface="Evolventa"/>
              </a:rPr>
              <a:t>Парафиндер</a:t>
            </a:r>
            <a:r>
              <a:rPr lang="en-US" sz="3230">
                <a:solidFill>
                  <a:srgbClr val="FFFFFF"/>
                </a:solidFill>
                <a:latin typeface="Evolventa"/>
                <a:ea typeface="Evolventa"/>
                <a:cs typeface="Evolventa"/>
                <a:sym typeface="Evolventa"/>
              </a:rPr>
              <a:t>дің жоғары температуралы газ-фазалық нитрлеу процестерінде көміртегі тізбегінің ыдырауы нәтижесінде пайда болатын төменгі нитропарафиндер де әрқашан алынады. Олардың құрамы бастапқы молекуладағы кез келген С—С байланысының бөлінуіне сәйкес келеді.</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a:t>
            </a:r>
          </a:p>
          <a:p>
            <a:pPr algn="l">
              <a:lnSpc>
                <a:spcPts val="4522"/>
              </a:lnSpc>
              <a:spcBef>
                <a:spcPct val="0"/>
              </a:spcBef>
            </a:pPr>
            <a:r>
              <a:rPr lang="en-US" sz="3230">
                <a:solidFill>
                  <a:srgbClr val="FFFFFF"/>
                </a:solidFill>
                <a:latin typeface="Evolventa"/>
                <a:ea typeface="Evolventa"/>
                <a:cs typeface="Evolventa"/>
                <a:sym typeface="Evolventa"/>
              </a:rPr>
              <a:t> 350-500 °C температурада парафиндердің газ фазалық нитрленуі көмірсутектердің ыдырауы мен тотығу реакцияларымен асқынған радикалды тізбекті механизм арқылы жүреді.</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Парафиндерді азот тетроксидімен нитрлеу кезінде реакция механизмі тізбекті емес, өйткені түзілген радикалдар қалпына келтірілмейді.</a:t>
            </a:r>
          </a:p>
          <a:p>
            <a:pPr algn="ctr">
              <a:lnSpc>
                <a:spcPts val="4522"/>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1167907"/>
            <a:ext cx="14770418" cy="6375893"/>
          </a:xfrm>
          <a:prstGeom prst="rect">
            <a:avLst/>
          </a:prstGeom>
        </p:spPr>
        <p:txBody>
          <a:bodyPr anchor="t" rtlCol="false" tIns="0" lIns="0" bIns="0" rIns="0">
            <a:spAutoFit/>
          </a:bodyPr>
          <a:lstStyle/>
          <a:p>
            <a:pPr algn="l">
              <a:lnSpc>
                <a:spcPts val="4522"/>
              </a:lnSpc>
              <a:spcBef>
                <a:spcPct val="0"/>
              </a:spcBef>
            </a:pPr>
            <a:r>
              <a:rPr lang="en-US" sz="3230">
                <a:solidFill>
                  <a:srgbClr val="FFFFFF"/>
                </a:solidFill>
                <a:latin typeface="Evolventa"/>
                <a:ea typeface="Evolventa"/>
                <a:cs typeface="Evolventa"/>
                <a:sym typeface="Evolventa"/>
              </a:rPr>
              <a:t> Парафиндер</a:t>
            </a:r>
            <a:r>
              <a:rPr lang="en-US" sz="3230">
                <a:solidFill>
                  <a:srgbClr val="FFFFFF"/>
                </a:solidFill>
                <a:latin typeface="Evolventa"/>
                <a:ea typeface="Evolventa"/>
                <a:cs typeface="Evolventa"/>
                <a:sym typeface="Evolventa"/>
              </a:rPr>
              <a:t>ді нитрлеу, сондай-ақ оларды хлорлау процестеріндегідей сияқты, нитро тобы бастапқы көмірсутектегі әр түрлі көміртек атомдарындағы сутегі атомдарын алмасу арқылы кез-келген позицияға ауысады.</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Олардың реактивтілігі парафиндердің хлорлануымен бірдей ретпен өзгереді: үшіншілік- &gt; екіншілік- &gt; біріншілік-.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Температураның жоғарылауынан изомерлі нитропарафиндердің қоспасы түзіледі, ал көміртегі қаңқасының изомерленуі болмайды:</a:t>
            </a:r>
          </a:p>
          <a:p>
            <a:pPr algn="ctr">
              <a:lnSpc>
                <a:spcPts val="4522"/>
              </a:lnSpc>
              <a:spcBef>
                <a:spcPct val="0"/>
              </a:spcBef>
            </a:pPr>
          </a:p>
        </p:txBody>
      </p:sp>
      <p:sp>
        <p:nvSpPr>
          <p:cNvPr name="Freeform 4" id="4"/>
          <p:cNvSpPr/>
          <p:nvPr/>
        </p:nvSpPr>
        <p:spPr>
          <a:xfrm flipH="false" flipV="false" rot="0">
            <a:off x="3493371" y="7543800"/>
            <a:ext cx="11301259" cy="1412657"/>
          </a:xfrm>
          <a:custGeom>
            <a:avLst/>
            <a:gdLst/>
            <a:ahLst/>
            <a:cxnLst/>
            <a:rect r="r" b="b" t="t" l="l"/>
            <a:pathLst>
              <a:path h="1412657" w="11301259">
                <a:moveTo>
                  <a:pt x="0" y="0"/>
                </a:moveTo>
                <a:lnTo>
                  <a:pt x="11301258" y="0"/>
                </a:lnTo>
                <a:lnTo>
                  <a:pt x="11301258" y="1412657"/>
                </a:lnTo>
                <a:lnTo>
                  <a:pt x="0" y="1412657"/>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3493371" y="4649070"/>
            <a:ext cx="11301259" cy="988860"/>
          </a:xfrm>
          <a:custGeom>
            <a:avLst/>
            <a:gdLst/>
            <a:ahLst/>
            <a:cxnLst/>
            <a:rect r="r" b="b" t="t" l="l"/>
            <a:pathLst>
              <a:path h="988860" w="11301259">
                <a:moveTo>
                  <a:pt x="0" y="0"/>
                </a:moveTo>
                <a:lnTo>
                  <a:pt x="11301258" y="0"/>
                </a:lnTo>
                <a:lnTo>
                  <a:pt x="11301258" y="988860"/>
                </a:lnTo>
                <a:lnTo>
                  <a:pt x="0" y="988860"/>
                </a:lnTo>
                <a:lnTo>
                  <a:pt x="0" y="0"/>
                </a:lnTo>
                <a:close/>
              </a:path>
            </a:pathLst>
          </a:custGeom>
          <a:blipFill>
            <a:blip r:embed="rId3"/>
            <a:stretch>
              <a:fillRect l="0" t="0" r="0" b="0"/>
            </a:stretch>
          </a:blipFill>
        </p:spPr>
      </p:sp>
      <p:sp>
        <p:nvSpPr>
          <p:cNvPr name="Freeform 4" id="4"/>
          <p:cNvSpPr/>
          <p:nvPr/>
        </p:nvSpPr>
        <p:spPr>
          <a:xfrm flipH="false" flipV="false" rot="0">
            <a:off x="3493371" y="5945652"/>
            <a:ext cx="11301259" cy="875848"/>
          </a:xfrm>
          <a:custGeom>
            <a:avLst/>
            <a:gdLst/>
            <a:ahLst/>
            <a:cxnLst/>
            <a:rect r="r" b="b" t="t" l="l"/>
            <a:pathLst>
              <a:path h="875848" w="11301259">
                <a:moveTo>
                  <a:pt x="0" y="0"/>
                </a:moveTo>
                <a:lnTo>
                  <a:pt x="11301258" y="0"/>
                </a:lnTo>
                <a:lnTo>
                  <a:pt x="11301258" y="875848"/>
                </a:lnTo>
                <a:lnTo>
                  <a:pt x="0" y="875848"/>
                </a:lnTo>
                <a:lnTo>
                  <a:pt x="0" y="0"/>
                </a:lnTo>
                <a:close/>
              </a:path>
            </a:pathLst>
          </a:custGeom>
          <a:blipFill>
            <a:blip r:embed="rId4"/>
            <a:stretch>
              <a:fillRect l="0" t="0" r="0" b="0"/>
            </a:stretch>
          </a:blipFill>
        </p:spPr>
      </p:sp>
      <p:sp>
        <p:nvSpPr>
          <p:cNvPr name="TextBox 5" id="5"/>
          <p:cNvSpPr txBox="true"/>
          <p:nvPr/>
        </p:nvSpPr>
        <p:spPr>
          <a:xfrm rot="0">
            <a:off x="1758791" y="1167907"/>
            <a:ext cx="14770418" cy="3518393"/>
          </a:xfrm>
          <a:prstGeom prst="rect">
            <a:avLst/>
          </a:prstGeom>
        </p:spPr>
        <p:txBody>
          <a:bodyPr anchor="t" rtlCol="false" tIns="0" lIns="0" bIns="0" rIns="0">
            <a:spAutoFit/>
          </a:bodyPr>
          <a:lstStyle/>
          <a:p>
            <a:pPr algn="l">
              <a:lnSpc>
                <a:spcPts val="4522"/>
              </a:lnSpc>
              <a:spcBef>
                <a:spcPct val="0"/>
              </a:spcBef>
            </a:pPr>
            <a:r>
              <a:rPr lang="en-US" sz="3230">
                <a:solidFill>
                  <a:srgbClr val="FFFFFF"/>
                </a:solidFill>
                <a:latin typeface="Evolventa"/>
                <a:ea typeface="Evolventa"/>
                <a:cs typeface="Evolventa"/>
                <a:sym typeface="Evolventa"/>
              </a:rPr>
              <a:t>Парафин</a:t>
            </a:r>
            <a:r>
              <a:rPr lang="en-US" sz="3230">
                <a:solidFill>
                  <a:srgbClr val="FFFFFF"/>
                </a:solidFill>
                <a:latin typeface="Evolventa"/>
                <a:ea typeface="Evolventa"/>
                <a:cs typeface="Evolventa"/>
                <a:sym typeface="Evolventa"/>
              </a:rPr>
              <a:t>ді нитрлеу реакциясы босрадикалды процестерге жатады.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Азот қышқылының ыдырауы және нәтижесінде пайда болған бөлшектердің көмірсутегімен әрекеттесуі:</a:t>
            </a:r>
          </a:p>
          <a:p>
            <a:pPr algn="l">
              <a:lnSpc>
                <a:spcPts val="4522"/>
              </a:lnSpc>
              <a:spcBef>
                <a:spcPct val="0"/>
              </a:spcBef>
            </a:pPr>
          </a:p>
          <a:p>
            <a:pPr algn="ctr">
              <a:lnSpc>
                <a:spcPts val="4522"/>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513260"/>
            <a:ext cx="14770418" cy="4089893"/>
          </a:xfrm>
          <a:prstGeom prst="rect">
            <a:avLst/>
          </a:prstGeom>
        </p:spPr>
        <p:txBody>
          <a:bodyPr anchor="t" rtlCol="false" tIns="0" lIns="0" bIns="0" rIns="0">
            <a:spAutoFit/>
          </a:bodyPr>
          <a:lstStyle/>
          <a:p>
            <a:pPr algn="l">
              <a:lnSpc>
                <a:spcPts val="4522"/>
              </a:lnSpc>
              <a:spcBef>
                <a:spcPct val="0"/>
              </a:spcBef>
            </a:pPr>
            <a:r>
              <a:rPr lang="en-US" sz="3230" b="true">
                <a:solidFill>
                  <a:srgbClr val="FFFFFF"/>
                </a:solidFill>
                <a:latin typeface="Evolventa Bold"/>
                <a:ea typeface="Evolventa Bold"/>
                <a:cs typeface="Evolventa Bold"/>
                <a:sym typeface="Evolventa Bold"/>
              </a:rPr>
              <a:t>Нитропарафин</a:t>
            </a:r>
            <a:r>
              <a:rPr lang="en-US" sz="3230" b="true">
                <a:solidFill>
                  <a:srgbClr val="FFFFFF"/>
                </a:solidFill>
                <a:latin typeface="Evolventa Bold"/>
                <a:ea typeface="Evolventa Bold"/>
                <a:cs typeface="Evolventa Bold"/>
                <a:sym typeface="Evolventa Bold"/>
              </a:rPr>
              <a:t>дер</a:t>
            </a:r>
            <a:r>
              <a:rPr lang="en-US" sz="3230">
                <a:solidFill>
                  <a:srgbClr val="FFFFFF"/>
                </a:solidFill>
                <a:latin typeface="Evolventa"/>
                <a:ea typeface="Evolventa"/>
                <a:cs typeface="Evolventa"/>
                <a:sym typeface="Evolventa"/>
              </a:rPr>
              <a:t> - әлсіз иісі бар түссіз сұйықтықтар.</a:t>
            </a:r>
          </a:p>
          <a:p>
            <a:pPr algn="l">
              <a:lnSpc>
                <a:spcPts val="4522"/>
              </a:lnSpc>
              <a:spcBef>
                <a:spcPct val="0"/>
              </a:spcBef>
            </a:pPr>
            <a:r>
              <a:rPr lang="en-US" sz="3230">
                <a:solidFill>
                  <a:srgbClr val="FFFFFF"/>
                </a:solidFill>
                <a:latin typeface="Evolventa"/>
                <a:ea typeface="Evolventa"/>
                <a:cs typeface="Evolventa"/>
                <a:sym typeface="Evolventa"/>
              </a:rPr>
              <a:t>Олар еріткіш ретінде қолданылады және органикалық синтездің аралық өнімі ретінде үлкен маңызға ие болды.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Олардан нитроспирттер, амин спирттері, нитроолефиндер, бірқатар жаңа жарылғыш заттар және басқа да бағалы заттар алады</a:t>
            </a:r>
          </a:p>
          <a:p>
            <a:pPr algn="ctr">
              <a:lnSpc>
                <a:spcPts val="4522"/>
              </a:lnSpc>
              <a:spcBef>
                <a:spcPct val="0"/>
              </a:spcBef>
            </a:pPr>
          </a:p>
        </p:txBody>
      </p:sp>
      <p:sp>
        <p:nvSpPr>
          <p:cNvPr name="TextBox 4" id="4"/>
          <p:cNvSpPr txBox="true"/>
          <p:nvPr/>
        </p:nvSpPr>
        <p:spPr>
          <a:xfrm rot="0">
            <a:off x="1758791" y="4085125"/>
            <a:ext cx="14770418" cy="6947393"/>
          </a:xfrm>
          <a:prstGeom prst="rect">
            <a:avLst/>
          </a:prstGeom>
        </p:spPr>
        <p:txBody>
          <a:bodyPr anchor="t" rtlCol="false" tIns="0" lIns="0" bIns="0" rIns="0">
            <a:spAutoFit/>
          </a:bodyPr>
          <a:lstStyle/>
          <a:p>
            <a:pPr algn="l">
              <a:lnSpc>
                <a:spcPts val="4522"/>
              </a:lnSpc>
            </a:pPr>
            <a:r>
              <a:rPr lang="en-US" sz="3230" b="true">
                <a:solidFill>
                  <a:srgbClr val="FFFFFF"/>
                </a:solidFill>
                <a:latin typeface="Evolventa Bold"/>
                <a:ea typeface="Evolventa Bold"/>
                <a:cs typeface="Evolventa Bold"/>
                <a:sym typeface="Evolventa Bold"/>
              </a:rPr>
              <a:t>Процестің шарттары </a:t>
            </a:r>
          </a:p>
          <a:p>
            <a:pPr algn="l">
              <a:lnSpc>
                <a:spcPts val="4522"/>
              </a:lnSpc>
            </a:pPr>
          </a:p>
          <a:p>
            <a:pPr algn="l">
              <a:lnSpc>
                <a:spcPts val="4522"/>
              </a:lnSpc>
              <a:spcBef>
                <a:spcPct val="0"/>
              </a:spcBef>
            </a:pPr>
            <a:r>
              <a:rPr lang="en-US" sz="3230">
                <a:solidFill>
                  <a:srgbClr val="FFFFFF"/>
                </a:solidFill>
                <a:latin typeface="Evolventa"/>
                <a:ea typeface="Evolventa"/>
                <a:cs typeface="Evolventa"/>
                <a:sym typeface="Evolventa"/>
              </a:rPr>
              <a:t>Парафин</a:t>
            </a:r>
            <a:r>
              <a:rPr lang="en-US" sz="3230">
                <a:solidFill>
                  <a:srgbClr val="FFFFFF"/>
                </a:solidFill>
                <a:latin typeface="Evolventa"/>
                <a:ea typeface="Evolventa"/>
                <a:cs typeface="Evolventa"/>
                <a:sym typeface="Evolventa"/>
              </a:rPr>
              <a:t>дердің газ фазалық нитрлеу реакцияларынан 40-70% азот қышқылымен пропанды нитрлеу процесі өнеркәсіптік мәнге ие болды.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Алынған нитропарафиндердің қоспасында 25 % нитрометан (т. 101,2 °С), 10% нитроэтан (т. 114 °С), 25 % 1-нитропропан (т. 131,6 °С) және 40% 2-нитропропан (т. 120,3 °С).</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Оларды ректификация арқылы бөлуге болады.</a:t>
            </a:r>
          </a:p>
          <a:p>
            <a:pPr algn="l">
              <a:lnSpc>
                <a:spcPts val="4522"/>
              </a:lnSpc>
              <a:spcBef>
                <a:spcPct val="0"/>
              </a:spcBef>
            </a:pPr>
          </a:p>
          <a:p>
            <a:pPr algn="ctr">
              <a:lnSpc>
                <a:spcPts val="4522"/>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58791" y="726829"/>
            <a:ext cx="14770418" cy="8661893"/>
          </a:xfrm>
          <a:prstGeom prst="rect">
            <a:avLst/>
          </a:prstGeom>
        </p:spPr>
        <p:txBody>
          <a:bodyPr anchor="t" rtlCol="false" tIns="0" lIns="0" bIns="0" rIns="0">
            <a:spAutoFit/>
          </a:bodyPr>
          <a:lstStyle/>
          <a:p>
            <a:pPr algn="l">
              <a:lnSpc>
                <a:spcPts val="4522"/>
              </a:lnSpc>
            </a:pPr>
            <a:r>
              <a:rPr lang="en-US" sz="3230" b="true">
                <a:solidFill>
                  <a:srgbClr val="FFFFFF"/>
                </a:solidFill>
                <a:latin typeface="Evolventa Bold"/>
                <a:ea typeface="Evolventa Bold"/>
                <a:cs typeface="Evolventa Bold"/>
                <a:sym typeface="Evolventa Bold"/>
              </a:rPr>
              <a:t>3. Нитрлеу технологиясы</a:t>
            </a:r>
          </a:p>
          <a:p>
            <a:pPr algn="l">
              <a:lnSpc>
                <a:spcPts val="4522"/>
              </a:lnSpc>
            </a:pPr>
          </a:p>
          <a:p>
            <a:pPr algn="l">
              <a:lnSpc>
                <a:spcPts val="4522"/>
              </a:lnSpc>
              <a:spcBef>
                <a:spcPct val="0"/>
              </a:spcBef>
            </a:pPr>
            <a:r>
              <a:rPr lang="en-US" sz="3230" b="true">
                <a:solidFill>
                  <a:srgbClr val="FFFFFF"/>
                </a:solidFill>
                <a:latin typeface="Evolventa Bold"/>
                <a:ea typeface="Evolventa Bold"/>
                <a:cs typeface="Evolventa Bold"/>
                <a:sym typeface="Evolventa Bold"/>
              </a:rPr>
              <a:t> </a:t>
            </a:r>
            <a:r>
              <a:rPr lang="en-US" sz="3230">
                <a:solidFill>
                  <a:srgbClr val="FFFFFF"/>
                </a:solidFill>
                <a:latin typeface="Evolventa"/>
                <a:ea typeface="Evolventa"/>
                <a:cs typeface="Evolventa"/>
                <a:sym typeface="Evolventa"/>
              </a:rPr>
              <a:t>Нитрлеу әдетте араластырғыштары бар реакторлар каскадын</a:t>
            </a:r>
            <a:r>
              <a:rPr lang="en-US" sz="3230">
                <a:solidFill>
                  <a:srgbClr val="FFFFFF"/>
                </a:solidFill>
                <a:latin typeface="Evolventa"/>
                <a:ea typeface="Evolventa"/>
                <a:cs typeface="Evolventa"/>
                <a:sym typeface="Evolventa"/>
              </a:rPr>
              <a:t>да жүргізіледі, әрбір аппараттан кейін нитрлеуші ​​қоспадан органикалық фазаны бөлу үшін сепаратор орнатылады. Бұл жағдайда жаңа нитрлеуші ​​қоспа (немесе көмірсутек) соңғы реакторға жіберіледі, мұнда бастапқы материалды толық нитрлеу үшін ең қатаң шарттар қажет.</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Осы реактордан жұмсалған қышқылдар бөлініп, алдыңғы аппаратқа жіберіледі және т.б.; </a:t>
            </a:r>
          </a:p>
          <a:p>
            <a:pPr algn="l">
              <a:lnSpc>
                <a:spcPts val="4522"/>
              </a:lnSpc>
              <a:spcBef>
                <a:spcPct val="0"/>
              </a:spcBef>
            </a:pPr>
          </a:p>
          <a:p>
            <a:pPr algn="l">
              <a:lnSpc>
                <a:spcPts val="4522"/>
              </a:lnSpc>
              <a:spcBef>
                <a:spcPct val="0"/>
              </a:spcBef>
            </a:pPr>
            <a:r>
              <a:rPr lang="en-US" sz="3230">
                <a:solidFill>
                  <a:srgbClr val="FFFFFF"/>
                </a:solidFill>
                <a:latin typeface="Evolventa"/>
                <a:ea typeface="Evolventa"/>
                <a:cs typeface="Evolventa"/>
                <a:sym typeface="Evolventa"/>
              </a:rPr>
              <a:t> Органикалық реагентке қатысты нитрлеуші ​​қоспаның қарсы ағымы осылай жүзеге асады.</a:t>
            </a:r>
          </a:p>
          <a:p>
            <a:pPr algn="ctr">
              <a:lnSpc>
                <a:spcPts val="4522"/>
              </a:lnSpc>
              <a:spcBef>
                <a:spcPct val="0"/>
              </a:spcBef>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1758791" y="1737363"/>
            <a:ext cx="11301259" cy="5579997"/>
          </a:xfrm>
          <a:custGeom>
            <a:avLst/>
            <a:gdLst/>
            <a:ahLst/>
            <a:cxnLst/>
            <a:rect r="r" b="b" t="t" l="l"/>
            <a:pathLst>
              <a:path h="5579997" w="11301259">
                <a:moveTo>
                  <a:pt x="0" y="0"/>
                </a:moveTo>
                <a:lnTo>
                  <a:pt x="11301259" y="0"/>
                </a:lnTo>
                <a:lnTo>
                  <a:pt x="11301259" y="5579997"/>
                </a:lnTo>
                <a:lnTo>
                  <a:pt x="0" y="5579997"/>
                </a:lnTo>
                <a:lnTo>
                  <a:pt x="0" y="0"/>
                </a:lnTo>
                <a:close/>
              </a:path>
            </a:pathLst>
          </a:custGeom>
          <a:blipFill>
            <a:blip r:embed="rId3"/>
            <a:stretch>
              <a:fillRect l="0" t="0" r="0" b="0"/>
            </a:stretch>
          </a:blipFill>
        </p:spPr>
      </p:sp>
      <p:sp>
        <p:nvSpPr>
          <p:cNvPr name="TextBox 4" id="4"/>
          <p:cNvSpPr txBox="true"/>
          <p:nvPr/>
        </p:nvSpPr>
        <p:spPr>
          <a:xfrm rot="0">
            <a:off x="1758791" y="726829"/>
            <a:ext cx="14770418" cy="660893"/>
          </a:xfrm>
          <a:prstGeom prst="rect">
            <a:avLst/>
          </a:prstGeom>
        </p:spPr>
        <p:txBody>
          <a:bodyPr anchor="t" rtlCol="false" tIns="0" lIns="0" bIns="0" rIns="0">
            <a:spAutoFit/>
          </a:bodyPr>
          <a:lstStyle/>
          <a:p>
            <a:pPr algn="l">
              <a:lnSpc>
                <a:spcPts val="4522"/>
              </a:lnSpc>
              <a:spcBef>
                <a:spcPct val="0"/>
              </a:spcBef>
            </a:pPr>
            <a:r>
              <a:rPr lang="en-US" b="true" sz="3230">
                <a:solidFill>
                  <a:srgbClr val="FFFFFF"/>
                </a:solidFill>
                <a:latin typeface="Evolventa Bold"/>
                <a:ea typeface="Evolventa Bold"/>
                <a:cs typeface="Evolventa Bold"/>
                <a:sym typeface="Evolventa Bold"/>
              </a:rPr>
              <a:t> Хош </a:t>
            </a:r>
            <a:r>
              <a:rPr lang="en-US" b="true" sz="3230">
                <a:solidFill>
                  <a:srgbClr val="FFFFFF"/>
                </a:solidFill>
                <a:latin typeface="Evolventa Bold"/>
                <a:ea typeface="Evolventa Bold"/>
                <a:cs typeface="Evolventa Bold"/>
                <a:sym typeface="Evolventa Bold"/>
              </a:rPr>
              <a:t>иісті қосылыстарды нитрлеу технологиясы</a:t>
            </a:r>
          </a:p>
        </p:txBody>
      </p:sp>
      <p:sp>
        <p:nvSpPr>
          <p:cNvPr name="TextBox 5" id="5"/>
          <p:cNvSpPr txBox="true"/>
          <p:nvPr/>
        </p:nvSpPr>
        <p:spPr>
          <a:xfrm rot="0">
            <a:off x="1758791" y="7810786"/>
            <a:ext cx="14770418" cy="1803893"/>
          </a:xfrm>
          <a:prstGeom prst="rect">
            <a:avLst/>
          </a:prstGeom>
        </p:spPr>
        <p:txBody>
          <a:bodyPr anchor="t" rtlCol="false" tIns="0" lIns="0" bIns="0" rIns="0">
            <a:spAutoFit/>
          </a:bodyPr>
          <a:lstStyle/>
          <a:p>
            <a:pPr algn="l">
              <a:lnSpc>
                <a:spcPts val="4522"/>
              </a:lnSpc>
            </a:pPr>
            <a:r>
              <a:rPr lang="en-US" sz="3230">
                <a:solidFill>
                  <a:srgbClr val="FFFFFF"/>
                </a:solidFill>
                <a:latin typeface="Evolventa"/>
                <a:ea typeface="Evolventa"/>
                <a:cs typeface="Evolventa"/>
                <a:sym typeface="Evolventa"/>
              </a:rPr>
              <a:t>Ароматты қосылыстарды нитрлеудің реакция бірлігі: 1 – нитраторлар; </a:t>
            </a:r>
          </a:p>
          <a:p>
            <a:pPr algn="l">
              <a:lnSpc>
                <a:spcPts val="4522"/>
              </a:lnSpc>
            </a:pPr>
            <a:r>
              <a:rPr lang="en-US" sz="3230">
                <a:solidFill>
                  <a:srgbClr val="FFFFFF"/>
                </a:solidFill>
                <a:latin typeface="Evolventa"/>
                <a:ea typeface="Evolventa"/>
                <a:cs typeface="Evolventa"/>
                <a:sym typeface="Evolventa"/>
              </a:rPr>
              <a:t>2 – бөлгіштер; 3 – сорғылар</a:t>
            </a:r>
          </a:p>
          <a:p>
            <a:pPr algn="l">
              <a:lnSpc>
                <a:spcPts val="4522"/>
              </a:lnSpc>
              <a:spcBef>
                <a:spcPct val="0"/>
              </a:spcBef>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2028351" y="1167907"/>
            <a:ext cx="14770418" cy="8090393"/>
          </a:xfrm>
          <a:prstGeom prst="rect">
            <a:avLst/>
          </a:prstGeom>
        </p:spPr>
        <p:txBody>
          <a:bodyPr anchor="t" rtlCol="false" tIns="0" lIns="0" bIns="0" rIns="0">
            <a:spAutoFit/>
          </a:bodyPr>
          <a:lstStyle/>
          <a:p>
            <a:pPr algn="l">
              <a:lnSpc>
                <a:spcPts val="4522"/>
              </a:lnSpc>
            </a:pPr>
            <a:r>
              <a:rPr lang="en-US" sz="3230" b="true">
                <a:solidFill>
                  <a:srgbClr val="FFFFFF"/>
                </a:solidFill>
                <a:latin typeface="Evolventa Bold"/>
                <a:ea typeface="Evolventa Bold"/>
                <a:cs typeface="Evolventa Bold"/>
                <a:sym typeface="Evolventa Bold"/>
              </a:rPr>
              <a:t>Пропанды азот қышқылымен газ фазалық нитрлеудің технологиялық схемасы</a:t>
            </a:r>
          </a:p>
          <a:p>
            <a:pPr algn="l">
              <a:lnSpc>
                <a:spcPts val="4522"/>
              </a:lnSpc>
            </a:pPr>
          </a:p>
          <a:p>
            <a:pPr algn="l">
              <a:lnSpc>
                <a:spcPts val="4522"/>
              </a:lnSpc>
            </a:pPr>
            <a:r>
              <a:rPr lang="en-US" sz="3230">
                <a:solidFill>
                  <a:srgbClr val="FFFFFF"/>
                </a:solidFill>
                <a:latin typeface="Evolventa"/>
                <a:ea typeface="Evolventa"/>
                <a:cs typeface="Evolventa"/>
                <a:sym typeface="Evolventa"/>
              </a:rPr>
              <a:t> Процесс адиабаталық типті цилиндрлік аппаратта 2 жүзеге асырылады, онда жылу алмасу құрылғылары жоқ. Реакция жылуы бастапқы көмірсутекті және булану азот қышқылын қыздыруға жұмсалады, ол аппарат биіктігі бойынша әртүрлі нүктелерде орналасқан саптамалар арқылы реакция кеңістігіне айдалады. </a:t>
            </a:r>
          </a:p>
          <a:p>
            <a:pPr algn="l">
              <a:lnSpc>
                <a:spcPts val="4522"/>
              </a:lnSpc>
            </a:pPr>
            <a:r>
              <a:rPr lang="en-US" sz="3230">
                <a:solidFill>
                  <a:srgbClr val="FFFFFF"/>
                </a:solidFill>
                <a:latin typeface="Evolventa"/>
                <a:ea typeface="Evolventa"/>
                <a:cs typeface="Evolventa"/>
                <a:sym typeface="Evolventa"/>
              </a:rPr>
              <a:t> </a:t>
            </a:r>
          </a:p>
          <a:p>
            <a:pPr algn="l">
              <a:lnSpc>
                <a:spcPts val="4522"/>
              </a:lnSpc>
            </a:pPr>
            <a:r>
              <a:rPr lang="en-US" sz="3230">
                <a:solidFill>
                  <a:srgbClr val="FFFFFF"/>
                </a:solidFill>
                <a:latin typeface="Evolventa"/>
                <a:ea typeface="Evolventa"/>
                <a:cs typeface="Evolventa"/>
                <a:sym typeface="Evolventa"/>
              </a:rPr>
              <a:t> Бұл реактордың бүкіл көлемінде қышқылға қатысты көмірсутектің көп мөлшеріне қол жеткізе отырып, жарылғыш қоспалардың пайда болу мүмкіндігін, қызып кетуді және шамадан тыс тотығуды болдырмайды. </a:t>
            </a:r>
          </a:p>
          <a:p>
            <a:pPr algn="l">
              <a:lnSpc>
                <a:spcPts val="4522"/>
              </a:lnSpc>
            </a:pPr>
          </a:p>
          <a:p>
            <a:pPr algn="l">
              <a:lnSpc>
                <a:spcPts val="4522"/>
              </a:lnSpc>
              <a:spcBef>
                <a:spcPct val="0"/>
              </a:spcBef>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2272022" y="588175"/>
            <a:ext cx="13743955" cy="9015400"/>
          </a:xfrm>
          <a:prstGeom prst="rect">
            <a:avLst/>
          </a:prstGeom>
        </p:spPr>
        <p:txBody>
          <a:bodyPr anchor="t" rtlCol="false" tIns="0" lIns="0" bIns="0" rIns="0">
            <a:spAutoFit/>
          </a:bodyPr>
          <a:lstStyle/>
          <a:p>
            <a:pPr algn="l">
              <a:lnSpc>
                <a:spcPts val="2840"/>
              </a:lnSpc>
            </a:pPr>
            <a:r>
              <a:rPr lang="en-US" sz="2028">
                <a:solidFill>
                  <a:srgbClr val="FFFFFF"/>
                </a:solidFill>
                <a:latin typeface="Evolventa"/>
                <a:ea typeface="Evolventa"/>
                <a:cs typeface="Evolventa"/>
                <a:sym typeface="Evolventa"/>
              </a:rPr>
              <a:t> Қыздырылған пропан реактордың түбіне түседі. Нитрлеу және тотығу өнімдері айтарлықтай артық алынған реакцияға түспеген пропанмен бірге тоңазытқышта 3 сумен салқындатылады және тотығу өнімдерін (альдегидтер мен кетондар) ұстап, нитроқосылыстарын конденсациялау үшін абсорберге 4 түседі. </a:t>
            </a:r>
          </a:p>
          <a:p>
            <a:pPr algn="l">
              <a:lnSpc>
                <a:spcPts val="2840"/>
              </a:lnSpc>
            </a:pPr>
          </a:p>
          <a:p>
            <a:pPr algn="l">
              <a:lnSpc>
                <a:spcPts val="2840"/>
              </a:lnSpc>
            </a:pPr>
            <a:r>
              <a:rPr lang="en-US" sz="2028">
                <a:solidFill>
                  <a:srgbClr val="FFFFFF"/>
                </a:solidFill>
                <a:latin typeface="Evolventa"/>
                <a:ea typeface="Evolventa"/>
                <a:cs typeface="Evolventa"/>
                <a:sym typeface="Evolventa"/>
              </a:rPr>
              <a:t> Абсорбер гидроксиламинхлоридінің сулы ерітіндісімен суарылады, ол оксимдер түріндегі ұшпа карбонилді қосылыстарды байланыстырады. Абсорбер текшесінің сұйықтығы аршу колоннасына 6 жіберіледі, онда нитропарафиндер, сонымен қатар оксимдердің гидролизі кезінде түзілетін альдегидтер мен кетондар абсорбенттен тазартылады, олар жылу алмастырғышта 5 салқындағаннан кейін абсорберге қайтарылады. Аршу колоннасынан 6 бу конденсаторда 7 конденсацияланады және сепараторда 8 екі қабатқа бөлінеді.</a:t>
            </a:r>
          </a:p>
          <a:p>
            <a:pPr algn="l">
              <a:lnSpc>
                <a:spcPts val="2840"/>
              </a:lnSpc>
            </a:pPr>
          </a:p>
          <a:p>
            <a:pPr algn="l">
              <a:lnSpc>
                <a:spcPts val="2840"/>
              </a:lnSpc>
            </a:pPr>
            <a:r>
              <a:rPr lang="en-US" sz="2028">
                <a:solidFill>
                  <a:srgbClr val="FFFFFF"/>
                </a:solidFill>
                <a:latin typeface="Evolventa"/>
                <a:ea typeface="Evolventa"/>
                <a:cs typeface="Evolventa"/>
                <a:sym typeface="Evolventa"/>
              </a:rPr>
              <a:t> Төменгі, сулы қабат аршу колоннасының жоғарғы пластинасына қайтарылады, ал жоғарғы, органикалық қабат түзеткіш колоннаға 9 жіберіледі. Онда ұшқыш альдегидтер мен кетондар дистилденеді, ал нитропарафиндердің қоспасы әлі де колоннаға жиналады. Нитропарафиндер оларды тазарту және түзетуден тұратын одан әрі өңдеуге жіберіледі, оның барысында су, нитрометан, нитроэтан, 2-нитропропан және 1-нитропропан дәйекті түрде тазартылады. Процестің тиімділігі көбінесе абсорберден шығатын газдарда болатын пропан мен азот оксидтерін қалпына келтіру мүмкіндігіне байланысты. Бұл газдардың құрамында ~85% C3H8 және 10% NO бар. Регенерация жүйесінде пропан сығымдау және салқындату немесе басқа компоненттер (N</a:t>
            </a:r>
            <a:r>
              <a:rPr lang="en-US" sz="2028">
                <a:solidFill>
                  <a:srgbClr val="FFFFFF"/>
                </a:solidFill>
                <a:latin typeface="Evolventa"/>
                <a:ea typeface="Evolventa"/>
                <a:cs typeface="Evolventa"/>
                <a:sym typeface="Evolventa"/>
              </a:rPr>
              <a:t>2</a:t>
            </a:r>
            <a:r>
              <a:rPr lang="en-US" sz="2028">
                <a:solidFill>
                  <a:srgbClr val="FFFFFF"/>
                </a:solidFill>
                <a:latin typeface="Evolventa"/>
                <a:ea typeface="Evolventa"/>
                <a:cs typeface="Evolventa"/>
                <a:sym typeface="Evolventa"/>
              </a:rPr>
              <a:t>, CO, CO</a:t>
            </a:r>
            <a:r>
              <a:rPr lang="en-US" sz="2028">
                <a:solidFill>
                  <a:srgbClr val="FFFFFF"/>
                </a:solidFill>
                <a:latin typeface="Evolventa"/>
                <a:ea typeface="Evolventa"/>
                <a:cs typeface="Evolventa"/>
                <a:sym typeface="Evolventa"/>
              </a:rPr>
              <a:t>2</a:t>
            </a:r>
            <a:r>
              <a:rPr lang="en-US" sz="2028">
                <a:solidFill>
                  <a:srgbClr val="FFFFFF"/>
                </a:solidFill>
                <a:latin typeface="Evolventa"/>
                <a:ea typeface="Evolventa"/>
                <a:cs typeface="Evolventa"/>
                <a:sym typeface="Evolventa"/>
              </a:rPr>
              <a:t>) ерімейтін керосинмен сіңіру арқылы қоспадан бөлінеді. Қалған газға ауа қосылады, ал алынған азот диоксиді сумен немесе сұйылтылған азот қышқылымен ұсталады. Бұл процесте азот оксидтері азот қышқылына айналады, ал қалдық газ атмосфераға таралады. Регенерацияланған пропан мен азот қышқылын жаңа реагенттермен араластырып, нитраторға қайтарады.</a:t>
            </a:r>
          </a:p>
          <a:p>
            <a:pPr algn="l">
              <a:lnSpc>
                <a:spcPts val="2840"/>
              </a:lnSpc>
              <a:spcBef>
                <a:spcPct val="0"/>
              </a:spcBef>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5217627" y="1408900"/>
            <a:ext cx="7756724" cy="5497578"/>
          </a:xfrm>
          <a:custGeom>
            <a:avLst/>
            <a:gdLst/>
            <a:ahLst/>
            <a:cxnLst/>
            <a:rect r="r" b="b" t="t" l="l"/>
            <a:pathLst>
              <a:path h="5497578" w="7756724">
                <a:moveTo>
                  <a:pt x="0" y="0"/>
                </a:moveTo>
                <a:lnTo>
                  <a:pt x="7756723" y="0"/>
                </a:lnTo>
                <a:lnTo>
                  <a:pt x="7756723" y="5497578"/>
                </a:lnTo>
                <a:lnTo>
                  <a:pt x="0" y="5497578"/>
                </a:lnTo>
                <a:lnTo>
                  <a:pt x="0" y="0"/>
                </a:lnTo>
                <a:close/>
              </a:path>
            </a:pathLst>
          </a:custGeom>
          <a:blipFill>
            <a:blip r:embed="rId3"/>
            <a:stretch>
              <a:fillRect l="0" t="0" r="0" b="0"/>
            </a:stretch>
          </a:blipFill>
        </p:spPr>
      </p:sp>
      <p:sp>
        <p:nvSpPr>
          <p:cNvPr name="TextBox 4" id="4"/>
          <p:cNvSpPr txBox="true"/>
          <p:nvPr/>
        </p:nvSpPr>
        <p:spPr>
          <a:xfrm rot="0">
            <a:off x="1028700" y="515150"/>
            <a:ext cx="16134577" cy="893750"/>
          </a:xfrm>
          <a:prstGeom prst="rect">
            <a:avLst/>
          </a:prstGeom>
        </p:spPr>
        <p:txBody>
          <a:bodyPr anchor="t" rtlCol="false" tIns="0" lIns="0" bIns="0" rIns="0">
            <a:spAutoFit/>
          </a:bodyPr>
          <a:lstStyle/>
          <a:p>
            <a:pPr algn="l">
              <a:lnSpc>
                <a:spcPts val="3305"/>
              </a:lnSpc>
            </a:pPr>
            <a:r>
              <a:rPr lang="en-US" sz="2361" b="true">
                <a:solidFill>
                  <a:srgbClr val="FFFFFF"/>
                </a:solidFill>
                <a:latin typeface="Evolventa Bold"/>
                <a:ea typeface="Evolventa Bold"/>
                <a:cs typeface="Evolventa Bold"/>
                <a:sym typeface="Evolventa Bold"/>
              </a:rPr>
              <a:t>Пропанды азот қышқылымен газ фазалық нитрлеудің технологиялық схемасы суретте көрсетілген</a:t>
            </a:r>
          </a:p>
          <a:p>
            <a:pPr algn="l">
              <a:lnSpc>
                <a:spcPts val="3305"/>
              </a:lnSpc>
              <a:spcBef>
                <a:spcPct val="0"/>
              </a:spcBef>
            </a:pPr>
          </a:p>
        </p:txBody>
      </p:sp>
      <p:sp>
        <p:nvSpPr>
          <p:cNvPr name="TextBox 5" id="5"/>
          <p:cNvSpPr txBox="true"/>
          <p:nvPr/>
        </p:nvSpPr>
        <p:spPr>
          <a:xfrm rot="0">
            <a:off x="2767719" y="7725899"/>
            <a:ext cx="12656540" cy="1749778"/>
          </a:xfrm>
          <a:prstGeom prst="rect">
            <a:avLst/>
          </a:prstGeom>
        </p:spPr>
        <p:txBody>
          <a:bodyPr anchor="t" rtlCol="false" tIns="0" lIns="0" bIns="0" rIns="0">
            <a:spAutoFit/>
          </a:bodyPr>
          <a:lstStyle/>
          <a:p>
            <a:pPr algn="ctr">
              <a:lnSpc>
                <a:spcPts val="3305"/>
              </a:lnSpc>
            </a:pPr>
            <a:r>
              <a:rPr lang="en-US" sz="2361">
                <a:solidFill>
                  <a:srgbClr val="FFFFFF"/>
                </a:solidFill>
                <a:latin typeface="Evolventa"/>
                <a:ea typeface="Evolventa"/>
                <a:cs typeface="Evolventa"/>
                <a:sym typeface="Evolventa"/>
              </a:rPr>
              <a:t>Пропанды нитрлеудің технологиялық схемасы: 1 – қыздырғыш; 2 – реактор; 3 – тоңазытқыш; 4 – сіңіргіш; 5 – жылу алмастырғыш; 6 – бумен пісіру бағанасы;   7 – конденсатор;  8 – бөлгіш;  9 – түзету колоннасы; 10 – қазандық</a:t>
            </a:r>
          </a:p>
          <a:p>
            <a:pPr algn="ctr">
              <a:lnSpc>
                <a:spcPts val="3305"/>
              </a:lnSpc>
              <a:spcBef>
                <a:spcPct val="0"/>
              </a:spcBef>
            </a:pP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03527" y="904875"/>
            <a:ext cx="14703613" cy="8469312"/>
          </a:xfrm>
          <a:prstGeom prst="rect">
            <a:avLst/>
          </a:prstGeom>
        </p:spPr>
        <p:txBody>
          <a:bodyPr anchor="t" rtlCol="false" tIns="0" lIns="0" bIns="0" rIns="0">
            <a:spAutoFit/>
          </a:bodyPr>
          <a:lstStyle/>
          <a:p>
            <a:pPr algn="l">
              <a:lnSpc>
                <a:spcPts val="3529"/>
              </a:lnSpc>
            </a:pPr>
            <a:r>
              <a:rPr lang="en-US" sz="2521" b="true">
                <a:solidFill>
                  <a:srgbClr val="FFFFFF"/>
                </a:solidFill>
                <a:latin typeface="Evolventa Bold"/>
                <a:ea typeface="Evolventa Bold"/>
                <a:cs typeface="Evolventa Bold"/>
                <a:sym typeface="Evolventa Bold"/>
              </a:rPr>
              <a:t>Нитротоптар</a:t>
            </a:r>
            <a:r>
              <a:rPr lang="en-US" sz="2521">
                <a:solidFill>
                  <a:srgbClr val="FFFFFF"/>
                </a:solidFill>
                <a:latin typeface="Evolventa"/>
                <a:ea typeface="Evolventa"/>
                <a:cs typeface="Evolventa"/>
                <a:sym typeface="Evolventa"/>
              </a:rPr>
              <a:t> көптеген </a:t>
            </a:r>
            <a:r>
              <a:rPr lang="en-US" sz="2521" b="true">
                <a:solidFill>
                  <a:srgbClr val="FFFFFF"/>
                </a:solidFill>
                <a:latin typeface="Evolventa Bold"/>
                <a:ea typeface="Evolventa Bold"/>
                <a:cs typeface="Evolventa Bold"/>
                <a:sym typeface="Evolventa Bold"/>
              </a:rPr>
              <a:t>дәрілік қосылыстардың</a:t>
            </a:r>
            <a:r>
              <a:rPr lang="en-US" sz="2521">
                <a:solidFill>
                  <a:srgbClr val="FFFFFF"/>
                </a:solidFill>
                <a:latin typeface="Evolventa"/>
                <a:ea typeface="Evolventa"/>
                <a:cs typeface="Evolventa"/>
                <a:sym typeface="Evolventa"/>
              </a:rPr>
              <a:t> құрамында кездеседі. Атап айтсақ: </a:t>
            </a:r>
          </a:p>
          <a:p>
            <a:pPr algn="l">
              <a:lnSpc>
                <a:spcPts val="3529"/>
              </a:lnSpc>
            </a:pPr>
            <a:r>
              <a:rPr lang="en-US" sz="2521">
                <a:solidFill>
                  <a:srgbClr val="FFFFFF"/>
                </a:solidFill>
                <a:latin typeface="Evolventa"/>
                <a:ea typeface="Evolventa"/>
                <a:cs typeface="Evolventa"/>
                <a:sym typeface="Evolventa"/>
              </a:rPr>
              <a:t>-     Фурацилин</a:t>
            </a:r>
          </a:p>
          <a:p>
            <a:pPr algn="l">
              <a:lnSpc>
                <a:spcPts val="3529"/>
              </a:lnSpc>
            </a:pPr>
            <a:r>
              <a:rPr lang="en-US" sz="2521">
                <a:solidFill>
                  <a:srgbClr val="FFFFFF"/>
                </a:solidFill>
                <a:latin typeface="Evolventa"/>
                <a:ea typeface="Evolventa"/>
                <a:cs typeface="Evolventa"/>
                <a:sym typeface="Evolventa"/>
              </a:rPr>
              <a:t>-     Левомицетин</a:t>
            </a:r>
          </a:p>
          <a:p>
            <a:pPr algn="l">
              <a:lnSpc>
                <a:spcPts val="3529"/>
              </a:lnSpc>
            </a:pPr>
            <a:r>
              <a:rPr lang="en-US" sz="2521">
                <a:solidFill>
                  <a:srgbClr val="FFFFFF"/>
                </a:solidFill>
                <a:latin typeface="Evolventa"/>
                <a:ea typeface="Evolventa"/>
                <a:cs typeface="Evolventa"/>
                <a:sym typeface="Evolventa"/>
              </a:rPr>
              <a:t>-     Нитроглицерин;</a:t>
            </a:r>
          </a:p>
          <a:p>
            <a:pPr algn="l">
              <a:lnSpc>
                <a:spcPts val="3529"/>
              </a:lnSpc>
            </a:pPr>
            <a:r>
              <a:rPr lang="en-US" sz="2521">
                <a:solidFill>
                  <a:srgbClr val="FFFFFF"/>
                </a:solidFill>
                <a:latin typeface="Evolventa"/>
                <a:ea typeface="Evolventa"/>
                <a:cs typeface="Evolventa"/>
                <a:sym typeface="Evolventa"/>
              </a:rPr>
              <a:t>-     Нитросорбид, т.б.</a:t>
            </a:r>
          </a:p>
          <a:p>
            <a:pPr algn="l">
              <a:lnSpc>
                <a:spcPts val="3529"/>
              </a:lnSpc>
            </a:pPr>
            <a:r>
              <a:rPr lang="en-US" sz="2521">
                <a:solidFill>
                  <a:srgbClr val="FFFFFF"/>
                </a:solidFill>
                <a:latin typeface="Evolventa"/>
                <a:ea typeface="Evolventa"/>
                <a:cs typeface="Evolventa"/>
                <a:sym typeface="Evolventa"/>
              </a:rPr>
              <a:t>Ондай қосылыстар микробқа қарсы, паразиттерге қарсы, спазмолитикалық, т.б. қасиеттерге ие</a:t>
            </a:r>
          </a:p>
          <a:p>
            <a:pPr algn="l">
              <a:lnSpc>
                <a:spcPts val="3529"/>
              </a:lnSpc>
            </a:pPr>
          </a:p>
          <a:p>
            <a:pPr algn="l">
              <a:lnSpc>
                <a:spcPts val="3529"/>
              </a:lnSpc>
            </a:pPr>
            <a:r>
              <a:rPr lang="en-US" sz="2521">
                <a:solidFill>
                  <a:srgbClr val="FFFFFF"/>
                </a:solidFill>
                <a:latin typeface="Evolventa"/>
                <a:ea typeface="Evolventa"/>
                <a:cs typeface="Evolventa"/>
                <a:sym typeface="Evolventa"/>
              </a:rPr>
              <a:t>Сонымен қатар, олар дәрілік заттарды синтездеуде аралық өнімдер де болып табылады.</a:t>
            </a:r>
          </a:p>
          <a:p>
            <a:pPr algn="l">
              <a:lnSpc>
                <a:spcPts val="3529"/>
              </a:lnSpc>
            </a:pPr>
          </a:p>
          <a:p>
            <a:pPr algn="l">
              <a:lnSpc>
                <a:spcPts val="3529"/>
              </a:lnSpc>
            </a:pPr>
            <a:r>
              <a:rPr lang="en-US" sz="2521">
                <a:solidFill>
                  <a:srgbClr val="FFFFFF"/>
                </a:solidFill>
                <a:latin typeface="Evolventa"/>
                <a:ea typeface="Evolventa"/>
                <a:cs typeface="Evolventa"/>
                <a:sym typeface="Evolventa"/>
              </a:rPr>
              <a:t> Көптеген химиктер мен химиялық инженерлер нитрлеу процестерін жетілген деп санаса да, соңғы 10-15 жылда химияны нақтылайтын және бұрын қол жетімсіз немесе жету қиын нитрлеу өнімдерін алу әдістерін көрсететін айтарлықтай </a:t>
            </a:r>
            <a:r>
              <a:rPr lang="en-US" sz="2521" b="true">
                <a:solidFill>
                  <a:srgbClr val="FFFFFF"/>
                </a:solidFill>
                <a:latin typeface="Evolventa Bold"/>
                <a:ea typeface="Evolventa Bold"/>
                <a:cs typeface="Evolventa Bold"/>
                <a:sym typeface="Evolventa Bold"/>
              </a:rPr>
              <a:t>жаңа ақпарат</a:t>
            </a:r>
            <a:r>
              <a:rPr lang="en-US" sz="2521">
                <a:solidFill>
                  <a:srgbClr val="FFFFFF"/>
                </a:solidFill>
                <a:latin typeface="Evolventa"/>
                <a:ea typeface="Evolventa"/>
                <a:cs typeface="Evolventa"/>
                <a:sym typeface="Evolventa"/>
              </a:rPr>
              <a:t> алынуда. </a:t>
            </a:r>
          </a:p>
          <a:p>
            <a:pPr algn="l">
              <a:lnSpc>
                <a:spcPts val="3529"/>
              </a:lnSpc>
            </a:pPr>
          </a:p>
          <a:p>
            <a:pPr algn="l">
              <a:lnSpc>
                <a:spcPts val="3529"/>
              </a:lnSpc>
            </a:pPr>
            <a:r>
              <a:rPr lang="en-US" sz="2521">
                <a:solidFill>
                  <a:srgbClr val="FFFFFF"/>
                </a:solidFill>
                <a:latin typeface="Evolventa"/>
                <a:ea typeface="Evolventa"/>
                <a:cs typeface="Evolventa"/>
                <a:sym typeface="Evolventa"/>
              </a:rPr>
              <a:t> Сондай-ақ өндіріс шығындарынбарынша азайтатын және қауіпсіздік </a:t>
            </a:r>
            <a:r>
              <a:rPr lang="en-US" sz="2521" b="true">
                <a:solidFill>
                  <a:srgbClr val="FFFFFF"/>
                </a:solidFill>
                <a:latin typeface="Evolventa Bold"/>
                <a:ea typeface="Evolventa Bold"/>
                <a:cs typeface="Evolventa Bold"/>
                <a:sym typeface="Evolventa Bold"/>
              </a:rPr>
              <a:t>қаупін азайтуға </a:t>
            </a:r>
            <a:r>
              <a:rPr lang="en-US" sz="2521">
                <a:solidFill>
                  <a:srgbClr val="FFFFFF"/>
                </a:solidFill>
                <a:latin typeface="Evolventa"/>
                <a:ea typeface="Evolventa"/>
                <a:cs typeface="Evolventa"/>
                <a:sym typeface="Evolventa"/>
              </a:rPr>
              <a:t>жауап беретін жаңа және жетілдірілген нитраттау процестері әзірленуде.</a:t>
            </a:r>
          </a:p>
          <a:p>
            <a:pPr algn="ctr">
              <a:lnSpc>
                <a:spcPts val="3529"/>
              </a:lnSpc>
            </a:pPr>
          </a:p>
          <a:p>
            <a:pPr algn="ctr">
              <a:lnSpc>
                <a:spcPts val="3529"/>
              </a:lnSpc>
            </a:pPr>
          </a:p>
          <a:p>
            <a:pPr algn="ctr">
              <a:lnSpc>
                <a:spcPts val="3529"/>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563423" y="2676948"/>
            <a:ext cx="15161155" cy="4752129"/>
          </a:xfrm>
          <a:prstGeom prst="rect">
            <a:avLst/>
          </a:prstGeom>
        </p:spPr>
        <p:txBody>
          <a:bodyPr anchor="t" rtlCol="false" tIns="0" lIns="0" bIns="0" rIns="0">
            <a:spAutoFit/>
          </a:bodyPr>
          <a:lstStyle/>
          <a:p>
            <a:pPr algn="l">
              <a:lnSpc>
                <a:spcPts val="5296"/>
              </a:lnSpc>
            </a:pPr>
            <a:r>
              <a:rPr lang="en-US" sz="3783">
                <a:solidFill>
                  <a:srgbClr val="FFFFFF"/>
                </a:solidFill>
                <a:latin typeface="Evolventa"/>
                <a:ea typeface="Evolventa"/>
                <a:cs typeface="Evolventa"/>
                <a:sym typeface="Evolventa"/>
              </a:rPr>
              <a:t>Жоспар:</a:t>
            </a:r>
          </a:p>
          <a:p>
            <a:pPr algn="l">
              <a:lnSpc>
                <a:spcPts val="5296"/>
              </a:lnSpc>
            </a:pPr>
            <a:r>
              <a:rPr lang="en-US" sz="3783">
                <a:solidFill>
                  <a:srgbClr val="FFFFFF"/>
                </a:solidFill>
                <a:latin typeface="Evolventa"/>
                <a:ea typeface="Evolventa"/>
                <a:cs typeface="Evolventa"/>
                <a:sym typeface="Evolventa"/>
              </a:rPr>
              <a:t>1.             Хош иісті қосылыстарды нитрлеу </a:t>
            </a:r>
          </a:p>
          <a:p>
            <a:pPr algn="l">
              <a:lnSpc>
                <a:spcPts val="5296"/>
              </a:lnSpc>
              <a:spcBef>
                <a:spcPct val="0"/>
              </a:spcBef>
            </a:pPr>
            <a:r>
              <a:rPr lang="en-US" sz="3783">
                <a:solidFill>
                  <a:srgbClr val="FFFFFF"/>
                </a:solidFill>
                <a:latin typeface="Evolventa"/>
                <a:ea typeface="Evolventa"/>
                <a:cs typeface="Evolventa"/>
                <a:sym typeface="Evolventa"/>
              </a:rPr>
              <a:t>2.             Парафиндерді н</a:t>
            </a:r>
            <a:r>
              <a:rPr lang="en-US" sz="3783">
                <a:solidFill>
                  <a:srgbClr val="FFFFFF"/>
                </a:solidFill>
                <a:latin typeface="Evolventa"/>
                <a:ea typeface="Evolventa"/>
                <a:cs typeface="Evolventa"/>
                <a:sym typeface="Evolventa"/>
              </a:rPr>
              <a:t>итрлеу</a:t>
            </a:r>
          </a:p>
          <a:p>
            <a:pPr algn="l">
              <a:lnSpc>
                <a:spcPts val="5296"/>
              </a:lnSpc>
              <a:spcBef>
                <a:spcPct val="0"/>
              </a:spcBef>
            </a:pPr>
            <a:r>
              <a:rPr lang="en-US" sz="3783">
                <a:solidFill>
                  <a:srgbClr val="FFFFFF"/>
                </a:solidFill>
                <a:latin typeface="Evolventa"/>
                <a:ea typeface="Evolventa"/>
                <a:cs typeface="Evolventa"/>
                <a:sym typeface="Evolventa"/>
              </a:rPr>
              <a:t>3.             Нитрлеу технологиясы</a:t>
            </a:r>
          </a:p>
          <a:p>
            <a:pPr algn="ctr">
              <a:lnSpc>
                <a:spcPts val="5296"/>
              </a:lnSpc>
              <a:spcBef>
                <a:spcPct val="0"/>
              </a:spcBef>
            </a:pPr>
          </a:p>
          <a:p>
            <a:pPr algn="ctr">
              <a:lnSpc>
                <a:spcPts val="5296"/>
              </a:lnSpc>
              <a:spcBef>
                <a:spcPct val="0"/>
              </a:spcBef>
            </a:pPr>
          </a:p>
          <a:p>
            <a:pPr algn="l">
              <a:lnSpc>
                <a:spcPts val="5296"/>
              </a:lnSpc>
              <a:spcBef>
                <a:spcPct val="0"/>
              </a:spcBef>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135268" y="2982281"/>
            <a:ext cx="16017463" cy="4179563"/>
          </a:xfrm>
          <a:prstGeom prst="rect">
            <a:avLst/>
          </a:prstGeom>
        </p:spPr>
        <p:txBody>
          <a:bodyPr anchor="t" rtlCol="false" tIns="0" lIns="0" bIns="0" rIns="0">
            <a:spAutoFit/>
          </a:bodyPr>
          <a:lstStyle/>
          <a:p>
            <a:pPr algn="l">
              <a:lnSpc>
                <a:spcPts val="4050"/>
              </a:lnSpc>
            </a:pPr>
            <a:r>
              <a:rPr lang="en-US" sz="2893">
                <a:solidFill>
                  <a:srgbClr val="FFFFFF"/>
                </a:solidFill>
                <a:latin typeface="Evolventa"/>
                <a:ea typeface="Evolventa"/>
                <a:cs typeface="Evolventa"/>
                <a:sym typeface="Evolventa"/>
              </a:rPr>
              <a:t>Хош иісті қосылыстардың нитрленуі бензой және салицил қышқылдарының бейтарап немесе қышқыл ерітінділерінде сәулелену арқылы зерттелген.</a:t>
            </a:r>
          </a:p>
          <a:p>
            <a:pPr algn="l">
              <a:lnSpc>
                <a:spcPts val="4050"/>
              </a:lnSpc>
            </a:pPr>
          </a:p>
          <a:p>
            <a:pPr algn="l">
              <a:lnSpc>
                <a:spcPts val="4050"/>
              </a:lnSpc>
            </a:pPr>
            <a:r>
              <a:rPr lang="en-US" sz="2893">
                <a:solidFill>
                  <a:srgbClr val="FFFFFF"/>
                </a:solidFill>
                <a:latin typeface="Evolventa"/>
                <a:ea typeface="Evolventa"/>
                <a:cs typeface="Evolventa"/>
                <a:sym typeface="Evolventa"/>
              </a:rPr>
              <a:t>Бұл зерттеулерде байқалған өнімдер нитрлеу (нитробензол түрінде) немесе нитрлеу және тотығу (сәйкес нитрофенолдар түрінде) өнімдері болды. Осы процестер туралы түсінігімізді кеңейту үшін біз қышқыл, бейтарап және сілтілі сулы ерітінділердегі бензол мен фенолдың сәулеленуден туындаған нитрленуі зерттелген.</a:t>
            </a:r>
          </a:p>
          <a:p>
            <a:pPr algn="ctr">
              <a:lnSpc>
                <a:spcPts val="4050"/>
              </a:lnSpc>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135268" y="2391915"/>
            <a:ext cx="15659972" cy="5283701"/>
          </a:xfrm>
          <a:prstGeom prst="rect">
            <a:avLst/>
          </a:prstGeom>
        </p:spPr>
        <p:txBody>
          <a:bodyPr anchor="t" rtlCol="false" tIns="0" lIns="0" bIns="0" rIns="0">
            <a:spAutoFit/>
          </a:bodyPr>
          <a:lstStyle/>
          <a:p>
            <a:pPr algn="l">
              <a:lnSpc>
                <a:spcPts val="4550"/>
              </a:lnSpc>
            </a:pPr>
            <a:r>
              <a:rPr lang="en-US" sz="3250">
                <a:solidFill>
                  <a:srgbClr val="FFFFFF"/>
                </a:solidFill>
                <a:latin typeface="Evolventa"/>
                <a:ea typeface="Evolventa"/>
                <a:cs typeface="Evolventa"/>
                <a:sym typeface="Evolventa"/>
              </a:rPr>
              <a:t> Қорыта айтқанда,</a:t>
            </a:r>
          </a:p>
          <a:p>
            <a:pPr algn="l">
              <a:lnSpc>
                <a:spcPts val="4550"/>
              </a:lnSpc>
            </a:pPr>
            <a:r>
              <a:rPr lang="en-US" sz="3250">
                <a:solidFill>
                  <a:srgbClr val="FFFFFF"/>
                </a:solidFill>
                <a:latin typeface="Evolventa"/>
                <a:ea typeface="Evolventa"/>
                <a:cs typeface="Evolventa"/>
                <a:sym typeface="Evolventa"/>
              </a:rPr>
              <a:t> Парафиндердің (қаныққан көмірсутектердің) нитрлеуі стандартты жағдайда өте қиын. </a:t>
            </a:r>
          </a:p>
          <a:p>
            <a:pPr algn="l">
              <a:lnSpc>
                <a:spcPts val="4550"/>
              </a:lnSpc>
            </a:pPr>
          </a:p>
          <a:p>
            <a:pPr algn="l">
              <a:lnSpc>
                <a:spcPts val="4550"/>
              </a:lnSpc>
            </a:pPr>
            <a:r>
              <a:rPr lang="en-US" sz="3250">
                <a:solidFill>
                  <a:srgbClr val="FFFFFF"/>
                </a:solidFill>
                <a:latin typeface="Evolventa"/>
                <a:ea typeface="Evolventa"/>
                <a:cs typeface="Evolventa"/>
                <a:sym typeface="Evolventa"/>
              </a:rPr>
              <a:t> Бұл реакцияны көбінесе арнайы жағдайларда, жоғары температура мен қысымда, және катализаторлардың қатысуымен жүзеге асыруға болады. </a:t>
            </a:r>
          </a:p>
          <a:p>
            <a:pPr algn="l">
              <a:lnSpc>
                <a:spcPts val="4550"/>
              </a:lnSpc>
            </a:pPr>
            <a:r>
              <a:rPr lang="en-US" sz="3250">
                <a:solidFill>
                  <a:srgbClr val="FFFFFF"/>
                </a:solidFill>
                <a:latin typeface="Evolventa"/>
                <a:ea typeface="Evolventa"/>
                <a:cs typeface="Evolventa"/>
                <a:sym typeface="Evolventa"/>
              </a:rPr>
              <a:t> Әдетте, нитрлеу реакциялары көбінесе ароматты қосылыстарға(бензол сияқты) бағытталады, өйткені олар нитрлеуге әлдеқайда оңай ұшырайды.</a:t>
            </a:r>
          </a:p>
          <a:p>
            <a:pPr algn="ctr">
              <a:lnSpc>
                <a:spcPts val="455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563423" y="2010198"/>
            <a:ext cx="15161155" cy="6085629"/>
          </a:xfrm>
          <a:prstGeom prst="rect">
            <a:avLst/>
          </a:prstGeom>
        </p:spPr>
        <p:txBody>
          <a:bodyPr anchor="t" rtlCol="false" tIns="0" lIns="0" bIns="0" rIns="0">
            <a:spAutoFit/>
          </a:bodyPr>
          <a:lstStyle/>
          <a:p>
            <a:pPr algn="l">
              <a:lnSpc>
                <a:spcPts val="5296"/>
              </a:lnSpc>
            </a:pPr>
            <a:r>
              <a:rPr lang="en-US" sz="3783" b="true">
                <a:solidFill>
                  <a:srgbClr val="FFFFFF"/>
                </a:solidFill>
                <a:latin typeface="Evolventa Bold"/>
                <a:ea typeface="Evolventa Bold"/>
                <a:cs typeface="Evolventa Bold"/>
                <a:sym typeface="Evolventa Bold"/>
              </a:rPr>
              <a:t>Нитрлеу</a:t>
            </a:r>
            <a:r>
              <a:rPr lang="en-US" sz="3783">
                <a:solidFill>
                  <a:srgbClr val="FFFFFF"/>
                </a:solidFill>
                <a:latin typeface="Evolventa"/>
                <a:ea typeface="Evolventa"/>
                <a:cs typeface="Evolventa"/>
                <a:sym typeface="Evolventa"/>
              </a:rPr>
              <a:t> —органикалық қосылыстардың молекулаларына-NO</a:t>
            </a:r>
            <a:r>
              <a:rPr lang="en-US" sz="3783">
                <a:solidFill>
                  <a:srgbClr val="FFFFFF"/>
                </a:solidFill>
                <a:latin typeface="Evolventa"/>
                <a:ea typeface="Evolventa"/>
                <a:cs typeface="Evolventa"/>
                <a:sym typeface="Evolventa"/>
              </a:rPr>
              <a:t>2</a:t>
            </a:r>
            <a:r>
              <a:rPr lang="en-US" sz="3783">
                <a:solidFill>
                  <a:srgbClr val="FFFFFF"/>
                </a:solidFill>
                <a:latin typeface="Evolventa"/>
                <a:ea typeface="Evolventa"/>
                <a:cs typeface="Evolventa"/>
                <a:sym typeface="Evolventa"/>
              </a:rPr>
              <a:t> нитро тобын енгізу реакциясы.</a:t>
            </a:r>
          </a:p>
          <a:p>
            <a:pPr algn="l">
              <a:lnSpc>
                <a:spcPts val="5296"/>
              </a:lnSpc>
            </a:pPr>
            <a:r>
              <a:rPr lang="en-US" sz="3783">
                <a:solidFill>
                  <a:srgbClr val="FFFFFF"/>
                </a:solidFill>
                <a:latin typeface="Evolventa"/>
                <a:ea typeface="Evolventa"/>
                <a:cs typeface="Evolventa"/>
                <a:sym typeface="Evolventa"/>
              </a:rPr>
              <a:t>Мұнда бір немесе бірнеше нитро топтар субстрат деп аталатын молекулаға енгізіледі. </a:t>
            </a:r>
          </a:p>
          <a:p>
            <a:pPr algn="l">
              <a:lnSpc>
                <a:spcPts val="5296"/>
              </a:lnSpc>
            </a:pPr>
          </a:p>
          <a:p>
            <a:pPr algn="l">
              <a:lnSpc>
                <a:spcPts val="5296"/>
              </a:lnSpc>
              <a:spcBef>
                <a:spcPct val="0"/>
              </a:spcBef>
            </a:pPr>
            <a:r>
              <a:rPr lang="en-US" sz="3783">
                <a:solidFill>
                  <a:srgbClr val="FFFFFF"/>
                </a:solidFill>
                <a:latin typeface="Evolventa"/>
                <a:ea typeface="Evolventa"/>
                <a:cs typeface="Evolventa"/>
                <a:sym typeface="Evolventa"/>
              </a:rPr>
              <a:t>Н</a:t>
            </a:r>
            <a:r>
              <a:rPr lang="en-US" sz="3783">
                <a:solidFill>
                  <a:srgbClr val="FFFFFF"/>
                </a:solidFill>
                <a:latin typeface="Evolventa"/>
                <a:ea typeface="Evolventa"/>
                <a:cs typeface="Evolventa"/>
                <a:sym typeface="Evolventa"/>
              </a:rPr>
              <a:t>итро тобы органикалық молекулаға бастапқы көмірсутектер класына байланысты әртүрлі синтетикалық әдістермен енгізілуі мүмкін.</a:t>
            </a:r>
          </a:p>
          <a:p>
            <a:pPr algn="l">
              <a:lnSpc>
                <a:spcPts val="5296"/>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563423" y="2010198"/>
            <a:ext cx="15161155" cy="8752629"/>
          </a:xfrm>
          <a:prstGeom prst="rect">
            <a:avLst/>
          </a:prstGeom>
        </p:spPr>
        <p:txBody>
          <a:bodyPr anchor="t" rtlCol="false" tIns="0" lIns="0" bIns="0" rIns="0">
            <a:spAutoFit/>
          </a:bodyPr>
          <a:lstStyle/>
          <a:p>
            <a:pPr algn="l">
              <a:lnSpc>
                <a:spcPts val="5296"/>
              </a:lnSpc>
            </a:pPr>
            <a:r>
              <a:rPr lang="en-US" sz="3783">
                <a:solidFill>
                  <a:srgbClr val="FFFFFF"/>
                </a:solidFill>
                <a:latin typeface="Evolventa"/>
                <a:ea typeface="Evolventa"/>
                <a:cs typeface="Evolventa"/>
                <a:sym typeface="Evolventa"/>
              </a:rPr>
              <a:t>Нитрлеу реакциясы электрофильді,нуклеофильді немесе радикалды механизм арқылы жүруі мүмкін.</a:t>
            </a:r>
          </a:p>
          <a:p>
            <a:pPr algn="l">
              <a:lnSpc>
                <a:spcPts val="5296"/>
              </a:lnSpc>
            </a:pPr>
          </a:p>
          <a:p>
            <a:pPr algn="l">
              <a:lnSpc>
                <a:spcPts val="5296"/>
              </a:lnSpc>
            </a:pPr>
            <a:r>
              <a:rPr lang="en-US" sz="3783">
                <a:solidFill>
                  <a:srgbClr val="FFFFFF"/>
                </a:solidFill>
                <a:latin typeface="Evolventa"/>
                <a:ea typeface="Evolventa"/>
                <a:cs typeface="Evolventa"/>
                <a:sym typeface="Evolventa"/>
              </a:rPr>
              <a:t>Бұл реакциялардағы белсенді бөлшек сәйкесінше NO2+ нитроний катионы, NO2 нитрит ионы немесе NO2 радикалы болып табылады. </a:t>
            </a:r>
          </a:p>
          <a:p>
            <a:pPr algn="l">
              <a:lnSpc>
                <a:spcPts val="5296"/>
              </a:lnSpc>
            </a:pPr>
          </a:p>
          <a:p>
            <a:pPr algn="l">
              <a:lnSpc>
                <a:spcPts val="5296"/>
              </a:lnSpc>
              <a:spcBef>
                <a:spcPct val="0"/>
              </a:spcBef>
            </a:pPr>
            <a:r>
              <a:rPr lang="en-US" sz="3783">
                <a:solidFill>
                  <a:srgbClr val="FFFFFF"/>
                </a:solidFill>
                <a:latin typeface="Evolventa"/>
                <a:ea typeface="Evolventa"/>
                <a:cs typeface="Evolventa"/>
                <a:sym typeface="Evolventa"/>
              </a:rPr>
              <a:t>П</a:t>
            </a:r>
            <a:r>
              <a:rPr lang="en-US" sz="3783">
                <a:solidFill>
                  <a:srgbClr val="FFFFFF"/>
                </a:solidFill>
                <a:latin typeface="Evolventa"/>
                <a:ea typeface="Evolventa"/>
                <a:cs typeface="Evolventa"/>
                <a:sym typeface="Evolventa"/>
              </a:rPr>
              <a:t>роцесс С, N, O атомдарындағы сутегі атомын алмастыру немесе нитро тобын бірнеше байланыс арқылы қосу болып табылады.</a:t>
            </a:r>
          </a:p>
          <a:p>
            <a:pPr algn="l">
              <a:lnSpc>
                <a:spcPts val="5296"/>
              </a:lnSpc>
              <a:spcBef>
                <a:spcPct val="0"/>
              </a:spcBef>
            </a:pPr>
          </a:p>
          <a:p>
            <a:pPr algn="l">
              <a:lnSpc>
                <a:spcPts val="5296"/>
              </a:lnSpc>
              <a:spcBef>
                <a:spcPct val="0"/>
              </a:spcBef>
            </a:pPr>
          </a:p>
          <a:p>
            <a:pPr algn="l">
              <a:lnSpc>
                <a:spcPts val="5296"/>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2425086" y="354073"/>
            <a:ext cx="13437828" cy="3041089"/>
          </a:xfrm>
          <a:prstGeom prst="rect">
            <a:avLst/>
          </a:prstGeom>
        </p:spPr>
        <p:txBody>
          <a:bodyPr anchor="t" rtlCol="false" tIns="0" lIns="0" bIns="0" rIns="0">
            <a:spAutoFit/>
          </a:bodyPr>
          <a:lstStyle/>
          <a:p>
            <a:pPr algn="ctr">
              <a:lnSpc>
                <a:spcPts val="4694"/>
              </a:lnSpc>
            </a:pPr>
            <a:r>
              <a:rPr lang="en-US" sz="3353" b="true">
                <a:solidFill>
                  <a:srgbClr val="FFFFFF"/>
                </a:solidFill>
                <a:latin typeface="Evolventa Bold"/>
                <a:ea typeface="Evolventa Bold"/>
                <a:cs typeface="Evolventa Bold"/>
                <a:sym typeface="Evolventa Bold"/>
              </a:rPr>
              <a:t>Электрофильді нитрлеу</a:t>
            </a:r>
          </a:p>
          <a:p>
            <a:pPr algn="ctr">
              <a:lnSpc>
                <a:spcPts val="4694"/>
              </a:lnSpc>
            </a:pPr>
          </a:p>
          <a:p>
            <a:pPr algn="ctr">
              <a:lnSpc>
                <a:spcPts val="4694"/>
              </a:lnSpc>
              <a:spcBef>
                <a:spcPct val="0"/>
              </a:spcBef>
            </a:pPr>
            <a:r>
              <a:rPr lang="en-US" sz="3353">
                <a:solidFill>
                  <a:srgbClr val="FFFFFF"/>
                </a:solidFill>
                <a:latin typeface="Evolventa"/>
                <a:ea typeface="Evolventa"/>
                <a:cs typeface="Evolventa"/>
                <a:sym typeface="Evolventa"/>
              </a:rPr>
              <a:t>Электрофильді нитрлеу кезінде негізгі нитрл</a:t>
            </a:r>
            <a:r>
              <a:rPr lang="en-US" sz="3353">
                <a:solidFill>
                  <a:srgbClr val="FFFFFF"/>
                </a:solidFill>
                <a:latin typeface="Evolventa"/>
                <a:ea typeface="Evolventa"/>
                <a:cs typeface="Evolventa"/>
                <a:sym typeface="Evolventa"/>
              </a:rPr>
              <a:t>еуші агент азот қышқылы болып табылады. </a:t>
            </a:r>
          </a:p>
          <a:p>
            <a:pPr algn="ctr">
              <a:lnSpc>
                <a:spcPts val="4694"/>
              </a:lnSpc>
              <a:spcBef>
                <a:spcPct val="0"/>
              </a:spcBef>
            </a:pPr>
          </a:p>
        </p:txBody>
      </p:sp>
      <p:sp>
        <p:nvSpPr>
          <p:cNvPr name="Freeform 4" id="4"/>
          <p:cNvSpPr/>
          <p:nvPr/>
        </p:nvSpPr>
        <p:spPr>
          <a:xfrm flipH="false" flipV="false" rot="0">
            <a:off x="4034074" y="3188242"/>
            <a:ext cx="10219852" cy="996436"/>
          </a:xfrm>
          <a:custGeom>
            <a:avLst/>
            <a:gdLst/>
            <a:ahLst/>
            <a:cxnLst/>
            <a:rect r="r" b="b" t="t" l="l"/>
            <a:pathLst>
              <a:path h="996436" w="10219852">
                <a:moveTo>
                  <a:pt x="0" y="0"/>
                </a:moveTo>
                <a:lnTo>
                  <a:pt x="10219852" y="0"/>
                </a:lnTo>
                <a:lnTo>
                  <a:pt x="10219852" y="996435"/>
                </a:lnTo>
                <a:lnTo>
                  <a:pt x="0" y="996435"/>
                </a:lnTo>
                <a:lnTo>
                  <a:pt x="0" y="0"/>
                </a:lnTo>
                <a:close/>
              </a:path>
            </a:pathLst>
          </a:custGeom>
          <a:blipFill>
            <a:blip r:embed="rId3"/>
            <a:stretch>
              <a:fillRect l="0" t="0" r="0" b="0"/>
            </a:stretch>
          </a:blipFill>
        </p:spPr>
      </p:sp>
      <p:sp>
        <p:nvSpPr>
          <p:cNvPr name="TextBox 5" id="5"/>
          <p:cNvSpPr txBox="true"/>
          <p:nvPr/>
        </p:nvSpPr>
        <p:spPr>
          <a:xfrm rot="0">
            <a:off x="2827615" y="5010150"/>
            <a:ext cx="12632770" cy="4656122"/>
          </a:xfrm>
          <a:prstGeom prst="rect">
            <a:avLst/>
          </a:prstGeom>
        </p:spPr>
        <p:txBody>
          <a:bodyPr anchor="t" rtlCol="false" tIns="0" lIns="0" bIns="0" rIns="0">
            <a:spAutoFit/>
          </a:bodyPr>
          <a:lstStyle/>
          <a:p>
            <a:pPr algn="ctr">
              <a:lnSpc>
                <a:spcPts val="3653"/>
              </a:lnSpc>
            </a:pPr>
            <a:r>
              <a:rPr lang="en-US" sz="2609">
                <a:solidFill>
                  <a:srgbClr val="FFFFFF"/>
                </a:solidFill>
                <a:latin typeface="Evolventa"/>
                <a:ea typeface="Evolventa"/>
                <a:cs typeface="Evolventa"/>
                <a:sym typeface="Evolventa"/>
              </a:rPr>
              <a:t>Сусыз азот қышқылы реакция арқылы автопротолизденеді:</a:t>
            </a:r>
          </a:p>
          <a:p>
            <a:pPr algn="ctr">
              <a:lnSpc>
                <a:spcPts val="3653"/>
              </a:lnSpc>
            </a:pPr>
          </a:p>
          <a:p>
            <a:pPr algn="ctr">
              <a:lnSpc>
                <a:spcPts val="3653"/>
              </a:lnSpc>
            </a:pPr>
            <a:r>
              <a:rPr lang="en-US" sz="2609">
                <a:solidFill>
                  <a:srgbClr val="FFFFFF"/>
                </a:solidFill>
                <a:latin typeface="Evolventa"/>
                <a:ea typeface="Evolventa"/>
                <a:cs typeface="Evolventa"/>
                <a:sym typeface="Evolventa"/>
              </a:rPr>
              <a:t>Су тепе-теңдікті солға жылжытады, сондықтан 93-95% азот қышқылында нитроний катионы табылмайды. </a:t>
            </a:r>
          </a:p>
          <a:p>
            <a:pPr algn="ctr">
              <a:lnSpc>
                <a:spcPts val="3653"/>
              </a:lnSpc>
              <a:spcBef>
                <a:spcPct val="0"/>
              </a:spcBef>
            </a:pPr>
            <a:r>
              <a:rPr lang="en-US" sz="2609">
                <a:solidFill>
                  <a:srgbClr val="FFFFFF"/>
                </a:solidFill>
                <a:latin typeface="Evolventa"/>
                <a:ea typeface="Evolventa"/>
                <a:cs typeface="Evolventa"/>
                <a:sym typeface="Evolventa"/>
              </a:rPr>
              <a:t>Осыған байланысты азот қышқылы суды байланыстыратын концентрлі күкірт қышқылымен немесе ол</a:t>
            </a:r>
            <a:r>
              <a:rPr lang="en-US" sz="2609">
                <a:solidFill>
                  <a:srgbClr val="FFFFFF"/>
                </a:solidFill>
                <a:latin typeface="Evolventa"/>
                <a:ea typeface="Evolventa"/>
                <a:cs typeface="Evolventa"/>
                <a:sym typeface="Evolventa"/>
              </a:rPr>
              <a:t>еуммен қоспада қолданылады: сусыз </a:t>
            </a:r>
          </a:p>
          <a:p>
            <a:pPr algn="ctr">
              <a:lnSpc>
                <a:spcPts val="3653"/>
              </a:lnSpc>
              <a:spcBef>
                <a:spcPct val="0"/>
              </a:spcBef>
            </a:pPr>
            <a:r>
              <a:rPr lang="en-US" sz="2609">
                <a:solidFill>
                  <a:srgbClr val="FFFFFF"/>
                </a:solidFill>
                <a:latin typeface="Evolventa"/>
                <a:ea typeface="Evolventa"/>
                <a:cs typeface="Evolventa"/>
                <a:sym typeface="Evolventa"/>
              </a:rPr>
              <a:t>күкірт қышқылындағы азот қышқылының 10% ерітіндісінде тепе-теңдік толығымен оңға жылжиды.</a:t>
            </a:r>
          </a:p>
          <a:p>
            <a:pPr algn="ctr">
              <a:lnSpc>
                <a:spcPts val="3653"/>
              </a:lnSpc>
              <a:spcBef>
                <a:spcPct val="0"/>
              </a:spcBef>
            </a:pPr>
          </a:p>
          <a:p>
            <a:pPr algn="ctr">
              <a:lnSpc>
                <a:spcPts val="3653"/>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611149" y="2072947"/>
            <a:ext cx="15065701" cy="7171136"/>
          </a:xfrm>
          <a:prstGeom prst="rect">
            <a:avLst/>
          </a:prstGeom>
        </p:spPr>
        <p:txBody>
          <a:bodyPr anchor="t" rtlCol="false" tIns="0" lIns="0" bIns="0" rIns="0">
            <a:spAutoFit/>
          </a:bodyPr>
          <a:lstStyle/>
          <a:p>
            <a:pPr algn="ctr">
              <a:lnSpc>
                <a:spcPts val="4357"/>
              </a:lnSpc>
            </a:pPr>
            <a:r>
              <a:rPr lang="en-US" sz="3112">
                <a:solidFill>
                  <a:srgbClr val="FFFFFF"/>
                </a:solidFill>
                <a:latin typeface="Evolventa"/>
                <a:ea typeface="Evolventa"/>
                <a:cs typeface="Evolventa"/>
                <a:sym typeface="Evolventa"/>
              </a:rPr>
              <a:t>Күкірт және азот қышқылдарының қоспасынан басқа </a:t>
            </a:r>
            <a:r>
              <a:rPr lang="en-US" sz="3112" b="true">
                <a:solidFill>
                  <a:srgbClr val="FFFFFF"/>
                </a:solidFill>
                <a:latin typeface="Evolventa Bold"/>
                <a:ea typeface="Evolventa Bold"/>
                <a:cs typeface="Evolventa Bold"/>
                <a:sym typeface="Evolventa Bold"/>
              </a:rPr>
              <a:t>азот оксидтері мен органикалық нитраттардың Льюис қышқылдарымен</a:t>
            </a:r>
            <a:r>
              <a:rPr lang="en-US" sz="3112">
                <a:solidFill>
                  <a:srgbClr val="FFFFFF"/>
                </a:solidFill>
                <a:latin typeface="Evolventa"/>
                <a:ea typeface="Evolventa"/>
                <a:cs typeface="Evolventa"/>
                <a:sym typeface="Evolventa"/>
              </a:rPr>
              <a:t> (AlCl</a:t>
            </a:r>
            <a:r>
              <a:rPr lang="en-US" sz="3112">
                <a:solidFill>
                  <a:srgbClr val="FFFFFF"/>
                </a:solidFill>
                <a:latin typeface="Evolventa"/>
                <a:ea typeface="Evolventa"/>
                <a:cs typeface="Evolventa"/>
                <a:sym typeface="Evolventa"/>
              </a:rPr>
              <a:t>3</a:t>
            </a:r>
            <a:r>
              <a:rPr lang="en-US" sz="3112">
                <a:solidFill>
                  <a:srgbClr val="FFFFFF"/>
                </a:solidFill>
                <a:latin typeface="Evolventa"/>
                <a:ea typeface="Evolventa"/>
                <a:cs typeface="Evolventa"/>
                <a:sym typeface="Evolventa"/>
              </a:rPr>
              <a:t>, ZnCl</a:t>
            </a:r>
            <a:r>
              <a:rPr lang="en-US" sz="3112">
                <a:solidFill>
                  <a:srgbClr val="FFFFFF"/>
                </a:solidFill>
                <a:latin typeface="Evolventa"/>
                <a:ea typeface="Evolventa"/>
                <a:cs typeface="Evolventa"/>
                <a:sym typeface="Evolventa"/>
              </a:rPr>
              <a:t>2</a:t>
            </a:r>
            <a:r>
              <a:rPr lang="en-US" sz="3112">
                <a:solidFill>
                  <a:srgbClr val="FFFFFF"/>
                </a:solidFill>
                <a:latin typeface="Evolventa"/>
                <a:ea typeface="Evolventa"/>
                <a:cs typeface="Evolventa"/>
                <a:sym typeface="Evolventa"/>
              </a:rPr>
              <a:t>, BF</a:t>
            </a:r>
            <a:r>
              <a:rPr lang="en-US" sz="3112">
                <a:solidFill>
                  <a:srgbClr val="FFFFFF"/>
                </a:solidFill>
                <a:latin typeface="Evolventa"/>
                <a:ea typeface="Evolventa"/>
                <a:cs typeface="Evolventa"/>
                <a:sym typeface="Evolventa"/>
              </a:rPr>
              <a:t>3</a:t>
            </a:r>
            <a:r>
              <a:rPr lang="en-US" sz="3112">
                <a:solidFill>
                  <a:srgbClr val="FFFFFF"/>
                </a:solidFill>
                <a:latin typeface="Evolventa"/>
                <a:ea typeface="Evolventa"/>
                <a:cs typeface="Evolventa"/>
                <a:sym typeface="Evolventa"/>
              </a:rPr>
              <a:t>) әртүрлі комбинациялары қолданылады. </a:t>
            </a:r>
          </a:p>
          <a:p>
            <a:pPr algn="ctr">
              <a:lnSpc>
                <a:spcPts val="4357"/>
              </a:lnSpc>
            </a:pPr>
          </a:p>
          <a:p>
            <a:pPr algn="ctr">
              <a:lnSpc>
                <a:spcPts val="4357"/>
              </a:lnSpc>
            </a:pPr>
          </a:p>
          <a:p>
            <a:pPr algn="ctr">
              <a:lnSpc>
                <a:spcPts val="4357"/>
              </a:lnSpc>
              <a:spcBef>
                <a:spcPct val="0"/>
              </a:spcBef>
            </a:pPr>
            <a:r>
              <a:rPr lang="en-US" b="true" sz="3112">
                <a:solidFill>
                  <a:srgbClr val="FFFFFF"/>
                </a:solidFill>
                <a:latin typeface="Evolventa Bold"/>
                <a:ea typeface="Evolventa Bold"/>
                <a:cs typeface="Evolventa Bold"/>
                <a:sym typeface="Evolventa Bold"/>
              </a:rPr>
              <a:t>Азот қышқылының сірке ангидридімен қоспасы</a:t>
            </a:r>
            <a:r>
              <a:rPr lang="en-US" sz="3112">
                <a:solidFill>
                  <a:srgbClr val="FFFFFF"/>
                </a:solidFill>
                <a:latin typeface="Evolventa"/>
                <a:ea typeface="Evolventa"/>
                <a:cs typeface="Evolventa"/>
                <a:sym typeface="Evolventa"/>
              </a:rPr>
              <a:t> күшті нитрлеу қасиеттеріне и</a:t>
            </a:r>
            <a:r>
              <a:rPr lang="en-US" sz="3112">
                <a:solidFill>
                  <a:srgbClr val="FFFFFF"/>
                </a:solidFill>
                <a:latin typeface="Evolventa"/>
                <a:ea typeface="Evolventa"/>
                <a:cs typeface="Evolventa"/>
                <a:sym typeface="Evolventa"/>
              </a:rPr>
              <a:t>е, онда ацетил нитраты мен азот оксидінің (V) қоспасы, сондай-ақ азот қышқылының күкірт оксиді (VI) немесе азот оксиді (V) қоспасы түзіледі.</a:t>
            </a:r>
          </a:p>
          <a:p>
            <a:pPr algn="ctr">
              <a:lnSpc>
                <a:spcPts val="4357"/>
              </a:lnSpc>
              <a:spcBef>
                <a:spcPct val="0"/>
              </a:spcBef>
            </a:pPr>
          </a:p>
          <a:p>
            <a:pPr algn="ctr">
              <a:lnSpc>
                <a:spcPts val="4357"/>
              </a:lnSpc>
              <a:spcBef>
                <a:spcPct val="0"/>
              </a:spcBef>
            </a:pPr>
          </a:p>
          <a:p>
            <a:pPr algn="ctr">
              <a:lnSpc>
                <a:spcPts val="4357"/>
              </a:lnSpc>
              <a:spcBef>
                <a:spcPct val="0"/>
              </a:spcBef>
            </a:pPr>
          </a:p>
          <a:p>
            <a:pPr algn="ctr">
              <a:lnSpc>
                <a:spcPts val="4357"/>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611149" y="1198348"/>
            <a:ext cx="15065701" cy="5535381"/>
          </a:xfrm>
          <a:prstGeom prst="rect">
            <a:avLst/>
          </a:prstGeom>
        </p:spPr>
        <p:txBody>
          <a:bodyPr anchor="t" rtlCol="false" tIns="0" lIns="0" bIns="0" rIns="0">
            <a:spAutoFit/>
          </a:bodyPr>
          <a:lstStyle/>
          <a:p>
            <a:pPr algn="ctr">
              <a:lnSpc>
                <a:spcPts val="4357"/>
              </a:lnSpc>
            </a:pPr>
            <a:r>
              <a:rPr lang="en-US" sz="3112">
                <a:solidFill>
                  <a:srgbClr val="FFFFFF"/>
                </a:solidFill>
                <a:latin typeface="Evolventa"/>
                <a:ea typeface="Evolventa"/>
                <a:cs typeface="Evolventa"/>
                <a:sym typeface="Evolventa"/>
              </a:rPr>
              <a:t>Процесс нитрат қоспасының таза </a:t>
            </a:r>
            <a:r>
              <a:rPr lang="en-US" sz="3112">
                <a:solidFill>
                  <a:srgbClr val="FFFFFF"/>
                </a:solidFill>
                <a:latin typeface="Evolventa"/>
                <a:ea typeface="Evolventa"/>
                <a:cs typeface="Evolventa"/>
                <a:sym typeface="Evolventa"/>
              </a:rPr>
              <a:t>з</a:t>
            </a:r>
            <a:r>
              <a:rPr lang="en-US" sz="3112">
                <a:solidFill>
                  <a:srgbClr val="FFFFFF"/>
                </a:solidFill>
                <a:latin typeface="Evolventa"/>
                <a:ea typeface="Evolventa"/>
                <a:cs typeface="Evolventa"/>
                <a:sym typeface="Evolventa"/>
              </a:rPr>
              <a:t>а</a:t>
            </a:r>
            <a:r>
              <a:rPr lang="en-US" sz="3112">
                <a:solidFill>
                  <a:srgbClr val="FFFFFF"/>
                </a:solidFill>
                <a:latin typeface="Evolventa"/>
                <a:ea typeface="Evolventa"/>
                <a:cs typeface="Evolventa"/>
                <a:sym typeface="Evolventa"/>
              </a:rPr>
              <a:t>т</a:t>
            </a:r>
            <a:r>
              <a:rPr lang="en-US" sz="3112">
                <a:solidFill>
                  <a:srgbClr val="FFFFFF"/>
                </a:solidFill>
                <a:latin typeface="Evolventa"/>
                <a:ea typeface="Evolventa"/>
                <a:cs typeface="Evolventa"/>
                <a:sym typeface="Evolventa"/>
              </a:rPr>
              <a:t>пен</a:t>
            </a:r>
            <a:r>
              <a:rPr lang="en-US" sz="3112">
                <a:solidFill>
                  <a:srgbClr val="FFFFFF"/>
                </a:solidFill>
                <a:latin typeface="Evolventa"/>
                <a:ea typeface="Evolventa"/>
                <a:cs typeface="Evolventa"/>
                <a:sym typeface="Evolventa"/>
              </a:rPr>
              <a:t> </a:t>
            </a:r>
            <a:r>
              <a:rPr lang="en-US" sz="3112">
                <a:solidFill>
                  <a:srgbClr val="FFFFFF"/>
                </a:solidFill>
                <a:latin typeface="Evolventa"/>
                <a:ea typeface="Evolventa"/>
                <a:cs typeface="Evolventa"/>
                <a:sym typeface="Evolventa"/>
              </a:rPr>
              <a:t>ті</a:t>
            </a:r>
            <a:r>
              <a:rPr lang="en-US" sz="3112">
                <a:solidFill>
                  <a:srgbClr val="FFFFFF"/>
                </a:solidFill>
                <a:latin typeface="Evolventa"/>
                <a:ea typeface="Evolventa"/>
                <a:cs typeface="Evolventa"/>
                <a:sym typeface="Evolventa"/>
              </a:rPr>
              <a:t>к</a:t>
            </a:r>
            <a:r>
              <a:rPr lang="en-US" sz="3112">
                <a:solidFill>
                  <a:srgbClr val="FFFFFF"/>
                </a:solidFill>
                <a:latin typeface="Evolventa"/>
                <a:ea typeface="Evolventa"/>
                <a:cs typeface="Evolventa"/>
                <a:sym typeface="Evolventa"/>
              </a:rPr>
              <a:t>ел</a:t>
            </a:r>
            <a:r>
              <a:rPr lang="en-US" sz="3112">
                <a:solidFill>
                  <a:srgbClr val="FFFFFF"/>
                </a:solidFill>
                <a:latin typeface="Evolventa"/>
                <a:ea typeface="Evolventa"/>
                <a:cs typeface="Evolventa"/>
                <a:sym typeface="Evolventa"/>
              </a:rPr>
              <a:t>е</a:t>
            </a:r>
            <a:r>
              <a:rPr lang="en-US" sz="3112">
                <a:solidFill>
                  <a:srgbClr val="FFFFFF"/>
                </a:solidFill>
                <a:latin typeface="Evolventa"/>
                <a:ea typeface="Evolventa"/>
                <a:cs typeface="Evolventa"/>
                <a:sym typeface="Evolventa"/>
              </a:rPr>
              <a:t>й ә</a:t>
            </a:r>
            <a:r>
              <a:rPr lang="en-US" sz="3112">
                <a:solidFill>
                  <a:srgbClr val="FFFFFF"/>
                </a:solidFill>
                <a:latin typeface="Evolventa"/>
                <a:ea typeface="Evolventa"/>
                <a:cs typeface="Evolventa"/>
                <a:sym typeface="Evolventa"/>
              </a:rPr>
              <a:t>р</a:t>
            </a:r>
            <a:r>
              <a:rPr lang="en-US" sz="3112">
                <a:solidFill>
                  <a:srgbClr val="FFFFFF"/>
                </a:solidFill>
                <a:latin typeface="Evolventa"/>
                <a:ea typeface="Evolventa"/>
                <a:cs typeface="Evolventa"/>
                <a:sym typeface="Evolventa"/>
              </a:rPr>
              <a:t>екеттесу</a:t>
            </a:r>
            <a:r>
              <a:rPr lang="en-US" sz="3112">
                <a:solidFill>
                  <a:srgbClr val="FFFFFF"/>
                </a:solidFill>
                <a:latin typeface="Evolventa"/>
                <a:ea typeface="Evolventa"/>
                <a:cs typeface="Evolventa"/>
                <a:sym typeface="Evolventa"/>
              </a:rPr>
              <a:t>і</a:t>
            </a:r>
            <a:r>
              <a:rPr lang="en-US" sz="3112">
                <a:solidFill>
                  <a:srgbClr val="FFFFFF"/>
                </a:solidFill>
                <a:latin typeface="Evolventa"/>
                <a:ea typeface="Evolventa"/>
                <a:cs typeface="Evolventa"/>
                <a:sym typeface="Evolventa"/>
              </a:rPr>
              <a:t>мен</a:t>
            </a:r>
            <a:r>
              <a:rPr lang="en-US" sz="3112">
                <a:solidFill>
                  <a:srgbClr val="FFFFFF"/>
                </a:solidFill>
                <a:latin typeface="Evolventa"/>
                <a:ea typeface="Evolventa"/>
                <a:cs typeface="Evolventa"/>
                <a:sym typeface="Evolventa"/>
              </a:rPr>
              <a:t> </a:t>
            </a:r>
            <a:r>
              <a:rPr lang="en-US" sz="3112">
                <a:solidFill>
                  <a:srgbClr val="FFFFFF"/>
                </a:solidFill>
                <a:latin typeface="Evolventa"/>
                <a:ea typeface="Evolventa"/>
                <a:cs typeface="Evolventa"/>
                <a:sym typeface="Evolventa"/>
              </a:rPr>
              <a:t>не</a:t>
            </a:r>
            <a:r>
              <a:rPr lang="en-US" sz="3112">
                <a:solidFill>
                  <a:srgbClr val="FFFFFF"/>
                </a:solidFill>
                <a:latin typeface="Evolventa"/>
                <a:ea typeface="Evolventa"/>
                <a:cs typeface="Evolventa"/>
                <a:sym typeface="Evolventa"/>
              </a:rPr>
              <a:t>ме</a:t>
            </a:r>
            <a:r>
              <a:rPr lang="en-US" sz="3112">
                <a:solidFill>
                  <a:srgbClr val="FFFFFF"/>
                </a:solidFill>
                <a:latin typeface="Evolventa"/>
                <a:ea typeface="Evolventa"/>
                <a:cs typeface="Evolventa"/>
                <a:sym typeface="Evolventa"/>
              </a:rPr>
              <a:t>се соңғысы</a:t>
            </a:r>
            <a:r>
              <a:rPr lang="en-US" sz="3112">
                <a:solidFill>
                  <a:srgbClr val="FFFFFF"/>
                </a:solidFill>
                <a:latin typeface="Evolventa"/>
                <a:ea typeface="Evolventa"/>
                <a:cs typeface="Evolventa"/>
                <a:sym typeface="Evolventa"/>
              </a:rPr>
              <a:t>н</a:t>
            </a:r>
            <a:r>
              <a:rPr lang="en-US" sz="3112">
                <a:solidFill>
                  <a:srgbClr val="FFFFFF"/>
                </a:solidFill>
                <a:latin typeface="Evolventa"/>
                <a:ea typeface="Evolventa"/>
                <a:cs typeface="Evolventa"/>
                <a:sym typeface="Evolventa"/>
              </a:rPr>
              <a:t>ың</a:t>
            </a:r>
            <a:r>
              <a:rPr lang="en-US" sz="3112">
                <a:solidFill>
                  <a:srgbClr val="FFFFFF"/>
                </a:solidFill>
                <a:latin typeface="Evolventa"/>
                <a:ea typeface="Evolventa"/>
                <a:cs typeface="Evolventa"/>
                <a:sym typeface="Evolventa"/>
              </a:rPr>
              <a:t> </a:t>
            </a:r>
            <a:r>
              <a:rPr lang="en-US" sz="3112">
                <a:solidFill>
                  <a:srgbClr val="FFFFFF"/>
                </a:solidFill>
                <a:latin typeface="Evolventa"/>
                <a:ea typeface="Evolventa"/>
                <a:cs typeface="Evolventa"/>
                <a:sym typeface="Evolventa"/>
              </a:rPr>
              <a:t>п</a:t>
            </a:r>
            <a:r>
              <a:rPr lang="en-US" sz="3112">
                <a:solidFill>
                  <a:srgbClr val="FFFFFF"/>
                </a:solidFill>
                <a:latin typeface="Evolventa"/>
                <a:ea typeface="Evolventa"/>
                <a:cs typeface="Evolventa"/>
                <a:sym typeface="Evolventa"/>
              </a:rPr>
              <a:t>о</a:t>
            </a:r>
            <a:r>
              <a:rPr lang="en-US" sz="3112">
                <a:solidFill>
                  <a:srgbClr val="FFFFFF"/>
                </a:solidFill>
                <a:latin typeface="Evolventa"/>
                <a:ea typeface="Evolventa"/>
                <a:cs typeface="Evolventa"/>
                <a:sym typeface="Evolventa"/>
              </a:rPr>
              <a:t>ля</a:t>
            </a:r>
            <a:r>
              <a:rPr lang="en-US" sz="3112">
                <a:solidFill>
                  <a:srgbClr val="FFFFFF"/>
                </a:solidFill>
                <a:latin typeface="Evolventa"/>
                <a:ea typeface="Evolventa"/>
                <a:cs typeface="Evolventa"/>
                <a:sym typeface="Evolventa"/>
              </a:rPr>
              <a:t>рлы</a:t>
            </a:r>
            <a:r>
              <a:rPr lang="en-US" sz="3112">
                <a:solidFill>
                  <a:srgbClr val="FFFFFF"/>
                </a:solidFill>
                <a:latin typeface="Evolventa"/>
                <a:ea typeface="Evolventa"/>
                <a:cs typeface="Evolventa"/>
                <a:sym typeface="Evolventa"/>
              </a:rPr>
              <a:t> еріткіштегі ерітіндісінде</a:t>
            </a:r>
            <a:r>
              <a:rPr lang="en-US" sz="3112">
                <a:solidFill>
                  <a:srgbClr val="FFFFFF"/>
                </a:solidFill>
                <a:latin typeface="Evolventa"/>
                <a:ea typeface="Evolventa"/>
                <a:cs typeface="Evolventa"/>
                <a:sym typeface="Evolventa"/>
              </a:rPr>
              <a:t> </a:t>
            </a:r>
            <a:r>
              <a:rPr lang="en-US" sz="3112">
                <a:solidFill>
                  <a:srgbClr val="FFFFFF"/>
                </a:solidFill>
                <a:latin typeface="Evolventa"/>
                <a:ea typeface="Evolventa"/>
                <a:cs typeface="Evolventa"/>
                <a:sym typeface="Evolventa"/>
              </a:rPr>
              <a:t>(</a:t>
            </a:r>
            <a:r>
              <a:rPr lang="en-US" sz="3112">
                <a:solidFill>
                  <a:srgbClr val="FFFFFF"/>
                </a:solidFill>
                <a:latin typeface="Evolventa"/>
                <a:ea typeface="Evolventa"/>
                <a:cs typeface="Evolventa"/>
                <a:sym typeface="Evolventa"/>
              </a:rPr>
              <a:t>нитр</a:t>
            </a:r>
            <a:r>
              <a:rPr lang="en-US" sz="3112">
                <a:solidFill>
                  <a:srgbClr val="FFFFFF"/>
                </a:solidFill>
                <a:latin typeface="Evolventa"/>
                <a:ea typeface="Evolventa"/>
                <a:cs typeface="Evolventa"/>
                <a:sym typeface="Evolventa"/>
              </a:rPr>
              <a:t>оме</a:t>
            </a:r>
            <a:r>
              <a:rPr lang="en-US" sz="3112">
                <a:solidFill>
                  <a:srgbClr val="FFFFFF"/>
                </a:solidFill>
                <a:latin typeface="Evolventa"/>
                <a:ea typeface="Evolventa"/>
                <a:cs typeface="Evolventa"/>
                <a:sym typeface="Evolventa"/>
              </a:rPr>
              <a:t>та</a:t>
            </a:r>
            <a:r>
              <a:rPr lang="en-US" sz="3112">
                <a:solidFill>
                  <a:srgbClr val="FFFFFF"/>
                </a:solidFill>
                <a:latin typeface="Evolventa"/>
                <a:ea typeface="Evolventa"/>
                <a:cs typeface="Evolventa"/>
                <a:sym typeface="Evolventa"/>
              </a:rPr>
              <a:t>н,</a:t>
            </a:r>
            <a:r>
              <a:rPr lang="en-US" sz="3112">
                <a:solidFill>
                  <a:srgbClr val="FFFFFF"/>
                </a:solidFill>
                <a:latin typeface="Evolventa"/>
                <a:ea typeface="Evolventa"/>
                <a:cs typeface="Evolventa"/>
                <a:sym typeface="Evolventa"/>
              </a:rPr>
              <a:t> </a:t>
            </a:r>
            <a:r>
              <a:rPr lang="en-US" sz="3112">
                <a:solidFill>
                  <a:srgbClr val="FFFFFF"/>
                </a:solidFill>
                <a:latin typeface="Evolventa"/>
                <a:ea typeface="Evolventa"/>
                <a:cs typeface="Evolventa"/>
                <a:sym typeface="Evolventa"/>
              </a:rPr>
              <a:t>сул</a:t>
            </a:r>
            <a:r>
              <a:rPr lang="en-US" sz="3112">
                <a:solidFill>
                  <a:srgbClr val="FFFFFF"/>
                </a:solidFill>
                <a:latin typeface="Evolventa"/>
                <a:ea typeface="Evolventa"/>
                <a:cs typeface="Evolventa"/>
                <a:sym typeface="Evolventa"/>
              </a:rPr>
              <a:t>ь</a:t>
            </a:r>
            <a:r>
              <a:rPr lang="en-US" sz="3112">
                <a:solidFill>
                  <a:srgbClr val="FFFFFF"/>
                </a:solidFill>
                <a:latin typeface="Evolventa"/>
                <a:ea typeface="Evolventa"/>
                <a:cs typeface="Evolventa"/>
                <a:sym typeface="Evolventa"/>
              </a:rPr>
              <a:t>фолан, </a:t>
            </a:r>
            <a:r>
              <a:rPr lang="en-US" sz="3112">
                <a:solidFill>
                  <a:srgbClr val="FFFFFF"/>
                </a:solidFill>
                <a:latin typeface="Evolventa"/>
                <a:ea typeface="Evolventa"/>
                <a:cs typeface="Evolventa"/>
                <a:sym typeface="Evolventa"/>
              </a:rPr>
              <a:t>с</a:t>
            </a:r>
            <a:r>
              <a:rPr lang="en-US" sz="3112">
                <a:solidFill>
                  <a:srgbClr val="FFFFFF"/>
                </a:solidFill>
                <a:latin typeface="Evolventa"/>
                <a:ea typeface="Evolventa"/>
                <a:cs typeface="Evolventa"/>
                <a:sym typeface="Evolventa"/>
              </a:rPr>
              <a:t>ірке</a:t>
            </a:r>
            <a:r>
              <a:rPr lang="en-US" sz="3112">
                <a:solidFill>
                  <a:srgbClr val="FFFFFF"/>
                </a:solidFill>
                <a:latin typeface="Evolventa"/>
                <a:ea typeface="Evolventa"/>
                <a:cs typeface="Evolventa"/>
                <a:sym typeface="Evolventa"/>
              </a:rPr>
              <a:t> қышқылы</a:t>
            </a:r>
            <a:r>
              <a:rPr lang="en-US" sz="3112">
                <a:solidFill>
                  <a:srgbClr val="FFFFFF"/>
                </a:solidFill>
                <a:latin typeface="Evolventa"/>
                <a:ea typeface="Evolventa"/>
                <a:cs typeface="Evolventa"/>
                <a:sym typeface="Evolventa"/>
              </a:rPr>
              <a:t>) жүзеге асырылады. </a:t>
            </a:r>
          </a:p>
          <a:p>
            <a:pPr algn="ctr">
              <a:lnSpc>
                <a:spcPts val="4357"/>
              </a:lnSpc>
            </a:pPr>
          </a:p>
          <a:p>
            <a:pPr algn="ctr">
              <a:lnSpc>
                <a:spcPts val="4357"/>
              </a:lnSpc>
              <a:spcBef>
                <a:spcPct val="0"/>
              </a:spcBef>
            </a:pPr>
            <a:r>
              <a:rPr lang="en-US" sz="3112">
                <a:solidFill>
                  <a:srgbClr val="FFFFFF"/>
                </a:solidFill>
                <a:latin typeface="Evolventa"/>
                <a:ea typeface="Evolventa"/>
                <a:cs typeface="Evolventa"/>
                <a:sym typeface="Evolventa"/>
              </a:rPr>
              <a:t>П</a:t>
            </a:r>
            <a:r>
              <a:rPr lang="en-US" sz="3112">
                <a:solidFill>
                  <a:srgbClr val="FFFFFF"/>
                </a:solidFill>
                <a:latin typeface="Evolventa"/>
                <a:ea typeface="Evolventa"/>
                <a:cs typeface="Evolventa"/>
                <a:sym typeface="Evolventa"/>
              </a:rPr>
              <a:t>ол</a:t>
            </a:r>
            <a:r>
              <a:rPr lang="en-US" sz="3112">
                <a:solidFill>
                  <a:srgbClr val="FFFFFF"/>
                </a:solidFill>
                <a:latin typeface="Evolventa"/>
                <a:ea typeface="Evolventa"/>
                <a:cs typeface="Evolventa"/>
                <a:sym typeface="Evolventa"/>
              </a:rPr>
              <a:t>ярл</a:t>
            </a:r>
            <a:r>
              <a:rPr lang="en-US" sz="3112">
                <a:solidFill>
                  <a:srgbClr val="FFFFFF"/>
                </a:solidFill>
                <a:latin typeface="Evolventa"/>
                <a:ea typeface="Evolventa"/>
                <a:cs typeface="Evolventa"/>
                <a:sym typeface="Evolventa"/>
              </a:rPr>
              <a:t>ы </a:t>
            </a:r>
            <a:r>
              <a:rPr lang="en-US" sz="3112">
                <a:solidFill>
                  <a:srgbClr val="FFFFFF"/>
                </a:solidFill>
                <a:latin typeface="Evolventa"/>
                <a:ea typeface="Evolventa"/>
                <a:cs typeface="Evolventa"/>
                <a:sym typeface="Evolventa"/>
              </a:rPr>
              <a:t>е</a:t>
            </a:r>
            <a:r>
              <a:rPr lang="en-US" sz="3112">
                <a:solidFill>
                  <a:srgbClr val="FFFFFF"/>
                </a:solidFill>
                <a:latin typeface="Evolventa"/>
                <a:ea typeface="Evolventa"/>
                <a:cs typeface="Evolventa"/>
                <a:sym typeface="Evolventa"/>
              </a:rPr>
              <a:t>р</a:t>
            </a:r>
            <a:r>
              <a:rPr lang="en-US" sz="3112">
                <a:solidFill>
                  <a:srgbClr val="FFFFFF"/>
                </a:solidFill>
                <a:latin typeface="Evolventa"/>
                <a:ea typeface="Evolventa"/>
                <a:cs typeface="Evolventa"/>
                <a:sym typeface="Evolventa"/>
              </a:rPr>
              <a:t>іт</a:t>
            </a:r>
            <a:r>
              <a:rPr lang="en-US" sz="3112">
                <a:solidFill>
                  <a:srgbClr val="FFFFFF"/>
                </a:solidFill>
                <a:latin typeface="Evolventa"/>
                <a:ea typeface="Evolventa"/>
                <a:cs typeface="Evolventa"/>
                <a:sym typeface="Evolventa"/>
              </a:rPr>
              <a:t>к</a:t>
            </a:r>
            <a:r>
              <a:rPr lang="en-US" sz="3112">
                <a:solidFill>
                  <a:srgbClr val="FFFFFF"/>
                </a:solidFill>
                <a:latin typeface="Evolventa"/>
                <a:ea typeface="Evolventa"/>
                <a:cs typeface="Evolventa"/>
                <a:sym typeface="Evolventa"/>
              </a:rPr>
              <a:t>іш</a:t>
            </a:r>
            <a:r>
              <a:rPr lang="en-US" sz="3112">
                <a:solidFill>
                  <a:srgbClr val="FFFFFF"/>
                </a:solidFill>
                <a:latin typeface="Evolventa"/>
                <a:ea typeface="Evolventa"/>
                <a:cs typeface="Evolventa"/>
                <a:sym typeface="Evolventa"/>
              </a:rPr>
              <a:t> реа</a:t>
            </a:r>
            <a:r>
              <a:rPr lang="en-US" sz="3112">
                <a:solidFill>
                  <a:srgbClr val="FFFFFF"/>
                </a:solidFill>
                <a:latin typeface="Evolventa"/>
                <a:ea typeface="Evolventa"/>
                <a:cs typeface="Evolventa"/>
                <a:sym typeface="Evolventa"/>
              </a:rPr>
              <a:t>ктивті заттарды ерітуден басқа, [H2NO3]+ ионын ерітеді және </a:t>
            </a:r>
            <a:r>
              <a:rPr lang="en-US" sz="3112">
                <a:solidFill>
                  <a:srgbClr val="FFFFFF"/>
                </a:solidFill>
                <a:latin typeface="Evolventa"/>
                <a:ea typeface="Evolventa"/>
                <a:cs typeface="Evolventa"/>
                <a:sym typeface="Evolventa"/>
              </a:rPr>
              <a:t>оның диссоциациялануына ықпал етеді.</a:t>
            </a:r>
          </a:p>
          <a:p>
            <a:pPr algn="ctr">
              <a:lnSpc>
                <a:spcPts val="4357"/>
              </a:lnSpc>
              <a:spcBef>
                <a:spcPct val="0"/>
              </a:spcBef>
            </a:pPr>
          </a:p>
          <a:p>
            <a:pPr algn="ctr">
              <a:lnSpc>
                <a:spcPts val="4357"/>
              </a:lnSpc>
              <a:spcBef>
                <a:spcPct val="0"/>
              </a:spcBef>
            </a:pPr>
            <a:r>
              <a:rPr lang="en-US" sz="3112">
                <a:solidFill>
                  <a:srgbClr val="FFFFFF"/>
                </a:solidFill>
                <a:latin typeface="Evolventa"/>
                <a:ea typeface="Evolventa"/>
                <a:cs typeface="Evolventa"/>
                <a:sym typeface="Evolventa"/>
              </a:rPr>
              <a:t>Зертханалық жағдайда нитраттар мен нитроний тұздары жиі қолданылады, олардың нитрат белсенділігі келесі қатарда артады:</a:t>
            </a:r>
          </a:p>
          <a:p>
            <a:pPr algn="ctr">
              <a:lnSpc>
                <a:spcPts val="4357"/>
              </a:lnSpc>
              <a:spcBef>
                <a:spcPct val="0"/>
              </a:spcBef>
            </a:pPr>
          </a:p>
        </p:txBody>
      </p:sp>
      <p:sp>
        <p:nvSpPr>
          <p:cNvPr name="Freeform 4" id="4"/>
          <p:cNvSpPr/>
          <p:nvPr/>
        </p:nvSpPr>
        <p:spPr>
          <a:xfrm flipH="false" flipV="false" rot="0">
            <a:off x="3052488" y="7565620"/>
            <a:ext cx="12183024" cy="609151"/>
          </a:xfrm>
          <a:custGeom>
            <a:avLst/>
            <a:gdLst/>
            <a:ahLst/>
            <a:cxnLst/>
            <a:rect r="r" b="b" t="t" l="l"/>
            <a:pathLst>
              <a:path h="609151" w="12183024">
                <a:moveTo>
                  <a:pt x="0" y="0"/>
                </a:moveTo>
                <a:lnTo>
                  <a:pt x="12183024" y="0"/>
                </a:lnTo>
                <a:lnTo>
                  <a:pt x="12183024" y="609151"/>
                </a:lnTo>
                <a:lnTo>
                  <a:pt x="0" y="609151"/>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3493371" y="1863213"/>
            <a:ext cx="11301259" cy="4619390"/>
          </a:xfrm>
          <a:custGeom>
            <a:avLst/>
            <a:gdLst/>
            <a:ahLst/>
            <a:cxnLst/>
            <a:rect r="r" b="b" t="t" l="l"/>
            <a:pathLst>
              <a:path h="4619390" w="11301259">
                <a:moveTo>
                  <a:pt x="0" y="0"/>
                </a:moveTo>
                <a:lnTo>
                  <a:pt x="11301258" y="0"/>
                </a:lnTo>
                <a:lnTo>
                  <a:pt x="11301258" y="4619390"/>
                </a:lnTo>
                <a:lnTo>
                  <a:pt x="0" y="4619390"/>
                </a:lnTo>
                <a:lnTo>
                  <a:pt x="0" y="0"/>
                </a:lnTo>
                <a:close/>
              </a:path>
            </a:pathLst>
          </a:custGeom>
          <a:blipFill>
            <a:blip r:embed="rId3"/>
            <a:stretch>
              <a:fillRect l="0" t="0" r="0" b="0"/>
            </a:stretch>
          </a:blipFill>
        </p:spPr>
      </p:sp>
      <p:sp>
        <p:nvSpPr>
          <p:cNvPr name="TextBox 4" id="4"/>
          <p:cNvSpPr txBox="true"/>
          <p:nvPr/>
        </p:nvSpPr>
        <p:spPr>
          <a:xfrm rot="0">
            <a:off x="5808742" y="866775"/>
            <a:ext cx="6670515" cy="635315"/>
          </a:xfrm>
          <a:prstGeom prst="rect">
            <a:avLst/>
          </a:prstGeom>
        </p:spPr>
        <p:txBody>
          <a:bodyPr anchor="t" rtlCol="false" tIns="0" lIns="0" bIns="0" rIns="0">
            <a:spAutoFit/>
          </a:bodyPr>
          <a:lstStyle/>
          <a:p>
            <a:pPr algn="ctr">
              <a:lnSpc>
                <a:spcPts val="4357"/>
              </a:lnSpc>
              <a:spcBef>
                <a:spcPct val="0"/>
              </a:spcBef>
            </a:pPr>
            <a:r>
              <a:rPr lang="en-US" b="true" sz="3112">
                <a:solidFill>
                  <a:srgbClr val="FFFFFF"/>
                </a:solidFill>
                <a:latin typeface="Evolventa Bold"/>
                <a:ea typeface="Evolventa Bold"/>
                <a:cs typeface="Evolventa Bold"/>
                <a:sym typeface="Evolventa Bold"/>
              </a:rPr>
              <a:t>Бензолды нитрлеу ме</a:t>
            </a:r>
            <a:r>
              <a:rPr lang="en-US" b="true" sz="3112">
                <a:solidFill>
                  <a:srgbClr val="FFFFFF"/>
                </a:solidFill>
                <a:latin typeface="Evolventa Bold"/>
                <a:ea typeface="Evolventa Bold"/>
                <a:cs typeface="Evolventa Bold"/>
                <a:sym typeface="Evolventa Bold"/>
              </a:rPr>
              <a:t>ханизмі:</a:t>
            </a:r>
          </a:p>
        </p:txBody>
      </p:sp>
      <p:sp>
        <p:nvSpPr>
          <p:cNvPr name="TextBox 5" id="5"/>
          <p:cNvSpPr txBox="true"/>
          <p:nvPr/>
        </p:nvSpPr>
        <p:spPr>
          <a:xfrm rot="0">
            <a:off x="3918642" y="7047063"/>
            <a:ext cx="10450716" cy="1740215"/>
          </a:xfrm>
          <a:prstGeom prst="rect">
            <a:avLst/>
          </a:prstGeom>
        </p:spPr>
        <p:txBody>
          <a:bodyPr anchor="t" rtlCol="false" tIns="0" lIns="0" bIns="0" rIns="0">
            <a:spAutoFit/>
          </a:bodyPr>
          <a:lstStyle/>
          <a:p>
            <a:pPr algn="ctr">
              <a:lnSpc>
                <a:spcPts val="4357"/>
              </a:lnSpc>
              <a:spcBef>
                <a:spcPct val="0"/>
              </a:spcBef>
            </a:pPr>
            <a:r>
              <a:rPr lang="en-US" b="true" sz="3112">
                <a:solidFill>
                  <a:srgbClr val="FFFFFF"/>
                </a:solidFill>
                <a:latin typeface="Evolventa Bold"/>
                <a:ea typeface="Evolventa Bold"/>
                <a:cs typeface="Evolventa Bold"/>
                <a:sym typeface="Evolventa Bold"/>
              </a:rPr>
              <a:t>Ароматты қосылыстарды нитрлеу электрофильді алмасу ре</a:t>
            </a:r>
            <a:r>
              <a:rPr lang="en-US" b="true" sz="3112">
                <a:solidFill>
                  <a:srgbClr val="FFFFFF"/>
                </a:solidFill>
                <a:latin typeface="Evolventa Bold"/>
                <a:ea typeface="Evolventa Bold"/>
                <a:cs typeface="Evolventa Bold"/>
                <a:sym typeface="Evolventa Bold"/>
              </a:rPr>
              <a:t>акциясына жатады.</a:t>
            </a:r>
          </a:p>
          <a:p>
            <a:pPr algn="ctr">
              <a:lnSpc>
                <a:spcPts val="4357"/>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DAGlNtktRHQ</dc:identifier>
  <dcterms:modified xsi:type="dcterms:W3CDTF">2011-08-01T06:04:30Z</dcterms:modified>
  <cp:revision>1</cp:revision>
  <dc:title>12-дәріс Нитрлеу процестері</dc:title>
</cp:coreProperties>
</file>