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76" r:id="rId3"/>
    <p:sldId id="257" r:id="rId4"/>
    <p:sldId id="281" r:id="rId5"/>
    <p:sldId id="282" r:id="rId6"/>
    <p:sldId id="283" r:id="rId7"/>
    <p:sldId id="284" r:id="rId8"/>
    <p:sldId id="292" r:id="rId9"/>
    <p:sldId id="274" r:id="rId10"/>
    <p:sldId id="294" r:id="rId11"/>
    <p:sldId id="275" r:id="rId12"/>
    <p:sldId id="277" r:id="rId13"/>
    <p:sldId id="285" r:id="rId14"/>
    <p:sldId id="280" r:id="rId15"/>
    <p:sldId id="278" r:id="rId16"/>
    <p:sldId id="279" r:id="rId17"/>
    <p:sldId id="293" r:id="rId18"/>
    <p:sldId id="286" r:id="rId19"/>
    <p:sldId id="287" r:id="rId20"/>
    <p:sldId id="288" r:id="rId21"/>
    <p:sldId id="289" r:id="rId22"/>
    <p:sldId id="290" r:id="rId23"/>
    <p:sldId id="291" r:id="rId24"/>
    <p:sldId id="270" r:id="rId25"/>
    <p:sldId id="271" r:id="rId26"/>
    <p:sldId id="27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1757" autoAdjust="0"/>
  </p:normalViewPr>
  <p:slideViewPr>
    <p:cSldViewPr snapToGrid="0">
      <p:cViewPr varScale="1">
        <p:scale>
          <a:sx n="65" d="100"/>
          <a:sy n="65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60CAF-FA8B-481E-9905-8D6C23F963DD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6AF63-6170-44D6-A1FE-47FE028FF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935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6AF63-6170-44D6-A1FE-47FE028FF12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069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6AF63-6170-44D6-A1FE-47FE028FF12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926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6AF63-6170-44D6-A1FE-47FE028FF12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640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6AF63-6170-44D6-A1FE-47FE028FF12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8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6AF63-6170-44D6-A1FE-47FE028FF12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296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6AF63-6170-44D6-A1FE-47FE028FF12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843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6AF63-6170-44D6-A1FE-47FE028FF12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50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7B2F-C285-40AB-8BE4-CA762D3FD01B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9313-D692-461D-BFFC-18EFEDC97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29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7B2F-C285-40AB-8BE4-CA762D3FD01B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9313-D692-461D-BFFC-18EFEDC97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951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7B2F-C285-40AB-8BE4-CA762D3FD01B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9313-D692-461D-BFFC-18EFEDC97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548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7B2F-C285-40AB-8BE4-CA762D3FD01B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9313-D692-461D-BFFC-18EFEDC97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213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7B2F-C285-40AB-8BE4-CA762D3FD01B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9313-D692-461D-BFFC-18EFEDC97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41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7B2F-C285-40AB-8BE4-CA762D3FD01B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9313-D692-461D-BFFC-18EFEDC97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976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7B2F-C285-40AB-8BE4-CA762D3FD01B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9313-D692-461D-BFFC-18EFEDC97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641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7B2F-C285-40AB-8BE4-CA762D3FD01B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9313-D692-461D-BFFC-18EFEDC97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482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7B2F-C285-40AB-8BE4-CA762D3FD01B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9313-D692-461D-BFFC-18EFEDC97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31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7B2F-C285-40AB-8BE4-CA762D3FD01B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9313-D692-461D-BFFC-18EFEDC97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63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7B2F-C285-40AB-8BE4-CA762D3FD01B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9313-D692-461D-BFFC-18EFEDC97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30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67B2F-C285-40AB-8BE4-CA762D3FD01B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19313-D692-461D-BFFC-18EFEDC971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12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kHOQvA6l5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yWGLeSrcHw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YZmka-sCN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4522B21E-B2B9-4C72-9A71-C87EFD1374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EB7D2A2-F448-44D4-938C-DC84CBCB3B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71AEA07-1E14-44B4-8E55-64EF049CD6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kk-KZ" sz="2300" b="1" dirty="0">
                <a:latin typeface="Arial" panose="020B0604020202020204" pitchFamily="34" charset="0"/>
                <a:cs typeface="Arial" panose="020B0604020202020204" pitchFamily="34" charset="0"/>
              </a:rPr>
              <a:t>Л.Н Гумилев атындағы Еуразия ұлттық университеті</a:t>
            </a:r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2300" b="1" dirty="0">
                <a:latin typeface="Arial" panose="020B0604020202020204" pitchFamily="34" charset="0"/>
                <a:cs typeface="Arial" panose="020B0604020202020204" pitchFamily="34" charset="0"/>
              </a:rPr>
              <a:t>Лекция 1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00" dirty="0" err="1">
                <a:latin typeface="Arial" panose="020B0604020202020204" pitchFamily="34" charset="0"/>
                <a:cs typeface="Arial" panose="020B0604020202020204" pitchFamily="34" charset="0"/>
              </a:rPr>
              <a:t>Мұнай-газ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300" dirty="0">
                <a:latin typeface="Arial" panose="020B0604020202020204" pitchFamily="34" charset="0"/>
                <a:cs typeface="Arial" panose="020B0604020202020204" pitchFamily="34" charset="0"/>
              </a:rPr>
              <a:t>саласының қазіргі жағдайы мен өзекті мәселелері, сұйық көмірсутектері өңдеу. Бастапқы гипотезалар. 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7C8EA93-3210-4C62-99E9-153C275E3A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514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92096" y="329184"/>
            <a:ext cx="760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пайда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болуының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негізгі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гипотезалары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Капля 8"/>
          <p:cNvSpPr/>
          <p:nvPr/>
        </p:nvSpPr>
        <p:spPr>
          <a:xfrm>
            <a:off x="370323" y="1380626"/>
            <a:ext cx="4883638" cy="5388473"/>
          </a:xfrm>
          <a:prstGeom prst="teardrop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42" y="4500216"/>
            <a:ext cx="3161908" cy="15988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841" y="2479757"/>
            <a:ext cx="3116231" cy="1828959"/>
          </a:xfrm>
          <a:prstGeom prst="rect">
            <a:avLst/>
          </a:prstGeom>
        </p:spPr>
      </p:pic>
      <p:sp>
        <p:nvSpPr>
          <p:cNvPr id="13" name="Капля 12"/>
          <p:cNvSpPr/>
          <p:nvPr/>
        </p:nvSpPr>
        <p:spPr>
          <a:xfrm>
            <a:off x="5689430" y="1469527"/>
            <a:ext cx="5550070" cy="3523488"/>
          </a:xfrm>
          <a:prstGeom prst="teardrop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just"/>
            <a:endParaRPr lang="ru-RU" sz="11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00" y="2041729"/>
            <a:ext cx="4292600" cy="1639951"/>
          </a:xfrm>
          <a:prstGeom prst="rect">
            <a:avLst/>
          </a:prstGeom>
        </p:spPr>
      </p:pic>
      <p:sp>
        <p:nvSpPr>
          <p:cNvPr id="19" name="Выгнутая влево стрелка 18"/>
          <p:cNvSpPr/>
          <p:nvPr/>
        </p:nvSpPr>
        <p:spPr>
          <a:xfrm>
            <a:off x="3649229" y="737510"/>
            <a:ext cx="731520" cy="73201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>
            <a:off x="7627390" y="708104"/>
            <a:ext cx="731520" cy="83961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5993291" y="5088549"/>
            <a:ext cx="4483100" cy="1597695"/>
          </a:xfrm>
          <a:prstGeom prst="round2Diag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түзілуінде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бастапқы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органикалық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заттардың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айналуының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термиялық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термокаталитикалық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процестеріне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басты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назар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аударылады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Выгнутая влево стрелка 21"/>
          <p:cNvSpPr/>
          <p:nvPr/>
        </p:nvSpPr>
        <p:spPr>
          <a:xfrm>
            <a:off x="4754318" y="5470092"/>
            <a:ext cx="1138481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D9D0929-658F-274B-812A-0DA85588DC95}"/>
              </a:ext>
            </a:extLst>
          </p:cNvPr>
          <p:cNvSpPr txBox="1"/>
          <p:nvPr/>
        </p:nvSpPr>
        <p:spPr>
          <a:xfrm>
            <a:off x="1638088" y="1699831"/>
            <a:ext cx="311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Органикалық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шөгінді-миграциялық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биогенді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1D175D-DC22-2143-A0E0-20DEA24E831C}"/>
              </a:ext>
            </a:extLst>
          </p:cNvPr>
          <p:cNvSpPr txBox="1"/>
          <p:nvPr/>
        </p:nvSpPr>
        <p:spPr>
          <a:xfrm>
            <a:off x="7550065" y="162463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Бейорганикалық</a:t>
            </a:r>
            <a:endParaRPr 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C372AEF-1BB0-7C4D-9B4B-B708561E6E67}"/>
              </a:ext>
            </a:extLst>
          </p:cNvPr>
          <p:cNvSpPr txBox="1"/>
          <p:nvPr/>
        </p:nvSpPr>
        <p:spPr>
          <a:xfrm>
            <a:off x="7073622" y="3607551"/>
            <a:ext cx="3711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kk-KZ" dirty="0"/>
          </a:p>
          <a:p>
            <a:pPr algn="l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карбид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жанартау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ғарыш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тық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12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ұнайдың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түзілуі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263"/>
          <a:stretch/>
        </p:blipFill>
        <p:spPr>
          <a:xfrm>
            <a:off x="999744" y="1804416"/>
            <a:ext cx="10192512" cy="4693920"/>
          </a:xfrm>
          <a:prstGeom prst="rect">
            <a:avLst/>
          </a:prstGeom>
        </p:spPr>
      </p:pic>
      <p:sp>
        <p:nvSpPr>
          <p:cNvPr id="5" name="Стрелка вниз 4"/>
          <p:cNvSpPr/>
          <p:nvPr/>
        </p:nvSpPr>
        <p:spPr>
          <a:xfrm>
            <a:off x="5108448" y="1312736"/>
            <a:ext cx="10942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473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09" t="23710" r="18771" b="3984"/>
          <a:stretch/>
        </p:blipFill>
        <p:spPr>
          <a:xfrm>
            <a:off x="118820" y="1"/>
            <a:ext cx="5801533" cy="69874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17920" y="1097280"/>
            <a:ext cx="513588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«Қара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алтынның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шығу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тегінің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биогендік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теориясын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алғаш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рет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М.В.Ломоносов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тұжырымдаған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көптеген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миллиондаған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жылдар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бойы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әртүрлі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флора мен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фаунаның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органикалық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қалдықтарынан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пайда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болды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7248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857"/>
          <a:stretch/>
        </p:blipFill>
        <p:spPr>
          <a:xfrm>
            <a:off x="-295858" y="1069146"/>
            <a:ext cx="6778751" cy="5253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521" t="18373" r="10959" b="22106"/>
          <a:stretch/>
        </p:blipFill>
        <p:spPr>
          <a:xfrm>
            <a:off x="6482893" y="608648"/>
            <a:ext cx="4619447" cy="36619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69100" y="4508500"/>
            <a:ext cx="4457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FeC2+ 2H2O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CH≡CH + Fe(OH)2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Менделеев Д.И.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89800" y="5392698"/>
            <a:ext cx="322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СО2 + Н2     СО + Н2О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89800" y="5886966"/>
            <a:ext cx="4935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 + 3Н2      СН4+ Н2О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Фишер-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Тропш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7B8651B-32C1-E54F-BFDF-1D02A142DEC9}"/>
              </a:ext>
            </a:extLst>
          </p:cNvPr>
          <p:cNvSpPr txBox="1"/>
          <p:nvPr/>
        </p:nvSpPr>
        <p:spPr>
          <a:xfrm rot="10800000" flipH="1" flipV="1">
            <a:off x="1281192" y="455777"/>
            <a:ext cx="442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Мұнай шығуының абиогендік теориясы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55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355" t="9879" b="22793"/>
          <a:stretch/>
        </p:blipFill>
        <p:spPr>
          <a:xfrm>
            <a:off x="660400" y="896132"/>
            <a:ext cx="4765040" cy="59618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03240" y="1245575"/>
            <a:ext cx="59283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Карбид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теориясы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(Д.И. Менделеев):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барлық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ірі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кен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орындары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әдетте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жер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қыртысындағы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жарықтар мен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жарықтардың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жанында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орналасқан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-  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осындай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жарықтар мен жарықтар</a:t>
            </a:r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арқылы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жер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үсті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сулары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жер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қыртысына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терең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еніп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оның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құрамындағы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металдармен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олардың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карбидті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қосылыстарымен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әрекеттеседі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Нәтижесінде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көмірсутектер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түзіледі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kk-KZ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уақыт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өте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келе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көмірсутектер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жер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бетіне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жақындайды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бұл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немесе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газ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кен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орнының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пайда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болуына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әкеледі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2992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9536" y="646176"/>
            <a:ext cx="6684264" cy="5530787"/>
          </a:xfrm>
        </p:spPr>
        <p:txBody>
          <a:bodyPr>
            <a:normAutofit fontScale="92500"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Жоғарыда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келтірілген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гипотезалардың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негізгі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баламасы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шығу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тегінің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ғарыштық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теориясы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болып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табылады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Оның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негізін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салушы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В.Д.Соколов бұл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ресурстың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пайда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болуы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бейорганикалық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компоненттердің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ғарыштан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жерге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түсуінің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арқасында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мүмкін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болды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деп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есептеді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 Ол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метеориттерде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битумның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және комета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құйрықтарында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көмірсутектердің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болуын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ескерді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k-K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Теория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жұлдыздар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метеориттерде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көмірсутекті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радикалдардың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болуы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расталғаннан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кейін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мүмкін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болды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8533" r="54533"/>
          <a:stretch/>
        </p:blipFill>
        <p:spPr>
          <a:xfrm>
            <a:off x="0" y="0"/>
            <a:ext cx="45339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05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8880" y="670560"/>
            <a:ext cx="5646420" cy="5591747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Бүгінде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Ресей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ғылым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академиясының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және газ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институтының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ресейлік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ғалымдары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әзірлеген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шығу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тегі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туралы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баламалы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теория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сы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танымал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Теория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табиғаттағы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көміртегі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мен су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айналымына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негізделген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Жаңбыр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суының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құрамында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бикарбонат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түріндегі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көміртек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бар.  Ол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жерге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түседі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одан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әрі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қалыптастыру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пішін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алады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шөгінді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бассейндер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деп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аталатын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табиғи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резервуарларды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қалыптастырады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түседі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Бұл гипотеза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90%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осылай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түзіледі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және оның тек 10%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жануарлар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өсімдіктердің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органикалық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қалдықтарының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ыдырауы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нәтижесінде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алынған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080611"/>
            <a:ext cx="5715000" cy="477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25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Неліктен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шын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айы ерітінді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емес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қабаты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қалай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пайда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болады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шығу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тегі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туралы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органикалық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гипотезаның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анықтаушы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факторы.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шығу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тегі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туралы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бейорганикалық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гипотезаның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анықтаушы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факторы.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шығу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тегі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туралы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ғарыштық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гипотезаның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анықтаушы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факторы.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31264" y="584897"/>
            <a:ext cx="7802880" cy="914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Қайталау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сұрақтары</a:t>
            </a:r>
          </a:p>
        </p:txBody>
      </p:sp>
    </p:spTree>
    <p:extLst>
      <p:ext uri="{BB962C8B-B14F-4D97-AF65-F5344CB8AC3E}">
        <p14:creationId xmlns:p14="http://schemas.microsoft.com/office/powerpoint/2010/main" val="2224804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өнімдерінің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құрамы және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негізгі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физика-химиялық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қасиеттері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4420"/>
          <a:stretch/>
        </p:blipFill>
        <p:spPr>
          <a:xfrm>
            <a:off x="838200" y="3246006"/>
            <a:ext cx="4965203" cy="29633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83808" y="1690688"/>
            <a:ext cx="58033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Көмірсутектер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метан,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нафтендік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парафиндік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ароматты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Асфальт және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шайырлы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заттар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Күкірт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және оның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қосылыстары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құрамында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0,1 және 6%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Азот және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оттегі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қосылыстары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мұнайдағы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мазмұн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әдетте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1% -дан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аспайды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Металдар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1%-дан аз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Кен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орны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мұнайы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шикі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тауарлы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болып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табылады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Шикі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зауыттарында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зауыттарында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өңделеді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 Оның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құрамында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еріген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газдар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тұздар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су және тау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жыныстарының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сынықтары бар.</a:t>
            </a:r>
          </a:p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Тауарлық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қолданыстағы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нормативтік-техникалық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құжаттардың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талаптарына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сәйкес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дайындалған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сорттарға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бөлінеді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E3FEBBE-2BAB-F945-A50A-517E116CDF9C}"/>
              </a:ext>
            </a:extLst>
          </p:cNvPr>
          <p:cNvSpPr txBox="1"/>
          <p:nvPr/>
        </p:nvSpPr>
        <p:spPr>
          <a:xfrm>
            <a:off x="571500" y="1690688"/>
            <a:ext cx="4877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химиялық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құрамы </a:t>
            </a:r>
            <a:endParaRPr lang="kk-K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1000-нан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астам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әртүрлі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заттардың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қоспасы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бірақ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олардың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көпшілігі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шамалы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мөлшерде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болады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330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441192" y="4583161"/>
            <a:ext cx="6222492" cy="2898346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330200" y="499872"/>
            <a:ext cx="4457700" cy="280416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сипаттамасы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анықтамалық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сорттары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ОПЕК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себеттері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және т.б.</a:t>
            </a:r>
          </a:p>
        </p:txBody>
      </p:sp>
      <p:sp>
        <p:nvSpPr>
          <p:cNvPr id="7" name="Блок-схема: несколько документов 6"/>
          <p:cNvSpPr/>
          <p:nvPr/>
        </p:nvSpPr>
        <p:spPr>
          <a:xfrm>
            <a:off x="5000184" y="286046"/>
            <a:ext cx="6705600" cy="6285907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тығыздығы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молекулалық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салмақ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салмағы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тұтқырлық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жарқыл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тұтану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өздігінен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тұтану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температурасы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құю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нүктесі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бұлттылық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нүктесі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кристалданудың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басталуы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электрлік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немесе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диэлектрлік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қасиеттер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оптикалық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қасиеттер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ерігіштік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еріту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қабілеті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0200" y="3709851"/>
            <a:ext cx="44577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Баға стандарты -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WTI 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Sweet </a:t>
            </a:r>
            <a:r>
              <a:rPr lang="ru-RU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мұнайы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сондай-ақ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Brent (</a:t>
            </a:r>
            <a:r>
              <a:rPr lang="ru-RU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еуропалық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және ОПЕК нарықтары </a:t>
            </a:r>
            <a:r>
              <a:rPr lang="ru-RU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Tengis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Light.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84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4DA718D0-4865-4629-8134-44F68D41D5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5167ED7-6315-43AB-B1B6-C326D5FD8F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F4D8839-FB03-487D-ACC8-8BFEDD4FEB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0EF75023-9A3B-42FC-B704-61A8F7BEF4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BC4F608-B4B8-48C3-9572-C0F061B1CD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Блок-схема: задержка 3"/>
          <p:cNvSpPr/>
          <p:nvPr/>
        </p:nvSpPr>
        <p:spPr>
          <a:xfrm>
            <a:off x="1282963" y="1238080"/>
            <a:ext cx="9849751" cy="1349671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ДӘРІС ЖОСПАРЫ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1289304" y="2902913"/>
            <a:ext cx="9849751" cy="3032168"/>
          </a:xfrm>
          <a:prstGeom prst="verticalScroll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Мұнай-химия өнеркәсібінің қазіргі жағдайы мен мәселелері 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Мұнай және мұнайдың шығу тегі туралы балама гипотезалар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Мұнай және мұнай өнімдерінің құрамы және физика-химиялық сипаттамасы</a:t>
            </a:r>
          </a:p>
        </p:txBody>
      </p:sp>
    </p:spTree>
    <p:extLst>
      <p:ext uri="{BB962C8B-B14F-4D97-AF65-F5344CB8AC3E}">
        <p14:creationId xmlns:p14="http://schemas.microsoft.com/office/powerpoint/2010/main" val="2478567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араллелограмм 4"/>
          <p:cNvSpPr/>
          <p:nvPr/>
        </p:nvSpPr>
        <p:spPr>
          <a:xfrm>
            <a:off x="48768" y="3017520"/>
            <a:ext cx="4645152" cy="3840480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ГрозНИИ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мәліметтері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парафинді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парафинді-нафтенді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нафтенді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парафинді-нафтенді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ароматты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нафтенді-ароматты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ароматты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болып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бөлінеді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Блок-схема: дисплей 5"/>
          <p:cNvSpPr/>
          <p:nvPr/>
        </p:nvSpPr>
        <p:spPr>
          <a:xfrm>
            <a:off x="4693920" y="451104"/>
            <a:ext cx="7010400" cy="6132576"/>
          </a:xfrm>
          <a:prstGeom prst="flowChartDisp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ГОСТ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R51858-2002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тауарлық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физикалық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химиялық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қасиеттері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класстарға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түрлерге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тығыздығы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топтарға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дайындалу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дәрежесі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түрлерге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күкіртті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сутегі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меркаптандар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бөлінеді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Күкірттің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массалық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үлесіне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байланысты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класстарға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бөлінеді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1 класс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күкірт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мөлшері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аз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күкірт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салмағы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0,6%-ға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дейін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2 класс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күкіртті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күкірттің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салмағы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0,61-ден 1,8%-ға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дейін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3 класс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күкірт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мөлшері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күкірт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салмағы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1,81-ден 3,5%-ға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дейін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4-сынып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әсіресе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күкірт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күкірт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мөлшері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массасынан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3,5%-дан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7680" y="0"/>
            <a:ext cx="47061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Мұнайға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келетін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болсақ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ауырлығы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31,1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градустан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жеңіл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деп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саналады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ауырлығы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22,3°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31,1°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аралығындағы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орташа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10,0°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22,3°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аралығындағы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ауыр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болып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саналады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гравитациясының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10,0°-тан төмен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болуы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өте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ауыр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болып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саналады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4353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Отандық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шикі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көмірсутектерді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өндірудің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ерекшеліктері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2. Қандай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орындары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газ және газ конденсаты деп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аталады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Отандық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депозиттерге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мысалдар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келтіріңіз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химиялық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құрамы және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көмірсутектердің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шығу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тегі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газдың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физика-химиялық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қасиеттері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физикалық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қасиеттеріне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қарай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жіктелуі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26208" y="719328"/>
            <a:ext cx="6827520" cy="682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Қайталау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сұрақтары</a:t>
            </a:r>
          </a:p>
        </p:txBody>
      </p:sp>
    </p:spTree>
    <p:extLst>
      <p:ext uri="{BB962C8B-B14F-4D97-AF65-F5344CB8AC3E}">
        <p14:creationId xmlns:p14="http://schemas.microsoft.com/office/powerpoint/2010/main" val="2171607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В.Д.Рябов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Химия нефти и газа, М., Форум, 2009 г.,334с 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В.А.Проскуряков,А.Е.Драбкин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., Химия нефти и газа. М.2005.448 с.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Handbook of Oil Spill Science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andTechnology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https://onlinelibrary.wiley.com/doi/book/10.1002/978111898998214 November 2014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Журнал Нефтехимия 2018-2021 гг.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https://sciencejournals.ru/journal/neftkhim/</a:t>
            </a:r>
          </a:p>
          <a:p>
            <a:r>
              <a:rPr lang="kk-KZ" dirty="0"/>
              <a:t>Бишімбаева Г.Қ, Букетова А.Е. Мұнай және газ химиясы мен технологиясы: Оқу құралы-Алматы: “Бастау”, 2007. 242б.</a:t>
            </a:r>
          </a:p>
          <a:p>
            <a:r>
              <a:rPr lang="kk-KZ" dirty="0"/>
              <a:t>Абдуқадірова Қ.А. Мұнай және газ химиясы. -2013. -230б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82368" y="570706"/>
            <a:ext cx="642518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Пайдаланылған әдебиеттер тізімі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16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27312"/>
            <a:ext cx="10515600" cy="1603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Назар </a:t>
            </a:r>
            <a:r>
              <a:rPr lang="ru-RU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аударған</a:t>
            </a:r>
            <a:r>
              <a:rPr lang="kk-KZ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дарыңызға</a:t>
            </a:r>
            <a:r>
              <a:rPr lang="ru-RU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рақмет!</a:t>
            </a:r>
          </a:p>
        </p:txBody>
      </p:sp>
    </p:spTree>
    <p:extLst>
      <p:ext uri="{BB962C8B-B14F-4D97-AF65-F5344CB8AC3E}">
        <p14:creationId xmlns:p14="http://schemas.microsoft.com/office/powerpoint/2010/main" val="597398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қалай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 өндіріледі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Мұнай қалай өндіріледі.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Инфографика. Роснефть. </a:t>
            </a:r>
            <a:r>
              <a:rPr lang="ru-RU" dirty="0" err="1"/>
              <a:t>How</a:t>
            </a:r>
            <a:r>
              <a:rPr lang="ru-RU" dirty="0"/>
              <a:t> </a:t>
            </a:r>
            <a:r>
              <a:rPr lang="ru-RU" dirty="0" err="1"/>
              <a:t>is</a:t>
            </a:r>
            <a:r>
              <a:rPr lang="ru-RU" dirty="0"/>
              <a:t> </a:t>
            </a:r>
            <a:r>
              <a:rPr lang="ru-RU" dirty="0" err="1"/>
              <a:t>oil</a:t>
            </a:r>
            <a:r>
              <a:rPr lang="ru-RU" dirty="0"/>
              <a:t> </a:t>
            </a:r>
            <a:r>
              <a:rPr lang="ru-RU" dirty="0" err="1"/>
              <a:t>produced</a:t>
            </a:r>
            <a:r>
              <a:rPr lang="ru-RU" dirty="0"/>
              <a:t>?</a:t>
            </a:r>
            <a:r>
              <a:rPr lang="en-US" dirty="0">
                <a:hlinkClick r:id="rId2"/>
              </a:rPr>
              <a:t> https://www.youtube.com/watch?v=HkHOQvA6l5s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1792" y="3244334"/>
            <a:ext cx="8217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1005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өндірудің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қазіргі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жағдайы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Современная нефтяная эпоха - на карте</a:t>
            </a:r>
          </a:p>
          <a:p>
            <a:r>
              <a:rPr lang="en-US" dirty="0">
                <a:hlinkClick r:id="rId2"/>
              </a:rPr>
              <a:t>https://www.youtube.com/watch?v=-yWGLeSrcHw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507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64471"/>
            <a:ext cx="10515600" cy="1325563"/>
          </a:xfrm>
        </p:spPr>
        <p:txBody>
          <a:bodyPr/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өндіру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технологиясының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ерекшеліктері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50680"/>
            <a:ext cx="10515600" cy="3580067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Учебный фильм Добыча нефти</a:t>
            </a:r>
          </a:p>
          <a:p>
            <a:r>
              <a:rPr lang="en-US" dirty="0">
                <a:hlinkClick r:id="rId2"/>
              </a:rPr>
              <a:t>https://www.youtube.com/watch?v=kYZmka-sCNY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1178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136" y="1243584"/>
            <a:ext cx="5169408" cy="5614416"/>
          </a:xfrm>
        </p:spPr>
        <p:txBody>
          <a:bodyPr>
            <a:normAutofit fontScale="25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Қазақстанда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1911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жылдан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бастап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өндіріле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бастады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Қазақстан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Ресейден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кейінгі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қоры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2-ші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, ал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өндіру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ТМД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елдері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арасында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2-ші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орында</a:t>
            </a:r>
            <a:endParaRPr lang="ru-RU" sz="1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жылға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арналған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шикі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дәлелденген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қоры 30 миллиард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баррельді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(4,09 миллиард тонна)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құрайды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өндіру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көлемі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85,7 млн ​​тонна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деңгейінде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болды</a:t>
            </a:r>
            <a:endParaRPr lang="ru-RU" sz="1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өнімдерінің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жалпы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өндірісі</a:t>
            </a:r>
            <a:r>
              <a:rPr lang="kk-KZ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республика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2021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12,4 млн тонна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деңгейінде</a:t>
            </a:r>
            <a:r>
              <a:rPr lang="ru-RU" sz="1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0" dirty="0" err="1">
                <a:latin typeface="Arial" panose="020B0604020202020204" pitchFamily="34" charset="0"/>
                <a:cs typeface="Arial" panose="020B0604020202020204" pitchFamily="34" charset="0"/>
              </a:rPr>
              <a:t>жоспарланған</a:t>
            </a:r>
            <a:r>
              <a:rPr lang="kk-KZ" sz="10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57" y="1336556"/>
            <a:ext cx="5087112" cy="2460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7018"/>
          <a:stretch/>
        </p:blipFill>
        <p:spPr>
          <a:xfrm>
            <a:off x="905256" y="3890753"/>
            <a:ext cx="5381244" cy="28392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35677" y="265799"/>
            <a:ext cx="9473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Мұнай-химия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өнеркәсібінің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қазіргі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жағдайы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мәселелері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12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792949"/>
              </p:ext>
            </p:extLst>
          </p:nvPr>
        </p:nvGraphicFramePr>
        <p:xfrm>
          <a:off x="6032500" y="602915"/>
          <a:ext cx="5410199" cy="5983605"/>
        </p:xfrm>
        <a:graphic>
          <a:graphicData uri="http://schemas.openxmlformats.org/drawingml/2006/table">
            <a:tbl>
              <a:tblPr/>
              <a:tblGrid>
                <a:gridCol w="22754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724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22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10627">
                <a:tc>
                  <a:txBody>
                    <a:bodyPr/>
                    <a:lstStyle/>
                    <a:p>
                      <a:r>
                        <a:rPr lang="kk-K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МӨЗ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b="1" dirty="0">
                          <a:solidFill>
                            <a:srgbClr val="20212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Бақылаушы акционер</a:t>
                      </a:r>
                      <a:endParaRPr lang="ru-RU" b="1" dirty="0">
                        <a:solidFill>
                          <a:srgbClr val="20212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b="1" i="1" dirty="0" err="1">
                          <a:solidFill>
                            <a:srgbClr val="20212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Өңдеу</a:t>
                      </a:r>
                      <a:r>
                        <a:rPr lang="ru-RU" b="1" i="1" dirty="0">
                          <a:solidFill>
                            <a:srgbClr val="20212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b="1" i="1" dirty="0" err="1">
                          <a:solidFill>
                            <a:srgbClr val="20212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көлемі</a:t>
                      </a:r>
                      <a:r>
                        <a:rPr lang="ru-RU" b="1" i="1" dirty="0">
                          <a:solidFill>
                            <a:srgbClr val="20212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млн тонна</a:t>
                      </a:r>
                    </a:p>
                  </a:txBody>
                  <a:tcPr marL="95250" marR="9525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76375"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Атырау </a:t>
                      </a:r>
                      <a:r>
                        <a:rPr lang="ru-RU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мұнай</a:t>
                      </a:r>
                      <a:r>
                        <a:rPr lang="ru-RU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өңдеу</a:t>
                      </a:r>
                      <a:r>
                        <a:rPr lang="ru-RU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зауыты</a:t>
                      </a:r>
                      <a:endParaRPr lang="ru-RU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(1945</a:t>
                      </a:r>
                      <a:r>
                        <a:rPr lang="kk-KZ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ж.)</a:t>
                      </a:r>
                      <a:endParaRPr lang="ru-RU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КазМунайГаз</a:t>
                      </a:r>
                      <a:endParaRPr lang="ru-R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5,268 </a:t>
                      </a: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0627"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Павлодар</a:t>
                      </a:r>
                    </a:p>
                    <a:p>
                      <a:r>
                        <a:rPr lang="ru-RU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мұнай-химия</a:t>
                      </a:r>
                      <a:r>
                        <a:rPr lang="ru-RU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зауыты</a:t>
                      </a:r>
                      <a:endParaRPr lang="ru-RU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(1978</a:t>
                      </a:r>
                      <a:r>
                        <a:rPr lang="kk-KZ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ж.</a:t>
                      </a:r>
                      <a:r>
                        <a:rPr lang="ru-RU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КазМунайГаз</a:t>
                      </a:r>
                      <a:endParaRPr lang="ru-R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5,340 </a:t>
                      </a: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7870"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Шымкент </a:t>
                      </a:r>
                      <a:r>
                        <a:rPr lang="ru-RU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мұнай</a:t>
                      </a:r>
                      <a:r>
                        <a:rPr lang="ru-RU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өңдеу</a:t>
                      </a:r>
                      <a:r>
                        <a:rPr lang="ru-RU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зауыты</a:t>
                      </a:r>
                      <a:endParaRPr lang="ru-RU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(1985</a:t>
                      </a:r>
                      <a:r>
                        <a:rPr lang="kk-KZ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ж.</a:t>
                      </a:r>
                      <a:r>
                        <a:rPr lang="ru-RU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endParaRPr lang="ru-RU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</a:t>
                      </a:r>
                      <a:r>
                        <a:rPr lang="ru-R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шағын</a:t>
                      </a:r>
                      <a:r>
                        <a:rPr lang="ru-R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мұнай</a:t>
                      </a:r>
                      <a:r>
                        <a:rPr lang="ru-R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өңдеу</a:t>
                      </a:r>
                      <a:r>
                        <a:rPr lang="ru-R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зауыты</a:t>
                      </a:r>
                      <a:endParaRPr lang="ru-R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PetroKazakhstan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b="0" dirty="0">
                          <a:solidFill>
                            <a:srgbClr val="20212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4,732 </a:t>
                      </a:r>
                    </a:p>
                  </a:txBody>
                  <a:tcPr marL="95250" marR="95250" marT="76200" marB="762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-60400" t="25810" r="60400" b="-25810"/>
          <a:stretch/>
        </p:blipFill>
        <p:spPr>
          <a:xfrm>
            <a:off x="-2753868" y="0"/>
            <a:ext cx="4753828" cy="31679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07297"/>
            <a:ext cx="5664200" cy="52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50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81" t="7078" r="55044" b="50334"/>
          <a:stretch/>
        </p:blipFill>
        <p:spPr>
          <a:xfrm>
            <a:off x="204813" y="455597"/>
            <a:ext cx="4173141" cy="38227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377954" y="207264"/>
            <a:ext cx="6887454" cy="3340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</a:p>
        </p:txBody>
      </p:sp>
      <p:sp>
        <p:nvSpPr>
          <p:cNvPr id="9" name="Овал 8"/>
          <p:cNvSpPr/>
          <p:nvPr/>
        </p:nvSpPr>
        <p:spPr>
          <a:xfrm>
            <a:off x="4923625" y="3548192"/>
            <a:ext cx="6287216" cy="33409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АНПЗ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Бензин – 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Рег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ляр-92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– 716,95 мың тонна/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«Премиум-95»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бензині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-868,04 мың тонна/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«Супер-98»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бензині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-22,50 мың тонна/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Авиациялық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отын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– 244,00 мың тонна/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Дизельдік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отын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-1640,00 мың тонна/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Параксилол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– 497,00 мың тонна/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8403"/>
          <a:stretch/>
        </p:blipFill>
        <p:spPr>
          <a:xfrm>
            <a:off x="4926081" y="786190"/>
            <a:ext cx="5791200" cy="2621634"/>
          </a:xfrm>
          <a:prstGeom prst="rect">
            <a:avLst/>
          </a:prstGeom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05525" y="3609863"/>
            <a:ext cx="4818100" cy="3301906"/>
          </a:xfrm>
          <a:prstGeom prst="round2DiagRect">
            <a:avLst>
              <a:gd name="adj1" fmla="val 16667"/>
              <a:gd name="adj2" fmla="val 5256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ШНПЗ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өнімдерінің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ассортиментіне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бензиннің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әртүрлі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сорттары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(Аи-80, АИ-92 және АИ-96),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дизельдік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отын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авиациялық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керосин,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сұйытылған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газ,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вакуумды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газойль және мазут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кіреді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CFEF778-AD50-354F-AEBA-91DD75A49679}"/>
              </a:ext>
            </a:extLst>
          </p:cNvPr>
          <p:cNvSpPr txBox="1"/>
          <p:nvPr/>
        </p:nvSpPr>
        <p:spPr>
          <a:xfrm>
            <a:off x="4923625" y="346674"/>
            <a:ext cx="522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k-K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Алынатын тауарлы мұнай</a:t>
            </a:r>
            <a:endParaRPr lang="x-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1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6447" y="607585"/>
            <a:ext cx="4730497" cy="27817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8227" y="573220"/>
            <a:ext cx="62301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Қазақ газ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зауыты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(1974)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Маңғыстауда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орналасқан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Зауыт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тұрмыстық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сұйытылған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газбен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қамтамасыз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етеді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құрғақ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тазартылған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газ және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жылу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майымен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қамтамасыз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етеді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Жаңаөзен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кәсіпорындарын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техникалық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оттегімен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қамтамасыз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етеді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k-K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Жаңажол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ГӨЗ (1984).  Ақтөбе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облысы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алғашқы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шикі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газды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өнімді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тасымалдау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k-K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Теңіз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мұнай-газ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зауыты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(1991).  Атырау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облысы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Ілеспе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газды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бөлу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сұйық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пропан-пропиондық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қоспаны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күкіртті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Амангелді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ГӨЗ (2004). 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Жамбыл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облысында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орналасқан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Амангелді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газ конденсаты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орнындағы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нысандар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Амангелді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орнында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көмірсутек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шикізатын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ілеспе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газдарды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кәдеге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жарату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өнімдерін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тасымалдау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Озвучены подробности газового проекта за $860 млн на Кашагане | 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1"/>
          <a:stretch/>
        </p:blipFill>
        <p:spPr bwMode="auto">
          <a:xfrm>
            <a:off x="583182" y="3519023"/>
            <a:ext cx="4683762" cy="309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567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1248" y="1062179"/>
            <a:ext cx="10549128" cy="56068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сохраненные данные 7"/>
          <p:cNvSpPr/>
          <p:nvPr/>
        </p:nvSpPr>
        <p:spPr>
          <a:xfrm>
            <a:off x="4605528" y="867796"/>
            <a:ext cx="6784848" cy="1011936"/>
          </a:xfrm>
          <a:prstGeom prst="flowChartOnlineStorag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шикі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төмен 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алу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Блок-схема: сохраненные данные 9"/>
          <p:cNvSpPr/>
          <p:nvPr/>
        </p:nvSpPr>
        <p:spPr>
          <a:xfrm>
            <a:off x="4011168" y="2074115"/>
            <a:ext cx="6906768" cy="620317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dirty="0" err="1"/>
              <a:t>мұнай</a:t>
            </a:r>
            <a:r>
              <a:rPr lang="ru-RU" dirty="0"/>
              <a:t> мен </a:t>
            </a:r>
            <a:r>
              <a:rPr lang="ru-RU" dirty="0" err="1"/>
              <a:t>шикі</a:t>
            </a:r>
            <a:r>
              <a:rPr lang="ru-RU" dirty="0"/>
              <a:t> </a:t>
            </a:r>
            <a:r>
              <a:rPr lang="ru-RU" dirty="0" err="1"/>
              <a:t>мұнайды</a:t>
            </a:r>
            <a:r>
              <a:rPr lang="ru-RU" dirty="0"/>
              <a:t> терең </a:t>
            </a:r>
            <a:r>
              <a:rPr lang="ru-RU" dirty="0" err="1"/>
              <a:t>өңдеу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Блок-схема: сохраненные данные 10"/>
          <p:cNvSpPr/>
          <p:nvPr/>
        </p:nvSpPr>
        <p:spPr>
          <a:xfrm>
            <a:off x="4501896" y="2749772"/>
            <a:ext cx="5925312" cy="1317473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ауыр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зауыттарын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жаңғырту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Блок-схема: сохраненные данные 14"/>
          <p:cNvSpPr/>
          <p:nvPr/>
        </p:nvSpPr>
        <p:spPr>
          <a:xfrm>
            <a:off x="1840992" y="3920203"/>
            <a:ext cx="10046208" cy="1523050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Теңіз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Қашаған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орындарынан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шығатын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табиғи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газ және қазақстандық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мұнайлар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құрамында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күкірт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көп,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сондықтан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ерекше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өңдеуді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қажет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етеді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өңдеуге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шығындарды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қажет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етеді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Блок-схема: сохраненные данные 15"/>
          <p:cNvSpPr/>
          <p:nvPr/>
        </p:nvSpPr>
        <p:spPr>
          <a:xfrm>
            <a:off x="2493264" y="5498593"/>
            <a:ext cx="7802880" cy="1060701"/>
          </a:xfrm>
          <a:prstGeom prst="flowChartOnlineStorag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мұнай-газ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саласында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қазақстандық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мамандардың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жетіспеушілігі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Горизонтальный свиток 19"/>
          <p:cNvSpPr/>
          <p:nvPr/>
        </p:nvSpPr>
        <p:spPr>
          <a:xfrm>
            <a:off x="608076" y="705519"/>
            <a:ext cx="3403092" cy="2540459"/>
          </a:xfrm>
          <a:prstGeom prst="horizontalScrol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dirty="0">
                <a:latin typeface="Arial" panose="020B0604020202020204" pitchFamily="34" charset="0"/>
                <a:cs typeface="Arial" panose="020B0604020202020204" pitchFamily="34" charset="0"/>
              </a:rPr>
              <a:t>ӨЗЕКТІ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МӘСЕЛЕЛЕР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98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Қазақстанда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қанша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және газ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орындары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игеріледі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Қазақстанның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-газ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өнеркәсібіне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қанша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Қазақстанның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мұнай-газ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саласының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даму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болашағы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қандай?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Қазақстан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Республикасының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мұнай-газ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кешенін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қандай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құрылымдар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құрайды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33600" y="438913"/>
            <a:ext cx="8363712" cy="1133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Қайталау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сұрақтары</a:t>
            </a:r>
          </a:p>
        </p:txBody>
      </p:sp>
    </p:spTree>
    <p:extLst>
      <p:ext uri="{BB962C8B-B14F-4D97-AF65-F5344CB8AC3E}">
        <p14:creationId xmlns:p14="http://schemas.microsoft.com/office/powerpoint/2010/main" val="911783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608" y="389510"/>
            <a:ext cx="10515600" cy="484409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мұнайдың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шығу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тегі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туралы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гипотезалар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6288" y="1076801"/>
            <a:ext cx="4477512" cy="5315712"/>
          </a:xfrm>
        </p:spPr>
        <p:txBody>
          <a:bodyPr>
            <a:noAutofit/>
          </a:bodyPr>
          <a:lstStyle/>
          <a:p>
            <a:pPr algn="just"/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коллоидты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ерітінді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оның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сұйықтығында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жартылай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қатты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немесе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өте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тығыз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молекулалы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көмірсутектердің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асфальттар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карбендер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нафтендер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) суспензия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бөлшектері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таралған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Коллоидтық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жүйенің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құрамына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сонымен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қатар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су және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минералды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оттегі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-, азот-,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күкірт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-,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металдары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бар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қоспалар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кіреді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kk-KZ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қара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сұйықтық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kk-KZ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сонымен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қатар</a:t>
            </a:r>
            <a:r>
              <a:rPr lang="kk-KZ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қызыл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ашық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жасыл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сары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және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қоңыр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түстің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барлық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реңктері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бар. 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қара алтын деп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аталады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бірақ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таза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көмірсутектер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түссіз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Майлар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әртүрлі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қоспалармен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негізінен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шайырлармен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боялады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Майлардың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асфальтты-шайырлы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бөлігі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қара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түсті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болып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табылады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Оның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құрамына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кіретін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асфальтендер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бензинде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ерітілген</a:t>
            </a:r>
            <a:r>
              <a:rPr lang="ru-RU" sz="1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860" t="2276" r="912" b="2586"/>
          <a:stretch/>
        </p:blipFill>
        <p:spPr>
          <a:xfrm>
            <a:off x="292608" y="1485233"/>
            <a:ext cx="658368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226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2115</TotalTime>
  <Words>1444</Words>
  <Application>Microsoft Office PowerPoint</Application>
  <PresentationFormat>Широкоэкранный</PresentationFormat>
  <Paragraphs>164</Paragraphs>
  <Slides>26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Times New Roman</vt:lpstr>
      <vt:lpstr>Тема Office</vt:lpstr>
      <vt:lpstr>Л.Н Гумилев атындағы Еуразия ұлттық университеті   Лекция 1.   Мұнай-газ саласының қазіргі жағдайы мен өзекті мәселелері, сұйық көмірсутектері өңдеу. Бастапқы гипотезалар.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Мұнай және мұнайдың шығу тегі туралы гипотезалар</vt:lpstr>
      <vt:lpstr>Презентация PowerPoint</vt:lpstr>
      <vt:lpstr>Мұнайдың түзілуі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Мұнай және мұнай өнімдерінің құрамы және негізгі физика-химиялық қасиеттері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Мұнай қалай өндіріледі.</vt:lpstr>
      <vt:lpstr>Мұнай өндірудің қазіргі жағдайы</vt:lpstr>
      <vt:lpstr>Мұнай өндіру технологиясының ерекшеліктері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Будущее Казахстана как нефтедобывающей страны зависит  от развития и расширения 3х его крупнейших проектов: Карачаганака, Кашагана и Тенгиза.</dc:title>
  <dc:creator>Пользователь Windows</dc:creator>
  <cp:lastModifiedBy>Пользователь Windows</cp:lastModifiedBy>
  <cp:revision>116</cp:revision>
  <dcterms:created xsi:type="dcterms:W3CDTF">2020-09-01T13:52:21Z</dcterms:created>
  <dcterms:modified xsi:type="dcterms:W3CDTF">2022-11-04T11:56:01Z</dcterms:modified>
</cp:coreProperties>
</file>