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6C51F7-2C1D-4730-82D8-A316CFDA23C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4FD6E-A892-4732-93C4-A43A77A8E13C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уставного капитала платежной организации:</a:t>
          </a:r>
        </a:p>
      </dgm:t>
    </dgm:pt>
    <dgm:pt modelId="{95AA9DA3-91B4-49BA-B4CE-EF622FA3371A}" type="parTrans" cxnId="{836FDD80-0384-47EC-B07C-33C397DEEB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EBF0CA-33E9-4508-933B-3C0ED74A38AC}" type="sibTrans" cxnId="{836FDD80-0384-47EC-B07C-33C397DEEB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E317DE-67A1-45B6-90D6-2BBF28D5B22F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1. Минимальный размер уставного капитала платежной организации устанавливается нормативным правовым актом НБ РК и формируется до обращения платежной организации в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НацБанк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для прохождения учетной регистрации.</a:t>
          </a:r>
        </a:p>
      </dgm:t>
    </dgm:pt>
    <dgm:pt modelId="{C14A2F45-BC0D-46BB-9A70-1AA8EA13D801}" type="parTrans" cxnId="{4E9ADA72-8758-49D9-A0A0-7ED0CB06573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63827E-B2ED-4351-B6E3-82D0F06B46F1}" type="sibTrans" cxnId="{4E9ADA72-8758-49D9-A0A0-7ED0CB06573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9FC2FF-9BB5-41AC-9354-425EE301FBC6}">
      <dgm:prSet phldrT="[Текст]"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D9C717-2D45-42F6-93BF-2D2C7EC831AC}" type="parTrans" cxnId="{514E56C6-8F03-4FD6-BA21-405EA722D6D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AB8AA4-6ED7-48A8-A366-CF8FC22AED3E}" type="sibTrans" cxnId="{514E56C6-8F03-4FD6-BA21-405EA722D6D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3FF9C-7B72-423C-97C5-7B8CEE198D6E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2. Уставный капитал платежной организации формируется исключительно деньгами в национальной валюте РК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E73664-2E6D-47A0-916C-2D3E35264C48}" type="parTrans" cxnId="{E3356E7D-7618-43C4-BF48-9E46B666430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E7266A-20DD-4E54-8062-ACE03F947A88}" type="sibTrans" cxnId="{E3356E7D-7618-43C4-BF48-9E46B666430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DC0A41-9C0A-4279-8C11-F1D8ECF503C8}" type="pres">
      <dgm:prSet presAssocID="{BD6C51F7-2C1D-4730-82D8-A316CFDA23C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6BF732-B65E-4D58-9383-6178C3ADE5A2}" type="pres">
      <dgm:prSet presAssocID="{6454FD6E-A892-4732-93C4-A43A77A8E13C}" presName="roof" presStyleLbl="dkBgShp" presStyleIdx="0" presStyleCnt="2"/>
      <dgm:spPr/>
      <dgm:t>
        <a:bodyPr/>
        <a:lstStyle/>
        <a:p>
          <a:endParaRPr lang="ru-RU"/>
        </a:p>
      </dgm:t>
    </dgm:pt>
    <dgm:pt modelId="{B617B1DD-BCC4-412B-B829-E77D5E651F9C}" type="pres">
      <dgm:prSet presAssocID="{6454FD6E-A892-4732-93C4-A43A77A8E13C}" presName="pillars" presStyleCnt="0"/>
      <dgm:spPr/>
    </dgm:pt>
    <dgm:pt modelId="{2AC0FC0D-015D-4EDC-9812-27E89EAC2591}" type="pres">
      <dgm:prSet presAssocID="{6454FD6E-A892-4732-93C4-A43A77A8E13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766B19-3A90-4404-85F5-300BC9F272FC}" type="pres">
      <dgm:prSet presAssocID="{5733FF9C-7B72-423C-97C5-7B8CEE198D6E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A7888-26A4-4E47-88B3-B962A8A22AB4}" type="pres">
      <dgm:prSet presAssocID="{6454FD6E-A892-4732-93C4-A43A77A8E13C}" presName="base" presStyleLbl="dkBgShp" presStyleIdx="1" presStyleCnt="2"/>
      <dgm:spPr/>
    </dgm:pt>
  </dgm:ptLst>
  <dgm:cxnLst>
    <dgm:cxn modelId="{514E56C6-8F03-4FD6-BA21-405EA722D6DF}" srcId="{BD6C51F7-2C1D-4730-82D8-A316CFDA23C7}" destId="{179FC2FF-9BB5-41AC-9354-425EE301FBC6}" srcOrd="1" destOrd="0" parTransId="{F7D9C717-2D45-42F6-93BF-2D2C7EC831AC}" sibTransId="{15AB8AA4-6ED7-48A8-A366-CF8FC22AED3E}"/>
    <dgm:cxn modelId="{BCAEBC3A-141F-4B9F-B01F-4CAD701B2948}" type="presOf" srcId="{6454FD6E-A892-4732-93C4-A43A77A8E13C}" destId="{1A6BF732-B65E-4D58-9383-6178C3ADE5A2}" srcOrd="0" destOrd="0" presId="urn:microsoft.com/office/officeart/2005/8/layout/hList3"/>
    <dgm:cxn modelId="{836FDD80-0384-47EC-B07C-33C397DEEBB4}" srcId="{BD6C51F7-2C1D-4730-82D8-A316CFDA23C7}" destId="{6454FD6E-A892-4732-93C4-A43A77A8E13C}" srcOrd="0" destOrd="0" parTransId="{95AA9DA3-91B4-49BA-B4CE-EF622FA3371A}" sibTransId="{64EBF0CA-33E9-4508-933B-3C0ED74A38AC}"/>
    <dgm:cxn modelId="{50FF22D4-3403-4353-97A2-23C28AF7C613}" type="presOf" srcId="{DFE317DE-67A1-45B6-90D6-2BBF28D5B22F}" destId="{2AC0FC0D-015D-4EDC-9812-27E89EAC2591}" srcOrd="0" destOrd="0" presId="urn:microsoft.com/office/officeart/2005/8/layout/hList3"/>
    <dgm:cxn modelId="{B3F1970B-0218-42DF-B80D-E06B7E8A381F}" type="presOf" srcId="{BD6C51F7-2C1D-4730-82D8-A316CFDA23C7}" destId="{35DC0A41-9C0A-4279-8C11-F1D8ECF503C8}" srcOrd="0" destOrd="0" presId="urn:microsoft.com/office/officeart/2005/8/layout/hList3"/>
    <dgm:cxn modelId="{E3356E7D-7618-43C4-BF48-9E46B6664309}" srcId="{6454FD6E-A892-4732-93C4-A43A77A8E13C}" destId="{5733FF9C-7B72-423C-97C5-7B8CEE198D6E}" srcOrd="1" destOrd="0" parTransId="{39E73664-2E6D-47A0-916C-2D3E35264C48}" sibTransId="{5CE7266A-20DD-4E54-8062-ACE03F947A88}"/>
    <dgm:cxn modelId="{57067205-8191-407D-A94C-B40FE3762724}" type="presOf" srcId="{5733FF9C-7B72-423C-97C5-7B8CEE198D6E}" destId="{D7766B19-3A90-4404-85F5-300BC9F272FC}" srcOrd="0" destOrd="0" presId="urn:microsoft.com/office/officeart/2005/8/layout/hList3"/>
    <dgm:cxn modelId="{4E9ADA72-8758-49D9-A0A0-7ED0CB06573A}" srcId="{6454FD6E-A892-4732-93C4-A43A77A8E13C}" destId="{DFE317DE-67A1-45B6-90D6-2BBF28D5B22F}" srcOrd="0" destOrd="0" parTransId="{C14A2F45-BC0D-46BB-9A70-1AA8EA13D801}" sibTransId="{BF63827E-B2ED-4351-B6E3-82D0F06B46F1}"/>
    <dgm:cxn modelId="{9C2E068F-BC72-4EA3-AB35-D81FEB717F4D}" type="presParOf" srcId="{35DC0A41-9C0A-4279-8C11-F1D8ECF503C8}" destId="{1A6BF732-B65E-4D58-9383-6178C3ADE5A2}" srcOrd="0" destOrd="0" presId="urn:microsoft.com/office/officeart/2005/8/layout/hList3"/>
    <dgm:cxn modelId="{04557C48-5B68-4CE3-BC43-408F97304ACB}" type="presParOf" srcId="{35DC0A41-9C0A-4279-8C11-F1D8ECF503C8}" destId="{B617B1DD-BCC4-412B-B829-E77D5E651F9C}" srcOrd="1" destOrd="0" presId="urn:microsoft.com/office/officeart/2005/8/layout/hList3"/>
    <dgm:cxn modelId="{3F31FCC1-FB47-4508-BE5F-D7D396820C89}" type="presParOf" srcId="{B617B1DD-BCC4-412B-B829-E77D5E651F9C}" destId="{2AC0FC0D-015D-4EDC-9812-27E89EAC2591}" srcOrd="0" destOrd="0" presId="urn:microsoft.com/office/officeart/2005/8/layout/hList3"/>
    <dgm:cxn modelId="{A505E9A5-DD00-4D4A-A499-50C267B85E5A}" type="presParOf" srcId="{B617B1DD-BCC4-412B-B829-E77D5E651F9C}" destId="{D7766B19-3A90-4404-85F5-300BC9F272FC}" srcOrd="1" destOrd="0" presId="urn:microsoft.com/office/officeart/2005/8/layout/hList3"/>
    <dgm:cxn modelId="{377C3C8B-97FE-4312-8FCC-839CFFAA6529}" type="presParOf" srcId="{35DC0A41-9C0A-4279-8C11-F1D8ECF503C8}" destId="{41DA7888-26A4-4E47-88B3-B962A8A22AB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A270F0-D367-407F-B934-F41208CA85EE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06DB0CD-AA99-49DC-8097-73C41C9BFAD6}">
      <dgm:prSet phldrT="[Текст]"/>
      <dgm:spPr/>
      <dgm:t>
        <a:bodyPr/>
        <a:lstStyle/>
        <a:p>
          <a:pPr algn="ctr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отказывает в выдаче согласия на добровольную реорганизацию платежных организаций в случаях:</a:t>
          </a:r>
        </a:p>
      </dgm:t>
    </dgm:pt>
    <dgm:pt modelId="{AF5F46CB-4AFE-44BB-9FED-BE608CBE62DE}" type="parTrans" cxnId="{56944562-8788-4A49-95DA-526F360E18F6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939AB-47EE-4477-AD76-F0D3C8359C03}" type="sibTrans" cxnId="{56944562-8788-4A49-95DA-526F360E18F6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1740D1-B621-4114-943B-41FE6DAA5C10}">
      <dgm:prSet phldrT="[Текст]"/>
      <dgm:spPr/>
      <dgm:t>
        <a:bodyPr/>
        <a:lstStyle/>
        <a:p>
          <a:pPr algn="ctr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1) если руководитель исполнительного органа образованной в результате добровольной реорганизации платежной организации не соответствует требованиям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Закона «О платежах и платежных системах»</a:t>
          </a:r>
        </a:p>
      </dgm:t>
    </dgm:pt>
    <dgm:pt modelId="{328019C0-4461-4608-8159-F3B05B4E7504}" type="parTrans" cxnId="{5178816B-06E0-4729-871A-DD8D58D9A2F4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4249F9-A89E-4F47-9C80-75A412D83A26}" type="sibTrans" cxnId="{5178816B-06E0-4729-871A-DD8D58D9A2F4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612B6B-D95C-4E5E-92B9-5ABAC80BA344}">
      <dgm:prSet/>
      <dgm:spPr/>
      <dgm:t>
        <a:bodyPr/>
        <a:lstStyle/>
        <a:p>
          <a:pPr algn="ctr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2) если добровольная реорганизация платежных организаций препятствует осуществлению контроля и надзора за рынком платежных услуг, а также причиняет вред интересам получателей платежных услуг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C6E079-E783-4DDA-816E-E5898B79BAB7}" type="parTrans" cxnId="{6896CF69-2C90-4E94-97FB-43B7ADF0649D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56C0D8-C556-4039-A25E-3D09D0883392}" type="sibTrans" cxnId="{6896CF69-2C90-4E94-97FB-43B7ADF0649D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40B97B-A28A-4161-8892-47B57992EDE7}" type="pres">
      <dgm:prSet presAssocID="{22A270F0-D367-407F-B934-F41208CA85E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0C54031-F89A-496F-8FA5-D39BE3D1C98C}" type="pres">
      <dgm:prSet presAssocID="{506DB0CD-AA99-49DC-8097-73C41C9BFAD6}" presName="vertOne" presStyleCnt="0"/>
      <dgm:spPr/>
      <dgm:t>
        <a:bodyPr/>
        <a:lstStyle/>
        <a:p>
          <a:endParaRPr lang="ru-RU"/>
        </a:p>
      </dgm:t>
    </dgm:pt>
    <dgm:pt modelId="{A49C8465-9033-485B-A51F-2451D38B2429}" type="pres">
      <dgm:prSet presAssocID="{506DB0CD-AA99-49DC-8097-73C41C9BFAD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85D9C4-62B5-4912-A3A9-399535CA25D2}" type="pres">
      <dgm:prSet presAssocID="{506DB0CD-AA99-49DC-8097-73C41C9BFAD6}" presName="parTransOne" presStyleCnt="0"/>
      <dgm:spPr/>
      <dgm:t>
        <a:bodyPr/>
        <a:lstStyle/>
        <a:p>
          <a:endParaRPr lang="ru-RU"/>
        </a:p>
      </dgm:t>
    </dgm:pt>
    <dgm:pt modelId="{79626090-5624-4702-BEFC-895267EF2323}" type="pres">
      <dgm:prSet presAssocID="{506DB0CD-AA99-49DC-8097-73C41C9BFAD6}" presName="horzOne" presStyleCnt="0"/>
      <dgm:spPr/>
      <dgm:t>
        <a:bodyPr/>
        <a:lstStyle/>
        <a:p>
          <a:endParaRPr lang="ru-RU"/>
        </a:p>
      </dgm:t>
    </dgm:pt>
    <dgm:pt modelId="{AAF050BA-21EE-4EB5-ABBC-8D48403D1D13}" type="pres">
      <dgm:prSet presAssocID="{B21740D1-B621-4114-943B-41FE6DAA5C10}" presName="vertTwo" presStyleCnt="0"/>
      <dgm:spPr/>
      <dgm:t>
        <a:bodyPr/>
        <a:lstStyle/>
        <a:p>
          <a:endParaRPr lang="ru-RU"/>
        </a:p>
      </dgm:t>
    </dgm:pt>
    <dgm:pt modelId="{19FA0DCC-137B-4221-886E-FF7F9920806B}" type="pres">
      <dgm:prSet presAssocID="{B21740D1-B621-4114-943B-41FE6DAA5C10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1D5FF8-7DEB-4AE5-9A09-4FBE561DDFE2}" type="pres">
      <dgm:prSet presAssocID="{B21740D1-B621-4114-943B-41FE6DAA5C10}" presName="horzTwo" presStyleCnt="0"/>
      <dgm:spPr/>
      <dgm:t>
        <a:bodyPr/>
        <a:lstStyle/>
        <a:p>
          <a:endParaRPr lang="ru-RU"/>
        </a:p>
      </dgm:t>
    </dgm:pt>
    <dgm:pt modelId="{E1AA8764-F6F4-4483-BC53-2B5E83657F07}" type="pres">
      <dgm:prSet presAssocID="{4E4249F9-A89E-4F47-9C80-75A412D83A26}" presName="sibSpaceTwo" presStyleCnt="0"/>
      <dgm:spPr/>
      <dgm:t>
        <a:bodyPr/>
        <a:lstStyle/>
        <a:p>
          <a:endParaRPr lang="ru-RU"/>
        </a:p>
      </dgm:t>
    </dgm:pt>
    <dgm:pt modelId="{2239690D-5B14-40E5-BEF2-CA3EEDF29D74}" type="pres">
      <dgm:prSet presAssocID="{C9612B6B-D95C-4E5E-92B9-5ABAC80BA344}" presName="vertTwo" presStyleCnt="0"/>
      <dgm:spPr/>
      <dgm:t>
        <a:bodyPr/>
        <a:lstStyle/>
        <a:p>
          <a:endParaRPr lang="ru-RU"/>
        </a:p>
      </dgm:t>
    </dgm:pt>
    <dgm:pt modelId="{43771A00-CC42-4EE2-8E3D-3891D24D1D72}" type="pres">
      <dgm:prSet presAssocID="{C9612B6B-D95C-4E5E-92B9-5ABAC80BA344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47B47E-BA44-48EE-B0CE-1A426DDFE536}" type="pres">
      <dgm:prSet presAssocID="{C9612B6B-D95C-4E5E-92B9-5ABAC80BA344}" presName="horzTwo" presStyleCnt="0"/>
      <dgm:spPr/>
      <dgm:t>
        <a:bodyPr/>
        <a:lstStyle/>
        <a:p>
          <a:endParaRPr lang="ru-RU"/>
        </a:p>
      </dgm:t>
    </dgm:pt>
  </dgm:ptLst>
  <dgm:cxnLst>
    <dgm:cxn modelId="{9BEAE146-E2F7-4549-9F58-4EECCDAF24B3}" type="presOf" srcId="{C9612B6B-D95C-4E5E-92B9-5ABAC80BA344}" destId="{43771A00-CC42-4EE2-8E3D-3891D24D1D72}" srcOrd="0" destOrd="0" presId="urn:microsoft.com/office/officeart/2005/8/layout/hierarchy4"/>
    <dgm:cxn modelId="{6896CF69-2C90-4E94-97FB-43B7ADF0649D}" srcId="{506DB0CD-AA99-49DC-8097-73C41C9BFAD6}" destId="{C9612B6B-D95C-4E5E-92B9-5ABAC80BA344}" srcOrd="1" destOrd="0" parTransId="{1BC6E079-E783-4DDA-816E-E5898B79BAB7}" sibTransId="{F656C0D8-C556-4039-A25E-3D09D0883392}"/>
    <dgm:cxn modelId="{B5EC5962-6700-4BA9-BC36-1DF613D1029B}" type="presOf" srcId="{B21740D1-B621-4114-943B-41FE6DAA5C10}" destId="{19FA0DCC-137B-4221-886E-FF7F9920806B}" srcOrd="0" destOrd="0" presId="urn:microsoft.com/office/officeart/2005/8/layout/hierarchy4"/>
    <dgm:cxn modelId="{5178816B-06E0-4729-871A-DD8D58D9A2F4}" srcId="{506DB0CD-AA99-49DC-8097-73C41C9BFAD6}" destId="{B21740D1-B621-4114-943B-41FE6DAA5C10}" srcOrd="0" destOrd="0" parTransId="{328019C0-4461-4608-8159-F3B05B4E7504}" sibTransId="{4E4249F9-A89E-4F47-9C80-75A412D83A26}"/>
    <dgm:cxn modelId="{D4281414-1B84-4D5D-97F5-F9CF48D237D8}" type="presOf" srcId="{506DB0CD-AA99-49DC-8097-73C41C9BFAD6}" destId="{A49C8465-9033-485B-A51F-2451D38B2429}" srcOrd="0" destOrd="0" presId="urn:microsoft.com/office/officeart/2005/8/layout/hierarchy4"/>
    <dgm:cxn modelId="{56944562-8788-4A49-95DA-526F360E18F6}" srcId="{22A270F0-D367-407F-B934-F41208CA85EE}" destId="{506DB0CD-AA99-49DC-8097-73C41C9BFAD6}" srcOrd="0" destOrd="0" parTransId="{AF5F46CB-4AFE-44BB-9FED-BE608CBE62DE}" sibTransId="{2F9939AB-47EE-4477-AD76-F0D3C8359C03}"/>
    <dgm:cxn modelId="{03C0C8FF-CD44-47AD-84B7-8081081F1194}" type="presOf" srcId="{22A270F0-D367-407F-B934-F41208CA85EE}" destId="{BC40B97B-A28A-4161-8892-47B57992EDE7}" srcOrd="0" destOrd="0" presId="urn:microsoft.com/office/officeart/2005/8/layout/hierarchy4"/>
    <dgm:cxn modelId="{B4354856-66F8-412D-9D1F-94BCA3A2272D}" type="presParOf" srcId="{BC40B97B-A28A-4161-8892-47B57992EDE7}" destId="{40C54031-F89A-496F-8FA5-D39BE3D1C98C}" srcOrd="0" destOrd="0" presId="urn:microsoft.com/office/officeart/2005/8/layout/hierarchy4"/>
    <dgm:cxn modelId="{F3C6D3C2-A2F9-4950-A2B2-246CCC753A17}" type="presParOf" srcId="{40C54031-F89A-496F-8FA5-D39BE3D1C98C}" destId="{A49C8465-9033-485B-A51F-2451D38B2429}" srcOrd="0" destOrd="0" presId="urn:microsoft.com/office/officeart/2005/8/layout/hierarchy4"/>
    <dgm:cxn modelId="{DCA06D20-9154-4292-96E4-98F9A1144789}" type="presParOf" srcId="{40C54031-F89A-496F-8FA5-D39BE3D1C98C}" destId="{BC85D9C4-62B5-4912-A3A9-399535CA25D2}" srcOrd="1" destOrd="0" presId="urn:microsoft.com/office/officeart/2005/8/layout/hierarchy4"/>
    <dgm:cxn modelId="{24051BC5-69CC-40CB-9997-7160A2E50CB7}" type="presParOf" srcId="{40C54031-F89A-496F-8FA5-D39BE3D1C98C}" destId="{79626090-5624-4702-BEFC-895267EF2323}" srcOrd="2" destOrd="0" presId="urn:microsoft.com/office/officeart/2005/8/layout/hierarchy4"/>
    <dgm:cxn modelId="{6D84EF88-51DC-4B5F-BDF0-EDF7AD83AB7B}" type="presParOf" srcId="{79626090-5624-4702-BEFC-895267EF2323}" destId="{AAF050BA-21EE-4EB5-ABBC-8D48403D1D13}" srcOrd="0" destOrd="0" presId="urn:microsoft.com/office/officeart/2005/8/layout/hierarchy4"/>
    <dgm:cxn modelId="{DED2169A-29D4-4C8B-A611-73DDB92E54FE}" type="presParOf" srcId="{AAF050BA-21EE-4EB5-ABBC-8D48403D1D13}" destId="{19FA0DCC-137B-4221-886E-FF7F9920806B}" srcOrd="0" destOrd="0" presId="urn:microsoft.com/office/officeart/2005/8/layout/hierarchy4"/>
    <dgm:cxn modelId="{CF0ED478-1E96-4F4A-B3B6-BAFA47203B97}" type="presParOf" srcId="{AAF050BA-21EE-4EB5-ABBC-8D48403D1D13}" destId="{401D5FF8-7DEB-4AE5-9A09-4FBE561DDFE2}" srcOrd="1" destOrd="0" presId="urn:microsoft.com/office/officeart/2005/8/layout/hierarchy4"/>
    <dgm:cxn modelId="{C1C790ED-09D8-423B-AB7E-419BE4EA400B}" type="presParOf" srcId="{79626090-5624-4702-BEFC-895267EF2323}" destId="{E1AA8764-F6F4-4483-BC53-2B5E83657F07}" srcOrd="1" destOrd="0" presId="urn:microsoft.com/office/officeart/2005/8/layout/hierarchy4"/>
    <dgm:cxn modelId="{23BA7751-6F71-4FD0-AA04-D62E1740D478}" type="presParOf" srcId="{79626090-5624-4702-BEFC-895267EF2323}" destId="{2239690D-5B14-40E5-BEF2-CA3EEDF29D74}" srcOrd="2" destOrd="0" presId="urn:microsoft.com/office/officeart/2005/8/layout/hierarchy4"/>
    <dgm:cxn modelId="{1C346D0E-EE12-405D-BE0A-DA8E4CFFE78D}" type="presParOf" srcId="{2239690D-5B14-40E5-BEF2-CA3EEDF29D74}" destId="{43771A00-CC42-4EE2-8E3D-3891D24D1D72}" srcOrd="0" destOrd="0" presId="urn:microsoft.com/office/officeart/2005/8/layout/hierarchy4"/>
    <dgm:cxn modelId="{5E1B1ACF-18DC-4FAA-A33D-EE931EEBB7AE}" type="presParOf" srcId="{2239690D-5B14-40E5-BEF2-CA3EEDF29D74}" destId="{6A47B47E-BA44-48EE-B0CE-1A426DDFE53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68366BC-D0BD-4993-B614-47BB10F66C5C}" type="doc">
      <dgm:prSet loTypeId="urn:microsoft.com/office/officeart/2005/8/layout/radial1" loCatId="cycl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A15594D-A35D-43F7-AF4F-A3DF941F7DBB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осуществляя регулирование платежных систем: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1F0493-D71B-4799-B85E-A023DC4DB078}" type="parTrans" cxnId="{487311CA-4250-4F4C-AEFE-E699E7B907B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83DAEC-8FFD-4B81-A14C-2630DD1F3FE7}" type="sibTrans" cxnId="{487311CA-4250-4F4C-AEFE-E699E7B907B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AF4D61-7CAF-471C-8BB0-F821443766C1}">
      <dgm:prSet phldrT="[Текст]" custT="1"/>
      <dgm:spPr/>
      <dgm:t>
        <a:bodyPr/>
        <a:lstStyle/>
        <a:p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определяет порядок осуществления надзора (оверсайта) за ПС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C84666-C80D-424F-843D-502F11B139E1}" type="parTrans" cxnId="{9E3B7654-40EB-474F-916F-40D732E3EFDD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D0B37-E84C-4035-9C7C-A06DC87FA702}" type="sibTrans" cxnId="{9E3B7654-40EB-474F-916F-40D732E3EFDD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E2B1AF-247D-480B-BA4E-766EA6D87E23}">
      <dgm:prSet phldrT="[Текст]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FA8684-E82F-4D9F-A094-74B8868A4AE2}" type="parTrans" cxnId="{C5C0818F-97D9-418F-928E-327C9055423C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85F9A0-32E5-4EFF-8EC8-DA92205D7AE0}" type="sibTrans" cxnId="{C5C0818F-97D9-418F-928E-327C9055423C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B0A05B-0040-4294-938C-530CDBF8423D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принимает нормативные правовые акты, направленные на обеспечение эффективности и надежности функционирования ПС на территории РК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81D73B-410F-4D94-B477-60780BF5B38D}" type="parTrans" cxnId="{7200C8F6-3F2C-43CC-9A97-B983C7518EF3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1917AB-BECF-4DB9-B29B-740FA66C4AEB}" type="sibTrans" cxnId="{7200C8F6-3F2C-43CC-9A97-B983C7518EF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C74D21-B705-4D95-8EF8-F791A12134C4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3)утверждает</a:t>
          </a:r>
          <a:r>
            <a: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показатели</a:t>
          </a:r>
          <a:r>
            <a: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критериев значимых ПС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384AD9-E454-42A3-AEE6-576F082A578C}" type="parTrans" cxnId="{9C823EE1-29DD-494B-97F7-D05F6B422A11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85F085-D37F-44CA-A1CF-A27E5F3D1F0D}" type="sibTrans" cxnId="{9C823EE1-29DD-494B-97F7-D05F6B422A1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4EE50D-A58B-4169-92BD-5BE8751585A6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4)определяет</a:t>
          </a:r>
          <a:r>
            <a: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порядок</a:t>
          </a:r>
          <a:r>
            <a: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ведения реестра ПС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E4EFBC-F4AC-467A-BD0D-143BC6D77B7F}" type="parTrans" cxnId="{58099C30-9BC5-4892-AB7D-E174FC61A9F2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B45D8E-848C-45F9-BE82-05721E112819}" type="sibTrans" cxnId="{58099C30-9BC5-4892-AB7D-E174FC61A9F2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702378-CB90-47BF-AED3-6B1F5D32AD17}" type="pres">
      <dgm:prSet presAssocID="{868366BC-D0BD-4993-B614-47BB10F66C5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81BE3B-36A9-4AE4-8147-3A3D3BCB6FD9}" type="pres">
      <dgm:prSet presAssocID="{6A15594D-A35D-43F7-AF4F-A3DF941F7DBB}" presName="centerShape" presStyleLbl="node0" presStyleIdx="0" presStyleCnt="1" custScaleX="162489" custScaleY="138318"/>
      <dgm:spPr/>
      <dgm:t>
        <a:bodyPr/>
        <a:lstStyle/>
        <a:p>
          <a:endParaRPr lang="ru-RU"/>
        </a:p>
      </dgm:t>
    </dgm:pt>
    <dgm:pt modelId="{9E36C813-27B8-4883-91BE-85676C1FC5FE}" type="pres">
      <dgm:prSet presAssocID="{16C84666-C80D-424F-843D-502F11B139E1}" presName="Name9" presStyleLbl="parChTrans1D2" presStyleIdx="0" presStyleCnt="4"/>
      <dgm:spPr/>
      <dgm:t>
        <a:bodyPr/>
        <a:lstStyle/>
        <a:p>
          <a:endParaRPr lang="ru-RU"/>
        </a:p>
      </dgm:t>
    </dgm:pt>
    <dgm:pt modelId="{3F9A05CA-084B-4864-B147-4CCE2FE25FBD}" type="pres">
      <dgm:prSet presAssocID="{16C84666-C80D-424F-843D-502F11B139E1}" presName="connTx" presStyleLbl="parChTrans1D2" presStyleIdx="0" presStyleCnt="4"/>
      <dgm:spPr/>
      <dgm:t>
        <a:bodyPr/>
        <a:lstStyle/>
        <a:p>
          <a:endParaRPr lang="ru-RU"/>
        </a:p>
      </dgm:t>
    </dgm:pt>
    <dgm:pt modelId="{5B15D628-72C1-45DF-A82C-C83AA59FB379}" type="pres">
      <dgm:prSet presAssocID="{80AF4D61-7CAF-471C-8BB0-F821443766C1}" presName="node" presStyleLbl="node1" presStyleIdx="0" presStyleCnt="4" custScaleX="152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95B89-6F8A-48D7-93A2-7E8868E65C58}" type="pres">
      <dgm:prSet presAssocID="{3481D73B-410F-4D94-B477-60780BF5B38D}" presName="Name9" presStyleLbl="parChTrans1D2" presStyleIdx="1" presStyleCnt="4"/>
      <dgm:spPr/>
      <dgm:t>
        <a:bodyPr/>
        <a:lstStyle/>
        <a:p>
          <a:endParaRPr lang="ru-RU"/>
        </a:p>
      </dgm:t>
    </dgm:pt>
    <dgm:pt modelId="{54028D6F-14BE-4BBF-B475-F7F2A7BA3D36}" type="pres">
      <dgm:prSet presAssocID="{3481D73B-410F-4D94-B477-60780BF5B38D}" presName="connTx" presStyleLbl="parChTrans1D2" presStyleIdx="1" presStyleCnt="4"/>
      <dgm:spPr/>
      <dgm:t>
        <a:bodyPr/>
        <a:lstStyle/>
        <a:p>
          <a:endParaRPr lang="ru-RU"/>
        </a:p>
      </dgm:t>
    </dgm:pt>
    <dgm:pt modelId="{BFDC4C7C-1545-4871-A029-1245A339747B}" type="pres">
      <dgm:prSet presAssocID="{C7B0A05B-0040-4294-938C-530CDBF8423D}" presName="node" presStyleLbl="node1" presStyleIdx="1" presStyleCnt="4" custScaleX="178887" custScaleY="169591" custRadScaleRad="153589" custRadScaleInc="3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FBF9E-B16A-47A8-8F6C-384A1DCD7E13}" type="pres">
      <dgm:prSet presAssocID="{A1384AD9-E454-42A3-AEE6-576F082A578C}" presName="Name9" presStyleLbl="parChTrans1D2" presStyleIdx="2" presStyleCnt="4"/>
      <dgm:spPr/>
      <dgm:t>
        <a:bodyPr/>
        <a:lstStyle/>
        <a:p>
          <a:endParaRPr lang="ru-RU"/>
        </a:p>
      </dgm:t>
    </dgm:pt>
    <dgm:pt modelId="{C7B6B89B-161A-4CB2-98F8-1905A240DEA8}" type="pres">
      <dgm:prSet presAssocID="{A1384AD9-E454-42A3-AEE6-576F082A578C}" presName="connTx" presStyleLbl="parChTrans1D2" presStyleIdx="2" presStyleCnt="4"/>
      <dgm:spPr/>
      <dgm:t>
        <a:bodyPr/>
        <a:lstStyle/>
        <a:p>
          <a:endParaRPr lang="ru-RU"/>
        </a:p>
      </dgm:t>
    </dgm:pt>
    <dgm:pt modelId="{DCBD2DB0-C8FD-4994-8B90-B3C57B109B9E}" type="pres">
      <dgm:prSet presAssocID="{F1C74D21-B705-4D95-8EF8-F791A12134C4}" presName="node" presStyleLbl="node1" presStyleIdx="2" presStyleCnt="4" custScaleX="1625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FA2656-E0AA-439F-A6A5-299653B2B716}" type="pres">
      <dgm:prSet presAssocID="{DFE4EFBC-F4AC-467A-BD0D-143BC6D77B7F}" presName="Name9" presStyleLbl="parChTrans1D2" presStyleIdx="3" presStyleCnt="4"/>
      <dgm:spPr/>
      <dgm:t>
        <a:bodyPr/>
        <a:lstStyle/>
        <a:p>
          <a:endParaRPr lang="ru-RU"/>
        </a:p>
      </dgm:t>
    </dgm:pt>
    <dgm:pt modelId="{39ACADE3-F6B7-4C3B-A4DF-3A49B158C307}" type="pres">
      <dgm:prSet presAssocID="{DFE4EFBC-F4AC-467A-BD0D-143BC6D77B7F}" presName="connTx" presStyleLbl="parChTrans1D2" presStyleIdx="3" presStyleCnt="4"/>
      <dgm:spPr/>
      <dgm:t>
        <a:bodyPr/>
        <a:lstStyle/>
        <a:p>
          <a:endParaRPr lang="ru-RU"/>
        </a:p>
      </dgm:t>
    </dgm:pt>
    <dgm:pt modelId="{C18954EF-FC6F-4E99-9C7A-5B6E20D6665B}" type="pres">
      <dgm:prSet presAssocID="{E44EE50D-A58B-4169-92BD-5BE8751585A6}" presName="node" presStyleLbl="node1" presStyleIdx="3" presStyleCnt="4" custScaleX="168913" custScaleY="165981" custRadScaleRad="145279" custRadScaleInc="12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DE1D49-44D2-4ABF-8C3B-11640A2B05CA}" type="presOf" srcId="{80AF4D61-7CAF-471C-8BB0-F821443766C1}" destId="{5B15D628-72C1-45DF-A82C-C83AA59FB379}" srcOrd="0" destOrd="0" presId="urn:microsoft.com/office/officeart/2005/8/layout/radial1"/>
    <dgm:cxn modelId="{CB082FB8-8680-4C3C-82BF-8A27EDC61175}" type="presOf" srcId="{DFE4EFBC-F4AC-467A-BD0D-143BC6D77B7F}" destId="{39ACADE3-F6B7-4C3B-A4DF-3A49B158C307}" srcOrd="1" destOrd="0" presId="urn:microsoft.com/office/officeart/2005/8/layout/radial1"/>
    <dgm:cxn modelId="{25E0473E-19F8-46A7-90C6-69AE44010E18}" type="presOf" srcId="{A1384AD9-E454-42A3-AEE6-576F082A578C}" destId="{C7B6B89B-161A-4CB2-98F8-1905A240DEA8}" srcOrd="1" destOrd="0" presId="urn:microsoft.com/office/officeart/2005/8/layout/radial1"/>
    <dgm:cxn modelId="{7200C8F6-3F2C-43CC-9A97-B983C7518EF3}" srcId="{6A15594D-A35D-43F7-AF4F-A3DF941F7DBB}" destId="{C7B0A05B-0040-4294-938C-530CDBF8423D}" srcOrd="1" destOrd="0" parTransId="{3481D73B-410F-4D94-B477-60780BF5B38D}" sibTransId="{1E1917AB-BECF-4DB9-B29B-740FA66C4AEB}"/>
    <dgm:cxn modelId="{487311CA-4250-4F4C-AEFE-E699E7B907B0}" srcId="{868366BC-D0BD-4993-B614-47BB10F66C5C}" destId="{6A15594D-A35D-43F7-AF4F-A3DF941F7DBB}" srcOrd="0" destOrd="0" parTransId="{E71F0493-D71B-4799-B85E-A023DC4DB078}" sibTransId="{D883DAEC-8FFD-4B81-A14C-2630DD1F3FE7}"/>
    <dgm:cxn modelId="{D0904118-9A92-40E9-9010-E0DAE6E2C1B3}" type="presOf" srcId="{3481D73B-410F-4D94-B477-60780BF5B38D}" destId="{24E95B89-6F8A-48D7-93A2-7E8868E65C58}" srcOrd="0" destOrd="0" presId="urn:microsoft.com/office/officeart/2005/8/layout/radial1"/>
    <dgm:cxn modelId="{957D79AA-CB33-4EA0-BAEC-25B260374341}" type="presOf" srcId="{E44EE50D-A58B-4169-92BD-5BE8751585A6}" destId="{C18954EF-FC6F-4E99-9C7A-5B6E20D6665B}" srcOrd="0" destOrd="0" presId="urn:microsoft.com/office/officeart/2005/8/layout/radial1"/>
    <dgm:cxn modelId="{16AF0335-FAA6-4BD2-8152-915C4D290BD8}" type="presOf" srcId="{A1384AD9-E454-42A3-AEE6-576F082A578C}" destId="{957FBF9E-B16A-47A8-8F6C-384A1DCD7E13}" srcOrd="0" destOrd="0" presId="urn:microsoft.com/office/officeart/2005/8/layout/radial1"/>
    <dgm:cxn modelId="{58099C30-9BC5-4892-AB7D-E174FC61A9F2}" srcId="{6A15594D-A35D-43F7-AF4F-A3DF941F7DBB}" destId="{E44EE50D-A58B-4169-92BD-5BE8751585A6}" srcOrd="3" destOrd="0" parTransId="{DFE4EFBC-F4AC-467A-BD0D-143BC6D77B7F}" sibTransId="{B7B45D8E-848C-45F9-BE82-05721E112819}"/>
    <dgm:cxn modelId="{47EF9BC2-54E2-4A90-8185-A68B129DC255}" type="presOf" srcId="{16C84666-C80D-424F-843D-502F11B139E1}" destId="{9E36C813-27B8-4883-91BE-85676C1FC5FE}" srcOrd="0" destOrd="0" presId="urn:microsoft.com/office/officeart/2005/8/layout/radial1"/>
    <dgm:cxn modelId="{2EC69134-638B-4FF2-9AC1-661C3977F10E}" type="presOf" srcId="{C7B0A05B-0040-4294-938C-530CDBF8423D}" destId="{BFDC4C7C-1545-4871-A029-1245A339747B}" srcOrd="0" destOrd="0" presId="urn:microsoft.com/office/officeart/2005/8/layout/radial1"/>
    <dgm:cxn modelId="{9C823EE1-29DD-494B-97F7-D05F6B422A11}" srcId="{6A15594D-A35D-43F7-AF4F-A3DF941F7DBB}" destId="{F1C74D21-B705-4D95-8EF8-F791A12134C4}" srcOrd="2" destOrd="0" parTransId="{A1384AD9-E454-42A3-AEE6-576F082A578C}" sibTransId="{1C85F085-D37F-44CA-A1CF-A27E5F3D1F0D}"/>
    <dgm:cxn modelId="{7189B90F-3B78-4FD8-A74B-677E823D7115}" type="presOf" srcId="{3481D73B-410F-4D94-B477-60780BF5B38D}" destId="{54028D6F-14BE-4BBF-B475-F7F2A7BA3D36}" srcOrd="1" destOrd="0" presId="urn:microsoft.com/office/officeart/2005/8/layout/radial1"/>
    <dgm:cxn modelId="{8532DD26-3532-4326-82F6-3FAC18451CA8}" type="presOf" srcId="{16C84666-C80D-424F-843D-502F11B139E1}" destId="{3F9A05CA-084B-4864-B147-4CCE2FE25FBD}" srcOrd="1" destOrd="0" presId="urn:microsoft.com/office/officeart/2005/8/layout/radial1"/>
    <dgm:cxn modelId="{C5C0818F-97D9-418F-928E-327C9055423C}" srcId="{868366BC-D0BD-4993-B614-47BB10F66C5C}" destId="{26E2B1AF-247D-480B-BA4E-766EA6D87E23}" srcOrd="1" destOrd="0" parTransId="{70FA8684-E82F-4D9F-A094-74B8868A4AE2}" sibTransId="{2885F9A0-32E5-4EFF-8EC8-DA92205D7AE0}"/>
    <dgm:cxn modelId="{9E3B7654-40EB-474F-916F-40D732E3EFDD}" srcId="{6A15594D-A35D-43F7-AF4F-A3DF941F7DBB}" destId="{80AF4D61-7CAF-471C-8BB0-F821443766C1}" srcOrd="0" destOrd="0" parTransId="{16C84666-C80D-424F-843D-502F11B139E1}" sibTransId="{208D0B37-E84C-4035-9C7C-A06DC87FA702}"/>
    <dgm:cxn modelId="{F1DB361D-23B1-4834-B868-9052BA4CB801}" type="presOf" srcId="{6A15594D-A35D-43F7-AF4F-A3DF941F7DBB}" destId="{F981BE3B-36A9-4AE4-8147-3A3D3BCB6FD9}" srcOrd="0" destOrd="0" presId="urn:microsoft.com/office/officeart/2005/8/layout/radial1"/>
    <dgm:cxn modelId="{59422600-2DA5-4397-98C2-EBE86D6AD809}" type="presOf" srcId="{DFE4EFBC-F4AC-467A-BD0D-143BC6D77B7F}" destId="{13FA2656-E0AA-439F-A6A5-299653B2B716}" srcOrd="0" destOrd="0" presId="urn:microsoft.com/office/officeart/2005/8/layout/radial1"/>
    <dgm:cxn modelId="{BF232DB5-A691-43B8-B9F6-2175098C953E}" type="presOf" srcId="{F1C74D21-B705-4D95-8EF8-F791A12134C4}" destId="{DCBD2DB0-C8FD-4994-8B90-B3C57B109B9E}" srcOrd="0" destOrd="0" presId="urn:microsoft.com/office/officeart/2005/8/layout/radial1"/>
    <dgm:cxn modelId="{11AE3E7A-BEBF-413F-BED4-20CA0A782197}" type="presOf" srcId="{868366BC-D0BD-4993-B614-47BB10F66C5C}" destId="{F9702378-CB90-47BF-AED3-6B1F5D32AD17}" srcOrd="0" destOrd="0" presId="urn:microsoft.com/office/officeart/2005/8/layout/radial1"/>
    <dgm:cxn modelId="{3E7EB4E1-BA2D-4D3F-8C29-4CBAC80D4C76}" type="presParOf" srcId="{F9702378-CB90-47BF-AED3-6B1F5D32AD17}" destId="{F981BE3B-36A9-4AE4-8147-3A3D3BCB6FD9}" srcOrd="0" destOrd="0" presId="urn:microsoft.com/office/officeart/2005/8/layout/radial1"/>
    <dgm:cxn modelId="{DBB522BA-D688-4E24-8E70-ECC523B1A4A9}" type="presParOf" srcId="{F9702378-CB90-47BF-AED3-6B1F5D32AD17}" destId="{9E36C813-27B8-4883-91BE-85676C1FC5FE}" srcOrd="1" destOrd="0" presId="urn:microsoft.com/office/officeart/2005/8/layout/radial1"/>
    <dgm:cxn modelId="{FA41E19E-67C0-4C04-9496-443BD484C9BF}" type="presParOf" srcId="{9E36C813-27B8-4883-91BE-85676C1FC5FE}" destId="{3F9A05CA-084B-4864-B147-4CCE2FE25FBD}" srcOrd="0" destOrd="0" presId="urn:microsoft.com/office/officeart/2005/8/layout/radial1"/>
    <dgm:cxn modelId="{5CEB453C-08DB-4F84-BB47-19B4C4EB78FA}" type="presParOf" srcId="{F9702378-CB90-47BF-AED3-6B1F5D32AD17}" destId="{5B15D628-72C1-45DF-A82C-C83AA59FB379}" srcOrd="2" destOrd="0" presId="urn:microsoft.com/office/officeart/2005/8/layout/radial1"/>
    <dgm:cxn modelId="{86FFF895-C71A-46B9-83B6-4A02D8070689}" type="presParOf" srcId="{F9702378-CB90-47BF-AED3-6B1F5D32AD17}" destId="{24E95B89-6F8A-48D7-93A2-7E8868E65C58}" srcOrd="3" destOrd="0" presId="urn:microsoft.com/office/officeart/2005/8/layout/radial1"/>
    <dgm:cxn modelId="{17F0EA04-82E4-43A2-9496-030A25C7FA56}" type="presParOf" srcId="{24E95B89-6F8A-48D7-93A2-7E8868E65C58}" destId="{54028D6F-14BE-4BBF-B475-F7F2A7BA3D36}" srcOrd="0" destOrd="0" presId="urn:microsoft.com/office/officeart/2005/8/layout/radial1"/>
    <dgm:cxn modelId="{46D4A7B8-7F26-4E49-9169-FB8F655D677B}" type="presParOf" srcId="{F9702378-CB90-47BF-AED3-6B1F5D32AD17}" destId="{BFDC4C7C-1545-4871-A029-1245A339747B}" srcOrd="4" destOrd="0" presId="urn:microsoft.com/office/officeart/2005/8/layout/radial1"/>
    <dgm:cxn modelId="{7FC06BD3-EB06-4E7A-A2D6-95F1B0E3DA2A}" type="presParOf" srcId="{F9702378-CB90-47BF-AED3-6B1F5D32AD17}" destId="{957FBF9E-B16A-47A8-8F6C-384A1DCD7E13}" srcOrd="5" destOrd="0" presId="urn:microsoft.com/office/officeart/2005/8/layout/radial1"/>
    <dgm:cxn modelId="{82C2DC36-5FFF-46B7-8393-1239D3925115}" type="presParOf" srcId="{957FBF9E-B16A-47A8-8F6C-384A1DCD7E13}" destId="{C7B6B89B-161A-4CB2-98F8-1905A240DEA8}" srcOrd="0" destOrd="0" presId="urn:microsoft.com/office/officeart/2005/8/layout/radial1"/>
    <dgm:cxn modelId="{00BDF949-D21C-473E-B01F-4767FEBBB5B7}" type="presParOf" srcId="{F9702378-CB90-47BF-AED3-6B1F5D32AD17}" destId="{DCBD2DB0-C8FD-4994-8B90-B3C57B109B9E}" srcOrd="6" destOrd="0" presId="urn:microsoft.com/office/officeart/2005/8/layout/radial1"/>
    <dgm:cxn modelId="{47562EDC-D01B-4960-A80F-67C963CC865D}" type="presParOf" srcId="{F9702378-CB90-47BF-AED3-6B1F5D32AD17}" destId="{13FA2656-E0AA-439F-A6A5-299653B2B716}" srcOrd="7" destOrd="0" presId="urn:microsoft.com/office/officeart/2005/8/layout/radial1"/>
    <dgm:cxn modelId="{60B95965-938E-4ED0-BCD6-A2E7ACE3C98E}" type="presParOf" srcId="{13FA2656-E0AA-439F-A6A5-299653B2B716}" destId="{39ACADE3-F6B7-4C3B-A4DF-3A49B158C307}" srcOrd="0" destOrd="0" presId="urn:microsoft.com/office/officeart/2005/8/layout/radial1"/>
    <dgm:cxn modelId="{DF6F8B3F-1DAB-4046-8ABF-6CCD3FFB462C}" type="presParOf" srcId="{F9702378-CB90-47BF-AED3-6B1F5D32AD17}" destId="{C18954EF-FC6F-4E99-9C7A-5B6E20D6665B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D67ADA2-269D-4FB6-B4A9-4722F1A77C64}" type="doc">
      <dgm:prSet loTypeId="urn:microsoft.com/office/officeart/2005/8/layout/hList3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E3ED4064-47C4-4AA1-95A8-596A1F17BD7C}">
      <dgm:prSet phldrT="[Текст]" custT="1"/>
      <dgm:spPr/>
      <dgm:t>
        <a:bodyPr/>
        <a:lstStyle/>
        <a:p>
          <a:r>
            <a: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осуществления надзора (</a:t>
          </a:r>
          <a:r>
            <a:rPr lang="ru-RU" sz="36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оверсайта</a:t>
          </a:r>
          <a:r>
            <a: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за платежными системами </a:t>
          </a:r>
          <a:r>
            <a:rPr lang="ru-RU" sz="36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НацБанк</a:t>
          </a:r>
          <a:r>
            <a: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</dgm:t>
    </dgm:pt>
    <dgm:pt modelId="{5B59A47B-B8B7-47CF-B007-68F717A4DBEB}" type="parTrans" cxnId="{512E3012-3BC7-4B0D-950E-7667994516E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189ADC-ACF6-4CFB-BC4C-DBC8E5413ED7}" type="sibTrans" cxnId="{512E3012-3BC7-4B0D-950E-7667994516E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6DA7F8-C8B8-4CCB-864E-B81C1694422D}">
      <dgm:prSet phldrT="[Текст]"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осуществляет мониторинг системно значимых платежных систем</a:t>
          </a:r>
        </a:p>
      </dgm:t>
    </dgm:pt>
    <dgm:pt modelId="{E5E87281-6C12-4BA0-B20B-7CB0A14B37B6}" type="parTrans" cxnId="{8039CF79-A0B1-474F-9109-76AD1B9A7A3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11A0E3-AF9E-4B96-8CFC-A3D15B6AF8A1}" type="sibTrans" cxnId="{8039CF79-A0B1-474F-9109-76AD1B9A7A3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D61AAF-51D5-49F1-A50E-65D22989F747}">
      <dgm:prSet phldrT="[Текст]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100A7B-A6CF-490B-BEA0-1DEBCEBA9CBB}" type="parTrans" cxnId="{8C8C4840-592A-4CE5-B5D9-ADF2AE726831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AD29A1-516F-4A15-8388-C963F5CB1376}" type="sibTrans" cxnId="{8C8C4840-592A-4CE5-B5D9-ADF2AE726831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FF648C-F83B-4105-8274-C897577EFF12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осуществляет анализ и оценку функционирования системно значимых, значимых ПС на соответствие международным стандартам, в том числе анализ влияния на работу ПС значимых клиентов участников ПС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B3B028-3B30-488D-A702-7AA83F03D175}" type="parTrans" cxnId="{48662AB4-1F1C-45F0-B555-9B9300E3DEEC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C080B3-F09C-4632-B586-37F7DED77FB7}" type="sibTrans" cxnId="{48662AB4-1F1C-45F0-B555-9B9300E3DEEC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8EFDEC-B501-4613-A775-C9383A96D2BF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осуществляет анализ платежей и переводов денег по результатам операций с ЦБ и иностранной валютой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525FA5-F2C7-4B2A-A2CE-B7FF16E6714B}" type="parTrans" cxnId="{9E446D28-061D-4D04-810A-E92ABEEF293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BD287B-4577-4430-817E-41DCC67A6319}" type="sibTrans" cxnId="{9E446D28-061D-4D04-810A-E92ABEEF293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4F5421-09A1-47A1-BF43-6E41DEB26BC6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получает информацию по вопросам платежей и переводов денег, функционирования ПС от операторов, операционных центров и участников ПС, в том числе сведения по объемам платежей и переводов денег, проведенных через системно значимые или значимые платежные системы, осуществленных значимыми клиентами участников, указанных ПС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173C9C-4579-40CA-894D-4323283D9B15}" type="parTrans" cxnId="{EA9137BF-824F-4229-939B-B347C9CF5654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E79525-7C4B-4E9D-AD5F-4CFBD573B124}" type="sibTrans" cxnId="{EA9137BF-824F-4229-939B-B347C9CF5654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857B9C-B3DF-478B-89DA-F86C7FE8D937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проводит проверки деятельности операторов и операционных центров системно значимых и значимых ПС, в том числе любого иного лица, уполномоченного по договору с ними оказывать услуги для функционирования ПС в порядке, определенном</a:t>
          </a:r>
          <a:r>
            <a: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 Национальном Банке Республики Казахстан», на предмет соответствия требованиям законодательства РК о платежах и платежных системах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B8EB0A-D381-4464-AA7B-99AB13E6BDEF}" type="parTrans" cxnId="{518FDD4B-94FD-4736-81A7-31987D81994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D2ECEB-9056-42F6-8483-1EAC572A83A1}" type="sibTrans" cxnId="{518FDD4B-94FD-4736-81A7-31987D81994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4ED07-E98C-4851-B175-5BB4ABA2B989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осуществляет наблюдение за выполнением участниками системно значимых ПС требований</a:t>
          </a:r>
          <a:r>
            <a:rPr lang="en-US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 организационным мерам и программно-техническим средствам, обеспечивающим доступ в системно значимые ПС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FD5D99-E235-4B81-8CA6-C85A88A16E19}" type="parTrans" cxnId="{A566792F-C354-4130-9BF9-70DA90BCD6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061E4F-C1AB-4DF4-A021-45FF3415D0E3}" type="sibTrans" cxnId="{A566792F-C354-4130-9BF9-70DA90BCD6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C08A1F-AFE0-495F-B94B-703337BA7353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ведет и размещает реестры системно значимых, значимых и иных ПС на своем интернет-ресурсе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7A2E18-AEE7-42BC-9FA6-6CB7956D1D75}" type="parTrans" cxnId="{A1BAC4F5-8D5D-400C-AD79-6D29083A132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20C92-2B4F-45F1-9ED3-7D58F993927B}" type="sibTrans" cxnId="{A1BAC4F5-8D5D-400C-AD79-6D29083A132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C274B9-CB42-4E44-868B-DBCECD426671}" type="pres">
      <dgm:prSet presAssocID="{DD67ADA2-269D-4FB6-B4A9-4722F1A77C6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3F0557-2F32-4F03-85E9-53BD2262CFE8}" type="pres">
      <dgm:prSet presAssocID="{E3ED4064-47C4-4AA1-95A8-596A1F17BD7C}" presName="roof" presStyleLbl="dkBgShp" presStyleIdx="0" presStyleCnt="2"/>
      <dgm:spPr/>
      <dgm:t>
        <a:bodyPr/>
        <a:lstStyle/>
        <a:p>
          <a:endParaRPr lang="ru-RU"/>
        </a:p>
      </dgm:t>
    </dgm:pt>
    <dgm:pt modelId="{38E13C67-C429-4678-98C2-C3A8B7499D5B}" type="pres">
      <dgm:prSet presAssocID="{E3ED4064-47C4-4AA1-95A8-596A1F17BD7C}" presName="pillars" presStyleCnt="0"/>
      <dgm:spPr/>
      <dgm:t>
        <a:bodyPr/>
        <a:lstStyle/>
        <a:p>
          <a:endParaRPr lang="ru-RU"/>
        </a:p>
      </dgm:t>
    </dgm:pt>
    <dgm:pt modelId="{8EE527EB-57F5-4B70-BEB8-8300AFD20326}" type="pres">
      <dgm:prSet presAssocID="{E3ED4064-47C4-4AA1-95A8-596A1F17BD7C}" presName="pillar1" presStyleLbl="node1" presStyleIdx="0" presStyleCnt="7" custScaleX="67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6861D1-D8F8-4E67-AA6D-61C8C2558DC0}" type="pres">
      <dgm:prSet presAssocID="{1CFF648C-F83B-4105-8274-C897577EFF12}" presName="pillarX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D84141-7478-4261-AF4D-FAFDCA08D4C1}" type="pres">
      <dgm:prSet presAssocID="{978EFDEC-B501-4613-A775-C9383A96D2BF}" presName="pillarX" presStyleLbl="node1" presStyleIdx="2" presStyleCnt="7" custScaleX="68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3BE09F-540C-4246-AAFE-D4BAAABECAB6}" type="pres">
      <dgm:prSet presAssocID="{E84F5421-09A1-47A1-BF43-6E41DEB26BC6}" presName="pillarX" presStyleLbl="node1" presStyleIdx="3" presStyleCnt="7" custScaleX="156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98A99-F2C3-4495-BB99-8C6CC9AE85F6}" type="pres">
      <dgm:prSet presAssocID="{80857B9C-B3DF-478B-89DA-F86C7FE8D937}" presName="pillarX" presStyleLbl="node1" presStyleIdx="4" presStyleCnt="7" custScaleX="1783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D7E74F-D126-450C-86A7-026579A5337F}" type="pres">
      <dgm:prSet presAssocID="{2E34ED07-E98C-4851-B175-5BB4ABA2B989}" presName="pillarX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EA059E-0982-4B70-84BC-B58D966158BE}" type="pres">
      <dgm:prSet presAssocID="{B8C08A1F-AFE0-495F-B94B-703337BA7353}" presName="pillarX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53C50-FDC5-4975-9F73-38DDB2B5C480}" type="pres">
      <dgm:prSet presAssocID="{E3ED4064-47C4-4AA1-95A8-596A1F17BD7C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783D1CDA-0526-47E6-8A62-5313F332C4DC}" type="presOf" srcId="{DD67ADA2-269D-4FB6-B4A9-4722F1A77C64}" destId="{89C274B9-CB42-4E44-868B-DBCECD426671}" srcOrd="0" destOrd="0" presId="urn:microsoft.com/office/officeart/2005/8/layout/hList3"/>
    <dgm:cxn modelId="{939E0AE1-EF16-458D-AA73-645B68D4F1DA}" type="presOf" srcId="{E3ED4064-47C4-4AA1-95A8-596A1F17BD7C}" destId="{7F3F0557-2F32-4F03-85E9-53BD2262CFE8}" srcOrd="0" destOrd="0" presId="urn:microsoft.com/office/officeart/2005/8/layout/hList3"/>
    <dgm:cxn modelId="{A1BAC4F5-8D5D-400C-AD79-6D29083A132B}" srcId="{E3ED4064-47C4-4AA1-95A8-596A1F17BD7C}" destId="{B8C08A1F-AFE0-495F-B94B-703337BA7353}" srcOrd="6" destOrd="0" parTransId="{957A2E18-AEE7-42BC-9FA6-6CB7956D1D75}" sibTransId="{4DA20C92-2B4F-45F1-9ED3-7D58F993927B}"/>
    <dgm:cxn modelId="{E3FE4F8D-2292-4E67-8E15-B449F7136C2B}" type="presOf" srcId="{E84F5421-09A1-47A1-BF43-6E41DEB26BC6}" destId="{DD3BE09F-540C-4246-AAFE-D4BAAABECAB6}" srcOrd="0" destOrd="0" presId="urn:microsoft.com/office/officeart/2005/8/layout/hList3"/>
    <dgm:cxn modelId="{EA9137BF-824F-4229-939B-B347C9CF5654}" srcId="{E3ED4064-47C4-4AA1-95A8-596A1F17BD7C}" destId="{E84F5421-09A1-47A1-BF43-6E41DEB26BC6}" srcOrd="3" destOrd="0" parTransId="{0E173C9C-4579-40CA-894D-4323283D9B15}" sibTransId="{11E79525-7C4B-4E9D-AD5F-4CFBD573B124}"/>
    <dgm:cxn modelId="{8C8C4840-592A-4CE5-B5D9-ADF2AE726831}" srcId="{DD67ADA2-269D-4FB6-B4A9-4722F1A77C64}" destId="{71D61AAF-51D5-49F1-A50E-65D22989F747}" srcOrd="1" destOrd="0" parTransId="{C7100A7B-A6CF-490B-BEA0-1DEBCEBA9CBB}" sibTransId="{03AD29A1-516F-4A15-8388-C963F5CB1376}"/>
    <dgm:cxn modelId="{518FDD4B-94FD-4736-81A7-31987D81994B}" srcId="{E3ED4064-47C4-4AA1-95A8-596A1F17BD7C}" destId="{80857B9C-B3DF-478B-89DA-F86C7FE8D937}" srcOrd="4" destOrd="0" parTransId="{73B8EB0A-D381-4464-AA7B-99AB13E6BDEF}" sibTransId="{73D2ECEB-9056-42F6-8483-1EAC572A83A1}"/>
    <dgm:cxn modelId="{727DB6DF-D699-46B6-88FB-BE02850F2D08}" type="presOf" srcId="{2E34ED07-E98C-4851-B175-5BB4ABA2B989}" destId="{05D7E74F-D126-450C-86A7-026579A5337F}" srcOrd="0" destOrd="0" presId="urn:microsoft.com/office/officeart/2005/8/layout/hList3"/>
    <dgm:cxn modelId="{5BFEDBD6-7FF1-4E1A-8F15-6794AFA1B51B}" type="presOf" srcId="{1CFF648C-F83B-4105-8274-C897577EFF12}" destId="{AB6861D1-D8F8-4E67-AA6D-61C8C2558DC0}" srcOrd="0" destOrd="0" presId="urn:microsoft.com/office/officeart/2005/8/layout/hList3"/>
    <dgm:cxn modelId="{512E3012-3BC7-4B0D-950E-7667994516EE}" srcId="{DD67ADA2-269D-4FB6-B4A9-4722F1A77C64}" destId="{E3ED4064-47C4-4AA1-95A8-596A1F17BD7C}" srcOrd="0" destOrd="0" parTransId="{5B59A47B-B8B7-47CF-B007-68F717A4DBEB}" sibTransId="{5C189ADC-ACF6-4CFB-BC4C-DBC8E5413ED7}"/>
    <dgm:cxn modelId="{D9D35E5D-49AD-4C77-B6FF-06A7D5B1079B}" type="presOf" srcId="{B8C08A1F-AFE0-495F-B94B-703337BA7353}" destId="{72EA059E-0982-4B70-84BC-B58D966158BE}" srcOrd="0" destOrd="0" presId="urn:microsoft.com/office/officeart/2005/8/layout/hList3"/>
    <dgm:cxn modelId="{72785A18-07FC-4C94-9B50-905AAE508716}" type="presOf" srcId="{80857B9C-B3DF-478B-89DA-F86C7FE8D937}" destId="{A1398A99-F2C3-4495-BB99-8C6CC9AE85F6}" srcOrd="0" destOrd="0" presId="urn:microsoft.com/office/officeart/2005/8/layout/hList3"/>
    <dgm:cxn modelId="{8039CF79-A0B1-474F-9109-76AD1B9A7A3E}" srcId="{E3ED4064-47C4-4AA1-95A8-596A1F17BD7C}" destId="{846DA7F8-C8B8-4CCB-864E-B81C1694422D}" srcOrd="0" destOrd="0" parTransId="{E5E87281-6C12-4BA0-B20B-7CB0A14B37B6}" sibTransId="{4611A0E3-AF9E-4B96-8CFC-A3D15B6AF8A1}"/>
    <dgm:cxn modelId="{A566792F-C354-4130-9BF9-70DA90BCD65A}" srcId="{E3ED4064-47C4-4AA1-95A8-596A1F17BD7C}" destId="{2E34ED07-E98C-4851-B175-5BB4ABA2B989}" srcOrd="5" destOrd="0" parTransId="{E9FD5D99-E235-4B81-8CA6-C85A88A16E19}" sibTransId="{D3061E4F-C1AB-4DF4-A021-45FF3415D0E3}"/>
    <dgm:cxn modelId="{48662AB4-1F1C-45F0-B555-9B9300E3DEEC}" srcId="{E3ED4064-47C4-4AA1-95A8-596A1F17BD7C}" destId="{1CFF648C-F83B-4105-8274-C897577EFF12}" srcOrd="1" destOrd="0" parTransId="{9DB3B028-3B30-488D-A702-7AA83F03D175}" sibTransId="{86C080B3-F09C-4632-B586-37F7DED77FB7}"/>
    <dgm:cxn modelId="{D64FC53C-FA73-4DA4-99B0-AEADF5D3297D}" type="presOf" srcId="{978EFDEC-B501-4613-A775-C9383A96D2BF}" destId="{FAD84141-7478-4261-AF4D-FAFDCA08D4C1}" srcOrd="0" destOrd="0" presId="urn:microsoft.com/office/officeart/2005/8/layout/hList3"/>
    <dgm:cxn modelId="{9E446D28-061D-4D04-810A-E92ABEEF2937}" srcId="{E3ED4064-47C4-4AA1-95A8-596A1F17BD7C}" destId="{978EFDEC-B501-4613-A775-C9383A96D2BF}" srcOrd="2" destOrd="0" parTransId="{53525FA5-F2C7-4B2A-A2CE-B7FF16E6714B}" sibTransId="{DFBD287B-4577-4430-817E-41DCC67A6319}"/>
    <dgm:cxn modelId="{3CFDBB7A-D3FF-4C6C-8337-3D7F9F6A31EA}" type="presOf" srcId="{846DA7F8-C8B8-4CCB-864E-B81C1694422D}" destId="{8EE527EB-57F5-4B70-BEB8-8300AFD20326}" srcOrd="0" destOrd="0" presId="urn:microsoft.com/office/officeart/2005/8/layout/hList3"/>
    <dgm:cxn modelId="{8B5159AF-B3E1-4133-A2BD-A2B8DA9FDD53}" type="presParOf" srcId="{89C274B9-CB42-4E44-868B-DBCECD426671}" destId="{7F3F0557-2F32-4F03-85E9-53BD2262CFE8}" srcOrd="0" destOrd="0" presId="urn:microsoft.com/office/officeart/2005/8/layout/hList3"/>
    <dgm:cxn modelId="{B4C43379-3B5A-431F-98B7-A65D9F3FF2A8}" type="presParOf" srcId="{89C274B9-CB42-4E44-868B-DBCECD426671}" destId="{38E13C67-C429-4678-98C2-C3A8B7499D5B}" srcOrd="1" destOrd="0" presId="urn:microsoft.com/office/officeart/2005/8/layout/hList3"/>
    <dgm:cxn modelId="{14E150A0-8D1C-4675-BAE7-2E605910C902}" type="presParOf" srcId="{38E13C67-C429-4678-98C2-C3A8B7499D5B}" destId="{8EE527EB-57F5-4B70-BEB8-8300AFD20326}" srcOrd="0" destOrd="0" presId="urn:microsoft.com/office/officeart/2005/8/layout/hList3"/>
    <dgm:cxn modelId="{17173B23-D25B-438E-899A-6BBE914AF36C}" type="presParOf" srcId="{38E13C67-C429-4678-98C2-C3A8B7499D5B}" destId="{AB6861D1-D8F8-4E67-AA6D-61C8C2558DC0}" srcOrd="1" destOrd="0" presId="urn:microsoft.com/office/officeart/2005/8/layout/hList3"/>
    <dgm:cxn modelId="{D7315F1A-3CE3-441C-9B55-A125A944851D}" type="presParOf" srcId="{38E13C67-C429-4678-98C2-C3A8B7499D5B}" destId="{FAD84141-7478-4261-AF4D-FAFDCA08D4C1}" srcOrd="2" destOrd="0" presId="urn:microsoft.com/office/officeart/2005/8/layout/hList3"/>
    <dgm:cxn modelId="{5C6AC643-2EA1-4F2B-98D2-074A06FC6979}" type="presParOf" srcId="{38E13C67-C429-4678-98C2-C3A8B7499D5B}" destId="{DD3BE09F-540C-4246-AAFE-D4BAAABECAB6}" srcOrd="3" destOrd="0" presId="urn:microsoft.com/office/officeart/2005/8/layout/hList3"/>
    <dgm:cxn modelId="{96A95AC3-1E51-41FE-9122-0BB6E5F74471}" type="presParOf" srcId="{38E13C67-C429-4678-98C2-C3A8B7499D5B}" destId="{A1398A99-F2C3-4495-BB99-8C6CC9AE85F6}" srcOrd="4" destOrd="0" presId="urn:microsoft.com/office/officeart/2005/8/layout/hList3"/>
    <dgm:cxn modelId="{19B7BC4A-077C-4966-A4DA-FD1A134E59D3}" type="presParOf" srcId="{38E13C67-C429-4678-98C2-C3A8B7499D5B}" destId="{05D7E74F-D126-450C-86A7-026579A5337F}" srcOrd="5" destOrd="0" presId="urn:microsoft.com/office/officeart/2005/8/layout/hList3"/>
    <dgm:cxn modelId="{487B846B-4882-4FB5-A3A9-FF3E8159D496}" type="presParOf" srcId="{38E13C67-C429-4678-98C2-C3A8B7499D5B}" destId="{72EA059E-0982-4B70-84BC-B58D966158BE}" srcOrd="6" destOrd="0" presId="urn:microsoft.com/office/officeart/2005/8/layout/hList3"/>
    <dgm:cxn modelId="{3B1E2CF4-B69D-4C57-A76D-DE46FBE368FC}" type="presParOf" srcId="{89C274B9-CB42-4E44-868B-DBCECD426671}" destId="{9B353C50-FDC5-4975-9F73-38DDB2B5C48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F6A5A20-AB65-4870-AE70-A71111C30686}" type="doc">
      <dgm:prSet loTypeId="urn:microsoft.com/office/officeart/2005/8/layout/defaul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AF6E2F8-A268-4565-8D33-7C5863A77A9E}">
      <dgm:prSet phldrT="[Текст]"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осуществлении надзора (оверсайта) за платежными системами НБ взаимодействует с государственными органами, операторами и участниками ПС и иными финансовыми организациями РК .</a:t>
          </a:r>
        </a:p>
      </dgm:t>
    </dgm:pt>
    <dgm:pt modelId="{99D0AE94-EEB9-4E69-93E6-0CE4C6980931}" type="parTrans" cxnId="{929D7601-3698-4B98-B7F2-AE423E8CCDA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3C0632-3658-4447-A0FB-D9EF52872339}" type="sibTrans" cxnId="{929D7601-3698-4B98-B7F2-AE423E8CCDA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758C0B-2771-4D1D-8411-1559D34C1E7A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сотрудничает с центрбанками и иными органами надзора (оверсайта) в ПС иностранных государств, международными организациями при проведении оценки функционирования системно значимых, значимых ПС , в том числе путем заключения соглашений (договоров, меморандумов) о сотрудничестве.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8AB464-E15F-4487-9216-1656AEF00DB8}" type="parTrans" cxnId="{B0FDBD0B-D5A4-4F47-8E55-0E33A617C28A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509261-96C9-4C91-B71E-85C897B40437}" type="sibTrans" cxnId="{B0FDBD0B-D5A4-4F47-8E55-0E33A617C28A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1CE1A0-9B4B-4DF2-A0D3-5DCDE30D7959}">
      <dgm:prSet custT="1"/>
      <dgm:spPr/>
      <dgm:t>
        <a:bodyPr/>
        <a:lstStyle/>
        <a:p>
          <a:r>
            <a:rPr lang="ru-RU" sz="1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системно значимых платежных систем, анализ и оценка функционирования системно значимых, значимых ПС </a:t>
          </a:r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осуществляются НБ на основании информации, получаемой от операторов, операционных центров и участников системно значимых или значимых ПС.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6ACF5D-3D40-4763-9064-820A5C1D816C}" type="parTrans" cxnId="{4D81A7EE-A8CF-47EB-84F2-1A2CA89E2EC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DBB54A-033B-4D91-8588-27CCA5812E5C}" type="sibTrans" cxnId="{4D81A7EE-A8CF-47EB-84F2-1A2CA89E2EC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D5D011-8001-4C78-9CDD-8A6175187358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Оценка функционирования системно значимых, значимых ПС на соответствие международным стандартам осуществляется НБ при необходимости совместно с оператором, операционным центром системно значимых или значимых ПС с привлечением специалистов международных финансовых организаций либо без их привлечения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984226-6C39-4D77-86F6-AA38EB86CDF2}" type="parTrans" cxnId="{01FC72ED-9B19-4284-A21D-68DBDDFA829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2A2F49-007C-4AE5-9FF9-7D50283FE480}" type="sibTrans" cxnId="{01FC72ED-9B19-4284-A21D-68DBDDFA829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C4657-D7E5-4221-AC2C-BD8D50D773ED}" type="pres">
      <dgm:prSet presAssocID="{EF6A5A20-AB65-4870-AE70-A71111C3068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8A72E0-73B3-4250-9F81-0644DF141400}" type="pres">
      <dgm:prSet presAssocID="{FAF6E2F8-A268-4565-8D33-7C5863A77A9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80348-9610-4B5F-B3FC-6ADCA0707F46}" type="pres">
      <dgm:prSet presAssocID="{DA3C0632-3658-4447-A0FB-D9EF52872339}" presName="sibTrans" presStyleCnt="0"/>
      <dgm:spPr/>
      <dgm:t>
        <a:bodyPr/>
        <a:lstStyle/>
        <a:p>
          <a:endParaRPr lang="ru-RU"/>
        </a:p>
      </dgm:t>
    </dgm:pt>
    <dgm:pt modelId="{FC00DFA8-EC42-4EB2-98A0-BC947275527B}" type="pres">
      <dgm:prSet presAssocID="{BC758C0B-2771-4D1D-8411-1559D34C1E7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BADD8-C158-4869-9F6D-36E239B89A81}" type="pres">
      <dgm:prSet presAssocID="{68509261-96C9-4C91-B71E-85C897B40437}" presName="sibTrans" presStyleCnt="0"/>
      <dgm:spPr/>
      <dgm:t>
        <a:bodyPr/>
        <a:lstStyle/>
        <a:p>
          <a:endParaRPr lang="ru-RU"/>
        </a:p>
      </dgm:t>
    </dgm:pt>
    <dgm:pt modelId="{21F95AA5-F5AF-4E06-89AE-66EBCB020F3C}" type="pres">
      <dgm:prSet presAssocID="{B81CE1A0-9B4B-4DF2-A0D3-5DCDE30D795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76C42-93E5-45A4-83F6-D0E5B1011469}" type="pres">
      <dgm:prSet presAssocID="{0ADBB54A-033B-4D91-8588-27CCA5812E5C}" presName="sibTrans" presStyleCnt="0"/>
      <dgm:spPr/>
      <dgm:t>
        <a:bodyPr/>
        <a:lstStyle/>
        <a:p>
          <a:endParaRPr lang="ru-RU"/>
        </a:p>
      </dgm:t>
    </dgm:pt>
    <dgm:pt modelId="{C7A207D4-0292-4201-B9FB-400ABB32E671}" type="pres">
      <dgm:prSet presAssocID="{B8D5D011-8001-4C78-9CDD-8A617518735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DBA985-7273-40D6-B005-5A866C2930B7}" type="presOf" srcId="{BC758C0B-2771-4D1D-8411-1559D34C1E7A}" destId="{FC00DFA8-EC42-4EB2-98A0-BC947275527B}" srcOrd="0" destOrd="0" presId="urn:microsoft.com/office/officeart/2005/8/layout/default"/>
    <dgm:cxn modelId="{4097CEED-2ABF-4631-9F01-224195E5CC6D}" type="presOf" srcId="{B81CE1A0-9B4B-4DF2-A0D3-5DCDE30D7959}" destId="{21F95AA5-F5AF-4E06-89AE-66EBCB020F3C}" srcOrd="0" destOrd="0" presId="urn:microsoft.com/office/officeart/2005/8/layout/default"/>
    <dgm:cxn modelId="{D26FE470-2F73-4267-9D45-A3330ADEA2C7}" type="presOf" srcId="{B8D5D011-8001-4C78-9CDD-8A6175187358}" destId="{C7A207D4-0292-4201-B9FB-400ABB32E671}" srcOrd="0" destOrd="0" presId="urn:microsoft.com/office/officeart/2005/8/layout/default"/>
    <dgm:cxn modelId="{49991D7F-E45A-4295-8923-C9430022B374}" type="presOf" srcId="{FAF6E2F8-A268-4565-8D33-7C5863A77A9E}" destId="{CE8A72E0-73B3-4250-9F81-0644DF141400}" srcOrd="0" destOrd="0" presId="urn:microsoft.com/office/officeart/2005/8/layout/default"/>
    <dgm:cxn modelId="{B0FDBD0B-D5A4-4F47-8E55-0E33A617C28A}" srcId="{EF6A5A20-AB65-4870-AE70-A71111C30686}" destId="{BC758C0B-2771-4D1D-8411-1559D34C1E7A}" srcOrd="1" destOrd="0" parTransId="{BB8AB464-E15F-4487-9216-1656AEF00DB8}" sibTransId="{68509261-96C9-4C91-B71E-85C897B40437}"/>
    <dgm:cxn modelId="{4D81A7EE-A8CF-47EB-84F2-1A2CA89E2EC2}" srcId="{EF6A5A20-AB65-4870-AE70-A71111C30686}" destId="{B81CE1A0-9B4B-4DF2-A0D3-5DCDE30D7959}" srcOrd="2" destOrd="0" parTransId="{416ACF5D-3D40-4763-9064-820A5C1D816C}" sibTransId="{0ADBB54A-033B-4D91-8588-27CCA5812E5C}"/>
    <dgm:cxn modelId="{01FC72ED-9B19-4284-A21D-68DBDDFA829E}" srcId="{EF6A5A20-AB65-4870-AE70-A71111C30686}" destId="{B8D5D011-8001-4C78-9CDD-8A6175187358}" srcOrd="3" destOrd="0" parTransId="{51984226-6C39-4D77-86F6-AA38EB86CDF2}" sibTransId="{232A2F49-007C-4AE5-9FF9-7D50283FE480}"/>
    <dgm:cxn modelId="{13CF0EBF-F861-4764-88F5-18FEB57BDC3E}" type="presOf" srcId="{EF6A5A20-AB65-4870-AE70-A71111C30686}" destId="{EBCC4657-D7E5-4221-AC2C-BD8D50D773ED}" srcOrd="0" destOrd="0" presId="urn:microsoft.com/office/officeart/2005/8/layout/default"/>
    <dgm:cxn modelId="{929D7601-3698-4B98-B7F2-AE423E8CCDAF}" srcId="{EF6A5A20-AB65-4870-AE70-A71111C30686}" destId="{FAF6E2F8-A268-4565-8D33-7C5863A77A9E}" srcOrd="0" destOrd="0" parTransId="{99D0AE94-EEB9-4E69-93E6-0CE4C6980931}" sibTransId="{DA3C0632-3658-4447-A0FB-D9EF52872339}"/>
    <dgm:cxn modelId="{3A28C118-BF37-457C-9D42-F40D009A9D5D}" type="presParOf" srcId="{EBCC4657-D7E5-4221-AC2C-BD8D50D773ED}" destId="{CE8A72E0-73B3-4250-9F81-0644DF141400}" srcOrd="0" destOrd="0" presId="urn:microsoft.com/office/officeart/2005/8/layout/default"/>
    <dgm:cxn modelId="{86DC4FC2-13A3-4A72-89D2-5F88F5F549FA}" type="presParOf" srcId="{EBCC4657-D7E5-4221-AC2C-BD8D50D773ED}" destId="{02F80348-9610-4B5F-B3FC-6ADCA0707F46}" srcOrd="1" destOrd="0" presId="urn:microsoft.com/office/officeart/2005/8/layout/default"/>
    <dgm:cxn modelId="{A7A9BDCE-5A88-4762-B798-AB5B2AE10BAB}" type="presParOf" srcId="{EBCC4657-D7E5-4221-AC2C-BD8D50D773ED}" destId="{FC00DFA8-EC42-4EB2-98A0-BC947275527B}" srcOrd="2" destOrd="0" presId="urn:microsoft.com/office/officeart/2005/8/layout/default"/>
    <dgm:cxn modelId="{351A9B74-6A97-430E-A5B3-754AC2A15956}" type="presParOf" srcId="{EBCC4657-D7E5-4221-AC2C-BD8D50D773ED}" destId="{DBCBADD8-C158-4869-9F6D-36E239B89A81}" srcOrd="3" destOrd="0" presId="urn:microsoft.com/office/officeart/2005/8/layout/default"/>
    <dgm:cxn modelId="{65B9FCB6-3FA4-4A93-AA60-21427B56BAC8}" type="presParOf" srcId="{EBCC4657-D7E5-4221-AC2C-BD8D50D773ED}" destId="{21F95AA5-F5AF-4E06-89AE-66EBCB020F3C}" srcOrd="4" destOrd="0" presId="urn:microsoft.com/office/officeart/2005/8/layout/default"/>
    <dgm:cxn modelId="{8CE4D994-774C-45A3-BE08-B902DD40BE0F}" type="presParOf" srcId="{EBCC4657-D7E5-4221-AC2C-BD8D50D773ED}" destId="{D1E76C42-93E5-45A4-83F6-D0E5B1011469}" srcOrd="5" destOrd="0" presId="urn:microsoft.com/office/officeart/2005/8/layout/default"/>
    <dgm:cxn modelId="{5E5E225B-5AC6-4D33-98AA-AC015F4300F0}" type="presParOf" srcId="{EBCC4657-D7E5-4221-AC2C-BD8D50D773ED}" destId="{C7A207D4-0292-4201-B9FB-400ABB32E67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7658A41-7C6B-4216-810F-616326453B00}" type="doc">
      <dgm:prSet loTypeId="urn:microsoft.com/office/officeart/2005/8/layout/pyramid4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F323E7-43A1-4D7F-ACEB-E10E37706492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Регулирование рынка платежных услуг Национальным Банком осуществляется в целях:</a:t>
          </a:r>
        </a:p>
      </dgm:t>
    </dgm:pt>
    <dgm:pt modelId="{3F379F08-521D-4523-ABDE-1E75BA862326}" type="parTrans" cxnId="{825D2AFF-7F34-46F1-9185-7A130B83A9A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CC4D36-31FB-4C31-80AF-9C9DE6338094}" type="sibTrans" cxnId="{825D2AFF-7F34-46F1-9185-7A130B83A9A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17EFD8-D1A5-4356-855F-1E08606EA7DC}">
      <dgm:prSet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утверждения показателей, при которых поставщик платежных услуг относится к значимым поставщикам платежных услуг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214C48-CED4-4674-A271-84CE7E96BBF5}" type="parTrans" cxnId="{67532F56-287C-4847-B1BA-7BF2FA157BB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CAB584-E786-4EFE-8E17-2E42219AE1F4}" type="sibTrans" cxnId="{67532F56-287C-4847-B1BA-7BF2FA157BB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7384C8-6287-4513-8513-005A1F39CC57}">
      <dgm:prSet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определения порядка</a:t>
          </a:r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ведения реестра значимых поставщиков платежных услуг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FB0A5D-8DBF-403B-93CF-B4F67C55A757}" type="parTrans" cxnId="{C50AE14C-1E6A-457F-9132-3486C246958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BDBB25-043A-4979-961D-F797034E09D5}" type="sibTrans" cxnId="{C50AE14C-1E6A-457F-9132-3486C246958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92C028-84A4-49FF-86A2-2D7B67D30692}">
      <dgm:prSet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разработки мероприятий, направленных на повышение эффективности и надежности функционирования рынка платежных услуг</a:t>
          </a:r>
        </a:p>
      </dgm:t>
    </dgm:pt>
    <dgm:pt modelId="{92ED7612-630F-4E4A-B355-4371C461A431}" type="parTrans" cxnId="{F8F7C378-0A70-4DEE-A663-F25F2831769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07717E-C886-4048-93A5-3ADA8B5E5692}" type="sibTrans" cxnId="{F8F7C378-0A70-4DEE-A663-F25F2831769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BAAC4F-2296-49BA-A96A-91ABBF0FCA1F}" type="pres">
      <dgm:prSet presAssocID="{B7658A41-7C6B-4216-810F-616326453B00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634811-1BCA-4EAF-82FC-C1836EC662F7}" type="pres">
      <dgm:prSet presAssocID="{B7658A41-7C6B-4216-810F-616326453B00}" presName="triangle1" presStyleLbl="node1" presStyleIdx="0" presStyleCnt="4" custScaleX="138255" custScaleY="98322" custLinFactNeighborX="-355" custLinFactNeighborY="-3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150573-E68D-49C3-ADC9-709B1FAFD759}" type="pres">
      <dgm:prSet presAssocID="{B7658A41-7C6B-4216-810F-616326453B00}" presName="triangle2" presStyleLbl="node1" presStyleIdx="1" presStyleCnt="4" custScaleX="143708" custScaleY="107687" custLinFactNeighborX="-19799" custLinFactNeighborY="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C433F9-8000-42C4-8A6F-A38411471536}" type="pres">
      <dgm:prSet presAssocID="{B7658A41-7C6B-4216-810F-616326453B00}" presName="triangle3" presStyleLbl="node1" presStyleIdx="2" presStyleCnt="4" custScaleX="138591" custScaleY="101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3F5092-6C75-406D-979E-818A94337465}" type="pres">
      <dgm:prSet presAssocID="{B7658A41-7C6B-4216-810F-616326453B00}" presName="triangle4" presStyleLbl="node1" presStyleIdx="3" presStyleCnt="4" custScaleX="143676" custScaleY="107886" custLinFactNeighborX="18792" custLinFactNeighborY="1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0AE14C-1E6A-457F-9132-3486C246958E}" srcId="{B7658A41-7C6B-4216-810F-616326453B00}" destId="{937384C8-6287-4513-8513-005A1F39CC57}" srcOrd="2" destOrd="0" parTransId="{9FFB0A5D-8DBF-403B-93CF-B4F67C55A757}" sibTransId="{03BDBB25-043A-4979-961D-F797034E09D5}"/>
    <dgm:cxn modelId="{825D2AFF-7F34-46F1-9185-7A130B83A9A8}" srcId="{B7658A41-7C6B-4216-810F-616326453B00}" destId="{0AF323E7-43A1-4D7F-ACEB-E10E37706492}" srcOrd="0" destOrd="0" parTransId="{3F379F08-521D-4523-ABDE-1E75BA862326}" sibTransId="{76CC4D36-31FB-4C31-80AF-9C9DE6338094}"/>
    <dgm:cxn modelId="{67532F56-287C-4847-B1BA-7BF2FA157BB7}" srcId="{B7658A41-7C6B-4216-810F-616326453B00}" destId="{8817EFD8-D1A5-4356-855F-1E08606EA7DC}" srcOrd="1" destOrd="0" parTransId="{2C214C48-CED4-4674-A271-84CE7E96BBF5}" sibTransId="{54CAB584-E786-4EFE-8E17-2E42219AE1F4}"/>
    <dgm:cxn modelId="{F8F7C378-0A70-4DEE-A663-F25F28317698}" srcId="{B7658A41-7C6B-4216-810F-616326453B00}" destId="{BB92C028-84A4-49FF-86A2-2D7B67D30692}" srcOrd="3" destOrd="0" parTransId="{92ED7612-630F-4E4A-B355-4371C461A431}" sibTransId="{0D07717E-C886-4048-93A5-3ADA8B5E5692}"/>
    <dgm:cxn modelId="{3211C071-CB41-4D7C-A8F2-920DFE0BA93B}" type="presOf" srcId="{B7658A41-7C6B-4216-810F-616326453B00}" destId="{2BBAAC4F-2296-49BA-A96A-91ABBF0FCA1F}" srcOrd="0" destOrd="0" presId="urn:microsoft.com/office/officeart/2005/8/layout/pyramid4"/>
    <dgm:cxn modelId="{77BDAD74-0585-4022-8B55-7F75DEA426E4}" type="presOf" srcId="{BB92C028-84A4-49FF-86A2-2D7B67D30692}" destId="{463F5092-6C75-406D-979E-818A94337465}" srcOrd="0" destOrd="0" presId="urn:microsoft.com/office/officeart/2005/8/layout/pyramid4"/>
    <dgm:cxn modelId="{79AFC2C0-77CD-4018-AD36-0327B1F22708}" type="presOf" srcId="{0AF323E7-43A1-4D7F-ACEB-E10E37706492}" destId="{7B634811-1BCA-4EAF-82FC-C1836EC662F7}" srcOrd="0" destOrd="0" presId="urn:microsoft.com/office/officeart/2005/8/layout/pyramid4"/>
    <dgm:cxn modelId="{518EC033-F9F6-4E4C-967C-E77A84D835B1}" type="presOf" srcId="{8817EFD8-D1A5-4356-855F-1E08606EA7DC}" destId="{79150573-E68D-49C3-ADC9-709B1FAFD759}" srcOrd="0" destOrd="0" presId="urn:microsoft.com/office/officeart/2005/8/layout/pyramid4"/>
    <dgm:cxn modelId="{9A40FCCE-780B-47B9-B5A3-071EE6D35E74}" type="presOf" srcId="{937384C8-6287-4513-8513-005A1F39CC57}" destId="{0BC433F9-8000-42C4-8A6F-A38411471536}" srcOrd="0" destOrd="0" presId="urn:microsoft.com/office/officeart/2005/8/layout/pyramid4"/>
    <dgm:cxn modelId="{F69ECAD3-CAB0-480F-A419-6C7D5705CB28}" type="presParOf" srcId="{2BBAAC4F-2296-49BA-A96A-91ABBF0FCA1F}" destId="{7B634811-1BCA-4EAF-82FC-C1836EC662F7}" srcOrd="0" destOrd="0" presId="urn:microsoft.com/office/officeart/2005/8/layout/pyramid4"/>
    <dgm:cxn modelId="{837E2668-52C6-4DEA-B26B-9AEC60DF5283}" type="presParOf" srcId="{2BBAAC4F-2296-49BA-A96A-91ABBF0FCA1F}" destId="{79150573-E68D-49C3-ADC9-709B1FAFD759}" srcOrd="1" destOrd="0" presId="urn:microsoft.com/office/officeart/2005/8/layout/pyramid4"/>
    <dgm:cxn modelId="{038E5096-8FB5-46C6-A0E1-D55C638167FF}" type="presParOf" srcId="{2BBAAC4F-2296-49BA-A96A-91ABBF0FCA1F}" destId="{0BC433F9-8000-42C4-8A6F-A38411471536}" srcOrd="2" destOrd="0" presId="urn:microsoft.com/office/officeart/2005/8/layout/pyramid4"/>
    <dgm:cxn modelId="{1B256F8A-AD6E-492E-9EF7-011ACBB2A006}" type="presParOf" srcId="{2BBAAC4F-2296-49BA-A96A-91ABBF0FCA1F}" destId="{463F5092-6C75-406D-979E-818A94337465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891D7A8-E2FB-45BE-A943-6B1633DADD30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469C1C-9A94-4D87-8559-B1BBAB86BEA4}">
      <dgm:prSet phldrT="[Текст]" custT="1"/>
      <dgm:spPr/>
      <dgm:t>
        <a:bodyPr/>
        <a:lstStyle/>
        <a:p>
          <a:r>
            <a: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контроля и надзора за рынком платежных услуг Национальный Банк:</a:t>
          </a:r>
        </a:p>
      </dgm:t>
    </dgm:pt>
    <dgm:pt modelId="{2280F5B1-1BA8-497D-B7F2-EADEA7ABE8FB}" type="parTrans" cxnId="{2FFC19CC-B607-4CA8-A706-CB413FECCA9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E27434-3346-4151-AEC5-CC8F81C10DFF}" type="sibTrans" cxnId="{2FFC19CC-B607-4CA8-A706-CB413FECCA9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937CCC-7CD0-4152-9CD1-29F6B23CA042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1) осуществляет анализ рынка платежных услуг</a:t>
          </a:r>
        </a:p>
      </dgm:t>
    </dgm:pt>
    <dgm:pt modelId="{3FC85D31-B581-436C-A986-40B4ABC9E9DD}" type="parTrans" cxnId="{4F2E3B0D-8D53-4EBB-9372-88F2C4FA934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3202DD-DDF9-4A41-BC00-D024A78246B3}" type="sibTrans" cxnId="{4F2E3B0D-8D53-4EBB-9372-88F2C4FA934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76AFEA-6A72-456D-A4E4-775D7B3EF25A}">
      <dgm:prSet phldrT="[Текст]"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16209F-A2E6-4340-A814-3BA416628777}" type="parTrans" cxnId="{0755E3A1-AA70-42A4-A3D9-92CBB4E1A09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8A3DE5-2957-4B65-9382-2F83E75E2E24}" type="sibTrans" cxnId="{0755E3A1-AA70-42A4-A3D9-92CBB4E1A09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AEE65C-2467-45AD-8B1F-710B610589A3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осуществляет анализ применения платежных инструментов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405F02-9D35-4791-B11A-B3A63216FA04}" type="parTrans" cxnId="{73E979D7-E17F-4E01-915C-8647BC72866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07DEF9-FD9D-41FC-983B-E76C58366498}" type="sibTrans" cxnId="{73E979D7-E17F-4E01-915C-8647BC72866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03E40-8103-49FA-B0BF-C6072AECDD3C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3) осуществляет анализ и оценку услуг, оказываемых поставщиками ПУ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9BBE32-0AAB-4F9C-89DA-95D3FB23EE2A}" type="parTrans" cxnId="{CBBAEE29-DD8A-432C-B900-3C201D369A7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73ED3B-BF42-4B43-B3B7-7BC8BBFCEAAE}" type="sibTrans" cxnId="{CBBAEE29-DD8A-432C-B900-3C201D369A76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CE8753-E538-49DB-91E3-4AE8E3EE88E2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4) получает от значимых поставщиков ПУ сведения об оказанных ими ПУ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A4D4B0-D6FB-481B-8EC0-D1581E97EB02}" type="parTrans" cxnId="{05A2C72A-FB25-4279-BCDF-BA243543C88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D279F5-010D-4FC2-9F35-894323D5F1FE}" type="sibTrans" cxnId="{05A2C72A-FB25-4279-BCDF-BA243543C88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4CA7FC-BAE8-49C8-A37E-F0C3CFE1B7E7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5) получает</a:t>
          </a:r>
          <a:r>
            <a:rPr lang="en-US" sz="16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ПУ, иную информацию по вопросам платежей и переводов денег, функционирования рынка ПУ от поставщиков ПУ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46C26F-43F4-4F6D-BFC5-09F497664F78}" type="parTrans" cxnId="{D60B6EC4-6945-4FD1-96D0-FA65927D8B8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CA7CF7-5BE7-4D8F-92AC-0D19FCE25562}" type="sibTrans" cxnId="{D60B6EC4-6945-4FD1-96D0-FA65927D8B8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5E8FC-9218-40CA-8AF1-65757E8A6860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6) осуществляет учетную регистрацию ПО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56E2D9-A56C-4F79-A7B1-35541ECD0C82}" type="parTrans" cxnId="{E22BF086-C4CB-4BB0-A13C-FBF48E72F47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A4057D-46A0-45AC-B72F-93322DF32890}" type="sibTrans" cxnId="{E22BF086-C4CB-4BB0-A13C-FBF48E72F47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B7C6F0-B83E-4883-8CA0-FBBFA3728734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7) ведет реестр платежных организаций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2DCC00-5561-4A3B-90EF-100370BC6395}" type="parTrans" cxnId="{B4937F11-726B-4EBA-A745-BE7FE67F2BC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772E53-3227-4207-B941-23EB82BB504D}" type="sibTrans" cxnId="{B4937F11-726B-4EBA-A745-BE7FE67F2BC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028D78-F9FB-4E11-8DF2-6F1CD0C3DA4F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8) ведет и размещает реестр значимых поставщиков ПУ на своем интернет-ресурсе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7841B8-EE32-47C9-8342-94D243BE3644}" type="parTrans" cxnId="{D38D9FF2-A066-40A9-8D7F-04F30E0482F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EE2252-D020-41F4-BE6F-1F220C607130}" type="sibTrans" cxnId="{D38D9FF2-A066-40A9-8D7F-04F30E0482FE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1AB3DB-7ABD-45EC-87BB-D3A54FB73660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9) осуществляет контроль и надзор за соблюдением поставщиками ПУ, не являющимися банками, операторами платежных систем и операционными центрами платежных систем требований законодательства РК о платежах и платежных системах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1536AE-5ECF-4E7B-8527-377F7D8A3F0E}" type="parTrans" cxnId="{7D80DFED-F5FD-4CF8-B7E8-8A6D289ACB9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90B670-B424-4DD9-BF17-FD6BE9F0294E}" type="sibTrans" cxnId="{7D80DFED-F5FD-4CF8-B7E8-8A6D289ACB9D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F34927-265A-4108-A0FE-1AFB11A1A674}">
      <dgm:prSet custT="1"/>
      <dgm:spPr/>
      <dgm:t>
        <a:bodyPr/>
        <a:lstStyle/>
        <a:p>
          <a:r>
            <a:rPr lang="ru-RU" sz="1600">
              <a:latin typeface="Times New Roman" panose="02020603050405020304" pitchFamily="18" charset="0"/>
              <a:cs typeface="Times New Roman" panose="02020603050405020304" pitchFamily="18" charset="0"/>
            </a:rPr>
            <a:t>10) проводит проверки деятельности операторов ПС, операционных центров платежных систем и иных субъектов рынка ПУ</a:t>
          </a:r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2DECC4-0DF6-4209-8B03-50875E1B0827}" type="parTrans" cxnId="{D27403AE-763C-4BC2-BC1F-4D4DE60AF2D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50EB4D-4249-45BE-9B17-2BE88CF494E8}" type="sibTrans" cxnId="{D27403AE-763C-4BC2-BC1F-4D4DE60AF2D0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5D3B17-16FB-495B-BE40-AB955AE6C5AA}" type="pres">
      <dgm:prSet presAssocID="{7891D7A8-E2FB-45BE-A943-6B1633DADD3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A63FE8-BAE8-4721-B6FD-025224D75EEF}" type="pres">
      <dgm:prSet presAssocID="{66469C1C-9A94-4D87-8559-B1BBAB86BEA4}" presName="roof" presStyleLbl="dkBgShp" presStyleIdx="0" presStyleCnt="2"/>
      <dgm:spPr/>
      <dgm:t>
        <a:bodyPr/>
        <a:lstStyle/>
        <a:p>
          <a:endParaRPr lang="ru-RU"/>
        </a:p>
      </dgm:t>
    </dgm:pt>
    <dgm:pt modelId="{B7893C71-5799-435E-A39B-A6B579CDCCBE}" type="pres">
      <dgm:prSet presAssocID="{66469C1C-9A94-4D87-8559-B1BBAB86BEA4}" presName="pillars" presStyleCnt="0"/>
      <dgm:spPr/>
      <dgm:t>
        <a:bodyPr/>
        <a:lstStyle/>
        <a:p>
          <a:endParaRPr lang="ru-RU"/>
        </a:p>
      </dgm:t>
    </dgm:pt>
    <dgm:pt modelId="{F69E384B-5210-470E-8133-D52B8CEF796A}" type="pres">
      <dgm:prSet presAssocID="{66469C1C-9A94-4D87-8559-B1BBAB86BEA4}" presName="pillar1" presStyleLbl="node1" presStyleIdx="0" presStyleCnt="10" custScaleX="82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225A1D-7FC5-438C-AB4B-9AE77A54267E}" type="pres">
      <dgm:prSet presAssocID="{0EAEE65C-2467-45AD-8B1F-710B610589A3}" presName="pillarX" presStyleLbl="node1" presStyleIdx="1" presStyleCnt="10" custScaleX="85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5DDF2-76B9-4F79-9A4C-1451DEA2C044}" type="pres">
      <dgm:prSet presAssocID="{FC503E40-8103-49FA-B0BF-C6072AECDD3C}" presName="pillarX" presStyleLbl="node1" presStyleIdx="2" presStyleCnt="10" custScaleX="818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6696D4-E931-43DC-83A2-F2D6972731DC}" type="pres">
      <dgm:prSet presAssocID="{52CE8753-E538-49DB-91E3-4AE8E3EE88E2}" presName="pillarX" presStyleLbl="node1" presStyleIdx="3" presStyleCnt="10" custScaleX="83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4E95-0E78-44C8-95AE-3888FFB2EFA3}" type="pres">
      <dgm:prSet presAssocID="{414CA7FC-BAE8-49C8-A37E-F0C3CFE1B7E7}" presName="pillarX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A578B-B0B0-4F1E-80E1-1E6BDDB77958}" type="pres">
      <dgm:prSet presAssocID="{63E5E8FC-9218-40CA-8AF1-65757E8A6860}" presName="pillarX" presStyleLbl="node1" presStyleIdx="5" presStyleCnt="10" custScaleX="67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B229E2-3CBD-4D7F-B26C-4673F1AA4BB0}" type="pres">
      <dgm:prSet presAssocID="{DAB7C6F0-B83E-4883-8CA0-FBBFA3728734}" presName="pillarX" presStyleLbl="node1" presStyleIdx="6" presStyleCnt="10" custScaleX="662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2357E-7357-4AA1-A973-04B9DEBDD554}" type="pres">
      <dgm:prSet presAssocID="{0B028D78-F9FB-4E11-8DF2-6F1CD0C3DA4F}" presName="pillarX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CB60D-C22B-4BC8-95D5-D3F110F832DB}" type="pres">
      <dgm:prSet presAssocID="{DB1AB3DB-7ABD-45EC-87BB-D3A54FB73660}" presName="pillarX" presStyleLbl="node1" presStyleIdx="8" presStyleCnt="10" custScaleX="1793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779E3-E6BD-4C8A-9B7F-6550A78FA01E}" type="pres">
      <dgm:prSet presAssocID="{C8F34927-265A-4108-A0FE-1AFB11A1A674}" presName="pillarX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A365F-0157-44BB-AB19-BD7EFC87627D}" type="pres">
      <dgm:prSet presAssocID="{66469C1C-9A94-4D87-8559-B1BBAB86BEA4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C24C0BDC-DC42-45CB-B6CD-4E4AC1F1DCA7}" type="presOf" srcId="{DB1AB3DB-7ABD-45EC-87BB-D3A54FB73660}" destId="{563CB60D-C22B-4BC8-95D5-D3F110F832DB}" srcOrd="0" destOrd="0" presId="urn:microsoft.com/office/officeart/2005/8/layout/hList3"/>
    <dgm:cxn modelId="{0755E3A1-AA70-42A4-A3D9-92CBB4E1A091}" srcId="{7891D7A8-E2FB-45BE-A943-6B1633DADD30}" destId="{C376AFEA-6A72-456D-A4E4-775D7B3EF25A}" srcOrd="1" destOrd="0" parTransId="{FF16209F-A2E6-4340-A814-3BA416628777}" sibTransId="{0D8A3DE5-2957-4B65-9382-2F83E75E2E24}"/>
    <dgm:cxn modelId="{CFB2CFEC-7CCA-419A-ACE0-0A1127407314}" type="presOf" srcId="{66469C1C-9A94-4D87-8559-B1BBAB86BEA4}" destId="{72A63FE8-BAE8-4721-B6FD-025224D75EEF}" srcOrd="0" destOrd="0" presId="urn:microsoft.com/office/officeart/2005/8/layout/hList3"/>
    <dgm:cxn modelId="{C0D20715-91E7-443B-99EE-50C184317203}" type="presOf" srcId="{414CA7FC-BAE8-49C8-A37E-F0C3CFE1B7E7}" destId="{93754E95-0E78-44C8-95AE-3888FFB2EFA3}" srcOrd="0" destOrd="0" presId="urn:microsoft.com/office/officeart/2005/8/layout/hList3"/>
    <dgm:cxn modelId="{2FFC19CC-B607-4CA8-A706-CB413FECCA90}" srcId="{7891D7A8-E2FB-45BE-A943-6B1633DADD30}" destId="{66469C1C-9A94-4D87-8559-B1BBAB86BEA4}" srcOrd="0" destOrd="0" parTransId="{2280F5B1-1BA8-497D-B7F2-EADEA7ABE8FB}" sibTransId="{D8E27434-3346-4151-AEC5-CC8F81C10DFF}"/>
    <dgm:cxn modelId="{98A1EA24-10D6-4DEE-9D29-3EAB3AE00208}" type="presOf" srcId="{7891D7A8-E2FB-45BE-A943-6B1633DADD30}" destId="{B65D3B17-16FB-495B-BE40-AB955AE6C5AA}" srcOrd="0" destOrd="0" presId="urn:microsoft.com/office/officeart/2005/8/layout/hList3"/>
    <dgm:cxn modelId="{D60B6EC4-6945-4FD1-96D0-FA65927D8B80}" srcId="{66469C1C-9A94-4D87-8559-B1BBAB86BEA4}" destId="{414CA7FC-BAE8-49C8-A37E-F0C3CFE1B7E7}" srcOrd="4" destOrd="0" parTransId="{C146C26F-43F4-4F6D-BFC5-09F497664F78}" sibTransId="{71CA7CF7-5BE7-4D8F-92AC-0D19FCE25562}"/>
    <dgm:cxn modelId="{E856476F-BF5E-43E6-92F2-BACCFA8D3381}" type="presOf" srcId="{C8F34927-265A-4108-A0FE-1AFB11A1A674}" destId="{733779E3-E6BD-4C8A-9B7F-6550A78FA01E}" srcOrd="0" destOrd="0" presId="urn:microsoft.com/office/officeart/2005/8/layout/hList3"/>
    <dgm:cxn modelId="{CBBAEE29-DD8A-432C-B900-3C201D369A76}" srcId="{66469C1C-9A94-4D87-8559-B1BBAB86BEA4}" destId="{FC503E40-8103-49FA-B0BF-C6072AECDD3C}" srcOrd="2" destOrd="0" parTransId="{6D9BBE32-0AAB-4F9C-89DA-95D3FB23EE2A}" sibTransId="{C973ED3B-BF42-4B43-B3B7-7BC8BBFCEAAE}"/>
    <dgm:cxn modelId="{C097E3A9-6F3F-4C4C-B3DC-92D89E438A99}" type="presOf" srcId="{FC503E40-8103-49FA-B0BF-C6072AECDD3C}" destId="{3325DDF2-76B9-4F79-9A4C-1451DEA2C044}" srcOrd="0" destOrd="0" presId="urn:microsoft.com/office/officeart/2005/8/layout/hList3"/>
    <dgm:cxn modelId="{4122DA8B-DBD9-4B98-B6EB-74F95207954D}" type="presOf" srcId="{52CE8753-E538-49DB-91E3-4AE8E3EE88E2}" destId="{A86696D4-E931-43DC-83A2-F2D6972731DC}" srcOrd="0" destOrd="0" presId="urn:microsoft.com/office/officeart/2005/8/layout/hList3"/>
    <dgm:cxn modelId="{5BB7DD6D-C366-411D-ABFC-0272A3461588}" type="presOf" srcId="{63E5E8FC-9218-40CA-8AF1-65757E8A6860}" destId="{BA6A578B-B0B0-4F1E-80E1-1E6BDDB77958}" srcOrd="0" destOrd="0" presId="urn:microsoft.com/office/officeart/2005/8/layout/hList3"/>
    <dgm:cxn modelId="{554139D5-20D0-4DF5-85BD-655DD1D5FCE8}" type="presOf" srcId="{1E937CCC-7CD0-4152-9CD1-29F6B23CA042}" destId="{F69E384B-5210-470E-8133-D52B8CEF796A}" srcOrd="0" destOrd="0" presId="urn:microsoft.com/office/officeart/2005/8/layout/hList3"/>
    <dgm:cxn modelId="{D27403AE-763C-4BC2-BC1F-4D4DE60AF2D0}" srcId="{66469C1C-9A94-4D87-8559-B1BBAB86BEA4}" destId="{C8F34927-265A-4108-A0FE-1AFB11A1A674}" srcOrd="9" destOrd="0" parTransId="{2E2DECC4-0DF6-4209-8B03-50875E1B0827}" sibTransId="{9E50EB4D-4249-45BE-9B17-2BE88CF494E8}"/>
    <dgm:cxn modelId="{B4937F11-726B-4EBA-A745-BE7FE67F2BCC}" srcId="{66469C1C-9A94-4D87-8559-B1BBAB86BEA4}" destId="{DAB7C6F0-B83E-4883-8CA0-FBBFA3728734}" srcOrd="6" destOrd="0" parTransId="{262DCC00-5561-4A3B-90EF-100370BC6395}" sibTransId="{9A772E53-3227-4207-B941-23EB82BB504D}"/>
    <dgm:cxn modelId="{2476D2DC-319C-4F33-8425-1ADF7296333D}" type="presOf" srcId="{0B028D78-F9FB-4E11-8DF2-6F1CD0C3DA4F}" destId="{C152357E-7357-4AA1-A973-04B9DEBDD554}" srcOrd="0" destOrd="0" presId="urn:microsoft.com/office/officeart/2005/8/layout/hList3"/>
    <dgm:cxn modelId="{702C3FC3-A0AA-44B0-A669-07A77686A8A3}" type="presOf" srcId="{DAB7C6F0-B83E-4883-8CA0-FBBFA3728734}" destId="{66B229E2-3CBD-4D7F-B26C-4673F1AA4BB0}" srcOrd="0" destOrd="0" presId="urn:microsoft.com/office/officeart/2005/8/layout/hList3"/>
    <dgm:cxn modelId="{D38D9FF2-A066-40A9-8D7F-04F30E0482FE}" srcId="{66469C1C-9A94-4D87-8559-B1BBAB86BEA4}" destId="{0B028D78-F9FB-4E11-8DF2-6F1CD0C3DA4F}" srcOrd="7" destOrd="0" parTransId="{467841B8-EE32-47C9-8342-94D243BE3644}" sibTransId="{0AEE2252-D020-41F4-BE6F-1F220C607130}"/>
    <dgm:cxn modelId="{73E979D7-E17F-4E01-915C-8647BC72866E}" srcId="{66469C1C-9A94-4D87-8559-B1BBAB86BEA4}" destId="{0EAEE65C-2467-45AD-8B1F-710B610589A3}" srcOrd="1" destOrd="0" parTransId="{1D405F02-9D35-4791-B11A-B3A63216FA04}" sibTransId="{3807DEF9-FD9D-41FC-983B-E76C58366498}"/>
    <dgm:cxn modelId="{05A2C72A-FB25-4279-BCDF-BA243543C88E}" srcId="{66469C1C-9A94-4D87-8559-B1BBAB86BEA4}" destId="{52CE8753-E538-49DB-91E3-4AE8E3EE88E2}" srcOrd="3" destOrd="0" parTransId="{BDA4D4B0-D6FB-481B-8EC0-D1581E97EB02}" sibTransId="{A1D279F5-010D-4FC2-9F35-894323D5F1FE}"/>
    <dgm:cxn modelId="{7D80DFED-F5FD-4CF8-B7E8-8A6D289ACB9D}" srcId="{66469C1C-9A94-4D87-8559-B1BBAB86BEA4}" destId="{DB1AB3DB-7ABD-45EC-87BB-D3A54FB73660}" srcOrd="8" destOrd="0" parTransId="{D41536AE-5ECF-4E7B-8527-377F7D8A3F0E}" sibTransId="{6190B670-B424-4DD9-BF17-FD6BE9F0294E}"/>
    <dgm:cxn modelId="{4F2E3B0D-8D53-4EBB-9372-88F2C4FA934E}" srcId="{66469C1C-9A94-4D87-8559-B1BBAB86BEA4}" destId="{1E937CCC-7CD0-4152-9CD1-29F6B23CA042}" srcOrd="0" destOrd="0" parTransId="{3FC85D31-B581-436C-A986-40B4ABC9E9DD}" sibTransId="{D03202DD-DDF9-4A41-BC00-D024A78246B3}"/>
    <dgm:cxn modelId="{E22BF086-C4CB-4BB0-A13C-FBF48E72F47E}" srcId="{66469C1C-9A94-4D87-8559-B1BBAB86BEA4}" destId="{63E5E8FC-9218-40CA-8AF1-65757E8A6860}" srcOrd="5" destOrd="0" parTransId="{F956E2D9-A56C-4F79-A7B1-35541ECD0C82}" sibTransId="{B3A4057D-46A0-45AC-B72F-93322DF32890}"/>
    <dgm:cxn modelId="{8727BCDE-49DE-44D0-86EF-E8CDA311022A}" type="presOf" srcId="{0EAEE65C-2467-45AD-8B1F-710B610589A3}" destId="{42225A1D-7FC5-438C-AB4B-9AE77A54267E}" srcOrd="0" destOrd="0" presId="urn:microsoft.com/office/officeart/2005/8/layout/hList3"/>
    <dgm:cxn modelId="{A654745C-8A77-4A6E-9C88-037B9356A105}" type="presParOf" srcId="{B65D3B17-16FB-495B-BE40-AB955AE6C5AA}" destId="{72A63FE8-BAE8-4721-B6FD-025224D75EEF}" srcOrd="0" destOrd="0" presId="urn:microsoft.com/office/officeart/2005/8/layout/hList3"/>
    <dgm:cxn modelId="{0355D8D5-4A32-48F1-8F3A-C256407C6AE4}" type="presParOf" srcId="{B65D3B17-16FB-495B-BE40-AB955AE6C5AA}" destId="{B7893C71-5799-435E-A39B-A6B579CDCCBE}" srcOrd="1" destOrd="0" presId="urn:microsoft.com/office/officeart/2005/8/layout/hList3"/>
    <dgm:cxn modelId="{B981384E-D697-45EA-A331-EE7A8F6B8613}" type="presParOf" srcId="{B7893C71-5799-435E-A39B-A6B579CDCCBE}" destId="{F69E384B-5210-470E-8133-D52B8CEF796A}" srcOrd="0" destOrd="0" presId="urn:microsoft.com/office/officeart/2005/8/layout/hList3"/>
    <dgm:cxn modelId="{57847365-E8E4-40B0-89EA-2CE8A567B953}" type="presParOf" srcId="{B7893C71-5799-435E-A39B-A6B579CDCCBE}" destId="{42225A1D-7FC5-438C-AB4B-9AE77A54267E}" srcOrd="1" destOrd="0" presId="urn:microsoft.com/office/officeart/2005/8/layout/hList3"/>
    <dgm:cxn modelId="{BFD1E363-1251-4F96-8048-B4DD67C7B48B}" type="presParOf" srcId="{B7893C71-5799-435E-A39B-A6B579CDCCBE}" destId="{3325DDF2-76B9-4F79-9A4C-1451DEA2C044}" srcOrd="2" destOrd="0" presId="urn:microsoft.com/office/officeart/2005/8/layout/hList3"/>
    <dgm:cxn modelId="{72F552C3-4C7D-4270-A3D2-500EF2CA2CA0}" type="presParOf" srcId="{B7893C71-5799-435E-A39B-A6B579CDCCBE}" destId="{A86696D4-E931-43DC-83A2-F2D6972731DC}" srcOrd="3" destOrd="0" presId="urn:microsoft.com/office/officeart/2005/8/layout/hList3"/>
    <dgm:cxn modelId="{3E7FF5DA-222D-4444-BD6C-E172B9ADF020}" type="presParOf" srcId="{B7893C71-5799-435E-A39B-A6B579CDCCBE}" destId="{93754E95-0E78-44C8-95AE-3888FFB2EFA3}" srcOrd="4" destOrd="0" presId="urn:microsoft.com/office/officeart/2005/8/layout/hList3"/>
    <dgm:cxn modelId="{A055056D-5400-4ABF-A1BB-F3749BBDFC30}" type="presParOf" srcId="{B7893C71-5799-435E-A39B-A6B579CDCCBE}" destId="{BA6A578B-B0B0-4F1E-80E1-1E6BDDB77958}" srcOrd="5" destOrd="0" presId="urn:microsoft.com/office/officeart/2005/8/layout/hList3"/>
    <dgm:cxn modelId="{FFBB3C97-5A9C-4909-9E7E-01889A4F54A2}" type="presParOf" srcId="{B7893C71-5799-435E-A39B-A6B579CDCCBE}" destId="{66B229E2-3CBD-4D7F-B26C-4673F1AA4BB0}" srcOrd="6" destOrd="0" presId="urn:microsoft.com/office/officeart/2005/8/layout/hList3"/>
    <dgm:cxn modelId="{97DA21C3-21D9-4CB2-8791-6DC9774B3285}" type="presParOf" srcId="{B7893C71-5799-435E-A39B-A6B579CDCCBE}" destId="{C152357E-7357-4AA1-A973-04B9DEBDD554}" srcOrd="7" destOrd="0" presId="urn:microsoft.com/office/officeart/2005/8/layout/hList3"/>
    <dgm:cxn modelId="{FE1924A4-7E8B-4EF4-9208-67EAA061CB20}" type="presParOf" srcId="{B7893C71-5799-435E-A39B-A6B579CDCCBE}" destId="{563CB60D-C22B-4BC8-95D5-D3F110F832DB}" srcOrd="8" destOrd="0" presId="urn:microsoft.com/office/officeart/2005/8/layout/hList3"/>
    <dgm:cxn modelId="{4B9ADA99-5246-4D64-A415-0B1A5ED43464}" type="presParOf" srcId="{B7893C71-5799-435E-A39B-A6B579CDCCBE}" destId="{733779E3-E6BD-4C8A-9B7F-6550A78FA01E}" srcOrd="9" destOrd="0" presId="urn:microsoft.com/office/officeart/2005/8/layout/hList3"/>
    <dgm:cxn modelId="{99D7D799-B29E-4DD1-84BA-CB18F9EB1D9A}" type="presParOf" srcId="{B65D3B17-16FB-495B-BE40-AB955AE6C5AA}" destId="{0A0A365F-0157-44BB-AB19-BD7EFC87627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E226D75-20E0-4AC4-BA37-C750259D09C1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B434E33-A252-4B2C-972D-4FD50B239F92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по регулированию, контролю и надзору финансового рынка и финансовых организаций осуществляет контроль и надзор за соблюдением поставщиками платежных услуг, являющимися банками, организациями, осуществляющими отдельные виды банковских операций, требований законодательства Республики Казахстан о платежах и платежных системах и проводит проверки их деятельности.</a:t>
          </a:r>
        </a:p>
      </dgm:t>
    </dgm:pt>
    <dgm:pt modelId="{E185F8DC-D063-4D31-9F33-6F361A89B909}" type="parTrans" cxnId="{BC709C8B-38C4-4574-886F-C085F483122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A8C26C-B56B-4A1B-BDF5-21CC5694C81E}" type="sibTrans" cxnId="{BC709C8B-38C4-4574-886F-C085F483122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2E9321-C082-408B-8035-AD93F97975E5}">
      <dgm:prSet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При осуществлении регулирования, контроля и надзора за рынком платежных услуг Национальный Банк взаимодействует с государственными органами и финансовыми организациями Республики Казахстан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25D4CA-02FA-4C5E-BA5A-D2F6D7A75019}" type="parTrans" cxnId="{DFCCA0D6-982F-46BA-A0B8-7721CF530A9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0FBE91-137C-4097-836E-23689A5B94EF}" type="sibTrans" cxnId="{DFCCA0D6-982F-46BA-A0B8-7721CF530A9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1C56AF-97CC-4B4E-B112-F60468D81950}" type="pres">
      <dgm:prSet presAssocID="{3E226D75-20E0-4AC4-BA37-C750259D09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616DF0-9139-4FC7-AF00-588546463722}" type="pres">
      <dgm:prSet presAssocID="{8B434E33-A252-4B2C-972D-4FD50B239F9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68EDF4-EA01-4208-A811-952CCD1443FF}" type="pres">
      <dgm:prSet presAssocID="{2EA8C26C-B56B-4A1B-BDF5-21CC5694C81E}" presName="sibTrans" presStyleCnt="0"/>
      <dgm:spPr/>
      <dgm:t>
        <a:bodyPr/>
        <a:lstStyle/>
        <a:p>
          <a:endParaRPr lang="ru-RU"/>
        </a:p>
      </dgm:t>
    </dgm:pt>
    <dgm:pt modelId="{A9DEB39E-3C56-4C9B-A338-2E7B4BE9F65F}" type="pres">
      <dgm:prSet presAssocID="{122E9321-C082-408B-8035-AD93F97975E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62BE2E-63C9-452F-9000-3CFEA57E7023}" type="presOf" srcId="{3E226D75-20E0-4AC4-BA37-C750259D09C1}" destId="{A41C56AF-97CC-4B4E-B112-F60468D81950}" srcOrd="0" destOrd="0" presId="urn:microsoft.com/office/officeart/2005/8/layout/default"/>
    <dgm:cxn modelId="{DFCCA0D6-982F-46BA-A0B8-7721CF530A99}" srcId="{3E226D75-20E0-4AC4-BA37-C750259D09C1}" destId="{122E9321-C082-408B-8035-AD93F97975E5}" srcOrd="1" destOrd="0" parTransId="{BC25D4CA-02FA-4C5E-BA5A-D2F6D7A75019}" sibTransId="{480FBE91-137C-4097-836E-23689A5B94EF}"/>
    <dgm:cxn modelId="{74A9D84C-32A3-46CE-9680-FEE734FE5BAB}" type="presOf" srcId="{8B434E33-A252-4B2C-972D-4FD50B239F92}" destId="{48616DF0-9139-4FC7-AF00-588546463722}" srcOrd="0" destOrd="0" presId="urn:microsoft.com/office/officeart/2005/8/layout/default"/>
    <dgm:cxn modelId="{BC709C8B-38C4-4574-886F-C085F4831220}" srcId="{3E226D75-20E0-4AC4-BA37-C750259D09C1}" destId="{8B434E33-A252-4B2C-972D-4FD50B239F92}" srcOrd="0" destOrd="0" parTransId="{E185F8DC-D063-4D31-9F33-6F361A89B909}" sibTransId="{2EA8C26C-B56B-4A1B-BDF5-21CC5694C81E}"/>
    <dgm:cxn modelId="{7AF181D1-D0FD-4A2B-951C-1C39032C1516}" type="presOf" srcId="{122E9321-C082-408B-8035-AD93F97975E5}" destId="{A9DEB39E-3C56-4C9B-A338-2E7B4BE9F65F}" srcOrd="0" destOrd="0" presId="urn:microsoft.com/office/officeart/2005/8/layout/default"/>
    <dgm:cxn modelId="{D49BD010-3B7B-4D31-B472-C553FE3A3861}" type="presParOf" srcId="{A41C56AF-97CC-4B4E-B112-F60468D81950}" destId="{48616DF0-9139-4FC7-AF00-588546463722}" srcOrd="0" destOrd="0" presId="urn:microsoft.com/office/officeart/2005/8/layout/default"/>
    <dgm:cxn modelId="{A5EF97C6-AF44-41D1-8B13-88BC26D01A22}" type="presParOf" srcId="{A41C56AF-97CC-4B4E-B112-F60468D81950}" destId="{AA68EDF4-EA01-4208-A811-952CCD1443FF}" srcOrd="1" destOrd="0" presId="urn:microsoft.com/office/officeart/2005/8/layout/default"/>
    <dgm:cxn modelId="{EC019B2D-4409-4739-AED6-6168B99869D4}" type="presParOf" srcId="{A41C56AF-97CC-4B4E-B112-F60468D81950}" destId="{A9DEB39E-3C56-4C9B-A338-2E7B4BE9F65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3A04ABF-1438-4610-BC97-4DDEE518C3E2}" type="doc">
      <dgm:prSet loTypeId="urn:microsoft.com/office/officeart/2005/8/layout/default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8FCD47D-6998-4644-AB6B-C6019ADA8E23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РК в пределах своей компетенции применяет к операторам ПС, операционным центрам ПС и иным субъектам рынка ПУ ограниченные меры воздействия и санкции за нарушение требований законодательства РК о платежах и ПС, о противодействии легализации (отмыванию) доходов, полученных преступным путем, и финансированию терроризма.</a:t>
          </a:r>
          <a:endParaRPr lang="ru-RU" sz="1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5A75E3-3E14-49B0-983C-AA0F79A0CD8A}" type="parTrans" cxnId="{19DA374B-DF15-43F7-B814-3BE63E1DA59C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92EBF5-4DB9-4695-A1DE-C81F604380CD}" type="sibTrans" cxnId="{19DA374B-DF15-43F7-B814-3BE63E1DA59C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C56090-CE5E-43CC-AD7E-F4023F2CC154}">
      <dgm:prSet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приостанавливает участие банков, организаций, осуществляющих отдельные виды банковских операций, в иностранных ПС, функционирование ПС, деятельность платежных организаций на территории РК в порядке, определенном нормативным правовым актом </a:t>
          </a:r>
          <a:r>
            <a:rPr lang="ru-RU" sz="18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Нацбанка</a:t>
          </a:r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в случаях, если дальнейшее функционирование данной ПС или деятельность ПО несет угрозу стабильности финансовой системы Республики Казахстан.</a:t>
          </a:r>
          <a:endParaRPr lang="en-US" sz="1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20D02B-07DB-43AD-991E-5A2F48241D5D}" type="parTrans" cxnId="{968CF3CE-DE02-46C0-8B08-94960762583E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8AD52D-E93E-42A4-9F2D-4E1309AFE729}" type="sibTrans" cxnId="{968CF3CE-DE02-46C0-8B08-94960762583E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C722FB-2483-4913-9921-F2582EED329A}">
      <dgm:prSet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Возобновление функционирования ПС , деятельности платежных организаций, участия банков и организаций, осуществляющих отдельные виды банковских операций, в иностранных ПС осуществляется после устранения причин приостановления их деятельности на основании письменного уведомления НБ оператора соответствующей ПС, ПО, банка и организации, осуществляющей отдельные виды банковских операций, о возможности возобновления их функционирования и участия соответственно, направленного в порядке, определенном нормативным правовым актом НБ.</a:t>
          </a:r>
          <a:endParaRPr lang="en-US" sz="1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72000E-9AC0-489B-9F48-48063FF99C89}" type="parTrans" cxnId="{4C240CD1-1E3E-4D7E-8FE9-8A1563B83A99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25125C-5EAF-428E-B57C-F73B491F8863}" type="sibTrans" cxnId="{4C240CD1-1E3E-4D7E-8FE9-8A1563B83A99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ADBF3D-3B62-4271-AF0A-77D12E5EF23C}">
      <dgm:prSet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АРР ФР в пределах своей компетенции применяет меры надзорного реагирования за нарушение требований законодательства РК о платежах и ПС в отношении поставщиков платежных услуг, являющихся банками и организациями, осуществляющими отдельные виды банковских операций, в порядке, установленном</a:t>
          </a:r>
          <a:r>
            <a:rPr lang="en-US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 банках и банковской деятельности в Республике Казахстан».</a:t>
          </a:r>
          <a:endParaRPr lang="en-US" sz="1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C055D6-4080-46CB-B918-DC4042B584E4}" type="parTrans" cxnId="{479A0867-76CC-4973-850C-5AAF7F369A4D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ED38BC-3204-40B6-8C02-FA9840AB635B}" type="sibTrans" cxnId="{479A0867-76CC-4973-850C-5AAF7F369A4D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05D43B-420B-470A-AF25-D30AA9260E49}" type="pres">
      <dgm:prSet presAssocID="{D3A04ABF-1438-4610-BC97-4DDEE518C3E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44DA20-DBDC-45AD-A21D-57221B03BC68}" type="pres">
      <dgm:prSet presAssocID="{D8FCD47D-6998-4644-AB6B-C6019ADA8E23}" presName="node" presStyleLbl="node1" presStyleIdx="0" presStyleCnt="4" custScaleX="135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BCB44E-F685-4C38-B914-F46B68BC664E}" type="pres">
      <dgm:prSet presAssocID="{8C92EBF5-4DB9-4695-A1DE-C81F604380CD}" presName="sibTrans" presStyleCnt="0"/>
      <dgm:spPr/>
      <dgm:t>
        <a:bodyPr/>
        <a:lstStyle/>
        <a:p>
          <a:endParaRPr lang="ru-RU"/>
        </a:p>
      </dgm:t>
    </dgm:pt>
    <dgm:pt modelId="{CE0EDFEA-82B1-4FDA-8400-7C1B63F40F3E}" type="pres">
      <dgm:prSet presAssocID="{4CC56090-CE5E-43CC-AD7E-F4023F2CC154}" presName="node" presStyleLbl="node1" presStyleIdx="1" presStyleCnt="4" custScaleX="160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BEA7D-EBAE-41D3-80BE-B6B885F7B3DB}" type="pres">
      <dgm:prSet presAssocID="{CA8AD52D-E93E-42A4-9F2D-4E1309AFE729}" presName="sibTrans" presStyleCnt="0"/>
      <dgm:spPr/>
      <dgm:t>
        <a:bodyPr/>
        <a:lstStyle/>
        <a:p>
          <a:endParaRPr lang="ru-RU"/>
        </a:p>
      </dgm:t>
    </dgm:pt>
    <dgm:pt modelId="{A1435545-412F-4F00-9E87-9EC7901DE499}" type="pres">
      <dgm:prSet presAssocID="{7FC722FB-2483-4913-9921-F2582EED329A}" presName="node" presStyleLbl="node1" presStyleIdx="2" presStyleCnt="4" custScaleX="160195" custScaleY="1200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1632C-CDF7-4CA1-B659-89E389D6AE80}" type="pres">
      <dgm:prSet presAssocID="{A225125C-5EAF-428E-B57C-F73B491F8863}" presName="sibTrans" presStyleCnt="0"/>
      <dgm:spPr/>
      <dgm:t>
        <a:bodyPr/>
        <a:lstStyle/>
        <a:p>
          <a:endParaRPr lang="ru-RU"/>
        </a:p>
      </dgm:t>
    </dgm:pt>
    <dgm:pt modelId="{8F93F3B1-106D-4B38-8A44-59641845770D}" type="pres">
      <dgm:prSet presAssocID="{32ADBF3D-3B62-4271-AF0A-77D12E5EF23C}" presName="node" presStyleLbl="node1" presStyleIdx="3" presStyleCnt="4" custScaleX="128277" custScaleY="119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0B4E46-8063-494F-BC0E-7742657B413E}" type="presOf" srcId="{7FC722FB-2483-4913-9921-F2582EED329A}" destId="{A1435545-412F-4F00-9E87-9EC7901DE499}" srcOrd="0" destOrd="0" presId="urn:microsoft.com/office/officeart/2005/8/layout/default"/>
    <dgm:cxn modelId="{479A0867-76CC-4973-850C-5AAF7F369A4D}" srcId="{D3A04ABF-1438-4610-BC97-4DDEE518C3E2}" destId="{32ADBF3D-3B62-4271-AF0A-77D12E5EF23C}" srcOrd="3" destOrd="0" parTransId="{27C055D6-4080-46CB-B918-DC4042B584E4}" sibTransId="{48ED38BC-3204-40B6-8C02-FA9840AB635B}"/>
    <dgm:cxn modelId="{0D2D1DFD-7AF2-4BAF-A8BE-B71CF909E080}" type="presOf" srcId="{D3A04ABF-1438-4610-BC97-4DDEE518C3E2}" destId="{DE05D43B-420B-470A-AF25-D30AA9260E49}" srcOrd="0" destOrd="0" presId="urn:microsoft.com/office/officeart/2005/8/layout/default"/>
    <dgm:cxn modelId="{63DD3B82-F815-45A9-B223-E8A5ED65DA1B}" type="presOf" srcId="{D8FCD47D-6998-4644-AB6B-C6019ADA8E23}" destId="{3944DA20-DBDC-45AD-A21D-57221B03BC68}" srcOrd="0" destOrd="0" presId="urn:microsoft.com/office/officeart/2005/8/layout/default"/>
    <dgm:cxn modelId="{4C240CD1-1E3E-4D7E-8FE9-8A1563B83A99}" srcId="{D3A04ABF-1438-4610-BC97-4DDEE518C3E2}" destId="{7FC722FB-2483-4913-9921-F2582EED329A}" srcOrd="2" destOrd="0" parTransId="{5472000E-9AC0-489B-9F48-48063FF99C89}" sibTransId="{A225125C-5EAF-428E-B57C-F73B491F8863}"/>
    <dgm:cxn modelId="{968CF3CE-DE02-46C0-8B08-94960762583E}" srcId="{D3A04ABF-1438-4610-BC97-4DDEE518C3E2}" destId="{4CC56090-CE5E-43CC-AD7E-F4023F2CC154}" srcOrd="1" destOrd="0" parTransId="{0620D02B-07DB-43AD-991E-5A2F48241D5D}" sibTransId="{CA8AD52D-E93E-42A4-9F2D-4E1309AFE729}"/>
    <dgm:cxn modelId="{19DA374B-DF15-43F7-B814-3BE63E1DA59C}" srcId="{D3A04ABF-1438-4610-BC97-4DDEE518C3E2}" destId="{D8FCD47D-6998-4644-AB6B-C6019ADA8E23}" srcOrd="0" destOrd="0" parTransId="{405A75E3-3E14-49B0-983C-AA0F79A0CD8A}" sibTransId="{8C92EBF5-4DB9-4695-A1DE-C81F604380CD}"/>
    <dgm:cxn modelId="{9BC3362F-1914-4FC7-86B3-B28F011E5B4D}" type="presOf" srcId="{32ADBF3D-3B62-4271-AF0A-77D12E5EF23C}" destId="{8F93F3B1-106D-4B38-8A44-59641845770D}" srcOrd="0" destOrd="0" presId="urn:microsoft.com/office/officeart/2005/8/layout/default"/>
    <dgm:cxn modelId="{020E35ED-AB18-40BF-961A-72F4A0BBFF8B}" type="presOf" srcId="{4CC56090-CE5E-43CC-AD7E-F4023F2CC154}" destId="{CE0EDFEA-82B1-4FDA-8400-7C1B63F40F3E}" srcOrd="0" destOrd="0" presId="urn:microsoft.com/office/officeart/2005/8/layout/default"/>
    <dgm:cxn modelId="{8BF6EEAF-E1A8-4F54-AC38-DEED6541ED8E}" type="presParOf" srcId="{DE05D43B-420B-470A-AF25-D30AA9260E49}" destId="{3944DA20-DBDC-45AD-A21D-57221B03BC68}" srcOrd="0" destOrd="0" presId="urn:microsoft.com/office/officeart/2005/8/layout/default"/>
    <dgm:cxn modelId="{E8E125CF-F95A-41B7-94B3-A6DC3A7513D3}" type="presParOf" srcId="{DE05D43B-420B-470A-AF25-D30AA9260E49}" destId="{7ABCB44E-F685-4C38-B914-F46B68BC664E}" srcOrd="1" destOrd="0" presId="urn:microsoft.com/office/officeart/2005/8/layout/default"/>
    <dgm:cxn modelId="{D8BB80F6-4D32-4E95-9B8E-19934044C428}" type="presParOf" srcId="{DE05D43B-420B-470A-AF25-D30AA9260E49}" destId="{CE0EDFEA-82B1-4FDA-8400-7C1B63F40F3E}" srcOrd="2" destOrd="0" presId="urn:microsoft.com/office/officeart/2005/8/layout/default"/>
    <dgm:cxn modelId="{D9C3770D-5D58-4125-B090-B8BF311CC50C}" type="presParOf" srcId="{DE05D43B-420B-470A-AF25-D30AA9260E49}" destId="{5F9BEA7D-EBAE-41D3-80BE-B6B885F7B3DB}" srcOrd="3" destOrd="0" presId="urn:microsoft.com/office/officeart/2005/8/layout/default"/>
    <dgm:cxn modelId="{409EE8CD-D8AA-4748-BE02-884317D35338}" type="presParOf" srcId="{DE05D43B-420B-470A-AF25-D30AA9260E49}" destId="{A1435545-412F-4F00-9E87-9EC7901DE499}" srcOrd="4" destOrd="0" presId="urn:microsoft.com/office/officeart/2005/8/layout/default"/>
    <dgm:cxn modelId="{E89BE156-C21F-4D5C-95D6-B92D4CA46306}" type="presParOf" srcId="{DE05D43B-420B-470A-AF25-D30AA9260E49}" destId="{84A1632C-CDF7-4CA1-B659-89E389D6AE80}" srcOrd="5" destOrd="0" presId="urn:microsoft.com/office/officeart/2005/8/layout/default"/>
    <dgm:cxn modelId="{1605B2A3-EE51-4220-9166-3904291221A7}" type="presParOf" srcId="{DE05D43B-420B-470A-AF25-D30AA9260E49}" destId="{8F93F3B1-106D-4B38-8A44-59641845770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F745A5F-EA49-497B-821E-4AF0E4FE15E8}" type="doc">
      <dgm:prSet loTypeId="urn:microsoft.com/office/officeart/2005/8/layout/pyramid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3764F15-DB38-49E6-BCD1-D2AA6AEAE96F}">
      <dgm:prSet phldrT="[Текст]" custT="1"/>
      <dgm:spPr/>
      <dgm:t>
        <a:bodyPr/>
        <a:lstStyle/>
        <a:p>
          <a:r>
            <a: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отношении операторов ПС, операционных центров ПС и иных субъектов рынка ПУ, НБ вправе применить одну из следующих ограниченных мер воздействия:</a:t>
          </a:r>
        </a:p>
      </dgm:t>
    </dgm:pt>
    <dgm:pt modelId="{0551017E-32EB-4E56-B9A9-7C8E725D8D1B}" type="parTrans" cxnId="{66579B10-2AB1-4E45-B98E-80608E41073B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5489CE-4B04-4CE8-8BA2-524F3493157D}" type="sibTrans" cxnId="{66579B10-2AB1-4E45-B98E-80608E41073B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6716AA-3679-4139-8749-E5EF27C69104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дать обязательное для исполнения письменное предписание</a:t>
          </a:r>
          <a:endParaRPr lang="en-US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456531-C8A0-4334-A49D-FA2D137D07F0}" type="parTrans" cxnId="{007FB8D4-1312-47EA-86D3-3FE4C1C755DA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1EB001-F682-4FA8-A266-651DD0EEBDB6}" type="sibTrans" cxnId="{007FB8D4-1312-47EA-86D3-3FE4C1C755DA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D891FF-0479-443E-AC02-D90491AFCA93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вынести письменное предупреждение</a:t>
          </a:r>
          <a:endParaRPr lang="en-US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796106-219E-4A8F-A144-19BC48402C5C}" type="parTrans" cxnId="{EEFB0739-3ED6-4170-8C9F-D45CEF75B16E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50DDEC-29E9-4CB1-8968-F0F04CC65409}" type="sibTrans" cxnId="{EEFB0739-3ED6-4170-8C9F-D45CEF75B16E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403317-6326-489A-A828-E85F23464993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составить письменное соглашение</a:t>
          </a:r>
          <a:endParaRPr lang="en-US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1941C0-A9B1-49B8-B784-D88DCA019898}" type="parTrans" cxnId="{5D7B756E-3B5A-45D7-A88B-99F38C568562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072CCA-25F0-489E-B036-68D3DE109494}" type="sibTrans" cxnId="{5D7B756E-3B5A-45D7-A88B-99F38C568562}">
      <dgm:prSet/>
      <dgm:spPr/>
      <dgm:t>
        <a:bodyPr/>
        <a:lstStyle/>
        <a:p>
          <a:endParaRPr lang="ru-RU" sz="14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867279-730B-4E4C-BCF8-1C94476864FC}" type="pres">
      <dgm:prSet presAssocID="{EF745A5F-EA49-497B-821E-4AF0E4FE15E8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C65474-7E45-4F73-A56C-535E2C03EDB2}" type="pres">
      <dgm:prSet presAssocID="{EF745A5F-EA49-497B-821E-4AF0E4FE15E8}" presName="triangle1" presStyleLbl="node1" presStyleIdx="0" presStyleCnt="4" custScaleX="155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99FCAE-5C32-4A39-B688-78FAF9DB4BFD}" type="pres">
      <dgm:prSet presAssocID="{EF745A5F-EA49-497B-821E-4AF0E4FE15E8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B175E2-9287-4CEF-8152-1F37A3599FEF}" type="pres">
      <dgm:prSet presAssocID="{EF745A5F-EA49-497B-821E-4AF0E4FE15E8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D03882-BE90-4A3B-8C02-6DD10A33610B}" type="pres">
      <dgm:prSet presAssocID="{EF745A5F-EA49-497B-821E-4AF0E4FE15E8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A87012-0D66-4636-8061-6FB315CC5701}" type="presOf" srcId="{43764F15-DB38-49E6-BCD1-D2AA6AEAE96F}" destId="{B7C65474-7E45-4F73-A56C-535E2C03EDB2}" srcOrd="0" destOrd="0" presId="urn:microsoft.com/office/officeart/2005/8/layout/pyramid4"/>
    <dgm:cxn modelId="{007FB8D4-1312-47EA-86D3-3FE4C1C755DA}" srcId="{EF745A5F-EA49-497B-821E-4AF0E4FE15E8}" destId="{806716AA-3679-4139-8749-E5EF27C69104}" srcOrd="1" destOrd="0" parTransId="{3F456531-C8A0-4334-A49D-FA2D137D07F0}" sibTransId="{FE1EB001-F682-4FA8-A266-651DD0EEBDB6}"/>
    <dgm:cxn modelId="{66579B10-2AB1-4E45-B98E-80608E41073B}" srcId="{EF745A5F-EA49-497B-821E-4AF0E4FE15E8}" destId="{43764F15-DB38-49E6-BCD1-D2AA6AEAE96F}" srcOrd="0" destOrd="0" parTransId="{0551017E-32EB-4E56-B9A9-7C8E725D8D1B}" sibTransId="{2F5489CE-4B04-4CE8-8BA2-524F3493157D}"/>
    <dgm:cxn modelId="{EEFB0739-3ED6-4170-8C9F-D45CEF75B16E}" srcId="{EF745A5F-EA49-497B-821E-4AF0E4FE15E8}" destId="{2CD891FF-0479-443E-AC02-D90491AFCA93}" srcOrd="2" destOrd="0" parTransId="{81796106-219E-4A8F-A144-19BC48402C5C}" sibTransId="{C550DDEC-29E9-4CB1-8968-F0F04CC65409}"/>
    <dgm:cxn modelId="{CDAC12FE-7A26-4AF0-9E76-E8B975ADC429}" type="presOf" srcId="{2CD891FF-0479-443E-AC02-D90491AFCA93}" destId="{C5B175E2-9287-4CEF-8152-1F37A3599FEF}" srcOrd="0" destOrd="0" presId="urn:microsoft.com/office/officeart/2005/8/layout/pyramid4"/>
    <dgm:cxn modelId="{05DF0BC0-812F-4FF3-889B-900377F0BD17}" type="presOf" srcId="{5D403317-6326-489A-A828-E85F23464993}" destId="{34D03882-BE90-4A3B-8C02-6DD10A33610B}" srcOrd="0" destOrd="0" presId="urn:microsoft.com/office/officeart/2005/8/layout/pyramid4"/>
    <dgm:cxn modelId="{23CA9AA9-5193-4722-8276-D345F87F1CA1}" type="presOf" srcId="{806716AA-3679-4139-8749-E5EF27C69104}" destId="{F699FCAE-5C32-4A39-B688-78FAF9DB4BFD}" srcOrd="0" destOrd="0" presId="urn:microsoft.com/office/officeart/2005/8/layout/pyramid4"/>
    <dgm:cxn modelId="{5D7B756E-3B5A-45D7-A88B-99F38C568562}" srcId="{EF745A5F-EA49-497B-821E-4AF0E4FE15E8}" destId="{5D403317-6326-489A-A828-E85F23464993}" srcOrd="3" destOrd="0" parTransId="{131941C0-A9B1-49B8-B784-D88DCA019898}" sibTransId="{0E072CCA-25F0-489E-B036-68D3DE109494}"/>
    <dgm:cxn modelId="{BF6F818A-D116-4F38-AD3C-3F6F67CF7CBC}" type="presOf" srcId="{EF745A5F-EA49-497B-821E-4AF0E4FE15E8}" destId="{D4867279-730B-4E4C-BCF8-1C94476864FC}" srcOrd="0" destOrd="0" presId="urn:microsoft.com/office/officeart/2005/8/layout/pyramid4"/>
    <dgm:cxn modelId="{E6822B46-8E5D-48AA-B1EA-146D582C3753}" type="presParOf" srcId="{D4867279-730B-4E4C-BCF8-1C94476864FC}" destId="{B7C65474-7E45-4F73-A56C-535E2C03EDB2}" srcOrd="0" destOrd="0" presId="urn:microsoft.com/office/officeart/2005/8/layout/pyramid4"/>
    <dgm:cxn modelId="{9D22EB7A-F02E-4938-BE23-9FA5D7664128}" type="presParOf" srcId="{D4867279-730B-4E4C-BCF8-1C94476864FC}" destId="{F699FCAE-5C32-4A39-B688-78FAF9DB4BFD}" srcOrd="1" destOrd="0" presId="urn:microsoft.com/office/officeart/2005/8/layout/pyramid4"/>
    <dgm:cxn modelId="{B67D4B27-2A0B-49EC-AC5A-B34043B561F2}" type="presParOf" srcId="{D4867279-730B-4E4C-BCF8-1C94476864FC}" destId="{C5B175E2-9287-4CEF-8152-1F37A3599FEF}" srcOrd="2" destOrd="0" presId="urn:microsoft.com/office/officeart/2005/8/layout/pyramid4"/>
    <dgm:cxn modelId="{C2D69A5C-8CE9-4DAB-A033-C815D168A49E}" type="presParOf" srcId="{D4867279-730B-4E4C-BCF8-1C94476864FC}" destId="{34D03882-BE90-4A3B-8C02-6DD10A33610B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09DC9F5-59D6-4D7D-AF44-DA511FC359A1}" type="doc">
      <dgm:prSet loTypeId="urn:microsoft.com/office/officeart/2005/8/layout/defaul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BF33A2F-DE09-4EAE-8E56-2A7E5B3271E8}">
      <dgm:prSet phldrT="[Текст]"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Письменным предписанием является указание иным субъектам рынка платежных услуг на принятие обязательных к исполнению коррективных мер, направленных на устранение выявленных нарушений и причин, а также условий, способствовавших их совершению, в установленный в письменном предписании срок и на необходимость представления в установленный срок плана мероприятий по устранению выявленных нарушений и причин, а также условий, способствовавших их совершению (план мероприятий).</a:t>
          </a:r>
        </a:p>
      </dgm:t>
    </dgm:pt>
    <dgm:pt modelId="{D70DBF3A-9638-42D6-984D-C08195CD744B}" type="parTrans" cxnId="{977EF640-5954-48A4-9D01-2AFD58CA0730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29819-72B8-4DE4-BB9E-5FFCDB521E64}" type="sibTrans" cxnId="{977EF640-5954-48A4-9D01-2AFD58CA0730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0A7DE9-9EBA-4839-904B-804DEAE5ED15}">
      <dgm:prSet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плане мероприятий, представленном в срок, установленный письменным предписанием, указываются описание нарушений, причин и условий, приведших к их возникновению, перечень запланированных мероприятий, сроки их осуществления, а также ответственные должностные лица.</a:t>
          </a:r>
          <a:endParaRPr lang="en-US" sz="1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D05169-C7A9-4F2A-A046-A88FFB308BC2}" type="parTrans" cxnId="{DD758B51-C507-4537-884A-55B677F494E2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84D96A-5976-455D-8D6F-AF87269DD6CB}" type="sibTrans" cxnId="{DD758B51-C507-4537-884A-55B677F494E2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F3B724-8D5F-4A4B-8615-E2E8A2FBA0A6}">
      <dgm:prSet custT="1"/>
      <dgm:spPr/>
      <dgm:t>
        <a:bodyPr/>
        <a:lstStyle/>
        <a:p>
          <a:r>
            <a:rPr lang="ru-RU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Обжалование письменного предписания Национального Банка в суде не приостанавливает его исполнение.</a:t>
          </a:r>
          <a:endParaRPr lang="en-US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D116F0-5D49-485B-8B43-8088A6566762}" type="parTrans" cxnId="{3966C06B-C050-4D31-A482-1EB5BC69FF46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6447D-4FEA-4D67-9BEF-07CDAE027548}" type="sibTrans" cxnId="{3966C06B-C050-4D31-A482-1EB5BC69FF46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0063AE-6DAC-4057-B8EC-B65A4371B6CA}">
      <dgm:prSet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Письменное предупреждение является уведомлением Национального Банка о возможности применения к иному субъекту рынка платежных услуг санкции в случае выявления Национальным Банком в течение одного года после вынесения данного предупреждения аналогичного нарушения норм законодательства Республики Казахстан.</a:t>
          </a:r>
          <a:endParaRPr lang="en-US" sz="1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C49F16-4D22-421B-A8D8-0A50C8813ECF}" type="parTrans" cxnId="{D3B1C4BE-487A-4675-890D-435749F1AB61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B608FA-2F9F-4B36-B180-301189B2B0F0}" type="sibTrans" cxnId="{D3B1C4BE-487A-4675-890D-435749F1AB61}">
      <dgm:prSet/>
      <dgm:spPr/>
      <dgm:t>
        <a:bodyPr/>
        <a:lstStyle/>
        <a:p>
          <a:endParaRPr lang="ru-RU" sz="1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514A86-D20D-418E-BAD0-52C7F356AB3F}" type="pres">
      <dgm:prSet presAssocID="{809DC9F5-59D6-4D7D-AF44-DA511FC359A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3F4C52-A7F6-47A5-90C2-4C5E0AAD38D4}" type="pres">
      <dgm:prSet presAssocID="{7BF33A2F-DE09-4EAE-8E56-2A7E5B3271E8}" presName="node" presStyleLbl="node1" presStyleIdx="0" presStyleCnt="4" custScaleX="152215" custLinFactNeighborX="4646" custLinFactNeighborY="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CE9DF-DF4F-4126-8A94-F7135D386700}" type="pres">
      <dgm:prSet presAssocID="{5EC29819-72B8-4DE4-BB9E-5FFCDB521E64}" presName="sibTrans" presStyleCnt="0"/>
      <dgm:spPr/>
      <dgm:t>
        <a:bodyPr/>
        <a:lstStyle/>
        <a:p>
          <a:endParaRPr lang="ru-RU"/>
        </a:p>
      </dgm:t>
    </dgm:pt>
    <dgm:pt modelId="{6D5C07CC-A5CF-45B4-9A82-C24C05A02FE8}" type="pres">
      <dgm:prSet presAssocID="{4B0A7DE9-9EBA-4839-904B-804DEAE5ED15}" presName="node" presStyleLbl="node1" presStyleIdx="1" presStyleCnt="4" custLinFactX="-52497" custLinFactY="16399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E15EB-0835-468B-8AB6-A2698F6B8542}" type="pres">
      <dgm:prSet presAssocID="{8E84D96A-5976-455D-8D6F-AF87269DD6CB}" presName="sibTrans" presStyleCnt="0"/>
      <dgm:spPr/>
      <dgm:t>
        <a:bodyPr/>
        <a:lstStyle/>
        <a:p>
          <a:endParaRPr lang="ru-RU"/>
        </a:p>
      </dgm:t>
    </dgm:pt>
    <dgm:pt modelId="{F0BE692C-28C2-4CF3-B530-6DEF30BFB010}" type="pres">
      <dgm:prSet presAssocID="{53F3B724-8D5F-4A4B-8615-E2E8A2FBA0A6}" presName="node" presStyleLbl="node1" presStyleIdx="2" presStyleCnt="4" custScaleX="68996" custLinFactX="28260" custLinFactY="-1816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4CD0FB-0BA1-4A19-BE51-DD33A3C54367}" type="pres">
      <dgm:prSet presAssocID="{13C6447D-4FEA-4D67-9BEF-07CDAE027548}" presName="sibTrans" presStyleCnt="0"/>
      <dgm:spPr/>
      <dgm:t>
        <a:bodyPr/>
        <a:lstStyle/>
        <a:p>
          <a:endParaRPr lang="ru-RU"/>
        </a:p>
      </dgm:t>
    </dgm:pt>
    <dgm:pt modelId="{988BEC66-DFA7-4615-A018-B72F3DF8495C}" type="pres">
      <dgm:prSet presAssocID="{7E0063AE-6DAC-4057-B8EC-B65A4371B6CA}" presName="node" presStyleLbl="node1" presStyleIdx="3" presStyleCnt="4" custScaleX="112726" custLinFactNeighborX="7877" custLinFactNeighborY="-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758B51-C507-4537-884A-55B677F494E2}" srcId="{809DC9F5-59D6-4D7D-AF44-DA511FC359A1}" destId="{4B0A7DE9-9EBA-4839-904B-804DEAE5ED15}" srcOrd="1" destOrd="0" parTransId="{47D05169-C7A9-4F2A-A046-A88FFB308BC2}" sibTransId="{8E84D96A-5976-455D-8D6F-AF87269DD6CB}"/>
    <dgm:cxn modelId="{3966C06B-C050-4D31-A482-1EB5BC69FF46}" srcId="{809DC9F5-59D6-4D7D-AF44-DA511FC359A1}" destId="{53F3B724-8D5F-4A4B-8615-E2E8A2FBA0A6}" srcOrd="2" destOrd="0" parTransId="{94D116F0-5D49-485B-8B43-8088A6566762}" sibTransId="{13C6447D-4FEA-4D67-9BEF-07CDAE027548}"/>
    <dgm:cxn modelId="{D3B1C4BE-487A-4675-890D-435749F1AB61}" srcId="{809DC9F5-59D6-4D7D-AF44-DA511FC359A1}" destId="{7E0063AE-6DAC-4057-B8EC-B65A4371B6CA}" srcOrd="3" destOrd="0" parTransId="{C3C49F16-4D22-421B-A8D8-0A50C8813ECF}" sibTransId="{09B608FA-2F9F-4B36-B180-301189B2B0F0}"/>
    <dgm:cxn modelId="{977EF640-5954-48A4-9D01-2AFD58CA0730}" srcId="{809DC9F5-59D6-4D7D-AF44-DA511FC359A1}" destId="{7BF33A2F-DE09-4EAE-8E56-2A7E5B3271E8}" srcOrd="0" destOrd="0" parTransId="{D70DBF3A-9638-42D6-984D-C08195CD744B}" sibTransId="{5EC29819-72B8-4DE4-BB9E-5FFCDB521E64}"/>
    <dgm:cxn modelId="{E12C829A-B299-49F0-9AB1-A5F5D9000839}" type="presOf" srcId="{809DC9F5-59D6-4D7D-AF44-DA511FC359A1}" destId="{0F514A86-D20D-418E-BAD0-52C7F356AB3F}" srcOrd="0" destOrd="0" presId="urn:microsoft.com/office/officeart/2005/8/layout/default"/>
    <dgm:cxn modelId="{9929F5D2-9BD3-462F-9618-E8D04BADADC0}" type="presOf" srcId="{53F3B724-8D5F-4A4B-8615-E2E8A2FBA0A6}" destId="{F0BE692C-28C2-4CF3-B530-6DEF30BFB010}" srcOrd="0" destOrd="0" presId="urn:microsoft.com/office/officeart/2005/8/layout/default"/>
    <dgm:cxn modelId="{EDF55483-EB66-4FDC-9F54-A993CFF8B818}" type="presOf" srcId="{7BF33A2F-DE09-4EAE-8E56-2A7E5B3271E8}" destId="{243F4C52-A7F6-47A5-90C2-4C5E0AAD38D4}" srcOrd="0" destOrd="0" presId="urn:microsoft.com/office/officeart/2005/8/layout/default"/>
    <dgm:cxn modelId="{0CEA1208-021E-4CCC-AE99-93DBBC6CF1C2}" type="presOf" srcId="{7E0063AE-6DAC-4057-B8EC-B65A4371B6CA}" destId="{988BEC66-DFA7-4615-A018-B72F3DF8495C}" srcOrd="0" destOrd="0" presId="urn:microsoft.com/office/officeart/2005/8/layout/default"/>
    <dgm:cxn modelId="{9698D6F1-8B80-443E-8146-78D8507A55D0}" type="presOf" srcId="{4B0A7DE9-9EBA-4839-904B-804DEAE5ED15}" destId="{6D5C07CC-A5CF-45B4-9A82-C24C05A02FE8}" srcOrd="0" destOrd="0" presId="urn:microsoft.com/office/officeart/2005/8/layout/default"/>
    <dgm:cxn modelId="{935F20FB-8935-4355-8441-A2F97713337D}" type="presParOf" srcId="{0F514A86-D20D-418E-BAD0-52C7F356AB3F}" destId="{243F4C52-A7F6-47A5-90C2-4C5E0AAD38D4}" srcOrd="0" destOrd="0" presId="urn:microsoft.com/office/officeart/2005/8/layout/default"/>
    <dgm:cxn modelId="{1AC0340A-F7AE-4C37-92B5-9CDF3F79811A}" type="presParOf" srcId="{0F514A86-D20D-418E-BAD0-52C7F356AB3F}" destId="{6A1CE9DF-DF4F-4126-8A94-F7135D386700}" srcOrd="1" destOrd="0" presId="urn:microsoft.com/office/officeart/2005/8/layout/default"/>
    <dgm:cxn modelId="{9F6A4492-9EB7-4FE2-9AF0-8BEE8714AE9E}" type="presParOf" srcId="{0F514A86-D20D-418E-BAD0-52C7F356AB3F}" destId="{6D5C07CC-A5CF-45B4-9A82-C24C05A02FE8}" srcOrd="2" destOrd="0" presId="urn:microsoft.com/office/officeart/2005/8/layout/default"/>
    <dgm:cxn modelId="{BCD73F42-7B86-4E5F-95EE-83AE8548A955}" type="presParOf" srcId="{0F514A86-D20D-418E-BAD0-52C7F356AB3F}" destId="{CC7E15EB-0835-468B-8AB6-A2698F6B8542}" srcOrd="3" destOrd="0" presId="urn:microsoft.com/office/officeart/2005/8/layout/default"/>
    <dgm:cxn modelId="{97D5446F-C480-4136-A46B-ED78C60734EF}" type="presParOf" srcId="{0F514A86-D20D-418E-BAD0-52C7F356AB3F}" destId="{F0BE692C-28C2-4CF3-B530-6DEF30BFB010}" srcOrd="4" destOrd="0" presId="urn:microsoft.com/office/officeart/2005/8/layout/default"/>
    <dgm:cxn modelId="{E4A1B014-22AC-47D1-8EAC-FF757C1A6E0E}" type="presParOf" srcId="{0F514A86-D20D-418E-BAD0-52C7F356AB3F}" destId="{C44CD0FB-0BA1-4A19-BE51-DD33A3C54367}" srcOrd="5" destOrd="0" presId="urn:microsoft.com/office/officeart/2005/8/layout/default"/>
    <dgm:cxn modelId="{DEBCBC1B-132C-4C96-921F-549A6D83CD5C}" type="presParOf" srcId="{0F514A86-D20D-418E-BAD0-52C7F356AB3F}" destId="{988BEC66-DFA7-4615-A018-B72F3DF8495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585DDF-2427-404D-8B52-FB3DF4463DD8}" type="doc">
      <dgm:prSet loTypeId="urn:microsoft.com/office/officeart/2008/layout/RadialCluster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DBB8DBB-0EA2-43C9-8F26-5121C73C3C69}">
      <dgm:prSet phldrT="[Текст]" custT="1"/>
      <dgm:spPr/>
      <dgm:t>
        <a:bodyPr/>
        <a:lstStyle/>
        <a:p>
          <a: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прохождения учетной регистрации платежная организация представляет в НБ </a:t>
          </a:r>
          <a:r>
            <a:rPr lang="ru-RU" sz="1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РК:</a:t>
          </a:r>
          <a:endParaRPr lang="ru-RU" sz="1800" b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09E2B6-71AC-4F25-9656-28251AE4B1B7}" type="parTrans" cxnId="{E8AF9804-104F-4406-A252-54D5EC9B871F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915409-F89A-423F-90A0-1D5F5D6A700D}" type="sibTrans" cxnId="{E8AF9804-104F-4406-A252-54D5EC9B871F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43DC7F-733A-4505-B96C-954291202095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заявление по форме, определяемой НБ, содержащее в том числе сведения о руководителе исполнительного органа с приложением копий диплома и документа, подтверждающего трудовую деятельность работника в соответствии с Трудовым кодексом РК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E736EE-F4FF-49DA-A63F-360E4B28AF8D}" type="parTrans" cxnId="{DABBC7F2-2CBA-4266-997E-C2B549B2D2AA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509F52-1E7B-45D4-AE65-1F80939C9AD3}" type="sibTrans" cxnId="{DABBC7F2-2CBA-4266-997E-C2B549B2D2AA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10596E-E49D-4D33-B904-9E01A3FF9694}">
      <dgm:prSet phldrT="[Текст]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96AF74-D9F2-4820-82A0-76077BFDCF3B}" type="parTrans" cxnId="{35356D96-0A21-4EF8-B64F-6D07A6563CD4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ADA35-B220-49EA-9DE5-1CFBEAE4BAB7}" type="sibTrans" cxnId="{35356D96-0A21-4EF8-B64F-6D07A6563CD4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577E34-B8E8-45EC-9BE4-025D7EB5A95A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1-1) копии документов, подтверждающих формирование уставного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капитала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2C1AF-B8DE-4339-B08C-CFC04ED77A78}" type="parTrans" cxnId="{63AF21A2-DDE3-4508-AC22-55257F34738F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36A9D0-8537-4585-978F-5BC520D4B634}" type="sibTrans" cxnId="{63AF21A2-DDE3-4508-AC22-55257F34738F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4CF0FB-939D-4D43-B971-F47C802B7FE8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устав, за исключением случаев, когда платежная организация осуществляет деятельность по типовому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уставу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FB0EDF-6640-4AD4-86FA-009329B76C7C}" type="parTrans" cxnId="{AD1A109A-6C07-449F-B5F4-1C64FDC53E11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7EFD8B-DA10-408D-A708-37C25E09F289}" type="sibTrans" cxnId="{AD1A109A-6C07-449F-B5F4-1C64FDC53E11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A598A8-311F-4C9D-B919-1925BAEC07DC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документ, определяющий порядок взаимодействия платежной организации с соответствующим банком или организацией, осуществляющей отдельные виды БО, осуществляющими перевод денег по оказываемым платежным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услугам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8EAEA0-3C21-44CD-B4E7-095B91A06275}" type="parTrans" cxnId="{88B9F378-8D69-4EDE-9380-78270337F5EE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843D1-AE29-44E6-96D0-5BF013B581A0}" type="sibTrans" cxnId="{88B9F378-8D69-4EDE-9380-78270337F5EE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7D3E4F-EB5D-4512-ACBD-4B5037241D7B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правила осуществления деятельности платежной организации, утвержденные органом управления платежной организации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BA4CB-0545-4BEA-B6EE-654CC6562641}" type="parTrans" cxnId="{7D743F62-78B9-48B5-B634-A2F215F64A4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C39CC7-D7AE-47B7-9EE5-471A5D0D604F}" type="sibTrans" cxnId="{7D743F62-78B9-48B5-B634-A2F215F64A40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DEA41F-3A73-411A-B957-C81CEB061883}" type="pres">
      <dgm:prSet presAssocID="{D3585DDF-2427-404D-8B52-FB3DF4463DD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79BDC7A-4545-4681-A71F-2E9ADBEDD04D}" type="pres">
      <dgm:prSet presAssocID="{9DBB8DBB-0EA2-43C9-8F26-5121C73C3C69}" presName="singleCycle" presStyleCnt="0"/>
      <dgm:spPr/>
      <dgm:t>
        <a:bodyPr/>
        <a:lstStyle/>
        <a:p>
          <a:endParaRPr lang="ru-RU"/>
        </a:p>
      </dgm:t>
    </dgm:pt>
    <dgm:pt modelId="{4A38E45A-E06D-4231-B86D-FB33807C8902}" type="pres">
      <dgm:prSet presAssocID="{9DBB8DBB-0EA2-43C9-8F26-5121C73C3C69}" presName="singleCenter" presStyleLbl="node1" presStyleIdx="0" presStyleCnt="6" custScaleX="116777" custScaleY="127395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4C13AC63-20AD-48E1-A15B-739C8CADC7F0}" type="pres">
      <dgm:prSet presAssocID="{ACE736EE-F4FF-49DA-A63F-360E4B28AF8D}" presName="Name56" presStyleLbl="parChTrans1D2" presStyleIdx="0" presStyleCnt="5"/>
      <dgm:spPr/>
      <dgm:t>
        <a:bodyPr/>
        <a:lstStyle/>
        <a:p>
          <a:endParaRPr lang="ru-RU"/>
        </a:p>
      </dgm:t>
    </dgm:pt>
    <dgm:pt modelId="{7B062BEA-FB13-4E7B-B25F-F81BA2FE6652}" type="pres">
      <dgm:prSet presAssocID="{2043DC7F-733A-4505-B96C-954291202095}" presName="text0" presStyleLbl="node1" presStyleIdx="1" presStyleCnt="6" custScaleX="477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A9A6CD-2F72-4B2D-990E-5BB520891914}" type="pres">
      <dgm:prSet presAssocID="{9262C1AF-B8DE-4339-B08C-CFC04ED77A78}" presName="Name56" presStyleLbl="parChTrans1D2" presStyleIdx="1" presStyleCnt="5"/>
      <dgm:spPr/>
      <dgm:t>
        <a:bodyPr/>
        <a:lstStyle/>
        <a:p>
          <a:endParaRPr lang="ru-RU"/>
        </a:p>
      </dgm:t>
    </dgm:pt>
    <dgm:pt modelId="{57EE1139-35DA-408C-9208-0F2AC9F0EE5A}" type="pres">
      <dgm:prSet presAssocID="{B8577E34-B8E8-45EC-9BE4-025D7EB5A95A}" presName="text0" presStyleLbl="node1" presStyleIdx="2" presStyleCnt="6" custScaleX="216613" custRadScaleRad="117026" custRadScaleInc="10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16B246-2128-45BA-95D6-E25FD4820B83}" type="pres">
      <dgm:prSet presAssocID="{A3FB0EDF-6640-4AD4-86FA-009329B76C7C}" presName="Name56" presStyleLbl="parChTrans1D2" presStyleIdx="2" presStyleCnt="5"/>
      <dgm:spPr/>
      <dgm:t>
        <a:bodyPr/>
        <a:lstStyle/>
        <a:p>
          <a:endParaRPr lang="ru-RU"/>
        </a:p>
      </dgm:t>
    </dgm:pt>
    <dgm:pt modelId="{DB3B316D-4432-4DCF-97BD-2DB77844C8CC}" type="pres">
      <dgm:prSet presAssocID="{A14CF0FB-939D-4D43-B971-F47C802B7FE8}" presName="text0" presStyleLbl="node1" presStyleIdx="3" presStyleCnt="6" custScaleX="267537" custScaleY="112440" custRadScaleRad="118842" custRadScaleInc="-29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12AAA-E72A-4045-B431-F7E16C52B63A}" type="pres">
      <dgm:prSet presAssocID="{868EAEA0-3C21-44CD-B4E7-095B91A06275}" presName="Name56" presStyleLbl="parChTrans1D2" presStyleIdx="3" presStyleCnt="5"/>
      <dgm:spPr/>
      <dgm:t>
        <a:bodyPr/>
        <a:lstStyle/>
        <a:p>
          <a:endParaRPr lang="ru-RU"/>
        </a:p>
      </dgm:t>
    </dgm:pt>
    <dgm:pt modelId="{18099EC1-1EDE-4403-B618-DEB25A3F9B8A}" type="pres">
      <dgm:prSet presAssocID="{9EA598A8-311F-4C9D-B919-1925BAEC07DC}" presName="text0" presStyleLbl="node1" presStyleIdx="4" presStyleCnt="6" custScaleX="391609" custScaleY="109313" custRadScaleRad="140470" custRadScaleInc="51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26518-2A0A-44FE-ACEA-131791F1313D}" type="pres">
      <dgm:prSet presAssocID="{2CFBA4CB-0545-4BEA-B6EE-654CC6562641}" presName="Name56" presStyleLbl="parChTrans1D2" presStyleIdx="4" presStyleCnt="5"/>
      <dgm:spPr/>
      <dgm:t>
        <a:bodyPr/>
        <a:lstStyle/>
        <a:p>
          <a:endParaRPr lang="ru-RU"/>
        </a:p>
      </dgm:t>
    </dgm:pt>
    <dgm:pt modelId="{3CDE1005-BB45-44DD-8189-280E3D5D4157}" type="pres">
      <dgm:prSet presAssocID="{987D3E4F-EB5D-4512-ACBD-4B5037241D7B}" presName="text0" presStyleLbl="node1" presStyleIdx="5" presStyleCnt="6" custScaleX="272867" custRadScaleRad="124464" custRadScaleInc="-7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775E53-0F8D-4C81-9461-8835CF084F79}" type="presOf" srcId="{2CFBA4CB-0545-4BEA-B6EE-654CC6562641}" destId="{61526518-2A0A-44FE-ACEA-131791F1313D}" srcOrd="0" destOrd="0" presId="urn:microsoft.com/office/officeart/2008/layout/RadialCluster"/>
    <dgm:cxn modelId="{AD1A109A-6C07-449F-B5F4-1C64FDC53E11}" srcId="{9DBB8DBB-0EA2-43C9-8F26-5121C73C3C69}" destId="{A14CF0FB-939D-4D43-B971-F47C802B7FE8}" srcOrd="2" destOrd="0" parTransId="{A3FB0EDF-6640-4AD4-86FA-009329B76C7C}" sibTransId="{C77EFD8B-DA10-408D-A708-37C25E09F289}"/>
    <dgm:cxn modelId="{63AF21A2-DDE3-4508-AC22-55257F34738F}" srcId="{9DBB8DBB-0EA2-43C9-8F26-5121C73C3C69}" destId="{B8577E34-B8E8-45EC-9BE4-025D7EB5A95A}" srcOrd="1" destOrd="0" parTransId="{9262C1AF-B8DE-4339-B08C-CFC04ED77A78}" sibTransId="{0E36A9D0-8537-4585-978F-5BC520D4B634}"/>
    <dgm:cxn modelId="{8759D3F7-4014-4498-A2B2-DAC552096400}" type="presOf" srcId="{2043DC7F-733A-4505-B96C-954291202095}" destId="{7B062BEA-FB13-4E7B-B25F-F81BA2FE6652}" srcOrd="0" destOrd="0" presId="urn:microsoft.com/office/officeart/2008/layout/RadialCluster"/>
    <dgm:cxn modelId="{E61407BD-A056-4432-98ED-A2400720EA0A}" type="presOf" srcId="{B8577E34-B8E8-45EC-9BE4-025D7EB5A95A}" destId="{57EE1139-35DA-408C-9208-0F2AC9F0EE5A}" srcOrd="0" destOrd="0" presId="urn:microsoft.com/office/officeart/2008/layout/RadialCluster"/>
    <dgm:cxn modelId="{E8AF9804-104F-4406-A252-54D5EC9B871F}" srcId="{D3585DDF-2427-404D-8B52-FB3DF4463DD8}" destId="{9DBB8DBB-0EA2-43C9-8F26-5121C73C3C69}" srcOrd="0" destOrd="0" parTransId="{DD09E2B6-71AC-4F25-9656-28251AE4B1B7}" sibTransId="{4E915409-F89A-423F-90A0-1D5F5D6A700D}"/>
    <dgm:cxn modelId="{A2D63D0B-C2D8-4904-8075-4C038B5089A6}" type="presOf" srcId="{D3585DDF-2427-404D-8B52-FB3DF4463DD8}" destId="{C6DEA41F-3A73-411A-B957-C81CEB061883}" srcOrd="0" destOrd="0" presId="urn:microsoft.com/office/officeart/2008/layout/RadialCluster"/>
    <dgm:cxn modelId="{EA545E37-85C6-4C89-9C63-B7E49EEEB8C2}" type="presOf" srcId="{9262C1AF-B8DE-4339-B08C-CFC04ED77A78}" destId="{60A9A6CD-2F72-4B2D-990E-5BB520891914}" srcOrd="0" destOrd="0" presId="urn:microsoft.com/office/officeart/2008/layout/RadialCluster"/>
    <dgm:cxn modelId="{DABBC7F2-2CBA-4266-997E-C2B549B2D2AA}" srcId="{9DBB8DBB-0EA2-43C9-8F26-5121C73C3C69}" destId="{2043DC7F-733A-4505-B96C-954291202095}" srcOrd="0" destOrd="0" parTransId="{ACE736EE-F4FF-49DA-A63F-360E4B28AF8D}" sibTransId="{6C509F52-1E7B-45D4-AE65-1F80939C9AD3}"/>
    <dgm:cxn modelId="{E05DA702-1B79-401D-B9F4-B513B2842680}" type="presOf" srcId="{A14CF0FB-939D-4D43-B971-F47C802B7FE8}" destId="{DB3B316D-4432-4DCF-97BD-2DB77844C8CC}" srcOrd="0" destOrd="0" presId="urn:microsoft.com/office/officeart/2008/layout/RadialCluster"/>
    <dgm:cxn modelId="{2D7F786A-221A-4822-BFC1-8DF13009EB69}" type="presOf" srcId="{A3FB0EDF-6640-4AD4-86FA-009329B76C7C}" destId="{5316B246-2128-45BA-95D6-E25FD4820B83}" srcOrd="0" destOrd="0" presId="urn:microsoft.com/office/officeart/2008/layout/RadialCluster"/>
    <dgm:cxn modelId="{8F00A46F-7740-4E05-B230-4D38D3D2A927}" type="presOf" srcId="{868EAEA0-3C21-44CD-B4E7-095B91A06275}" destId="{C0912AAA-E72A-4045-B431-F7E16C52B63A}" srcOrd="0" destOrd="0" presId="urn:microsoft.com/office/officeart/2008/layout/RadialCluster"/>
    <dgm:cxn modelId="{88B9F378-8D69-4EDE-9380-78270337F5EE}" srcId="{9DBB8DBB-0EA2-43C9-8F26-5121C73C3C69}" destId="{9EA598A8-311F-4C9D-B919-1925BAEC07DC}" srcOrd="3" destOrd="0" parTransId="{868EAEA0-3C21-44CD-B4E7-095B91A06275}" sibTransId="{0BF843D1-AE29-44E6-96D0-5BF013B581A0}"/>
    <dgm:cxn modelId="{147A0807-D23F-4402-92FD-C8E31BBFC846}" type="presOf" srcId="{9DBB8DBB-0EA2-43C9-8F26-5121C73C3C69}" destId="{4A38E45A-E06D-4231-B86D-FB33807C8902}" srcOrd="0" destOrd="0" presId="urn:microsoft.com/office/officeart/2008/layout/RadialCluster"/>
    <dgm:cxn modelId="{35356D96-0A21-4EF8-B64F-6D07A6563CD4}" srcId="{D3585DDF-2427-404D-8B52-FB3DF4463DD8}" destId="{8510596E-E49D-4D33-B904-9E01A3FF9694}" srcOrd="1" destOrd="0" parTransId="{4396AF74-D9F2-4820-82A0-76077BFDCF3B}" sibTransId="{BBFADA35-B220-49EA-9DE5-1CFBEAE4BAB7}"/>
    <dgm:cxn modelId="{76550BB0-EE67-498F-A96B-D3B54D4331C0}" type="presOf" srcId="{ACE736EE-F4FF-49DA-A63F-360E4B28AF8D}" destId="{4C13AC63-20AD-48E1-A15B-739C8CADC7F0}" srcOrd="0" destOrd="0" presId="urn:microsoft.com/office/officeart/2008/layout/RadialCluster"/>
    <dgm:cxn modelId="{FFC90F84-612A-426F-8AAC-AF5F1A1380E5}" type="presOf" srcId="{9EA598A8-311F-4C9D-B919-1925BAEC07DC}" destId="{18099EC1-1EDE-4403-B618-DEB25A3F9B8A}" srcOrd="0" destOrd="0" presId="urn:microsoft.com/office/officeart/2008/layout/RadialCluster"/>
    <dgm:cxn modelId="{DE3A23E9-A0AF-4890-8925-E7FB4A4B31FE}" type="presOf" srcId="{987D3E4F-EB5D-4512-ACBD-4B5037241D7B}" destId="{3CDE1005-BB45-44DD-8189-280E3D5D4157}" srcOrd="0" destOrd="0" presId="urn:microsoft.com/office/officeart/2008/layout/RadialCluster"/>
    <dgm:cxn modelId="{7D743F62-78B9-48B5-B634-A2F215F64A40}" srcId="{9DBB8DBB-0EA2-43C9-8F26-5121C73C3C69}" destId="{987D3E4F-EB5D-4512-ACBD-4B5037241D7B}" srcOrd="4" destOrd="0" parTransId="{2CFBA4CB-0545-4BEA-B6EE-654CC6562641}" sibTransId="{E7C39CC7-D7AE-47B7-9EE5-471A5D0D604F}"/>
    <dgm:cxn modelId="{C4D9010E-CEE9-40CE-BA49-D4E29A5EC335}" type="presParOf" srcId="{C6DEA41F-3A73-411A-B957-C81CEB061883}" destId="{479BDC7A-4545-4681-A71F-2E9ADBEDD04D}" srcOrd="0" destOrd="0" presId="urn:microsoft.com/office/officeart/2008/layout/RadialCluster"/>
    <dgm:cxn modelId="{220AB15D-336F-4181-8A28-D268632FF502}" type="presParOf" srcId="{479BDC7A-4545-4681-A71F-2E9ADBEDD04D}" destId="{4A38E45A-E06D-4231-B86D-FB33807C8902}" srcOrd="0" destOrd="0" presId="urn:microsoft.com/office/officeart/2008/layout/RadialCluster"/>
    <dgm:cxn modelId="{FAC23A5A-EFB8-40D9-A73A-72ADE0ED15FD}" type="presParOf" srcId="{479BDC7A-4545-4681-A71F-2E9ADBEDD04D}" destId="{4C13AC63-20AD-48E1-A15B-739C8CADC7F0}" srcOrd="1" destOrd="0" presId="urn:microsoft.com/office/officeart/2008/layout/RadialCluster"/>
    <dgm:cxn modelId="{997BCDC2-B1FB-49E6-BE11-F7DB4B0EFFA2}" type="presParOf" srcId="{479BDC7A-4545-4681-A71F-2E9ADBEDD04D}" destId="{7B062BEA-FB13-4E7B-B25F-F81BA2FE6652}" srcOrd="2" destOrd="0" presId="urn:microsoft.com/office/officeart/2008/layout/RadialCluster"/>
    <dgm:cxn modelId="{B9524CFF-A76D-4DEB-88E1-8FF0EAA445B7}" type="presParOf" srcId="{479BDC7A-4545-4681-A71F-2E9ADBEDD04D}" destId="{60A9A6CD-2F72-4B2D-990E-5BB520891914}" srcOrd="3" destOrd="0" presId="urn:microsoft.com/office/officeart/2008/layout/RadialCluster"/>
    <dgm:cxn modelId="{BF573BB3-49ED-4B9D-8F75-2BC4AE68C4AC}" type="presParOf" srcId="{479BDC7A-4545-4681-A71F-2E9ADBEDD04D}" destId="{57EE1139-35DA-408C-9208-0F2AC9F0EE5A}" srcOrd="4" destOrd="0" presId="urn:microsoft.com/office/officeart/2008/layout/RadialCluster"/>
    <dgm:cxn modelId="{EBD30E40-1204-4E66-9953-DC5C633CFDD3}" type="presParOf" srcId="{479BDC7A-4545-4681-A71F-2E9ADBEDD04D}" destId="{5316B246-2128-45BA-95D6-E25FD4820B83}" srcOrd="5" destOrd="0" presId="urn:microsoft.com/office/officeart/2008/layout/RadialCluster"/>
    <dgm:cxn modelId="{AF1E9932-941E-4519-92FA-A13AF08DF2C9}" type="presParOf" srcId="{479BDC7A-4545-4681-A71F-2E9ADBEDD04D}" destId="{DB3B316D-4432-4DCF-97BD-2DB77844C8CC}" srcOrd="6" destOrd="0" presId="urn:microsoft.com/office/officeart/2008/layout/RadialCluster"/>
    <dgm:cxn modelId="{20D7F92A-9F03-4569-B930-31007353DB31}" type="presParOf" srcId="{479BDC7A-4545-4681-A71F-2E9ADBEDD04D}" destId="{C0912AAA-E72A-4045-B431-F7E16C52B63A}" srcOrd="7" destOrd="0" presId="urn:microsoft.com/office/officeart/2008/layout/RadialCluster"/>
    <dgm:cxn modelId="{140D8B1E-67D7-4B65-9052-2D105C661A81}" type="presParOf" srcId="{479BDC7A-4545-4681-A71F-2E9ADBEDD04D}" destId="{18099EC1-1EDE-4403-B618-DEB25A3F9B8A}" srcOrd="8" destOrd="0" presId="urn:microsoft.com/office/officeart/2008/layout/RadialCluster"/>
    <dgm:cxn modelId="{C9C5C239-D283-4CC8-B706-1D60D7D051A9}" type="presParOf" srcId="{479BDC7A-4545-4681-A71F-2E9ADBEDD04D}" destId="{61526518-2A0A-44FE-ACEA-131791F1313D}" srcOrd="9" destOrd="0" presId="urn:microsoft.com/office/officeart/2008/layout/RadialCluster"/>
    <dgm:cxn modelId="{F35AEB2E-24E0-4F44-AA49-7021317ADDA4}" type="presParOf" srcId="{479BDC7A-4545-4681-A71F-2E9ADBEDD04D}" destId="{3CDE1005-BB45-44DD-8189-280E3D5D4157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81B5F5E-7BB6-4F4A-9939-2EEC849EB94F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261B145-0BAE-4B85-A331-57BA35564910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Письменным соглашением является заключенное между НБ и иным субъектом рынка платежных услуг письменное соглашение о необходимости устранения выявленных нарушений и причин, а также условий, способствовавших их совершению, и утверждении перечня мер по устранению этих нарушений и причин, а также условий, способствовавших их совершению, с указанием сроков их устранения и перечня ограничений, которые на себя принимает иной субъект рынка ПУ до устранения выявленных нарушений и причин, а также условий, способствовавших их совершению.</a:t>
          </a:r>
        </a:p>
      </dgm:t>
    </dgm:pt>
    <dgm:pt modelId="{802485D2-FBDC-490B-9425-42C8B8617FAB}" type="parTrans" cxnId="{9C002D88-ABF9-43F3-AEBD-DCA70BF8142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2C885-813F-45AB-9B40-E87D0D2925C6}" type="sibTrans" cxnId="{9C002D88-ABF9-43F3-AEBD-DCA70BF8142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DB60B6-241D-4C4B-8B93-E4073F2A9D43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Письменное соглашение подлежит обязательному подписанию со стороны иного субъекта рынка платежных услуг.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2D1F4-BC2B-4369-B246-93E6619239E8}" type="parTrans" cxnId="{E8AC6C5B-0735-41D9-BFED-41974B840C2C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4B2C1-9F87-4DA4-9148-1F10EF608A88}" type="sibTrans" cxnId="{E8AC6C5B-0735-41D9-BFED-41974B840C2C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B338AE-E1DD-44DD-A908-811E907BCE60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 случае отсутствия возможности устранения нарушения и причин, а также условий, способствовавших их совершению, в сроки, установленные в письменном предписании и плане мероприятий, письменном соглашении, по независящим от иного субъекта рынка платежных услуг причинам срок по исполнению письменного предписания и плана мероприятий, письменного соглашения может быть продлен Национальным Банком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5CA4DA-3E39-4C7E-B2AC-CDD3004BC1B5}" type="parTrans" cxnId="{2D864A2E-DE1A-4A1E-A046-CD13E127B48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7533F1-9531-4F96-9396-D6DC17E8E6CE}" type="sibTrans" cxnId="{2D864A2E-DE1A-4A1E-A046-CD13E127B48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1DF7DD-BBF2-4D51-8AFD-09D4BBA9808A}" type="pres">
      <dgm:prSet presAssocID="{281B5F5E-7BB6-4F4A-9939-2EEC849EB94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19F799-6EDE-454D-A1D0-CDAF7674C744}" type="pres">
      <dgm:prSet presAssocID="{9261B145-0BAE-4B85-A331-57BA35564910}" presName="node" presStyleLbl="node1" presStyleIdx="0" presStyleCnt="3" custScaleX="1931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056B25-0EA5-44CF-8F0E-3329EC9CEF3B}" type="pres">
      <dgm:prSet presAssocID="{8F42C885-813F-45AB-9B40-E87D0D2925C6}" presName="sibTrans" presStyleCnt="0"/>
      <dgm:spPr/>
      <dgm:t>
        <a:bodyPr/>
        <a:lstStyle/>
        <a:p>
          <a:endParaRPr lang="ru-RU"/>
        </a:p>
      </dgm:t>
    </dgm:pt>
    <dgm:pt modelId="{0C2206D6-8EAB-40CA-A490-B9F7C6CE5292}" type="pres">
      <dgm:prSet presAssocID="{33DB60B6-241D-4C4B-8B93-E4073F2A9D43}" presName="node" presStyleLbl="node1" presStyleIdx="1" presStyleCnt="3" custLinFactX="-24041" custLinFactY="14266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B3C2E6-659A-4118-AAE8-D97844BF9E79}" type="pres">
      <dgm:prSet presAssocID="{1104B2C1-9F87-4DA4-9148-1F10EF608A88}" presName="sibTrans" presStyleCnt="0"/>
      <dgm:spPr/>
      <dgm:t>
        <a:bodyPr/>
        <a:lstStyle/>
        <a:p>
          <a:endParaRPr lang="ru-RU"/>
        </a:p>
      </dgm:t>
    </dgm:pt>
    <dgm:pt modelId="{421A6B5E-1716-4E98-94D1-E374629A7F3E}" type="pres">
      <dgm:prSet presAssocID="{7BB338AE-E1DD-44DD-A908-811E907BCE60}" presName="node" presStyleLbl="node1" presStyleIdx="2" presStyleCnt="3" custScaleX="126880" custLinFactNeighborX="49785" custLinFactNeighborY="-2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720412-68A6-44A1-BEE7-7E3C2F09BD5B}" type="presOf" srcId="{9261B145-0BAE-4B85-A331-57BA35564910}" destId="{B919F799-6EDE-454D-A1D0-CDAF7674C744}" srcOrd="0" destOrd="0" presId="urn:microsoft.com/office/officeart/2005/8/layout/default"/>
    <dgm:cxn modelId="{992901BD-81F3-4D36-B576-FAB572A67AF0}" type="presOf" srcId="{33DB60B6-241D-4C4B-8B93-E4073F2A9D43}" destId="{0C2206D6-8EAB-40CA-A490-B9F7C6CE5292}" srcOrd="0" destOrd="0" presId="urn:microsoft.com/office/officeart/2005/8/layout/default"/>
    <dgm:cxn modelId="{2D864A2E-DE1A-4A1E-A046-CD13E127B481}" srcId="{281B5F5E-7BB6-4F4A-9939-2EEC849EB94F}" destId="{7BB338AE-E1DD-44DD-A908-811E907BCE60}" srcOrd="2" destOrd="0" parTransId="{415CA4DA-3E39-4C7E-B2AC-CDD3004BC1B5}" sibTransId="{367533F1-9531-4F96-9396-D6DC17E8E6CE}"/>
    <dgm:cxn modelId="{9C002D88-ABF9-43F3-AEBD-DCA70BF81421}" srcId="{281B5F5E-7BB6-4F4A-9939-2EEC849EB94F}" destId="{9261B145-0BAE-4B85-A331-57BA35564910}" srcOrd="0" destOrd="0" parTransId="{802485D2-FBDC-490B-9425-42C8B8617FAB}" sibTransId="{8F42C885-813F-45AB-9B40-E87D0D2925C6}"/>
    <dgm:cxn modelId="{04CC815E-C05D-41C3-928A-D3C213F7BBD4}" type="presOf" srcId="{281B5F5E-7BB6-4F4A-9939-2EEC849EB94F}" destId="{111DF7DD-BBF2-4D51-8AFD-09D4BBA9808A}" srcOrd="0" destOrd="0" presId="urn:microsoft.com/office/officeart/2005/8/layout/default"/>
    <dgm:cxn modelId="{3D2EAD6C-0967-4DC4-9058-CB15DF695643}" type="presOf" srcId="{7BB338AE-E1DD-44DD-A908-811E907BCE60}" destId="{421A6B5E-1716-4E98-94D1-E374629A7F3E}" srcOrd="0" destOrd="0" presId="urn:microsoft.com/office/officeart/2005/8/layout/default"/>
    <dgm:cxn modelId="{E8AC6C5B-0735-41D9-BFED-41974B840C2C}" srcId="{281B5F5E-7BB6-4F4A-9939-2EEC849EB94F}" destId="{33DB60B6-241D-4C4B-8B93-E4073F2A9D43}" srcOrd="1" destOrd="0" parTransId="{6F22D1F4-BC2B-4369-B246-93E6619239E8}" sibTransId="{1104B2C1-9F87-4DA4-9148-1F10EF608A88}"/>
    <dgm:cxn modelId="{40FD5C5B-CAD7-4F62-AD3D-A5B9EA19AB9C}" type="presParOf" srcId="{111DF7DD-BBF2-4D51-8AFD-09D4BBA9808A}" destId="{B919F799-6EDE-454D-A1D0-CDAF7674C744}" srcOrd="0" destOrd="0" presId="urn:microsoft.com/office/officeart/2005/8/layout/default"/>
    <dgm:cxn modelId="{B591BAD8-07B2-43CB-A37B-52234FDBB7AA}" type="presParOf" srcId="{111DF7DD-BBF2-4D51-8AFD-09D4BBA9808A}" destId="{A6056B25-0EA5-44CF-8F0E-3329EC9CEF3B}" srcOrd="1" destOrd="0" presId="urn:microsoft.com/office/officeart/2005/8/layout/default"/>
    <dgm:cxn modelId="{A93EA18C-1E81-4CD4-817F-20DF41CAC358}" type="presParOf" srcId="{111DF7DD-BBF2-4D51-8AFD-09D4BBA9808A}" destId="{0C2206D6-8EAB-40CA-A490-B9F7C6CE5292}" srcOrd="2" destOrd="0" presId="urn:microsoft.com/office/officeart/2005/8/layout/default"/>
    <dgm:cxn modelId="{3A486870-AFE7-40EF-BF2E-D243744F9BF7}" type="presParOf" srcId="{111DF7DD-BBF2-4D51-8AFD-09D4BBA9808A}" destId="{0CB3C2E6-659A-4118-AAE8-D97844BF9E79}" srcOrd="3" destOrd="0" presId="urn:microsoft.com/office/officeart/2005/8/layout/default"/>
    <dgm:cxn modelId="{B68F46C8-B6EC-4919-A2DF-9FD20D184021}" type="presParOf" srcId="{111DF7DD-BBF2-4D51-8AFD-09D4BBA9808A}" destId="{421A6B5E-1716-4E98-94D1-E374629A7F3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28B2CA-332B-4EF3-B1BE-FAEB0BEC0B08}" type="doc">
      <dgm:prSet loTypeId="urn:microsoft.com/office/officeart/2008/layout/VerticalAccentList" loCatId="list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26A897A6-E8FB-45E4-9EED-70DAC03BF1BF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рассматривает заявление платежной организации для прохождения учетной регистрации в течение десяти рабочих дней со дня представления полного перечня документов.</a:t>
          </a:r>
        </a:p>
      </dgm:t>
    </dgm:pt>
    <dgm:pt modelId="{77D5783E-77E8-4B27-94B8-4871453F2D4E}" type="parTrans" cxnId="{E001CC4C-BB8B-4462-B1FF-24FBB7F159AB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460D03-3786-4F4A-8432-E0EA39AAFAC3}" type="sibTrans" cxnId="{E001CC4C-BB8B-4462-B1FF-24FBB7F159AB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3D5610-3CD4-4811-8810-4919D086E4E8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при прохождении платежной организацией учетной регистрации присваивает платежной организации регистрационный номер, осуществляет запись в реестре платежных организаций, направляет платежной организации в письменной форме уведомление с указанием регистрационного номера о прохождении учетной регистрации. При отказе в учетной регистрации Национальный Банк направляет платежной организации в письменной форме уведомление об отказе в учетной регистрации с указанием причины отказа.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BCDEBB-CB07-4BB1-95C3-36FE3691ACB2}" type="parTrans" cxnId="{29908C14-4D0F-48E8-9133-2537C91D79D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34209E-A416-4BBD-A21F-600A4A56061E}" type="sibTrans" cxnId="{29908C14-4D0F-48E8-9133-2537C91D79D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0DF44B-7609-438B-BBC5-F38DD42BA54C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Реестр платежных организаций, прошедших учетную регистрацию, размещается на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Национального Банка.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729B71-828E-45D4-A2DA-95CE7728F71E}" type="parTrans" cxnId="{B35AB90D-0AB1-4F32-9C5C-912C04DDB3AB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AAEC4C-8C72-4967-84A4-9CFA70839363}" type="sibTrans" cxnId="{B35AB90D-0AB1-4F32-9C5C-912C04DDB3AB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73B632-9417-43B0-BA32-5165FE46DC32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обязана указывать свой регистрационный номер при предоставлении информации о платежной организации.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D9C6CF-DC57-45FA-BC88-963948CC1001}" type="parTrans" cxnId="{C43A0B52-DB7E-4724-AD73-87289539AC2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6FD5E1-2A4F-4E6F-8949-B5A309E7A775}" type="sibTrans" cxnId="{C43A0B52-DB7E-4724-AD73-87289539AC2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088AF8-D115-442F-8A78-B3443D84B26E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информирует Национальный Банк обо всех изменениях и дополнениях, вносимых в документы, на основании которых была проведена учетная регистрация, в течение десяти календарных дней после внесения данных изменений.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0D9C6D-06B6-49DF-B7C6-749B2969BC27}" type="parTrans" cxnId="{527561EC-B280-4C7A-A1A2-C59F741CF779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5A4760-8A37-4660-8B9B-7E37FE06D4CA}" type="sibTrans" cxnId="{527561EC-B280-4C7A-A1A2-C59F741CF779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58C01C-79E0-4FE5-85AC-5A9BFBBCBA1F}" type="pres">
      <dgm:prSet presAssocID="{1B28B2CA-332B-4EF3-B1BE-FAEB0BEC0B08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755F540A-BC62-41A7-8F12-551193DC3E0F}" type="pres">
      <dgm:prSet presAssocID="{26A897A6-E8FB-45E4-9EED-70DAC03BF1BF}" presName="parenttextcomposite" presStyleCnt="0"/>
      <dgm:spPr/>
      <dgm:t>
        <a:bodyPr/>
        <a:lstStyle/>
        <a:p>
          <a:endParaRPr lang="ru-RU"/>
        </a:p>
      </dgm:t>
    </dgm:pt>
    <dgm:pt modelId="{5A4E7EE9-4FC6-4B6C-8CFD-6AF298D8D5B3}" type="pres">
      <dgm:prSet presAssocID="{26A897A6-E8FB-45E4-9EED-70DAC03BF1BF}" presName="parenttext" presStyleLbl="revTx" presStyleIdx="0" presStyleCnt="5" custScaleY="54256" custLinFactNeighborX="-247" custLinFactNeighborY="180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683962-3B71-492C-9080-54C019D3E403}" type="pres">
      <dgm:prSet presAssocID="{26A897A6-E8FB-45E4-9EED-70DAC03BF1BF}" presName="parallelogramComposite" presStyleCnt="0"/>
      <dgm:spPr/>
      <dgm:t>
        <a:bodyPr/>
        <a:lstStyle/>
        <a:p>
          <a:endParaRPr lang="ru-RU"/>
        </a:p>
      </dgm:t>
    </dgm:pt>
    <dgm:pt modelId="{AF319756-3F03-4883-9545-86383770B8A8}" type="pres">
      <dgm:prSet presAssocID="{26A897A6-E8FB-45E4-9EED-70DAC03BF1BF}" presName="parallelogram1" presStyleLbl="alignNode1" presStyleIdx="0" presStyleCnt="35"/>
      <dgm:spPr/>
      <dgm:t>
        <a:bodyPr/>
        <a:lstStyle/>
        <a:p>
          <a:endParaRPr lang="ru-RU"/>
        </a:p>
      </dgm:t>
    </dgm:pt>
    <dgm:pt modelId="{C97A58DE-85D9-428B-A341-D98E53BFC97F}" type="pres">
      <dgm:prSet presAssocID="{26A897A6-E8FB-45E4-9EED-70DAC03BF1BF}" presName="parallelogram2" presStyleLbl="alignNode1" presStyleIdx="1" presStyleCnt="35"/>
      <dgm:spPr/>
      <dgm:t>
        <a:bodyPr/>
        <a:lstStyle/>
        <a:p>
          <a:endParaRPr lang="ru-RU"/>
        </a:p>
      </dgm:t>
    </dgm:pt>
    <dgm:pt modelId="{AD2E0239-04ED-45A4-B482-0A95777C3B12}" type="pres">
      <dgm:prSet presAssocID="{26A897A6-E8FB-45E4-9EED-70DAC03BF1BF}" presName="parallelogram3" presStyleLbl="alignNode1" presStyleIdx="2" presStyleCnt="35"/>
      <dgm:spPr/>
      <dgm:t>
        <a:bodyPr/>
        <a:lstStyle/>
        <a:p>
          <a:endParaRPr lang="ru-RU"/>
        </a:p>
      </dgm:t>
    </dgm:pt>
    <dgm:pt modelId="{C883DFB5-A63C-4F67-8E33-8F314D5719E6}" type="pres">
      <dgm:prSet presAssocID="{26A897A6-E8FB-45E4-9EED-70DAC03BF1BF}" presName="parallelogram4" presStyleLbl="alignNode1" presStyleIdx="3" presStyleCnt="35"/>
      <dgm:spPr/>
      <dgm:t>
        <a:bodyPr/>
        <a:lstStyle/>
        <a:p>
          <a:endParaRPr lang="ru-RU"/>
        </a:p>
      </dgm:t>
    </dgm:pt>
    <dgm:pt modelId="{3F6A03D1-6074-4F31-BEEF-BDACC9211DD6}" type="pres">
      <dgm:prSet presAssocID="{26A897A6-E8FB-45E4-9EED-70DAC03BF1BF}" presName="parallelogram5" presStyleLbl="alignNode1" presStyleIdx="4" presStyleCnt="35"/>
      <dgm:spPr/>
      <dgm:t>
        <a:bodyPr/>
        <a:lstStyle/>
        <a:p>
          <a:endParaRPr lang="ru-RU"/>
        </a:p>
      </dgm:t>
    </dgm:pt>
    <dgm:pt modelId="{E0FA479E-2FC1-408E-8C16-551CE3AC316A}" type="pres">
      <dgm:prSet presAssocID="{26A897A6-E8FB-45E4-9EED-70DAC03BF1BF}" presName="parallelogram6" presStyleLbl="alignNode1" presStyleIdx="5" presStyleCnt="35"/>
      <dgm:spPr/>
      <dgm:t>
        <a:bodyPr/>
        <a:lstStyle/>
        <a:p>
          <a:endParaRPr lang="ru-RU"/>
        </a:p>
      </dgm:t>
    </dgm:pt>
    <dgm:pt modelId="{4E897DD2-9097-4666-9321-8EA6357BAA56}" type="pres">
      <dgm:prSet presAssocID="{26A897A6-E8FB-45E4-9EED-70DAC03BF1BF}" presName="parallelogram7" presStyleLbl="alignNode1" presStyleIdx="6" presStyleCnt="35"/>
      <dgm:spPr/>
      <dgm:t>
        <a:bodyPr/>
        <a:lstStyle/>
        <a:p>
          <a:endParaRPr lang="ru-RU"/>
        </a:p>
      </dgm:t>
    </dgm:pt>
    <dgm:pt modelId="{F902044D-D21D-4271-9817-BB3D2C71875C}" type="pres">
      <dgm:prSet presAssocID="{94460D03-3786-4F4A-8432-E0EA39AAFAC3}" presName="sibTrans" presStyleCnt="0"/>
      <dgm:spPr/>
      <dgm:t>
        <a:bodyPr/>
        <a:lstStyle/>
        <a:p>
          <a:endParaRPr lang="ru-RU"/>
        </a:p>
      </dgm:t>
    </dgm:pt>
    <dgm:pt modelId="{664F6BD4-F6F2-4E69-9842-8C9DDC966770}" type="pres">
      <dgm:prSet presAssocID="{753D5610-3CD4-4811-8810-4919D086E4E8}" presName="parenttextcomposite" presStyleCnt="0"/>
      <dgm:spPr/>
      <dgm:t>
        <a:bodyPr/>
        <a:lstStyle/>
        <a:p>
          <a:endParaRPr lang="ru-RU"/>
        </a:p>
      </dgm:t>
    </dgm:pt>
    <dgm:pt modelId="{5413C596-D8C7-455F-B4BC-01AF857FDD24}" type="pres">
      <dgm:prSet presAssocID="{753D5610-3CD4-4811-8810-4919D086E4E8}" presName="parenttext" presStyleLbl="revTx" presStyleIdx="1" presStyleCnt="5" custScaleY="12467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4B3915-959A-4D54-B272-77BC7BB9E598}" type="pres">
      <dgm:prSet presAssocID="{753D5610-3CD4-4811-8810-4919D086E4E8}" presName="parallelogramComposite" presStyleCnt="0"/>
      <dgm:spPr/>
      <dgm:t>
        <a:bodyPr/>
        <a:lstStyle/>
        <a:p>
          <a:endParaRPr lang="ru-RU"/>
        </a:p>
      </dgm:t>
    </dgm:pt>
    <dgm:pt modelId="{082BD623-A6FB-4AED-BD6F-5A7115626EE9}" type="pres">
      <dgm:prSet presAssocID="{753D5610-3CD4-4811-8810-4919D086E4E8}" presName="parallelogram1" presStyleLbl="alignNode1" presStyleIdx="7" presStyleCnt="35"/>
      <dgm:spPr/>
      <dgm:t>
        <a:bodyPr/>
        <a:lstStyle/>
        <a:p>
          <a:endParaRPr lang="ru-RU"/>
        </a:p>
      </dgm:t>
    </dgm:pt>
    <dgm:pt modelId="{45CC9ACA-3D1C-4F01-A89D-E7B4E70E4755}" type="pres">
      <dgm:prSet presAssocID="{753D5610-3CD4-4811-8810-4919D086E4E8}" presName="parallelogram2" presStyleLbl="alignNode1" presStyleIdx="8" presStyleCnt="35"/>
      <dgm:spPr/>
      <dgm:t>
        <a:bodyPr/>
        <a:lstStyle/>
        <a:p>
          <a:endParaRPr lang="ru-RU"/>
        </a:p>
      </dgm:t>
    </dgm:pt>
    <dgm:pt modelId="{DE3F82C1-3617-4400-9611-5C4790DCB2C0}" type="pres">
      <dgm:prSet presAssocID="{753D5610-3CD4-4811-8810-4919D086E4E8}" presName="parallelogram3" presStyleLbl="alignNode1" presStyleIdx="9" presStyleCnt="35"/>
      <dgm:spPr/>
      <dgm:t>
        <a:bodyPr/>
        <a:lstStyle/>
        <a:p>
          <a:endParaRPr lang="ru-RU"/>
        </a:p>
      </dgm:t>
    </dgm:pt>
    <dgm:pt modelId="{D4AD43FC-13D0-424F-A85E-31DE1A04B036}" type="pres">
      <dgm:prSet presAssocID="{753D5610-3CD4-4811-8810-4919D086E4E8}" presName="parallelogram4" presStyleLbl="alignNode1" presStyleIdx="10" presStyleCnt="35"/>
      <dgm:spPr/>
      <dgm:t>
        <a:bodyPr/>
        <a:lstStyle/>
        <a:p>
          <a:endParaRPr lang="ru-RU"/>
        </a:p>
      </dgm:t>
    </dgm:pt>
    <dgm:pt modelId="{0B174B24-3796-4199-B881-8CCDAEDB41BC}" type="pres">
      <dgm:prSet presAssocID="{753D5610-3CD4-4811-8810-4919D086E4E8}" presName="parallelogram5" presStyleLbl="alignNode1" presStyleIdx="11" presStyleCnt="35"/>
      <dgm:spPr/>
      <dgm:t>
        <a:bodyPr/>
        <a:lstStyle/>
        <a:p>
          <a:endParaRPr lang="ru-RU"/>
        </a:p>
      </dgm:t>
    </dgm:pt>
    <dgm:pt modelId="{1071CAC2-EBD2-4F8F-9EE5-ED55D375BAC6}" type="pres">
      <dgm:prSet presAssocID="{753D5610-3CD4-4811-8810-4919D086E4E8}" presName="parallelogram6" presStyleLbl="alignNode1" presStyleIdx="12" presStyleCnt="35"/>
      <dgm:spPr/>
      <dgm:t>
        <a:bodyPr/>
        <a:lstStyle/>
        <a:p>
          <a:endParaRPr lang="ru-RU"/>
        </a:p>
      </dgm:t>
    </dgm:pt>
    <dgm:pt modelId="{4B1F499C-FD9C-4D9E-8E1F-76EF7B8E975F}" type="pres">
      <dgm:prSet presAssocID="{753D5610-3CD4-4811-8810-4919D086E4E8}" presName="parallelogram7" presStyleLbl="alignNode1" presStyleIdx="13" presStyleCnt="35"/>
      <dgm:spPr/>
      <dgm:t>
        <a:bodyPr/>
        <a:lstStyle/>
        <a:p>
          <a:endParaRPr lang="ru-RU"/>
        </a:p>
      </dgm:t>
    </dgm:pt>
    <dgm:pt modelId="{1E0AAC04-DD8C-4BDD-9DA5-F71C77796880}" type="pres">
      <dgm:prSet presAssocID="{F334209E-A416-4BBD-A21F-600A4A56061E}" presName="sibTrans" presStyleCnt="0"/>
      <dgm:spPr/>
      <dgm:t>
        <a:bodyPr/>
        <a:lstStyle/>
        <a:p>
          <a:endParaRPr lang="ru-RU"/>
        </a:p>
      </dgm:t>
    </dgm:pt>
    <dgm:pt modelId="{5E5E2870-2088-4B9E-9E60-E4CA63B6F368}" type="pres">
      <dgm:prSet presAssocID="{C50DF44B-7609-438B-BBC5-F38DD42BA54C}" presName="parenttextcomposite" presStyleCnt="0"/>
      <dgm:spPr/>
      <dgm:t>
        <a:bodyPr/>
        <a:lstStyle/>
        <a:p>
          <a:endParaRPr lang="ru-RU"/>
        </a:p>
      </dgm:t>
    </dgm:pt>
    <dgm:pt modelId="{35E2B3BB-F886-4788-BB2A-C2D2972548B3}" type="pres">
      <dgm:prSet presAssocID="{C50DF44B-7609-438B-BBC5-F38DD42BA54C}" presName="parenttext" presStyleLbl="revTx" presStyleIdx="2" presStyleCnt="5" custScaleY="6352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06C0AC-A4A9-49C6-B8EE-F45FC9A54BE4}" type="pres">
      <dgm:prSet presAssocID="{C50DF44B-7609-438B-BBC5-F38DD42BA54C}" presName="parallelogramComposite" presStyleCnt="0"/>
      <dgm:spPr/>
      <dgm:t>
        <a:bodyPr/>
        <a:lstStyle/>
        <a:p>
          <a:endParaRPr lang="ru-RU"/>
        </a:p>
      </dgm:t>
    </dgm:pt>
    <dgm:pt modelId="{E4837421-9795-4AEF-8CF2-193ED7CB3EDD}" type="pres">
      <dgm:prSet presAssocID="{C50DF44B-7609-438B-BBC5-F38DD42BA54C}" presName="parallelogram1" presStyleLbl="alignNode1" presStyleIdx="14" presStyleCnt="35"/>
      <dgm:spPr/>
      <dgm:t>
        <a:bodyPr/>
        <a:lstStyle/>
        <a:p>
          <a:endParaRPr lang="ru-RU"/>
        </a:p>
      </dgm:t>
    </dgm:pt>
    <dgm:pt modelId="{1A925CDA-4AA1-48E8-8944-F224149BDEAD}" type="pres">
      <dgm:prSet presAssocID="{C50DF44B-7609-438B-BBC5-F38DD42BA54C}" presName="parallelogram2" presStyleLbl="alignNode1" presStyleIdx="15" presStyleCnt="35"/>
      <dgm:spPr/>
      <dgm:t>
        <a:bodyPr/>
        <a:lstStyle/>
        <a:p>
          <a:endParaRPr lang="ru-RU"/>
        </a:p>
      </dgm:t>
    </dgm:pt>
    <dgm:pt modelId="{6D9A8578-B627-4904-A3C6-889D0E228F82}" type="pres">
      <dgm:prSet presAssocID="{C50DF44B-7609-438B-BBC5-F38DD42BA54C}" presName="parallelogram3" presStyleLbl="alignNode1" presStyleIdx="16" presStyleCnt="35"/>
      <dgm:spPr/>
      <dgm:t>
        <a:bodyPr/>
        <a:lstStyle/>
        <a:p>
          <a:endParaRPr lang="ru-RU"/>
        </a:p>
      </dgm:t>
    </dgm:pt>
    <dgm:pt modelId="{CC6AB0F8-CB24-4DF1-9E59-632FBE40337F}" type="pres">
      <dgm:prSet presAssocID="{C50DF44B-7609-438B-BBC5-F38DD42BA54C}" presName="parallelogram4" presStyleLbl="alignNode1" presStyleIdx="17" presStyleCnt="35"/>
      <dgm:spPr/>
      <dgm:t>
        <a:bodyPr/>
        <a:lstStyle/>
        <a:p>
          <a:endParaRPr lang="ru-RU"/>
        </a:p>
      </dgm:t>
    </dgm:pt>
    <dgm:pt modelId="{97F75A4A-9247-45C4-A0BF-302E8FF27317}" type="pres">
      <dgm:prSet presAssocID="{C50DF44B-7609-438B-BBC5-F38DD42BA54C}" presName="parallelogram5" presStyleLbl="alignNode1" presStyleIdx="18" presStyleCnt="35"/>
      <dgm:spPr/>
      <dgm:t>
        <a:bodyPr/>
        <a:lstStyle/>
        <a:p>
          <a:endParaRPr lang="ru-RU"/>
        </a:p>
      </dgm:t>
    </dgm:pt>
    <dgm:pt modelId="{2DDEB329-2B9E-4238-9C01-49AE999DB4E0}" type="pres">
      <dgm:prSet presAssocID="{C50DF44B-7609-438B-BBC5-F38DD42BA54C}" presName="parallelogram6" presStyleLbl="alignNode1" presStyleIdx="19" presStyleCnt="35"/>
      <dgm:spPr/>
      <dgm:t>
        <a:bodyPr/>
        <a:lstStyle/>
        <a:p>
          <a:endParaRPr lang="ru-RU"/>
        </a:p>
      </dgm:t>
    </dgm:pt>
    <dgm:pt modelId="{4A6AF7E5-C144-4CC3-B8FA-8A05F13E353C}" type="pres">
      <dgm:prSet presAssocID="{C50DF44B-7609-438B-BBC5-F38DD42BA54C}" presName="parallelogram7" presStyleLbl="alignNode1" presStyleIdx="20" presStyleCnt="35"/>
      <dgm:spPr/>
      <dgm:t>
        <a:bodyPr/>
        <a:lstStyle/>
        <a:p>
          <a:endParaRPr lang="ru-RU"/>
        </a:p>
      </dgm:t>
    </dgm:pt>
    <dgm:pt modelId="{F81D073B-F74B-434B-BF3C-CD55B4EF46E0}" type="pres">
      <dgm:prSet presAssocID="{9CAAEC4C-8C72-4967-84A4-9CFA70839363}" presName="sibTrans" presStyleCnt="0"/>
      <dgm:spPr/>
      <dgm:t>
        <a:bodyPr/>
        <a:lstStyle/>
        <a:p>
          <a:endParaRPr lang="ru-RU"/>
        </a:p>
      </dgm:t>
    </dgm:pt>
    <dgm:pt modelId="{129A0C39-B498-493C-8842-E045E26A5D18}" type="pres">
      <dgm:prSet presAssocID="{7873B632-9417-43B0-BA32-5165FE46DC32}" presName="parenttextcomposite" presStyleCnt="0"/>
      <dgm:spPr/>
      <dgm:t>
        <a:bodyPr/>
        <a:lstStyle/>
        <a:p>
          <a:endParaRPr lang="ru-RU"/>
        </a:p>
      </dgm:t>
    </dgm:pt>
    <dgm:pt modelId="{F9650030-91E6-44F8-9987-FEDF45335BCF}" type="pres">
      <dgm:prSet presAssocID="{7873B632-9417-43B0-BA32-5165FE46DC32}" presName="parenttext" presStyleLbl="revTx" presStyleIdx="3" presStyleCnt="5" custScaleY="5846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33A54D-FB76-4759-9749-9EF9CD9441C0}" type="pres">
      <dgm:prSet presAssocID="{7873B632-9417-43B0-BA32-5165FE46DC32}" presName="parallelogramComposite" presStyleCnt="0"/>
      <dgm:spPr/>
      <dgm:t>
        <a:bodyPr/>
        <a:lstStyle/>
        <a:p>
          <a:endParaRPr lang="ru-RU"/>
        </a:p>
      </dgm:t>
    </dgm:pt>
    <dgm:pt modelId="{8EA07DA0-4DEC-4C21-972B-EE973C2ED7D5}" type="pres">
      <dgm:prSet presAssocID="{7873B632-9417-43B0-BA32-5165FE46DC32}" presName="parallelogram1" presStyleLbl="alignNode1" presStyleIdx="21" presStyleCnt="35"/>
      <dgm:spPr/>
      <dgm:t>
        <a:bodyPr/>
        <a:lstStyle/>
        <a:p>
          <a:endParaRPr lang="ru-RU"/>
        </a:p>
      </dgm:t>
    </dgm:pt>
    <dgm:pt modelId="{10E051A7-0ADE-420B-9875-1116EFAEBAFF}" type="pres">
      <dgm:prSet presAssocID="{7873B632-9417-43B0-BA32-5165FE46DC32}" presName="parallelogram2" presStyleLbl="alignNode1" presStyleIdx="22" presStyleCnt="35"/>
      <dgm:spPr/>
      <dgm:t>
        <a:bodyPr/>
        <a:lstStyle/>
        <a:p>
          <a:endParaRPr lang="ru-RU"/>
        </a:p>
      </dgm:t>
    </dgm:pt>
    <dgm:pt modelId="{0ACE6DAD-8D5F-4045-84A5-683C396BADB3}" type="pres">
      <dgm:prSet presAssocID="{7873B632-9417-43B0-BA32-5165FE46DC32}" presName="parallelogram3" presStyleLbl="alignNode1" presStyleIdx="23" presStyleCnt="35"/>
      <dgm:spPr/>
      <dgm:t>
        <a:bodyPr/>
        <a:lstStyle/>
        <a:p>
          <a:endParaRPr lang="ru-RU"/>
        </a:p>
      </dgm:t>
    </dgm:pt>
    <dgm:pt modelId="{AF7E1096-75D3-4995-82ED-591C1B74C116}" type="pres">
      <dgm:prSet presAssocID="{7873B632-9417-43B0-BA32-5165FE46DC32}" presName="parallelogram4" presStyleLbl="alignNode1" presStyleIdx="24" presStyleCnt="35"/>
      <dgm:spPr/>
      <dgm:t>
        <a:bodyPr/>
        <a:lstStyle/>
        <a:p>
          <a:endParaRPr lang="ru-RU"/>
        </a:p>
      </dgm:t>
    </dgm:pt>
    <dgm:pt modelId="{5C529CD7-D188-4952-88C8-5E77BD1BB717}" type="pres">
      <dgm:prSet presAssocID="{7873B632-9417-43B0-BA32-5165FE46DC32}" presName="parallelogram5" presStyleLbl="alignNode1" presStyleIdx="25" presStyleCnt="35"/>
      <dgm:spPr/>
      <dgm:t>
        <a:bodyPr/>
        <a:lstStyle/>
        <a:p>
          <a:endParaRPr lang="ru-RU"/>
        </a:p>
      </dgm:t>
    </dgm:pt>
    <dgm:pt modelId="{1F705097-EA6D-467D-8B41-F351BCC21C7F}" type="pres">
      <dgm:prSet presAssocID="{7873B632-9417-43B0-BA32-5165FE46DC32}" presName="parallelogram6" presStyleLbl="alignNode1" presStyleIdx="26" presStyleCnt="35"/>
      <dgm:spPr/>
      <dgm:t>
        <a:bodyPr/>
        <a:lstStyle/>
        <a:p>
          <a:endParaRPr lang="ru-RU"/>
        </a:p>
      </dgm:t>
    </dgm:pt>
    <dgm:pt modelId="{10E92D1A-A6DB-493D-8C99-E9669E01A013}" type="pres">
      <dgm:prSet presAssocID="{7873B632-9417-43B0-BA32-5165FE46DC32}" presName="parallelogram7" presStyleLbl="alignNode1" presStyleIdx="27" presStyleCnt="35"/>
      <dgm:spPr/>
      <dgm:t>
        <a:bodyPr/>
        <a:lstStyle/>
        <a:p>
          <a:endParaRPr lang="ru-RU"/>
        </a:p>
      </dgm:t>
    </dgm:pt>
    <dgm:pt modelId="{0C38C7B2-75B2-4E6B-ADEE-4AD661D6544D}" type="pres">
      <dgm:prSet presAssocID="{2B6FD5E1-2A4F-4E6F-8949-B5A309E7A775}" presName="sibTrans" presStyleCnt="0"/>
      <dgm:spPr/>
      <dgm:t>
        <a:bodyPr/>
        <a:lstStyle/>
        <a:p>
          <a:endParaRPr lang="ru-RU"/>
        </a:p>
      </dgm:t>
    </dgm:pt>
    <dgm:pt modelId="{6CF569A0-CC96-4E08-9516-1BEDB7096812}" type="pres">
      <dgm:prSet presAssocID="{C8088AF8-D115-442F-8A78-B3443D84B26E}" presName="parenttextcomposite" presStyleCnt="0"/>
      <dgm:spPr/>
      <dgm:t>
        <a:bodyPr/>
        <a:lstStyle/>
        <a:p>
          <a:endParaRPr lang="ru-RU"/>
        </a:p>
      </dgm:t>
    </dgm:pt>
    <dgm:pt modelId="{8809F903-EA4F-41B2-9412-146940C18593}" type="pres">
      <dgm:prSet presAssocID="{C8088AF8-D115-442F-8A78-B3443D84B26E}" presName="parenttext" presStyleLbl="revTx" presStyleIdx="4" presStyleCnt="5" custScaleY="6176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33FBC-C78A-4C33-8346-98B5C1360BEB}" type="pres">
      <dgm:prSet presAssocID="{C8088AF8-D115-442F-8A78-B3443D84B26E}" presName="parallelogramComposite" presStyleCnt="0"/>
      <dgm:spPr/>
      <dgm:t>
        <a:bodyPr/>
        <a:lstStyle/>
        <a:p>
          <a:endParaRPr lang="ru-RU"/>
        </a:p>
      </dgm:t>
    </dgm:pt>
    <dgm:pt modelId="{0D586E5F-AE0E-4177-A314-2BF9A09A20BD}" type="pres">
      <dgm:prSet presAssocID="{C8088AF8-D115-442F-8A78-B3443D84B26E}" presName="parallelogram1" presStyleLbl="alignNode1" presStyleIdx="28" presStyleCnt="35"/>
      <dgm:spPr/>
      <dgm:t>
        <a:bodyPr/>
        <a:lstStyle/>
        <a:p>
          <a:endParaRPr lang="ru-RU"/>
        </a:p>
      </dgm:t>
    </dgm:pt>
    <dgm:pt modelId="{6107EB0A-AC83-4F4E-B0C4-9E49CB024182}" type="pres">
      <dgm:prSet presAssocID="{C8088AF8-D115-442F-8A78-B3443D84B26E}" presName="parallelogram2" presStyleLbl="alignNode1" presStyleIdx="29" presStyleCnt="35"/>
      <dgm:spPr/>
      <dgm:t>
        <a:bodyPr/>
        <a:lstStyle/>
        <a:p>
          <a:endParaRPr lang="ru-RU"/>
        </a:p>
      </dgm:t>
    </dgm:pt>
    <dgm:pt modelId="{C66AED31-A21E-4FB4-853A-427FCD24390B}" type="pres">
      <dgm:prSet presAssocID="{C8088AF8-D115-442F-8A78-B3443D84B26E}" presName="parallelogram3" presStyleLbl="alignNode1" presStyleIdx="30" presStyleCnt="35"/>
      <dgm:spPr/>
      <dgm:t>
        <a:bodyPr/>
        <a:lstStyle/>
        <a:p>
          <a:endParaRPr lang="ru-RU"/>
        </a:p>
      </dgm:t>
    </dgm:pt>
    <dgm:pt modelId="{862A4137-A7BF-4278-94B4-97314681C41E}" type="pres">
      <dgm:prSet presAssocID="{C8088AF8-D115-442F-8A78-B3443D84B26E}" presName="parallelogram4" presStyleLbl="alignNode1" presStyleIdx="31" presStyleCnt="35"/>
      <dgm:spPr/>
      <dgm:t>
        <a:bodyPr/>
        <a:lstStyle/>
        <a:p>
          <a:endParaRPr lang="ru-RU"/>
        </a:p>
      </dgm:t>
    </dgm:pt>
    <dgm:pt modelId="{FD6B0756-B989-41CE-898F-E9D7F9B25FF3}" type="pres">
      <dgm:prSet presAssocID="{C8088AF8-D115-442F-8A78-B3443D84B26E}" presName="parallelogram5" presStyleLbl="alignNode1" presStyleIdx="32" presStyleCnt="35"/>
      <dgm:spPr/>
      <dgm:t>
        <a:bodyPr/>
        <a:lstStyle/>
        <a:p>
          <a:endParaRPr lang="ru-RU"/>
        </a:p>
      </dgm:t>
    </dgm:pt>
    <dgm:pt modelId="{EC77781C-D576-4E0A-8C1C-91909BA06C21}" type="pres">
      <dgm:prSet presAssocID="{C8088AF8-D115-442F-8A78-B3443D84B26E}" presName="parallelogram6" presStyleLbl="alignNode1" presStyleIdx="33" presStyleCnt="35"/>
      <dgm:spPr/>
      <dgm:t>
        <a:bodyPr/>
        <a:lstStyle/>
        <a:p>
          <a:endParaRPr lang="ru-RU"/>
        </a:p>
      </dgm:t>
    </dgm:pt>
    <dgm:pt modelId="{71883CA5-F7DE-41B5-ACB8-3E73021D7471}" type="pres">
      <dgm:prSet presAssocID="{C8088AF8-D115-442F-8A78-B3443D84B26E}" presName="parallelogram7" presStyleLbl="alignNode1" presStyleIdx="34" presStyleCnt="35"/>
      <dgm:spPr/>
      <dgm:t>
        <a:bodyPr/>
        <a:lstStyle/>
        <a:p>
          <a:endParaRPr lang="ru-RU"/>
        </a:p>
      </dgm:t>
    </dgm:pt>
  </dgm:ptLst>
  <dgm:cxnLst>
    <dgm:cxn modelId="{B35AB90D-0AB1-4F32-9C5C-912C04DDB3AB}" srcId="{1B28B2CA-332B-4EF3-B1BE-FAEB0BEC0B08}" destId="{C50DF44B-7609-438B-BBC5-F38DD42BA54C}" srcOrd="2" destOrd="0" parTransId="{D4729B71-828E-45D4-A2DA-95CE7728F71E}" sibTransId="{9CAAEC4C-8C72-4967-84A4-9CFA70839363}"/>
    <dgm:cxn modelId="{1724BD72-E24B-4D09-9B0C-FAC8CCBE3DAC}" type="presOf" srcId="{26A897A6-E8FB-45E4-9EED-70DAC03BF1BF}" destId="{5A4E7EE9-4FC6-4B6C-8CFD-6AF298D8D5B3}" srcOrd="0" destOrd="0" presId="urn:microsoft.com/office/officeart/2008/layout/VerticalAccentList"/>
    <dgm:cxn modelId="{1213EC05-F695-4F62-85A1-D06329E80F3A}" type="presOf" srcId="{7873B632-9417-43B0-BA32-5165FE46DC32}" destId="{F9650030-91E6-44F8-9987-FEDF45335BCF}" srcOrd="0" destOrd="0" presId="urn:microsoft.com/office/officeart/2008/layout/VerticalAccentList"/>
    <dgm:cxn modelId="{14E6AEDD-2229-4586-B2E0-41C81EF76D24}" type="presOf" srcId="{1B28B2CA-332B-4EF3-B1BE-FAEB0BEC0B08}" destId="{6858C01C-79E0-4FE5-85AC-5A9BFBBCBA1F}" srcOrd="0" destOrd="0" presId="urn:microsoft.com/office/officeart/2008/layout/VerticalAccentList"/>
    <dgm:cxn modelId="{E001CC4C-BB8B-4462-B1FF-24FBB7F159AB}" srcId="{1B28B2CA-332B-4EF3-B1BE-FAEB0BEC0B08}" destId="{26A897A6-E8FB-45E4-9EED-70DAC03BF1BF}" srcOrd="0" destOrd="0" parTransId="{77D5783E-77E8-4B27-94B8-4871453F2D4E}" sibTransId="{94460D03-3786-4F4A-8432-E0EA39AAFAC3}"/>
    <dgm:cxn modelId="{601BCACD-F3AF-41D5-9D2C-97B9BB7E3C92}" type="presOf" srcId="{C50DF44B-7609-438B-BBC5-F38DD42BA54C}" destId="{35E2B3BB-F886-4788-BB2A-C2D2972548B3}" srcOrd="0" destOrd="0" presId="urn:microsoft.com/office/officeart/2008/layout/VerticalAccentList"/>
    <dgm:cxn modelId="{527561EC-B280-4C7A-A1A2-C59F741CF779}" srcId="{1B28B2CA-332B-4EF3-B1BE-FAEB0BEC0B08}" destId="{C8088AF8-D115-442F-8A78-B3443D84B26E}" srcOrd="4" destOrd="0" parTransId="{EF0D9C6D-06B6-49DF-B7C6-749B2969BC27}" sibTransId="{D25A4760-8A37-4660-8B9B-7E37FE06D4CA}"/>
    <dgm:cxn modelId="{C43A0B52-DB7E-4724-AD73-87289539AC21}" srcId="{1B28B2CA-332B-4EF3-B1BE-FAEB0BEC0B08}" destId="{7873B632-9417-43B0-BA32-5165FE46DC32}" srcOrd="3" destOrd="0" parTransId="{7CD9C6CF-DC57-45FA-BC88-963948CC1001}" sibTransId="{2B6FD5E1-2A4F-4E6F-8949-B5A309E7A775}"/>
    <dgm:cxn modelId="{F9131C20-1BA3-4C13-A0F0-2A8233691A04}" type="presOf" srcId="{C8088AF8-D115-442F-8A78-B3443D84B26E}" destId="{8809F903-EA4F-41B2-9412-146940C18593}" srcOrd="0" destOrd="0" presId="urn:microsoft.com/office/officeart/2008/layout/VerticalAccentList"/>
    <dgm:cxn modelId="{3542A51F-D921-44A7-AD92-E7A6F9002BB2}" type="presOf" srcId="{753D5610-3CD4-4811-8810-4919D086E4E8}" destId="{5413C596-D8C7-455F-B4BC-01AF857FDD24}" srcOrd="0" destOrd="0" presId="urn:microsoft.com/office/officeart/2008/layout/VerticalAccentList"/>
    <dgm:cxn modelId="{29908C14-4D0F-48E8-9133-2537C91D79D1}" srcId="{1B28B2CA-332B-4EF3-B1BE-FAEB0BEC0B08}" destId="{753D5610-3CD4-4811-8810-4919D086E4E8}" srcOrd="1" destOrd="0" parTransId="{7CBCDEBB-CB07-4BB1-95C3-36FE3691ACB2}" sibTransId="{F334209E-A416-4BBD-A21F-600A4A56061E}"/>
    <dgm:cxn modelId="{E5F35261-9447-4167-B767-FA677F2C3883}" type="presParOf" srcId="{6858C01C-79E0-4FE5-85AC-5A9BFBBCBA1F}" destId="{755F540A-BC62-41A7-8F12-551193DC3E0F}" srcOrd="0" destOrd="0" presId="urn:microsoft.com/office/officeart/2008/layout/VerticalAccentList"/>
    <dgm:cxn modelId="{ABFFC14B-4F6D-4DCC-8797-708DDB8979E8}" type="presParOf" srcId="{755F540A-BC62-41A7-8F12-551193DC3E0F}" destId="{5A4E7EE9-4FC6-4B6C-8CFD-6AF298D8D5B3}" srcOrd="0" destOrd="0" presId="urn:microsoft.com/office/officeart/2008/layout/VerticalAccentList"/>
    <dgm:cxn modelId="{6E986AAF-D064-4C6F-B401-E544BD02B8D5}" type="presParOf" srcId="{6858C01C-79E0-4FE5-85AC-5A9BFBBCBA1F}" destId="{4B683962-3B71-492C-9080-54C019D3E403}" srcOrd="1" destOrd="0" presId="urn:microsoft.com/office/officeart/2008/layout/VerticalAccentList"/>
    <dgm:cxn modelId="{FDA9521C-18F8-42C8-875B-06B0BDA5A17B}" type="presParOf" srcId="{4B683962-3B71-492C-9080-54C019D3E403}" destId="{AF319756-3F03-4883-9545-86383770B8A8}" srcOrd="0" destOrd="0" presId="urn:microsoft.com/office/officeart/2008/layout/VerticalAccentList"/>
    <dgm:cxn modelId="{EDAFEFE4-C711-4949-B48D-3F3659461478}" type="presParOf" srcId="{4B683962-3B71-492C-9080-54C019D3E403}" destId="{C97A58DE-85D9-428B-A341-D98E53BFC97F}" srcOrd="1" destOrd="0" presId="urn:microsoft.com/office/officeart/2008/layout/VerticalAccentList"/>
    <dgm:cxn modelId="{B71411FC-F88E-4809-A72D-EC63A1FEC82D}" type="presParOf" srcId="{4B683962-3B71-492C-9080-54C019D3E403}" destId="{AD2E0239-04ED-45A4-B482-0A95777C3B12}" srcOrd="2" destOrd="0" presId="urn:microsoft.com/office/officeart/2008/layout/VerticalAccentList"/>
    <dgm:cxn modelId="{CC6C97A5-A296-4B67-B971-BB28D0B960F2}" type="presParOf" srcId="{4B683962-3B71-492C-9080-54C019D3E403}" destId="{C883DFB5-A63C-4F67-8E33-8F314D5719E6}" srcOrd="3" destOrd="0" presId="urn:microsoft.com/office/officeart/2008/layout/VerticalAccentList"/>
    <dgm:cxn modelId="{A65E7781-A92C-44D0-B8BC-4E6498320A35}" type="presParOf" srcId="{4B683962-3B71-492C-9080-54C019D3E403}" destId="{3F6A03D1-6074-4F31-BEEF-BDACC9211DD6}" srcOrd="4" destOrd="0" presId="urn:microsoft.com/office/officeart/2008/layout/VerticalAccentList"/>
    <dgm:cxn modelId="{D0852160-57BC-49B6-A1DE-1868EF980FBA}" type="presParOf" srcId="{4B683962-3B71-492C-9080-54C019D3E403}" destId="{E0FA479E-2FC1-408E-8C16-551CE3AC316A}" srcOrd="5" destOrd="0" presId="urn:microsoft.com/office/officeart/2008/layout/VerticalAccentList"/>
    <dgm:cxn modelId="{570C8CEB-FFA1-49B1-851C-68247AE01B10}" type="presParOf" srcId="{4B683962-3B71-492C-9080-54C019D3E403}" destId="{4E897DD2-9097-4666-9321-8EA6357BAA56}" srcOrd="6" destOrd="0" presId="urn:microsoft.com/office/officeart/2008/layout/VerticalAccentList"/>
    <dgm:cxn modelId="{EB5BD600-FFCC-4263-838B-B62E27B0F6A9}" type="presParOf" srcId="{6858C01C-79E0-4FE5-85AC-5A9BFBBCBA1F}" destId="{F902044D-D21D-4271-9817-BB3D2C71875C}" srcOrd="2" destOrd="0" presId="urn:microsoft.com/office/officeart/2008/layout/VerticalAccentList"/>
    <dgm:cxn modelId="{AD07510D-C1FF-433B-A05B-497261101E7B}" type="presParOf" srcId="{6858C01C-79E0-4FE5-85AC-5A9BFBBCBA1F}" destId="{664F6BD4-F6F2-4E69-9842-8C9DDC966770}" srcOrd="3" destOrd="0" presId="urn:microsoft.com/office/officeart/2008/layout/VerticalAccentList"/>
    <dgm:cxn modelId="{0EF1A417-CB04-4B66-AA09-2A4A556E97E1}" type="presParOf" srcId="{664F6BD4-F6F2-4E69-9842-8C9DDC966770}" destId="{5413C596-D8C7-455F-B4BC-01AF857FDD24}" srcOrd="0" destOrd="0" presId="urn:microsoft.com/office/officeart/2008/layout/VerticalAccentList"/>
    <dgm:cxn modelId="{E6BFBD71-C81E-4E2F-9610-50925122E13F}" type="presParOf" srcId="{6858C01C-79E0-4FE5-85AC-5A9BFBBCBA1F}" destId="{E44B3915-959A-4D54-B272-77BC7BB9E598}" srcOrd="4" destOrd="0" presId="urn:microsoft.com/office/officeart/2008/layout/VerticalAccentList"/>
    <dgm:cxn modelId="{C6C8E2E6-C360-4928-A2DB-E2F67AB47E42}" type="presParOf" srcId="{E44B3915-959A-4D54-B272-77BC7BB9E598}" destId="{082BD623-A6FB-4AED-BD6F-5A7115626EE9}" srcOrd="0" destOrd="0" presId="urn:microsoft.com/office/officeart/2008/layout/VerticalAccentList"/>
    <dgm:cxn modelId="{8C6B41F9-DC5F-4A76-99E3-D2C5BFED6A34}" type="presParOf" srcId="{E44B3915-959A-4D54-B272-77BC7BB9E598}" destId="{45CC9ACA-3D1C-4F01-A89D-E7B4E70E4755}" srcOrd="1" destOrd="0" presId="urn:microsoft.com/office/officeart/2008/layout/VerticalAccentList"/>
    <dgm:cxn modelId="{22D49123-B277-4876-8E6C-99C8BC0A8403}" type="presParOf" srcId="{E44B3915-959A-4D54-B272-77BC7BB9E598}" destId="{DE3F82C1-3617-4400-9611-5C4790DCB2C0}" srcOrd="2" destOrd="0" presId="urn:microsoft.com/office/officeart/2008/layout/VerticalAccentList"/>
    <dgm:cxn modelId="{4C2FA5F6-17C0-4555-8954-9D3A37D7E766}" type="presParOf" srcId="{E44B3915-959A-4D54-B272-77BC7BB9E598}" destId="{D4AD43FC-13D0-424F-A85E-31DE1A04B036}" srcOrd="3" destOrd="0" presId="urn:microsoft.com/office/officeart/2008/layout/VerticalAccentList"/>
    <dgm:cxn modelId="{C7456C72-46E8-44C3-94FF-56557CB10D59}" type="presParOf" srcId="{E44B3915-959A-4D54-B272-77BC7BB9E598}" destId="{0B174B24-3796-4199-B881-8CCDAEDB41BC}" srcOrd="4" destOrd="0" presId="urn:microsoft.com/office/officeart/2008/layout/VerticalAccentList"/>
    <dgm:cxn modelId="{4F6C0C65-5297-457D-B76D-96B355F8502E}" type="presParOf" srcId="{E44B3915-959A-4D54-B272-77BC7BB9E598}" destId="{1071CAC2-EBD2-4F8F-9EE5-ED55D375BAC6}" srcOrd="5" destOrd="0" presId="urn:microsoft.com/office/officeart/2008/layout/VerticalAccentList"/>
    <dgm:cxn modelId="{D84FDF85-98E4-4271-AD9A-01DAAB56F2A9}" type="presParOf" srcId="{E44B3915-959A-4D54-B272-77BC7BB9E598}" destId="{4B1F499C-FD9C-4D9E-8E1F-76EF7B8E975F}" srcOrd="6" destOrd="0" presId="urn:microsoft.com/office/officeart/2008/layout/VerticalAccentList"/>
    <dgm:cxn modelId="{AA7CB137-2DAC-4A5E-B6A2-9C0688A117CB}" type="presParOf" srcId="{6858C01C-79E0-4FE5-85AC-5A9BFBBCBA1F}" destId="{1E0AAC04-DD8C-4BDD-9DA5-F71C77796880}" srcOrd="5" destOrd="0" presId="urn:microsoft.com/office/officeart/2008/layout/VerticalAccentList"/>
    <dgm:cxn modelId="{7231195A-0D1F-4477-A605-FD7E6C6D8670}" type="presParOf" srcId="{6858C01C-79E0-4FE5-85AC-5A9BFBBCBA1F}" destId="{5E5E2870-2088-4B9E-9E60-E4CA63B6F368}" srcOrd="6" destOrd="0" presId="urn:microsoft.com/office/officeart/2008/layout/VerticalAccentList"/>
    <dgm:cxn modelId="{8E61E9E1-1EBE-42D4-9A8A-2E49A1F55FE2}" type="presParOf" srcId="{5E5E2870-2088-4B9E-9E60-E4CA63B6F368}" destId="{35E2B3BB-F886-4788-BB2A-C2D2972548B3}" srcOrd="0" destOrd="0" presId="urn:microsoft.com/office/officeart/2008/layout/VerticalAccentList"/>
    <dgm:cxn modelId="{8CD6E67A-7D09-42D9-9C7D-37A44BA6AA82}" type="presParOf" srcId="{6858C01C-79E0-4FE5-85AC-5A9BFBBCBA1F}" destId="{2406C0AC-A4A9-49C6-B8EE-F45FC9A54BE4}" srcOrd="7" destOrd="0" presId="urn:microsoft.com/office/officeart/2008/layout/VerticalAccentList"/>
    <dgm:cxn modelId="{1C2D6FCC-826F-4DB1-A0CC-03F97B427090}" type="presParOf" srcId="{2406C0AC-A4A9-49C6-B8EE-F45FC9A54BE4}" destId="{E4837421-9795-4AEF-8CF2-193ED7CB3EDD}" srcOrd="0" destOrd="0" presId="urn:microsoft.com/office/officeart/2008/layout/VerticalAccentList"/>
    <dgm:cxn modelId="{E3716214-B9B9-477B-B3BE-C6AC808F2F07}" type="presParOf" srcId="{2406C0AC-A4A9-49C6-B8EE-F45FC9A54BE4}" destId="{1A925CDA-4AA1-48E8-8944-F224149BDEAD}" srcOrd="1" destOrd="0" presId="urn:microsoft.com/office/officeart/2008/layout/VerticalAccentList"/>
    <dgm:cxn modelId="{E3C5B045-8422-4951-A044-806953D97BF4}" type="presParOf" srcId="{2406C0AC-A4A9-49C6-B8EE-F45FC9A54BE4}" destId="{6D9A8578-B627-4904-A3C6-889D0E228F82}" srcOrd="2" destOrd="0" presId="urn:microsoft.com/office/officeart/2008/layout/VerticalAccentList"/>
    <dgm:cxn modelId="{689CD682-EEF4-4CAC-B70D-BCF5F2EEAA52}" type="presParOf" srcId="{2406C0AC-A4A9-49C6-B8EE-F45FC9A54BE4}" destId="{CC6AB0F8-CB24-4DF1-9E59-632FBE40337F}" srcOrd="3" destOrd="0" presId="urn:microsoft.com/office/officeart/2008/layout/VerticalAccentList"/>
    <dgm:cxn modelId="{31B38E4B-DD24-4F92-96C9-AB53CE3D917F}" type="presParOf" srcId="{2406C0AC-A4A9-49C6-B8EE-F45FC9A54BE4}" destId="{97F75A4A-9247-45C4-A0BF-302E8FF27317}" srcOrd="4" destOrd="0" presId="urn:microsoft.com/office/officeart/2008/layout/VerticalAccentList"/>
    <dgm:cxn modelId="{C09DD1F5-E5F8-4955-B9F0-94ACBAF0229C}" type="presParOf" srcId="{2406C0AC-A4A9-49C6-B8EE-F45FC9A54BE4}" destId="{2DDEB329-2B9E-4238-9C01-49AE999DB4E0}" srcOrd="5" destOrd="0" presId="urn:microsoft.com/office/officeart/2008/layout/VerticalAccentList"/>
    <dgm:cxn modelId="{F58A9E23-257F-4393-ABE7-D5A07FFD22B2}" type="presParOf" srcId="{2406C0AC-A4A9-49C6-B8EE-F45FC9A54BE4}" destId="{4A6AF7E5-C144-4CC3-B8FA-8A05F13E353C}" srcOrd="6" destOrd="0" presId="urn:microsoft.com/office/officeart/2008/layout/VerticalAccentList"/>
    <dgm:cxn modelId="{1AAEC4F5-877F-49AF-B1DA-A7197760E91D}" type="presParOf" srcId="{6858C01C-79E0-4FE5-85AC-5A9BFBBCBA1F}" destId="{F81D073B-F74B-434B-BF3C-CD55B4EF46E0}" srcOrd="8" destOrd="0" presId="urn:microsoft.com/office/officeart/2008/layout/VerticalAccentList"/>
    <dgm:cxn modelId="{635EAC79-5AAE-4FBE-9D90-BF924CA9C5A6}" type="presParOf" srcId="{6858C01C-79E0-4FE5-85AC-5A9BFBBCBA1F}" destId="{129A0C39-B498-493C-8842-E045E26A5D18}" srcOrd="9" destOrd="0" presId="urn:microsoft.com/office/officeart/2008/layout/VerticalAccentList"/>
    <dgm:cxn modelId="{5689045B-AEEB-4716-98F4-1E943019E6A5}" type="presParOf" srcId="{129A0C39-B498-493C-8842-E045E26A5D18}" destId="{F9650030-91E6-44F8-9987-FEDF45335BCF}" srcOrd="0" destOrd="0" presId="urn:microsoft.com/office/officeart/2008/layout/VerticalAccentList"/>
    <dgm:cxn modelId="{3D13F9E0-4CCD-4931-9521-87BA4E91FBC3}" type="presParOf" srcId="{6858C01C-79E0-4FE5-85AC-5A9BFBBCBA1F}" destId="{1A33A54D-FB76-4759-9749-9EF9CD9441C0}" srcOrd="10" destOrd="0" presId="urn:microsoft.com/office/officeart/2008/layout/VerticalAccentList"/>
    <dgm:cxn modelId="{4BA74509-C530-4A5F-89EB-6E8DA9CE4445}" type="presParOf" srcId="{1A33A54D-FB76-4759-9749-9EF9CD9441C0}" destId="{8EA07DA0-4DEC-4C21-972B-EE973C2ED7D5}" srcOrd="0" destOrd="0" presId="urn:microsoft.com/office/officeart/2008/layout/VerticalAccentList"/>
    <dgm:cxn modelId="{AB2D20C7-B8DF-4BB2-82C9-9D2110989075}" type="presParOf" srcId="{1A33A54D-FB76-4759-9749-9EF9CD9441C0}" destId="{10E051A7-0ADE-420B-9875-1116EFAEBAFF}" srcOrd="1" destOrd="0" presId="urn:microsoft.com/office/officeart/2008/layout/VerticalAccentList"/>
    <dgm:cxn modelId="{521D2151-B9B8-40D3-B0A9-D54DE1E5B749}" type="presParOf" srcId="{1A33A54D-FB76-4759-9749-9EF9CD9441C0}" destId="{0ACE6DAD-8D5F-4045-84A5-683C396BADB3}" srcOrd="2" destOrd="0" presId="urn:microsoft.com/office/officeart/2008/layout/VerticalAccentList"/>
    <dgm:cxn modelId="{1662844A-DD4C-4EF1-9F61-928FD812A3BB}" type="presParOf" srcId="{1A33A54D-FB76-4759-9749-9EF9CD9441C0}" destId="{AF7E1096-75D3-4995-82ED-591C1B74C116}" srcOrd="3" destOrd="0" presId="urn:microsoft.com/office/officeart/2008/layout/VerticalAccentList"/>
    <dgm:cxn modelId="{173A09DA-AB7C-4566-AA0E-0271831D453E}" type="presParOf" srcId="{1A33A54D-FB76-4759-9749-9EF9CD9441C0}" destId="{5C529CD7-D188-4952-88C8-5E77BD1BB717}" srcOrd="4" destOrd="0" presId="urn:microsoft.com/office/officeart/2008/layout/VerticalAccentList"/>
    <dgm:cxn modelId="{43E77D3F-A51B-4F62-9576-3A3CEF65375F}" type="presParOf" srcId="{1A33A54D-FB76-4759-9749-9EF9CD9441C0}" destId="{1F705097-EA6D-467D-8B41-F351BCC21C7F}" srcOrd="5" destOrd="0" presId="urn:microsoft.com/office/officeart/2008/layout/VerticalAccentList"/>
    <dgm:cxn modelId="{9F6ADB0C-814C-4622-BEA6-A7B89B52B2C2}" type="presParOf" srcId="{1A33A54D-FB76-4759-9749-9EF9CD9441C0}" destId="{10E92D1A-A6DB-493D-8C99-E9669E01A013}" srcOrd="6" destOrd="0" presId="urn:microsoft.com/office/officeart/2008/layout/VerticalAccentList"/>
    <dgm:cxn modelId="{6CAA931E-E482-4DED-9C2F-A5B38D7AEF5D}" type="presParOf" srcId="{6858C01C-79E0-4FE5-85AC-5A9BFBBCBA1F}" destId="{0C38C7B2-75B2-4E6B-ADEE-4AD661D6544D}" srcOrd="11" destOrd="0" presId="urn:microsoft.com/office/officeart/2008/layout/VerticalAccentList"/>
    <dgm:cxn modelId="{4E0AD7A1-1905-42A0-9D92-89889595EE74}" type="presParOf" srcId="{6858C01C-79E0-4FE5-85AC-5A9BFBBCBA1F}" destId="{6CF569A0-CC96-4E08-9516-1BEDB7096812}" srcOrd="12" destOrd="0" presId="urn:microsoft.com/office/officeart/2008/layout/VerticalAccentList"/>
    <dgm:cxn modelId="{6A74C1CC-9639-4C89-BBC6-A74EA02754D6}" type="presParOf" srcId="{6CF569A0-CC96-4E08-9516-1BEDB7096812}" destId="{8809F903-EA4F-41B2-9412-146940C18593}" srcOrd="0" destOrd="0" presId="urn:microsoft.com/office/officeart/2008/layout/VerticalAccentList"/>
    <dgm:cxn modelId="{2074CAB0-8EAA-4512-A5DA-CA41D450E721}" type="presParOf" srcId="{6858C01C-79E0-4FE5-85AC-5A9BFBBCBA1F}" destId="{40833FBC-C78A-4C33-8346-98B5C1360BEB}" srcOrd="13" destOrd="0" presId="urn:microsoft.com/office/officeart/2008/layout/VerticalAccentList"/>
    <dgm:cxn modelId="{BB872982-200A-4A97-8B92-222334F0CF00}" type="presParOf" srcId="{40833FBC-C78A-4C33-8346-98B5C1360BEB}" destId="{0D586E5F-AE0E-4177-A314-2BF9A09A20BD}" srcOrd="0" destOrd="0" presId="urn:microsoft.com/office/officeart/2008/layout/VerticalAccentList"/>
    <dgm:cxn modelId="{4D1DA03D-9A7B-46BB-A80B-F0CD9DFF7049}" type="presParOf" srcId="{40833FBC-C78A-4C33-8346-98B5C1360BEB}" destId="{6107EB0A-AC83-4F4E-B0C4-9E49CB024182}" srcOrd="1" destOrd="0" presId="urn:microsoft.com/office/officeart/2008/layout/VerticalAccentList"/>
    <dgm:cxn modelId="{CF57528D-60A8-4D40-ADEA-0E3125481A7D}" type="presParOf" srcId="{40833FBC-C78A-4C33-8346-98B5C1360BEB}" destId="{C66AED31-A21E-4FB4-853A-427FCD24390B}" srcOrd="2" destOrd="0" presId="urn:microsoft.com/office/officeart/2008/layout/VerticalAccentList"/>
    <dgm:cxn modelId="{4E635416-74D2-4679-B29D-C1CD9AB9C876}" type="presParOf" srcId="{40833FBC-C78A-4C33-8346-98B5C1360BEB}" destId="{862A4137-A7BF-4278-94B4-97314681C41E}" srcOrd="3" destOrd="0" presId="urn:microsoft.com/office/officeart/2008/layout/VerticalAccentList"/>
    <dgm:cxn modelId="{1DC8D5EB-7F2D-4F28-AC81-77D98E8622C5}" type="presParOf" srcId="{40833FBC-C78A-4C33-8346-98B5C1360BEB}" destId="{FD6B0756-B989-41CE-898F-E9D7F9B25FF3}" srcOrd="4" destOrd="0" presId="urn:microsoft.com/office/officeart/2008/layout/VerticalAccentList"/>
    <dgm:cxn modelId="{EC106600-142B-4AA0-8BA5-D8ADB03FAEED}" type="presParOf" srcId="{40833FBC-C78A-4C33-8346-98B5C1360BEB}" destId="{EC77781C-D576-4E0A-8C1C-91909BA06C21}" srcOrd="5" destOrd="0" presId="urn:microsoft.com/office/officeart/2008/layout/VerticalAccentList"/>
    <dgm:cxn modelId="{E14E741D-5253-49A3-8A26-B10F5AAE9F00}" type="presParOf" srcId="{40833FBC-C78A-4C33-8346-98B5C1360BEB}" destId="{71883CA5-F7DE-41B5-ACB8-3E73021D7471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04B055-E02C-468A-AB0F-42BF4B5C984B}" type="doc">
      <dgm:prSet loTypeId="urn:microsoft.com/office/officeart/2005/8/layout/h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EAF9711-9848-4202-ACC3-99FF0C7CF704}">
      <dgm:prSet phldrT="[Текст]" custT="1"/>
      <dgm:spPr/>
      <dgm:t>
        <a:bodyPr/>
        <a:lstStyle/>
        <a:p>
          <a:r>
            <a: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требованиям, НБ руководитель исполнительного органа платежной организации:</a:t>
          </a:r>
        </a:p>
      </dgm:t>
    </dgm:pt>
    <dgm:pt modelId="{BB41ECF6-2610-4EAD-9CDF-B28A16E194B6}" type="parTrans" cxnId="{17BBC419-8E78-435A-ADEA-8EA737495EC6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4C0A60-8C19-4640-B434-F5391CAAE67F}" type="sibTrans" cxnId="{17BBC419-8E78-435A-ADEA-8EA737495EC6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4DFE47-60C8-4D40-A2F1-C4F8AA6AC29D}">
      <dgm:prSet phldrT="[Текст]" custT="1"/>
      <dgm:spPr/>
      <dgm:t>
        <a:bodyPr/>
        <a:lstStyle/>
        <a:p>
          <a:r>
            <a:rPr lang="ru-RU" sz="17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должен иметь высшее образование.</a:t>
          </a:r>
        </a:p>
      </dgm:t>
    </dgm:pt>
    <dgm:pt modelId="{F813B374-85BB-4A64-81CE-D2D3B4E8B804}" type="parTrans" cxnId="{9B2575AA-C1A7-499A-ADE7-CE03DF708587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8F1EF3-AA28-40D2-B967-7B3EBC2EB8DC}" type="sibTrans" cxnId="{9B2575AA-C1A7-499A-ADE7-CE03DF708587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5E7572-002B-4BE5-9BB4-EA25ACAFB6D2}">
      <dgm:prSet phldrT="[Текст]" custT="1"/>
      <dgm:spPr/>
      <dgm:t>
        <a:bodyPr/>
        <a:lstStyle/>
        <a:p>
          <a:r>
            <a:rPr lang="ru-RU" sz="17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имеющее неснятую или непогашенную судимость</a:t>
          </a:r>
        </a:p>
      </dgm:t>
    </dgm:pt>
    <dgm:pt modelId="{7CC0C263-8F27-4563-A67C-3D1E43783EC2}" type="parTrans" cxnId="{2D4F1B47-E5C9-4AF9-9910-6A19163E7E80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62FAC2-3D84-468C-A485-15BC635CBD2A}" type="sibTrans" cxnId="{2D4F1B47-E5C9-4AF9-9910-6A19163E7E80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1AE27E-3748-46E2-BCF8-7687182306E7}">
      <dgm:prSet phldrT="[Текст]"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61DC1F-B7B8-4BFB-8176-A19954068736}" type="parTrans" cxnId="{362A7CCD-1862-4D83-9166-00675B28ED2E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455257-6582-4C47-9479-F4C30ABC9688}" type="sibTrans" cxnId="{362A7CCD-1862-4D83-9166-00675B28ED2E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94328C-A9A3-47C9-982F-BA3C90A54E48}">
      <dgm:prSet custT="1"/>
      <dgm:spPr/>
      <dgm:t>
        <a:bodyPr/>
        <a:lstStyle/>
        <a:p>
          <a:pPr algn="just"/>
          <a:r>
            <a: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Запрещается избирать или назначать руководителем исполнительного органа платежной организации лицо:</a:t>
          </a:r>
        </a:p>
        <a:p>
          <a:pPr algn="just"/>
          <a:r>
            <a: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являвшееся руководителем, главным бухгалтером финансовой организации, в период не более чем за 1 год до принятия решения о консервации финансовой организации либо принудительном выкупе ее акций, лишении лицензии финансовой организации, повлекших ее ликвидацию или прекращение осуществления деятельности на финансовом рынке, либо вступления в законную силу решения суда о принудительной ликвидации организации или признании ее банкротом в порядке, определенном законодательством РК;</a:t>
          </a:r>
          <a:endParaRPr lang="en-US" sz="17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1-1) ранее являвшееся руководителем исполнительного органа платежной организации, исключенной из реестра платежных организаций. Данное требование применяется в течение 5 последовательных календарных лет с даты исключения платежной организации из реестра платежных организаций</a:t>
          </a:r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algn="just"/>
          <a:endParaRPr lang="en-US" sz="17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DF29F0-627D-4050-A867-67E5A1394A41}" type="parTrans" cxnId="{3D342886-0354-4394-9503-88DAC23A3C02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96A21E-A56A-4789-9AF1-A3F53EE54839}" type="sibTrans" cxnId="{3D342886-0354-4394-9503-88DAC23A3C02}">
      <dgm:prSet/>
      <dgm:spPr/>
      <dgm:t>
        <a:bodyPr/>
        <a:lstStyle/>
        <a:p>
          <a:endParaRPr lang="ru-RU" sz="17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D1F939-9286-4897-BF5F-023F3E0E5A0B}" type="pres">
      <dgm:prSet presAssocID="{B704B055-E02C-468A-AB0F-42BF4B5C984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6270D7-E86F-4437-834D-F72E474068F2}" type="pres">
      <dgm:prSet presAssocID="{1EAF9711-9848-4202-ACC3-99FF0C7CF704}" presName="roof" presStyleLbl="dkBgShp" presStyleIdx="0" presStyleCnt="2"/>
      <dgm:spPr/>
      <dgm:t>
        <a:bodyPr/>
        <a:lstStyle/>
        <a:p>
          <a:endParaRPr lang="ru-RU"/>
        </a:p>
      </dgm:t>
    </dgm:pt>
    <dgm:pt modelId="{8CBC08C7-50FB-44C1-9313-39D5BE4070AE}" type="pres">
      <dgm:prSet presAssocID="{1EAF9711-9848-4202-ACC3-99FF0C7CF704}" presName="pillars" presStyleCnt="0"/>
      <dgm:spPr/>
      <dgm:t>
        <a:bodyPr/>
        <a:lstStyle/>
        <a:p>
          <a:endParaRPr lang="ru-RU"/>
        </a:p>
      </dgm:t>
    </dgm:pt>
    <dgm:pt modelId="{8B85BD3C-D74A-4956-9513-77E2D797C2C5}" type="pres">
      <dgm:prSet presAssocID="{1EAF9711-9848-4202-ACC3-99FF0C7CF704}" presName="pillar1" presStyleLbl="node1" presStyleIdx="0" presStyleCnt="3" custScaleX="239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33674B-0B97-45FF-A7BE-FEBE417355F0}" type="pres">
      <dgm:prSet presAssocID="{BA94328C-A9A3-47C9-982F-BA3C90A54E48}" presName="pillarX" presStyleLbl="node1" presStyleIdx="1" presStyleCnt="3" custScaleY="11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C65392-4BD4-4348-B14C-A7E78EFCD749}" type="pres">
      <dgm:prSet presAssocID="{FE5E7572-002B-4BE5-9BB4-EA25ACAFB6D2}" presName="pillarX" presStyleLbl="node1" presStyleIdx="2" presStyleCnt="3" custScaleX="20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1290-A703-462D-90F2-3409DB8DD078}" type="pres">
      <dgm:prSet presAssocID="{1EAF9711-9848-4202-ACC3-99FF0C7CF704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921034B5-A224-45E0-AFE3-7B3D8F31AD1E}" type="presOf" srcId="{B704B055-E02C-468A-AB0F-42BF4B5C984B}" destId="{15D1F939-9286-4897-BF5F-023F3E0E5A0B}" srcOrd="0" destOrd="0" presId="urn:microsoft.com/office/officeart/2005/8/layout/hList3"/>
    <dgm:cxn modelId="{9B2575AA-C1A7-499A-ADE7-CE03DF708587}" srcId="{1EAF9711-9848-4202-ACC3-99FF0C7CF704}" destId="{1A4DFE47-60C8-4D40-A2F1-C4F8AA6AC29D}" srcOrd="0" destOrd="0" parTransId="{F813B374-85BB-4A64-81CE-D2D3B4E8B804}" sibTransId="{858F1EF3-AA28-40D2-B967-7B3EBC2EB8DC}"/>
    <dgm:cxn modelId="{73D0089E-8A8A-4D3E-98FE-B3F73D4579C4}" type="presOf" srcId="{1EAF9711-9848-4202-ACC3-99FF0C7CF704}" destId="{A46270D7-E86F-4437-834D-F72E474068F2}" srcOrd="0" destOrd="0" presId="urn:microsoft.com/office/officeart/2005/8/layout/hList3"/>
    <dgm:cxn modelId="{EB099E6F-F5CE-438B-8E16-29832FE1FC6A}" type="presOf" srcId="{BA94328C-A9A3-47C9-982F-BA3C90A54E48}" destId="{C533674B-0B97-45FF-A7BE-FEBE417355F0}" srcOrd="0" destOrd="0" presId="urn:microsoft.com/office/officeart/2005/8/layout/hList3"/>
    <dgm:cxn modelId="{5A5B001B-515D-4701-8C3C-4C79759FA892}" type="presOf" srcId="{FE5E7572-002B-4BE5-9BB4-EA25ACAFB6D2}" destId="{D1C65392-4BD4-4348-B14C-A7E78EFCD749}" srcOrd="0" destOrd="0" presId="urn:microsoft.com/office/officeart/2005/8/layout/hList3"/>
    <dgm:cxn modelId="{2D4F1B47-E5C9-4AF9-9910-6A19163E7E80}" srcId="{1EAF9711-9848-4202-ACC3-99FF0C7CF704}" destId="{FE5E7572-002B-4BE5-9BB4-EA25ACAFB6D2}" srcOrd="2" destOrd="0" parTransId="{7CC0C263-8F27-4563-A67C-3D1E43783EC2}" sibTransId="{0362FAC2-3D84-468C-A485-15BC635CBD2A}"/>
    <dgm:cxn modelId="{24C1A019-E451-4E69-A9D8-95ABA798EE22}" type="presOf" srcId="{1A4DFE47-60C8-4D40-A2F1-C4F8AA6AC29D}" destId="{8B85BD3C-D74A-4956-9513-77E2D797C2C5}" srcOrd="0" destOrd="0" presId="urn:microsoft.com/office/officeart/2005/8/layout/hList3"/>
    <dgm:cxn modelId="{17BBC419-8E78-435A-ADEA-8EA737495EC6}" srcId="{B704B055-E02C-468A-AB0F-42BF4B5C984B}" destId="{1EAF9711-9848-4202-ACC3-99FF0C7CF704}" srcOrd="0" destOrd="0" parTransId="{BB41ECF6-2610-4EAD-9CDF-B28A16E194B6}" sibTransId="{954C0A60-8C19-4640-B434-F5391CAAE67F}"/>
    <dgm:cxn modelId="{3D342886-0354-4394-9503-88DAC23A3C02}" srcId="{1EAF9711-9848-4202-ACC3-99FF0C7CF704}" destId="{BA94328C-A9A3-47C9-982F-BA3C90A54E48}" srcOrd="1" destOrd="0" parTransId="{A8DF29F0-627D-4050-A867-67E5A1394A41}" sibTransId="{4796A21E-A56A-4789-9AF1-A3F53EE54839}"/>
    <dgm:cxn modelId="{362A7CCD-1862-4D83-9166-00675B28ED2E}" srcId="{B704B055-E02C-468A-AB0F-42BF4B5C984B}" destId="{071AE27E-3748-46E2-BCF8-7687182306E7}" srcOrd="1" destOrd="0" parTransId="{EE61DC1F-B7B8-4BFB-8176-A19954068736}" sibTransId="{2A455257-6582-4C47-9479-F4C30ABC9688}"/>
    <dgm:cxn modelId="{E4B5867A-8570-4017-99E7-DA8E55F51A1A}" type="presParOf" srcId="{15D1F939-9286-4897-BF5F-023F3E0E5A0B}" destId="{A46270D7-E86F-4437-834D-F72E474068F2}" srcOrd="0" destOrd="0" presId="urn:microsoft.com/office/officeart/2005/8/layout/hList3"/>
    <dgm:cxn modelId="{228B9FD3-97D2-44CB-92D8-8FAF895AECB7}" type="presParOf" srcId="{15D1F939-9286-4897-BF5F-023F3E0E5A0B}" destId="{8CBC08C7-50FB-44C1-9313-39D5BE4070AE}" srcOrd="1" destOrd="0" presId="urn:microsoft.com/office/officeart/2005/8/layout/hList3"/>
    <dgm:cxn modelId="{6394AC61-CED9-4A69-9028-9480D3A6BD85}" type="presParOf" srcId="{8CBC08C7-50FB-44C1-9313-39D5BE4070AE}" destId="{8B85BD3C-D74A-4956-9513-77E2D797C2C5}" srcOrd="0" destOrd="0" presId="urn:microsoft.com/office/officeart/2005/8/layout/hList3"/>
    <dgm:cxn modelId="{73AA2141-5DB6-4601-B909-79DCB5AE90D7}" type="presParOf" srcId="{8CBC08C7-50FB-44C1-9313-39D5BE4070AE}" destId="{C533674B-0B97-45FF-A7BE-FEBE417355F0}" srcOrd="1" destOrd="0" presId="urn:microsoft.com/office/officeart/2005/8/layout/hList3"/>
    <dgm:cxn modelId="{F63B032C-339A-488C-9803-898885FB8F60}" type="presParOf" srcId="{8CBC08C7-50FB-44C1-9313-39D5BE4070AE}" destId="{D1C65392-4BD4-4348-B14C-A7E78EFCD749}" srcOrd="2" destOrd="0" presId="urn:microsoft.com/office/officeart/2005/8/layout/hList3"/>
    <dgm:cxn modelId="{A079113C-7286-449E-A32D-66E8E5BE16FC}" type="presParOf" srcId="{15D1F939-9286-4897-BF5F-023F3E0E5A0B}" destId="{2A1E1290-A703-462D-90F2-3409DB8DD07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313A2B-7B8F-4601-A379-EFD6EAEC56F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4B2F9A1-508E-4A90-B0C5-3B4ACFBF3426}">
      <dgm:prSet phldrT="[Текст]" custT="1"/>
      <dgm:spPr/>
      <dgm:t>
        <a:bodyPr/>
        <a:lstStyle/>
        <a:p>
          <a:r>
            <a: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издает предписание о замене руководителя исполнительного органа платежной организации, если:</a:t>
          </a:r>
        </a:p>
      </dgm:t>
    </dgm:pt>
    <dgm:pt modelId="{A05B2968-B103-407D-9ACB-E5398378DEEC}" type="parTrans" cxnId="{92E1DFD7-B1B3-464C-8F5E-C95756A99DE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C84DD8-75CE-4402-89E5-CFFB794545CD}" type="sibTrans" cxnId="{92E1DFD7-B1B3-464C-8F5E-C95756A99DE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B69173-507A-4077-AC5B-477E69AD2CF9}">
      <dgm:prSet phldrT="[Текст]"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1) лицо не соответствует требованиям настоящей статьи;</a:t>
          </a:r>
        </a:p>
      </dgm:t>
    </dgm:pt>
    <dgm:pt modelId="{4C338706-5D1D-4A7A-BB86-EC31A7323720}" type="parTrans" cxnId="{A172857A-2FE8-4321-A7A3-65DDD7E0C1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B6EEB9-02B4-4427-B89E-5BD20BEAB6D7}" type="sibTrans" cxnId="{A172857A-2FE8-4321-A7A3-65DDD7E0C1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4F1DA0-47D4-4853-992C-30BC15AD06AF}">
      <dgm:prSet phldrT="[Текст]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5421F9-9A4B-4487-A753-A1F48B0B5933}" type="parTrans" cxnId="{14E65EFA-A856-4947-B1AD-7F92E1832DC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03EC6D-5330-42BA-87E7-5554AEEEDF7F}" type="sibTrans" cxnId="{14E65EFA-A856-4947-B1AD-7F92E1832DC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508E74-2AE8-41D5-BB82-0A17A7F6C86D}">
      <dgm:prSet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2) платежная организация представила недостоверные сведения либо поддельные документы о руководителе исполнительного органа платежной организации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3C1A69-549E-4297-97D9-9C4B89E2A772}" type="parTrans" cxnId="{D6A723C2-C4DC-490C-AD45-F8609162686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9B6B74-6E45-4B0B-A9C5-B539EBE415E3}" type="sibTrans" cxnId="{D6A723C2-C4DC-490C-AD45-F8609162686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7B961A-44B0-450B-AA5B-5AA80F805229}" type="pres">
      <dgm:prSet presAssocID="{6B313A2B-7B8F-4601-A379-EFD6EAEC56F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4B2FF6-5CFB-4466-8483-71A136F58518}" type="pres">
      <dgm:prSet presAssocID="{C4B2F9A1-508E-4A90-B0C5-3B4ACFBF3426}" presName="centerShape" presStyleLbl="node0" presStyleIdx="0" presStyleCnt="1"/>
      <dgm:spPr/>
      <dgm:t>
        <a:bodyPr/>
        <a:lstStyle/>
        <a:p>
          <a:endParaRPr lang="ru-RU"/>
        </a:p>
      </dgm:t>
    </dgm:pt>
    <dgm:pt modelId="{B9FC0EF4-E73E-4CDB-AB6E-F079FB98D092}" type="pres">
      <dgm:prSet presAssocID="{4C338706-5D1D-4A7A-BB86-EC31A7323720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F3AD960F-942C-4110-B03A-E114CD885E19}" type="pres">
      <dgm:prSet presAssocID="{C0B69173-507A-4077-AC5B-477E69AD2CF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D58A8-C3F1-4060-B598-D2A742DBFC0D}" type="pres">
      <dgm:prSet presAssocID="{7B3C1A69-549E-4297-97D9-9C4B89E2A772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3B55A5BD-35D1-49C4-BF1F-33D4D776DD84}" type="pres">
      <dgm:prSet presAssocID="{EE508E74-2AE8-41D5-BB82-0A17A7F6C86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CB1D63-6F3E-4F67-9EBD-E09B2874BF1F}" type="presOf" srcId="{4C338706-5D1D-4A7A-BB86-EC31A7323720}" destId="{B9FC0EF4-E73E-4CDB-AB6E-F079FB98D092}" srcOrd="0" destOrd="0" presId="urn:microsoft.com/office/officeart/2005/8/layout/radial4"/>
    <dgm:cxn modelId="{A172857A-2FE8-4321-A7A3-65DDD7E0C138}" srcId="{C4B2F9A1-508E-4A90-B0C5-3B4ACFBF3426}" destId="{C0B69173-507A-4077-AC5B-477E69AD2CF9}" srcOrd="0" destOrd="0" parTransId="{4C338706-5D1D-4A7A-BB86-EC31A7323720}" sibTransId="{08B6EEB9-02B4-4427-B89E-5BD20BEAB6D7}"/>
    <dgm:cxn modelId="{D107BF9D-AEA7-48F8-9F53-D5CFA5269C8B}" type="presOf" srcId="{7B3C1A69-549E-4297-97D9-9C4B89E2A772}" destId="{AB8D58A8-C3F1-4060-B598-D2A742DBFC0D}" srcOrd="0" destOrd="0" presId="urn:microsoft.com/office/officeart/2005/8/layout/radial4"/>
    <dgm:cxn modelId="{D4362D87-BFF4-4AD4-8BA5-26144929F38C}" type="presOf" srcId="{6B313A2B-7B8F-4601-A379-EFD6EAEC56F8}" destId="{547B961A-44B0-450B-AA5B-5AA80F805229}" srcOrd="0" destOrd="0" presId="urn:microsoft.com/office/officeart/2005/8/layout/radial4"/>
    <dgm:cxn modelId="{99361831-1031-47F9-9799-4579F74A9499}" type="presOf" srcId="{C0B69173-507A-4077-AC5B-477E69AD2CF9}" destId="{F3AD960F-942C-4110-B03A-E114CD885E19}" srcOrd="0" destOrd="0" presId="urn:microsoft.com/office/officeart/2005/8/layout/radial4"/>
    <dgm:cxn modelId="{BBD2DB26-7D53-48AD-BA41-1B701EE38FF5}" type="presOf" srcId="{C4B2F9A1-508E-4A90-B0C5-3B4ACFBF3426}" destId="{6B4B2FF6-5CFB-4466-8483-71A136F58518}" srcOrd="0" destOrd="0" presId="urn:microsoft.com/office/officeart/2005/8/layout/radial4"/>
    <dgm:cxn modelId="{92E1DFD7-B1B3-464C-8F5E-C95756A99DE1}" srcId="{6B313A2B-7B8F-4601-A379-EFD6EAEC56F8}" destId="{C4B2F9A1-508E-4A90-B0C5-3B4ACFBF3426}" srcOrd="0" destOrd="0" parTransId="{A05B2968-B103-407D-9ACB-E5398378DEEC}" sibTransId="{49C84DD8-75CE-4402-89E5-CFFB794545CD}"/>
    <dgm:cxn modelId="{F0E93564-F760-4AAB-B6B4-D0335BA4E7BC}" type="presOf" srcId="{EE508E74-2AE8-41D5-BB82-0A17A7F6C86D}" destId="{3B55A5BD-35D1-49C4-BF1F-33D4D776DD84}" srcOrd="0" destOrd="0" presId="urn:microsoft.com/office/officeart/2005/8/layout/radial4"/>
    <dgm:cxn modelId="{D6A723C2-C4DC-490C-AD45-F86091626860}" srcId="{C4B2F9A1-508E-4A90-B0C5-3B4ACFBF3426}" destId="{EE508E74-2AE8-41D5-BB82-0A17A7F6C86D}" srcOrd="1" destOrd="0" parTransId="{7B3C1A69-549E-4297-97D9-9C4B89E2A772}" sibTransId="{1C9B6B74-6E45-4B0B-A9C5-B539EBE415E3}"/>
    <dgm:cxn modelId="{14E65EFA-A856-4947-B1AD-7F92E1832DC0}" srcId="{6B313A2B-7B8F-4601-A379-EFD6EAEC56F8}" destId="{C14F1DA0-47D4-4853-992C-30BC15AD06AF}" srcOrd="1" destOrd="0" parTransId="{545421F9-9A4B-4487-A753-A1F48B0B5933}" sibTransId="{D803EC6D-5330-42BA-87E7-5554AEEEDF7F}"/>
    <dgm:cxn modelId="{8FE45D2F-9B46-4589-BE8A-4ACF4CC870F7}" type="presParOf" srcId="{547B961A-44B0-450B-AA5B-5AA80F805229}" destId="{6B4B2FF6-5CFB-4466-8483-71A136F58518}" srcOrd="0" destOrd="0" presId="urn:microsoft.com/office/officeart/2005/8/layout/radial4"/>
    <dgm:cxn modelId="{DFAF8772-1ABA-4CD2-98F6-6C26F8D949E2}" type="presParOf" srcId="{547B961A-44B0-450B-AA5B-5AA80F805229}" destId="{B9FC0EF4-E73E-4CDB-AB6E-F079FB98D092}" srcOrd="1" destOrd="0" presId="urn:microsoft.com/office/officeart/2005/8/layout/radial4"/>
    <dgm:cxn modelId="{14657418-6120-46AF-8CC4-292B07478E32}" type="presParOf" srcId="{547B961A-44B0-450B-AA5B-5AA80F805229}" destId="{F3AD960F-942C-4110-B03A-E114CD885E19}" srcOrd="2" destOrd="0" presId="urn:microsoft.com/office/officeart/2005/8/layout/radial4"/>
    <dgm:cxn modelId="{E2DECF01-95D9-4E9D-9A65-E3415A33CD84}" type="presParOf" srcId="{547B961A-44B0-450B-AA5B-5AA80F805229}" destId="{AB8D58A8-C3F1-4060-B598-D2A742DBFC0D}" srcOrd="3" destOrd="0" presId="urn:microsoft.com/office/officeart/2005/8/layout/radial4"/>
    <dgm:cxn modelId="{0DE60580-0FD7-4831-B674-DFAD006B6C39}" type="presParOf" srcId="{547B961A-44B0-450B-AA5B-5AA80F805229}" destId="{3B55A5BD-35D1-49C4-BF1F-33D4D776DD84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E082F8-89BD-49A6-AE71-8C841B259DB8}" type="doc">
      <dgm:prSet loTypeId="urn:microsoft.com/office/officeart/2005/8/layout/vList2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78A7662-E813-44FF-B70D-0BE136FB7C51}">
      <dgm:prSet phldrT="[Текст]"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исключении из реестра ПО НБ в течение 5 рабочих дней со дня исключения письменно уведомляет платежную организацию и публикует информацию об этом на своем интернет-ресурсе.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E475A5-867D-487F-B1BC-7424E34CB7B4}" type="parTrans" cxnId="{A28CC0D5-6BAE-47C0-AA69-73F821355E3A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EA81DC-8E67-4E22-B9EE-25043ADCAF4E}" type="sibTrans" cxnId="{A28CC0D5-6BAE-47C0-AA69-73F821355E3A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5CFCBD-9431-4C32-91E3-59D7A91E629B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Уведомление направляется по месту нахождения платежной организации либо адресу, указанному в заявлении для прохождения учетной регистрации.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BCEBA5-193E-4CFD-9665-7CE1902A0D02}" type="parTrans" cxnId="{15391FF2-09A9-4F92-B057-820CD89AA27A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486650-B43C-49B7-AFF5-DB1C504F292C}" type="sibTrans" cxnId="{15391FF2-09A9-4F92-B057-820CD89AA27A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E5350B-3246-45C0-A35F-A842B56B9D41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Решение НБ об исключении платежной организации из реестра ПО может быть обжаловано в порядке, определенном законами РК 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D6E777-B3DE-4432-8F5E-6BAA2CB1A32A}" type="parTrans" cxnId="{4A34E52B-904B-48A6-80BB-19E99BF16F6D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65BB47-2305-495D-8B2F-FC2B53889524}" type="sibTrans" cxnId="{4A34E52B-904B-48A6-80BB-19E99BF16F6D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E34244-F92B-4B70-813B-7C0EA8310933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Платежной организации запрещается оказание платежных услуг после получения письменного уведомления НБ об исключении ее из реестра платежных организаций.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023888-B96A-42CC-93D6-A832263AAB90}" type="parTrans" cxnId="{EB8F939D-782E-40DD-8313-A2F2E5FEF550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46C6C0-DF8D-4893-A8A9-F14CE8FBAB1B}" type="sibTrans" cxnId="{EB8F939D-782E-40DD-8313-A2F2E5FEF550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5DB4C9-5B53-4F3B-B33E-6786FC0D3595}">
      <dgm:prSet custT="1"/>
      <dgm:spPr/>
      <dgm:t>
        <a:bodyPr/>
        <a:lstStyle/>
        <a:p>
          <a:r>
            <a:rPr lang="ru-RU" sz="18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случае исключения из реестра ПО платежная организация в течение 30 календарных дней с момента уведомления НБ об исключении из реестра ПО обязана принять решение об изменении наименования при наличии в нем слов "платежная организация".</a:t>
          </a:r>
          <a:endParaRPr lang="en-US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1F51C9-7D8F-4844-9852-C8422B4C9782}" type="parTrans" cxnId="{E57A820D-C84A-4818-863E-11B4E3A2C934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1F5CD5-71B7-4B48-899D-E3B62D86F77F}" type="sibTrans" cxnId="{E57A820D-C84A-4818-863E-11B4E3A2C934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C2172F-445C-490C-819B-D1888534CB4F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Национальным Банком из реестра платежных организаций является основанием для их реорганизации, либо ликвидации.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3B2B05-C0D3-46FA-8D00-500C8B8F3056}" type="parTrans" cxnId="{A91CAE52-3FB5-4F9C-ACAC-07E332F5D7AC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E052E6-6E2E-4844-86CF-479B7E880F10}" type="sibTrans" cxnId="{A91CAE52-3FB5-4F9C-ACAC-07E332F5D7AC}">
      <dgm:prSet/>
      <dgm:spPr/>
      <dgm:t>
        <a:bodyPr/>
        <a:lstStyle/>
        <a:p>
          <a:endParaRPr lang="ru-RU" sz="18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82909-97C7-446B-BB3D-AE177FB84449}" type="pres">
      <dgm:prSet presAssocID="{A5E082F8-89BD-49A6-AE71-8C841B259D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DE17A3-E50E-4995-A0A5-AF7F2A6CB831}" type="pres">
      <dgm:prSet presAssocID="{E1C2172F-445C-490C-819B-D1888534CB4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1AD307-3439-4D10-80B0-DCDF32F9A2C6}" type="pres">
      <dgm:prSet presAssocID="{0DE052E6-6E2E-4844-86CF-479B7E880F10}" presName="spacer" presStyleCnt="0"/>
      <dgm:spPr/>
      <dgm:t>
        <a:bodyPr/>
        <a:lstStyle/>
        <a:p>
          <a:endParaRPr lang="ru-RU"/>
        </a:p>
      </dgm:t>
    </dgm:pt>
    <dgm:pt modelId="{D85FD7B3-1510-4DDB-A094-D9184A147854}" type="pres">
      <dgm:prSet presAssocID="{578A7662-E813-44FF-B70D-0BE136FB7C5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2F0D51-5280-42C9-8367-98A90A705672}" type="pres">
      <dgm:prSet presAssocID="{EBEA81DC-8E67-4E22-B9EE-25043ADCAF4E}" presName="spacer" presStyleCnt="0"/>
      <dgm:spPr/>
      <dgm:t>
        <a:bodyPr/>
        <a:lstStyle/>
        <a:p>
          <a:endParaRPr lang="ru-RU"/>
        </a:p>
      </dgm:t>
    </dgm:pt>
    <dgm:pt modelId="{7C183120-3008-4463-AD3F-4AEB26D2119C}" type="pres">
      <dgm:prSet presAssocID="{295CFCBD-9431-4C32-91E3-59D7A91E629B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94B07A-2B29-4FD5-98ED-EBFD97D82FD8}" type="pres">
      <dgm:prSet presAssocID="{0A486650-B43C-49B7-AFF5-DB1C504F292C}" presName="spacer" presStyleCnt="0"/>
      <dgm:spPr/>
      <dgm:t>
        <a:bodyPr/>
        <a:lstStyle/>
        <a:p>
          <a:endParaRPr lang="ru-RU"/>
        </a:p>
      </dgm:t>
    </dgm:pt>
    <dgm:pt modelId="{CD34F825-5AEE-48B2-ABDF-DC33B267F8B1}" type="pres">
      <dgm:prSet presAssocID="{A9E5350B-3246-45C0-A35F-A842B56B9D4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4AB96B-AE4A-46E8-AEDE-2786955C143C}" type="pres">
      <dgm:prSet presAssocID="{2165BB47-2305-495D-8B2F-FC2B53889524}" presName="spacer" presStyleCnt="0"/>
      <dgm:spPr/>
      <dgm:t>
        <a:bodyPr/>
        <a:lstStyle/>
        <a:p>
          <a:endParaRPr lang="ru-RU"/>
        </a:p>
      </dgm:t>
    </dgm:pt>
    <dgm:pt modelId="{0AD68A07-6A2E-49B7-973A-95523C4A2D31}" type="pres">
      <dgm:prSet presAssocID="{2DE34244-F92B-4B70-813B-7C0EA831093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C893B-A315-488E-AF7F-F73C86F14912}" type="pres">
      <dgm:prSet presAssocID="{A746C6C0-DF8D-4893-A8A9-F14CE8FBAB1B}" presName="spacer" presStyleCnt="0"/>
      <dgm:spPr/>
      <dgm:t>
        <a:bodyPr/>
        <a:lstStyle/>
        <a:p>
          <a:endParaRPr lang="ru-RU"/>
        </a:p>
      </dgm:t>
    </dgm:pt>
    <dgm:pt modelId="{1DB2469D-4826-4143-9DB2-66585C50B000}" type="pres">
      <dgm:prSet presAssocID="{1C5DB4C9-5B53-4F3B-B33E-6786FC0D359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7A820D-C84A-4818-863E-11B4E3A2C934}" srcId="{A5E082F8-89BD-49A6-AE71-8C841B259DB8}" destId="{1C5DB4C9-5B53-4F3B-B33E-6786FC0D3595}" srcOrd="5" destOrd="0" parTransId="{CF1F51C9-7D8F-4844-9852-C8422B4C9782}" sibTransId="{E31F5CD5-71B7-4B48-899D-E3B62D86F77F}"/>
    <dgm:cxn modelId="{65D175CE-F5CB-41C0-BEB0-90FEBE860B09}" type="presOf" srcId="{578A7662-E813-44FF-B70D-0BE136FB7C51}" destId="{D85FD7B3-1510-4DDB-A094-D9184A147854}" srcOrd="0" destOrd="0" presId="urn:microsoft.com/office/officeart/2005/8/layout/vList2"/>
    <dgm:cxn modelId="{1F018BBD-1E7E-4C3A-86BD-367704EB2103}" type="presOf" srcId="{A5E082F8-89BD-49A6-AE71-8C841B259DB8}" destId="{DB082909-97C7-446B-BB3D-AE177FB84449}" srcOrd="0" destOrd="0" presId="urn:microsoft.com/office/officeart/2005/8/layout/vList2"/>
    <dgm:cxn modelId="{F37837AA-CB59-4526-9E4A-573AEEC6286E}" type="presOf" srcId="{2DE34244-F92B-4B70-813B-7C0EA8310933}" destId="{0AD68A07-6A2E-49B7-973A-95523C4A2D31}" srcOrd="0" destOrd="0" presId="urn:microsoft.com/office/officeart/2005/8/layout/vList2"/>
    <dgm:cxn modelId="{6D554F3D-6240-4E3B-B6A5-3DCB2361F121}" type="presOf" srcId="{A9E5350B-3246-45C0-A35F-A842B56B9D41}" destId="{CD34F825-5AEE-48B2-ABDF-DC33B267F8B1}" srcOrd="0" destOrd="0" presId="urn:microsoft.com/office/officeart/2005/8/layout/vList2"/>
    <dgm:cxn modelId="{EB8F939D-782E-40DD-8313-A2F2E5FEF550}" srcId="{A5E082F8-89BD-49A6-AE71-8C841B259DB8}" destId="{2DE34244-F92B-4B70-813B-7C0EA8310933}" srcOrd="4" destOrd="0" parTransId="{C7023888-B96A-42CC-93D6-A832263AAB90}" sibTransId="{A746C6C0-DF8D-4893-A8A9-F14CE8FBAB1B}"/>
    <dgm:cxn modelId="{4A34E52B-904B-48A6-80BB-19E99BF16F6D}" srcId="{A5E082F8-89BD-49A6-AE71-8C841B259DB8}" destId="{A9E5350B-3246-45C0-A35F-A842B56B9D41}" srcOrd="3" destOrd="0" parTransId="{E6D6E777-B3DE-4432-8F5E-6BAA2CB1A32A}" sibTransId="{2165BB47-2305-495D-8B2F-FC2B53889524}"/>
    <dgm:cxn modelId="{15391FF2-09A9-4F92-B057-820CD89AA27A}" srcId="{A5E082F8-89BD-49A6-AE71-8C841B259DB8}" destId="{295CFCBD-9431-4C32-91E3-59D7A91E629B}" srcOrd="2" destOrd="0" parTransId="{EABCEBA5-193E-4CFD-9665-7CE1902A0D02}" sibTransId="{0A486650-B43C-49B7-AFF5-DB1C504F292C}"/>
    <dgm:cxn modelId="{AB343D93-D958-4034-9979-1BDF092E91E1}" type="presOf" srcId="{295CFCBD-9431-4C32-91E3-59D7A91E629B}" destId="{7C183120-3008-4463-AD3F-4AEB26D2119C}" srcOrd="0" destOrd="0" presId="urn:microsoft.com/office/officeart/2005/8/layout/vList2"/>
    <dgm:cxn modelId="{1DCE0B0F-9F0D-4193-BF41-29F970A87BDB}" type="presOf" srcId="{E1C2172F-445C-490C-819B-D1888534CB4F}" destId="{45DE17A3-E50E-4995-A0A5-AF7F2A6CB831}" srcOrd="0" destOrd="0" presId="urn:microsoft.com/office/officeart/2005/8/layout/vList2"/>
    <dgm:cxn modelId="{2F781F22-3040-40C7-B9BD-DFB7E3C7B45B}" type="presOf" srcId="{1C5DB4C9-5B53-4F3B-B33E-6786FC0D3595}" destId="{1DB2469D-4826-4143-9DB2-66585C50B000}" srcOrd="0" destOrd="0" presId="urn:microsoft.com/office/officeart/2005/8/layout/vList2"/>
    <dgm:cxn modelId="{A28CC0D5-6BAE-47C0-AA69-73F821355E3A}" srcId="{A5E082F8-89BD-49A6-AE71-8C841B259DB8}" destId="{578A7662-E813-44FF-B70D-0BE136FB7C51}" srcOrd="1" destOrd="0" parTransId="{BAE475A5-867D-487F-B1BC-7424E34CB7B4}" sibTransId="{EBEA81DC-8E67-4E22-B9EE-25043ADCAF4E}"/>
    <dgm:cxn modelId="{A91CAE52-3FB5-4F9C-ACAC-07E332F5D7AC}" srcId="{A5E082F8-89BD-49A6-AE71-8C841B259DB8}" destId="{E1C2172F-445C-490C-819B-D1888534CB4F}" srcOrd="0" destOrd="0" parTransId="{A93B2B05-C0D3-46FA-8D00-500C8B8F3056}" sibTransId="{0DE052E6-6E2E-4844-86CF-479B7E880F10}"/>
    <dgm:cxn modelId="{ACA6EA28-B4E6-40F1-917E-AF24F96A0CA2}" type="presParOf" srcId="{DB082909-97C7-446B-BB3D-AE177FB84449}" destId="{45DE17A3-E50E-4995-A0A5-AF7F2A6CB831}" srcOrd="0" destOrd="0" presId="urn:microsoft.com/office/officeart/2005/8/layout/vList2"/>
    <dgm:cxn modelId="{DF3BB288-EF5F-4769-8A66-4DDB66D4DE68}" type="presParOf" srcId="{DB082909-97C7-446B-BB3D-AE177FB84449}" destId="{4F1AD307-3439-4D10-80B0-DCDF32F9A2C6}" srcOrd="1" destOrd="0" presId="urn:microsoft.com/office/officeart/2005/8/layout/vList2"/>
    <dgm:cxn modelId="{24408988-795B-43E6-B7C4-1888D0D4683B}" type="presParOf" srcId="{DB082909-97C7-446B-BB3D-AE177FB84449}" destId="{D85FD7B3-1510-4DDB-A094-D9184A147854}" srcOrd="2" destOrd="0" presId="urn:microsoft.com/office/officeart/2005/8/layout/vList2"/>
    <dgm:cxn modelId="{092400F2-4869-4D41-971D-0A955D6ABF1B}" type="presParOf" srcId="{DB082909-97C7-446B-BB3D-AE177FB84449}" destId="{CE2F0D51-5280-42C9-8367-98A90A705672}" srcOrd="3" destOrd="0" presId="urn:microsoft.com/office/officeart/2005/8/layout/vList2"/>
    <dgm:cxn modelId="{72E107F8-8136-4074-A3DA-162AB85E1B03}" type="presParOf" srcId="{DB082909-97C7-446B-BB3D-AE177FB84449}" destId="{7C183120-3008-4463-AD3F-4AEB26D2119C}" srcOrd="4" destOrd="0" presId="urn:microsoft.com/office/officeart/2005/8/layout/vList2"/>
    <dgm:cxn modelId="{42E7E093-A009-489D-B325-F94B05913EFB}" type="presParOf" srcId="{DB082909-97C7-446B-BB3D-AE177FB84449}" destId="{AE94B07A-2B29-4FD5-98ED-EBFD97D82FD8}" srcOrd="5" destOrd="0" presId="urn:microsoft.com/office/officeart/2005/8/layout/vList2"/>
    <dgm:cxn modelId="{74166333-3A2D-4D51-9CA9-0AEE02E36FE9}" type="presParOf" srcId="{DB082909-97C7-446B-BB3D-AE177FB84449}" destId="{CD34F825-5AEE-48B2-ABDF-DC33B267F8B1}" srcOrd="6" destOrd="0" presId="urn:microsoft.com/office/officeart/2005/8/layout/vList2"/>
    <dgm:cxn modelId="{BA5C7438-3E3C-4638-9FB0-DB19E49E747D}" type="presParOf" srcId="{DB082909-97C7-446B-BB3D-AE177FB84449}" destId="{B44AB96B-AE4A-46E8-AEDE-2786955C143C}" srcOrd="7" destOrd="0" presId="urn:microsoft.com/office/officeart/2005/8/layout/vList2"/>
    <dgm:cxn modelId="{0097F8B5-0402-4B2D-BAF1-75DF1DAD9405}" type="presParOf" srcId="{DB082909-97C7-446B-BB3D-AE177FB84449}" destId="{0AD68A07-6A2E-49B7-973A-95523C4A2D31}" srcOrd="8" destOrd="0" presId="urn:microsoft.com/office/officeart/2005/8/layout/vList2"/>
    <dgm:cxn modelId="{10F96085-9349-4A6A-A0A8-AB3ED52839B4}" type="presParOf" srcId="{DB082909-97C7-446B-BB3D-AE177FB84449}" destId="{A49C893B-A315-488E-AF7F-F73C86F14912}" srcOrd="9" destOrd="0" presId="urn:microsoft.com/office/officeart/2005/8/layout/vList2"/>
    <dgm:cxn modelId="{97079FA5-F492-42FB-B9D3-5E3DA16A3F40}" type="presParOf" srcId="{DB082909-97C7-446B-BB3D-AE177FB84449}" destId="{1DB2469D-4826-4143-9DB2-66585C50B00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347703-0042-4C05-8AA9-3E6C5EE82A0C}" type="doc">
      <dgm:prSet loTypeId="urn:microsoft.com/office/officeart/2005/8/layout/bProcess3" loCatId="process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5978487-B1EE-4A52-B180-A5DC31F4BA65}">
      <dgm:prSet phldrT="[Текст]"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систематического (3 и более раза в течение 12 последовательных календарных месяцев) непредставления сведений о платежных услугах в НБ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B39A1D-7A6A-4856-B699-29DCB29B62F3}" type="parTrans" cxnId="{D79F09F6-5B8E-4FDC-8F0E-CE624EE5258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661DC-65A3-47BE-B9FD-DFA479908C73}" type="sibTrans" cxnId="{D79F09F6-5B8E-4FDC-8F0E-CE624EE5258E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FCB6F5-8106-4009-99DE-9245780F72C1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представления недостоверных сведений о платежных услугах либо недостоверных сведений, подлежащих отражению в документах, которые влияют на принятие решения об учетной регистрации платежной организации;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CE6778-C106-43B6-ABA6-692B8EB4CE05}" type="parTrans" cxnId="{03F4C423-5A36-4581-A024-5840C5BB4C06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CCF85C-83E3-4F76-BA2F-F56E90BEBAA9}" type="sibTrans" cxnId="{03F4C423-5A36-4581-A024-5840C5BB4C06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12E6DA-D7A6-47CA-BFE6-5C99215000D1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систематического (3 и более раза в течение 12 последовательных календарных месяцев) невыполнения требований законодательства РК о ППС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774611-7A4F-4C58-82F5-F86A1E602A73}" type="parTrans" cxnId="{E5740334-292C-419C-8A12-1FEE4AD989F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6B0928-151F-43F3-A180-ABFA84B70E91}" type="sibTrans" cxnId="{E5740334-292C-419C-8A12-1FEE4AD989FD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3B184D-612D-4563-BE07-29FD252B0CD1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неосуществления платежной организацией деятельности в течение 12 последовательных календарных месяцев со дня включения в реестр платежных организаций или прекращения своей деятельности на период более 6 месяцев подряд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11241B-6374-4D76-A294-D40E18A2A7AC}" type="parTrans" cxnId="{E212D179-2094-40A8-8AD8-641F2FDCAA1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0FC97E-0F40-4DA1-9067-948E5454E832}" type="sibTrans" cxnId="{E212D179-2094-40A8-8AD8-641F2FDCAA1D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6A57CA-8FE4-41C2-8204-952D3F9322AA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вступления в законную силу решения суда о прекращении деятельности платежной организации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F1D824-7683-429A-983F-68F5ADD9DFDD}" type="parTrans" cxnId="{0EE91DAE-B991-472F-9B83-38D28ECEF9D6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19571C-5859-4DDC-9EEA-95300CD92651}" type="sibTrans" cxnId="{0EE91DAE-B991-472F-9B83-38D28ECEF9D6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ACABB0-8A1E-42FB-A3C7-5CAB3D8CE7FA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внесения сведений о прекращении деятельности платежной организации в Национальный реестр бизнес-идентификационных номеров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6C8686-B3A5-4AF8-A403-AD55EA51AF21}" type="parTrans" cxnId="{5E8F6CFF-14BD-4D7C-BE3C-4222ECF05F9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0ED0F3-67D4-499F-B190-DC5AEF653D62}" type="sibTrans" cxnId="{5E8F6CFF-14BD-4D7C-BE3C-4222ECF05F9E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BB399B-D4C5-4E12-9CC5-73FE2FD4A97E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принятия ПО решения о добровольном прекращении своей деятельности путем реорганизации или ликвидации. При этом ПО до подачи заявления об исключении из реестра ПО исполняет все свои обязательства. К заявлению одновременно прилагается письмо о подтверждении исполнения всех обязательств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C8A885-CBB0-4A6F-A571-893E3E67617F}" type="parTrans" cxnId="{3BC85BDA-FD8C-427A-B124-BDD32F0D8E2E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0875FA-5486-4D9E-B955-4882039ACFA6}" type="sibTrans" cxnId="{3BC85BDA-FD8C-427A-B124-BDD32F0D8E2E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998000-B55C-4F52-B838-6DEC21CA46FA}">
      <dgm:prSet custT="1"/>
      <dgm:spPr/>
      <dgm:t>
        <a:bodyPr/>
        <a:lstStyle/>
        <a:p>
          <a:r>
            <a:rPr lang="ru-RU" sz="1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воспрепятствования ПО в проведении проверки со стороны НацБанка либо невыполнения предписаний НацБанка</a:t>
          </a:r>
          <a:endParaRPr lang="en-US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67F8B7-A8FB-4DE2-ABA6-F5907E51422D}" type="parTrans" cxnId="{20B11D2A-0278-4711-9E9D-CFA2832F054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A34226-1646-4D11-A7E3-858CBF82C2BB}" type="sibTrans" cxnId="{20B11D2A-0278-4711-9E9D-CFA2832F0547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1E1FAF-9C17-4590-A45D-1194041977B9}">
      <dgm:prSet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поступления заявления ПО в случае отказа от оказания платежных услуг, за исключением случаев, когда такое исключение способствует нанесению ущерба интересам получателей платежных услуг</a:t>
          </a:r>
          <a:endParaRPr lang="en-US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7664CF-DC28-41CE-A75F-6BB660295E52}" type="parTrans" cxnId="{70B77208-7553-4164-8CFA-87E0DCC2899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F37465-9ACB-482F-BBA5-EF316A50D444}" type="sibTrans" cxnId="{70B77208-7553-4164-8CFA-87E0DCC2899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C33651-97ED-4873-A8FC-AB04A08D20C9}" type="pres">
      <dgm:prSet presAssocID="{7D347703-0042-4C05-8AA9-3E6C5EE82A0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0D5D92-2E85-491A-B82F-AF93B5CD9B90}" type="pres">
      <dgm:prSet presAssocID="{B5978487-B1EE-4A52-B180-A5DC31F4BA65}" presName="node" presStyleLbl="node1" presStyleIdx="0" presStyleCnt="9" custScaleX="1130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E1C489-EBB0-46DE-87ED-BE1E43F938CC}" type="pres">
      <dgm:prSet presAssocID="{7C2661DC-65A3-47BE-B9FD-DFA479908C73}" presName="sibTrans" presStyleLbl="sibTrans1D1" presStyleIdx="0" presStyleCnt="8"/>
      <dgm:spPr/>
      <dgm:t>
        <a:bodyPr/>
        <a:lstStyle/>
        <a:p>
          <a:endParaRPr lang="ru-RU"/>
        </a:p>
      </dgm:t>
    </dgm:pt>
    <dgm:pt modelId="{4B8014E3-4FA9-4CF6-A475-7ED77ED8B35D}" type="pres">
      <dgm:prSet presAssocID="{7C2661DC-65A3-47BE-B9FD-DFA479908C73}" presName="connectorText" presStyleLbl="sibTrans1D1" presStyleIdx="0" presStyleCnt="8"/>
      <dgm:spPr/>
      <dgm:t>
        <a:bodyPr/>
        <a:lstStyle/>
        <a:p>
          <a:endParaRPr lang="ru-RU"/>
        </a:p>
      </dgm:t>
    </dgm:pt>
    <dgm:pt modelId="{46C3B186-AF9E-4BBE-AE33-C575A6469200}" type="pres">
      <dgm:prSet presAssocID="{E5FCB6F5-8106-4009-99DE-9245780F72C1}" presName="node" presStyleLbl="node1" presStyleIdx="1" presStyleCnt="9" custScaleX="172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1BC88-7E06-4060-AD59-A57D554C0D0D}" type="pres">
      <dgm:prSet presAssocID="{A4CCF85C-83E3-4F76-BA2F-F56E90BEBAA9}" presName="sibTrans" presStyleLbl="sibTrans1D1" presStyleIdx="1" presStyleCnt="8"/>
      <dgm:spPr/>
      <dgm:t>
        <a:bodyPr/>
        <a:lstStyle/>
        <a:p>
          <a:endParaRPr lang="ru-RU"/>
        </a:p>
      </dgm:t>
    </dgm:pt>
    <dgm:pt modelId="{48F3276E-B570-4D60-927E-F906C5360D02}" type="pres">
      <dgm:prSet presAssocID="{A4CCF85C-83E3-4F76-BA2F-F56E90BEBAA9}" presName="connectorText" presStyleLbl="sibTrans1D1" presStyleIdx="1" presStyleCnt="8"/>
      <dgm:spPr/>
      <dgm:t>
        <a:bodyPr/>
        <a:lstStyle/>
        <a:p>
          <a:endParaRPr lang="ru-RU"/>
        </a:p>
      </dgm:t>
    </dgm:pt>
    <dgm:pt modelId="{B31032D3-0E01-4A7F-A2A4-6445C734DDAB}" type="pres">
      <dgm:prSet presAssocID="{B912E6DA-D7A6-47CA-BFE6-5C99215000D1}" presName="node" presStyleLbl="node1" presStyleIdx="2" presStyleCnt="9" custScaleX="1173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000C1-0A9D-4E20-A9C8-32190B7C9DAB}" type="pres">
      <dgm:prSet presAssocID="{F16B0928-151F-43F3-A180-ABFA84B70E91}" presName="sibTrans" presStyleLbl="sibTrans1D1" presStyleIdx="2" presStyleCnt="8"/>
      <dgm:spPr/>
      <dgm:t>
        <a:bodyPr/>
        <a:lstStyle/>
        <a:p>
          <a:endParaRPr lang="ru-RU"/>
        </a:p>
      </dgm:t>
    </dgm:pt>
    <dgm:pt modelId="{1296F402-72B3-4DF3-8298-2DFAB1889E5A}" type="pres">
      <dgm:prSet presAssocID="{F16B0928-151F-43F3-A180-ABFA84B70E91}" presName="connectorText" presStyleLbl="sibTrans1D1" presStyleIdx="2" presStyleCnt="8"/>
      <dgm:spPr/>
      <dgm:t>
        <a:bodyPr/>
        <a:lstStyle/>
        <a:p>
          <a:endParaRPr lang="ru-RU"/>
        </a:p>
      </dgm:t>
    </dgm:pt>
    <dgm:pt modelId="{DA8FB536-E471-46D4-9D81-2F3C49631078}" type="pres">
      <dgm:prSet presAssocID="{423B184D-612D-4563-BE07-29FD252B0CD1}" presName="node" presStyleLbl="node1" presStyleIdx="3" presStyleCnt="9" custScaleX="190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E425A-1A95-4CBF-9555-571AF7E06BC6}" type="pres">
      <dgm:prSet presAssocID="{1A0FC97E-0F40-4DA1-9067-948E5454E832}" presName="sibTrans" presStyleLbl="sibTrans1D1" presStyleIdx="3" presStyleCnt="8"/>
      <dgm:spPr/>
      <dgm:t>
        <a:bodyPr/>
        <a:lstStyle/>
        <a:p>
          <a:endParaRPr lang="ru-RU"/>
        </a:p>
      </dgm:t>
    </dgm:pt>
    <dgm:pt modelId="{3A1D0242-A782-48B0-932C-042587764D36}" type="pres">
      <dgm:prSet presAssocID="{1A0FC97E-0F40-4DA1-9067-948E5454E832}" presName="connectorText" presStyleLbl="sibTrans1D1" presStyleIdx="3" presStyleCnt="8"/>
      <dgm:spPr/>
      <dgm:t>
        <a:bodyPr/>
        <a:lstStyle/>
        <a:p>
          <a:endParaRPr lang="ru-RU"/>
        </a:p>
      </dgm:t>
    </dgm:pt>
    <dgm:pt modelId="{66703932-82E4-499E-B9CA-F9A23A9C1D89}" type="pres">
      <dgm:prSet presAssocID="{9D6A57CA-8FE4-41C2-8204-952D3F9322AA}" presName="node" presStyleLbl="node1" presStyleIdx="4" presStyleCnt="9" custScaleX="111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53124-4B17-4D02-96C1-771FFCF0AC65}" type="pres">
      <dgm:prSet presAssocID="{2D19571C-5859-4DDC-9EEA-95300CD92651}" presName="sibTrans" presStyleLbl="sibTrans1D1" presStyleIdx="4" presStyleCnt="8"/>
      <dgm:spPr/>
      <dgm:t>
        <a:bodyPr/>
        <a:lstStyle/>
        <a:p>
          <a:endParaRPr lang="ru-RU"/>
        </a:p>
      </dgm:t>
    </dgm:pt>
    <dgm:pt modelId="{BE8798B4-FE45-4B40-A799-747E423C9730}" type="pres">
      <dgm:prSet presAssocID="{2D19571C-5859-4DDC-9EEA-95300CD92651}" presName="connectorText" presStyleLbl="sibTrans1D1" presStyleIdx="4" presStyleCnt="8"/>
      <dgm:spPr/>
      <dgm:t>
        <a:bodyPr/>
        <a:lstStyle/>
        <a:p>
          <a:endParaRPr lang="ru-RU"/>
        </a:p>
      </dgm:t>
    </dgm:pt>
    <dgm:pt modelId="{85EDF6F2-CBBC-4D1E-A619-48D6D8D38BEF}" type="pres">
      <dgm:prSet presAssocID="{3FACABB0-8A1E-42FB-A3C7-5CAB3D8CE7FA}" presName="node" presStyleLbl="node1" presStyleIdx="5" presStyleCnt="9" custScaleX="1388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B40D1-9F32-47E1-AD02-9F19907DA533}" type="pres">
      <dgm:prSet presAssocID="{A00ED0F3-67D4-499F-B190-DC5AEF653D62}" presName="sibTrans" presStyleLbl="sibTrans1D1" presStyleIdx="5" presStyleCnt="8"/>
      <dgm:spPr/>
      <dgm:t>
        <a:bodyPr/>
        <a:lstStyle/>
        <a:p>
          <a:endParaRPr lang="ru-RU"/>
        </a:p>
      </dgm:t>
    </dgm:pt>
    <dgm:pt modelId="{0434FA7F-A091-4DE3-A8E0-4C88394EE3BC}" type="pres">
      <dgm:prSet presAssocID="{A00ED0F3-67D4-499F-B190-DC5AEF653D62}" presName="connectorText" presStyleLbl="sibTrans1D1" presStyleIdx="5" presStyleCnt="8"/>
      <dgm:spPr/>
      <dgm:t>
        <a:bodyPr/>
        <a:lstStyle/>
        <a:p>
          <a:endParaRPr lang="ru-RU"/>
        </a:p>
      </dgm:t>
    </dgm:pt>
    <dgm:pt modelId="{C15CF9C1-E9C0-489E-8FF3-06F38903AEC3}" type="pres">
      <dgm:prSet presAssocID="{EDBB399B-D4C5-4E12-9CC5-73FE2FD4A97E}" presName="node" presStyleLbl="node1" presStyleIdx="6" presStyleCnt="9" custScaleX="2285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4AC6D5-0A38-4F6F-8FF3-4EE8624CABB3}" type="pres">
      <dgm:prSet presAssocID="{020875FA-5486-4D9E-B955-4882039ACFA6}" presName="sibTrans" presStyleLbl="sibTrans1D1" presStyleIdx="6" presStyleCnt="8"/>
      <dgm:spPr/>
      <dgm:t>
        <a:bodyPr/>
        <a:lstStyle/>
        <a:p>
          <a:endParaRPr lang="ru-RU"/>
        </a:p>
      </dgm:t>
    </dgm:pt>
    <dgm:pt modelId="{46DFFBFC-C01B-46A3-8961-C6420BE496A2}" type="pres">
      <dgm:prSet presAssocID="{020875FA-5486-4D9E-B955-4882039ACFA6}" presName="connectorText" presStyleLbl="sibTrans1D1" presStyleIdx="6" presStyleCnt="8"/>
      <dgm:spPr/>
      <dgm:t>
        <a:bodyPr/>
        <a:lstStyle/>
        <a:p>
          <a:endParaRPr lang="ru-RU"/>
        </a:p>
      </dgm:t>
    </dgm:pt>
    <dgm:pt modelId="{07FCBCCD-10A2-4954-8807-29112AF3E040}" type="pres">
      <dgm:prSet presAssocID="{0A998000-B55C-4F52-B838-6DEC21CA46F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623BCD-1DE4-4BC4-B130-DF18244353AF}" type="pres">
      <dgm:prSet presAssocID="{90A34226-1646-4D11-A7E3-858CBF82C2BB}" presName="sibTrans" presStyleLbl="sibTrans1D1" presStyleIdx="7" presStyleCnt="8"/>
      <dgm:spPr/>
      <dgm:t>
        <a:bodyPr/>
        <a:lstStyle/>
        <a:p>
          <a:endParaRPr lang="ru-RU"/>
        </a:p>
      </dgm:t>
    </dgm:pt>
    <dgm:pt modelId="{65ECC177-DFB0-45E3-815C-9FFF9B241C4E}" type="pres">
      <dgm:prSet presAssocID="{90A34226-1646-4D11-A7E3-858CBF82C2BB}" presName="connectorText" presStyleLbl="sibTrans1D1" presStyleIdx="7" presStyleCnt="8"/>
      <dgm:spPr/>
      <dgm:t>
        <a:bodyPr/>
        <a:lstStyle/>
        <a:p>
          <a:endParaRPr lang="ru-RU"/>
        </a:p>
      </dgm:t>
    </dgm:pt>
    <dgm:pt modelId="{4179EB8C-FF4D-41E9-A331-EC1CA9082844}" type="pres">
      <dgm:prSet presAssocID="{631E1FAF-9C17-4590-A45D-1194041977B9}" presName="node" presStyleLbl="node1" presStyleIdx="8" presStyleCnt="9" custScaleX="157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AB19D4-5517-4503-949B-0041F51E9690}" type="presOf" srcId="{F16B0928-151F-43F3-A180-ABFA84B70E91}" destId="{100000C1-0A9D-4E20-A9C8-32190B7C9DAB}" srcOrd="0" destOrd="0" presId="urn:microsoft.com/office/officeart/2005/8/layout/bProcess3"/>
    <dgm:cxn modelId="{2A4EDC9C-57CD-4F1C-8B74-D838B256C0C9}" type="presOf" srcId="{A00ED0F3-67D4-499F-B190-DC5AEF653D62}" destId="{0434FA7F-A091-4DE3-A8E0-4C88394EE3BC}" srcOrd="1" destOrd="0" presId="urn:microsoft.com/office/officeart/2005/8/layout/bProcess3"/>
    <dgm:cxn modelId="{CABB38E9-FB33-405E-AAB1-61F1D21B8CA3}" type="presOf" srcId="{A00ED0F3-67D4-499F-B190-DC5AEF653D62}" destId="{3C3B40D1-9F32-47E1-AD02-9F19907DA533}" srcOrd="0" destOrd="0" presId="urn:microsoft.com/office/officeart/2005/8/layout/bProcess3"/>
    <dgm:cxn modelId="{3A7AE587-4136-4B26-A80A-2F99081B83BE}" type="presOf" srcId="{EDBB399B-D4C5-4E12-9CC5-73FE2FD4A97E}" destId="{C15CF9C1-E9C0-489E-8FF3-06F38903AEC3}" srcOrd="0" destOrd="0" presId="urn:microsoft.com/office/officeart/2005/8/layout/bProcess3"/>
    <dgm:cxn modelId="{D79F09F6-5B8E-4FDC-8F0E-CE624EE5258E}" srcId="{7D347703-0042-4C05-8AA9-3E6C5EE82A0C}" destId="{B5978487-B1EE-4A52-B180-A5DC31F4BA65}" srcOrd="0" destOrd="0" parTransId="{20B39A1D-7A6A-4856-B699-29DCB29B62F3}" sibTransId="{7C2661DC-65A3-47BE-B9FD-DFA479908C73}"/>
    <dgm:cxn modelId="{0EE91DAE-B991-472F-9B83-38D28ECEF9D6}" srcId="{7D347703-0042-4C05-8AA9-3E6C5EE82A0C}" destId="{9D6A57CA-8FE4-41C2-8204-952D3F9322AA}" srcOrd="4" destOrd="0" parTransId="{E4F1D824-7683-429A-983F-68F5ADD9DFDD}" sibTransId="{2D19571C-5859-4DDC-9EEA-95300CD92651}"/>
    <dgm:cxn modelId="{BF0813F4-0C01-4D8B-8971-7500257498D4}" type="presOf" srcId="{F16B0928-151F-43F3-A180-ABFA84B70E91}" destId="{1296F402-72B3-4DF3-8298-2DFAB1889E5A}" srcOrd="1" destOrd="0" presId="urn:microsoft.com/office/officeart/2005/8/layout/bProcess3"/>
    <dgm:cxn modelId="{91FE5D3B-F707-488E-9D87-39FA28BBB678}" type="presOf" srcId="{9D6A57CA-8FE4-41C2-8204-952D3F9322AA}" destId="{66703932-82E4-499E-B9CA-F9A23A9C1D89}" srcOrd="0" destOrd="0" presId="urn:microsoft.com/office/officeart/2005/8/layout/bProcess3"/>
    <dgm:cxn modelId="{973CA7A6-DF78-4910-94A8-C75D824ECFB9}" type="presOf" srcId="{B5978487-B1EE-4A52-B180-A5DC31F4BA65}" destId="{D60D5D92-2E85-491A-B82F-AF93B5CD9B90}" srcOrd="0" destOrd="0" presId="urn:microsoft.com/office/officeart/2005/8/layout/bProcess3"/>
    <dgm:cxn modelId="{10AA48F9-2282-44C1-A8EB-C80347E3F4D4}" type="presOf" srcId="{A4CCF85C-83E3-4F76-BA2F-F56E90BEBAA9}" destId="{2FD1BC88-7E06-4060-AD59-A57D554C0D0D}" srcOrd="0" destOrd="0" presId="urn:microsoft.com/office/officeart/2005/8/layout/bProcess3"/>
    <dgm:cxn modelId="{70B77208-7553-4164-8CFA-87E0DCC2899D}" srcId="{7D347703-0042-4C05-8AA9-3E6C5EE82A0C}" destId="{631E1FAF-9C17-4590-A45D-1194041977B9}" srcOrd="8" destOrd="0" parTransId="{C17664CF-DC28-41CE-A75F-6BB660295E52}" sibTransId="{A7F37465-9ACB-482F-BBA5-EF316A50D444}"/>
    <dgm:cxn modelId="{E4DADF3D-714E-440D-8219-23224FAA88AD}" type="presOf" srcId="{1A0FC97E-0F40-4DA1-9067-948E5454E832}" destId="{3A1D0242-A782-48B0-932C-042587764D36}" srcOrd="1" destOrd="0" presId="urn:microsoft.com/office/officeart/2005/8/layout/bProcess3"/>
    <dgm:cxn modelId="{4B6F55D1-5501-47EE-BE6C-6118016FEF3C}" type="presOf" srcId="{7C2661DC-65A3-47BE-B9FD-DFA479908C73}" destId="{39E1C489-EBB0-46DE-87ED-BE1E43F938CC}" srcOrd="0" destOrd="0" presId="urn:microsoft.com/office/officeart/2005/8/layout/bProcess3"/>
    <dgm:cxn modelId="{B0193F1D-8876-4590-BF56-0B179306768D}" type="presOf" srcId="{A4CCF85C-83E3-4F76-BA2F-F56E90BEBAA9}" destId="{48F3276E-B570-4D60-927E-F906C5360D02}" srcOrd="1" destOrd="0" presId="urn:microsoft.com/office/officeart/2005/8/layout/bProcess3"/>
    <dgm:cxn modelId="{6DAADC45-2248-4B6F-A2D0-7E8A21BD152D}" type="presOf" srcId="{90A34226-1646-4D11-A7E3-858CBF82C2BB}" destId="{65ECC177-DFB0-45E3-815C-9FFF9B241C4E}" srcOrd="1" destOrd="0" presId="urn:microsoft.com/office/officeart/2005/8/layout/bProcess3"/>
    <dgm:cxn modelId="{E2C17113-5EE1-48F5-9333-C57C309EAF72}" type="presOf" srcId="{90A34226-1646-4D11-A7E3-858CBF82C2BB}" destId="{0B623BCD-1DE4-4BC4-B130-DF18244353AF}" srcOrd="0" destOrd="0" presId="urn:microsoft.com/office/officeart/2005/8/layout/bProcess3"/>
    <dgm:cxn modelId="{F146B42D-EBFB-41A1-B278-2AF41A2F440A}" type="presOf" srcId="{0A998000-B55C-4F52-B838-6DEC21CA46FA}" destId="{07FCBCCD-10A2-4954-8807-29112AF3E040}" srcOrd="0" destOrd="0" presId="urn:microsoft.com/office/officeart/2005/8/layout/bProcess3"/>
    <dgm:cxn modelId="{C8B489FC-CF85-4933-98DC-7F74873D3C04}" type="presOf" srcId="{020875FA-5486-4D9E-B955-4882039ACFA6}" destId="{46DFFBFC-C01B-46A3-8961-C6420BE496A2}" srcOrd="1" destOrd="0" presId="urn:microsoft.com/office/officeart/2005/8/layout/bProcess3"/>
    <dgm:cxn modelId="{E5740334-292C-419C-8A12-1FEE4AD989FD}" srcId="{7D347703-0042-4C05-8AA9-3E6C5EE82A0C}" destId="{B912E6DA-D7A6-47CA-BFE6-5C99215000D1}" srcOrd="2" destOrd="0" parTransId="{6E774611-7A4F-4C58-82F5-F86A1E602A73}" sibTransId="{F16B0928-151F-43F3-A180-ABFA84B70E91}"/>
    <dgm:cxn modelId="{3B6D4FCF-BDE5-45A9-8E5B-0AB87A052057}" type="presOf" srcId="{7C2661DC-65A3-47BE-B9FD-DFA479908C73}" destId="{4B8014E3-4FA9-4CF6-A475-7ED77ED8B35D}" srcOrd="1" destOrd="0" presId="urn:microsoft.com/office/officeart/2005/8/layout/bProcess3"/>
    <dgm:cxn modelId="{96516711-2BB2-43AB-AF02-2F07C069BF89}" type="presOf" srcId="{3FACABB0-8A1E-42FB-A3C7-5CAB3D8CE7FA}" destId="{85EDF6F2-CBBC-4D1E-A619-48D6D8D38BEF}" srcOrd="0" destOrd="0" presId="urn:microsoft.com/office/officeart/2005/8/layout/bProcess3"/>
    <dgm:cxn modelId="{9E00C4CA-B1A3-42F1-804A-F6253E572103}" type="presOf" srcId="{423B184D-612D-4563-BE07-29FD252B0CD1}" destId="{DA8FB536-E471-46D4-9D81-2F3C49631078}" srcOrd="0" destOrd="0" presId="urn:microsoft.com/office/officeart/2005/8/layout/bProcess3"/>
    <dgm:cxn modelId="{E646C685-5991-4254-BC3A-C222009EA0F9}" type="presOf" srcId="{1A0FC97E-0F40-4DA1-9067-948E5454E832}" destId="{222E425A-1A95-4CBF-9555-571AF7E06BC6}" srcOrd="0" destOrd="0" presId="urn:microsoft.com/office/officeart/2005/8/layout/bProcess3"/>
    <dgm:cxn modelId="{E212D179-2094-40A8-8AD8-641F2FDCAA1D}" srcId="{7D347703-0042-4C05-8AA9-3E6C5EE82A0C}" destId="{423B184D-612D-4563-BE07-29FD252B0CD1}" srcOrd="3" destOrd="0" parTransId="{8211241B-6374-4D76-A294-D40E18A2A7AC}" sibTransId="{1A0FC97E-0F40-4DA1-9067-948E5454E832}"/>
    <dgm:cxn modelId="{BD15F92E-7DD8-453D-8147-8C79D151DCEC}" type="presOf" srcId="{020875FA-5486-4D9E-B955-4882039ACFA6}" destId="{384AC6D5-0A38-4F6F-8FF3-4EE8624CABB3}" srcOrd="0" destOrd="0" presId="urn:microsoft.com/office/officeart/2005/8/layout/bProcess3"/>
    <dgm:cxn modelId="{6D064E55-5C60-4472-B9BC-1729FA6516E5}" type="presOf" srcId="{E5FCB6F5-8106-4009-99DE-9245780F72C1}" destId="{46C3B186-AF9E-4BBE-AE33-C575A6469200}" srcOrd="0" destOrd="0" presId="urn:microsoft.com/office/officeart/2005/8/layout/bProcess3"/>
    <dgm:cxn modelId="{20B11D2A-0278-4711-9E9D-CFA2832F0547}" srcId="{7D347703-0042-4C05-8AA9-3E6C5EE82A0C}" destId="{0A998000-B55C-4F52-B838-6DEC21CA46FA}" srcOrd="7" destOrd="0" parTransId="{0567F8B7-A8FB-4DE2-ABA6-F5907E51422D}" sibTransId="{90A34226-1646-4D11-A7E3-858CBF82C2BB}"/>
    <dgm:cxn modelId="{21803635-117F-4D3C-9C43-FDE0A6A16C84}" type="presOf" srcId="{B912E6DA-D7A6-47CA-BFE6-5C99215000D1}" destId="{B31032D3-0E01-4A7F-A2A4-6445C734DDAB}" srcOrd="0" destOrd="0" presId="urn:microsoft.com/office/officeart/2005/8/layout/bProcess3"/>
    <dgm:cxn modelId="{3BC85BDA-FD8C-427A-B124-BDD32F0D8E2E}" srcId="{7D347703-0042-4C05-8AA9-3E6C5EE82A0C}" destId="{EDBB399B-D4C5-4E12-9CC5-73FE2FD4A97E}" srcOrd="6" destOrd="0" parTransId="{D5C8A885-CBB0-4A6F-A571-893E3E67617F}" sibTransId="{020875FA-5486-4D9E-B955-4882039ACFA6}"/>
    <dgm:cxn modelId="{5E8F6CFF-14BD-4D7C-BE3C-4222ECF05F9E}" srcId="{7D347703-0042-4C05-8AA9-3E6C5EE82A0C}" destId="{3FACABB0-8A1E-42FB-A3C7-5CAB3D8CE7FA}" srcOrd="5" destOrd="0" parTransId="{DE6C8686-B3A5-4AF8-A403-AD55EA51AF21}" sibTransId="{A00ED0F3-67D4-499F-B190-DC5AEF653D62}"/>
    <dgm:cxn modelId="{1C95E7C6-57E1-4C5A-92F1-25E907ADF03C}" type="presOf" srcId="{631E1FAF-9C17-4590-A45D-1194041977B9}" destId="{4179EB8C-FF4D-41E9-A331-EC1CA9082844}" srcOrd="0" destOrd="0" presId="urn:microsoft.com/office/officeart/2005/8/layout/bProcess3"/>
    <dgm:cxn modelId="{F7951ADC-9153-4F29-BC00-5EBF388420A7}" type="presOf" srcId="{2D19571C-5859-4DDC-9EEA-95300CD92651}" destId="{BE8798B4-FE45-4B40-A799-747E423C9730}" srcOrd="1" destOrd="0" presId="urn:microsoft.com/office/officeart/2005/8/layout/bProcess3"/>
    <dgm:cxn modelId="{3771D2D9-1479-4775-B7B4-C8DFF3D6F164}" type="presOf" srcId="{2D19571C-5859-4DDC-9EEA-95300CD92651}" destId="{EAD53124-4B17-4D02-96C1-771FFCF0AC65}" srcOrd="0" destOrd="0" presId="urn:microsoft.com/office/officeart/2005/8/layout/bProcess3"/>
    <dgm:cxn modelId="{03F4C423-5A36-4581-A024-5840C5BB4C06}" srcId="{7D347703-0042-4C05-8AA9-3E6C5EE82A0C}" destId="{E5FCB6F5-8106-4009-99DE-9245780F72C1}" srcOrd="1" destOrd="0" parTransId="{82CE6778-C106-43B6-ABA6-692B8EB4CE05}" sibTransId="{A4CCF85C-83E3-4F76-BA2F-F56E90BEBAA9}"/>
    <dgm:cxn modelId="{E836AA56-8053-4BAB-A0FE-1548C7619838}" type="presOf" srcId="{7D347703-0042-4C05-8AA9-3E6C5EE82A0C}" destId="{89C33651-97ED-4873-A8FC-AB04A08D20C9}" srcOrd="0" destOrd="0" presId="urn:microsoft.com/office/officeart/2005/8/layout/bProcess3"/>
    <dgm:cxn modelId="{F16D5A05-5C44-4C0A-A9FC-323EB2C425E9}" type="presParOf" srcId="{89C33651-97ED-4873-A8FC-AB04A08D20C9}" destId="{D60D5D92-2E85-491A-B82F-AF93B5CD9B90}" srcOrd="0" destOrd="0" presId="urn:microsoft.com/office/officeart/2005/8/layout/bProcess3"/>
    <dgm:cxn modelId="{8729984A-C3D5-4459-A0E1-D5B08C708B6B}" type="presParOf" srcId="{89C33651-97ED-4873-A8FC-AB04A08D20C9}" destId="{39E1C489-EBB0-46DE-87ED-BE1E43F938CC}" srcOrd="1" destOrd="0" presId="urn:microsoft.com/office/officeart/2005/8/layout/bProcess3"/>
    <dgm:cxn modelId="{2EA43724-B491-4ACB-8059-16F54505EC97}" type="presParOf" srcId="{39E1C489-EBB0-46DE-87ED-BE1E43F938CC}" destId="{4B8014E3-4FA9-4CF6-A475-7ED77ED8B35D}" srcOrd="0" destOrd="0" presId="urn:microsoft.com/office/officeart/2005/8/layout/bProcess3"/>
    <dgm:cxn modelId="{3CB15ACF-3E5C-48B9-81C9-E187E36732E1}" type="presParOf" srcId="{89C33651-97ED-4873-A8FC-AB04A08D20C9}" destId="{46C3B186-AF9E-4BBE-AE33-C575A6469200}" srcOrd="2" destOrd="0" presId="urn:microsoft.com/office/officeart/2005/8/layout/bProcess3"/>
    <dgm:cxn modelId="{F3DD59A4-DD52-428C-B3A3-2265F69687E9}" type="presParOf" srcId="{89C33651-97ED-4873-A8FC-AB04A08D20C9}" destId="{2FD1BC88-7E06-4060-AD59-A57D554C0D0D}" srcOrd="3" destOrd="0" presId="urn:microsoft.com/office/officeart/2005/8/layout/bProcess3"/>
    <dgm:cxn modelId="{79B27A3C-9734-4B63-B39F-5715434FE3E1}" type="presParOf" srcId="{2FD1BC88-7E06-4060-AD59-A57D554C0D0D}" destId="{48F3276E-B570-4D60-927E-F906C5360D02}" srcOrd="0" destOrd="0" presId="urn:microsoft.com/office/officeart/2005/8/layout/bProcess3"/>
    <dgm:cxn modelId="{87FDEC21-7C52-4878-8D4D-9AA2930165FB}" type="presParOf" srcId="{89C33651-97ED-4873-A8FC-AB04A08D20C9}" destId="{B31032D3-0E01-4A7F-A2A4-6445C734DDAB}" srcOrd="4" destOrd="0" presId="urn:microsoft.com/office/officeart/2005/8/layout/bProcess3"/>
    <dgm:cxn modelId="{C1A6561B-EF6B-4B30-89D9-02DF0D8B56FC}" type="presParOf" srcId="{89C33651-97ED-4873-A8FC-AB04A08D20C9}" destId="{100000C1-0A9D-4E20-A9C8-32190B7C9DAB}" srcOrd="5" destOrd="0" presId="urn:microsoft.com/office/officeart/2005/8/layout/bProcess3"/>
    <dgm:cxn modelId="{37698A16-7F52-4C3E-8E21-6C9F10C17793}" type="presParOf" srcId="{100000C1-0A9D-4E20-A9C8-32190B7C9DAB}" destId="{1296F402-72B3-4DF3-8298-2DFAB1889E5A}" srcOrd="0" destOrd="0" presId="urn:microsoft.com/office/officeart/2005/8/layout/bProcess3"/>
    <dgm:cxn modelId="{797AEC82-215B-4D3F-ACE7-7E5EE036DEF2}" type="presParOf" srcId="{89C33651-97ED-4873-A8FC-AB04A08D20C9}" destId="{DA8FB536-E471-46D4-9D81-2F3C49631078}" srcOrd="6" destOrd="0" presId="urn:microsoft.com/office/officeart/2005/8/layout/bProcess3"/>
    <dgm:cxn modelId="{5DEFB697-7F6D-45D5-8DCC-5402BF8BD045}" type="presParOf" srcId="{89C33651-97ED-4873-A8FC-AB04A08D20C9}" destId="{222E425A-1A95-4CBF-9555-571AF7E06BC6}" srcOrd="7" destOrd="0" presId="urn:microsoft.com/office/officeart/2005/8/layout/bProcess3"/>
    <dgm:cxn modelId="{0526D947-FADD-4C8B-AC1A-CA8C7F272A64}" type="presParOf" srcId="{222E425A-1A95-4CBF-9555-571AF7E06BC6}" destId="{3A1D0242-A782-48B0-932C-042587764D36}" srcOrd="0" destOrd="0" presId="urn:microsoft.com/office/officeart/2005/8/layout/bProcess3"/>
    <dgm:cxn modelId="{AE72FEEB-BC00-42AE-BB76-FC7E29A6964C}" type="presParOf" srcId="{89C33651-97ED-4873-A8FC-AB04A08D20C9}" destId="{66703932-82E4-499E-B9CA-F9A23A9C1D89}" srcOrd="8" destOrd="0" presId="urn:microsoft.com/office/officeart/2005/8/layout/bProcess3"/>
    <dgm:cxn modelId="{F2BD7541-D17B-49C5-9DA9-1267E489EB4D}" type="presParOf" srcId="{89C33651-97ED-4873-A8FC-AB04A08D20C9}" destId="{EAD53124-4B17-4D02-96C1-771FFCF0AC65}" srcOrd="9" destOrd="0" presId="urn:microsoft.com/office/officeart/2005/8/layout/bProcess3"/>
    <dgm:cxn modelId="{619EE008-AD13-47D3-8933-6ADF7347682A}" type="presParOf" srcId="{EAD53124-4B17-4D02-96C1-771FFCF0AC65}" destId="{BE8798B4-FE45-4B40-A799-747E423C9730}" srcOrd="0" destOrd="0" presId="urn:microsoft.com/office/officeart/2005/8/layout/bProcess3"/>
    <dgm:cxn modelId="{176845D6-B9A9-470B-B09B-B5EBCA90AF3B}" type="presParOf" srcId="{89C33651-97ED-4873-A8FC-AB04A08D20C9}" destId="{85EDF6F2-CBBC-4D1E-A619-48D6D8D38BEF}" srcOrd="10" destOrd="0" presId="urn:microsoft.com/office/officeart/2005/8/layout/bProcess3"/>
    <dgm:cxn modelId="{1E47B0D1-12C6-4EFF-92E4-8A0BECD52EB9}" type="presParOf" srcId="{89C33651-97ED-4873-A8FC-AB04A08D20C9}" destId="{3C3B40D1-9F32-47E1-AD02-9F19907DA533}" srcOrd="11" destOrd="0" presId="urn:microsoft.com/office/officeart/2005/8/layout/bProcess3"/>
    <dgm:cxn modelId="{1E2CB710-F37B-4193-9AED-87DDC5A6C913}" type="presParOf" srcId="{3C3B40D1-9F32-47E1-AD02-9F19907DA533}" destId="{0434FA7F-A091-4DE3-A8E0-4C88394EE3BC}" srcOrd="0" destOrd="0" presId="urn:microsoft.com/office/officeart/2005/8/layout/bProcess3"/>
    <dgm:cxn modelId="{E21F1C16-B7B4-4E35-8375-FD014965C74E}" type="presParOf" srcId="{89C33651-97ED-4873-A8FC-AB04A08D20C9}" destId="{C15CF9C1-E9C0-489E-8FF3-06F38903AEC3}" srcOrd="12" destOrd="0" presId="urn:microsoft.com/office/officeart/2005/8/layout/bProcess3"/>
    <dgm:cxn modelId="{7495952E-A641-4824-9AE4-996AB228DD08}" type="presParOf" srcId="{89C33651-97ED-4873-A8FC-AB04A08D20C9}" destId="{384AC6D5-0A38-4F6F-8FF3-4EE8624CABB3}" srcOrd="13" destOrd="0" presId="urn:microsoft.com/office/officeart/2005/8/layout/bProcess3"/>
    <dgm:cxn modelId="{28F26CFA-928D-4CD0-8E40-EB50AB6099CA}" type="presParOf" srcId="{384AC6D5-0A38-4F6F-8FF3-4EE8624CABB3}" destId="{46DFFBFC-C01B-46A3-8961-C6420BE496A2}" srcOrd="0" destOrd="0" presId="urn:microsoft.com/office/officeart/2005/8/layout/bProcess3"/>
    <dgm:cxn modelId="{145F7F60-3D98-4BF6-AFFC-260F15D543C4}" type="presParOf" srcId="{89C33651-97ED-4873-A8FC-AB04A08D20C9}" destId="{07FCBCCD-10A2-4954-8807-29112AF3E040}" srcOrd="14" destOrd="0" presId="urn:microsoft.com/office/officeart/2005/8/layout/bProcess3"/>
    <dgm:cxn modelId="{D4293FAF-0D78-4641-A510-58218FDCDB0F}" type="presParOf" srcId="{89C33651-97ED-4873-A8FC-AB04A08D20C9}" destId="{0B623BCD-1DE4-4BC4-B130-DF18244353AF}" srcOrd="15" destOrd="0" presId="urn:microsoft.com/office/officeart/2005/8/layout/bProcess3"/>
    <dgm:cxn modelId="{0A80403E-5934-4F38-B1A8-2D0C511BD557}" type="presParOf" srcId="{0B623BCD-1DE4-4BC4-B130-DF18244353AF}" destId="{65ECC177-DFB0-45E3-815C-9FFF9B241C4E}" srcOrd="0" destOrd="0" presId="urn:microsoft.com/office/officeart/2005/8/layout/bProcess3"/>
    <dgm:cxn modelId="{A6390009-90E5-42E1-829F-156AA7A156D5}" type="presParOf" srcId="{89C33651-97ED-4873-A8FC-AB04A08D20C9}" destId="{4179EB8C-FF4D-41E9-A331-EC1CA9082844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C97CF1-CDC5-45C4-A58D-EB8DF58FCD2C}" type="doc">
      <dgm:prSet loTypeId="urn:microsoft.com/office/officeart/2005/8/layout/h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6D24CF3-C8C1-4585-B645-1F10FDD08F95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При принятии решения о добровольной реорганизации платежной организации НБ РК представляются на согласование:</a:t>
          </a:r>
        </a:p>
      </dgm:t>
    </dgm:pt>
    <dgm:pt modelId="{235E7ADA-0508-4CE3-B7FA-6CA1A3DE02A1}" type="parTrans" cxnId="{F0C873CB-A521-49CC-BCF6-16BF6199F5D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46333F-DEF0-4C37-B252-CC7C6BAD9954}" type="sibTrans" cxnId="{F0C873CB-A521-49CC-BCF6-16BF6199F5D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EAE0C5-01EA-4F47-B716-C9FE57D6CAA4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1) решение о добровольной реорганизации ПО</a:t>
          </a:r>
        </a:p>
      </dgm:t>
    </dgm:pt>
    <dgm:pt modelId="{046F3C1C-665E-4FF7-92E7-96347508551F}" type="parTrans" cxnId="{D1839CF3-2A9A-4287-92B3-7A98A69A0B8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60E648-1170-485C-96B4-4F38CC9E3546}" type="sibTrans" cxnId="{D1839CF3-2A9A-4287-92B3-7A98A69A0B8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FB32F8-719A-464A-B8F4-86615BA519C0}">
      <dgm:prSet phldrT="[Текст]"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9F0780-EA8D-40B6-AC9D-48074D91541A}" type="parTrans" cxnId="{C6148D66-C48B-4835-94E4-FE7F686F070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B80872-5A6E-4ED1-85FC-B6020F1CD2D3}" type="sibTrans" cxnId="{C6148D66-C48B-4835-94E4-FE7F686F070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636514-7975-4384-94AD-396441707A64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2) документы, описывающие предполагаемые условия, формы, порядок и сроки добровольной реорганизации ПО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5B630C-6ADF-404C-AA0F-D3B65DFE67B9}" type="parTrans" cxnId="{B1811026-5355-4BE9-81E4-FE6802DF4DB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7AE1B8-307B-4EF9-927A-75D544BF324D}" type="sibTrans" cxnId="{B1811026-5355-4BE9-81E4-FE6802DF4DB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7F7B70-FD65-4E67-8D40-DE080D8BC5D0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3) договор о присоединении (слиянии), подписанный руководителями исполнительных органов реорганизуемых ПО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346307-495F-409C-8629-E48A3BC6A89E}" type="parTrans" cxnId="{99E2FBDC-B3EE-47FF-B8E4-FB7ABF2956D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11D-987E-4B5D-9D9A-AF4D590EE541}" type="sibTrans" cxnId="{99E2FBDC-B3EE-47FF-B8E4-FB7ABF2956D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AAB81B-BD35-419B-839F-9B880E49913C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4) аудиторский отчет в соответствии с законодательством РК об аудиторской деятельности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DECBD5-B3AA-49A1-A23D-C3DCB4A45422}" type="parTrans" cxnId="{CFF675DF-1C03-45D1-81BB-84CB1478BEC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8E3D8A-73A8-43A5-834E-1DB8650A8C45}" type="sibTrans" cxnId="{CFF675DF-1C03-45D1-81BB-84CB1478BEC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B79EA9-6944-44F0-BE51-9104CC51761C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5) правила осуществления деятельности, образованной в результате добровольной реорганизации ПО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FE866F-DBAE-42B4-9A74-B5F2BEB535C0}" type="parTrans" cxnId="{675B37CB-6C20-4E46-A953-2B19CD3AFB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6D5FFE-7BE4-4EC9-8CE9-C8A980E35571}" type="sibTrans" cxnId="{675B37CB-6C20-4E46-A953-2B19CD3AFB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4F0156-994D-4E17-B280-870BC9F64CDE}" type="pres">
      <dgm:prSet presAssocID="{F4C97CF1-CDC5-45C4-A58D-EB8DF58FCD2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9594B2-6634-49B1-A972-38961F9EAD41}" type="pres">
      <dgm:prSet presAssocID="{A6D24CF3-C8C1-4585-B645-1F10FDD08F95}" presName="roof" presStyleLbl="dkBgShp" presStyleIdx="0" presStyleCnt="2"/>
      <dgm:spPr/>
      <dgm:t>
        <a:bodyPr/>
        <a:lstStyle/>
        <a:p>
          <a:endParaRPr lang="ru-RU"/>
        </a:p>
      </dgm:t>
    </dgm:pt>
    <dgm:pt modelId="{AAA31DD5-1E98-4C81-8A75-0E0173B06168}" type="pres">
      <dgm:prSet presAssocID="{A6D24CF3-C8C1-4585-B645-1F10FDD08F95}" presName="pillars" presStyleCnt="0"/>
      <dgm:spPr/>
      <dgm:t>
        <a:bodyPr/>
        <a:lstStyle/>
        <a:p>
          <a:endParaRPr lang="ru-RU"/>
        </a:p>
      </dgm:t>
    </dgm:pt>
    <dgm:pt modelId="{DB5D8741-022A-4361-B6F8-181F9D1D6097}" type="pres">
      <dgm:prSet presAssocID="{A6D24CF3-C8C1-4585-B645-1F10FDD08F95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5AB2F6-36EE-4444-A1CE-65C9E908A51B}" type="pres">
      <dgm:prSet presAssocID="{37636514-7975-4384-94AD-396441707A64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B8C121-549A-4F24-A452-9CAA5FEDCAFA}" type="pres">
      <dgm:prSet presAssocID="{AA7F7B70-FD65-4E67-8D40-DE080D8BC5D0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F2E75F-130D-439F-B831-CEC9A6B89613}" type="pres">
      <dgm:prSet presAssocID="{98AAB81B-BD35-419B-839F-9B880E49913C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27972-9D05-498E-A3FE-96674A5BBC6C}" type="pres">
      <dgm:prSet presAssocID="{25B79EA9-6944-44F0-BE51-9104CC51761C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81E56-E179-4D50-B852-6A22D6DFB5F9}" type="pres">
      <dgm:prSet presAssocID="{A6D24CF3-C8C1-4585-B645-1F10FDD08F95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99E2FBDC-B3EE-47FF-B8E4-FB7ABF2956D3}" srcId="{A6D24CF3-C8C1-4585-B645-1F10FDD08F95}" destId="{AA7F7B70-FD65-4E67-8D40-DE080D8BC5D0}" srcOrd="2" destOrd="0" parTransId="{AF346307-495F-409C-8629-E48A3BC6A89E}" sibTransId="{F3F5D11D-987E-4B5D-9D9A-AF4D590EE541}"/>
    <dgm:cxn modelId="{CFF675DF-1C03-45D1-81BB-84CB1478BEC2}" srcId="{A6D24CF3-C8C1-4585-B645-1F10FDD08F95}" destId="{98AAB81B-BD35-419B-839F-9B880E49913C}" srcOrd="3" destOrd="0" parTransId="{EBDECBD5-B3AA-49A1-A23D-C3DCB4A45422}" sibTransId="{328E3D8A-73A8-43A5-834E-1DB8650A8C45}"/>
    <dgm:cxn modelId="{A9C3097B-AABB-4167-A4A3-75806A781D40}" type="presOf" srcId="{F4C97CF1-CDC5-45C4-A58D-EB8DF58FCD2C}" destId="{CD4F0156-994D-4E17-B280-870BC9F64CDE}" srcOrd="0" destOrd="0" presId="urn:microsoft.com/office/officeart/2005/8/layout/hList3"/>
    <dgm:cxn modelId="{30704984-3FAC-4B69-83DB-93D0760062FF}" type="presOf" srcId="{AA7F7B70-FD65-4E67-8D40-DE080D8BC5D0}" destId="{AEB8C121-549A-4F24-A452-9CAA5FEDCAFA}" srcOrd="0" destOrd="0" presId="urn:microsoft.com/office/officeart/2005/8/layout/hList3"/>
    <dgm:cxn modelId="{B1811026-5355-4BE9-81E4-FE6802DF4DB5}" srcId="{A6D24CF3-C8C1-4585-B645-1F10FDD08F95}" destId="{37636514-7975-4384-94AD-396441707A64}" srcOrd="1" destOrd="0" parTransId="{B05B630C-6ADF-404C-AA0F-D3B65DFE67B9}" sibTransId="{367AE1B8-307B-4EF9-927A-75D544BF324D}"/>
    <dgm:cxn modelId="{255F74C9-B698-4866-ACE8-1DF35665B6B5}" type="presOf" srcId="{25B79EA9-6944-44F0-BE51-9104CC51761C}" destId="{5F027972-9D05-498E-A3FE-96674A5BBC6C}" srcOrd="0" destOrd="0" presId="urn:microsoft.com/office/officeart/2005/8/layout/hList3"/>
    <dgm:cxn modelId="{23701566-1AF8-479A-B144-4B4DB6C33CAA}" type="presOf" srcId="{37636514-7975-4384-94AD-396441707A64}" destId="{1F5AB2F6-36EE-4444-A1CE-65C9E908A51B}" srcOrd="0" destOrd="0" presId="urn:microsoft.com/office/officeart/2005/8/layout/hList3"/>
    <dgm:cxn modelId="{F0C873CB-A521-49CC-BCF6-16BF6199F5D0}" srcId="{F4C97CF1-CDC5-45C4-A58D-EB8DF58FCD2C}" destId="{A6D24CF3-C8C1-4585-B645-1F10FDD08F95}" srcOrd="0" destOrd="0" parTransId="{235E7ADA-0508-4CE3-B7FA-6CA1A3DE02A1}" sibTransId="{4846333F-DEF0-4C37-B252-CC7C6BAD9954}"/>
    <dgm:cxn modelId="{4D27AA57-BEC7-4F31-A718-0B944BA6EA18}" type="presOf" srcId="{98AAB81B-BD35-419B-839F-9B880E49913C}" destId="{7FF2E75F-130D-439F-B831-CEC9A6B89613}" srcOrd="0" destOrd="0" presId="urn:microsoft.com/office/officeart/2005/8/layout/hList3"/>
    <dgm:cxn modelId="{675B37CB-6C20-4E46-A953-2B19CD3AFBBE}" srcId="{A6D24CF3-C8C1-4585-B645-1F10FDD08F95}" destId="{25B79EA9-6944-44F0-BE51-9104CC51761C}" srcOrd="4" destOrd="0" parTransId="{D6FE866F-DBAE-42B4-9A74-B5F2BEB535C0}" sibTransId="{4C6D5FFE-7BE4-4EC9-8CE9-C8A980E35571}"/>
    <dgm:cxn modelId="{A31E3311-6234-4868-A1BC-4A4E58562D0C}" type="presOf" srcId="{4BEAE0C5-01EA-4F47-B716-C9FE57D6CAA4}" destId="{DB5D8741-022A-4361-B6F8-181F9D1D6097}" srcOrd="0" destOrd="0" presId="urn:microsoft.com/office/officeart/2005/8/layout/hList3"/>
    <dgm:cxn modelId="{D1839CF3-2A9A-4287-92B3-7A98A69A0B86}" srcId="{A6D24CF3-C8C1-4585-B645-1F10FDD08F95}" destId="{4BEAE0C5-01EA-4F47-B716-C9FE57D6CAA4}" srcOrd="0" destOrd="0" parTransId="{046F3C1C-665E-4FF7-92E7-96347508551F}" sibTransId="{2260E648-1170-485C-96B4-4F38CC9E3546}"/>
    <dgm:cxn modelId="{6540FDE5-8D00-431F-BF39-1283F673F5A9}" type="presOf" srcId="{A6D24CF3-C8C1-4585-B645-1F10FDD08F95}" destId="{429594B2-6634-49B1-A972-38961F9EAD41}" srcOrd="0" destOrd="0" presId="urn:microsoft.com/office/officeart/2005/8/layout/hList3"/>
    <dgm:cxn modelId="{C6148D66-C48B-4835-94E4-FE7F686F070E}" srcId="{F4C97CF1-CDC5-45C4-A58D-EB8DF58FCD2C}" destId="{75FB32F8-719A-464A-B8F4-86615BA519C0}" srcOrd="1" destOrd="0" parTransId="{9D9F0780-EA8D-40B6-AC9D-48074D91541A}" sibTransId="{38B80872-5A6E-4ED1-85FC-B6020F1CD2D3}"/>
    <dgm:cxn modelId="{10FB19A7-B774-4E9B-8CFA-CB83D6B5755A}" type="presParOf" srcId="{CD4F0156-994D-4E17-B280-870BC9F64CDE}" destId="{429594B2-6634-49B1-A972-38961F9EAD41}" srcOrd="0" destOrd="0" presId="urn:microsoft.com/office/officeart/2005/8/layout/hList3"/>
    <dgm:cxn modelId="{F83EB676-0C1C-4A9B-AAB4-365392B38629}" type="presParOf" srcId="{CD4F0156-994D-4E17-B280-870BC9F64CDE}" destId="{AAA31DD5-1E98-4C81-8A75-0E0173B06168}" srcOrd="1" destOrd="0" presId="urn:microsoft.com/office/officeart/2005/8/layout/hList3"/>
    <dgm:cxn modelId="{7D58DF60-7CCC-424B-A655-00E2F877200F}" type="presParOf" srcId="{AAA31DD5-1E98-4C81-8A75-0E0173B06168}" destId="{DB5D8741-022A-4361-B6F8-181F9D1D6097}" srcOrd="0" destOrd="0" presId="urn:microsoft.com/office/officeart/2005/8/layout/hList3"/>
    <dgm:cxn modelId="{180E65AD-A528-4E4B-86C9-C4AA6295FFF2}" type="presParOf" srcId="{AAA31DD5-1E98-4C81-8A75-0E0173B06168}" destId="{1F5AB2F6-36EE-4444-A1CE-65C9E908A51B}" srcOrd="1" destOrd="0" presId="urn:microsoft.com/office/officeart/2005/8/layout/hList3"/>
    <dgm:cxn modelId="{B18ADA56-4E80-4DE5-B4F3-EAD738B3650C}" type="presParOf" srcId="{AAA31DD5-1E98-4C81-8A75-0E0173B06168}" destId="{AEB8C121-549A-4F24-A452-9CAA5FEDCAFA}" srcOrd="2" destOrd="0" presId="urn:microsoft.com/office/officeart/2005/8/layout/hList3"/>
    <dgm:cxn modelId="{EBA452E0-07D2-497E-ACC6-BEAB45087584}" type="presParOf" srcId="{AAA31DD5-1E98-4C81-8A75-0E0173B06168}" destId="{7FF2E75F-130D-439F-B831-CEC9A6B89613}" srcOrd="3" destOrd="0" presId="urn:microsoft.com/office/officeart/2005/8/layout/hList3"/>
    <dgm:cxn modelId="{E3E99532-9818-4976-8BCA-EDFCB20F6D62}" type="presParOf" srcId="{AAA31DD5-1E98-4C81-8A75-0E0173B06168}" destId="{5F027972-9D05-498E-A3FE-96674A5BBC6C}" srcOrd="4" destOrd="0" presId="urn:microsoft.com/office/officeart/2005/8/layout/hList3"/>
    <dgm:cxn modelId="{39883F6E-A6AF-4725-84FB-D66715645AAA}" type="presParOf" srcId="{CD4F0156-994D-4E17-B280-870BC9F64CDE}" destId="{C2581E56-E179-4D50-B852-6A22D6DFB5F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1C070B-9DC4-4750-996C-670B106793FA}" type="doc">
      <dgm:prSet loTypeId="urn:microsoft.com/office/officeart/2008/layout/VerticalAccentList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6D258A5-463E-4A10-B703-97967CD6CB2C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рассматривает представленные документы в течение десяти рабочих дней со дня их представления направляет в письменной форме уведомление о принятом решении.</a:t>
          </a:r>
        </a:p>
      </dgm:t>
    </dgm:pt>
    <dgm:pt modelId="{1CB5BF1D-9DE0-4D0C-B8E3-BDDEE901E9FD}" type="parTrans" cxnId="{B3483CB8-49C7-4E41-BAAF-6D3E32C003AC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3BAAA5-D9A7-4F12-862C-160F5291914D}" type="sibTrans" cxnId="{B3483CB8-49C7-4E41-BAAF-6D3E32C003AC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7F5166-6B23-45FA-AFC4-B685CF42F72A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Реорганизуемые ПО в течение 15 календарных дней со дня получения согласия НБ на проведение добровольной реорганизации обязаны проинформировать о производимой реорганизации всех своих клиентов и поставщиков платежных услуг путем публикации соответствующего объявления в средствах массовой информации, в том числе на своем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интернет-ресурсе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5B9CC5-3160-435B-89F1-13EFC99F746A}" type="parTrans" cxnId="{D1EBD060-3054-47EF-9284-724E5D1A739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E1876D-E1F4-4CC2-91E3-39307487F708}" type="sibTrans" cxnId="{D1EBD060-3054-47EF-9284-724E5D1A739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048627-91BE-4035-8398-A0F124EEDDB5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из реестра реорганизованных ПО осуществляется одновременно в день включения образованной в результате добровольной реорганизации ПО в реестр ПО.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344E58-BD55-4439-A9A3-B79DAD27CB9B}" type="parTrans" cxnId="{E084C176-AB6E-4F6E-A244-69682BF53D8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A471BE-B1D9-4132-ACA5-C99255B68F7F}" type="sibTrans" cxnId="{E084C176-AB6E-4F6E-A244-69682BF53D8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AA6645-BBD4-467C-A22C-2C5CB55A3705}" type="pres">
      <dgm:prSet presAssocID="{D81C070B-9DC4-4750-996C-670B106793FA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8D7EC5A6-E0D7-4034-BD0E-DB10ABC5FB7A}" type="pres">
      <dgm:prSet presAssocID="{36D258A5-463E-4A10-B703-97967CD6CB2C}" presName="parenttextcomposite" presStyleCnt="0"/>
      <dgm:spPr/>
      <dgm:t>
        <a:bodyPr/>
        <a:lstStyle/>
        <a:p>
          <a:endParaRPr lang="ru-RU"/>
        </a:p>
      </dgm:t>
    </dgm:pt>
    <dgm:pt modelId="{92473417-5BFD-4C49-8C92-BD8499E01DB7}" type="pres">
      <dgm:prSet presAssocID="{36D258A5-463E-4A10-B703-97967CD6CB2C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910EF3-1368-40DC-A94E-BDC4F96A6324}" type="pres">
      <dgm:prSet presAssocID="{36D258A5-463E-4A10-B703-97967CD6CB2C}" presName="parallelogramComposite" presStyleCnt="0"/>
      <dgm:spPr/>
      <dgm:t>
        <a:bodyPr/>
        <a:lstStyle/>
        <a:p>
          <a:endParaRPr lang="ru-RU"/>
        </a:p>
      </dgm:t>
    </dgm:pt>
    <dgm:pt modelId="{F4C78A18-35FF-4001-974B-450AC41CE29A}" type="pres">
      <dgm:prSet presAssocID="{36D258A5-463E-4A10-B703-97967CD6CB2C}" presName="parallelogram1" presStyleLbl="alignNode1" presStyleIdx="0" presStyleCnt="21"/>
      <dgm:spPr/>
      <dgm:t>
        <a:bodyPr/>
        <a:lstStyle/>
        <a:p>
          <a:endParaRPr lang="ru-RU"/>
        </a:p>
      </dgm:t>
    </dgm:pt>
    <dgm:pt modelId="{7EEFA2F8-2569-4E3E-A611-FC59D4E8034F}" type="pres">
      <dgm:prSet presAssocID="{36D258A5-463E-4A10-B703-97967CD6CB2C}" presName="parallelogram2" presStyleLbl="alignNode1" presStyleIdx="1" presStyleCnt="21"/>
      <dgm:spPr/>
      <dgm:t>
        <a:bodyPr/>
        <a:lstStyle/>
        <a:p>
          <a:endParaRPr lang="ru-RU"/>
        </a:p>
      </dgm:t>
    </dgm:pt>
    <dgm:pt modelId="{B1327BF1-7AFA-47D1-848F-F55F3B2D17B5}" type="pres">
      <dgm:prSet presAssocID="{36D258A5-463E-4A10-B703-97967CD6CB2C}" presName="parallelogram3" presStyleLbl="alignNode1" presStyleIdx="2" presStyleCnt="21"/>
      <dgm:spPr/>
      <dgm:t>
        <a:bodyPr/>
        <a:lstStyle/>
        <a:p>
          <a:endParaRPr lang="ru-RU"/>
        </a:p>
      </dgm:t>
    </dgm:pt>
    <dgm:pt modelId="{0FEAB707-8180-4102-B99D-2D13C3D12D8E}" type="pres">
      <dgm:prSet presAssocID="{36D258A5-463E-4A10-B703-97967CD6CB2C}" presName="parallelogram4" presStyleLbl="alignNode1" presStyleIdx="3" presStyleCnt="21"/>
      <dgm:spPr/>
      <dgm:t>
        <a:bodyPr/>
        <a:lstStyle/>
        <a:p>
          <a:endParaRPr lang="ru-RU"/>
        </a:p>
      </dgm:t>
    </dgm:pt>
    <dgm:pt modelId="{4E0D713A-6DDD-4F8E-8F3B-E09F32F9F29A}" type="pres">
      <dgm:prSet presAssocID="{36D258A5-463E-4A10-B703-97967CD6CB2C}" presName="parallelogram5" presStyleLbl="alignNode1" presStyleIdx="4" presStyleCnt="21"/>
      <dgm:spPr/>
      <dgm:t>
        <a:bodyPr/>
        <a:lstStyle/>
        <a:p>
          <a:endParaRPr lang="ru-RU"/>
        </a:p>
      </dgm:t>
    </dgm:pt>
    <dgm:pt modelId="{AE63921A-BA3D-46AA-9AE8-7160BC46C108}" type="pres">
      <dgm:prSet presAssocID="{36D258A5-463E-4A10-B703-97967CD6CB2C}" presName="parallelogram6" presStyleLbl="alignNode1" presStyleIdx="5" presStyleCnt="21"/>
      <dgm:spPr/>
      <dgm:t>
        <a:bodyPr/>
        <a:lstStyle/>
        <a:p>
          <a:endParaRPr lang="ru-RU"/>
        </a:p>
      </dgm:t>
    </dgm:pt>
    <dgm:pt modelId="{0E35C099-7A69-4159-9756-F86F7C3C2662}" type="pres">
      <dgm:prSet presAssocID="{36D258A5-463E-4A10-B703-97967CD6CB2C}" presName="parallelogram7" presStyleLbl="alignNode1" presStyleIdx="6" presStyleCnt="21"/>
      <dgm:spPr/>
      <dgm:t>
        <a:bodyPr/>
        <a:lstStyle/>
        <a:p>
          <a:endParaRPr lang="ru-RU"/>
        </a:p>
      </dgm:t>
    </dgm:pt>
    <dgm:pt modelId="{F8A8F95F-19D9-41B0-8437-36B08599065B}" type="pres">
      <dgm:prSet presAssocID="{FB3BAAA5-D9A7-4F12-862C-160F5291914D}" presName="sibTrans" presStyleCnt="0"/>
      <dgm:spPr/>
      <dgm:t>
        <a:bodyPr/>
        <a:lstStyle/>
        <a:p>
          <a:endParaRPr lang="ru-RU"/>
        </a:p>
      </dgm:t>
    </dgm:pt>
    <dgm:pt modelId="{5684729E-98CA-446C-83EE-99A72179853D}" type="pres">
      <dgm:prSet presAssocID="{2C7F5166-6B23-45FA-AFC4-B685CF42F72A}" presName="parenttextcomposite" presStyleCnt="0"/>
      <dgm:spPr/>
      <dgm:t>
        <a:bodyPr/>
        <a:lstStyle/>
        <a:p>
          <a:endParaRPr lang="ru-RU"/>
        </a:p>
      </dgm:t>
    </dgm:pt>
    <dgm:pt modelId="{A272D9F7-9FE6-40A0-AAC5-318864BE2A44}" type="pres">
      <dgm:prSet presAssocID="{2C7F5166-6B23-45FA-AFC4-B685CF42F72A}" presName="parenttext" presStyleLbl="revTx" presStyleIdx="1" presStyleCnt="3" custScaleY="130779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C401BD-3C44-423A-A2C8-50AB0148B79C}" type="pres">
      <dgm:prSet presAssocID="{2C7F5166-6B23-45FA-AFC4-B685CF42F72A}" presName="parallelogramComposite" presStyleCnt="0"/>
      <dgm:spPr/>
      <dgm:t>
        <a:bodyPr/>
        <a:lstStyle/>
        <a:p>
          <a:endParaRPr lang="ru-RU"/>
        </a:p>
      </dgm:t>
    </dgm:pt>
    <dgm:pt modelId="{96B2CB89-A93B-4217-BBBC-D05D0EA9A95C}" type="pres">
      <dgm:prSet presAssocID="{2C7F5166-6B23-45FA-AFC4-B685CF42F72A}" presName="parallelogram1" presStyleLbl="alignNode1" presStyleIdx="7" presStyleCnt="21"/>
      <dgm:spPr/>
      <dgm:t>
        <a:bodyPr/>
        <a:lstStyle/>
        <a:p>
          <a:endParaRPr lang="ru-RU"/>
        </a:p>
      </dgm:t>
    </dgm:pt>
    <dgm:pt modelId="{1913656C-BF7D-4692-8A0B-4709F8A58E1E}" type="pres">
      <dgm:prSet presAssocID="{2C7F5166-6B23-45FA-AFC4-B685CF42F72A}" presName="parallelogram2" presStyleLbl="alignNode1" presStyleIdx="8" presStyleCnt="21"/>
      <dgm:spPr/>
      <dgm:t>
        <a:bodyPr/>
        <a:lstStyle/>
        <a:p>
          <a:endParaRPr lang="ru-RU"/>
        </a:p>
      </dgm:t>
    </dgm:pt>
    <dgm:pt modelId="{77FE9E2C-4BE1-48C9-99CE-0C6D2686378B}" type="pres">
      <dgm:prSet presAssocID="{2C7F5166-6B23-45FA-AFC4-B685CF42F72A}" presName="parallelogram3" presStyleLbl="alignNode1" presStyleIdx="9" presStyleCnt="21"/>
      <dgm:spPr/>
      <dgm:t>
        <a:bodyPr/>
        <a:lstStyle/>
        <a:p>
          <a:endParaRPr lang="ru-RU"/>
        </a:p>
      </dgm:t>
    </dgm:pt>
    <dgm:pt modelId="{7B8F2617-3F4F-485C-93B8-A398A05941C3}" type="pres">
      <dgm:prSet presAssocID="{2C7F5166-6B23-45FA-AFC4-B685CF42F72A}" presName="parallelogram4" presStyleLbl="alignNode1" presStyleIdx="10" presStyleCnt="21"/>
      <dgm:spPr/>
      <dgm:t>
        <a:bodyPr/>
        <a:lstStyle/>
        <a:p>
          <a:endParaRPr lang="ru-RU"/>
        </a:p>
      </dgm:t>
    </dgm:pt>
    <dgm:pt modelId="{11CFDC8A-9E5F-4A45-9D1F-717A280AD60F}" type="pres">
      <dgm:prSet presAssocID="{2C7F5166-6B23-45FA-AFC4-B685CF42F72A}" presName="parallelogram5" presStyleLbl="alignNode1" presStyleIdx="11" presStyleCnt="21"/>
      <dgm:spPr/>
      <dgm:t>
        <a:bodyPr/>
        <a:lstStyle/>
        <a:p>
          <a:endParaRPr lang="ru-RU"/>
        </a:p>
      </dgm:t>
    </dgm:pt>
    <dgm:pt modelId="{A1ABBAAA-154A-4F5B-8CA3-672C6EEB3510}" type="pres">
      <dgm:prSet presAssocID="{2C7F5166-6B23-45FA-AFC4-B685CF42F72A}" presName="parallelogram6" presStyleLbl="alignNode1" presStyleIdx="12" presStyleCnt="21"/>
      <dgm:spPr/>
      <dgm:t>
        <a:bodyPr/>
        <a:lstStyle/>
        <a:p>
          <a:endParaRPr lang="ru-RU"/>
        </a:p>
      </dgm:t>
    </dgm:pt>
    <dgm:pt modelId="{249C2B92-3D92-4FA4-B8BB-6AB62F2FB208}" type="pres">
      <dgm:prSet presAssocID="{2C7F5166-6B23-45FA-AFC4-B685CF42F72A}" presName="parallelogram7" presStyleLbl="alignNode1" presStyleIdx="13" presStyleCnt="21"/>
      <dgm:spPr/>
      <dgm:t>
        <a:bodyPr/>
        <a:lstStyle/>
        <a:p>
          <a:endParaRPr lang="ru-RU"/>
        </a:p>
      </dgm:t>
    </dgm:pt>
    <dgm:pt modelId="{66E3BB14-9F50-4639-9ACF-BDE8E8E67C09}" type="pres">
      <dgm:prSet presAssocID="{D0E1876D-E1F4-4CC2-91E3-39307487F708}" presName="sibTrans" presStyleCnt="0"/>
      <dgm:spPr/>
      <dgm:t>
        <a:bodyPr/>
        <a:lstStyle/>
        <a:p>
          <a:endParaRPr lang="ru-RU"/>
        </a:p>
      </dgm:t>
    </dgm:pt>
    <dgm:pt modelId="{06CCBDDC-156E-4BB7-8FFC-47A9961B05DC}" type="pres">
      <dgm:prSet presAssocID="{FE048627-91BE-4035-8398-A0F124EEDDB5}" presName="parenttextcomposite" presStyleCnt="0"/>
      <dgm:spPr/>
      <dgm:t>
        <a:bodyPr/>
        <a:lstStyle/>
        <a:p>
          <a:endParaRPr lang="ru-RU"/>
        </a:p>
      </dgm:t>
    </dgm:pt>
    <dgm:pt modelId="{252E6E5B-32D2-4DA5-BD3F-367F25B4483E}" type="pres">
      <dgm:prSet presAssocID="{FE048627-91BE-4035-8398-A0F124EEDDB5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A4E185-AE81-4A2F-8646-8067CD96E10C}" type="pres">
      <dgm:prSet presAssocID="{FE048627-91BE-4035-8398-A0F124EEDDB5}" presName="parallelogramComposite" presStyleCnt="0"/>
      <dgm:spPr/>
      <dgm:t>
        <a:bodyPr/>
        <a:lstStyle/>
        <a:p>
          <a:endParaRPr lang="ru-RU"/>
        </a:p>
      </dgm:t>
    </dgm:pt>
    <dgm:pt modelId="{FB668F8F-6E03-41C6-92F5-71CC5BF5954A}" type="pres">
      <dgm:prSet presAssocID="{FE048627-91BE-4035-8398-A0F124EEDDB5}" presName="parallelogram1" presStyleLbl="alignNode1" presStyleIdx="14" presStyleCnt="21"/>
      <dgm:spPr/>
      <dgm:t>
        <a:bodyPr/>
        <a:lstStyle/>
        <a:p>
          <a:endParaRPr lang="ru-RU"/>
        </a:p>
      </dgm:t>
    </dgm:pt>
    <dgm:pt modelId="{DF1878C1-A61D-4CA4-AA36-E6D54A0EB610}" type="pres">
      <dgm:prSet presAssocID="{FE048627-91BE-4035-8398-A0F124EEDDB5}" presName="parallelogram2" presStyleLbl="alignNode1" presStyleIdx="15" presStyleCnt="21"/>
      <dgm:spPr/>
      <dgm:t>
        <a:bodyPr/>
        <a:lstStyle/>
        <a:p>
          <a:endParaRPr lang="ru-RU"/>
        </a:p>
      </dgm:t>
    </dgm:pt>
    <dgm:pt modelId="{A8316D93-B4B0-4CEE-A757-1FD673EC8ABE}" type="pres">
      <dgm:prSet presAssocID="{FE048627-91BE-4035-8398-A0F124EEDDB5}" presName="parallelogram3" presStyleLbl="alignNode1" presStyleIdx="16" presStyleCnt="21"/>
      <dgm:spPr/>
      <dgm:t>
        <a:bodyPr/>
        <a:lstStyle/>
        <a:p>
          <a:endParaRPr lang="ru-RU"/>
        </a:p>
      </dgm:t>
    </dgm:pt>
    <dgm:pt modelId="{703E587A-CBA1-4D57-AFD8-2B856D584D65}" type="pres">
      <dgm:prSet presAssocID="{FE048627-91BE-4035-8398-A0F124EEDDB5}" presName="parallelogram4" presStyleLbl="alignNode1" presStyleIdx="17" presStyleCnt="21"/>
      <dgm:spPr/>
      <dgm:t>
        <a:bodyPr/>
        <a:lstStyle/>
        <a:p>
          <a:endParaRPr lang="ru-RU"/>
        </a:p>
      </dgm:t>
    </dgm:pt>
    <dgm:pt modelId="{74D2D209-C703-4AD2-A03D-DD86FD0C5527}" type="pres">
      <dgm:prSet presAssocID="{FE048627-91BE-4035-8398-A0F124EEDDB5}" presName="parallelogram5" presStyleLbl="alignNode1" presStyleIdx="18" presStyleCnt="21"/>
      <dgm:spPr/>
      <dgm:t>
        <a:bodyPr/>
        <a:lstStyle/>
        <a:p>
          <a:endParaRPr lang="ru-RU"/>
        </a:p>
      </dgm:t>
    </dgm:pt>
    <dgm:pt modelId="{E1E4DD24-B1D2-4761-B132-90FA12CF55AC}" type="pres">
      <dgm:prSet presAssocID="{FE048627-91BE-4035-8398-A0F124EEDDB5}" presName="parallelogram6" presStyleLbl="alignNode1" presStyleIdx="19" presStyleCnt="21"/>
      <dgm:spPr/>
      <dgm:t>
        <a:bodyPr/>
        <a:lstStyle/>
        <a:p>
          <a:endParaRPr lang="ru-RU"/>
        </a:p>
      </dgm:t>
    </dgm:pt>
    <dgm:pt modelId="{74AB3C21-1CCC-4314-9D31-2D1942F0653D}" type="pres">
      <dgm:prSet presAssocID="{FE048627-91BE-4035-8398-A0F124EEDDB5}" presName="parallelogram7" presStyleLbl="alignNode1" presStyleIdx="20" presStyleCnt="21"/>
      <dgm:spPr/>
      <dgm:t>
        <a:bodyPr/>
        <a:lstStyle/>
        <a:p>
          <a:endParaRPr lang="ru-RU"/>
        </a:p>
      </dgm:t>
    </dgm:pt>
  </dgm:ptLst>
  <dgm:cxnLst>
    <dgm:cxn modelId="{4C4AE583-EDDC-4080-A22F-8F8203272F0C}" type="presOf" srcId="{36D258A5-463E-4A10-B703-97967CD6CB2C}" destId="{92473417-5BFD-4C49-8C92-BD8499E01DB7}" srcOrd="0" destOrd="0" presId="urn:microsoft.com/office/officeart/2008/layout/VerticalAccentList"/>
    <dgm:cxn modelId="{3E49A448-45B8-4A47-B289-0616ED061381}" type="presOf" srcId="{FE048627-91BE-4035-8398-A0F124EEDDB5}" destId="{252E6E5B-32D2-4DA5-BD3F-367F25B4483E}" srcOrd="0" destOrd="0" presId="urn:microsoft.com/office/officeart/2008/layout/VerticalAccentList"/>
    <dgm:cxn modelId="{E084C176-AB6E-4F6E-A244-69682BF53D80}" srcId="{D81C070B-9DC4-4750-996C-670B106793FA}" destId="{FE048627-91BE-4035-8398-A0F124EEDDB5}" srcOrd="2" destOrd="0" parTransId="{2B344E58-BD55-4439-A9A3-B79DAD27CB9B}" sibTransId="{E3A471BE-B1D9-4132-ACA5-C99255B68F7F}"/>
    <dgm:cxn modelId="{D1EBD060-3054-47EF-9284-724E5D1A7395}" srcId="{D81C070B-9DC4-4750-996C-670B106793FA}" destId="{2C7F5166-6B23-45FA-AFC4-B685CF42F72A}" srcOrd="1" destOrd="0" parTransId="{C15B9CC5-3160-435B-89F1-13EFC99F746A}" sibTransId="{D0E1876D-E1F4-4CC2-91E3-39307487F708}"/>
    <dgm:cxn modelId="{F07BFA17-0330-4DA1-88B5-6A4473F3711D}" type="presOf" srcId="{2C7F5166-6B23-45FA-AFC4-B685CF42F72A}" destId="{A272D9F7-9FE6-40A0-AAC5-318864BE2A44}" srcOrd="0" destOrd="0" presId="urn:microsoft.com/office/officeart/2008/layout/VerticalAccentList"/>
    <dgm:cxn modelId="{4696DEDF-09CC-4FC5-956A-524E207904FE}" type="presOf" srcId="{D81C070B-9DC4-4750-996C-670B106793FA}" destId="{FBAA6645-BBD4-467C-A22C-2C5CB55A3705}" srcOrd="0" destOrd="0" presId="urn:microsoft.com/office/officeart/2008/layout/VerticalAccentList"/>
    <dgm:cxn modelId="{B3483CB8-49C7-4E41-BAAF-6D3E32C003AC}" srcId="{D81C070B-9DC4-4750-996C-670B106793FA}" destId="{36D258A5-463E-4A10-B703-97967CD6CB2C}" srcOrd="0" destOrd="0" parTransId="{1CB5BF1D-9DE0-4D0C-B8E3-BDDEE901E9FD}" sibTransId="{FB3BAAA5-D9A7-4F12-862C-160F5291914D}"/>
    <dgm:cxn modelId="{F1C3F878-180F-4E44-842E-D7DB5641AA4C}" type="presParOf" srcId="{FBAA6645-BBD4-467C-A22C-2C5CB55A3705}" destId="{8D7EC5A6-E0D7-4034-BD0E-DB10ABC5FB7A}" srcOrd="0" destOrd="0" presId="urn:microsoft.com/office/officeart/2008/layout/VerticalAccentList"/>
    <dgm:cxn modelId="{9569EE66-4BD2-4B74-8A7C-1B55683CFD58}" type="presParOf" srcId="{8D7EC5A6-E0D7-4034-BD0E-DB10ABC5FB7A}" destId="{92473417-5BFD-4C49-8C92-BD8499E01DB7}" srcOrd="0" destOrd="0" presId="urn:microsoft.com/office/officeart/2008/layout/VerticalAccentList"/>
    <dgm:cxn modelId="{5FD7C569-9650-404B-A91F-E60D558F5A4F}" type="presParOf" srcId="{FBAA6645-BBD4-467C-A22C-2C5CB55A3705}" destId="{6B910EF3-1368-40DC-A94E-BDC4F96A6324}" srcOrd="1" destOrd="0" presId="urn:microsoft.com/office/officeart/2008/layout/VerticalAccentList"/>
    <dgm:cxn modelId="{2460954F-765E-4B70-A24C-0BA03048073D}" type="presParOf" srcId="{6B910EF3-1368-40DC-A94E-BDC4F96A6324}" destId="{F4C78A18-35FF-4001-974B-450AC41CE29A}" srcOrd="0" destOrd="0" presId="urn:microsoft.com/office/officeart/2008/layout/VerticalAccentList"/>
    <dgm:cxn modelId="{2EC0F2EA-6389-483C-BB08-AFBC982741A0}" type="presParOf" srcId="{6B910EF3-1368-40DC-A94E-BDC4F96A6324}" destId="{7EEFA2F8-2569-4E3E-A611-FC59D4E8034F}" srcOrd="1" destOrd="0" presId="urn:microsoft.com/office/officeart/2008/layout/VerticalAccentList"/>
    <dgm:cxn modelId="{77E38F40-84E3-4EF9-8E8A-81829E5589FB}" type="presParOf" srcId="{6B910EF3-1368-40DC-A94E-BDC4F96A6324}" destId="{B1327BF1-7AFA-47D1-848F-F55F3B2D17B5}" srcOrd="2" destOrd="0" presId="urn:microsoft.com/office/officeart/2008/layout/VerticalAccentList"/>
    <dgm:cxn modelId="{9EBEF006-638F-470D-9962-EDC70662BB73}" type="presParOf" srcId="{6B910EF3-1368-40DC-A94E-BDC4F96A6324}" destId="{0FEAB707-8180-4102-B99D-2D13C3D12D8E}" srcOrd="3" destOrd="0" presId="urn:microsoft.com/office/officeart/2008/layout/VerticalAccentList"/>
    <dgm:cxn modelId="{026680D8-4B59-4C1C-90F6-11C6EB59E00A}" type="presParOf" srcId="{6B910EF3-1368-40DC-A94E-BDC4F96A6324}" destId="{4E0D713A-6DDD-4F8E-8F3B-E09F32F9F29A}" srcOrd="4" destOrd="0" presId="urn:microsoft.com/office/officeart/2008/layout/VerticalAccentList"/>
    <dgm:cxn modelId="{ECF0F8B6-8217-45B7-99E2-5330BC2CB15A}" type="presParOf" srcId="{6B910EF3-1368-40DC-A94E-BDC4F96A6324}" destId="{AE63921A-BA3D-46AA-9AE8-7160BC46C108}" srcOrd="5" destOrd="0" presId="urn:microsoft.com/office/officeart/2008/layout/VerticalAccentList"/>
    <dgm:cxn modelId="{3FEDBBA9-B803-4B34-ABF3-B22E1D0946D8}" type="presParOf" srcId="{6B910EF3-1368-40DC-A94E-BDC4F96A6324}" destId="{0E35C099-7A69-4159-9756-F86F7C3C2662}" srcOrd="6" destOrd="0" presId="urn:microsoft.com/office/officeart/2008/layout/VerticalAccentList"/>
    <dgm:cxn modelId="{4CC50D06-49B8-4201-A546-4CFF89158BBA}" type="presParOf" srcId="{FBAA6645-BBD4-467C-A22C-2C5CB55A3705}" destId="{F8A8F95F-19D9-41B0-8437-36B08599065B}" srcOrd="2" destOrd="0" presId="urn:microsoft.com/office/officeart/2008/layout/VerticalAccentList"/>
    <dgm:cxn modelId="{A7E514A5-D063-4D4C-8858-4FA6ECE5030E}" type="presParOf" srcId="{FBAA6645-BBD4-467C-A22C-2C5CB55A3705}" destId="{5684729E-98CA-446C-83EE-99A72179853D}" srcOrd="3" destOrd="0" presId="urn:microsoft.com/office/officeart/2008/layout/VerticalAccentList"/>
    <dgm:cxn modelId="{AF0D3063-B27E-4E32-BA16-A33443A76BC2}" type="presParOf" srcId="{5684729E-98CA-446C-83EE-99A72179853D}" destId="{A272D9F7-9FE6-40A0-AAC5-318864BE2A44}" srcOrd="0" destOrd="0" presId="urn:microsoft.com/office/officeart/2008/layout/VerticalAccentList"/>
    <dgm:cxn modelId="{794AEB9B-3275-4A6D-BE32-9C873C528C2E}" type="presParOf" srcId="{FBAA6645-BBD4-467C-A22C-2C5CB55A3705}" destId="{95C401BD-3C44-423A-A2C8-50AB0148B79C}" srcOrd="4" destOrd="0" presId="urn:microsoft.com/office/officeart/2008/layout/VerticalAccentList"/>
    <dgm:cxn modelId="{627286BC-BD6F-4359-BA8C-02538EFF23B1}" type="presParOf" srcId="{95C401BD-3C44-423A-A2C8-50AB0148B79C}" destId="{96B2CB89-A93B-4217-BBBC-D05D0EA9A95C}" srcOrd="0" destOrd="0" presId="urn:microsoft.com/office/officeart/2008/layout/VerticalAccentList"/>
    <dgm:cxn modelId="{11ECDF13-DDF9-424D-A355-12FDB5288433}" type="presParOf" srcId="{95C401BD-3C44-423A-A2C8-50AB0148B79C}" destId="{1913656C-BF7D-4692-8A0B-4709F8A58E1E}" srcOrd="1" destOrd="0" presId="urn:microsoft.com/office/officeart/2008/layout/VerticalAccentList"/>
    <dgm:cxn modelId="{15818D14-E306-4B78-B66F-30FA76F8E519}" type="presParOf" srcId="{95C401BD-3C44-423A-A2C8-50AB0148B79C}" destId="{77FE9E2C-4BE1-48C9-99CE-0C6D2686378B}" srcOrd="2" destOrd="0" presId="urn:microsoft.com/office/officeart/2008/layout/VerticalAccentList"/>
    <dgm:cxn modelId="{343D1F4F-80BE-41C6-BB03-26002ED30479}" type="presParOf" srcId="{95C401BD-3C44-423A-A2C8-50AB0148B79C}" destId="{7B8F2617-3F4F-485C-93B8-A398A05941C3}" srcOrd="3" destOrd="0" presId="urn:microsoft.com/office/officeart/2008/layout/VerticalAccentList"/>
    <dgm:cxn modelId="{70252113-9636-4007-9EF0-18EFDAEFD0A5}" type="presParOf" srcId="{95C401BD-3C44-423A-A2C8-50AB0148B79C}" destId="{11CFDC8A-9E5F-4A45-9D1F-717A280AD60F}" srcOrd="4" destOrd="0" presId="urn:microsoft.com/office/officeart/2008/layout/VerticalAccentList"/>
    <dgm:cxn modelId="{1D42ED45-D99A-4F84-9C98-7098B1742A85}" type="presParOf" srcId="{95C401BD-3C44-423A-A2C8-50AB0148B79C}" destId="{A1ABBAAA-154A-4F5B-8CA3-672C6EEB3510}" srcOrd="5" destOrd="0" presId="urn:microsoft.com/office/officeart/2008/layout/VerticalAccentList"/>
    <dgm:cxn modelId="{373A496D-15AF-4B46-9524-4904D49B2F5B}" type="presParOf" srcId="{95C401BD-3C44-423A-A2C8-50AB0148B79C}" destId="{249C2B92-3D92-4FA4-B8BB-6AB62F2FB208}" srcOrd="6" destOrd="0" presId="urn:microsoft.com/office/officeart/2008/layout/VerticalAccentList"/>
    <dgm:cxn modelId="{F62F4C29-0A80-495C-8D78-84ADC123C731}" type="presParOf" srcId="{FBAA6645-BBD4-467C-A22C-2C5CB55A3705}" destId="{66E3BB14-9F50-4639-9ACF-BDE8E8E67C09}" srcOrd="5" destOrd="0" presId="urn:microsoft.com/office/officeart/2008/layout/VerticalAccentList"/>
    <dgm:cxn modelId="{BB0AE2E5-403B-4E18-9C65-3682C39E20C9}" type="presParOf" srcId="{FBAA6645-BBD4-467C-A22C-2C5CB55A3705}" destId="{06CCBDDC-156E-4BB7-8FFC-47A9961B05DC}" srcOrd="6" destOrd="0" presId="urn:microsoft.com/office/officeart/2008/layout/VerticalAccentList"/>
    <dgm:cxn modelId="{CD000437-DFF3-42E2-93BA-7F468318CAC5}" type="presParOf" srcId="{06CCBDDC-156E-4BB7-8FFC-47A9961B05DC}" destId="{252E6E5B-32D2-4DA5-BD3F-367F25B4483E}" srcOrd="0" destOrd="0" presId="urn:microsoft.com/office/officeart/2008/layout/VerticalAccentList"/>
    <dgm:cxn modelId="{9B617891-04FC-48A9-8A73-F24620056AB3}" type="presParOf" srcId="{FBAA6645-BBD4-467C-A22C-2C5CB55A3705}" destId="{7AA4E185-AE81-4A2F-8646-8067CD96E10C}" srcOrd="7" destOrd="0" presId="urn:microsoft.com/office/officeart/2008/layout/VerticalAccentList"/>
    <dgm:cxn modelId="{444F1E86-7344-4780-9DE2-8FB09EF7BC2C}" type="presParOf" srcId="{7AA4E185-AE81-4A2F-8646-8067CD96E10C}" destId="{FB668F8F-6E03-41C6-92F5-71CC5BF5954A}" srcOrd="0" destOrd="0" presId="urn:microsoft.com/office/officeart/2008/layout/VerticalAccentList"/>
    <dgm:cxn modelId="{CA24DCA8-0AF3-4618-A2B2-63739B8733E4}" type="presParOf" srcId="{7AA4E185-AE81-4A2F-8646-8067CD96E10C}" destId="{DF1878C1-A61D-4CA4-AA36-E6D54A0EB610}" srcOrd="1" destOrd="0" presId="urn:microsoft.com/office/officeart/2008/layout/VerticalAccentList"/>
    <dgm:cxn modelId="{87A09520-E91B-4D89-A7A6-A5F76522981C}" type="presParOf" srcId="{7AA4E185-AE81-4A2F-8646-8067CD96E10C}" destId="{A8316D93-B4B0-4CEE-A757-1FD673EC8ABE}" srcOrd="2" destOrd="0" presId="urn:microsoft.com/office/officeart/2008/layout/VerticalAccentList"/>
    <dgm:cxn modelId="{45E0F17F-1E81-4DDE-AC7B-FDBF08E7C7FE}" type="presParOf" srcId="{7AA4E185-AE81-4A2F-8646-8067CD96E10C}" destId="{703E587A-CBA1-4D57-AFD8-2B856D584D65}" srcOrd="3" destOrd="0" presId="urn:microsoft.com/office/officeart/2008/layout/VerticalAccentList"/>
    <dgm:cxn modelId="{FF5C5D0E-F24E-4F95-AF7E-3ED8568673D8}" type="presParOf" srcId="{7AA4E185-AE81-4A2F-8646-8067CD96E10C}" destId="{74D2D209-C703-4AD2-A03D-DD86FD0C5527}" srcOrd="4" destOrd="0" presId="urn:microsoft.com/office/officeart/2008/layout/VerticalAccentList"/>
    <dgm:cxn modelId="{2C6F12DE-A04F-4E25-8D04-51D7F89BA6A4}" type="presParOf" srcId="{7AA4E185-AE81-4A2F-8646-8067CD96E10C}" destId="{E1E4DD24-B1D2-4761-B132-90FA12CF55AC}" srcOrd="5" destOrd="0" presId="urn:microsoft.com/office/officeart/2008/layout/VerticalAccentList"/>
    <dgm:cxn modelId="{96A1A388-57CE-4E76-A8F2-4B63BF9DC799}" type="presParOf" srcId="{7AA4E185-AE81-4A2F-8646-8067CD96E10C}" destId="{74AB3C21-1CCC-4314-9D31-2D1942F0653D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BF732-B65E-4D58-9383-6178C3ADE5A2}">
      <dsp:nvSpPr>
        <dsp:cNvPr id="0" name=""/>
        <dsp:cNvSpPr/>
      </dsp:nvSpPr>
      <dsp:spPr>
        <a:xfrm>
          <a:off x="0" y="0"/>
          <a:ext cx="10515600" cy="11261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уставного капитала платежной организации:</a:t>
          </a:r>
        </a:p>
      </dsp:txBody>
      <dsp:txXfrm>
        <a:off x="0" y="0"/>
        <a:ext cx="10515600" cy="1126100"/>
      </dsp:txXfrm>
    </dsp:sp>
    <dsp:sp modelId="{2AC0FC0D-015D-4EDC-9812-27E89EAC2591}">
      <dsp:nvSpPr>
        <dsp:cNvPr id="0" name=""/>
        <dsp:cNvSpPr/>
      </dsp:nvSpPr>
      <dsp:spPr>
        <a:xfrm>
          <a:off x="0" y="1126100"/>
          <a:ext cx="5257799" cy="23648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Минимальный размер уставного капитала платежной организации устанавливается нормативным правовым актом НБ РК и формируется до обращения платежной организации в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НацБанк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для прохождения учетной регистрации.</a:t>
          </a:r>
        </a:p>
      </dsp:txBody>
      <dsp:txXfrm>
        <a:off x="0" y="1126100"/>
        <a:ext cx="5257799" cy="2364810"/>
      </dsp:txXfrm>
    </dsp:sp>
    <dsp:sp modelId="{D7766B19-3A90-4404-85F5-300BC9F272FC}">
      <dsp:nvSpPr>
        <dsp:cNvPr id="0" name=""/>
        <dsp:cNvSpPr/>
      </dsp:nvSpPr>
      <dsp:spPr>
        <a:xfrm>
          <a:off x="5257800" y="1126100"/>
          <a:ext cx="5257799" cy="23648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Уставный капитал платежной организации формируется исключительно деньгами в национальной валюте РК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1126100"/>
        <a:ext cx="5257799" cy="2364810"/>
      </dsp:txXfrm>
    </dsp:sp>
    <dsp:sp modelId="{41DA7888-26A4-4E47-88B3-B962A8A22AB4}">
      <dsp:nvSpPr>
        <dsp:cNvPr id="0" name=""/>
        <dsp:cNvSpPr/>
      </dsp:nvSpPr>
      <dsp:spPr>
        <a:xfrm>
          <a:off x="0" y="3490910"/>
          <a:ext cx="10515600" cy="2627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9C8465-9033-485B-A51F-2451D38B2429}">
      <dsp:nvSpPr>
        <dsp:cNvPr id="0" name=""/>
        <dsp:cNvSpPr/>
      </dsp:nvSpPr>
      <dsp:spPr>
        <a:xfrm>
          <a:off x="3881" y="2066"/>
          <a:ext cx="10507836" cy="2542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отказывает в выдаче согласия на добровольную реорганизацию платежных организаций в случаях:</a:t>
          </a:r>
        </a:p>
      </dsp:txBody>
      <dsp:txXfrm>
        <a:off x="78338" y="76523"/>
        <a:ext cx="10358922" cy="2393233"/>
      </dsp:txXfrm>
    </dsp:sp>
    <dsp:sp modelId="{19FA0DCC-137B-4221-886E-FF7F9920806B}">
      <dsp:nvSpPr>
        <dsp:cNvPr id="0" name=""/>
        <dsp:cNvSpPr/>
      </dsp:nvSpPr>
      <dsp:spPr>
        <a:xfrm>
          <a:off x="3881" y="2823123"/>
          <a:ext cx="5042148" cy="25421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если руководитель исполнительного органа образованной в результате добровольной реорганизации платежной организации не соответствует требованиям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Закона «О платежах и платежных системах»</a:t>
          </a:r>
        </a:p>
      </dsp:txBody>
      <dsp:txXfrm>
        <a:off x="78338" y="2897580"/>
        <a:ext cx="4893234" cy="2393233"/>
      </dsp:txXfrm>
    </dsp:sp>
    <dsp:sp modelId="{43771A00-CC42-4EE2-8E3D-3891D24D1D72}">
      <dsp:nvSpPr>
        <dsp:cNvPr id="0" name=""/>
        <dsp:cNvSpPr/>
      </dsp:nvSpPr>
      <dsp:spPr>
        <a:xfrm>
          <a:off x="5469570" y="2823123"/>
          <a:ext cx="5042148" cy="25421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>
              <a:latin typeface="Times New Roman" panose="02020603050405020304" pitchFamily="18" charset="0"/>
              <a:cs typeface="Times New Roman" panose="02020603050405020304" pitchFamily="18" charset="0"/>
            </a:rPr>
            <a:t>2) если добровольная реорганизация платежных организаций препятствует осуществлению контроля и надзора за рынком платежных услуг, а также причиняет вред интересам получателей платежных услуг</a:t>
          </a:r>
          <a:endParaRPr lang="en-US" sz="2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4027" y="2897580"/>
        <a:ext cx="4893234" cy="239323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1BE3B-36A9-4AE4-8147-3A3D3BCB6FD9}">
      <dsp:nvSpPr>
        <dsp:cNvPr id="0" name=""/>
        <dsp:cNvSpPr/>
      </dsp:nvSpPr>
      <dsp:spPr>
        <a:xfrm>
          <a:off x="4648266" y="1628502"/>
          <a:ext cx="2352989" cy="200297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осуществляя регулирование платежных систем: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92853" y="1921830"/>
        <a:ext cx="1663815" cy="1416315"/>
      </dsp:txXfrm>
    </dsp:sp>
    <dsp:sp modelId="{9E36C813-27B8-4883-91BE-85676C1FC5FE}">
      <dsp:nvSpPr>
        <dsp:cNvPr id="0" name=""/>
        <dsp:cNvSpPr/>
      </dsp:nvSpPr>
      <dsp:spPr>
        <a:xfrm rot="16200000">
          <a:off x="5744969" y="1537593"/>
          <a:ext cx="159582" cy="22237"/>
        </a:xfrm>
        <a:custGeom>
          <a:avLst/>
          <a:gdLst/>
          <a:ahLst/>
          <a:cxnLst/>
          <a:rect l="0" t="0" r="0" b="0"/>
          <a:pathLst>
            <a:path>
              <a:moveTo>
                <a:pt x="0" y="11118"/>
              </a:moveTo>
              <a:lnTo>
                <a:pt x="159582" y="1111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20771" y="1544722"/>
        <a:ext cx="7979" cy="7979"/>
      </dsp:txXfrm>
    </dsp:sp>
    <dsp:sp modelId="{5B15D628-72C1-45DF-A82C-C83AA59FB379}">
      <dsp:nvSpPr>
        <dsp:cNvPr id="0" name=""/>
        <dsp:cNvSpPr/>
      </dsp:nvSpPr>
      <dsp:spPr>
        <a:xfrm>
          <a:off x="4718773" y="20829"/>
          <a:ext cx="2211974" cy="144809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определяет порядок осуществления надзора (оверсайта) за ПС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42709" y="232897"/>
        <a:ext cx="1564102" cy="1023955"/>
      </dsp:txXfrm>
    </dsp:sp>
    <dsp:sp modelId="{24E95B89-6F8A-48D7-93A2-7E8868E65C58}">
      <dsp:nvSpPr>
        <dsp:cNvPr id="0" name=""/>
        <dsp:cNvSpPr/>
      </dsp:nvSpPr>
      <dsp:spPr>
        <a:xfrm rot="10341">
          <a:off x="7001247" y="2623046"/>
          <a:ext cx="423611" cy="22237"/>
        </a:xfrm>
        <a:custGeom>
          <a:avLst/>
          <a:gdLst/>
          <a:ahLst/>
          <a:cxnLst/>
          <a:rect l="0" t="0" r="0" b="0"/>
          <a:pathLst>
            <a:path>
              <a:moveTo>
                <a:pt x="0" y="11118"/>
              </a:moveTo>
              <a:lnTo>
                <a:pt x="423611" y="1111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02462" y="2623574"/>
        <a:ext cx="21180" cy="21180"/>
      </dsp:txXfrm>
    </dsp:sp>
    <dsp:sp modelId="{BFDC4C7C-1545-4871-A029-1245A339747B}">
      <dsp:nvSpPr>
        <dsp:cNvPr id="0" name=""/>
        <dsp:cNvSpPr/>
      </dsp:nvSpPr>
      <dsp:spPr>
        <a:xfrm>
          <a:off x="7424851" y="1410781"/>
          <a:ext cx="2590447" cy="2455832"/>
        </a:xfrm>
        <a:prstGeom prst="ellipse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принимает нормативные правовые акты, направленные на обеспечение эффективности и надежности функционирования ПС на территории РК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04213" y="1770429"/>
        <a:ext cx="1831723" cy="1736536"/>
      </dsp:txXfrm>
    </dsp:sp>
    <dsp:sp modelId="{957FBF9E-B16A-47A8-8F6C-384A1DCD7E13}">
      <dsp:nvSpPr>
        <dsp:cNvPr id="0" name=""/>
        <dsp:cNvSpPr/>
      </dsp:nvSpPr>
      <dsp:spPr>
        <a:xfrm rot="5400000">
          <a:off x="5744969" y="3700146"/>
          <a:ext cx="159582" cy="22237"/>
        </a:xfrm>
        <a:custGeom>
          <a:avLst/>
          <a:gdLst/>
          <a:ahLst/>
          <a:cxnLst/>
          <a:rect l="0" t="0" r="0" b="0"/>
          <a:pathLst>
            <a:path>
              <a:moveTo>
                <a:pt x="0" y="11118"/>
              </a:moveTo>
              <a:lnTo>
                <a:pt x="159582" y="1111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20771" y="3707275"/>
        <a:ext cx="7979" cy="7979"/>
      </dsp:txXfrm>
    </dsp:sp>
    <dsp:sp modelId="{DCBD2DB0-C8FD-4994-8B90-B3C57B109B9E}">
      <dsp:nvSpPr>
        <dsp:cNvPr id="0" name=""/>
        <dsp:cNvSpPr/>
      </dsp:nvSpPr>
      <dsp:spPr>
        <a:xfrm>
          <a:off x="4647831" y="3791056"/>
          <a:ext cx="2353858" cy="1448091"/>
        </a:xfrm>
        <a:prstGeom prst="ellipse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3)утверждает</a:t>
          </a:r>
          <a:r>
            <a:rPr lang="en-US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показатели</a:t>
          </a:r>
          <a:r>
            <a:rPr lang="en-US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критериев значимых ПС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92546" y="4003124"/>
        <a:ext cx="1664428" cy="1023955"/>
      </dsp:txXfrm>
    </dsp:sp>
    <dsp:sp modelId="{13FA2656-E0AA-439F-A6A5-299653B2B716}">
      <dsp:nvSpPr>
        <dsp:cNvPr id="0" name=""/>
        <dsp:cNvSpPr/>
      </dsp:nvSpPr>
      <dsp:spPr>
        <a:xfrm rot="10832805">
          <a:off x="4309153" y="2606025"/>
          <a:ext cx="339194" cy="22237"/>
        </a:xfrm>
        <a:custGeom>
          <a:avLst/>
          <a:gdLst/>
          <a:ahLst/>
          <a:cxnLst/>
          <a:rect l="0" t="0" r="0" b="0"/>
          <a:pathLst>
            <a:path>
              <a:moveTo>
                <a:pt x="0" y="11118"/>
              </a:moveTo>
              <a:lnTo>
                <a:pt x="339194" y="1111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470270" y="2608663"/>
        <a:ext cx="16959" cy="16959"/>
      </dsp:txXfrm>
    </dsp:sp>
    <dsp:sp modelId="{C18954EF-FC6F-4E99-9C7A-5B6E20D6665B}">
      <dsp:nvSpPr>
        <dsp:cNvPr id="0" name=""/>
        <dsp:cNvSpPr/>
      </dsp:nvSpPr>
      <dsp:spPr>
        <a:xfrm>
          <a:off x="1863204" y="1402076"/>
          <a:ext cx="2446014" cy="2403556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4)определяет</a:t>
          </a:r>
          <a:r>
            <a:rPr lang="en-US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порядок</a:t>
          </a:r>
          <a:r>
            <a:rPr lang="en-US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ведения реестра ПС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21414" y="1754069"/>
        <a:ext cx="1729594" cy="169957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F0557-2F32-4F03-85E9-53BD2262CFE8}">
      <dsp:nvSpPr>
        <dsp:cNvPr id="0" name=""/>
        <dsp:cNvSpPr/>
      </dsp:nvSpPr>
      <dsp:spPr>
        <a:xfrm>
          <a:off x="0" y="0"/>
          <a:ext cx="10515600" cy="1750422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осуществления надзора (</a:t>
          </a:r>
          <a:r>
            <a:rPr lang="ru-RU" sz="36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оверсайта</a:t>
          </a:r>
          <a:r>
            <a:rPr lang="ru-RU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за платежными системами </a:t>
          </a:r>
          <a:r>
            <a:rPr lang="ru-RU" sz="36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НацБанк</a:t>
          </a:r>
          <a:r>
            <a:rPr lang="ru-RU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</dsp:txBody>
      <dsp:txXfrm>
        <a:off x="0" y="0"/>
        <a:ext cx="10515600" cy="1750422"/>
      </dsp:txXfrm>
    </dsp:sp>
    <dsp:sp modelId="{8EE527EB-57F5-4B70-BEB8-8300AFD20326}">
      <dsp:nvSpPr>
        <dsp:cNvPr id="0" name=""/>
        <dsp:cNvSpPr/>
      </dsp:nvSpPr>
      <dsp:spPr>
        <a:xfrm>
          <a:off x="1436" y="1750422"/>
          <a:ext cx="925959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осуществляет мониторинг системно значимых платежных систем</a:t>
          </a:r>
        </a:p>
      </dsp:txBody>
      <dsp:txXfrm>
        <a:off x="1436" y="1750422"/>
        <a:ext cx="925959" cy="3675887"/>
      </dsp:txXfrm>
    </dsp:sp>
    <dsp:sp modelId="{AB6861D1-D8F8-4E67-AA6D-61C8C2558DC0}">
      <dsp:nvSpPr>
        <dsp:cNvPr id="0" name=""/>
        <dsp:cNvSpPr/>
      </dsp:nvSpPr>
      <dsp:spPr>
        <a:xfrm>
          <a:off x="927395" y="1750422"/>
          <a:ext cx="1363228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45211"/>
                <a:satOff val="863"/>
                <a:lumOff val="38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45211"/>
                <a:satOff val="863"/>
                <a:lumOff val="38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45211"/>
                <a:satOff val="863"/>
                <a:lumOff val="38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осуществляет анализ и оценку функционирования системно значимых, значимых ПС на соответствие международным стандартам, в том числе анализ влияния на работу ПС значимых клиентов участников ПС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7395" y="1750422"/>
        <a:ext cx="1363228" cy="3675887"/>
      </dsp:txXfrm>
    </dsp:sp>
    <dsp:sp modelId="{FAD84141-7478-4261-AF4D-FAFDCA08D4C1}">
      <dsp:nvSpPr>
        <dsp:cNvPr id="0" name=""/>
        <dsp:cNvSpPr/>
      </dsp:nvSpPr>
      <dsp:spPr>
        <a:xfrm>
          <a:off x="2290624" y="1750422"/>
          <a:ext cx="930539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90421"/>
                <a:satOff val="1725"/>
                <a:lumOff val="761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90421"/>
                <a:satOff val="1725"/>
                <a:lumOff val="761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90421"/>
                <a:satOff val="1725"/>
                <a:lumOff val="761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осуществляет анализ платежей и переводов денег по результатам операций с ЦБ и иностранной валютой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90624" y="1750422"/>
        <a:ext cx="930539" cy="3675887"/>
      </dsp:txXfrm>
    </dsp:sp>
    <dsp:sp modelId="{DD3BE09F-540C-4246-AAFE-D4BAAABECAB6}">
      <dsp:nvSpPr>
        <dsp:cNvPr id="0" name=""/>
        <dsp:cNvSpPr/>
      </dsp:nvSpPr>
      <dsp:spPr>
        <a:xfrm>
          <a:off x="3221164" y="1750422"/>
          <a:ext cx="2135088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35632"/>
                <a:satOff val="2588"/>
                <a:lumOff val="114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35632"/>
                <a:satOff val="2588"/>
                <a:lumOff val="114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35632"/>
                <a:satOff val="2588"/>
                <a:lumOff val="114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получает информацию по вопросам платежей и переводов денег, функционирования ПС от операторов, операционных центров и участников ПС, в том числе сведения по объемам платежей и переводов денег, проведенных через системно значимые или значимые платежные системы, осуществленных значимыми клиентами участников, указанных ПС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21164" y="1750422"/>
        <a:ext cx="2135088" cy="3675887"/>
      </dsp:txXfrm>
    </dsp:sp>
    <dsp:sp modelId="{A1398A99-F2C3-4495-BB99-8C6CC9AE85F6}">
      <dsp:nvSpPr>
        <dsp:cNvPr id="0" name=""/>
        <dsp:cNvSpPr/>
      </dsp:nvSpPr>
      <dsp:spPr>
        <a:xfrm>
          <a:off x="5356252" y="1750422"/>
          <a:ext cx="2431454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80842"/>
                <a:satOff val="3450"/>
                <a:lumOff val="1523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80842"/>
                <a:satOff val="3450"/>
                <a:lumOff val="1523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80842"/>
                <a:satOff val="3450"/>
                <a:lumOff val="1523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проводит проверки деятельности операторов и операционных центров системно значимых и значимых ПС, в том числе любого иного лица, уполномоченного по договору с ними оказывать услуги для функционирования ПС в порядке, определенном</a:t>
          </a:r>
          <a:r>
            <a:rPr lang="en-U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 Национальном Банке Республики Казахстан», на предмет соответствия требованиям законодательства РК о платежах и платежных системах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56252" y="1750422"/>
        <a:ext cx="2431454" cy="3675887"/>
      </dsp:txXfrm>
    </dsp:sp>
    <dsp:sp modelId="{05D7E74F-D126-450C-86A7-026579A5337F}">
      <dsp:nvSpPr>
        <dsp:cNvPr id="0" name=""/>
        <dsp:cNvSpPr/>
      </dsp:nvSpPr>
      <dsp:spPr>
        <a:xfrm>
          <a:off x="7787706" y="1750422"/>
          <a:ext cx="1363228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26053"/>
                <a:satOff val="4313"/>
                <a:lumOff val="190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26053"/>
                <a:satOff val="4313"/>
                <a:lumOff val="190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26053"/>
                <a:satOff val="4313"/>
                <a:lumOff val="190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осуществляет наблюдение за выполнением участниками системно значимых ПС требований</a:t>
          </a:r>
          <a:r>
            <a:rPr lang="en-US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 организационным мерам и программно-техническим средствам, обеспечивающим доступ в системно значимые ПС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7706" y="1750422"/>
        <a:ext cx="1363228" cy="3675887"/>
      </dsp:txXfrm>
    </dsp:sp>
    <dsp:sp modelId="{72EA059E-0982-4B70-84BC-B58D966158BE}">
      <dsp:nvSpPr>
        <dsp:cNvPr id="0" name=""/>
        <dsp:cNvSpPr/>
      </dsp:nvSpPr>
      <dsp:spPr>
        <a:xfrm>
          <a:off x="9150934" y="1750422"/>
          <a:ext cx="1363228" cy="367588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71263"/>
                <a:satOff val="5175"/>
                <a:lumOff val="228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1263"/>
                <a:satOff val="5175"/>
                <a:lumOff val="228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1263"/>
                <a:satOff val="5175"/>
                <a:lumOff val="228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ведет и размещает реестры системно значимых, значимых и иных ПС на своем интернет-ресурсе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50934" y="1750422"/>
        <a:ext cx="1363228" cy="3675887"/>
      </dsp:txXfrm>
    </dsp:sp>
    <dsp:sp modelId="{9B353C50-FDC5-4975-9F73-38DDB2B5C480}">
      <dsp:nvSpPr>
        <dsp:cNvPr id="0" name=""/>
        <dsp:cNvSpPr/>
      </dsp:nvSpPr>
      <dsp:spPr>
        <a:xfrm>
          <a:off x="0" y="5426310"/>
          <a:ext cx="10515600" cy="408431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A72E0-73B3-4250-9F81-0644DF141400}">
      <dsp:nvSpPr>
        <dsp:cNvPr id="0" name=""/>
        <dsp:cNvSpPr/>
      </dsp:nvSpPr>
      <dsp:spPr>
        <a:xfrm>
          <a:off x="923195" y="342"/>
          <a:ext cx="4128194" cy="24769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осуществлении надзора (оверсайта) за платежными системами НБ взаимодействует с государственными органами, операторами и участниками ПС и иными финансовыми организациями РК .</a:t>
          </a:r>
        </a:p>
      </dsp:txBody>
      <dsp:txXfrm>
        <a:off x="923195" y="342"/>
        <a:ext cx="4128194" cy="2476916"/>
      </dsp:txXfrm>
    </dsp:sp>
    <dsp:sp modelId="{FC00DFA8-EC42-4EB2-98A0-BC947275527B}">
      <dsp:nvSpPr>
        <dsp:cNvPr id="0" name=""/>
        <dsp:cNvSpPr/>
      </dsp:nvSpPr>
      <dsp:spPr>
        <a:xfrm>
          <a:off x="5464209" y="342"/>
          <a:ext cx="4128194" cy="2476916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сотрудничает с центрбанками и иными органами надзора (оверсайта) в ПС иностранных государств, международными организациями при проведении оценки функционирования системно значимых, значимых ПС , в том числе путем заключения соглашений (договоров, меморандумов) о сотрудничестве.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4209" y="342"/>
        <a:ext cx="4128194" cy="2476916"/>
      </dsp:txXfrm>
    </dsp:sp>
    <dsp:sp modelId="{21F95AA5-F5AF-4E06-89AE-66EBCB020F3C}">
      <dsp:nvSpPr>
        <dsp:cNvPr id="0" name=""/>
        <dsp:cNvSpPr/>
      </dsp:nvSpPr>
      <dsp:spPr>
        <a:xfrm>
          <a:off x="923195" y="2890078"/>
          <a:ext cx="4128194" cy="2476916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Мониторинг системно значимых платежных систем, анализ и оценка функционирования системно значимых, значимых ПС </a:t>
          </a: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осуществляются НБ на основании информации, получаемой от операторов, операционных центров и участников системно значимых или значимых ПС.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3195" y="2890078"/>
        <a:ext cx="4128194" cy="2476916"/>
      </dsp:txXfrm>
    </dsp:sp>
    <dsp:sp modelId="{C7A207D4-0292-4201-B9FB-400ABB32E671}">
      <dsp:nvSpPr>
        <dsp:cNvPr id="0" name=""/>
        <dsp:cNvSpPr/>
      </dsp:nvSpPr>
      <dsp:spPr>
        <a:xfrm>
          <a:off x="5464209" y="2890078"/>
          <a:ext cx="4128194" cy="2476916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Оценка функционирования системно значимых, значимых ПС на соответствие международным стандартам осуществляется НБ при необходимости совместно с оператором, операционным центром системно значимых или значимых ПС с привлечением специалистов международных финансовых организаций либо без их привлечения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4209" y="2890078"/>
        <a:ext cx="4128194" cy="247691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34811-1BCA-4EAF-82FC-C1836EC662F7}">
      <dsp:nvSpPr>
        <dsp:cNvPr id="0" name=""/>
        <dsp:cNvSpPr/>
      </dsp:nvSpPr>
      <dsp:spPr>
        <a:xfrm>
          <a:off x="3899474" y="-41675"/>
          <a:ext cx="3712562" cy="264024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Регулирование рынка платежных услуг Национальным Банком осуществляется в целях:</a:t>
          </a:r>
        </a:p>
      </dsp:txBody>
      <dsp:txXfrm>
        <a:off x="4827615" y="1278446"/>
        <a:ext cx="1856281" cy="1320120"/>
      </dsp:txXfrm>
    </dsp:sp>
    <dsp:sp modelId="{79150573-E68D-49C3-ADC9-709B1FAFD759}">
      <dsp:nvSpPr>
        <dsp:cNvPr id="0" name=""/>
        <dsp:cNvSpPr/>
      </dsp:nvSpPr>
      <dsp:spPr>
        <a:xfrm>
          <a:off x="1961480" y="2517885"/>
          <a:ext cx="3858991" cy="289171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утверждения показателей, при которых поставщик платежных услуг относится к значимым поставщикам платежных услуг</a:t>
          </a:r>
          <a:endParaRPr lang="en-US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6228" y="3963745"/>
        <a:ext cx="1929495" cy="1445859"/>
      </dsp:txXfrm>
    </dsp:sp>
    <dsp:sp modelId="{0BC433F9-8000-42C4-8A6F-A38411471536}">
      <dsp:nvSpPr>
        <dsp:cNvPr id="0" name=""/>
        <dsp:cNvSpPr/>
      </dsp:nvSpPr>
      <dsp:spPr>
        <a:xfrm rot="10800000">
          <a:off x="3904496" y="2594403"/>
          <a:ext cx="3721584" cy="2738684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определения порядка</a:t>
          </a:r>
          <a:r>
            <a:rPr lang="en-US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ведения реестра значимых поставщиков платежных услуг</a:t>
          </a:r>
          <a:endParaRPr lang="en-US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834892" y="2594403"/>
        <a:ext cx="1860792" cy="1369342"/>
      </dsp:txXfrm>
    </dsp:sp>
    <dsp:sp modelId="{463F5092-6C75-406D-979E-818A94337465}">
      <dsp:nvSpPr>
        <dsp:cNvPr id="0" name=""/>
        <dsp:cNvSpPr/>
      </dsp:nvSpPr>
      <dsp:spPr>
        <a:xfrm>
          <a:off x="5683494" y="2515213"/>
          <a:ext cx="3858132" cy="289706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разработки мероприятий, направленных на повышение эффективности и надежности функционирования рынка платежных услуг</a:t>
          </a:r>
        </a:p>
      </dsp:txBody>
      <dsp:txXfrm>
        <a:off x="6648027" y="3963745"/>
        <a:ext cx="1929066" cy="144853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63FE8-BAE8-4721-B6FD-025224D75EEF}">
      <dsp:nvSpPr>
        <dsp:cNvPr id="0" name=""/>
        <dsp:cNvSpPr/>
      </dsp:nvSpPr>
      <dsp:spPr>
        <a:xfrm>
          <a:off x="0" y="0"/>
          <a:ext cx="10515600" cy="1610201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контроля и надзора за рынком платежных услуг Национальный Банк:</a:t>
          </a:r>
        </a:p>
      </dsp:txBody>
      <dsp:txXfrm>
        <a:off x="0" y="0"/>
        <a:ext cx="10515600" cy="1610201"/>
      </dsp:txXfrm>
    </dsp:sp>
    <dsp:sp modelId="{F69E384B-5210-470E-8133-D52B8CEF796A}">
      <dsp:nvSpPr>
        <dsp:cNvPr id="0" name=""/>
        <dsp:cNvSpPr/>
      </dsp:nvSpPr>
      <dsp:spPr>
        <a:xfrm>
          <a:off x="4787" y="1610201"/>
          <a:ext cx="913107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осуществляет анализ рынка платежных услуг</a:t>
          </a:r>
        </a:p>
      </dsp:txBody>
      <dsp:txXfrm>
        <a:off x="4787" y="1610201"/>
        <a:ext cx="913107" cy="3381422"/>
      </dsp:txXfrm>
    </dsp:sp>
    <dsp:sp modelId="{42225A1D-7FC5-438C-AB4B-9AE77A54267E}">
      <dsp:nvSpPr>
        <dsp:cNvPr id="0" name=""/>
        <dsp:cNvSpPr/>
      </dsp:nvSpPr>
      <dsp:spPr>
        <a:xfrm>
          <a:off x="917895" y="1610201"/>
          <a:ext cx="949169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осуществляет анализ применения платежных инструментов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7895" y="1610201"/>
        <a:ext cx="949169" cy="3381422"/>
      </dsp:txXfrm>
    </dsp:sp>
    <dsp:sp modelId="{3325DDF2-76B9-4F79-9A4C-1451DEA2C044}">
      <dsp:nvSpPr>
        <dsp:cNvPr id="0" name=""/>
        <dsp:cNvSpPr/>
      </dsp:nvSpPr>
      <dsp:spPr>
        <a:xfrm>
          <a:off x="1867064" y="1610201"/>
          <a:ext cx="909872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осуществляет анализ и оценку услуг, оказываемых поставщиками ПУ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67064" y="1610201"/>
        <a:ext cx="909872" cy="3381422"/>
      </dsp:txXfrm>
    </dsp:sp>
    <dsp:sp modelId="{A86696D4-E931-43DC-83A2-F2D6972731DC}">
      <dsp:nvSpPr>
        <dsp:cNvPr id="0" name=""/>
        <dsp:cNvSpPr/>
      </dsp:nvSpPr>
      <dsp:spPr>
        <a:xfrm>
          <a:off x="2776937" y="1610201"/>
          <a:ext cx="923368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4) получает от значимых поставщиков ПУ сведения об оказанных ими ПУ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6937" y="1610201"/>
        <a:ext cx="923368" cy="3381422"/>
      </dsp:txXfrm>
    </dsp:sp>
    <dsp:sp modelId="{93754E95-0E78-44C8-95AE-3888FFB2EFA3}">
      <dsp:nvSpPr>
        <dsp:cNvPr id="0" name=""/>
        <dsp:cNvSpPr/>
      </dsp:nvSpPr>
      <dsp:spPr>
        <a:xfrm>
          <a:off x="3700305" y="1610201"/>
          <a:ext cx="1111634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5) получает</a:t>
          </a:r>
          <a:r>
            <a:rPr lang="en-US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ПУ, иную информацию по вопросам платежей и переводов денег, функционирования рынка ПУ от поставщиков ПУ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0305" y="1610201"/>
        <a:ext cx="1111634" cy="3381422"/>
      </dsp:txXfrm>
    </dsp:sp>
    <dsp:sp modelId="{BA6A578B-B0B0-4F1E-80E1-1E6BDDB77958}">
      <dsp:nvSpPr>
        <dsp:cNvPr id="0" name=""/>
        <dsp:cNvSpPr/>
      </dsp:nvSpPr>
      <dsp:spPr>
        <a:xfrm>
          <a:off x="4811940" y="1610201"/>
          <a:ext cx="746017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6) осуществляет учетную регистрацию ПО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11940" y="1610201"/>
        <a:ext cx="746017" cy="3381422"/>
      </dsp:txXfrm>
    </dsp:sp>
    <dsp:sp modelId="{66B229E2-3CBD-4D7F-B26C-4673F1AA4BB0}">
      <dsp:nvSpPr>
        <dsp:cNvPr id="0" name=""/>
        <dsp:cNvSpPr/>
      </dsp:nvSpPr>
      <dsp:spPr>
        <a:xfrm>
          <a:off x="5557957" y="1610201"/>
          <a:ext cx="736113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7) ведет реестр платежных организаций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57957" y="1610201"/>
        <a:ext cx="736113" cy="3381422"/>
      </dsp:txXfrm>
    </dsp:sp>
    <dsp:sp modelId="{C152357E-7357-4AA1-A973-04B9DEBDD554}">
      <dsp:nvSpPr>
        <dsp:cNvPr id="0" name=""/>
        <dsp:cNvSpPr/>
      </dsp:nvSpPr>
      <dsp:spPr>
        <a:xfrm>
          <a:off x="6294071" y="1610201"/>
          <a:ext cx="1111634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8) ведет и размещает реестр значимых поставщиков ПУ на своем интернет-ресурсе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94071" y="1610201"/>
        <a:ext cx="1111634" cy="3381422"/>
      </dsp:txXfrm>
    </dsp:sp>
    <dsp:sp modelId="{563CB60D-C22B-4BC8-95D5-D3F110F832DB}">
      <dsp:nvSpPr>
        <dsp:cNvPr id="0" name=""/>
        <dsp:cNvSpPr/>
      </dsp:nvSpPr>
      <dsp:spPr>
        <a:xfrm>
          <a:off x="7405705" y="1610201"/>
          <a:ext cx="1993471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9) осуществляет контроль и надзор за соблюдением поставщиками ПУ, не являющимися банками, операторами платежных систем и операционными центрами платежных систем требований законодательства РК о платежах и платежных системах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05705" y="1610201"/>
        <a:ext cx="1993471" cy="3381422"/>
      </dsp:txXfrm>
    </dsp:sp>
    <dsp:sp modelId="{733779E3-E6BD-4C8A-9B7F-6550A78FA01E}">
      <dsp:nvSpPr>
        <dsp:cNvPr id="0" name=""/>
        <dsp:cNvSpPr/>
      </dsp:nvSpPr>
      <dsp:spPr>
        <a:xfrm>
          <a:off x="9399177" y="1610201"/>
          <a:ext cx="1111634" cy="3381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10) проводит проверки деятельности операторов ПС, операционных центров платежных систем и иных субъектов рынка ПУ</a:t>
          </a:r>
          <a:endParaRPr lang="en-US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99177" y="1610201"/>
        <a:ext cx="1111634" cy="3381422"/>
      </dsp:txXfrm>
    </dsp:sp>
    <dsp:sp modelId="{0A0A365F-0157-44BB-AB19-BD7EFC87627D}">
      <dsp:nvSpPr>
        <dsp:cNvPr id="0" name=""/>
        <dsp:cNvSpPr/>
      </dsp:nvSpPr>
      <dsp:spPr>
        <a:xfrm>
          <a:off x="0" y="4991624"/>
          <a:ext cx="10515600" cy="37571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16DF0-9139-4FC7-AF00-588546463722}">
      <dsp:nvSpPr>
        <dsp:cNvPr id="0" name=""/>
        <dsp:cNvSpPr/>
      </dsp:nvSpPr>
      <dsp:spPr>
        <a:xfrm>
          <a:off x="1291" y="1611143"/>
          <a:ext cx="5036263" cy="30217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по регулированию, контролю и надзору финансового рынка и финансовых организаций осуществляет контроль и надзор за соблюдением поставщиками платежных услуг, являющимися банками, организациями, осуществляющими отдельные виды банковских операций, требований законодательства Республики Казахстан о платежах и платежных системах и проводит проверки их деятельности.</a:t>
          </a:r>
        </a:p>
      </dsp:txBody>
      <dsp:txXfrm>
        <a:off x="1291" y="1611143"/>
        <a:ext cx="5036263" cy="3021758"/>
      </dsp:txXfrm>
    </dsp:sp>
    <dsp:sp modelId="{A9DEB39E-3C56-4C9B-A338-2E7B4BE9F65F}">
      <dsp:nvSpPr>
        <dsp:cNvPr id="0" name=""/>
        <dsp:cNvSpPr/>
      </dsp:nvSpPr>
      <dsp:spPr>
        <a:xfrm>
          <a:off x="5541181" y="1611143"/>
          <a:ext cx="5036263" cy="3021758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При осуществлении регулирования, контроля и надзора за рынком платежных услуг Национальный Банк взаимодействует с государственными органами и финансовыми организациями Республики Казахстан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1181" y="1611143"/>
        <a:ext cx="5036263" cy="302175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4DA20-DBDC-45AD-A21D-57221B03BC68}">
      <dsp:nvSpPr>
        <dsp:cNvPr id="0" name=""/>
        <dsp:cNvSpPr/>
      </dsp:nvSpPr>
      <dsp:spPr>
        <a:xfrm>
          <a:off x="435427" y="1818"/>
          <a:ext cx="4800214" cy="213230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РК в пределах своей компетенции применяет к операторам ПС, операционным центрам ПС и иным субъектам рынка ПУ ограниченные меры воздействия и санкции за нарушение требований законодательства РК о платежах и ПС, о противодействии легализации (отмыванию) доходов, полученных преступным путем, и финансированию терроризма.</a:t>
          </a:r>
          <a:endParaRPr lang="ru-RU" sz="1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427" y="1818"/>
        <a:ext cx="4800214" cy="2132307"/>
      </dsp:txXfrm>
    </dsp:sp>
    <dsp:sp modelId="{CE0EDFEA-82B1-4FDA-8400-7C1B63F40F3E}">
      <dsp:nvSpPr>
        <dsp:cNvPr id="0" name=""/>
        <dsp:cNvSpPr/>
      </dsp:nvSpPr>
      <dsp:spPr>
        <a:xfrm>
          <a:off x="5591026" y="1818"/>
          <a:ext cx="5712699" cy="2132307"/>
        </a:xfrm>
        <a:prstGeom prst="rect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НБ приостанавливает участие банков, организаций, осуществляющих отдельные виды банковских операций, в иностранных ПС, функционирование ПС, деятельность платежных организаций на территории РК в порядке, определенном нормативным правовым актом </a:t>
          </a:r>
          <a:r>
            <a:rPr lang="ru-RU" sz="180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Нацбанка</a:t>
          </a: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в случаях, если дальнейшее функционирование данной ПС или деятельность ПО несет угрозу стабильности финансовой системы Республики Казахстан.</a:t>
          </a:r>
          <a:endParaRPr lang="en-US" sz="1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91026" y="1818"/>
        <a:ext cx="5712699" cy="2132307"/>
      </dsp:txXfrm>
    </dsp:sp>
    <dsp:sp modelId="{A1435545-412F-4F00-9E87-9EC7901DE499}">
      <dsp:nvSpPr>
        <dsp:cNvPr id="0" name=""/>
        <dsp:cNvSpPr/>
      </dsp:nvSpPr>
      <dsp:spPr>
        <a:xfrm>
          <a:off x="565960" y="2489509"/>
          <a:ext cx="5693082" cy="2559642"/>
        </a:xfrm>
        <a:prstGeom prst="rect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Возобновление функционирования ПС , деятельности платежных организаций, участия банков и организаций, осуществляющих отдельные виды банковских операций, в иностранных ПС осуществляется после устранения причин приостановления их деятельности на основании письменного уведомления НБ оператора соответствующей ПС, ПО, банка и организации, осуществляющей отдельные виды банковских операций, о возможности возобновления их функционирования и участия соответственно, направленного в порядке, определенном нормативным правовым актом НБ.</a:t>
          </a:r>
          <a:endParaRPr lang="en-US" sz="1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5960" y="2489509"/>
        <a:ext cx="5693082" cy="2559642"/>
      </dsp:txXfrm>
    </dsp:sp>
    <dsp:sp modelId="{8F93F3B1-106D-4B38-8A44-59641845770D}">
      <dsp:nvSpPr>
        <dsp:cNvPr id="0" name=""/>
        <dsp:cNvSpPr/>
      </dsp:nvSpPr>
      <dsp:spPr>
        <a:xfrm>
          <a:off x="6614426" y="2490650"/>
          <a:ext cx="4558765" cy="2557361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АРР ФР в пределах своей компетенции применяет меры надзорного реагирования за нарушение требований законодательства РК о платежах и ПС в отношении поставщиков платежных услуг, являющихся банками и организациями, осуществляющими отдельные виды банковских операций, в порядке, установленном</a:t>
          </a:r>
          <a:r>
            <a:rPr lang="en-US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Законом</a:t>
          </a:r>
          <a:r>
            <a:rPr lang="en-US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 «О банках и банковской деятельности в Республике Казахстан».</a:t>
          </a:r>
          <a:endParaRPr lang="en-US" sz="1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4426" y="2490650"/>
        <a:ext cx="4558765" cy="255736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65474-7E45-4F73-A56C-535E2C03EDB2}">
      <dsp:nvSpPr>
        <dsp:cNvPr id="0" name=""/>
        <dsp:cNvSpPr/>
      </dsp:nvSpPr>
      <dsp:spPr>
        <a:xfrm>
          <a:off x="3106779" y="0"/>
          <a:ext cx="4302040" cy="2774973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отношении операторов ПС, операционных центров ПС и иных субъектов рынка ПУ, НБ вправе применить одну из следующих ограниченных мер воздействия:</a:t>
          </a:r>
        </a:p>
      </dsp:txBody>
      <dsp:txXfrm>
        <a:off x="4182289" y="1387487"/>
        <a:ext cx="2151020" cy="1387486"/>
      </dsp:txXfrm>
    </dsp:sp>
    <dsp:sp modelId="{F699FCAE-5C32-4A39-B688-78FAF9DB4BFD}">
      <dsp:nvSpPr>
        <dsp:cNvPr id="0" name=""/>
        <dsp:cNvSpPr/>
      </dsp:nvSpPr>
      <dsp:spPr>
        <a:xfrm>
          <a:off x="2482827" y="2774973"/>
          <a:ext cx="2774973" cy="2774973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дать обязательное для исполнения письменное предписание</a:t>
          </a:r>
          <a:endParaRPr lang="en-US" sz="1400" kern="12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6570" y="4162460"/>
        <a:ext cx="1387487" cy="1387486"/>
      </dsp:txXfrm>
    </dsp:sp>
    <dsp:sp modelId="{C5B175E2-9287-4CEF-8152-1F37A3599FEF}">
      <dsp:nvSpPr>
        <dsp:cNvPr id="0" name=""/>
        <dsp:cNvSpPr/>
      </dsp:nvSpPr>
      <dsp:spPr>
        <a:xfrm rot="10800000">
          <a:off x="3870313" y="2774973"/>
          <a:ext cx="2774973" cy="2774973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вынести письменное предупреждение</a:t>
          </a:r>
          <a:endParaRPr lang="en-US" sz="1400" kern="12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564056" y="2774973"/>
        <a:ext cx="1387487" cy="1387486"/>
      </dsp:txXfrm>
    </dsp:sp>
    <dsp:sp modelId="{34D03882-BE90-4A3B-8C02-6DD10A33610B}">
      <dsp:nvSpPr>
        <dsp:cNvPr id="0" name=""/>
        <dsp:cNvSpPr/>
      </dsp:nvSpPr>
      <dsp:spPr>
        <a:xfrm>
          <a:off x="5257800" y="2774973"/>
          <a:ext cx="2774973" cy="2774973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составить письменное соглашение</a:t>
          </a:r>
          <a:endParaRPr lang="en-US" sz="1400" kern="12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51543" y="4162460"/>
        <a:ext cx="1387487" cy="138748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F4C52-A7F6-47A5-90C2-4C5E0AAD38D4}">
      <dsp:nvSpPr>
        <dsp:cNvPr id="0" name=""/>
        <dsp:cNvSpPr/>
      </dsp:nvSpPr>
      <dsp:spPr>
        <a:xfrm>
          <a:off x="473757" y="10519"/>
          <a:ext cx="6562794" cy="258691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Письменным предписанием является указание иным субъектам рынка платежных услуг на принятие обязательных к исполнению коррективных мер, направленных на устранение выявленных нарушений и причин, а также условий, способствовавших их совершению, в установленный в письменном предписании срок и на необходимость представления в установленный срок плана мероприятий по устранению выявленных нарушений и причин, а также условий, способствовавших их совершению (план мероприятий).</a:t>
          </a:r>
        </a:p>
      </dsp:txBody>
      <dsp:txXfrm>
        <a:off x="473757" y="10519"/>
        <a:ext cx="6562794" cy="2586917"/>
      </dsp:txXfrm>
    </dsp:sp>
    <dsp:sp modelId="{6D5C07CC-A5CF-45B4-9A82-C24C05A02FE8}">
      <dsp:nvSpPr>
        <dsp:cNvPr id="0" name=""/>
        <dsp:cNvSpPr/>
      </dsp:nvSpPr>
      <dsp:spPr>
        <a:xfrm>
          <a:off x="692438" y="3012948"/>
          <a:ext cx="4311529" cy="2586917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плане мероприятий, представленном в срок, установленный письменным предписанием, указываются описание нарушений, причин и условий, приведших к их возникновению, перечень запланированных мероприятий, сроки их осуществления, а также ответственные должностные лица.</a:t>
          </a:r>
          <a:endParaRPr lang="en-US" sz="1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2438" y="3012948"/>
        <a:ext cx="4311529" cy="2586917"/>
      </dsp:txXfrm>
    </dsp:sp>
    <dsp:sp modelId="{F0BE692C-28C2-4CF3-B530-6DEF30BFB010}">
      <dsp:nvSpPr>
        <dsp:cNvPr id="0" name=""/>
        <dsp:cNvSpPr/>
      </dsp:nvSpPr>
      <dsp:spPr>
        <a:xfrm>
          <a:off x="7323074" y="0"/>
          <a:ext cx="2974782" cy="2586917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Обжалование письменного предписания Национального Банка в суде не приостанавливает его исполнение.</a:t>
          </a:r>
          <a:endParaRPr lang="en-US" sz="1800" kern="12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3074" y="0"/>
        <a:ext cx="2974782" cy="2586917"/>
      </dsp:txXfrm>
    </dsp:sp>
    <dsp:sp modelId="{988BEC66-DFA7-4615-A018-B72F3DF8495C}">
      <dsp:nvSpPr>
        <dsp:cNvPr id="0" name=""/>
        <dsp:cNvSpPr/>
      </dsp:nvSpPr>
      <dsp:spPr>
        <a:xfrm>
          <a:off x="5538662" y="3011154"/>
          <a:ext cx="4860214" cy="2586917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Письменное предупреждение является уведомлением Национального Банка о возможности применения к иному субъекту рынка платежных услуг санкции в случае выявления Национальным Банком в течение одного года после вынесения данного предупреждения аналогичного нарушения норм законодательства Республики Казахстан.</a:t>
          </a:r>
          <a:endParaRPr lang="en-US" sz="1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38662" y="3011154"/>
        <a:ext cx="4860214" cy="2586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8E45A-E06D-4231-B86D-FB33807C8902}">
      <dsp:nvSpPr>
        <dsp:cNvPr id="0" name=""/>
        <dsp:cNvSpPr/>
      </dsp:nvSpPr>
      <dsp:spPr>
        <a:xfrm>
          <a:off x="5017249" y="1907450"/>
          <a:ext cx="1949609" cy="21268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прохождения учетной регистрации платежная организация представляет в НБ </a:t>
          </a:r>
          <a:r>
            <a:rPr lang="ru-RU" sz="18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РК:</a:t>
          </a:r>
          <a:endParaRPr lang="ru-RU" sz="1800" b="1" kern="12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2421" y="2002622"/>
        <a:ext cx="1759265" cy="1936534"/>
      </dsp:txXfrm>
    </dsp:sp>
    <dsp:sp modelId="{4C13AC63-20AD-48E1-A15B-739C8CADC7F0}">
      <dsp:nvSpPr>
        <dsp:cNvPr id="0" name=""/>
        <dsp:cNvSpPr/>
      </dsp:nvSpPr>
      <dsp:spPr>
        <a:xfrm rot="16200000">
          <a:off x="5634974" y="1550370"/>
          <a:ext cx="71415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4159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62BEA-FB13-4E7B-B25F-F81BA2FE6652}">
      <dsp:nvSpPr>
        <dsp:cNvPr id="0" name=""/>
        <dsp:cNvSpPr/>
      </dsp:nvSpPr>
      <dsp:spPr>
        <a:xfrm>
          <a:off x="3322463" y="74716"/>
          <a:ext cx="5339181" cy="1118574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заявление по форме, определяемой НБ, содержащее в том числе сведения о руководителе исполнительного органа с приложением копий диплома и документа, подтверждающего трудовую деятельность работника в соответствии с Трудовым кодексом РК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77067" y="129320"/>
        <a:ext cx="5229973" cy="1009366"/>
      </dsp:txXfrm>
    </dsp:sp>
    <dsp:sp modelId="{60A9A6CD-2F72-4B2D-990E-5BB520891914}">
      <dsp:nvSpPr>
        <dsp:cNvPr id="0" name=""/>
        <dsp:cNvSpPr/>
      </dsp:nvSpPr>
      <dsp:spPr>
        <a:xfrm rot="20737966">
          <a:off x="6959385" y="2661905"/>
          <a:ext cx="4778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7886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E1139-35DA-408C-9208-0F2AC9F0EE5A}">
      <dsp:nvSpPr>
        <dsp:cNvPr id="0" name=""/>
        <dsp:cNvSpPr/>
      </dsp:nvSpPr>
      <dsp:spPr>
        <a:xfrm>
          <a:off x="7429799" y="1733008"/>
          <a:ext cx="2422978" cy="1118574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1-1) копии документов, подтверждающих формирование уставного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капитала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84403" y="1787612"/>
        <a:ext cx="2313770" cy="1009366"/>
      </dsp:txXfrm>
    </dsp:sp>
    <dsp:sp modelId="{5316B246-2128-45BA-95D6-E25FD4820B83}">
      <dsp:nvSpPr>
        <dsp:cNvPr id="0" name=""/>
        <dsp:cNvSpPr/>
      </dsp:nvSpPr>
      <dsp:spPr>
        <a:xfrm rot="2603686">
          <a:off x="6895739" y="4071285"/>
          <a:ext cx="5203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20326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B316D-4432-4DCF-97BD-2DB77844C8CC}">
      <dsp:nvSpPr>
        <dsp:cNvPr id="0" name=""/>
        <dsp:cNvSpPr/>
      </dsp:nvSpPr>
      <dsp:spPr>
        <a:xfrm>
          <a:off x="6513771" y="4250022"/>
          <a:ext cx="2992601" cy="1257725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устав, за исключением случаев, когда платежная организация осуществляет деятельность по типовому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уставу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75168" y="4311419"/>
        <a:ext cx="2869807" cy="1134931"/>
      </dsp:txXfrm>
    </dsp:sp>
    <dsp:sp modelId="{C0912AAA-E72A-4045-B431-F7E16C52B63A}">
      <dsp:nvSpPr>
        <dsp:cNvPr id="0" name=""/>
        <dsp:cNvSpPr/>
      </dsp:nvSpPr>
      <dsp:spPr>
        <a:xfrm rot="8667713">
          <a:off x="4080603" y="3967356"/>
          <a:ext cx="10328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32840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099EC1-1EDE-4403-B618-DEB25A3F9B8A}">
      <dsp:nvSpPr>
        <dsp:cNvPr id="0" name=""/>
        <dsp:cNvSpPr/>
      </dsp:nvSpPr>
      <dsp:spPr>
        <a:xfrm>
          <a:off x="1130667" y="4267522"/>
          <a:ext cx="4380439" cy="1222747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документ, определяющий порядок взаимодействия платежной организации с соответствующим банком или организацией, осуществляющей отдельные виды БО, осуществляющими перевод денег по оказываемым платежным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услугам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90357" y="4327212"/>
        <a:ext cx="4261059" cy="1103367"/>
      </dsp:txXfrm>
    </dsp:sp>
    <dsp:sp modelId="{61526518-2A0A-44FE-ACEA-131791F1313D}">
      <dsp:nvSpPr>
        <dsp:cNvPr id="0" name=""/>
        <dsp:cNvSpPr/>
      </dsp:nvSpPr>
      <dsp:spPr>
        <a:xfrm rot="11715775">
          <a:off x="4706597" y="2663267"/>
          <a:ext cx="3162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228" y="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E1005-BB45-44DD-8189-280E3D5D4157}">
      <dsp:nvSpPr>
        <dsp:cNvPr id="0" name=""/>
        <dsp:cNvSpPr/>
      </dsp:nvSpPr>
      <dsp:spPr>
        <a:xfrm>
          <a:off x="1659952" y="1645921"/>
          <a:ext cx="3052221" cy="111857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правила осуществления деятельности платежной организации, утвержденные органом управления платежной организации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14556" y="1700525"/>
        <a:ext cx="2943013" cy="100936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9F799-6EDE-454D-A1D0-CDAF7674C744}">
      <dsp:nvSpPr>
        <dsp:cNvPr id="0" name=""/>
        <dsp:cNvSpPr/>
      </dsp:nvSpPr>
      <dsp:spPr>
        <a:xfrm>
          <a:off x="1271697" y="342"/>
          <a:ext cx="7972204" cy="24769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Письменным соглашением является заключенное между НБ и иным субъектом рынка платежных услуг письменное соглашение о необходимости устранения выявленных нарушений и причин, а также условий, способствовавших их совершению, и утверждении перечня мер по устранению этих нарушений и причин, а также условий, способствовавших их совершению, с указанием сроков их устранения и перечня ограничений, которые на себя принимает иной субъект рынка ПУ до устранения выявленных нарушений и причин, а также условий, способствовавших их совершению.</a:t>
          </a:r>
        </a:p>
      </dsp:txBody>
      <dsp:txXfrm>
        <a:off x="1271697" y="342"/>
        <a:ext cx="7972204" cy="2476916"/>
      </dsp:txXfrm>
    </dsp:sp>
    <dsp:sp modelId="{0C2206D6-8EAB-40CA-A490-B9F7C6CE5292}">
      <dsp:nvSpPr>
        <dsp:cNvPr id="0" name=""/>
        <dsp:cNvSpPr/>
      </dsp:nvSpPr>
      <dsp:spPr>
        <a:xfrm>
          <a:off x="0" y="2890421"/>
          <a:ext cx="4128194" cy="2476916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Письменное соглашение подлежит обязательному подписанию со стороны иного субъекта рынка платежных услуг.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90421"/>
        <a:ext cx="4128194" cy="2476916"/>
      </dsp:txXfrm>
    </dsp:sp>
    <dsp:sp modelId="{421A6B5E-1716-4E98-94D1-E374629A7F3E}">
      <dsp:nvSpPr>
        <dsp:cNvPr id="0" name=""/>
        <dsp:cNvSpPr/>
      </dsp:nvSpPr>
      <dsp:spPr>
        <a:xfrm>
          <a:off x="5277746" y="2829121"/>
          <a:ext cx="5237853" cy="247691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случае отсутствия возможности устранения нарушения и причин, а также условий, способствовавших их совершению, в сроки, установленные в письменном предписании и плане мероприятий, письменном соглашении, по независящим от иного субъекта рынка платежных услуг причинам срок по исполнению письменного предписания и плана мероприятий, письменного соглашения может быть продлен Национальным Банком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77746" y="2829121"/>
        <a:ext cx="5237853" cy="24769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E7EE9-4FC6-4B6C-8CFD-6AF298D8D5B3}">
      <dsp:nvSpPr>
        <dsp:cNvPr id="0" name=""/>
        <dsp:cNvSpPr/>
      </dsp:nvSpPr>
      <dsp:spPr>
        <a:xfrm>
          <a:off x="568145" y="370607"/>
          <a:ext cx="10594071" cy="522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рассматривает заявление платежной организации для прохождения учетной регистрации в течение десяти рабочих дней со дня представления полного перечня документов.</a:t>
          </a:r>
        </a:p>
      </dsp:txBody>
      <dsp:txXfrm>
        <a:off x="568145" y="370607"/>
        <a:ext cx="10594071" cy="522538"/>
      </dsp:txXfrm>
    </dsp:sp>
    <dsp:sp modelId="{AF319756-3F03-4883-9545-86383770B8A8}">
      <dsp:nvSpPr>
        <dsp:cNvPr id="0" name=""/>
        <dsp:cNvSpPr/>
      </dsp:nvSpPr>
      <dsp:spPr>
        <a:xfrm>
          <a:off x="594312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7A58DE-85D9-428B-A341-D98E53BFC97F}">
      <dsp:nvSpPr>
        <dsp:cNvPr id="0" name=""/>
        <dsp:cNvSpPr/>
      </dsp:nvSpPr>
      <dsp:spPr>
        <a:xfrm>
          <a:off x="2089253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7978"/>
                <a:satOff val="152"/>
                <a:lumOff val="6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7978"/>
                <a:satOff val="152"/>
                <a:lumOff val="6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7978"/>
                <a:satOff val="152"/>
                <a:lumOff val="6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2E0239-04ED-45A4-B482-0A95777C3B12}">
      <dsp:nvSpPr>
        <dsp:cNvPr id="0" name=""/>
        <dsp:cNvSpPr/>
      </dsp:nvSpPr>
      <dsp:spPr>
        <a:xfrm>
          <a:off x="3584195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5957"/>
                <a:satOff val="304"/>
                <a:lumOff val="13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5957"/>
                <a:satOff val="304"/>
                <a:lumOff val="13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5957"/>
                <a:satOff val="304"/>
                <a:lumOff val="13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83DFB5-A63C-4F67-8E33-8F314D5719E6}">
      <dsp:nvSpPr>
        <dsp:cNvPr id="0" name=""/>
        <dsp:cNvSpPr/>
      </dsp:nvSpPr>
      <dsp:spPr>
        <a:xfrm>
          <a:off x="5079136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3935"/>
                <a:satOff val="457"/>
                <a:lumOff val="201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3935"/>
                <a:satOff val="457"/>
                <a:lumOff val="201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3935"/>
                <a:satOff val="457"/>
                <a:lumOff val="201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6A03D1-6074-4F31-BEEF-BDACC9211DD6}">
      <dsp:nvSpPr>
        <dsp:cNvPr id="0" name=""/>
        <dsp:cNvSpPr/>
      </dsp:nvSpPr>
      <dsp:spPr>
        <a:xfrm>
          <a:off x="6574077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31913"/>
                <a:satOff val="609"/>
                <a:lumOff val="268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31913"/>
                <a:satOff val="609"/>
                <a:lumOff val="268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31913"/>
                <a:satOff val="609"/>
                <a:lumOff val="268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FA479E-2FC1-408E-8C16-551CE3AC316A}">
      <dsp:nvSpPr>
        <dsp:cNvPr id="0" name=""/>
        <dsp:cNvSpPr/>
      </dsp:nvSpPr>
      <dsp:spPr>
        <a:xfrm>
          <a:off x="8069018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39892"/>
                <a:satOff val="761"/>
                <a:lumOff val="33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39892"/>
                <a:satOff val="761"/>
                <a:lumOff val="33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39892"/>
                <a:satOff val="761"/>
                <a:lumOff val="33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897DD2-9097-4666-9321-8EA6357BAA56}">
      <dsp:nvSpPr>
        <dsp:cNvPr id="0" name=""/>
        <dsp:cNvSpPr/>
      </dsp:nvSpPr>
      <dsp:spPr>
        <a:xfrm>
          <a:off x="9563959" y="8757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47870"/>
                <a:satOff val="913"/>
                <a:lumOff val="40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47870"/>
                <a:satOff val="913"/>
                <a:lumOff val="40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47870"/>
                <a:satOff val="913"/>
                <a:lumOff val="40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13C596-D8C7-455F-B4BC-01AF857FDD24}">
      <dsp:nvSpPr>
        <dsp:cNvPr id="0" name=""/>
        <dsp:cNvSpPr/>
      </dsp:nvSpPr>
      <dsp:spPr>
        <a:xfrm>
          <a:off x="594312" y="1227911"/>
          <a:ext cx="10594071" cy="1200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при прохождении платежной организацией учетной регистрации присваивает платежной организации регистрационный номер, осуществляет запись в реестре платежных организаций, направляет платежной организации в письменной форме уведомление с указанием регистрационного номера о прохождении учетной регистрации. При отказе в учетной регистрации Национальный Банк направляет платежной организации в письменной форме уведомление об отказе в учетной регистрации с указанием причины отказа.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312" y="1227911"/>
        <a:ext cx="10594071" cy="1200693"/>
      </dsp:txXfrm>
    </dsp:sp>
    <dsp:sp modelId="{082BD623-A6FB-4AED-BD6F-5A7115626EE9}">
      <dsp:nvSpPr>
        <dsp:cNvPr id="0" name=""/>
        <dsp:cNvSpPr/>
      </dsp:nvSpPr>
      <dsp:spPr>
        <a:xfrm>
          <a:off x="594312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55848"/>
                <a:satOff val="1065"/>
                <a:lumOff val="47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5848"/>
                <a:satOff val="1065"/>
                <a:lumOff val="47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5848"/>
                <a:satOff val="1065"/>
                <a:lumOff val="47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CC9ACA-3D1C-4F01-A89D-E7B4E70E4755}">
      <dsp:nvSpPr>
        <dsp:cNvPr id="0" name=""/>
        <dsp:cNvSpPr/>
      </dsp:nvSpPr>
      <dsp:spPr>
        <a:xfrm>
          <a:off x="2089253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63827"/>
                <a:satOff val="1218"/>
                <a:lumOff val="53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63827"/>
                <a:satOff val="1218"/>
                <a:lumOff val="53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63827"/>
                <a:satOff val="1218"/>
                <a:lumOff val="53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3F82C1-3617-4400-9611-5C4790DCB2C0}">
      <dsp:nvSpPr>
        <dsp:cNvPr id="0" name=""/>
        <dsp:cNvSpPr/>
      </dsp:nvSpPr>
      <dsp:spPr>
        <a:xfrm>
          <a:off x="3584195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71805"/>
                <a:satOff val="1370"/>
                <a:lumOff val="60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71805"/>
                <a:satOff val="1370"/>
                <a:lumOff val="60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71805"/>
                <a:satOff val="1370"/>
                <a:lumOff val="60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AD43FC-13D0-424F-A85E-31DE1A04B036}">
      <dsp:nvSpPr>
        <dsp:cNvPr id="0" name=""/>
        <dsp:cNvSpPr/>
      </dsp:nvSpPr>
      <dsp:spPr>
        <a:xfrm>
          <a:off x="5079136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79783"/>
                <a:satOff val="1522"/>
                <a:lumOff val="67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79783"/>
                <a:satOff val="1522"/>
                <a:lumOff val="67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79783"/>
                <a:satOff val="1522"/>
                <a:lumOff val="67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174B24-3796-4199-B881-8CCDAEDB41BC}">
      <dsp:nvSpPr>
        <dsp:cNvPr id="0" name=""/>
        <dsp:cNvSpPr/>
      </dsp:nvSpPr>
      <dsp:spPr>
        <a:xfrm>
          <a:off x="6574077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87762"/>
                <a:satOff val="1674"/>
                <a:lumOff val="73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87762"/>
                <a:satOff val="1674"/>
                <a:lumOff val="73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87762"/>
                <a:satOff val="1674"/>
                <a:lumOff val="73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71CAC2-EBD2-4F8F-9EE5-ED55D375BAC6}">
      <dsp:nvSpPr>
        <dsp:cNvPr id="0" name=""/>
        <dsp:cNvSpPr/>
      </dsp:nvSpPr>
      <dsp:spPr>
        <a:xfrm>
          <a:off x="8069018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95740"/>
                <a:satOff val="1826"/>
                <a:lumOff val="80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95740"/>
                <a:satOff val="1826"/>
                <a:lumOff val="80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95740"/>
                <a:satOff val="1826"/>
                <a:lumOff val="80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1F499C-FD9C-4D9E-8E1F-76EF7B8E975F}">
      <dsp:nvSpPr>
        <dsp:cNvPr id="0" name=""/>
        <dsp:cNvSpPr/>
      </dsp:nvSpPr>
      <dsp:spPr>
        <a:xfrm>
          <a:off x="9563959" y="2428604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03718"/>
                <a:satOff val="1979"/>
                <a:lumOff val="8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03718"/>
                <a:satOff val="1979"/>
                <a:lumOff val="8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03718"/>
                <a:satOff val="1979"/>
                <a:lumOff val="8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E2B3BB-F886-4788-BB2A-C2D2972548B3}">
      <dsp:nvSpPr>
        <dsp:cNvPr id="0" name=""/>
        <dsp:cNvSpPr/>
      </dsp:nvSpPr>
      <dsp:spPr>
        <a:xfrm>
          <a:off x="594312" y="2780783"/>
          <a:ext cx="10594071" cy="611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Реестр платежных организаций, прошедших учетную регистрацию, размещается на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Национального Банка.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312" y="2780783"/>
        <a:ext cx="10594071" cy="611759"/>
      </dsp:txXfrm>
    </dsp:sp>
    <dsp:sp modelId="{E4837421-9795-4AEF-8CF2-193ED7CB3EDD}">
      <dsp:nvSpPr>
        <dsp:cNvPr id="0" name=""/>
        <dsp:cNvSpPr/>
      </dsp:nvSpPr>
      <dsp:spPr>
        <a:xfrm>
          <a:off x="594312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11697"/>
                <a:satOff val="2131"/>
                <a:lumOff val="941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11697"/>
                <a:satOff val="2131"/>
                <a:lumOff val="941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11697"/>
                <a:satOff val="2131"/>
                <a:lumOff val="941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925CDA-4AA1-48E8-8944-F224149BDEAD}">
      <dsp:nvSpPr>
        <dsp:cNvPr id="0" name=""/>
        <dsp:cNvSpPr/>
      </dsp:nvSpPr>
      <dsp:spPr>
        <a:xfrm>
          <a:off x="2089253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19675"/>
                <a:satOff val="2283"/>
                <a:lumOff val="100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19675"/>
                <a:satOff val="2283"/>
                <a:lumOff val="100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19675"/>
                <a:satOff val="2283"/>
                <a:lumOff val="100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9A8578-B627-4904-A3C6-889D0E228F82}">
      <dsp:nvSpPr>
        <dsp:cNvPr id="0" name=""/>
        <dsp:cNvSpPr/>
      </dsp:nvSpPr>
      <dsp:spPr>
        <a:xfrm>
          <a:off x="3584195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27653"/>
                <a:satOff val="2435"/>
                <a:lumOff val="107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27653"/>
                <a:satOff val="2435"/>
                <a:lumOff val="107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27653"/>
                <a:satOff val="2435"/>
                <a:lumOff val="107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6AB0F8-CB24-4DF1-9E59-632FBE40337F}">
      <dsp:nvSpPr>
        <dsp:cNvPr id="0" name=""/>
        <dsp:cNvSpPr/>
      </dsp:nvSpPr>
      <dsp:spPr>
        <a:xfrm>
          <a:off x="5079136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35632"/>
                <a:satOff val="2588"/>
                <a:lumOff val="114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35632"/>
                <a:satOff val="2588"/>
                <a:lumOff val="114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35632"/>
                <a:satOff val="2588"/>
                <a:lumOff val="114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75A4A-9247-45C4-A0BF-302E8FF27317}">
      <dsp:nvSpPr>
        <dsp:cNvPr id="0" name=""/>
        <dsp:cNvSpPr/>
      </dsp:nvSpPr>
      <dsp:spPr>
        <a:xfrm>
          <a:off x="6574077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43610"/>
                <a:satOff val="2740"/>
                <a:lumOff val="1210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43610"/>
                <a:satOff val="2740"/>
                <a:lumOff val="1210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43610"/>
                <a:satOff val="2740"/>
                <a:lumOff val="1210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DEB329-2B9E-4238-9C01-49AE999DB4E0}">
      <dsp:nvSpPr>
        <dsp:cNvPr id="0" name=""/>
        <dsp:cNvSpPr/>
      </dsp:nvSpPr>
      <dsp:spPr>
        <a:xfrm>
          <a:off x="8069018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51588"/>
                <a:satOff val="2892"/>
                <a:lumOff val="127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51588"/>
                <a:satOff val="2892"/>
                <a:lumOff val="127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51588"/>
                <a:satOff val="2892"/>
                <a:lumOff val="127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6AF7E5-C144-4CC3-B8FA-8A05F13E353C}">
      <dsp:nvSpPr>
        <dsp:cNvPr id="0" name=""/>
        <dsp:cNvSpPr/>
      </dsp:nvSpPr>
      <dsp:spPr>
        <a:xfrm>
          <a:off x="9563959" y="3392543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59567"/>
                <a:satOff val="3044"/>
                <a:lumOff val="134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59567"/>
                <a:satOff val="3044"/>
                <a:lumOff val="134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59567"/>
                <a:satOff val="3044"/>
                <a:lumOff val="134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650030-91E6-44F8-9987-FEDF45335BCF}">
      <dsp:nvSpPr>
        <dsp:cNvPr id="0" name=""/>
        <dsp:cNvSpPr/>
      </dsp:nvSpPr>
      <dsp:spPr>
        <a:xfrm>
          <a:off x="594312" y="3744721"/>
          <a:ext cx="10594071" cy="563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обязана указывать свой регистрационный номер при предоставлении информации о платежной организации.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312" y="3744721"/>
        <a:ext cx="10594071" cy="563103"/>
      </dsp:txXfrm>
    </dsp:sp>
    <dsp:sp modelId="{8EA07DA0-4DEC-4C21-972B-EE973C2ED7D5}">
      <dsp:nvSpPr>
        <dsp:cNvPr id="0" name=""/>
        <dsp:cNvSpPr/>
      </dsp:nvSpPr>
      <dsp:spPr>
        <a:xfrm>
          <a:off x="594312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67545"/>
                <a:satOff val="3196"/>
                <a:lumOff val="1411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67545"/>
                <a:satOff val="3196"/>
                <a:lumOff val="1411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67545"/>
                <a:satOff val="3196"/>
                <a:lumOff val="1411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E051A7-0ADE-420B-9875-1116EFAEBAFF}">
      <dsp:nvSpPr>
        <dsp:cNvPr id="0" name=""/>
        <dsp:cNvSpPr/>
      </dsp:nvSpPr>
      <dsp:spPr>
        <a:xfrm>
          <a:off x="2089253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75523"/>
                <a:satOff val="3349"/>
                <a:lumOff val="1478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75523"/>
                <a:satOff val="3349"/>
                <a:lumOff val="1478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75523"/>
                <a:satOff val="3349"/>
                <a:lumOff val="1478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CE6DAD-8D5F-4045-84A5-683C396BADB3}">
      <dsp:nvSpPr>
        <dsp:cNvPr id="0" name=""/>
        <dsp:cNvSpPr/>
      </dsp:nvSpPr>
      <dsp:spPr>
        <a:xfrm>
          <a:off x="3584195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83502"/>
                <a:satOff val="3501"/>
                <a:lumOff val="154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83502"/>
                <a:satOff val="3501"/>
                <a:lumOff val="154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83502"/>
                <a:satOff val="3501"/>
                <a:lumOff val="154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7E1096-75D3-4995-82ED-591C1B74C116}">
      <dsp:nvSpPr>
        <dsp:cNvPr id="0" name=""/>
        <dsp:cNvSpPr/>
      </dsp:nvSpPr>
      <dsp:spPr>
        <a:xfrm>
          <a:off x="5079136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91480"/>
                <a:satOff val="3653"/>
                <a:lumOff val="161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91480"/>
                <a:satOff val="3653"/>
                <a:lumOff val="161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91480"/>
                <a:satOff val="3653"/>
                <a:lumOff val="161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529CD7-D188-4952-88C8-5E77BD1BB717}">
      <dsp:nvSpPr>
        <dsp:cNvPr id="0" name=""/>
        <dsp:cNvSpPr/>
      </dsp:nvSpPr>
      <dsp:spPr>
        <a:xfrm>
          <a:off x="6574077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199458"/>
                <a:satOff val="3805"/>
                <a:lumOff val="16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99458"/>
                <a:satOff val="3805"/>
                <a:lumOff val="16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99458"/>
                <a:satOff val="3805"/>
                <a:lumOff val="16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705097-EA6D-467D-8B41-F351BCC21C7F}">
      <dsp:nvSpPr>
        <dsp:cNvPr id="0" name=""/>
        <dsp:cNvSpPr/>
      </dsp:nvSpPr>
      <dsp:spPr>
        <a:xfrm>
          <a:off x="8069018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07437"/>
                <a:satOff val="3957"/>
                <a:lumOff val="174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07437"/>
                <a:satOff val="3957"/>
                <a:lumOff val="174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07437"/>
                <a:satOff val="3957"/>
                <a:lumOff val="174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E92D1A-A6DB-493D-8C99-E9669E01A013}">
      <dsp:nvSpPr>
        <dsp:cNvPr id="0" name=""/>
        <dsp:cNvSpPr/>
      </dsp:nvSpPr>
      <dsp:spPr>
        <a:xfrm>
          <a:off x="9563959" y="4307825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15415"/>
                <a:satOff val="4110"/>
                <a:lumOff val="181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15415"/>
                <a:satOff val="4110"/>
                <a:lumOff val="181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15415"/>
                <a:satOff val="4110"/>
                <a:lumOff val="181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09F903-EA4F-41B2-9412-146940C18593}">
      <dsp:nvSpPr>
        <dsp:cNvPr id="0" name=""/>
        <dsp:cNvSpPr/>
      </dsp:nvSpPr>
      <dsp:spPr>
        <a:xfrm>
          <a:off x="594312" y="4660004"/>
          <a:ext cx="10594071" cy="5948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Платежная организация информирует Национальный Банк обо всех изменениях и дополнениях, вносимых в документы, на основании которых была проведена учетная регистрация, в течение десяти календарных дней после внесения данных изменений.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312" y="4660004"/>
        <a:ext cx="10594071" cy="594828"/>
      </dsp:txXfrm>
    </dsp:sp>
    <dsp:sp modelId="{0D586E5F-AE0E-4177-A314-2BF9A09A20BD}">
      <dsp:nvSpPr>
        <dsp:cNvPr id="0" name=""/>
        <dsp:cNvSpPr/>
      </dsp:nvSpPr>
      <dsp:spPr>
        <a:xfrm>
          <a:off x="594312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23393"/>
                <a:satOff val="4262"/>
                <a:lumOff val="188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23393"/>
                <a:satOff val="4262"/>
                <a:lumOff val="188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23393"/>
                <a:satOff val="4262"/>
                <a:lumOff val="188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07EB0A-AC83-4F4E-B0C4-9E49CB024182}">
      <dsp:nvSpPr>
        <dsp:cNvPr id="0" name=""/>
        <dsp:cNvSpPr/>
      </dsp:nvSpPr>
      <dsp:spPr>
        <a:xfrm>
          <a:off x="2089253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31372"/>
                <a:satOff val="4414"/>
                <a:lumOff val="194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31372"/>
                <a:satOff val="4414"/>
                <a:lumOff val="194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31372"/>
                <a:satOff val="4414"/>
                <a:lumOff val="194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6AED31-A21E-4FB4-853A-427FCD24390B}">
      <dsp:nvSpPr>
        <dsp:cNvPr id="0" name=""/>
        <dsp:cNvSpPr/>
      </dsp:nvSpPr>
      <dsp:spPr>
        <a:xfrm>
          <a:off x="3584195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39350"/>
                <a:satOff val="4566"/>
                <a:lumOff val="2016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39350"/>
                <a:satOff val="4566"/>
                <a:lumOff val="2016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39350"/>
                <a:satOff val="4566"/>
                <a:lumOff val="2016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2A4137-A7BF-4278-94B4-97314681C41E}">
      <dsp:nvSpPr>
        <dsp:cNvPr id="0" name=""/>
        <dsp:cNvSpPr/>
      </dsp:nvSpPr>
      <dsp:spPr>
        <a:xfrm>
          <a:off x="5079136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47328"/>
                <a:satOff val="4718"/>
                <a:lumOff val="208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47328"/>
                <a:satOff val="4718"/>
                <a:lumOff val="208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47328"/>
                <a:satOff val="4718"/>
                <a:lumOff val="208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6B0756-B989-41CE-898F-E9D7F9B25FF3}">
      <dsp:nvSpPr>
        <dsp:cNvPr id="0" name=""/>
        <dsp:cNvSpPr/>
      </dsp:nvSpPr>
      <dsp:spPr>
        <a:xfrm>
          <a:off x="6574077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55307"/>
                <a:satOff val="4871"/>
                <a:lumOff val="2151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55307"/>
                <a:satOff val="4871"/>
                <a:lumOff val="2151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55307"/>
                <a:satOff val="4871"/>
                <a:lumOff val="2151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77781C-D576-4E0A-8C1C-91909BA06C21}">
      <dsp:nvSpPr>
        <dsp:cNvPr id="0" name=""/>
        <dsp:cNvSpPr/>
      </dsp:nvSpPr>
      <dsp:spPr>
        <a:xfrm>
          <a:off x="8069018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63285"/>
                <a:satOff val="5023"/>
                <a:lumOff val="221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63285"/>
                <a:satOff val="5023"/>
                <a:lumOff val="221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63285"/>
                <a:satOff val="5023"/>
                <a:lumOff val="221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883CA5-F7DE-41B5-ACB8-3E73021D7471}">
      <dsp:nvSpPr>
        <dsp:cNvPr id="0" name=""/>
        <dsp:cNvSpPr/>
      </dsp:nvSpPr>
      <dsp:spPr>
        <a:xfrm>
          <a:off x="9563959" y="5254832"/>
          <a:ext cx="1412542" cy="235423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1">
                <a:shade val="80000"/>
                <a:hueOff val="271263"/>
                <a:satOff val="5175"/>
                <a:lumOff val="228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1263"/>
                <a:satOff val="5175"/>
                <a:lumOff val="228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1263"/>
                <a:satOff val="5175"/>
                <a:lumOff val="228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6270D7-E86F-4437-834D-F72E474068F2}">
      <dsp:nvSpPr>
        <dsp:cNvPr id="0" name=""/>
        <dsp:cNvSpPr/>
      </dsp:nvSpPr>
      <dsp:spPr>
        <a:xfrm>
          <a:off x="0" y="0"/>
          <a:ext cx="10515600" cy="1610201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требованиям, НБ руководитель исполнительного органа платежной организации:</a:t>
          </a:r>
        </a:p>
      </dsp:txBody>
      <dsp:txXfrm>
        <a:off x="0" y="0"/>
        <a:ext cx="10515600" cy="1610201"/>
      </dsp:txXfrm>
    </dsp:sp>
    <dsp:sp modelId="{8B85BD3C-D74A-4956-9513-77E2D797C2C5}">
      <dsp:nvSpPr>
        <dsp:cNvPr id="0" name=""/>
        <dsp:cNvSpPr/>
      </dsp:nvSpPr>
      <dsp:spPr>
        <a:xfrm>
          <a:off x="3679" y="1610201"/>
          <a:ext cx="1739785" cy="33814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должен иметь высшее образование.</a:t>
          </a:r>
        </a:p>
      </dsp:txBody>
      <dsp:txXfrm>
        <a:off x="3679" y="1610201"/>
        <a:ext cx="1739785" cy="3381422"/>
      </dsp:txXfrm>
    </dsp:sp>
    <dsp:sp modelId="{C533674B-0B97-45FF-A7BE-FEBE417355F0}">
      <dsp:nvSpPr>
        <dsp:cNvPr id="0" name=""/>
        <dsp:cNvSpPr/>
      </dsp:nvSpPr>
      <dsp:spPr>
        <a:xfrm>
          <a:off x="1743464" y="1376409"/>
          <a:ext cx="7250013" cy="38490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Запрещается избирать или назначать руководителем исполнительного органа платежной организации лицо:</a:t>
          </a:r>
        </a:p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являвшееся руководителем, главным бухгалтером финансовой организации, в период не более чем за 1 год до принятия решения о консервации финансовой организации либо принудительном выкупе ее акций, лишении лицензии финансовой организации, повлекших ее ликвидацию или прекращение осуществления деятельности на финансовом рынке, либо вступления в законную силу решения суда о принудительной ликвидации организации или признании ее банкротом в порядке, определенном законодательством РК;</a:t>
          </a:r>
          <a:endParaRPr lang="en-US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1-1) ранее являвшееся руководителем исполнительного органа платежной организации, исключенной из реестра платежных организаций. Данное требование применяется в течение 5 последовательных календарных лет с даты исключения платежной организации из реестра платежных организаций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43464" y="1376409"/>
        <a:ext cx="7250013" cy="3849006"/>
      </dsp:txXfrm>
    </dsp:sp>
    <dsp:sp modelId="{D1C65392-4BD4-4348-B14C-A7E78EFCD749}">
      <dsp:nvSpPr>
        <dsp:cNvPr id="0" name=""/>
        <dsp:cNvSpPr/>
      </dsp:nvSpPr>
      <dsp:spPr>
        <a:xfrm>
          <a:off x="8993478" y="1610201"/>
          <a:ext cx="1518442" cy="338142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имеющее неснятую или непогашенную судимость</a:t>
          </a:r>
        </a:p>
      </dsp:txBody>
      <dsp:txXfrm>
        <a:off x="8993478" y="1610201"/>
        <a:ext cx="1518442" cy="3381422"/>
      </dsp:txXfrm>
    </dsp:sp>
    <dsp:sp modelId="{2A1E1290-A703-462D-90F2-3409DB8DD078}">
      <dsp:nvSpPr>
        <dsp:cNvPr id="0" name=""/>
        <dsp:cNvSpPr/>
      </dsp:nvSpPr>
      <dsp:spPr>
        <a:xfrm>
          <a:off x="0" y="4991624"/>
          <a:ext cx="10515600" cy="375713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4B2FF6-5CFB-4466-8483-71A136F58518}">
      <dsp:nvSpPr>
        <dsp:cNvPr id="0" name=""/>
        <dsp:cNvSpPr/>
      </dsp:nvSpPr>
      <dsp:spPr>
        <a:xfrm>
          <a:off x="3483578" y="2516125"/>
          <a:ext cx="3213163" cy="3213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издает предписание о замене руководителя исполнительного органа платежной организации, если:</a:t>
          </a:r>
        </a:p>
      </dsp:txBody>
      <dsp:txXfrm>
        <a:off x="3954135" y="2986682"/>
        <a:ext cx="2272049" cy="2272049"/>
      </dsp:txXfrm>
    </dsp:sp>
    <dsp:sp modelId="{B9FC0EF4-E73E-4CDB-AB6E-F079FB98D092}">
      <dsp:nvSpPr>
        <dsp:cNvPr id="0" name=""/>
        <dsp:cNvSpPr/>
      </dsp:nvSpPr>
      <dsp:spPr>
        <a:xfrm rot="12900000">
          <a:off x="1304977" y="1917480"/>
          <a:ext cx="2579413" cy="91575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AD960F-942C-4110-B03A-E114CD885E19}">
      <dsp:nvSpPr>
        <dsp:cNvPr id="0" name=""/>
        <dsp:cNvSpPr/>
      </dsp:nvSpPr>
      <dsp:spPr>
        <a:xfrm>
          <a:off x="11965" y="414608"/>
          <a:ext cx="3052505" cy="24420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1) лицо не соответствует требованиям настоящей статьи;</a:t>
          </a:r>
        </a:p>
      </dsp:txBody>
      <dsp:txXfrm>
        <a:off x="83489" y="486132"/>
        <a:ext cx="2909457" cy="2298956"/>
      </dsp:txXfrm>
    </dsp:sp>
    <dsp:sp modelId="{AB8D58A8-C3F1-4060-B598-D2A742DBFC0D}">
      <dsp:nvSpPr>
        <dsp:cNvPr id="0" name=""/>
        <dsp:cNvSpPr/>
      </dsp:nvSpPr>
      <dsp:spPr>
        <a:xfrm rot="19500000">
          <a:off x="6295928" y="1917480"/>
          <a:ext cx="2579413" cy="91575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55A5BD-35D1-49C4-BF1F-33D4D776DD84}">
      <dsp:nvSpPr>
        <dsp:cNvPr id="0" name=""/>
        <dsp:cNvSpPr/>
      </dsp:nvSpPr>
      <dsp:spPr>
        <a:xfrm>
          <a:off x="7115849" y="414608"/>
          <a:ext cx="3052505" cy="244200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2) платежная организация представила недостоверные сведения либо поддельные документы о руководителе исполнительного органа платежной организации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87373" y="486132"/>
        <a:ext cx="2909457" cy="22989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DE17A3-E50E-4995-A0A5-AF7F2A6CB831}">
      <dsp:nvSpPr>
        <dsp:cNvPr id="0" name=""/>
        <dsp:cNvSpPr/>
      </dsp:nvSpPr>
      <dsp:spPr>
        <a:xfrm>
          <a:off x="0" y="1473"/>
          <a:ext cx="10596154" cy="884573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Национальным Банком из реестра платежных организаций является основанием для их реорганизации, либо ликвидации.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81" y="44654"/>
        <a:ext cx="10509792" cy="798211"/>
      </dsp:txXfrm>
    </dsp:sp>
    <dsp:sp modelId="{D85FD7B3-1510-4DDB-A094-D9184A147854}">
      <dsp:nvSpPr>
        <dsp:cNvPr id="0" name=""/>
        <dsp:cNvSpPr/>
      </dsp:nvSpPr>
      <dsp:spPr>
        <a:xfrm>
          <a:off x="0" y="900348"/>
          <a:ext cx="10596154" cy="884573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54253"/>
                <a:satOff val="1035"/>
                <a:lumOff val="45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4253"/>
                <a:satOff val="1035"/>
                <a:lumOff val="45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4253"/>
                <a:satOff val="1035"/>
                <a:lumOff val="45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исключении из реестра ПО НБ в течение 5 рабочих дней со дня исключения письменно уведомляет платежную организацию и публикует информацию об этом на своем интернет-ресурсе.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81" y="943529"/>
        <a:ext cx="10509792" cy="798211"/>
      </dsp:txXfrm>
    </dsp:sp>
    <dsp:sp modelId="{7C183120-3008-4463-AD3F-4AEB26D2119C}">
      <dsp:nvSpPr>
        <dsp:cNvPr id="0" name=""/>
        <dsp:cNvSpPr/>
      </dsp:nvSpPr>
      <dsp:spPr>
        <a:xfrm>
          <a:off x="0" y="1799224"/>
          <a:ext cx="10596154" cy="884573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08505"/>
                <a:satOff val="2070"/>
                <a:lumOff val="91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08505"/>
                <a:satOff val="2070"/>
                <a:lumOff val="91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08505"/>
                <a:satOff val="2070"/>
                <a:lumOff val="91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Уведомление направляется по месту нахождения платежной организации либо адресу, указанному в заявлении для прохождения учетной регистрации.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81" y="1842405"/>
        <a:ext cx="10509792" cy="798211"/>
      </dsp:txXfrm>
    </dsp:sp>
    <dsp:sp modelId="{CD34F825-5AEE-48B2-ABDF-DC33B267F8B1}">
      <dsp:nvSpPr>
        <dsp:cNvPr id="0" name=""/>
        <dsp:cNvSpPr/>
      </dsp:nvSpPr>
      <dsp:spPr>
        <a:xfrm>
          <a:off x="0" y="2698099"/>
          <a:ext cx="10596154" cy="884573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62758"/>
                <a:satOff val="3105"/>
                <a:lumOff val="1371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62758"/>
                <a:satOff val="3105"/>
                <a:lumOff val="1371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62758"/>
                <a:satOff val="3105"/>
                <a:lumOff val="1371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Решение НБ об исключении платежной организации из реестра ПО может быть обжаловано в порядке, определенном законами РК 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81" y="2741280"/>
        <a:ext cx="10509792" cy="798211"/>
      </dsp:txXfrm>
    </dsp:sp>
    <dsp:sp modelId="{0AD68A07-6A2E-49B7-973A-95523C4A2D31}">
      <dsp:nvSpPr>
        <dsp:cNvPr id="0" name=""/>
        <dsp:cNvSpPr/>
      </dsp:nvSpPr>
      <dsp:spPr>
        <a:xfrm>
          <a:off x="0" y="3596975"/>
          <a:ext cx="10596154" cy="884573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17011"/>
                <a:satOff val="4140"/>
                <a:lumOff val="182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17011"/>
                <a:satOff val="4140"/>
                <a:lumOff val="182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17011"/>
                <a:satOff val="4140"/>
                <a:lumOff val="182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Платежной организации запрещается оказание платежных услуг после получения письменного уведомления НБ об исключении ее из реестра платежных организаций.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81" y="3640156"/>
        <a:ext cx="10509792" cy="798211"/>
      </dsp:txXfrm>
    </dsp:sp>
    <dsp:sp modelId="{1DB2469D-4826-4143-9DB2-66585C50B000}">
      <dsp:nvSpPr>
        <dsp:cNvPr id="0" name=""/>
        <dsp:cNvSpPr/>
      </dsp:nvSpPr>
      <dsp:spPr>
        <a:xfrm>
          <a:off x="0" y="4495850"/>
          <a:ext cx="10596154" cy="884573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71263"/>
                <a:satOff val="5175"/>
                <a:lumOff val="228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1263"/>
                <a:satOff val="5175"/>
                <a:lumOff val="228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1263"/>
                <a:satOff val="5175"/>
                <a:lumOff val="228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случае исключения из реестра ПО платежная организация в течение 30 календарных дней с момента уведомления НБ об исключении из реестра ПО обязана принять решение об изменении наименования при наличии в нем слов "платежная организация".</a:t>
          </a:r>
          <a:endParaRPr lang="en-US" sz="18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81" y="4539031"/>
        <a:ext cx="10509792" cy="7982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1C489-EBB0-46DE-87ED-BE1E43F938CC}">
      <dsp:nvSpPr>
        <dsp:cNvPr id="0" name=""/>
        <dsp:cNvSpPr/>
      </dsp:nvSpPr>
      <dsp:spPr>
        <a:xfrm>
          <a:off x="2355139" y="554903"/>
          <a:ext cx="425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3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56692" y="598338"/>
        <a:ext cx="22826" cy="4569"/>
      </dsp:txXfrm>
    </dsp:sp>
    <dsp:sp modelId="{D60D5D92-2E85-491A-B82F-AF93B5CD9B90}">
      <dsp:nvSpPr>
        <dsp:cNvPr id="0" name=""/>
        <dsp:cNvSpPr/>
      </dsp:nvSpPr>
      <dsp:spPr>
        <a:xfrm>
          <a:off x="113208" y="5147"/>
          <a:ext cx="2243731" cy="11909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систематического (3 и более раза в течение 12 последовательных календарных месяцев) непредставления сведений о платежных услугах в НБ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3208" y="5147"/>
        <a:ext cx="2243731" cy="1190950"/>
      </dsp:txXfrm>
    </dsp:sp>
    <dsp:sp modelId="{2FD1BC88-7E06-4060-AD59-A57D554C0D0D}">
      <dsp:nvSpPr>
        <dsp:cNvPr id="0" name=""/>
        <dsp:cNvSpPr/>
      </dsp:nvSpPr>
      <dsp:spPr>
        <a:xfrm>
          <a:off x="6243633" y="554903"/>
          <a:ext cx="425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31" y="45720"/>
              </a:lnTo>
            </a:path>
          </a:pathLst>
        </a:custGeom>
        <a:noFill/>
        <a:ln w="6350" cap="flat" cmpd="sng" algn="ctr">
          <a:solidFill>
            <a:schemeClr val="accent2">
              <a:hueOff val="-207909"/>
              <a:satOff val="-11990"/>
              <a:lumOff val="1233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45185" y="598338"/>
        <a:ext cx="22826" cy="4569"/>
      </dsp:txXfrm>
    </dsp:sp>
    <dsp:sp modelId="{46C3B186-AF9E-4BBE-AE33-C575A6469200}">
      <dsp:nvSpPr>
        <dsp:cNvPr id="0" name=""/>
        <dsp:cNvSpPr/>
      </dsp:nvSpPr>
      <dsp:spPr>
        <a:xfrm>
          <a:off x="2813470" y="5147"/>
          <a:ext cx="3431962" cy="1190950"/>
        </a:xfrm>
        <a:prstGeom prst="rect">
          <a:avLst/>
        </a:prstGeom>
        <a:gradFill rotWithShape="0">
          <a:gsLst>
            <a:gs pos="0">
              <a:schemeClr val="accent2">
                <a:hueOff val="-181920"/>
                <a:satOff val="-10491"/>
                <a:lumOff val="10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81920"/>
                <a:satOff val="-10491"/>
                <a:lumOff val="10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81920"/>
                <a:satOff val="-10491"/>
                <a:lumOff val="10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представления недостоверных сведений о платежных услугах либо недостоверных сведений, подлежащих отражению в документах, которые влияют на принятие решения об учетной регистрации платежной организации;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13470" y="5147"/>
        <a:ext cx="3431962" cy="1190950"/>
      </dsp:txXfrm>
    </dsp:sp>
    <dsp:sp modelId="{100000C1-0A9D-4E20-A9C8-32190B7C9DAB}">
      <dsp:nvSpPr>
        <dsp:cNvPr id="0" name=""/>
        <dsp:cNvSpPr/>
      </dsp:nvSpPr>
      <dsp:spPr>
        <a:xfrm>
          <a:off x="2002939" y="1194298"/>
          <a:ext cx="5864131" cy="425931"/>
        </a:xfrm>
        <a:custGeom>
          <a:avLst/>
          <a:gdLst/>
          <a:ahLst/>
          <a:cxnLst/>
          <a:rect l="0" t="0" r="0" b="0"/>
          <a:pathLst>
            <a:path>
              <a:moveTo>
                <a:pt x="5864131" y="0"/>
              </a:moveTo>
              <a:lnTo>
                <a:pt x="5864131" y="230065"/>
              </a:lnTo>
              <a:lnTo>
                <a:pt x="0" y="230065"/>
              </a:lnTo>
              <a:lnTo>
                <a:pt x="0" y="425931"/>
              </a:lnTo>
            </a:path>
          </a:pathLst>
        </a:custGeom>
        <a:noFill/>
        <a:ln w="6350" cap="flat" cmpd="sng" algn="ctr">
          <a:solidFill>
            <a:schemeClr val="accent2">
              <a:hueOff val="-415818"/>
              <a:satOff val="-23979"/>
              <a:lumOff val="246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7958" y="1404979"/>
        <a:ext cx="294093" cy="4569"/>
      </dsp:txXfrm>
    </dsp:sp>
    <dsp:sp modelId="{B31032D3-0E01-4A7F-A2A4-6445C734DDAB}">
      <dsp:nvSpPr>
        <dsp:cNvPr id="0" name=""/>
        <dsp:cNvSpPr/>
      </dsp:nvSpPr>
      <dsp:spPr>
        <a:xfrm>
          <a:off x="6701964" y="5147"/>
          <a:ext cx="2330214" cy="1190950"/>
        </a:xfrm>
        <a:prstGeom prst="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систематического (3 и более раза в течение 12 последовательных календарных месяцев) невыполнения требований законодательства РК о ППС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01964" y="5147"/>
        <a:ext cx="2330214" cy="1190950"/>
      </dsp:txXfrm>
    </dsp:sp>
    <dsp:sp modelId="{222E425A-1A95-4CBF-9555-571AF7E06BC6}">
      <dsp:nvSpPr>
        <dsp:cNvPr id="0" name=""/>
        <dsp:cNvSpPr/>
      </dsp:nvSpPr>
      <dsp:spPr>
        <a:xfrm>
          <a:off x="3890870" y="2202385"/>
          <a:ext cx="425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31" y="45720"/>
              </a:lnTo>
            </a:path>
          </a:pathLst>
        </a:custGeom>
        <a:noFill/>
        <a:ln w="6350" cap="flat" cmpd="sng" algn="ctr">
          <a:solidFill>
            <a:schemeClr val="accent2">
              <a:hueOff val="-623727"/>
              <a:satOff val="-35969"/>
              <a:lumOff val="3698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92422" y="2245820"/>
        <a:ext cx="22826" cy="4569"/>
      </dsp:txXfrm>
    </dsp:sp>
    <dsp:sp modelId="{DA8FB536-E471-46D4-9D81-2F3C49631078}">
      <dsp:nvSpPr>
        <dsp:cNvPr id="0" name=""/>
        <dsp:cNvSpPr/>
      </dsp:nvSpPr>
      <dsp:spPr>
        <a:xfrm>
          <a:off x="113208" y="1652629"/>
          <a:ext cx="3779462" cy="1190950"/>
        </a:xfrm>
        <a:prstGeom prst="rect">
          <a:avLst/>
        </a:prstGeom>
        <a:gradFill rotWithShape="0">
          <a:gsLst>
            <a:gs pos="0">
              <a:schemeClr val="accent2">
                <a:hueOff val="-545761"/>
                <a:satOff val="-31473"/>
                <a:lumOff val="32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45761"/>
                <a:satOff val="-31473"/>
                <a:lumOff val="32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45761"/>
                <a:satOff val="-31473"/>
                <a:lumOff val="32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неосуществления платежной организацией деятельности в течение 12 последовательных календарных месяцев со дня включения в реестр платежных организаций или прекращения своей деятельности на период более 6 месяцев подряд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3208" y="1652629"/>
        <a:ext cx="3779462" cy="1190950"/>
      </dsp:txXfrm>
    </dsp:sp>
    <dsp:sp modelId="{EAD53124-4B17-4D02-96C1-771FFCF0AC65}">
      <dsp:nvSpPr>
        <dsp:cNvPr id="0" name=""/>
        <dsp:cNvSpPr/>
      </dsp:nvSpPr>
      <dsp:spPr>
        <a:xfrm>
          <a:off x="6561954" y="2202385"/>
          <a:ext cx="425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31" y="45720"/>
              </a:lnTo>
            </a:path>
          </a:pathLst>
        </a:custGeom>
        <a:noFill/>
        <a:ln w="6350" cap="flat" cmpd="sng" algn="ctr">
          <a:solidFill>
            <a:schemeClr val="accent2">
              <a:hueOff val="-831636"/>
              <a:satOff val="-47959"/>
              <a:lumOff val="493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63506" y="2245820"/>
        <a:ext cx="22826" cy="4569"/>
      </dsp:txXfrm>
    </dsp:sp>
    <dsp:sp modelId="{66703932-82E4-499E-B9CA-F9A23A9C1D89}">
      <dsp:nvSpPr>
        <dsp:cNvPr id="0" name=""/>
        <dsp:cNvSpPr/>
      </dsp:nvSpPr>
      <dsp:spPr>
        <a:xfrm>
          <a:off x="4349201" y="1652629"/>
          <a:ext cx="2214552" cy="1190950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вступления в законную силу решения суда о прекращении деятельности платежной организации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9201" y="1652629"/>
        <a:ext cx="2214552" cy="1190950"/>
      </dsp:txXfrm>
    </dsp:sp>
    <dsp:sp modelId="{3C3B40D1-9F32-47E1-AD02-9F19907DA533}">
      <dsp:nvSpPr>
        <dsp:cNvPr id="0" name=""/>
        <dsp:cNvSpPr/>
      </dsp:nvSpPr>
      <dsp:spPr>
        <a:xfrm>
          <a:off x="2381681" y="2841780"/>
          <a:ext cx="6016553" cy="425931"/>
        </a:xfrm>
        <a:custGeom>
          <a:avLst/>
          <a:gdLst/>
          <a:ahLst/>
          <a:cxnLst/>
          <a:rect l="0" t="0" r="0" b="0"/>
          <a:pathLst>
            <a:path>
              <a:moveTo>
                <a:pt x="6016553" y="0"/>
              </a:moveTo>
              <a:lnTo>
                <a:pt x="6016553" y="230065"/>
              </a:lnTo>
              <a:lnTo>
                <a:pt x="0" y="230065"/>
              </a:lnTo>
              <a:lnTo>
                <a:pt x="0" y="425931"/>
              </a:lnTo>
            </a:path>
          </a:pathLst>
        </a:custGeom>
        <a:noFill/>
        <a:ln w="6350" cap="flat" cmpd="sng" algn="ctr">
          <a:solidFill>
            <a:schemeClr val="accent2">
              <a:hueOff val="-1039545"/>
              <a:satOff val="-59949"/>
              <a:lumOff val="6163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39112" y="3052460"/>
        <a:ext cx="301692" cy="4569"/>
      </dsp:txXfrm>
    </dsp:sp>
    <dsp:sp modelId="{85EDF6F2-CBBC-4D1E-A619-48D6D8D38BEF}">
      <dsp:nvSpPr>
        <dsp:cNvPr id="0" name=""/>
        <dsp:cNvSpPr/>
      </dsp:nvSpPr>
      <dsp:spPr>
        <a:xfrm>
          <a:off x="7020285" y="1652629"/>
          <a:ext cx="2755899" cy="1190950"/>
        </a:xfrm>
        <a:prstGeom prst="rect">
          <a:avLst/>
        </a:prstGeom>
        <a:gradFill rotWithShape="0">
          <a:gsLst>
            <a:gs pos="0">
              <a:schemeClr val="accent2">
                <a:hueOff val="-909602"/>
                <a:satOff val="-52455"/>
                <a:lumOff val="5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09602"/>
                <a:satOff val="-52455"/>
                <a:lumOff val="5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09602"/>
                <a:satOff val="-52455"/>
                <a:lumOff val="5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внесения сведений о прекращении деятельности платежной организации в Национальный реестр бизнес-идентификационных номеров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20285" y="1652629"/>
        <a:ext cx="2755899" cy="1190950"/>
      </dsp:txXfrm>
    </dsp:sp>
    <dsp:sp modelId="{384AC6D5-0A38-4F6F-8FF3-4EE8624CABB3}">
      <dsp:nvSpPr>
        <dsp:cNvPr id="0" name=""/>
        <dsp:cNvSpPr/>
      </dsp:nvSpPr>
      <dsp:spPr>
        <a:xfrm>
          <a:off x="4648354" y="3849866"/>
          <a:ext cx="425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31" y="45720"/>
              </a:lnTo>
            </a:path>
          </a:pathLst>
        </a:custGeom>
        <a:noFill/>
        <a:ln w="6350" cap="flat" cmpd="sng" algn="ctr">
          <a:solidFill>
            <a:schemeClr val="accent2">
              <a:hueOff val="-1247454"/>
              <a:satOff val="-71938"/>
              <a:lumOff val="739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9907" y="3893301"/>
        <a:ext cx="22826" cy="4569"/>
      </dsp:txXfrm>
    </dsp:sp>
    <dsp:sp modelId="{C15CF9C1-E9C0-489E-8FF3-06F38903AEC3}">
      <dsp:nvSpPr>
        <dsp:cNvPr id="0" name=""/>
        <dsp:cNvSpPr/>
      </dsp:nvSpPr>
      <dsp:spPr>
        <a:xfrm>
          <a:off x="113208" y="3300111"/>
          <a:ext cx="4536946" cy="1190950"/>
        </a:xfrm>
        <a:prstGeom prst="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принятия ПО решения о добровольном прекращении своей деятельности путем реорганизации или ликвидации. При этом ПО до подачи заявления об исключении из реестра ПО исполняет все свои обязательства. К заявлению одновременно прилагается письмо о подтверждении исполнения всех обязательств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3208" y="3300111"/>
        <a:ext cx="4536946" cy="1190950"/>
      </dsp:txXfrm>
    </dsp:sp>
    <dsp:sp modelId="{0B623BCD-1DE4-4BC4-B130-DF18244353AF}">
      <dsp:nvSpPr>
        <dsp:cNvPr id="0" name=""/>
        <dsp:cNvSpPr/>
      </dsp:nvSpPr>
      <dsp:spPr>
        <a:xfrm>
          <a:off x="7089803" y="3849866"/>
          <a:ext cx="425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5931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91356" y="3893301"/>
        <a:ext cx="22826" cy="4569"/>
      </dsp:txXfrm>
    </dsp:sp>
    <dsp:sp modelId="{07FCBCCD-10A2-4954-8807-29112AF3E040}">
      <dsp:nvSpPr>
        <dsp:cNvPr id="0" name=""/>
        <dsp:cNvSpPr/>
      </dsp:nvSpPr>
      <dsp:spPr>
        <a:xfrm>
          <a:off x="5106686" y="3300111"/>
          <a:ext cx="1984917" cy="1190950"/>
        </a:xfrm>
        <a:prstGeom prst="rect">
          <a:avLst/>
        </a:prstGeom>
        <a:gradFill rotWithShape="0">
          <a:gsLst>
            <a:gs pos="0">
              <a:schemeClr val="accent2">
                <a:hueOff val="-1273443"/>
                <a:satOff val="-73437"/>
                <a:lumOff val="7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73443"/>
                <a:satOff val="-73437"/>
                <a:lumOff val="7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73443"/>
                <a:satOff val="-73437"/>
                <a:lumOff val="7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воспрепятствования ПО в проведении проверки со стороны НацБанка либо невыполнения предписаний НацБанка</a:t>
          </a:r>
          <a:endParaRPr lang="en-US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06686" y="3300111"/>
        <a:ext cx="1984917" cy="1190950"/>
      </dsp:txXfrm>
    </dsp:sp>
    <dsp:sp modelId="{4179EB8C-FF4D-41E9-A331-EC1CA9082844}">
      <dsp:nvSpPr>
        <dsp:cNvPr id="0" name=""/>
        <dsp:cNvSpPr/>
      </dsp:nvSpPr>
      <dsp:spPr>
        <a:xfrm>
          <a:off x="7548134" y="3300111"/>
          <a:ext cx="3117690" cy="1190950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поступления заявления ПО в случае отказа от оказания платежных услуг, за исключением случаев, когда такое исключение способствует нанесению ущерба интересам получателей платежных услуг</a:t>
          </a:r>
          <a:endParaRPr lang="en-US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48134" y="3300111"/>
        <a:ext cx="3117690" cy="11909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594B2-6634-49B1-A972-38961F9EAD41}">
      <dsp:nvSpPr>
        <dsp:cNvPr id="0" name=""/>
        <dsp:cNvSpPr/>
      </dsp:nvSpPr>
      <dsp:spPr>
        <a:xfrm>
          <a:off x="0" y="0"/>
          <a:ext cx="10604863" cy="1429076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>
              <a:latin typeface="Times New Roman" panose="02020603050405020304" pitchFamily="18" charset="0"/>
              <a:cs typeface="Times New Roman" panose="02020603050405020304" pitchFamily="18" charset="0"/>
            </a:rPr>
            <a:t>При принятии решения о добровольной реорганизации платежной организации НБ РК представляются на согласование:</a:t>
          </a:r>
        </a:p>
      </dsp:txBody>
      <dsp:txXfrm>
        <a:off x="0" y="0"/>
        <a:ext cx="10604863" cy="1429076"/>
      </dsp:txXfrm>
    </dsp:sp>
    <dsp:sp modelId="{DB5D8741-022A-4361-B6F8-181F9D1D6097}">
      <dsp:nvSpPr>
        <dsp:cNvPr id="0" name=""/>
        <dsp:cNvSpPr/>
      </dsp:nvSpPr>
      <dsp:spPr>
        <a:xfrm>
          <a:off x="1294" y="1429076"/>
          <a:ext cx="2120454" cy="30010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1) решение о добровольной реорганизации ПО</a:t>
          </a:r>
        </a:p>
      </dsp:txBody>
      <dsp:txXfrm>
        <a:off x="1294" y="1429076"/>
        <a:ext cx="2120454" cy="3001060"/>
      </dsp:txXfrm>
    </dsp:sp>
    <dsp:sp modelId="{1F5AB2F6-36EE-4444-A1CE-65C9E908A51B}">
      <dsp:nvSpPr>
        <dsp:cNvPr id="0" name=""/>
        <dsp:cNvSpPr/>
      </dsp:nvSpPr>
      <dsp:spPr>
        <a:xfrm>
          <a:off x="2121749" y="1429076"/>
          <a:ext cx="2120454" cy="3001060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2) документы, описывающие предполагаемые условия, формы, порядок и сроки добровольной реорганизации ПО</a:t>
          </a:r>
          <a:endParaRPr lang="en-US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21749" y="1429076"/>
        <a:ext cx="2120454" cy="3001060"/>
      </dsp:txXfrm>
    </dsp:sp>
    <dsp:sp modelId="{AEB8C121-549A-4F24-A452-9CAA5FEDCAFA}">
      <dsp:nvSpPr>
        <dsp:cNvPr id="0" name=""/>
        <dsp:cNvSpPr/>
      </dsp:nvSpPr>
      <dsp:spPr>
        <a:xfrm>
          <a:off x="4242204" y="1429076"/>
          <a:ext cx="2120454" cy="3001060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3) договор о присоединении (слиянии), подписанный руководителями исполнительных органов реорганизуемых ПО</a:t>
          </a:r>
          <a:endParaRPr lang="en-US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2204" y="1429076"/>
        <a:ext cx="2120454" cy="3001060"/>
      </dsp:txXfrm>
    </dsp:sp>
    <dsp:sp modelId="{7FF2E75F-130D-439F-B831-CEC9A6B89613}">
      <dsp:nvSpPr>
        <dsp:cNvPr id="0" name=""/>
        <dsp:cNvSpPr/>
      </dsp:nvSpPr>
      <dsp:spPr>
        <a:xfrm>
          <a:off x="6362658" y="1429076"/>
          <a:ext cx="2120454" cy="3001060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4) аудиторский отчет в соответствии с законодательством РК об аудиторской деятельности</a:t>
          </a:r>
          <a:endParaRPr lang="en-US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62658" y="1429076"/>
        <a:ext cx="2120454" cy="3001060"/>
      </dsp:txXfrm>
    </dsp:sp>
    <dsp:sp modelId="{5F027972-9D05-498E-A3FE-96674A5BBC6C}">
      <dsp:nvSpPr>
        <dsp:cNvPr id="0" name=""/>
        <dsp:cNvSpPr/>
      </dsp:nvSpPr>
      <dsp:spPr>
        <a:xfrm>
          <a:off x="8483113" y="1429076"/>
          <a:ext cx="2120454" cy="300106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>
              <a:latin typeface="Times New Roman" panose="02020603050405020304" pitchFamily="18" charset="0"/>
              <a:cs typeface="Times New Roman" panose="02020603050405020304" pitchFamily="18" charset="0"/>
            </a:rPr>
            <a:t>5) правила осуществления деятельности, образованной в результате добровольной реорганизации ПО</a:t>
          </a:r>
          <a:endParaRPr lang="en-US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83113" y="1429076"/>
        <a:ext cx="2120454" cy="3001060"/>
      </dsp:txXfrm>
    </dsp:sp>
    <dsp:sp modelId="{C2581E56-E179-4D50-B852-6A22D6DFB5F9}">
      <dsp:nvSpPr>
        <dsp:cNvPr id="0" name=""/>
        <dsp:cNvSpPr/>
      </dsp:nvSpPr>
      <dsp:spPr>
        <a:xfrm>
          <a:off x="0" y="4430136"/>
          <a:ext cx="10604863" cy="333451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73417-5BFD-4C49-8C92-BD8499E01DB7}">
      <dsp:nvSpPr>
        <dsp:cNvPr id="0" name=""/>
        <dsp:cNvSpPr/>
      </dsp:nvSpPr>
      <dsp:spPr>
        <a:xfrm>
          <a:off x="585088" y="1073109"/>
          <a:ext cx="10429640" cy="948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Национальный Банк рассматривает представленные документы в течение десяти рабочих дней со дня их представления направляет в письменной форме уведомление о принятом решении.</a:t>
          </a:r>
        </a:p>
      </dsp:txBody>
      <dsp:txXfrm>
        <a:off x="585088" y="1073109"/>
        <a:ext cx="10429640" cy="948149"/>
      </dsp:txXfrm>
    </dsp:sp>
    <dsp:sp modelId="{F4C78A18-35FF-4001-974B-450AC41CE29A}">
      <dsp:nvSpPr>
        <dsp:cNvPr id="0" name=""/>
        <dsp:cNvSpPr/>
      </dsp:nvSpPr>
      <dsp:spPr>
        <a:xfrm>
          <a:off x="585088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EFA2F8-2569-4E3E-A611-FC59D4E8034F}">
      <dsp:nvSpPr>
        <dsp:cNvPr id="0" name=""/>
        <dsp:cNvSpPr/>
      </dsp:nvSpPr>
      <dsp:spPr>
        <a:xfrm>
          <a:off x="2056826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367667"/>
                <a:satOff val="-511"/>
                <a:lumOff val="-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"/>
                <a:satOff val="-511"/>
                <a:lumOff val="-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"/>
                <a:satOff val="-511"/>
                <a:lumOff val="-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67667"/>
              <a:satOff val="-511"/>
              <a:lumOff val="-19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327BF1-7AFA-47D1-848F-F55F3B2D17B5}">
      <dsp:nvSpPr>
        <dsp:cNvPr id="0" name=""/>
        <dsp:cNvSpPr/>
      </dsp:nvSpPr>
      <dsp:spPr>
        <a:xfrm>
          <a:off x="3528564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735334"/>
                <a:satOff val="-1023"/>
                <a:lumOff val="-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"/>
                <a:satOff val="-1023"/>
                <a:lumOff val="-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"/>
                <a:satOff val="-1023"/>
                <a:lumOff val="-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35334"/>
              <a:satOff val="-1023"/>
              <a:lumOff val="-39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AB707-8180-4102-B99D-2D13C3D12D8E}">
      <dsp:nvSpPr>
        <dsp:cNvPr id="0" name=""/>
        <dsp:cNvSpPr/>
      </dsp:nvSpPr>
      <dsp:spPr>
        <a:xfrm>
          <a:off x="5000302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1103002"/>
                <a:satOff val="-1534"/>
                <a:lumOff val="-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103002"/>
                <a:satOff val="-1534"/>
                <a:lumOff val="-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103002"/>
                <a:satOff val="-1534"/>
                <a:lumOff val="-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103002"/>
              <a:satOff val="-1534"/>
              <a:lumOff val="-58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0D713A-6DDD-4F8E-8F3B-E09F32F9F29A}">
      <dsp:nvSpPr>
        <dsp:cNvPr id="0" name=""/>
        <dsp:cNvSpPr/>
      </dsp:nvSpPr>
      <dsp:spPr>
        <a:xfrm>
          <a:off x="6472040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1470669"/>
                <a:satOff val="-2046"/>
                <a:lumOff val="-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470669"/>
                <a:satOff val="-2046"/>
                <a:lumOff val="-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470669"/>
                <a:satOff val="-2046"/>
                <a:lumOff val="-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470669"/>
              <a:satOff val="-2046"/>
              <a:lumOff val="-78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63921A-BA3D-46AA-9AE8-7160BC46C108}">
      <dsp:nvSpPr>
        <dsp:cNvPr id="0" name=""/>
        <dsp:cNvSpPr/>
      </dsp:nvSpPr>
      <dsp:spPr>
        <a:xfrm>
          <a:off x="7943778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35C099-7A69-4159-9756-F86F7C3C2662}">
      <dsp:nvSpPr>
        <dsp:cNvPr id="0" name=""/>
        <dsp:cNvSpPr/>
      </dsp:nvSpPr>
      <dsp:spPr>
        <a:xfrm>
          <a:off x="9415517" y="2021258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2206003"/>
                <a:satOff val="-3068"/>
                <a:lumOff val="-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06003"/>
                <a:satOff val="-3068"/>
                <a:lumOff val="-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06003"/>
                <a:satOff val="-3068"/>
                <a:lumOff val="-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206003"/>
              <a:satOff val="-3068"/>
              <a:lumOff val="-117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72D9F7-9FE6-40A0-AAC5-318864BE2A44}">
      <dsp:nvSpPr>
        <dsp:cNvPr id="0" name=""/>
        <dsp:cNvSpPr/>
      </dsp:nvSpPr>
      <dsp:spPr>
        <a:xfrm>
          <a:off x="585088" y="2377439"/>
          <a:ext cx="10429640" cy="1239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Реорганизуемые ПО в течение 15 календарных дней со дня получения согласия НБ на проведение добровольной реорганизации обязаны проинформировать о производимой реорганизации всех своих клиентов и поставщиков платежных услуг путем публикации соответствующего объявления в средствах массовой информации, в том числе на своем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интернет-ресурсе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088" y="2377439"/>
        <a:ext cx="10429640" cy="1239979"/>
      </dsp:txXfrm>
    </dsp:sp>
    <dsp:sp modelId="{96B2CB89-A93B-4217-BBBC-D05D0EA9A95C}">
      <dsp:nvSpPr>
        <dsp:cNvPr id="0" name=""/>
        <dsp:cNvSpPr/>
      </dsp:nvSpPr>
      <dsp:spPr>
        <a:xfrm>
          <a:off x="585088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2573671"/>
                <a:satOff val="-3580"/>
                <a:lumOff val="-137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573671"/>
                <a:satOff val="-3580"/>
                <a:lumOff val="-137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573671"/>
                <a:satOff val="-3580"/>
                <a:lumOff val="-137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573671"/>
              <a:satOff val="-3580"/>
              <a:lumOff val="-137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13656C-BF7D-4692-8A0B-4709F8A58E1E}">
      <dsp:nvSpPr>
        <dsp:cNvPr id="0" name=""/>
        <dsp:cNvSpPr/>
      </dsp:nvSpPr>
      <dsp:spPr>
        <a:xfrm>
          <a:off x="2056826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2941338"/>
                <a:satOff val="-4091"/>
                <a:lumOff val="-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941338"/>
                <a:satOff val="-4091"/>
                <a:lumOff val="-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941338"/>
                <a:satOff val="-4091"/>
                <a:lumOff val="-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941338"/>
              <a:satOff val="-4091"/>
              <a:lumOff val="-15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FE9E2C-4BE1-48C9-99CE-0C6D2686378B}">
      <dsp:nvSpPr>
        <dsp:cNvPr id="0" name=""/>
        <dsp:cNvSpPr/>
      </dsp:nvSpPr>
      <dsp:spPr>
        <a:xfrm>
          <a:off x="3528564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3309005"/>
                <a:satOff val="-4603"/>
                <a:lumOff val="-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09005"/>
                <a:satOff val="-4603"/>
                <a:lumOff val="-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09005"/>
                <a:satOff val="-4603"/>
                <a:lumOff val="-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09005"/>
              <a:satOff val="-4603"/>
              <a:lumOff val="-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8F2617-3F4F-485C-93B8-A398A05941C3}">
      <dsp:nvSpPr>
        <dsp:cNvPr id="0" name=""/>
        <dsp:cNvSpPr/>
      </dsp:nvSpPr>
      <dsp:spPr>
        <a:xfrm>
          <a:off x="5000302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CFDC8A-9E5F-4A45-9D1F-717A280AD60F}">
      <dsp:nvSpPr>
        <dsp:cNvPr id="0" name=""/>
        <dsp:cNvSpPr/>
      </dsp:nvSpPr>
      <dsp:spPr>
        <a:xfrm>
          <a:off x="6472040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4044339"/>
                <a:satOff val="-5625"/>
                <a:lumOff val="-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44339"/>
                <a:satOff val="-5625"/>
                <a:lumOff val="-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44339"/>
                <a:satOff val="-5625"/>
                <a:lumOff val="-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044339"/>
              <a:satOff val="-5625"/>
              <a:lumOff val="-215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ABBAAA-154A-4F5B-8CA3-672C6EEB3510}">
      <dsp:nvSpPr>
        <dsp:cNvPr id="0" name=""/>
        <dsp:cNvSpPr/>
      </dsp:nvSpPr>
      <dsp:spPr>
        <a:xfrm>
          <a:off x="7943778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4412007"/>
                <a:satOff val="-6137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412007"/>
                <a:satOff val="-6137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412007"/>
                <a:satOff val="-6137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412007"/>
              <a:satOff val="-6137"/>
              <a:lumOff val="-235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9C2B92-3D92-4FA4-B8BB-6AB62F2FB208}">
      <dsp:nvSpPr>
        <dsp:cNvPr id="0" name=""/>
        <dsp:cNvSpPr/>
      </dsp:nvSpPr>
      <dsp:spPr>
        <a:xfrm>
          <a:off x="9415517" y="361741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4779674"/>
                <a:satOff val="-6648"/>
                <a:lumOff val="-254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779674"/>
                <a:satOff val="-6648"/>
                <a:lumOff val="-254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779674"/>
                <a:satOff val="-6648"/>
                <a:lumOff val="-254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779674"/>
              <a:satOff val="-6648"/>
              <a:lumOff val="-254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2E6E5B-32D2-4DA5-BD3F-367F25B4483E}">
      <dsp:nvSpPr>
        <dsp:cNvPr id="0" name=""/>
        <dsp:cNvSpPr/>
      </dsp:nvSpPr>
      <dsp:spPr>
        <a:xfrm>
          <a:off x="585088" y="3973600"/>
          <a:ext cx="10429640" cy="948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из реестра реорганизованных ПО осуществляется одновременно в день включения образованной в результате добровольной реорганизации ПО в реестр ПО.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088" y="3973600"/>
        <a:ext cx="10429640" cy="948149"/>
      </dsp:txXfrm>
    </dsp:sp>
    <dsp:sp modelId="{FB668F8F-6E03-41C6-92F5-71CC5BF5954A}">
      <dsp:nvSpPr>
        <dsp:cNvPr id="0" name=""/>
        <dsp:cNvSpPr/>
      </dsp:nvSpPr>
      <dsp:spPr>
        <a:xfrm>
          <a:off x="585088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5147341"/>
                <a:satOff val="-7160"/>
                <a:lumOff val="-274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147341"/>
                <a:satOff val="-7160"/>
                <a:lumOff val="-274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147341"/>
                <a:satOff val="-7160"/>
                <a:lumOff val="-274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147341"/>
              <a:satOff val="-7160"/>
              <a:lumOff val="-274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1878C1-A61D-4CA4-AA36-E6D54A0EB610}">
      <dsp:nvSpPr>
        <dsp:cNvPr id="0" name=""/>
        <dsp:cNvSpPr/>
      </dsp:nvSpPr>
      <dsp:spPr>
        <a:xfrm>
          <a:off x="2056826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316D93-B4B0-4CEE-A757-1FD673EC8ABE}">
      <dsp:nvSpPr>
        <dsp:cNvPr id="0" name=""/>
        <dsp:cNvSpPr/>
      </dsp:nvSpPr>
      <dsp:spPr>
        <a:xfrm>
          <a:off x="3528564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5882676"/>
                <a:satOff val="-8182"/>
                <a:lumOff val="-31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882676"/>
                <a:satOff val="-8182"/>
                <a:lumOff val="-31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882676"/>
                <a:satOff val="-8182"/>
                <a:lumOff val="-31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882676"/>
              <a:satOff val="-8182"/>
              <a:lumOff val="-313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3E587A-CBA1-4D57-AFD8-2B856D584D65}">
      <dsp:nvSpPr>
        <dsp:cNvPr id="0" name=""/>
        <dsp:cNvSpPr/>
      </dsp:nvSpPr>
      <dsp:spPr>
        <a:xfrm>
          <a:off x="5000302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6250343"/>
                <a:satOff val="-8694"/>
                <a:lumOff val="-33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250343"/>
                <a:satOff val="-8694"/>
                <a:lumOff val="-33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250343"/>
                <a:satOff val="-8694"/>
                <a:lumOff val="-33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250343"/>
              <a:satOff val="-8694"/>
              <a:lumOff val="-333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D2D209-C703-4AD2-A03D-DD86FD0C5527}">
      <dsp:nvSpPr>
        <dsp:cNvPr id="0" name=""/>
        <dsp:cNvSpPr/>
      </dsp:nvSpPr>
      <dsp:spPr>
        <a:xfrm>
          <a:off x="6472040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6618010"/>
                <a:satOff val="-9205"/>
                <a:lumOff val="-353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618010"/>
                <a:satOff val="-9205"/>
                <a:lumOff val="-353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618010"/>
                <a:satOff val="-9205"/>
                <a:lumOff val="-353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618010"/>
              <a:satOff val="-9205"/>
              <a:lumOff val="-353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E4DD24-B1D2-4761-B132-90FA12CF55AC}">
      <dsp:nvSpPr>
        <dsp:cNvPr id="0" name=""/>
        <dsp:cNvSpPr/>
      </dsp:nvSpPr>
      <dsp:spPr>
        <a:xfrm>
          <a:off x="7943778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6985677"/>
                <a:satOff val="-9717"/>
                <a:lumOff val="-3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985677"/>
                <a:satOff val="-9717"/>
                <a:lumOff val="-3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985677"/>
                <a:satOff val="-9717"/>
                <a:lumOff val="-3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985677"/>
              <a:satOff val="-9717"/>
              <a:lumOff val="-372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AB3C21-1CCC-4314-9D31-2D1942F0653D}">
      <dsp:nvSpPr>
        <dsp:cNvPr id="0" name=""/>
        <dsp:cNvSpPr/>
      </dsp:nvSpPr>
      <dsp:spPr>
        <a:xfrm>
          <a:off x="9415517" y="4921749"/>
          <a:ext cx="1390618" cy="231769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4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8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3DE6-06E5-4CEC-9C35-4759AAA08159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6354"/>
            <a:ext cx="10515600" cy="541060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рынка 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платежных 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и контроль за ним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414271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1907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Добровольная реорганизация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(слияние, присоединение, разделение, выделение, преобразование) платежных организаций может быть осуществлена по решению акционеров платежных организаций с согласия Национального Банка.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70852237"/>
              </p:ext>
            </p:extLst>
          </p:nvPr>
        </p:nvGraphicFramePr>
        <p:xfrm>
          <a:off x="748937" y="1793966"/>
          <a:ext cx="10604863" cy="4763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7061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649505"/>
              </p:ext>
            </p:extLst>
          </p:nvPr>
        </p:nvGraphicFramePr>
        <p:xfrm>
          <a:off x="348343" y="200296"/>
          <a:ext cx="11599817" cy="6226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9850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0908856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3220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Регулирование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платежных систем и надзор (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оверсайт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ними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50802000"/>
              </p:ext>
            </p:extLst>
          </p:nvPr>
        </p:nvGraphicFramePr>
        <p:xfrm>
          <a:off x="113211" y="1358537"/>
          <a:ext cx="11721738" cy="5259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009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073007"/>
              </p:ext>
            </p:extLst>
          </p:nvPr>
        </p:nvGraphicFramePr>
        <p:xfrm>
          <a:off x="838200" y="557349"/>
          <a:ext cx="10515600" cy="5834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4284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197986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957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1"/>
            <a:ext cx="10515600" cy="56283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Регулирование рынка платежных услуг, контроль и надзор за ним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35661067"/>
              </p:ext>
            </p:extLst>
          </p:nvPr>
        </p:nvGraphicFramePr>
        <p:xfrm>
          <a:off x="156754" y="986656"/>
          <a:ext cx="11530148" cy="537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7603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603812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9485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296328"/>
              </p:ext>
            </p:extLst>
          </p:nvPr>
        </p:nvGraphicFramePr>
        <p:xfrm>
          <a:off x="775063" y="304800"/>
          <a:ext cx="10578737" cy="6244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7894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9269"/>
            <a:ext cx="10515600" cy="54976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Применение ограниченных мер воздействия, мер надзорного реагирования и санкций в отношении субъектов рынка платежных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81107549"/>
              </p:ext>
            </p:extLst>
          </p:nvPr>
        </p:nvGraphicFramePr>
        <p:xfrm>
          <a:off x="139337" y="1567543"/>
          <a:ext cx="11739153" cy="5050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727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и регистрация платежной организации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платежной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</a:p>
          <a:p>
            <a:pPr marL="0" lv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Открытие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регистрация платежной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лицо, не зарегистрированное в качестве платежной организации, не имеет права использовать в своем наименовании слова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«платежная организация»,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производные от них слова, предполагающие, что оно осуществляет деятельность по оказанию платежных услуг.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вправе открывать свои филиалы, в том числе за пределами Республики Казахстан.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уведомляет Национальный Банк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открытии своих филиалов в порядке, определенном нормативным правовым актом Национального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ведет бухгалтерский учет и отчетность в соответствии с требованиями законодательства Республики Казахстан о бухгалтерском учете и финансовой отчетности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45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203972"/>
              </p:ext>
            </p:extLst>
          </p:nvPr>
        </p:nvGraphicFramePr>
        <p:xfrm>
          <a:off x="838200" y="627017"/>
          <a:ext cx="10515600" cy="5549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7842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684885"/>
              </p:ext>
            </p:extLst>
          </p:nvPr>
        </p:nvGraphicFramePr>
        <p:xfrm>
          <a:off x="148045" y="818334"/>
          <a:ext cx="11852365" cy="560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8691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063931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354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en-US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596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197040"/>
              </p:ext>
            </p:extLst>
          </p:nvPr>
        </p:nvGraphicFramePr>
        <p:xfrm>
          <a:off x="812074" y="766082"/>
          <a:ext cx="10515600" cy="3753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14102" y="2893985"/>
            <a:ext cx="1061357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</a:t>
            </a:r>
            <a:endParaRPr lang="ru-RU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Учетная 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регистрация платежной организации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Национальном Банке осуществляется в целях регулирования и контроля за их деятельностью и является обязательным условием при оказании платежной организацией платежных услуг. Деятельность по оказанию платежных услуг, осуществляемая платежной организацией без прохождения учетной регистрации в Национальном Банке, является незаконной и влечет ответственность, установленную законами Республики Казахстан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459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771012"/>
              </p:ext>
            </p:extLst>
          </p:nvPr>
        </p:nvGraphicFramePr>
        <p:xfrm>
          <a:off x="278674" y="809624"/>
          <a:ext cx="11669486" cy="5565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446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077245"/>
              </p:ext>
            </p:extLst>
          </p:nvPr>
        </p:nvGraphicFramePr>
        <p:xfrm>
          <a:off x="209005" y="522514"/>
          <a:ext cx="11782697" cy="5843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955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120381"/>
              </p:ext>
            </p:extLst>
          </p:nvPr>
        </p:nvGraphicFramePr>
        <p:xfrm>
          <a:off x="838200" y="809625"/>
          <a:ext cx="10515600" cy="536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489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7"/>
          </a:xfrm>
        </p:spPr>
        <p:txBody>
          <a:bodyPr/>
          <a:lstStyle/>
          <a:p>
            <a:pPr marL="0" lv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1829567"/>
              </p:ext>
            </p:extLst>
          </p:nvPr>
        </p:nvGraphicFramePr>
        <p:xfrm>
          <a:off x="1288869" y="714103"/>
          <a:ext cx="10180320" cy="6143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9529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Ликвидация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платежной организации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20734020"/>
              </p:ext>
            </p:extLst>
          </p:nvPr>
        </p:nvGraphicFramePr>
        <p:xfrm>
          <a:off x="757646" y="1149531"/>
          <a:ext cx="10596154" cy="5381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235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4103"/>
            <a:ext cx="10515600" cy="546286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Платежная организация исключается из реестра платежных организаций в случаях: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62011932"/>
              </p:ext>
            </p:extLst>
          </p:nvPr>
        </p:nvGraphicFramePr>
        <p:xfrm>
          <a:off x="838201" y="1680754"/>
          <a:ext cx="10779034" cy="4496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2308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2415</Words>
  <Application>Microsoft Office PowerPoint</Application>
  <PresentationFormat>Широкоэкранный</PresentationFormat>
  <Paragraphs>141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19</cp:revision>
  <dcterms:created xsi:type="dcterms:W3CDTF">2024-07-24T07:39:07Z</dcterms:created>
  <dcterms:modified xsi:type="dcterms:W3CDTF">2024-07-26T12:11:43Z</dcterms:modified>
</cp:coreProperties>
</file>