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5" d="100"/>
          <a:sy n="45" d="100"/>
        </p:scale>
        <p:origin x="78" y="5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FD7AF0E-88A4-479D-9C8F-51C5DD3A9B35}" type="doc">
      <dgm:prSet loTypeId="urn:microsoft.com/office/officeart/2005/8/layout/matrix2" loCatId="matrix" qsTypeId="urn:microsoft.com/office/officeart/2005/8/quickstyle/simple1" qsCatId="simple" csTypeId="urn:microsoft.com/office/officeart/2005/8/colors/colorful1" csCatId="colorful"/>
      <dgm:spPr/>
      <dgm:t>
        <a:bodyPr/>
        <a:lstStyle/>
        <a:p>
          <a:endParaRPr lang="en-US"/>
        </a:p>
      </dgm:t>
    </dgm:pt>
    <dgm:pt modelId="{28D3CAEF-C506-42BD-BA0C-A0D608ED78A4}">
      <dgm:prSet/>
      <dgm:spPr/>
      <dgm:t>
        <a:bodyPr/>
        <a:lstStyle/>
        <a:p>
          <a:r>
            <a:rPr lang="ru-RU">
              <a:sym typeface="Times New Roman" panose="02020603050405020304" pitchFamily="18" charset="0"/>
            </a:rPr>
            <a:t></a:t>
          </a:r>
          <a:r>
            <a:rPr lang="fr-FR"/>
            <a:t>  à l’élève de savoir où il en est ;</a:t>
          </a:r>
          <a:endParaRPr lang="en-US"/>
        </a:p>
      </dgm:t>
    </dgm:pt>
    <dgm:pt modelId="{966A45E5-0B93-46E0-AFEE-098B8D2EFE9D}" type="parTrans" cxnId="{860DE3B8-7D4A-4526-A6F3-4A9FB2F0AEDE}">
      <dgm:prSet/>
      <dgm:spPr/>
      <dgm:t>
        <a:bodyPr/>
        <a:lstStyle/>
        <a:p>
          <a:endParaRPr lang="en-US"/>
        </a:p>
      </dgm:t>
    </dgm:pt>
    <dgm:pt modelId="{D697C715-5AA9-4A89-8476-D1B8B162F577}" type="sibTrans" cxnId="{860DE3B8-7D4A-4526-A6F3-4A9FB2F0AEDE}">
      <dgm:prSet/>
      <dgm:spPr/>
      <dgm:t>
        <a:bodyPr/>
        <a:lstStyle/>
        <a:p>
          <a:endParaRPr lang="en-US"/>
        </a:p>
      </dgm:t>
    </dgm:pt>
    <dgm:pt modelId="{9EFAD1EA-E2AF-4BC4-8B38-DDFE52766476}">
      <dgm:prSet/>
      <dgm:spPr/>
      <dgm:t>
        <a:bodyPr/>
        <a:lstStyle/>
        <a:p>
          <a:r>
            <a:rPr lang="ru-RU">
              <a:sym typeface="Times New Roman" panose="02020603050405020304" pitchFamily="18" charset="0"/>
            </a:rPr>
            <a:t></a:t>
          </a:r>
          <a:r>
            <a:rPr lang="fr-FR"/>
            <a:t>  au professeur de proposer :</a:t>
          </a:r>
          <a:endParaRPr lang="en-US"/>
        </a:p>
      </dgm:t>
    </dgm:pt>
    <dgm:pt modelId="{F035FAF4-AFC8-469C-A33C-CEB2C34D9F48}" type="parTrans" cxnId="{86B0E706-99F5-4531-BDAC-84B45AF3AEA5}">
      <dgm:prSet/>
      <dgm:spPr/>
      <dgm:t>
        <a:bodyPr/>
        <a:lstStyle/>
        <a:p>
          <a:endParaRPr lang="en-US"/>
        </a:p>
      </dgm:t>
    </dgm:pt>
    <dgm:pt modelId="{37AB9D90-0AF4-424E-9A9C-FFE145DE34F7}" type="sibTrans" cxnId="{86B0E706-99F5-4531-BDAC-84B45AF3AEA5}">
      <dgm:prSet/>
      <dgm:spPr/>
      <dgm:t>
        <a:bodyPr/>
        <a:lstStyle/>
        <a:p>
          <a:endParaRPr lang="en-US"/>
        </a:p>
      </dgm:t>
    </dgm:pt>
    <dgm:pt modelId="{F249AB0B-688A-47D0-A697-F0115784BB14}">
      <dgm:prSet/>
      <dgm:spPr/>
      <dgm:t>
        <a:bodyPr/>
        <a:lstStyle/>
        <a:p>
          <a:r>
            <a:rPr lang="ru-RU">
              <a:sym typeface="Times New Roman" panose="02020603050405020304" pitchFamily="18" charset="0"/>
            </a:rPr>
            <a:t></a:t>
          </a:r>
          <a:r>
            <a:rPr lang="fr-FR"/>
            <a:t>  des activités d’aide aux élèves en difficulté,</a:t>
          </a:r>
          <a:endParaRPr lang="en-US"/>
        </a:p>
      </dgm:t>
    </dgm:pt>
    <dgm:pt modelId="{2B2915CB-D9D5-478B-AA13-89913AD53ED3}" type="parTrans" cxnId="{6C3034D5-7FD5-4587-B484-73090F04298E}">
      <dgm:prSet/>
      <dgm:spPr/>
      <dgm:t>
        <a:bodyPr/>
        <a:lstStyle/>
        <a:p>
          <a:endParaRPr lang="en-US"/>
        </a:p>
      </dgm:t>
    </dgm:pt>
    <dgm:pt modelId="{D421D2F5-8726-426F-BF78-AE3972D58290}" type="sibTrans" cxnId="{6C3034D5-7FD5-4587-B484-73090F04298E}">
      <dgm:prSet/>
      <dgm:spPr/>
      <dgm:t>
        <a:bodyPr/>
        <a:lstStyle/>
        <a:p>
          <a:endParaRPr lang="en-US"/>
        </a:p>
      </dgm:t>
    </dgm:pt>
    <dgm:pt modelId="{D2CF5E49-9F8D-4F3A-B57E-F7EB9C9E28CA}">
      <dgm:prSet/>
      <dgm:spPr/>
      <dgm:t>
        <a:bodyPr/>
        <a:lstStyle/>
        <a:p>
          <a:r>
            <a:rPr lang="ru-RU">
              <a:sym typeface="Times New Roman" panose="02020603050405020304" pitchFamily="18" charset="0"/>
            </a:rPr>
            <a:t></a:t>
          </a:r>
          <a:r>
            <a:rPr lang="fr-FR"/>
            <a:t>  des activités plus complexes aux élèves très performants.</a:t>
          </a:r>
          <a:endParaRPr lang="en-US"/>
        </a:p>
      </dgm:t>
    </dgm:pt>
    <dgm:pt modelId="{0263B85E-A6AA-482C-B93C-50FDAD69CC7B}" type="parTrans" cxnId="{8FF8C2CD-4A19-400B-9FA9-4DFB52513684}">
      <dgm:prSet/>
      <dgm:spPr/>
      <dgm:t>
        <a:bodyPr/>
        <a:lstStyle/>
        <a:p>
          <a:endParaRPr lang="en-US"/>
        </a:p>
      </dgm:t>
    </dgm:pt>
    <dgm:pt modelId="{EE7B121A-B23B-42D6-A269-90C4813A47E7}" type="sibTrans" cxnId="{8FF8C2CD-4A19-400B-9FA9-4DFB52513684}">
      <dgm:prSet/>
      <dgm:spPr/>
      <dgm:t>
        <a:bodyPr/>
        <a:lstStyle/>
        <a:p>
          <a:endParaRPr lang="en-US"/>
        </a:p>
      </dgm:t>
    </dgm:pt>
    <dgm:pt modelId="{A1EF0CF7-1AEC-43C7-8BD3-2AA9BCA326A9}" type="pres">
      <dgm:prSet presAssocID="{4FD7AF0E-88A4-479D-9C8F-51C5DD3A9B35}" presName="matrix" presStyleCnt="0">
        <dgm:presLayoutVars>
          <dgm:chMax val="1"/>
          <dgm:dir/>
          <dgm:resizeHandles val="exact"/>
        </dgm:presLayoutVars>
      </dgm:prSet>
      <dgm:spPr/>
    </dgm:pt>
    <dgm:pt modelId="{B008E9EA-1C34-4C36-BE3E-2AB721FD2B17}" type="pres">
      <dgm:prSet presAssocID="{4FD7AF0E-88A4-479D-9C8F-51C5DD3A9B35}" presName="axisShape" presStyleLbl="bgShp" presStyleIdx="0" presStyleCnt="1"/>
      <dgm:spPr/>
    </dgm:pt>
    <dgm:pt modelId="{55F8B589-08B9-4A1C-B8D3-53E08BB70601}" type="pres">
      <dgm:prSet presAssocID="{4FD7AF0E-88A4-479D-9C8F-51C5DD3A9B35}" presName="rect1" presStyleLbl="node1" presStyleIdx="0" presStyleCnt="4">
        <dgm:presLayoutVars>
          <dgm:chMax val="0"/>
          <dgm:chPref val="0"/>
          <dgm:bulletEnabled val="1"/>
        </dgm:presLayoutVars>
      </dgm:prSet>
      <dgm:spPr/>
    </dgm:pt>
    <dgm:pt modelId="{B93BF1E1-4511-4F33-9D02-D5B351490608}" type="pres">
      <dgm:prSet presAssocID="{4FD7AF0E-88A4-479D-9C8F-51C5DD3A9B35}" presName="rect2" presStyleLbl="node1" presStyleIdx="1" presStyleCnt="4">
        <dgm:presLayoutVars>
          <dgm:chMax val="0"/>
          <dgm:chPref val="0"/>
          <dgm:bulletEnabled val="1"/>
        </dgm:presLayoutVars>
      </dgm:prSet>
      <dgm:spPr/>
    </dgm:pt>
    <dgm:pt modelId="{62762486-8344-4A8A-852E-274B4B397533}" type="pres">
      <dgm:prSet presAssocID="{4FD7AF0E-88A4-479D-9C8F-51C5DD3A9B35}" presName="rect3" presStyleLbl="node1" presStyleIdx="2" presStyleCnt="4">
        <dgm:presLayoutVars>
          <dgm:chMax val="0"/>
          <dgm:chPref val="0"/>
          <dgm:bulletEnabled val="1"/>
        </dgm:presLayoutVars>
      </dgm:prSet>
      <dgm:spPr/>
    </dgm:pt>
    <dgm:pt modelId="{D4C6C5D7-9AD8-4340-9F5E-2DEF1E4CD3E9}" type="pres">
      <dgm:prSet presAssocID="{4FD7AF0E-88A4-479D-9C8F-51C5DD3A9B35}" presName="rect4" presStyleLbl="node1" presStyleIdx="3" presStyleCnt="4">
        <dgm:presLayoutVars>
          <dgm:chMax val="0"/>
          <dgm:chPref val="0"/>
          <dgm:bulletEnabled val="1"/>
        </dgm:presLayoutVars>
      </dgm:prSet>
      <dgm:spPr/>
    </dgm:pt>
  </dgm:ptLst>
  <dgm:cxnLst>
    <dgm:cxn modelId="{86B0E706-99F5-4531-BDAC-84B45AF3AEA5}" srcId="{4FD7AF0E-88A4-479D-9C8F-51C5DD3A9B35}" destId="{9EFAD1EA-E2AF-4BC4-8B38-DDFE52766476}" srcOrd="1" destOrd="0" parTransId="{F035FAF4-AFC8-469C-A33C-CEB2C34D9F48}" sibTransId="{37AB9D90-0AF4-424E-9A9C-FFE145DE34F7}"/>
    <dgm:cxn modelId="{39CF4E17-BAE8-4A11-817A-31865A565808}" type="presOf" srcId="{F249AB0B-688A-47D0-A697-F0115784BB14}" destId="{62762486-8344-4A8A-852E-274B4B397533}" srcOrd="0" destOrd="0" presId="urn:microsoft.com/office/officeart/2005/8/layout/matrix2"/>
    <dgm:cxn modelId="{BF844D47-7DFD-4AF2-A3F2-A99A4D3EEC92}" type="presOf" srcId="{9EFAD1EA-E2AF-4BC4-8B38-DDFE52766476}" destId="{B93BF1E1-4511-4F33-9D02-D5B351490608}" srcOrd="0" destOrd="0" presId="urn:microsoft.com/office/officeart/2005/8/layout/matrix2"/>
    <dgm:cxn modelId="{792F7EAB-3A41-4038-A6D2-ADAC67691065}" type="presOf" srcId="{28D3CAEF-C506-42BD-BA0C-A0D608ED78A4}" destId="{55F8B589-08B9-4A1C-B8D3-53E08BB70601}" srcOrd="0" destOrd="0" presId="urn:microsoft.com/office/officeart/2005/8/layout/matrix2"/>
    <dgm:cxn modelId="{860DE3B8-7D4A-4526-A6F3-4A9FB2F0AEDE}" srcId="{4FD7AF0E-88A4-479D-9C8F-51C5DD3A9B35}" destId="{28D3CAEF-C506-42BD-BA0C-A0D608ED78A4}" srcOrd="0" destOrd="0" parTransId="{966A45E5-0B93-46E0-AFEE-098B8D2EFE9D}" sibTransId="{D697C715-5AA9-4A89-8476-D1B8B162F577}"/>
    <dgm:cxn modelId="{1E81D0BD-8214-41D2-9096-9FF645B8A003}" type="presOf" srcId="{4FD7AF0E-88A4-479D-9C8F-51C5DD3A9B35}" destId="{A1EF0CF7-1AEC-43C7-8BD3-2AA9BCA326A9}" srcOrd="0" destOrd="0" presId="urn:microsoft.com/office/officeart/2005/8/layout/matrix2"/>
    <dgm:cxn modelId="{354432CC-F29B-4223-A561-AD776C8A599C}" type="presOf" srcId="{D2CF5E49-9F8D-4F3A-B57E-F7EB9C9E28CA}" destId="{D4C6C5D7-9AD8-4340-9F5E-2DEF1E4CD3E9}" srcOrd="0" destOrd="0" presId="urn:microsoft.com/office/officeart/2005/8/layout/matrix2"/>
    <dgm:cxn modelId="{8FF8C2CD-4A19-400B-9FA9-4DFB52513684}" srcId="{4FD7AF0E-88A4-479D-9C8F-51C5DD3A9B35}" destId="{D2CF5E49-9F8D-4F3A-B57E-F7EB9C9E28CA}" srcOrd="3" destOrd="0" parTransId="{0263B85E-A6AA-482C-B93C-50FDAD69CC7B}" sibTransId="{EE7B121A-B23B-42D6-A269-90C4813A47E7}"/>
    <dgm:cxn modelId="{6C3034D5-7FD5-4587-B484-73090F04298E}" srcId="{4FD7AF0E-88A4-479D-9C8F-51C5DD3A9B35}" destId="{F249AB0B-688A-47D0-A697-F0115784BB14}" srcOrd="2" destOrd="0" parTransId="{2B2915CB-D9D5-478B-AA13-89913AD53ED3}" sibTransId="{D421D2F5-8726-426F-BF78-AE3972D58290}"/>
    <dgm:cxn modelId="{986549A7-7E4B-4264-99FF-9A29A8EA46F4}" type="presParOf" srcId="{A1EF0CF7-1AEC-43C7-8BD3-2AA9BCA326A9}" destId="{B008E9EA-1C34-4C36-BE3E-2AB721FD2B17}" srcOrd="0" destOrd="0" presId="urn:microsoft.com/office/officeart/2005/8/layout/matrix2"/>
    <dgm:cxn modelId="{9DC17204-303C-4C94-92C3-B2AE59B90525}" type="presParOf" srcId="{A1EF0CF7-1AEC-43C7-8BD3-2AA9BCA326A9}" destId="{55F8B589-08B9-4A1C-B8D3-53E08BB70601}" srcOrd="1" destOrd="0" presId="urn:microsoft.com/office/officeart/2005/8/layout/matrix2"/>
    <dgm:cxn modelId="{132B1029-0429-46D8-8FFE-BF5056EA38AD}" type="presParOf" srcId="{A1EF0CF7-1AEC-43C7-8BD3-2AA9BCA326A9}" destId="{B93BF1E1-4511-4F33-9D02-D5B351490608}" srcOrd="2" destOrd="0" presId="urn:microsoft.com/office/officeart/2005/8/layout/matrix2"/>
    <dgm:cxn modelId="{C48377D7-9E4E-43FC-A12D-9098D46B5F77}" type="presParOf" srcId="{A1EF0CF7-1AEC-43C7-8BD3-2AA9BCA326A9}" destId="{62762486-8344-4A8A-852E-274B4B397533}" srcOrd="3" destOrd="0" presId="urn:microsoft.com/office/officeart/2005/8/layout/matrix2"/>
    <dgm:cxn modelId="{D87B3E5F-A3A4-4C78-BE6F-6CAA6765E51B}" type="presParOf" srcId="{A1EF0CF7-1AEC-43C7-8BD3-2AA9BCA326A9}" destId="{D4C6C5D7-9AD8-4340-9F5E-2DEF1E4CD3E9}" srcOrd="4" destOrd="0" presId="urn:microsoft.com/office/officeart/2005/8/layout/matrix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08E9EA-1C34-4C36-BE3E-2AB721FD2B17}">
      <dsp:nvSpPr>
        <dsp:cNvPr id="0" name=""/>
        <dsp:cNvSpPr/>
      </dsp:nvSpPr>
      <dsp:spPr>
        <a:xfrm>
          <a:off x="1136538" y="0"/>
          <a:ext cx="3729034" cy="3729034"/>
        </a:xfrm>
        <a:prstGeom prst="quadArrow">
          <a:avLst>
            <a:gd name="adj1" fmla="val 2000"/>
            <a:gd name="adj2" fmla="val 4000"/>
            <a:gd name="adj3" fmla="val 5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5F8B589-08B9-4A1C-B8D3-53E08BB70601}">
      <dsp:nvSpPr>
        <dsp:cNvPr id="0" name=""/>
        <dsp:cNvSpPr/>
      </dsp:nvSpPr>
      <dsp:spPr>
        <a:xfrm>
          <a:off x="1378925" y="242387"/>
          <a:ext cx="1491613" cy="1491613"/>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ru-RU" sz="1600" kern="1200">
              <a:sym typeface="Times New Roman" panose="02020603050405020304" pitchFamily="18" charset="0"/>
            </a:rPr>
            <a:t></a:t>
          </a:r>
          <a:r>
            <a:rPr lang="fr-FR" sz="1600" kern="1200"/>
            <a:t>  à l’élève de savoir où il en est ;</a:t>
          </a:r>
          <a:endParaRPr lang="en-US" sz="1600" kern="1200"/>
        </a:p>
      </dsp:txBody>
      <dsp:txXfrm>
        <a:off x="1451740" y="315202"/>
        <a:ext cx="1345983" cy="1345983"/>
      </dsp:txXfrm>
    </dsp:sp>
    <dsp:sp modelId="{B93BF1E1-4511-4F33-9D02-D5B351490608}">
      <dsp:nvSpPr>
        <dsp:cNvPr id="0" name=""/>
        <dsp:cNvSpPr/>
      </dsp:nvSpPr>
      <dsp:spPr>
        <a:xfrm>
          <a:off x="3131571" y="242387"/>
          <a:ext cx="1491613" cy="1491613"/>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ru-RU" sz="1600" kern="1200">
              <a:sym typeface="Times New Roman" panose="02020603050405020304" pitchFamily="18" charset="0"/>
            </a:rPr>
            <a:t></a:t>
          </a:r>
          <a:r>
            <a:rPr lang="fr-FR" sz="1600" kern="1200"/>
            <a:t>  au professeur de proposer :</a:t>
          </a:r>
          <a:endParaRPr lang="en-US" sz="1600" kern="1200"/>
        </a:p>
      </dsp:txBody>
      <dsp:txXfrm>
        <a:off x="3204386" y="315202"/>
        <a:ext cx="1345983" cy="1345983"/>
      </dsp:txXfrm>
    </dsp:sp>
    <dsp:sp modelId="{62762486-8344-4A8A-852E-274B4B397533}">
      <dsp:nvSpPr>
        <dsp:cNvPr id="0" name=""/>
        <dsp:cNvSpPr/>
      </dsp:nvSpPr>
      <dsp:spPr>
        <a:xfrm>
          <a:off x="1378925" y="1995033"/>
          <a:ext cx="1491613" cy="1491613"/>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ru-RU" sz="1600" kern="1200">
              <a:sym typeface="Times New Roman" panose="02020603050405020304" pitchFamily="18" charset="0"/>
            </a:rPr>
            <a:t></a:t>
          </a:r>
          <a:r>
            <a:rPr lang="fr-FR" sz="1600" kern="1200"/>
            <a:t>  des activités d’aide aux élèves en difficulté,</a:t>
          </a:r>
          <a:endParaRPr lang="en-US" sz="1600" kern="1200"/>
        </a:p>
      </dsp:txBody>
      <dsp:txXfrm>
        <a:off x="1451740" y="2067848"/>
        <a:ext cx="1345983" cy="1345983"/>
      </dsp:txXfrm>
    </dsp:sp>
    <dsp:sp modelId="{D4C6C5D7-9AD8-4340-9F5E-2DEF1E4CD3E9}">
      <dsp:nvSpPr>
        <dsp:cNvPr id="0" name=""/>
        <dsp:cNvSpPr/>
      </dsp:nvSpPr>
      <dsp:spPr>
        <a:xfrm>
          <a:off x="3131571" y="1995033"/>
          <a:ext cx="1491613" cy="1491613"/>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ru-RU" sz="1600" kern="1200">
              <a:sym typeface="Times New Roman" panose="02020603050405020304" pitchFamily="18" charset="0"/>
            </a:rPr>
            <a:t></a:t>
          </a:r>
          <a:r>
            <a:rPr lang="fr-FR" sz="1600" kern="1200"/>
            <a:t>  des activités plus complexes aux élèves très performants.</a:t>
          </a:r>
          <a:endParaRPr lang="en-US" sz="1600" kern="1200"/>
        </a:p>
      </dsp:txBody>
      <dsp:txXfrm>
        <a:off x="3204386" y="2067848"/>
        <a:ext cx="1345983" cy="1345983"/>
      </dsp:txXfrm>
    </dsp:sp>
  </dsp:spTree>
</dsp:drawing>
</file>

<file path=ppt/diagrams/layout1.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5595990-AB19-D2E4-F42B-88FDE5DA2317}"/>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B58449B2-3AA8-2595-A8D3-3C8C6CA6BC5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E207152E-CD5F-15F9-AC1F-C7C93955646C}"/>
              </a:ext>
            </a:extLst>
          </p:cNvPr>
          <p:cNvSpPr>
            <a:spLocks noGrp="1"/>
          </p:cNvSpPr>
          <p:nvPr>
            <p:ph type="dt" sz="half" idx="10"/>
          </p:nvPr>
        </p:nvSpPr>
        <p:spPr/>
        <p:txBody>
          <a:bodyPr/>
          <a:lstStyle/>
          <a:p>
            <a:fld id="{752ED316-1050-4FAF-BB45-22DB23ABC072}" type="datetimeFigureOut">
              <a:rPr lang="ru-RU" smtClean="0"/>
              <a:t>11.11.2022</a:t>
            </a:fld>
            <a:endParaRPr lang="ru-RU"/>
          </a:p>
        </p:txBody>
      </p:sp>
      <p:sp>
        <p:nvSpPr>
          <p:cNvPr id="5" name="Нижний колонтитул 4">
            <a:extLst>
              <a:ext uri="{FF2B5EF4-FFF2-40B4-BE49-F238E27FC236}">
                <a16:creationId xmlns:a16="http://schemas.microsoft.com/office/drawing/2014/main" id="{C1C76B11-3FA2-E02A-F23E-1AA4A64648B1}"/>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EC3E40D1-9AFD-FFBC-1669-C83523467536}"/>
              </a:ext>
            </a:extLst>
          </p:cNvPr>
          <p:cNvSpPr>
            <a:spLocks noGrp="1"/>
          </p:cNvSpPr>
          <p:nvPr>
            <p:ph type="sldNum" sz="quarter" idx="12"/>
          </p:nvPr>
        </p:nvSpPr>
        <p:spPr/>
        <p:txBody>
          <a:bodyPr/>
          <a:lstStyle/>
          <a:p>
            <a:fld id="{85396C91-9B55-459C-902C-7FB481658799}" type="slidenum">
              <a:rPr lang="ru-RU" smtClean="0"/>
              <a:t>‹#›</a:t>
            </a:fld>
            <a:endParaRPr lang="ru-RU"/>
          </a:p>
        </p:txBody>
      </p:sp>
    </p:spTree>
    <p:extLst>
      <p:ext uri="{BB962C8B-B14F-4D97-AF65-F5344CB8AC3E}">
        <p14:creationId xmlns:p14="http://schemas.microsoft.com/office/powerpoint/2010/main" val="5315699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065C2A3-58CF-3073-8E4F-A2DE2E4527B6}"/>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EBC708D6-C136-15A8-1BDA-855DC8226100}"/>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A187F12D-EF21-2FA8-8A6A-2A48D0A7CE1A}"/>
              </a:ext>
            </a:extLst>
          </p:cNvPr>
          <p:cNvSpPr>
            <a:spLocks noGrp="1"/>
          </p:cNvSpPr>
          <p:nvPr>
            <p:ph type="dt" sz="half" idx="10"/>
          </p:nvPr>
        </p:nvSpPr>
        <p:spPr/>
        <p:txBody>
          <a:bodyPr/>
          <a:lstStyle/>
          <a:p>
            <a:fld id="{752ED316-1050-4FAF-BB45-22DB23ABC072}" type="datetimeFigureOut">
              <a:rPr lang="ru-RU" smtClean="0"/>
              <a:t>11.11.2022</a:t>
            </a:fld>
            <a:endParaRPr lang="ru-RU"/>
          </a:p>
        </p:txBody>
      </p:sp>
      <p:sp>
        <p:nvSpPr>
          <p:cNvPr id="5" name="Нижний колонтитул 4">
            <a:extLst>
              <a:ext uri="{FF2B5EF4-FFF2-40B4-BE49-F238E27FC236}">
                <a16:creationId xmlns:a16="http://schemas.microsoft.com/office/drawing/2014/main" id="{7AF70D71-5D48-E4C0-8C5A-1A8B1ED5C046}"/>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5E1A4911-B61E-2106-E12A-3CD048ABCD03}"/>
              </a:ext>
            </a:extLst>
          </p:cNvPr>
          <p:cNvSpPr>
            <a:spLocks noGrp="1"/>
          </p:cNvSpPr>
          <p:nvPr>
            <p:ph type="sldNum" sz="quarter" idx="12"/>
          </p:nvPr>
        </p:nvSpPr>
        <p:spPr/>
        <p:txBody>
          <a:bodyPr/>
          <a:lstStyle/>
          <a:p>
            <a:fld id="{85396C91-9B55-459C-902C-7FB481658799}" type="slidenum">
              <a:rPr lang="ru-RU" smtClean="0"/>
              <a:t>‹#›</a:t>
            </a:fld>
            <a:endParaRPr lang="ru-RU"/>
          </a:p>
        </p:txBody>
      </p:sp>
    </p:spTree>
    <p:extLst>
      <p:ext uri="{BB962C8B-B14F-4D97-AF65-F5344CB8AC3E}">
        <p14:creationId xmlns:p14="http://schemas.microsoft.com/office/powerpoint/2010/main" val="39968969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35C6A5C3-0720-46C6-C164-3673DE3872F5}"/>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83E6DE02-72A2-03CA-0836-FEA7F1E69DC1}"/>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D02959F2-08F9-0359-81BC-2DD9BDBD09FF}"/>
              </a:ext>
            </a:extLst>
          </p:cNvPr>
          <p:cNvSpPr>
            <a:spLocks noGrp="1"/>
          </p:cNvSpPr>
          <p:nvPr>
            <p:ph type="dt" sz="half" idx="10"/>
          </p:nvPr>
        </p:nvSpPr>
        <p:spPr/>
        <p:txBody>
          <a:bodyPr/>
          <a:lstStyle/>
          <a:p>
            <a:fld id="{752ED316-1050-4FAF-BB45-22DB23ABC072}" type="datetimeFigureOut">
              <a:rPr lang="ru-RU" smtClean="0"/>
              <a:t>11.11.2022</a:t>
            </a:fld>
            <a:endParaRPr lang="ru-RU"/>
          </a:p>
        </p:txBody>
      </p:sp>
      <p:sp>
        <p:nvSpPr>
          <p:cNvPr id="5" name="Нижний колонтитул 4">
            <a:extLst>
              <a:ext uri="{FF2B5EF4-FFF2-40B4-BE49-F238E27FC236}">
                <a16:creationId xmlns:a16="http://schemas.microsoft.com/office/drawing/2014/main" id="{91494F87-BE88-7664-EC64-AD4199AA5F74}"/>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4DBCE927-2A28-7D79-8E0E-89FF66262488}"/>
              </a:ext>
            </a:extLst>
          </p:cNvPr>
          <p:cNvSpPr>
            <a:spLocks noGrp="1"/>
          </p:cNvSpPr>
          <p:nvPr>
            <p:ph type="sldNum" sz="quarter" idx="12"/>
          </p:nvPr>
        </p:nvSpPr>
        <p:spPr/>
        <p:txBody>
          <a:bodyPr/>
          <a:lstStyle/>
          <a:p>
            <a:fld id="{85396C91-9B55-459C-902C-7FB481658799}" type="slidenum">
              <a:rPr lang="ru-RU" smtClean="0"/>
              <a:t>‹#›</a:t>
            </a:fld>
            <a:endParaRPr lang="ru-RU"/>
          </a:p>
        </p:txBody>
      </p:sp>
    </p:spTree>
    <p:extLst>
      <p:ext uri="{BB962C8B-B14F-4D97-AF65-F5344CB8AC3E}">
        <p14:creationId xmlns:p14="http://schemas.microsoft.com/office/powerpoint/2010/main" val="19770983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6BB131A-5B0C-76CB-B8D7-C68FC145ECB7}"/>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D7F8695F-F73D-3A87-AB7F-D569CED2349C}"/>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AED5DD63-1155-B64E-4914-2E609CD70AD6}"/>
              </a:ext>
            </a:extLst>
          </p:cNvPr>
          <p:cNvSpPr>
            <a:spLocks noGrp="1"/>
          </p:cNvSpPr>
          <p:nvPr>
            <p:ph type="dt" sz="half" idx="10"/>
          </p:nvPr>
        </p:nvSpPr>
        <p:spPr/>
        <p:txBody>
          <a:bodyPr/>
          <a:lstStyle/>
          <a:p>
            <a:fld id="{752ED316-1050-4FAF-BB45-22DB23ABC072}" type="datetimeFigureOut">
              <a:rPr lang="ru-RU" smtClean="0"/>
              <a:t>11.11.2022</a:t>
            </a:fld>
            <a:endParaRPr lang="ru-RU"/>
          </a:p>
        </p:txBody>
      </p:sp>
      <p:sp>
        <p:nvSpPr>
          <p:cNvPr id="5" name="Нижний колонтитул 4">
            <a:extLst>
              <a:ext uri="{FF2B5EF4-FFF2-40B4-BE49-F238E27FC236}">
                <a16:creationId xmlns:a16="http://schemas.microsoft.com/office/drawing/2014/main" id="{BFABE825-1A88-CBFF-E468-CE204B4C7988}"/>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8D2DC221-24AB-94CB-F6CF-A59706A3620B}"/>
              </a:ext>
            </a:extLst>
          </p:cNvPr>
          <p:cNvSpPr>
            <a:spLocks noGrp="1"/>
          </p:cNvSpPr>
          <p:nvPr>
            <p:ph type="sldNum" sz="quarter" idx="12"/>
          </p:nvPr>
        </p:nvSpPr>
        <p:spPr/>
        <p:txBody>
          <a:bodyPr/>
          <a:lstStyle/>
          <a:p>
            <a:fld id="{85396C91-9B55-459C-902C-7FB481658799}" type="slidenum">
              <a:rPr lang="ru-RU" smtClean="0"/>
              <a:t>‹#›</a:t>
            </a:fld>
            <a:endParaRPr lang="ru-RU"/>
          </a:p>
        </p:txBody>
      </p:sp>
    </p:spTree>
    <p:extLst>
      <p:ext uri="{BB962C8B-B14F-4D97-AF65-F5344CB8AC3E}">
        <p14:creationId xmlns:p14="http://schemas.microsoft.com/office/powerpoint/2010/main" val="19583575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C80D84E-A20D-B292-4E07-50036021A298}"/>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E72AFD80-25B7-67E1-7F11-A25FD190D51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B4D8C378-9864-8407-148B-5DA95209C1FD}"/>
              </a:ext>
            </a:extLst>
          </p:cNvPr>
          <p:cNvSpPr>
            <a:spLocks noGrp="1"/>
          </p:cNvSpPr>
          <p:nvPr>
            <p:ph type="dt" sz="half" idx="10"/>
          </p:nvPr>
        </p:nvSpPr>
        <p:spPr/>
        <p:txBody>
          <a:bodyPr/>
          <a:lstStyle/>
          <a:p>
            <a:fld id="{752ED316-1050-4FAF-BB45-22DB23ABC072}" type="datetimeFigureOut">
              <a:rPr lang="ru-RU" smtClean="0"/>
              <a:t>11.11.2022</a:t>
            </a:fld>
            <a:endParaRPr lang="ru-RU"/>
          </a:p>
        </p:txBody>
      </p:sp>
      <p:sp>
        <p:nvSpPr>
          <p:cNvPr id="5" name="Нижний колонтитул 4">
            <a:extLst>
              <a:ext uri="{FF2B5EF4-FFF2-40B4-BE49-F238E27FC236}">
                <a16:creationId xmlns:a16="http://schemas.microsoft.com/office/drawing/2014/main" id="{B10B24EA-251C-3E54-88F6-53C8D9245290}"/>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3263CB78-4A3C-7252-3F59-509545417CC4}"/>
              </a:ext>
            </a:extLst>
          </p:cNvPr>
          <p:cNvSpPr>
            <a:spLocks noGrp="1"/>
          </p:cNvSpPr>
          <p:nvPr>
            <p:ph type="sldNum" sz="quarter" idx="12"/>
          </p:nvPr>
        </p:nvSpPr>
        <p:spPr/>
        <p:txBody>
          <a:bodyPr/>
          <a:lstStyle/>
          <a:p>
            <a:fld id="{85396C91-9B55-459C-902C-7FB481658799}" type="slidenum">
              <a:rPr lang="ru-RU" smtClean="0"/>
              <a:t>‹#›</a:t>
            </a:fld>
            <a:endParaRPr lang="ru-RU"/>
          </a:p>
        </p:txBody>
      </p:sp>
    </p:spTree>
    <p:extLst>
      <p:ext uri="{BB962C8B-B14F-4D97-AF65-F5344CB8AC3E}">
        <p14:creationId xmlns:p14="http://schemas.microsoft.com/office/powerpoint/2010/main" val="39347956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6B2F67F-EF76-C03A-23EF-AA67E19B7EA9}"/>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7BF1DD35-E09B-27BD-D130-3D31089D0284}"/>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BD435C20-1F28-85F9-B03C-111E4439A72B}"/>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624D43D8-0A91-93F0-3DCF-653D49E99B8A}"/>
              </a:ext>
            </a:extLst>
          </p:cNvPr>
          <p:cNvSpPr>
            <a:spLocks noGrp="1"/>
          </p:cNvSpPr>
          <p:nvPr>
            <p:ph type="dt" sz="half" idx="10"/>
          </p:nvPr>
        </p:nvSpPr>
        <p:spPr/>
        <p:txBody>
          <a:bodyPr/>
          <a:lstStyle/>
          <a:p>
            <a:fld id="{752ED316-1050-4FAF-BB45-22DB23ABC072}" type="datetimeFigureOut">
              <a:rPr lang="ru-RU" smtClean="0"/>
              <a:t>11.11.2022</a:t>
            </a:fld>
            <a:endParaRPr lang="ru-RU"/>
          </a:p>
        </p:txBody>
      </p:sp>
      <p:sp>
        <p:nvSpPr>
          <p:cNvPr id="6" name="Нижний колонтитул 5">
            <a:extLst>
              <a:ext uri="{FF2B5EF4-FFF2-40B4-BE49-F238E27FC236}">
                <a16:creationId xmlns:a16="http://schemas.microsoft.com/office/drawing/2014/main" id="{10BCB054-1900-9308-E817-1EC8E63CA6BF}"/>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F554531E-DD1D-B033-AFED-06363D4E22A6}"/>
              </a:ext>
            </a:extLst>
          </p:cNvPr>
          <p:cNvSpPr>
            <a:spLocks noGrp="1"/>
          </p:cNvSpPr>
          <p:nvPr>
            <p:ph type="sldNum" sz="quarter" idx="12"/>
          </p:nvPr>
        </p:nvSpPr>
        <p:spPr/>
        <p:txBody>
          <a:bodyPr/>
          <a:lstStyle/>
          <a:p>
            <a:fld id="{85396C91-9B55-459C-902C-7FB481658799}" type="slidenum">
              <a:rPr lang="ru-RU" smtClean="0"/>
              <a:t>‹#›</a:t>
            </a:fld>
            <a:endParaRPr lang="ru-RU"/>
          </a:p>
        </p:txBody>
      </p:sp>
    </p:spTree>
    <p:extLst>
      <p:ext uri="{BB962C8B-B14F-4D97-AF65-F5344CB8AC3E}">
        <p14:creationId xmlns:p14="http://schemas.microsoft.com/office/powerpoint/2010/main" val="14745285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47751B8-3766-6585-00A1-77C2338D9258}"/>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05579355-CF5B-3630-2DC1-B7C4359A3A5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C11F3B1F-B1B0-3772-A5F5-7003ED1DA248}"/>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5F2BF735-BEAF-2833-6D4A-E9B09AC9D85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EA3142A3-E24B-80DE-EF16-D006FBEC2802}"/>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6B8A4FA5-C2A2-04E9-6BC8-981AFCB9472C}"/>
              </a:ext>
            </a:extLst>
          </p:cNvPr>
          <p:cNvSpPr>
            <a:spLocks noGrp="1"/>
          </p:cNvSpPr>
          <p:nvPr>
            <p:ph type="dt" sz="half" idx="10"/>
          </p:nvPr>
        </p:nvSpPr>
        <p:spPr/>
        <p:txBody>
          <a:bodyPr/>
          <a:lstStyle/>
          <a:p>
            <a:fld id="{752ED316-1050-4FAF-BB45-22DB23ABC072}" type="datetimeFigureOut">
              <a:rPr lang="ru-RU" smtClean="0"/>
              <a:t>11.11.2022</a:t>
            </a:fld>
            <a:endParaRPr lang="ru-RU"/>
          </a:p>
        </p:txBody>
      </p:sp>
      <p:sp>
        <p:nvSpPr>
          <p:cNvPr id="8" name="Нижний колонтитул 7">
            <a:extLst>
              <a:ext uri="{FF2B5EF4-FFF2-40B4-BE49-F238E27FC236}">
                <a16:creationId xmlns:a16="http://schemas.microsoft.com/office/drawing/2014/main" id="{EC451567-3084-26BB-2071-B09D87F15FB1}"/>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83A82C9A-B30F-7DF8-7522-4DF7543AD500}"/>
              </a:ext>
            </a:extLst>
          </p:cNvPr>
          <p:cNvSpPr>
            <a:spLocks noGrp="1"/>
          </p:cNvSpPr>
          <p:nvPr>
            <p:ph type="sldNum" sz="quarter" idx="12"/>
          </p:nvPr>
        </p:nvSpPr>
        <p:spPr/>
        <p:txBody>
          <a:bodyPr/>
          <a:lstStyle/>
          <a:p>
            <a:fld id="{85396C91-9B55-459C-902C-7FB481658799}" type="slidenum">
              <a:rPr lang="ru-RU" smtClean="0"/>
              <a:t>‹#›</a:t>
            </a:fld>
            <a:endParaRPr lang="ru-RU"/>
          </a:p>
        </p:txBody>
      </p:sp>
    </p:spTree>
    <p:extLst>
      <p:ext uri="{BB962C8B-B14F-4D97-AF65-F5344CB8AC3E}">
        <p14:creationId xmlns:p14="http://schemas.microsoft.com/office/powerpoint/2010/main" val="467940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C4A5DCF-9A34-E169-B13B-59AAA9994485}"/>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9A6EE48F-CA85-6C66-7505-355F213C4F05}"/>
              </a:ext>
            </a:extLst>
          </p:cNvPr>
          <p:cNvSpPr>
            <a:spLocks noGrp="1"/>
          </p:cNvSpPr>
          <p:nvPr>
            <p:ph type="dt" sz="half" idx="10"/>
          </p:nvPr>
        </p:nvSpPr>
        <p:spPr/>
        <p:txBody>
          <a:bodyPr/>
          <a:lstStyle/>
          <a:p>
            <a:fld id="{752ED316-1050-4FAF-BB45-22DB23ABC072}" type="datetimeFigureOut">
              <a:rPr lang="ru-RU" smtClean="0"/>
              <a:t>11.11.2022</a:t>
            </a:fld>
            <a:endParaRPr lang="ru-RU"/>
          </a:p>
        </p:txBody>
      </p:sp>
      <p:sp>
        <p:nvSpPr>
          <p:cNvPr id="4" name="Нижний колонтитул 3">
            <a:extLst>
              <a:ext uri="{FF2B5EF4-FFF2-40B4-BE49-F238E27FC236}">
                <a16:creationId xmlns:a16="http://schemas.microsoft.com/office/drawing/2014/main" id="{FC0DFC8F-7B63-74B7-63C6-B6C51B2D4C13}"/>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C2B21DC9-8307-11CA-780F-871E19B6DE92}"/>
              </a:ext>
            </a:extLst>
          </p:cNvPr>
          <p:cNvSpPr>
            <a:spLocks noGrp="1"/>
          </p:cNvSpPr>
          <p:nvPr>
            <p:ph type="sldNum" sz="quarter" idx="12"/>
          </p:nvPr>
        </p:nvSpPr>
        <p:spPr/>
        <p:txBody>
          <a:bodyPr/>
          <a:lstStyle/>
          <a:p>
            <a:fld id="{85396C91-9B55-459C-902C-7FB481658799}" type="slidenum">
              <a:rPr lang="ru-RU" smtClean="0"/>
              <a:t>‹#›</a:t>
            </a:fld>
            <a:endParaRPr lang="ru-RU"/>
          </a:p>
        </p:txBody>
      </p:sp>
    </p:spTree>
    <p:extLst>
      <p:ext uri="{BB962C8B-B14F-4D97-AF65-F5344CB8AC3E}">
        <p14:creationId xmlns:p14="http://schemas.microsoft.com/office/powerpoint/2010/main" val="29688041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0469D853-B764-1D41-4CFB-3FB4CB60468A}"/>
              </a:ext>
            </a:extLst>
          </p:cNvPr>
          <p:cNvSpPr>
            <a:spLocks noGrp="1"/>
          </p:cNvSpPr>
          <p:nvPr>
            <p:ph type="dt" sz="half" idx="10"/>
          </p:nvPr>
        </p:nvSpPr>
        <p:spPr/>
        <p:txBody>
          <a:bodyPr/>
          <a:lstStyle/>
          <a:p>
            <a:fld id="{752ED316-1050-4FAF-BB45-22DB23ABC072}" type="datetimeFigureOut">
              <a:rPr lang="ru-RU" smtClean="0"/>
              <a:t>11.11.2022</a:t>
            </a:fld>
            <a:endParaRPr lang="ru-RU"/>
          </a:p>
        </p:txBody>
      </p:sp>
      <p:sp>
        <p:nvSpPr>
          <p:cNvPr id="3" name="Нижний колонтитул 2">
            <a:extLst>
              <a:ext uri="{FF2B5EF4-FFF2-40B4-BE49-F238E27FC236}">
                <a16:creationId xmlns:a16="http://schemas.microsoft.com/office/drawing/2014/main" id="{502EF528-BAC7-9EF2-B7A1-01992978BC35}"/>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8BB6B633-6EDC-B932-37E5-D49147C2BB8D}"/>
              </a:ext>
            </a:extLst>
          </p:cNvPr>
          <p:cNvSpPr>
            <a:spLocks noGrp="1"/>
          </p:cNvSpPr>
          <p:nvPr>
            <p:ph type="sldNum" sz="quarter" idx="12"/>
          </p:nvPr>
        </p:nvSpPr>
        <p:spPr/>
        <p:txBody>
          <a:bodyPr/>
          <a:lstStyle/>
          <a:p>
            <a:fld id="{85396C91-9B55-459C-902C-7FB481658799}" type="slidenum">
              <a:rPr lang="ru-RU" smtClean="0"/>
              <a:t>‹#›</a:t>
            </a:fld>
            <a:endParaRPr lang="ru-RU"/>
          </a:p>
        </p:txBody>
      </p:sp>
    </p:spTree>
    <p:extLst>
      <p:ext uri="{BB962C8B-B14F-4D97-AF65-F5344CB8AC3E}">
        <p14:creationId xmlns:p14="http://schemas.microsoft.com/office/powerpoint/2010/main" val="3804165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C6E8296-FC66-5266-304A-DDC77CF6E061}"/>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B1D4812F-2C8E-28BC-2627-DA4B61166C6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31FCD71F-D965-6BF9-200F-50FB6E5F69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6C44185D-C5DC-5F53-664F-67074A8F4B4B}"/>
              </a:ext>
            </a:extLst>
          </p:cNvPr>
          <p:cNvSpPr>
            <a:spLocks noGrp="1"/>
          </p:cNvSpPr>
          <p:nvPr>
            <p:ph type="dt" sz="half" idx="10"/>
          </p:nvPr>
        </p:nvSpPr>
        <p:spPr/>
        <p:txBody>
          <a:bodyPr/>
          <a:lstStyle/>
          <a:p>
            <a:fld id="{752ED316-1050-4FAF-BB45-22DB23ABC072}" type="datetimeFigureOut">
              <a:rPr lang="ru-RU" smtClean="0"/>
              <a:t>11.11.2022</a:t>
            </a:fld>
            <a:endParaRPr lang="ru-RU"/>
          </a:p>
        </p:txBody>
      </p:sp>
      <p:sp>
        <p:nvSpPr>
          <p:cNvPr id="6" name="Нижний колонтитул 5">
            <a:extLst>
              <a:ext uri="{FF2B5EF4-FFF2-40B4-BE49-F238E27FC236}">
                <a16:creationId xmlns:a16="http://schemas.microsoft.com/office/drawing/2014/main" id="{CA6A9496-840C-0BF0-A680-B6D120FF0BAB}"/>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700269DB-58B0-2CA2-A70F-558F28F5D3D8}"/>
              </a:ext>
            </a:extLst>
          </p:cNvPr>
          <p:cNvSpPr>
            <a:spLocks noGrp="1"/>
          </p:cNvSpPr>
          <p:nvPr>
            <p:ph type="sldNum" sz="quarter" idx="12"/>
          </p:nvPr>
        </p:nvSpPr>
        <p:spPr/>
        <p:txBody>
          <a:bodyPr/>
          <a:lstStyle/>
          <a:p>
            <a:fld id="{85396C91-9B55-459C-902C-7FB481658799}" type="slidenum">
              <a:rPr lang="ru-RU" smtClean="0"/>
              <a:t>‹#›</a:t>
            </a:fld>
            <a:endParaRPr lang="ru-RU"/>
          </a:p>
        </p:txBody>
      </p:sp>
    </p:spTree>
    <p:extLst>
      <p:ext uri="{BB962C8B-B14F-4D97-AF65-F5344CB8AC3E}">
        <p14:creationId xmlns:p14="http://schemas.microsoft.com/office/powerpoint/2010/main" val="18581903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CF85A74-418C-30B9-4912-B50C7D277A5E}"/>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D5721564-FCDE-2941-B502-08169007BD5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B28FC167-52A8-94A6-2B52-7E3F70DD1A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D8D666DD-6BCD-8122-0ED7-F48AAA67EDD4}"/>
              </a:ext>
            </a:extLst>
          </p:cNvPr>
          <p:cNvSpPr>
            <a:spLocks noGrp="1"/>
          </p:cNvSpPr>
          <p:nvPr>
            <p:ph type="dt" sz="half" idx="10"/>
          </p:nvPr>
        </p:nvSpPr>
        <p:spPr/>
        <p:txBody>
          <a:bodyPr/>
          <a:lstStyle/>
          <a:p>
            <a:fld id="{752ED316-1050-4FAF-BB45-22DB23ABC072}" type="datetimeFigureOut">
              <a:rPr lang="ru-RU" smtClean="0"/>
              <a:t>11.11.2022</a:t>
            </a:fld>
            <a:endParaRPr lang="ru-RU"/>
          </a:p>
        </p:txBody>
      </p:sp>
      <p:sp>
        <p:nvSpPr>
          <p:cNvPr id="6" name="Нижний колонтитул 5">
            <a:extLst>
              <a:ext uri="{FF2B5EF4-FFF2-40B4-BE49-F238E27FC236}">
                <a16:creationId xmlns:a16="http://schemas.microsoft.com/office/drawing/2014/main" id="{94F3F703-43E6-6E32-B6D1-F4A6D0FE99D4}"/>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A854EB19-BB18-4775-3131-2570552DC1C7}"/>
              </a:ext>
            </a:extLst>
          </p:cNvPr>
          <p:cNvSpPr>
            <a:spLocks noGrp="1"/>
          </p:cNvSpPr>
          <p:nvPr>
            <p:ph type="sldNum" sz="quarter" idx="12"/>
          </p:nvPr>
        </p:nvSpPr>
        <p:spPr/>
        <p:txBody>
          <a:bodyPr/>
          <a:lstStyle/>
          <a:p>
            <a:fld id="{85396C91-9B55-459C-902C-7FB481658799}" type="slidenum">
              <a:rPr lang="ru-RU" smtClean="0"/>
              <a:t>‹#›</a:t>
            </a:fld>
            <a:endParaRPr lang="ru-RU"/>
          </a:p>
        </p:txBody>
      </p:sp>
    </p:spTree>
    <p:extLst>
      <p:ext uri="{BB962C8B-B14F-4D97-AF65-F5344CB8AC3E}">
        <p14:creationId xmlns:p14="http://schemas.microsoft.com/office/powerpoint/2010/main" val="22249954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7CCA821-7A94-1F59-F541-62F5F6EEBE9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B235C392-6D5B-2C30-1F7B-4A77826DA9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6B5CD418-71A2-840D-B00F-E9776FA4176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2ED316-1050-4FAF-BB45-22DB23ABC072}" type="datetimeFigureOut">
              <a:rPr lang="ru-RU" smtClean="0"/>
              <a:t>11.11.2022</a:t>
            </a:fld>
            <a:endParaRPr lang="ru-RU"/>
          </a:p>
        </p:txBody>
      </p:sp>
      <p:sp>
        <p:nvSpPr>
          <p:cNvPr id="5" name="Нижний колонтитул 4">
            <a:extLst>
              <a:ext uri="{FF2B5EF4-FFF2-40B4-BE49-F238E27FC236}">
                <a16:creationId xmlns:a16="http://schemas.microsoft.com/office/drawing/2014/main" id="{81B3ABB4-C18C-36CD-838F-B1EF8625BD2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3EDAF31C-9D05-DDE4-53C4-7BFE27D60C1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396C91-9B55-459C-902C-7FB481658799}" type="slidenum">
              <a:rPr lang="ru-RU" smtClean="0"/>
              <a:t>‹#›</a:t>
            </a:fld>
            <a:endParaRPr lang="ru-RU"/>
          </a:p>
        </p:txBody>
      </p:sp>
    </p:spTree>
    <p:extLst>
      <p:ext uri="{BB962C8B-B14F-4D97-AF65-F5344CB8AC3E}">
        <p14:creationId xmlns:p14="http://schemas.microsoft.com/office/powerpoint/2010/main" val="22493550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D9D36D6-2AC5-46A1-A849-4C82D5264A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Заголовок 1">
            <a:extLst>
              <a:ext uri="{FF2B5EF4-FFF2-40B4-BE49-F238E27FC236}">
                <a16:creationId xmlns:a16="http://schemas.microsoft.com/office/drawing/2014/main" id="{AEB16919-FC11-0D5F-C89D-C334B5607F7C}"/>
              </a:ext>
            </a:extLst>
          </p:cNvPr>
          <p:cNvSpPr>
            <a:spLocks noGrp="1"/>
          </p:cNvSpPr>
          <p:nvPr>
            <p:ph type="ctrTitle"/>
          </p:nvPr>
        </p:nvSpPr>
        <p:spPr>
          <a:xfrm>
            <a:off x="5354955" y="552182"/>
            <a:ext cx="5998840" cy="3343135"/>
          </a:xfrm>
          <a:noFill/>
        </p:spPr>
        <p:txBody>
          <a:bodyPr>
            <a:normAutofit/>
          </a:bodyPr>
          <a:lstStyle/>
          <a:p>
            <a:pPr algn="l"/>
            <a:r>
              <a:rPr lang="en-US" sz="5200"/>
              <a:t>Evaluation</a:t>
            </a:r>
            <a:endParaRPr lang="ru-RU" sz="5200"/>
          </a:p>
        </p:txBody>
      </p:sp>
      <p:pic>
        <p:nvPicPr>
          <p:cNvPr id="4" name="Picture 3" descr="Black pen against a sheet with shaded numbers">
            <a:extLst>
              <a:ext uri="{FF2B5EF4-FFF2-40B4-BE49-F238E27FC236}">
                <a16:creationId xmlns:a16="http://schemas.microsoft.com/office/drawing/2014/main" id="{F7F87B98-04F7-29C5-807E-9ECA9CAF1B1E}"/>
              </a:ext>
            </a:extLst>
          </p:cNvPr>
          <p:cNvPicPr>
            <a:picLocks noChangeAspect="1"/>
          </p:cNvPicPr>
          <p:nvPr/>
        </p:nvPicPr>
        <p:blipFill rotWithShape="1">
          <a:blip r:embed="rId2"/>
          <a:srcRect l="51403" r="-1" b="-1"/>
          <a:stretch/>
        </p:blipFill>
        <p:spPr>
          <a:xfrm>
            <a:off x="20" y="10"/>
            <a:ext cx="4992985" cy="6857990"/>
          </a:xfrm>
          <a:prstGeom prst="rect">
            <a:avLst/>
          </a:prstGeom>
        </p:spPr>
      </p:pic>
    </p:spTree>
    <p:extLst>
      <p:ext uri="{BB962C8B-B14F-4D97-AF65-F5344CB8AC3E}">
        <p14:creationId xmlns:p14="http://schemas.microsoft.com/office/powerpoint/2010/main" val="960307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F58EDD9-0685-44E6-9B72-108BB10E1A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F6E31AD4-873C-E381-F3A4-F682D925F9AA}"/>
              </a:ext>
            </a:extLst>
          </p:cNvPr>
          <p:cNvSpPr>
            <a:spLocks noGrp="1"/>
          </p:cNvSpPr>
          <p:nvPr>
            <p:ph type="title"/>
          </p:nvPr>
        </p:nvSpPr>
        <p:spPr>
          <a:xfrm>
            <a:off x="633446" y="640081"/>
            <a:ext cx="6562262" cy="3849244"/>
          </a:xfrm>
          <a:noFill/>
        </p:spPr>
        <p:txBody>
          <a:bodyPr vert="horz" lIns="91440" tIns="45720" rIns="91440" bIns="45720" rtlCol="0" anchor="b">
            <a:normAutofit/>
          </a:bodyPr>
          <a:lstStyle/>
          <a:p>
            <a:pPr marR="190500" algn="r">
              <a:spcAft>
                <a:spcPts val="0"/>
              </a:spcAft>
            </a:pPr>
            <a:r>
              <a:rPr lang="en-US" sz="2900">
                <a:effectLst/>
              </a:rPr>
              <a:t> </a:t>
            </a:r>
            <a:r>
              <a:rPr lang="en-US" sz="2900" b="1" u="sng">
                <a:effectLst/>
              </a:rPr>
              <a:t>Remarques</a:t>
            </a:r>
            <a:r>
              <a:rPr lang="en-US" sz="2900" b="1">
                <a:effectLst/>
              </a:rPr>
              <a:t> :</a:t>
            </a:r>
            <a:br>
              <a:rPr lang="en-US" sz="2900">
                <a:effectLst/>
              </a:rPr>
            </a:br>
            <a:r>
              <a:rPr lang="en-US" sz="2900">
                <a:effectLst/>
              </a:rPr>
              <a:t>La notation des copies est toujours aléatoire. Des examinateurs (correcteurs) différents n’évaluent pas de la même façon les mêmes objets, n’utilisent pas de manière identique les échelles de notes, et produisent des jugements qui n’ont pas de stabilité dans le temps.</a:t>
            </a:r>
            <a:br>
              <a:rPr lang="en-US" sz="2900">
                <a:effectLst/>
              </a:rPr>
            </a:br>
            <a:endParaRPr lang="en-US" sz="2900"/>
          </a:p>
        </p:txBody>
      </p:sp>
      <p:pic>
        <p:nvPicPr>
          <p:cNvPr id="4" name="Picture 3">
            <a:extLst>
              <a:ext uri="{FF2B5EF4-FFF2-40B4-BE49-F238E27FC236}">
                <a16:creationId xmlns:a16="http://schemas.microsoft.com/office/drawing/2014/main" id="{47A6614D-2F27-220E-4D04-6DDFF815A4C5}"/>
              </a:ext>
            </a:extLst>
          </p:cNvPr>
          <p:cNvPicPr>
            <a:picLocks noChangeAspect="1"/>
          </p:cNvPicPr>
          <p:nvPr/>
        </p:nvPicPr>
        <p:blipFill rotWithShape="1">
          <a:blip r:embed="rId2"/>
          <a:srcRect l="33142" r="12778" b="-1"/>
          <a:stretch/>
        </p:blipFill>
        <p:spPr>
          <a:xfrm>
            <a:off x="7552944" y="10"/>
            <a:ext cx="4636008" cy="6857990"/>
          </a:xfrm>
          <a:prstGeom prst="rect">
            <a:avLst/>
          </a:prstGeom>
        </p:spPr>
      </p:pic>
    </p:spTree>
    <p:extLst>
      <p:ext uri="{BB962C8B-B14F-4D97-AF65-F5344CB8AC3E}">
        <p14:creationId xmlns:p14="http://schemas.microsoft.com/office/powerpoint/2010/main" val="7386347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8CAC026B-ECB7-9028-454F-2AD7759EDA23}"/>
              </a:ext>
            </a:extLst>
          </p:cNvPr>
          <p:cNvPicPr>
            <a:picLocks noChangeAspect="1"/>
          </p:cNvPicPr>
          <p:nvPr/>
        </p:nvPicPr>
        <p:blipFill rotWithShape="1">
          <a:blip r:embed="rId2"/>
          <a:srcRect r="5882" b="-1"/>
          <a:stretch/>
        </p:blipFill>
        <p:spPr>
          <a:xfrm>
            <a:off x="2522358" y="10"/>
            <a:ext cx="9669642" cy="6857990"/>
          </a:xfrm>
          <a:prstGeom prst="rect">
            <a:avLst/>
          </a:prstGeom>
        </p:spPr>
      </p:pic>
      <p:sp>
        <p:nvSpPr>
          <p:cNvPr id="10" name="Rectangle 9">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Заголовок 1">
            <a:extLst>
              <a:ext uri="{FF2B5EF4-FFF2-40B4-BE49-F238E27FC236}">
                <a16:creationId xmlns:a16="http://schemas.microsoft.com/office/drawing/2014/main" id="{8F6D73EA-9644-F5B3-00A7-475CB6CF945C}"/>
              </a:ext>
            </a:extLst>
          </p:cNvPr>
          <p:cNvSpPr>
            <a:spLocks noGrp="1"/>
          </p:cNvSpPr>
          <p:nvPr>
            <p:ph type="title"/>
          </p:nvPr>
        </p:nvSpPr>
        <p:spPr>
          <a:xfrm>
            <a:off x="952228" y="743446"/>
            <a:ext cx="5406042" cy="5848739"/>
          </a:xfrm>
          <a:noFill/>
        </p:spPr>
        <p:txBody>
          <a:bodyPr vert="horz" lIns="91440" tIns="45720" rIns="91440" bIns="45720" rtlCol="0" anchor="b">
            <a:normAutofit fontScale="90000"/>
          </a:bodyPr>
          <a:lstStyle/>
          <a:p>
            <a:pPr marR="190500">
              <a:spcAft>
                <a:spcPts val="0"/>
              </a:spcAft>
            </a:pPr>
            <a:r>
              <a:rPr lang="en-US" sz="2700" b="1" dirty="0" err="1">
                <a:effectLst/>
              </a:rPr>
              <a:t>Evaluer</a:t>
            </a:r>
            <a:r>
              <a:rPr lang="en-US" sz="2700" b="1" dirty="0">
                <a:effectLst/>
              </a:rPr>
              <a:t>, </a:t>
            </a:r>
            <a:r>
              <a:rPr lang="en-US" sz="2700" b="1" dirty="0" err="1">
                <a:effectLst/>
              </a:rPr>
              <a:t>c’est</a:t>
            </a:r>
            <a:r>
              <a:rPr lang="en-US" sz="2700" b="1" dirty="0">
                <a:effectLst/>
              </a:rPr>
              <a:t> informer</a:t>
            </a:r>
            <a:r>
              <a:rPr lang="en-US" sz="2700" dirty="0">
                <a:effectLst/>
              </a:rPr>
              <a:t>.</a:t>
            </a:r>
            <a:br>
              <a:rPr lang="en-US" sz="2700" dirty="0">
                <a:effectLst/>
              </a:rPr>
            </a:br>
            <a:r>
              <a:rPr lang="en-US" sz="2700" dirty="0" err="1">
                <a:effectLst/>
              </a:rPr>
              <a:t>En</a:t>
            </a:r>
            <a:r>
              <a:rPr lang="en-US" sz="2700" dirty="0">
                <a:effectLst/>
              </a:rPr>
              <a:t> </a:t>
            </a:r>
            <a:r>
              <a:rPr lang="en-US" sz="2700" dirty="0" err="1">
                <a:effectLst/>
              </a:rPr>
              <a:t>outre</a:t>
            </a:r>
            <a:r>
              <a:rPr lang="en-US" sz="2700" dirty="0">
                <a:effectLst/>
              </a:rPr>
              <a:t>, </a:t>
            </a:r>
            <a:r>
              <a:rPr lang="en-US" sz="2700" dirty="0" err="1">
                <a:effectLst/>
              </a:rPr>
              <a:t>l’évaluation</a:t>
            </a:r>
            <a:r>
              <a:rPr lang="en-US" sz="2700" dirty="0">
                <a:effectLst/>
              </a:rPr>
              <a:t> </a:t>
            </a:r>
            <a:r>
              <a:rPr lang="en-US" sz="2700" dirty="0" err="1">
                <a:effectLst/>
              </a:rPr>
              <a:t>réalisée</a:t>
            </a:r>
            <a:r>
              <a:rPr lang="en-US" sz="2700" dirty="0">
                <a:effectLst/>
              </a:rPr>
              <a:t> par le </a:t>
            </a:r>
            <a:r>
              <a:rPr lang="en-US" sz="2700" dirty="0" err="1">
                <a:effectLst/>
              </a:rPr>
              <a:t>professeur</a:t>
            </a:r>
            <a:r>
              <a:rPr lang="en-US" sz="2700" dirty="0">
                <a:effectLst/>
              </a:rPr>
              <a:t> ne </a:t>
            </a:r>
            <a:r>
              <a:rPr lang="en-US" sz="2700" dirty="0" err="1">
                <a:effectLst/>
              </a:rPr>
              <a:t>va</a:t>
            </a:r>
            <a:r>
              <a:rPr lang="en-US" sz="2700" dirty="0">
                <a:effectLst/>
              </a:rPr>
              <a:t> pas se </a:t>
            </a:r>
            <a:r>
              <a:rPr lang="en-US" sz="2700" dirty="0" err="1">
                <a:effectLst/>
              </a:rPr>
              <a:t>contenter</a:t>
            </a:r>
            <a:r>
              <a:rPr lang="en-US" sz="2700" dirty="0">
                <a:effectLst/>
              </a:rPr>
              <a:t> à </a:t>
            </a:r>
            <a:r>
              <a:rPr lang="en-US" sz="2700" dirty="0" err="1">
                <a:effectLst/>
              </a:rPr>
              <a:t>mesurer</a:t>
            </a:r>
            <a:r>
              <a:rPr lang="en-US" sz="2700" dirty="0">
                <a:effectLst/>
              </a:rPr>
              <a:t>, juger et </a:t>
            </a:r>
            <a:r>
              <a:rPr lang="en-US" sz="2700" dirty="0" err="1">
                <a:effectLst/>
              </a:rPr>
              <a:t>décider</a:t>
            </a:r>
            <a:r>
              <a:rPr lang="en-US" sz="2700" dirty="0">
                <a:effectLst/>
              </a:rPr>
              <a:t>, </a:t>
            </a:r>
            <a:r>
              <a:rPr lang="en-US" sz="2700" dirty="0" err="1">
                <a:effectLst/>
              </a:rPr>
              <a:t>mais</a:t>
            </a:r>
            <a:r>
              <a:rPr lang="en-US" sz="2700" dirty="0">
                <a:effectLst/>
              </a:rPr>
              <a:t> </a:t>
            </a:r>
            <a:r>
              <a:rPr lang="en-US" sz="2700" dirty="0" err="1">
                <a:effectLst/>
              </a:rPr>
              <a:t>aussiapporter</a:t>
            </a:r>
            <a:r>
              <a:rPr lang="en-US" sz="2700" dirty="0">
                <a:effectLst/>
              </a:rPr>
              <a:t> de </a:t>
            </a:r>
            <a:r>
              <a:rPr lang="en-US" sz="2700" dirty="0" err="1">
                <a:effectLst/>
              </a:rPr>
              <a:t>l’information</a:t>
            </a:r>
            <a:r>
              <a:rPr lang="en-US" sz="2700" dirty="0">
                <a:effectLst/>
              </a:rPr>
              <a:t> utile à </a:t>
            </a:r>
            <a:r>
              <a:rPr lang="en-US" sz="2700" dirty="0" err="1">
                <a:effectLst/>
              </a:rPr>
              <a:t>l’élève</a:t>
            </a:r>
            <a:r>
              <a:rPr lang="en-US" sz="2700" dirty="0">
                <a:effectLst/>
              </a:rPr>
              <a:t> pour </a:t>
            </a:r>
            <a:r>
              <a:rPr lang="en-US" sz="2700" dirty="0" err="1">
                <a:effectLst/>
              </a:rPr>
              <a:t>faciliter</a:t>
            </a:r>
            <a:r>
              <a:rPr lang="en-US" sz="2700" dirty="0">
                <a:effectLst/>
              </a:rPr>
              <a:t> </a:t>
            </a:r>
            <a:r>
              <a:rPr lang="en-US" sz="2700" dirty="0" err="1">
                <a:effectLst/>
              </a:rPr>
              <a:t>ses</a:t>
            </a:r>
            <a:r>
              <a:rPr lang="en-US" sz="2700" dirty="0">
                <a:effectLst/>
              </a:rPr>
              <a:t> </a:t>
            </a:r>
            <a:r>
              <a:rPr lang="en-US" sz="2700" dirty="0" err="1">
                <a:effectLst/>
              </a:rPr>
              <a:t>apprentissages</a:t>
            </a:r>
            <a:r>
              <a:rPr lang="en-US" sz="2700" dirty="0">
                <a:effectLst/>
              </a:rPr>
              <a:t>, </a:t>
            </a:r>
            <a:r>
              <a:rPr lang="en-US" sz="2700" dirty="0" err="1">
                <a:effectLst/>
              </a:rPr>
              <a:t>lui</a:t>
            </a:r>
            <a:r>
              <a:rPr lang="en-US" sz="2700" dirty="0">
                <a:effectLst/>
              </a:rPr>
              <a:t> </a:t>
            </a:r>
            <a:r>
              <a:rPr lang="en-US" sz="2700" dirty="0" err="1">
                <a:effectLst/>
              </a:rPr>
              <a:t>permettre</a:t>
            </a:r>
            <a:r>
              <a:rPr lang="en-US" sz="2700" dirty="0">
                <a:effectLst/>
              </a:rPr>
              <a:t> de prendre conscience de </a:t>
            </a:r>
            <a:r>
              <a:rPr lang="en-US" sz="2700" dirty="0" err="1">
                <a:effectLst/>
              </a:rPr>
              <a:t>ses</a:t>
            </a:r>
            <a:r>
              <a:rPr lang="en-US" sz="2700" dirty="0">
                <a:effectLst/>
              </a:rPr>
              <a:t> </a:t>
            </a:r>
            <a:r>
              <a:rPr lang="en-US" sz="2700" dirty="0" err="1">
                <a:effectLst/>
              </a:rPr>
              <a:t>erreurs</a:t>
            </a:r>
            <a:r>
              <a:rPr lang="en-US" sz="2700" dirty="0">
                <a:effectLst/>
              </a:rPr>
              <a:t> et </a:t>
            </a:r>
            <a:r>
              <a:rPr lang="en-US" sz="2700" dirty="0" err="1">
                <a:effectLst/>
              </a:rPr>
              <a:t>ce</a:t>
            </a:r>
            <a:r>
              <a:rPr lang="en-US" sz="2700" dirty="0">
                <a:effectLst/>
              </a:rPr>
              <a:t> </a:t>
            </a:r>
            <a:r>
              <a:rPr lang="en-US" sz="2700" dirty="0" err="1">
                <a:effectLst/>
              </a:rPr>
              <a:t>en</a:t>
            </a:r>
            <a:r>
              <a:rPr lang="en-US" sz="2700" dirty="0">
                <a:effectLst/>
              </a:rPr>
              <a:t> </a:t>
            </a:r>
            <a:r>
              <a:rPr lang="en-US" sz="2700" dirty="0" err="1">
                <a:effectLst/>
              </a:rPr>
              <a:t>lui</a:t>
            </a:r>
            <a:r>
              <a:rPr lang="en-US" sz="2700" dirty="0">
                <a:effectLst/>
              </a:rPr>
              <a:t> </a:t>
            </a:r>
            <a:r>
              <a:rPr lang="en-US" sz="2700" dirty="0" err="1">
                <a:effectLst/>
              </a:rPr>
              <a:t>fournissant</a:t>
            </a:r>
            <a:r>
              <a:rPr lang="en-US" sz="2700" dirty="0">
                <a:effectLst/>
              </a:rPr>
              <a:t> les </a:t>
            </a:r>
            <a:r>
              <a:rPr lang="en-US" sz="2700" dirty="0" err="1">
                <a:effectLst/>
              </a:rPr>
              <a:t>repères</a:t>
            </a:r>
            <a:r>
              <a:rPr lang="en-US" sz="2700" dirty="0">
                <a:effectLst/>
              </a:rPr>
              <a:t> </a:t>
            </a:r>
            <a:r>
              <a:rPr lang="en-US" sz="2700" dirty="0" err="1">
                <a:effectLst/>
              </a:rPr>
              <a:t>lui</a:t>
            </a:r>
            <a:r>
              <a:rPr lang="en-US" sz="2700" dirty="0">
                <a:effectLst/>
              </a:rPr>
              <a:t> </a:t>
            </a:r>
            <a:r>
              <a:rPr lang="en-US" sz="2700" dirty="0" err="1">
                <a:effectLst/>
              </a:rPr>
              <a:t>permettant</a:t>
            </a:r>
            <a:r>
              <a:rPr lang="en-US" sz="2700" dirty="0">
                <a:effectLst/>
              </a:rPr>
              <a:t> de </a:t>
            </a:r>
            <a:r>
              <a:rPr lang="en-US" sz="2700" dirty="0" err="1">
                <a:effectLst/>
              </a:rPr>
              <a:t>s’auto-évaluer</a:t>
            </a:r>
            <a:r>
              <a:rPr lang="en-US" sz="2700" dirty="0">
                <a:effectLst/>
              </a:rPr>
              <a:t> </a:t>
            </a:r>
            <a:r>
              <a:rPr lang="en-US" sz="2700" dirty="0" err="1">
                <a:effectLst/>
              </a:rPr>
              <a:t>correctement</a:t>
            </a:r>
            <a:r>
              <a:rPr lang="en-US" sz="2700" dirty="0">
                <a:effectLst/>
              </a:rPr>
              <a:t>. </a:t>
            </a:r>
            <a:r>
              <a:rPr lang="en-US" sz="2700" dirty="0" err="1">
                <a:effectLst/>
              </a:rPr>
              <a:t>L’évaluation</a:t>
            </a:r>
            <a:r>
              <a:rPr lang="en-US" sz="2700" dirty="0">
                <a:effectLst/>
              </a:rPr>
              <a:t> </a:t>
            </a:r>
            <a:r>
              <a:rPr lang="en-US" sz="2700" dirty="0" err="1">
                <a:effectLst/>
              </a:rPr>
              <a:t>est</a:t>
            </a:r>
            <a:r>
              <a:rPr lang="en-US" sz="2700" dirty="0">
                <a:effectLst/>
              </a:rPr>
              <a:t>, dans </a:t>
            </a:r>
            <a:r>
              <a:rPr lang="en-US" sz="2700" dirty="0" err="1">
                <a:effectLst/>
              </a:rPr>
              <a:t>ces</a:t>
            </a:r>
            <a:r>
              <a:rPr lang="en-US" sz="2700" dirty="0">
                <a:effectLst/>
              </a:rPr>
              <a:t> conditions, descriptive. Comme </a:t>
            </a:r>
            <a:r>
              <a:rPr lang="en-US" sz="2700" dirty="0" err="1">
                <a:effectLst/>
              </a:rPr>
              <a:t>telle</a:t>
            </a:r>
            <a:r>
              <a:rPr lang="en-US" sz="2700" dirty="0">
                <a:effectLst/>
              </a:rPr>
              <a:t>, </a:t>
            </a:r>
            <a:r>
              <a:rPr lang="en-US" sz="2700" dirty="0" err="1">
                <a:effectLst/>
              </a:rPr>
              <a:t>elle</a:t>
            </a:r>
            <a:r>
              <a:rPr lang="en-US" sz="2700" dirty="0">
                <a:effectLst/>
              </a:rPr>
              <a:t> </a:t>
            </a:r>
            <a:r>
              <a:rPr lang="en-US" sz="2700" dirty="0" err="1">
                <a:effectLst/>
              </a:rPr>
              <a:t>est</a:t>
            </a:r>
            <a:r>
              <a:rPr lang="en-US" sz="2700" dirty="0">
                <a:effectLst/>
              </a:rPr>
              <a:t> </a:t>
            </a:r>
            <a:r>
              <a:rPr lang="en-US" sz="2700" dirty="0" err="1">
                <a:effectLst/>
              </a:rPr>
              <a:t>seule</a:t>
            </a:r>
            <a:r>
              <a:rPr lang="en-US" sz="2700" dirty="0">
                <a:effectLst/>
              </a:rPr>
              <a:t> compatible avec </a:t>
            </a:r>
            <a:r>
              <a:rPr lang="en-US" sz="2700" dirty="0" err="1">
                <a:effectLst/>
              </a:rPr>
              <a:t>une</a:t>
            </a:r>
            <a:r>
              <a:rPr lang="en-US" sz="2700" dirty="0">
                <a:effectLst/>
              </a:rPr>
              <a:t> relation </a:t>
            </a:r>
            <a:r>
              <a:rPr lang="en-US" sz="2700" dirty="0" err="1">
                <a:effectLst/>
              </a:rPr>
              <a:t>d’aide</a:t>
            </a:r>
            <a:r>
              <a:rPr lang="en-US" sz="2700" dirty="0">
                <a:effectLst/>
              </a:rPr>
              <a:t>  </a:t>
            </a:r>
            <a:r>
              <a:rPr lang="en-US" sz="2700" dirty="0" err="1">
                <a:effectLst/>
              </a:rPr>
              <a:t>préconisée</a:t>
            </a:r>
            <a:r>
              <a:rPr lang="en-US" sz="2700" dirty="0">
                <a:effectLst/>
              </a:rPr>
              <a:t> par </a:t>
            </a:r>
            <a:r>
              <a:rPr lang="en-US" sz="2700" dirty="0" err="1">
                <a:effectLst/>
              </a:rPr>
              <a:t>l’approche</a:t>
            </a:r>
            <a:r>
              <a:rPr lang="en-US" sz="2700" dirty="0">
                <a:effectLst/>
              </a:rPr>
              <a:t> </a:t>
            </a:r>
            <a:r>
              <a:rPr lang="en-US" sz="2700" dirty="0" err="1">
                <a:effectLst/>
              </a:rPr>
              <a:t>pédagogique</a:t>
            </a:r>
            <a:r>
              <a:rPr lang="en-US" sz="2700" dirty="0">
                <a:effectLst/>
              </a:rPr>
              <a:t> </a:t>
            </a:r>
            <a:r>
              <a:rPr lang="en-US" sz="2700" dirty="0" err="1">
                <a:effectLst/>
              </a:rPr>
              <a:t>centrée</a:t>
            </a:r>
            <a:r>
              <a:rPr lang="en-US" sz="2700" dirty="0">
                <a:effectLst/>
              </a:rPr>
              <a:t> sur </a:t>
            </a:r>
            <a:r>
              <a:rPr lang="en-US" sz="2700" dirty="0" err="1">
                <a:effectLst/>
              </a:rPr>
              <a:t>l’apprenant</a:t>
            </a:r>
            <a:r>
              <a:rPr lang="en-US" sz="2700" dirty="0">
                <a:effectLst/>
              </a:rPr>
              <a:t>.  Il </a:t>
            </a:r>
            <a:r>
              <a:rPr lang="en-US" sz="2700" dirty="0" err="1">
                <a:effectLst/>
              </a:rPr>
              <a:t>s’agit</a:t>
            </a:r>
            <a:r>
              <a:rPr lang="en-US" sz="2700" dirty="0">
                <a:effectLst/>
              </a:rPr>
              <a:t> </a:t>
            </a:r>
            <a:r>
              <a:rPr lang="en-US" sz="2700" dirty="0" err="1">
                <a:effectLst/>
              </a:rPr>
              <a:t>alors</a:t>
            </a:r>
            <a:r>
              <a:rPr lang="en-US" sz="2700" dirty="0">
                <a:effectLst/>
              </a:rPr>
              <a:t> </a:t>
            </a:r>
            <a:r>
              <a:rPr lang="en-US" sz="2700" b="1" i="1" u="sng" dirty="0" err="1">
                <a:effectLst/>
              </a:rPr>
              <a:t>d’informer</a:t>
            </a:r>
            <a:r>
              <a:rPr lang="en-US" sz="2700" b="1" i="1" u="sng" dirty="0">
                <a:effectLst/>
              </a:rPr>
              <a:t> pour aider</a:t>
            </a:r>
            <a:r>
              <a:rPr lang="en-US" sz="2700" dirty="0">
                <a:effectLst/>
              </a:rPr>
              <a:t> et non plus juger pour </a:t>
            </a:r>
            <a:r>
              <a:rPr lang="en-US" sz="2700" dirty="0" err="1">
                <a:effectLst/>
              </a:rPr>
              <a:t>seulement</a:t>
            </a:r>
            <a:r>
              <a:rPr lang="en-US" sz="2700" dirty="0">
                <a:effectLst/>
              </a:rPr>
              <a:t> </a:t>
            </a:r>
            <a:r>
              <a:rPr lang="en-US" sz="2700" dirty="0" err="1">
                <a:effectLst/>
              </a:rPr>
              <a:t>décider</a:t>
            </a:r>
            <a:r>
              <a:rPr lang="en-US" sz="2700" dirty="0">
                <a:effectLst/>
              </a:rPr>
              <a:t>.</a:t>
            </a:r>
            <a:br>
              <a:rPr lang="en-US" sz="1300" dirty="0">
                <a:effectLst/>
              </a:rPr>
            </a:br>
            <a:endParaRPr lang="en-US" sz="1300" dirty="0"/>
          </a:p>
        </p:txBody>
      </p:sp>
    </p:spTree>
    <p:extLst>
      <p:ext uri="{BB962C8B-B14F-4D97-AF65-F5344CB8AC3E}">
        <p14:creationId xmlns:p14="http://schemas.microsoft.com/office/powerpoint/2010/main" val="15602835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D9D36D6-2AC5-46A1-A849-4C82D5264A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Заголовок 1">
            <a:extLst>
              <a:ext uri="{FF2B5EF4-FFF2-40B4-BE49-F238E27FC236}">
                <a16:creationId xmlns:a16="http://schemas.microsoft.com/office/drawing/2014/main" id="{67273433-4B9B-8905-DFEE-EFE1D3135ABF}"/>
              </a:ext>
            </a:extLst>
          </p:cNvPr>
          <p:cNvSpPr>
            <a:spLocks noGrp="1"/>
          </p:cNvSpPr>
          <p:nvPr>
            <p:ph type="title"/>
          </p:nvPr>
        </p:nvSpPr>
        <p:spPr>
          <a:xfrm>
            <a:off x="5354955" y="552182"/>
            <a:ext cx="5998840" cy="3343135"/>
          </a:xfrm>
          <a:noFill/>
        </p:spPr>
        <p:txBody>
          <a:bodyPr vert="horz" lIns="91440" tIns="45720" rIns="91440" bIns="45720" rtlCol="0" anchor="b">
            <a:normAutofit/>
          </a:bodyPr>
          <a:lstStyle/>
          <a:p>
            <a:r>
              <a:rPr lang="en-US" sz="2900"/>
              <a:t>1.	Le sens des activités d’évaluation </a:t>
            </a:r>
            <a:br>
              <a:rPr lang="en-US" sz="2900"/>
            </a:br>
            <a:r>
              <a:rPr lang="en-US" sz="2900"/>
              <a:t>2.	Les conditions d’une évaluation efficace</a:t>
            </a:r>
            <a:br>
              <a:rPr lang="en-US" sz="2900"/>
            </a:br>
            <a:r>
              <a:rPr lang="en-US" sz="2900"/>
              <a:t>3.	Le sens des activités d’évaluation </a:t>
            </a:r>
            <a:br>
              <a:rPr lang="en-US" sz="2900"/>
            </a:br>
            <a:r>
              <a:rPr lang="en-US" sz="2900"/>
              <a:t>4.	Les conditions d’une évaluation efficace</a:t>
            </a:r>
            <a:br>
              <a:rPr lang="en-US" sz="2900"/>
            </a:br>
            <a:br>
              <a:rPr lang="en-US" sz="2900"/>
            </a:br>
            <a:endParaRPr lang="en-US" sz="2900"/>
          </a:p>
        </p:txBody>
      </p:sp>
      <p:pic>
        <p:nvPicPr>
          <p:cNvPr id="4" name="Picture 3">
            <a:extLst>
              <a:ext uri="{FF2B5EF4-FFF2-40B4-BE49-F238E27FC236}">
                <a16:creationId xmlns:a16="http://schemas.microsoft.com/office/drawing/2014/main" id="{378C2368-E947-5971-CF85-75016F2FDCED}"/>
              </a:ext>
            </a:extLst>
          </p:cNvPr>
          <p:cNvPicPr>
            <a:picLocks noChangeAspect="1"/>
          </p:cNvPicPr>
          <p:nvPr/>
        </p:nvPicPr>
        <p:blipFill rotWithShape="1">
          <a:blip r:embed="rId2"/>
          <a:srcRect l="22225" r="13343" b="1"/>
          <a:stretch/>
        </p:blipFill>
        <p:spPr>
          <a:xfrm>
            <a:off x="20" y="10"/>
            <a:ext cx="4992985" cy="6857990"/>
          </a:xfrm>
          <a:prstGeom prst="rect">
            <a:avLst/>
          </a:prstGeom>
        </p:spPr>
      </p:pic>
    </p:spTree>
    <p:extLst>
      <p:ext uri="{BB962C8B-B14F-4D97-AF65-F5344CB8AC3E}">
        <p14:creationId xmlns:p14="http://schemas.microsoft.com/office/powerpoint/2010/main" val="34443305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D9D36D6-2AC5-46A1-A849-4C82D5264A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Заголовок 1">
            <a:extLst>
              <a:ext uri="{FF2B5EF4-FFF2-40B4-BE49-F238E27FC236}">
                <a16:creationId xmlns:a16="http://schemas.microsoft.com/office/drawing/2014/main" id="{91EC0302-DC8A-7D4B-7800-EBC788AFE897}"/>
              </a:ext>
            </a:extLst>
          </p:cNvPr>
          <p:cNvSpPr>
            <a:spLocks noGrp="1"/>
          </p:cNvSpPr>
          <p:nvPr>
            <p:ph type="title"/>
          </p:nvPr>
        </p:nvSpPr>
        <p:spPr>
          <a:xfrm>
            <a:off x="5354955" y="552182"/>
            <a:ext cx="5998840" cy="3343135"/>
          </a:xfrm>
          <a:noFill/>
        </p:spPr>
        <p:txBody>
          <a:bodyPr vert="horz" lIns="91440" tIns="45720" rIns="91440" bIns="45720" rtlCol="0" anchor="b">
            <a:normAutofit/>
          </a:bodyPr>
          <a:lstStyle/>
          <a:p>
            <a:r>
              <a:rPr lang="en-US" sz="2900">
                <a:effectLst/>
              </a:rPr>
              <a:t> </a:t>
            </a:r>
            <a:br>
              <a:rPr lang="en-US" sz="2900">
                <a:effectLst/>
              </a:rPr>
            </a:br>
            <a:r>
              <a:rPr lang="en-US" sz="2900">
                <a:effectLst/>
              </a:rPr>
              <a:t>Vérifier le niveau d’acquisition pendant ou après la séquence (évaluation formative). C’est dans ce cas un outil de diagnostic des difficultés et des réussites. Le but est de faciliter l’apprentissage.</a:t>
            </a:r>
            <a:br>
              <a:rPr lang="en-US" sz="2900">
                <a:effectLst/>
              </a:rPr>
            </a:br>
            <a:endParaRPr lang="en-US" sz="2900"/>
          </a:p>
        </p:txBody>
      </p:sp>
      <p:pic>
        <p:nvPicPr>
          <p:cNvPr id="4" name="Picture 3" descr="Loupe montrant des performances en baisse">
            <a:extLst>
              <a:ext uri="{FF2B5EF4-FFF2-40B4-BE49-F238E27FC236}">
                <a16:creationId xmlns:a16="http://schemas.microsoft.com/office/drawing/2014/main" id="{4C4C8CD4-1964-9AF1-1927-A7A122E63E5C}"/>
              </a:ext>
            </a:extLst>
          </p:cNvPr>
          <p:cNvPicPr>
            <a:picLocks noChangeAspect="1"/>
          </p:cNvPicPr>
          <p:nvPr/>
        </p:nvPicPr>
        <p:blipFill rotWithShape="1">
          <a:blip r:embed="rId2"/>
          <a:srcRect l="10419" r="40983" b="-1"/>
          <a:stretch/>
        </p:blipFill>
        <p:spPr>
          <a:xfrm>
            <a:off x="20" y="10"/>
            <a:ext cx="4992985" cy="6857990"/>
          </a:xfrm>
          <a:prstGeom prst="rect">
            <a:avLst/>
          </a:prstGeom>
        </p:spPr>
      </p:pic>
    </p:spTree>
    <p:extLst>
      <p:ext uri="{BB962C8B-B14F-4D97-AF65-F5344CB8AC3E}">
        <p14:creationId xmlns:p14="http://schemas.microsoft.com/office/powerpoint/2010/main" val="3497687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F0CA6EDF-5195-BC74-7304-09662DBEE1D1}"/>
              </a:ext>
            </a:extLst>
          </p:cNvPr>
          <p:cNvSpPr>
            <a:spLocks noGrp="1"/>
          </p:cNvSpPr>
          <p:nvPr>
            <p:ph type="title"/>
          </p:nvPr>
        </p:nvSpPr>
        <p:spPr>
          <a:xfrm>
            <a:off x="836679" y="723898"/>
            <a:ext cx="6002110" cy="1495425"/>
          </a:xfrm>
        </p:spPr>
        <p:txBody>
          <a:bodyPr>
            <a:normAutofit/>
          </a:bodyPr>
          <a:lstStyle/>
          <a:p>
            <a:r>
              <a:rPr lang="fr-FR" sz="1900">
                <a:effectLst/>
                <a:latin typeface="Times New Roman" panose="02020603050405020304" pitchFamily="18" charset="0"/>
                <a:ea typeface="Times New Roman" panose="02020603050405020304" pitchFamily="18" charset="0"/>
              </a:rPr>
              <a:t>Lors de ces évaluations, qui doivent être fréquentes, l’élève a le droit de se tromper. Les erreurs, les blocages sont exploités par le professeur pour ré-expliquer. C’est un moment privilégié de dialogue qui doit permettre :</a:t>
            </a:r>
            <a:br>
              <a:rPr lang="ru-RU" sz="1900">
                <a:effectLst/>
                <a:latin typeface="Times New Roman" panose="02020603050405020304" pitchFamily="18" charset="0"/>
                <a:ea typeface="Times New Roman" panose="02020603050405020304" pitchFamily="18" charset="0"/>
              </a:rPr>
            </a:br>
            <a:endParaRPr lang="ru-RU" sz="1900"/>
          </a:p>
        </p:txBody>
      </p:sp>
      <p:pic>
        <p:nvPicPr>
          <p:cNvPr id="6" name="Picture 5">
            <a:extLst>
              <a:ext uri="{FF2B5EF4-FFF2-40B4-BE49-F238E27FC236}">
                <a16:creationId xmlns:a16="http://schemas.microsoft.com/office/drawing/2014/main" id="{91061B02-5DE9-88DB-1217-0063A6EBBA9F}"/>
              </a:ext>
            </a:extLst>
          </p:cNvPr>
          <p:cNvPicPr>
            <a:picLocks noChangeAspect="1"/>
          </p:cNvPicPr>
          <p:nvPr/>
        </p:nvPicPr>
        <p:blipFill rotWithShape="1">
          <a:blip r:embed="rId2"/>
          <a:srcRect l="18912" r="32494" b="-1"/>
          <a:stretch/>
        </p:blipFill>
        <p:spPr>
          <a:xfrm>
            <a:off x="7199440" y="10"/>
            <a:ext cx="4992560" cy="6857990"/>
          </a:xfrm>
          <a:prstGeom prst="rect">
            <a:avLst/>
          </a:prstGeom>
          <a:effectLst/>
        </p:spPr>
      </p:pic>
      <p:graphicFrame>
        <p:nvGraphicFramePr>
          <p:cNvPr id="5" name="Объект 2">
            <a:extLst>
              <a:ext uri="{FF2B5EF4-FFF2-40B4-BE49-F238E27FC236}">
                <a16:creationId xmlns:a16="http://schemas.microsoft.com/office/drawing/2014/main" id="{9BA797A6-5076-E2C7-AF08-F3A5191E8149}"/>
              </a:ext>
            </a:extLst>
          </p:cNvPr>
          <p:cNvGraphicFramePr>
            <a:graphicFrameLocks noGrp="1"/>
          </p:cNvGraphicFramePr>
          <p:nvPr>
            <p:ph idx="1"/>
            <p:extLst>
              <p:ext uri="{D42A27DB-BD31-4B8C-83A1-F6EECF244321}">
                <p14:modId xmlns:p14="http://schemas.microsoft.com/office/powerpoint/2010/main" val="2141041145"/>
              </p:ext>
            </p:extLst>
          </p:nvPr>
        </p:nvGraphicFramePr>
        <p:xfrm>
          <a:off x="836680" y="2405067"/>
          <a:ext cx="6002110" cy="37290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148017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934F1179-B481-4F9E-BCA3-AFB972070F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Triangle 8">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47D2CEB6-F5DA-B99A-AC3D-DFA382419D8F}"/>
              </a:ext>
            </a:extLst>
          </p:cNvPr>
          <p:cNvSpPr>
            <a:spLocks noGrp="1"/>
          </p:cNvSpPr>
          <p:nvPr>
            <p:ph type="title"/>
          </p:nvPr>
        </p:nvSpPr>
        <p:spPr>
          <a:xfrm>
            <a:off x="1285241" y="1008993"/>
            <a:ext cx="9231410" cy="3542045"/>
          </a:xfrm>
        </p:spPr>
        <p:txBody>
          <a:bodyPr vert="horz" lIns="91440" tIns="45720" rIns="91440" bIns="45720" rtlCol="0" anchor="b">
            <a:normAutofit fontScale="90000"/>
          </a:bodyPr>
          <a:lstStyle/>
          <a:p>
            <a:pPr marR="190500">
              <a:spcAft>
                <a:spcPts val="0"/>
              </a:spcAft>
            </a:pPr>
            <a:r>
              <a:rPr lang="en-US" sz="2900" kern="1200">
                <a:solidFill>
                  <a:schemeClr val="tx1"/>
                </a:solidFill>
                <a:effectLst/>
                <a:latin typeface="+mj-lt"/>
                <a:ea typeface="+mj-ea"/>
                <a:cs typeface="+mj-cs"/>
              </a:rPr>
              <a:t>Faire le bilan des acquis (évaluation sommative)</a:t>
            </a:r>
            <a:br>
              <a:rPr lang="en-US" sz="2900" kern="1200">
                <a:solidFill>
                  <a:schemeClr val="tx1"/>
                </a:solidFill>
                <a:effectLst/>
                <a:latin typeface="+mj-lt"/>
                <a:ea typeface="+mj-ea"/>
                <a:cs typeface="+mj-cs"/>
              </a:rPr>
            </a:br>
            <a:r>
              <a:rPr lang="en-US" sz="2900" kern="1200">
                <a:solidFill>
                  <a:schemeClr val="tx1"/>
                </a:solidFill>
                <a:effectLst/>
                <a:latin typeface="+mj-lt"/>
                <a:ea typeface="+mj-ea"/>
                <a:cs typeface="+mj-cs"/>
              </a:rPr>
              <a:t>Quand le professeur considère que les élèves ont suffisamment pu s’entraîner, il propose une évaluation où l’apprenant doit faire la preuve qu’il a atteint l’objectif (évaluation sommative).</a:t>
            </a:r>
            <a:br>
              <a:rPr lang="en-US" sz="2900" kern="1200">
                <a:solidFill>
                  <a:schemeClr val="tx1"/>
                </a:solidFill>
                <a:effectLst/>
                <a:latin typeface="+mj-lt"/>
                <a:ea typeface="+mj-ea"/>
                <a:cs typeface="+mj-cs"/>
              </a:rPr>
            </a:br>
            <a:r>
              <a:rPr lang="en-US" sz="2900" kern="1200">
                <a:solidFill>
                  <a:schemeClr val="tx1"/>
                </a:solidFill>
                <a:effectLst/>
                <a:latin typeface="+mj-lt"/>
                <a:ea typeface="+mj-ea"/>
                <a:cs typeface="+mj-cs"/>
              </a:rPr>
              <a:t>Dans ce cas, il n’a plu droit à l’erreur. L’évaluation se traduit par une note ou une reconnaissance des acquis (lorsque l’on décide de faire passer l’élève à une classe supérieure…)</a:t>
            </a:r>
            <a:br>
              <a:rPr lang="en-US" sz="2900" kern="1200">
                <a:solidFill>
                  <a:schemeClr val="tx1"/>
                </a:solidFill>
                <a:effectLst/>
                <a:latin typeface="+mj-lt"/>
                <a:ea typeface="+mj-ea"/>
                <a:cs typeface="+mj-cs"/>
              </a:rPr>
            </a:br>
            <a:endParaRPr lang="en-US" sz="2900" kern="1200">
              <a:solidFill>
                <a:schemeClr val="tx1"/>
              </a:solidFill>
              <a:latin typeface="+mj-lt"/>
              <a:ea typeface="+mj-ea"/>
              <a:cs typeface="+mj-cs"/>
            </a:endParaRPr>
          </a:p>
        </p:txBody>
      </p:sp>
    </p:spTree>
    <p:extLst>
      <p:ext uri="{BB962C8B-B14F-4D97-AF65-F5344CB8AC3E}">
        <p14:creationId xmlns:p14="http://schemas.microsoft.com/office/powerpoint/2010/main" val="2016828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79EECFE-814E-4B68-96A7-86A795BD22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Triangle 8">
            <a:extLst>
              <a:ext uri="{FF2B5EF4-FFF2-40B4-BE49-F238E27FC236}">
                <a16:creationId xmlns:a16="http://schemas.microsoft.com/office/drawing/2014/main" id="{AF180F00-B4B2-4196-BB1C-ECD21B03F0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987D8C30-4475-6CBE-5598-7BFFA1BBA315}"/>
              </a:ext>
            </a:extLst>
          </p:cNvPr>
          <p:cNvSpPr>
            <a:spLocks noGrp="1"/>
          </p:cNvSpPr>
          <p:nvPr>
            <p:ph type="title"/>
          </p:nvPr>
        </p:nvSpPr>
        <p:spPr>
          <a:xfrm>
            <a:off x="4544742" y="1581326"/>
            <a:ext cx="6705067" cy="3779568"/>
          </a:xfrm>
        </p:spPr>
        <p:txBody>
          <a:bodyPr vert="horz" lIns="91440" tIns="45720" rIns="91440" bIns="45720" rtlCol="0" anchor="ctr">
            <a:normAutofit/>
          </a:bodyPr>
          <a:lstStyle/>
          <a:p>
            <a:pPr marR="191135">
              <a:spcAft>
                <a:spcPts val="0"/>
              </a:spcAft>
            </a:pPr>
            <a:r>
              <a:rPr lang="en-US" sz="3100" i="1" kern="1200">
                <a:solidFill>
                  <a:schemeClr val="tx1"/>
                </a:solidFill>
                <a:effectLst/>
                <a:latin typeface="+mj-lt"/>
                <a:ea typeface="+mj-ea"/>
                <a:cs typeface="+mj-cs"/>
              </a:rPr>
              <a:t>Evaluer objectivement en précisant les critères d’évaluation</a:t>
            </a:r>
            <a:r>
              <a:rPr lang="en-US" sz="3100" kern="1200">
                <a:solidFill>
                  <a:schemeClr val="tx1"/>
                </a:solidFill>
                <a:effectLst/>
                <a:latin typeface="+mj-lt"/>
                <a:ea typeface="+mj-ea"/>
                <a:cs typeface="+mj-cs"/>
              </a:rPr>
              <a:t>.</a:t>
            </a:r>
            <a:br>
              <a:rPr lang="en-US" sz="3100" kern="1200">
                <a:solidFill>
                  <a:schemeClr val="tx1"/>
                </a:solidFill>
                <a:effectLst/>
                <a:latin typeface="+mj-lt"/>
                <a:ea typeface="+mj-ea"/>
                <a:cs typeface="+mj-cs"/>
              </a:rPr>
            </a:br>
            <a:r>
              <a:rPr lang="en-US" sz="3100" kern="1200">
                <a:solidFill>
                  <a:schemeClr val="tx1"/>
                </a:solidFill>
                <a:effectLst/>
                <a:latin typeface="+mj-lt"/>
                <a:ea typeface="+mj-ea"/>
                <a:cs typeface="+mj-cs"/>
              </a:rPr>
              <a:t>             Quoi évaluer ?</a:t>
            </a:r>
            <a:br>
              <a:rPr lang="en-US" sz="3100" kern="1200">
                <a:solidFill>
                  <a:schemeClr val="tx1"/>
                </a:solidFill>
                <a:effectLst/>
                <a:latin typeface="+mj-lt"/>
                <a:ea typeface="+mj-ea"/>
                <a:cs typeface="+mj-cs"/>
              </a:rPr>
            </a:br>
            <a:r>
              <a:rPr lang="en-US" sz="3100" kern="1200">
                <a:solidFill>
                  <a:schemeClr val="tx1"/>
                </a:solidFill>
                <a:effectLst/>
                <a:latin typeface="+mj-lt"/>
                <a:ea typeface="+mj-ea"/>
                <a:cs typeface="+mj-cs"/>
              </a:rPr>
              <a:t>L’évaluation porte sur :</a:t>
            </a:r>
            <a:br>
              <a:rPr lang="en-US" sz="3100" kern="1200">
                <a:solidFill>
                  <a:schemeClr val="tx1"/>
                </a:solidFill>
                <a:effectLst/>
                <a:latin typeface="+mj-lt"/>
                <a:ea typeface="+mj-ea"/>
                <a:cs typeface="+mj-cs"/>
              </a:rPr>
            </a:br>
            <a:r>
              <a:rPr lang="en-US" sz="3100" kern="1200">
                <a:solidFill>
                  <a:schemeClr val="tx1"/>
                </a:solidFill>
                <a:effectLst/>
                <a:latin typeface="+mj-lt"/>
                <a:ea typeface="+mj-ea"/>
                <a:cs typeface="+mj-cs"/>
                <a:sym typeface="Times New Roman" panose="02020603050405020304" pitchFamily="18" charset="0"/>
              </a:rPr>
              <a:t></a:t>
            </a:r>
            <a:r>
              <a:rPr lang="en-US" sz="3100" kern="1200">
                <a:solidFill>
                  <a:schemeClr val="tx1"/>
                </a:solidFill>
                <a:effectLst/>
                <a:latin typeface="+mj-lt"/>
                <a:ea typeface="+mj-ea"/>
                <a:cs typeface="+mj-cs"/>
              </a:rPr>
              <a:t>  des compétences,</a:t>
            </a:r>
            <a:br>
              <a:rPr lang="en-US" sz="3100" kern="1200">
                <a:solidFill>
                  <a:schemeClr val="tx1"/>
                </a:solidFill>
                <a:effectLst/>
                <a:latin typeface="+mj-lt"/>
                <a:ea typeface="+mj-ea"/>
                <a:cs typeface="+mj-cs"/>
              </a:rPr>
            </a:br>
            <a:r>
              <a:rPr lang="en-US" sz="3100" kern="1200">
                <a:solidFill>
                  <a:schemeClr val="tx1"/>
                </a:solidFill>
                <a:effectLst/>
                <a:latin typeface="+mj-lt"/>
                <a:ea typeface="+mj-ea"/>
                <a:cs typeface="+mj-cs"/>
                <a:sym typeface="Times New Roman" panose="02020603050405020304" pitchFamily="18" charset="0"/>
              </a:rPr>
              <a:t></a:t>
            </a:r>
            <a:r>
              <a:rPr lang="en-US" sz="3100" kern="1200">
                <a:solidFill>
                  <a:schemeClr val="tx1"/>
                </a:solidFill>
                <a:effectLst/>
                <a:latin typeface="+mj-lt"/>
                <a:ea typeface="+mj-ea"/>
                <a:cs typeface="+mj-cs"/>
              </a:rPr>
              <a:t>  des savoirs et savoir-faire,</a:t>
            </a:r>
            <a:br>
              <a:rPr lang="en-US" sz="3100" kern="1200">
                <a:solidFill>
                  <a:schemeClr val="tx1"/>
                </a:solidFill>
                <a:effectLst/>
                <a:latin typeface="+mj-lt"/>
                <a:ea typeface="+mj-ea"/>
                <a:cs typeface="+mj-cs"/>
              </a:rPr>
            </a:br>
            <a:r>
              <a:rPr lang="en-US" sz="3100" kern="1200">
                <a:solidFill>
                  <a:schemeClr val="tx1"/>
                </a:solidFill>
                <a:effectLst/>
                <a:latin typeface="+mj-lt"/>
                <a:ea typeface="+mj-ea"/>
                <a:cs typeface="+mj-cs"/>
                <a:sym typeface="Times New Roman" panose="02020603050405020304" pitchFamily="18" charset="0"/>
              </a:rPr>
              <a:t></a:t>
            </a:r>
            <a:r>
              <a:rPr lang="en-US" sz="3100" kern="1200">
                <a:solidFill>
                  <a:schemeClr val="tx1"/>
                </a:solidFill>
                <a:effectLst/>
                <a:latin typeface="+mj-lt"/>
                <a:ea typeface="+mj-ea"/>
                <a:cs typeface="+mj-cs"/>
              </a:rPr>
              <a:t>  des attitudes.</a:t>
            </a:r>
            <a:br>
              <a:rPr lang="en-US" sz="3100" kern="1200">
                <a:solidFill>
                  <a:schemeClr val="tx1"/>
                </a:solidFill>
                <a:effectLst/>
                <a:latin typeface="+mj-lt"/>
                <a:ea typeface="+mj-ea"/>
                <a:cs typeface="+mj-cs"/>
              </a:rPr>
            </a:br>
            <a:endParaRPr lang="en-US" sz="3100" kern="1200">
              <a:solidFill>
                <a:schemeClr val="tx1"/>
              </a:solidFill>
              <a:latin typeface="+mj-lt"/>
              <a:ea typeface="+mj-ea"/>
              <a:cs typeface="+mj-cs"/>
            </a:endParaRPr>
          </a:p>
        </p:txBody>
      </p:sp>
      <p:cxnSp>
        <p:nvCxnSpPr>
          <p:cNvPr id="13" name="Straight Connector 12">
            <a:extLst>
              <a:ext uri="{FF2B5EF4-FFF2-40B4-BE49-F238E27FC236}">
                <a16:creationId xmlns:a16="http://schemas.microsoft.com/office/drawing/2014/main" id="{BDF0D3DE-EC74-4C9F-AFA1-DC5CE5236B1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6347"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6152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79EECFE-814E-4B68-96A7-86A795BD22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Triangle 8">
            <a:extLst>
              <a:ext uri="{FF2B5EF4-FFF2-40B4-BE49-F238E27FC236}">
                <a16:creationId xmlns:a16="http://schemas.microsoft.com/office/drawing/2014/main" id="{AF180F00-B4B2-4196-BB1C-ECD21B03F0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91BC0778-C21F-10CB-122A-DEE9F9CB6431}"/>
              </a:ext>
            </a:extLst>
          </p:cNvPr>
          <p:cNvSpPr>
            <a:spLocks noGrp="1"/>
          </p:cNvSpPr>
          <p:nvPr>
            <p:ph type="title"/>
          </p:nvPr>
        </p:nvSpPr>
        <p:spPr>
          <a:xfrm>
            <a:off x="4544742" y="1581326"/>
            <a:ext cx="6705067" cy="3779568"/>
          </a:xfrm>
        </p:spPr>
        <p:txBody>
          <a:bodyPr vert="horz" lIns="91440" tIns="45720" rIns="91440" bIns="45720" rtlCol="0" anchor="ctr">
            <a:normAutofit fontScale="90000"/>
          </a:bodyPr>
          <a:lstStyle/>
          <a:p>
            <a:pPr marR="191135"/>
            <a:r>
              <a:rPr lang="en-US" sz="2400" kern="1200">
                <a:solidFill>
                  <a:schemeClr val="tx1"/>
                </a:solidFill>
                <a:effectLst/>
                <a:latin typeface="+mj-lt"/>
                <a:ea typeface="+mj-ea"/>
                <a:cs typeface="+mj-cs"/>
              </a:rPr>
              <a:t>L’évaluation du travail de l’élève ne doit pas être subjective. Le professeur doit pouvoir justifier l’appréciation ou la note attribuée. Il est donc important de préciser les critères d’évaluation qui définissent le contrat de travail de l’élève.</a:t>
            </a:r>
            <a:br>
              <a:rPr lang="en-US" sz="2400" kern="1200">
                <a:solidFill>
                  <a:schemeClr val="tx1"/>
                </a:solidFill>
                <a:effectLst/>
                <a:latin typeface="+mj-lt"/>
                <a:ea typeface="+mj-ea"/>
                <a:cs typeface="+mj-cs"/>
              </a:rPr>
            </a:br>
            <a:r>
              <a:rPr lang="en-US" sz="2400" kern="1200">
                <a:solidFill>
                  <a:schemeClr val="tx1"/>
                </a:solidFill>
                <a:effectLst/>
                <a:latin typeface="+mj-lt"/>
                <a:ea typeface="+mj-ea"/>
                <a:cs typeface="+mj-cs"/>
              </a:rPr>
              <a:t>L’élève doit être dès le départ informé sur ces critères ou indicateurs de réussite.</a:t>
            </a:r>
            <a:br>
              <a:rPr lang="en-US" sz="2400" kern="1200">
                <a:solidFill>
                  <a:schemeClr val="tx1"/>
                </a:solidFill>
                <a:effectLst/>
                <a:latin typeface="+mj-lt"/>
                <a:ea typeface="+mj-ea"/>
                <a:cs typeface="+mj-cs"/>
              </a:rPr>
            </a:br>
            <a:r>
              <a:rPr lang="en-US" sz="2400" i="1" kern="1200">
                <a:solidFill>
                  <a:schemeClr val="tx1"/>
                </a:solidFill>
                <a:effectLst/>
                <a:latin typeface="+mj-lt"/>
                <a:ea typeface="+mj-ea"/>
                <a:cs typeface="+mj-cs"/>
              </a:rPr>
              <a:t>Expliciter clairement les critères  ou les indicateurs de réussite.</a:t>
            </a:r>
            <a:br>
              <a:rPr lang="en-US" sz="2400" kern="1200">
                <a:solidFill>
                  <a:schemeClr val="tx1"/>
                </a:solidFill>
                <a:effectLst/>
                <a:latin typeface="+mj-lt"/>
                <a:ea typeface="+mj-ea"/>
                <a:cs typeface="+mj-cs"/>
              </a:rPr>
            </a:br>
            <a:r>
              <a:rPr lang="en-US" sz="2400" kern="1200">
                <a:solidFill>
                  <a:schemeClr val="tx1"/>
                </a:solidFill>
                <a:effectLst/>
                <a:latin typeface="+mj-lt"/>
                <a:ea typeface="+mj-ea"/>
                <a:cs typeface="+mj-cs"/>
              </a:rPr>
              <a:t>Il ne s’agit là que d’un modèle qui vous appartiendra de compléter, de contextualiser en fonction des spécificités de vos classes.</a:t>
            </a:r>
            <a:br>
              <a:rPr lang="en-US" sz="2400" kern="1200">
                <a:solidFill>
                  <a:schemeClr val="tx1"/>
                </a:solidFill>
                <a:effectLst/>
                <a:latin typeface="+mj-lt"/>
                <a:ea typeface="+mj-ea"/>
                <a:cs typeface="+mj-cs"/>
              </a:rPr>
            </a:br>
            <a:r>
              <a:rPr lang="en-US" sz="2400" kern="1200">
                <a:solidFill>
                  <a:schemeClr val="tx1"/>
                </a:solidFill>
                <a:effectLst/>
                <a:latin typeface="+mj-lt"/>
                <a:ea typeface="+mj-ea"/>
                <a:cs typeface="+mj-cs"/>
              </a:rPr>
              <a:t>Ces référentiels proposent des critères ou des indicateurs de maîtrise des compétences.</a:t>
            </a:r>
            <a:br>
              <a:rPr lang="en-US" sz="2400" kern="1200">
                <a:solidFill>
                  <a:schemeClr val="tx1"/>
                </a:solidFill>
                <a:effectLst/>
                <a:latin typeface="+mj-lt"/>
                <a:ea typeface="+mj-ea"/>
                <a:cs typeface="+mj-cs"/>
              </a:rPr>
            </a:br>
            <a:endParaRPr lang="en-US" sz="2400" kern="1200">
              <a:solidFill>
                <a:schemeClr val="tx1"/>
              </a:solidFill>
              <a:latin typeface="+mj-lt"/>
              <a:ea typeface="+mj-ea"/>
              <a:cs typeface="+mj-cs"/>
            </a:endParaRPr>
          </a:p>
        </p:txBody>
      </p:sp>
      <p:cxnSp>
        <p:nvCxnSpPr>
          <p:cNvPr id="13" name="Straight Connector 12">
            <a:extLst>
              <a:ext uri="{FF2B5EF4-FFF2-40B4-BE49-F238E27FC236}">
                <a16:creationId xmlns:a16="http://schemas.microsoft.com/office/drawing/2014/main" id="{BDF0D3DE-EC74-4C9F-AFA1-DC5CE5236B1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6347"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5894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79EECFE-814E-4B68-96A7-86A795BD22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06F847C8-7801-44D8-8CCA-CDBA7AD91A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Right Triangle 10">
            <a:extLst>
              <a:ext uri="{FF2B5EF4-FFF2-40B4-BE49-F238E27FC236}">
                <a16:creationId xmlns:a16="http://schemas.microsoft.com/office/drawing/2014/main" id="{AF180F00-B4B2-4196-BB1C-ECD21B03F0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6E600F8C-C8F3-420C-9D3B-E1FBE7BAE4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E2D4FA90-BC00-6AB6-6C14-8A14973E9A95}"/>
              </a:ext>
            </a:extLst>
          </p:cNvPr>
          <p:cNvSpPr>
            <a:spLocks noGrp="1"/>
          </p:cNvSpPr>
          <p:nvPr>
            <p:ph type="title"/>
          </p:nvPr>
        </p:nvSpPr>
        <p:spPr>
          <a:xfrm>
            <a:off x="1010024" y="1383527"/>
            <a:ext cx="6072333" cy="4175166"/>
          </a:xfrm>
        </p:spPr>
        <p:txBody>
          <a:bodyPr vert="horz" lIns="91440" tIns="45720" rIns="91440" bIns="45720" rtlCol="0" anchor="ctr">
            <a:normAutofit fontScale="90000"/>
          </a:bodyPr>
          <a:lstStyle/>
          <a:p>
            <a:pPr marR="191135" algn="r">
              <a:spcAft>
                <a:spcPts val="0"/>
              </a:spcAft>
            </a:pPr>
            <a:r>
              <a:rPr lang="en-US" sz="2400" b="1" kern="1200">
                <a:solidFill>
                  <a:schemeClr val="tx1"/>
                </a:solidFill>
                <a:effectLst/>
                <a:latin typeface="+mj-lt"/>
                <a:ea typeface="+mj-ea"/>
                <a:cs typeface="+mj-cs"/>
              </a:rPr>
              <a:t>En début d’apprentissage</a:t>
            </a:r>
            <a:r>
              <a:rPr lang="en-US" sz="2400" kern="1200">
                <a:solidFill>
                  <a:schemeClr val="tx1"/>
                </a:solidFill>
                <a:effectLst/>
                <a:latin typeface="+mj-lt"/>
                <a:ea typeface="+mj-ea"/>
                <a:cs typeface="+mj-cs"/>
              </a:rPr>
              <a:t>.</a:t>
            </a:r>
            <a:br>
              <a:rPr lang="en-US" sz="2400" kern="1200">
                <a:solidFill>
                  <a:schemeClr val="tx1"/>
                </a:solidFill>
                <a:effectLst/>
                <a:latin typeface="+mj-lt"/>
                <a:ea typeface="+mj-ea"/>
                <a:cs typeface="+mj-cs"/>
              </a:rPr>
            </a:br>
            <a:r>
              <a:rPr lang="en-US" sz="2400" u="sng" kern="1200">
                <a:solidFill>
                  <a:schemeClr val="tx1"/>
                </a:solidFill>
                <a:effectLst/>
                <a:latin typeface="+mj-lt"/>
                <a:ea typeface="+mj-ea"/>
                <a:cs typeface="+mj-cs"/>
              </a:rPr>
              <a:t>Le professeur</a:t>
            </a:r>
            <a:r>
              <a:rPr lang="en-US" sz="2400" kern="1200">
                <a:solidFill>
                  <a:schemeClr val="tx1"/>
                </a:solidFill>
                <a:effectLst/>
                <a:latin typeface="+mj-lt"/>
                <a:ea typeface="+mj-ea"/>
                <a:cs typeface="+mj-cs"/>
              </a:rPr>
              <a:t> :</a:t>
            </a:r>
            <a:br>
              <a:rPr lang="en-US" sz="2400" kern="1200">
                <a:solidFill>
                  <a:schemeClr val="tx1"/>
                </a:solidFill>
                <a:effectLst/>
                <a:latin typeface="+mj-lt"/>
                <a:ea typeface="+mj-ea"/>
                <a:cs typeface="+mj-cs"/>
              </a:rPr>
            </a:br>
            <a:r>
              <a:rPr lang="en-US" sz="2400" kern="1200">
                <a:solidFill>
                  <a:schemeClr val="tx1"/>
                </a:solidFill>
                <a:effectLst/>
                <a:latin typeface="+mj-lt"/>
                <a:ea typeface="+mj-ea"/>
                <a:cs typeface="+mj-cs"/>
                <a:sym typeface="Times New Roman" panose="02020603050405020304" pitchFamily="18" charset="0"/>
              </a:rPr>
              <a:t></a:t>
            </a:r>
            <a:r>
              <a:rPr lang="en-US" sz="2400" kern="1200">
                <a:solidFill>
                  <a:schemeClr val="tx1"/>
                </a:solidFill>
                <a:effectLst/>
                <a:latin typeface="+mj-lt"/>
                <a:ea typeface="+mj-ea"/>
                <a:cs typeface="+mj-cs"/>
              </a:rPr>
              <a:t>  impliquera ses élèves dans son projet d’enseignement ;</a:t>
            </a:r>
            <a:br>
              <a:rPr lang="en-US" sz="2400" kern="1200">
                <a:solidFill>
                  <a:schemeClr val="tx1"/>
                </a:solidFill>
                <a:effectLst/>
                <a:latin typeface="+mj-lt"/>
                <a:ea typeface="+mj-ea"/>
                <a:cs typeface="+mj-cs"/>
              </a:rPr>
            </a:br>
            <a:r>
              <a:rPr lang="en-US" sz="2400" kern="1200">
                <a:solidFill>
                  <a:schemeClr val="tx1"/>
                </a:solidFill>
                <a:effectLst/>
                <a:latin typeface="+mj-lt"/>
                <a:ea typeface="+mj-ea"/>
                <a:cs typeface="+mj-cs"/>
                <a:sym typeface="Times New Roman" panose="02020603050405020304" pitchFamily="18" charset="0"/>
              </a:rPr>
              <a:t></a:t>
            </a:r>
            <a:r>
              <a:rPr lang="en-US" sz="2400" kern="1200">
                <a:solidFill>
                  <a:schemeClr val="tx1"/>
                </a:solidFill>
                <a:effectLst/>
                <a:latin typeface="+mj-lt"/>
                <a:ea typeface="+mj-ea"/>
                <a:cs typeface="+mj-cs"/>
              </a:rPr>
              <a:t>  donnera du sens aux activités qu’il aura à proposer tout le longdu  </a:t>
            </a:r>
            <a:br>
              <a:rPr lang="en-US" sz="2400" kern="1200">
                <a:solidFill>
                  <a:schemeClr val="tx1"/>
                </a:solidFill>
                <a:effectLst/>
                <a:latin typeface="+mj-lt"/>
                <a:ea typeface="+mj-ea"/>
                <a:cs typeface="+mj-cs"/>
              </a:rPr>
            </a:br>
            <a:r>
              <a:rPr lang="en-US" sz="2400" kern="1200">
                <a:solidFill>
                  <a:schemeClr val="tx1"/>
                </a:solidFill>
                <a:effectLst/>
                <a:latin typeface="+mj-lt"/>
                <a:ea typeface="+mj-ea"/>
                <a:cs typeface="+mj-cs"/>
              </a:rPr>
              <a:t>      projet didactique. Ce sont des outils d’aide à l’enseignement.</a:t>
            </a:r>
            <a:br>
              <a:rPr lang="en-US" sz="2400" kern="1200">
                <a:solidFill>
                  <a:schemeClr val="tx1"/>
                </a:solidFill>
                <a:effectLst/>
                <a:latin typeface="+mj-lt"/>
                <a:ea typeface="+mj-ea"/>
                <a:cs typeface="+mj-cs"/>
              </a:rPr>
            </a:br>
            <a:r>
              <a:rPr lang="en-US" sz="2400" u="sng" kern="1200">
                <a:solidFill>
                  <a:schemeClr val="tx1"/>
                </a:solidFill>
                <a:effectLst/>
                <a:latin typeface="+mj-lt"/>
                <a:ea typeface="+mj-ea"/>
                <a:cs typeface="+mj-cs"/>
              </a:rPr>
              <a:t>L’apprenant</a:t>
            </a:r>
            <a:r>
              <a:rPr lang="en-US" sz="2400" kern="1200">
                <a:solidFill>
                  <a:schemeClr val="tx1"/>
                </a:solidFill>
                <a:effectLst/>
                <a:latin typeface="+mj-lt"/>
                <a:ea typeface="+mj-ea"/>
                <a:cs typeface="+mj-cs"/>
              </a:rPr>
              <a:t> :</a:t>
            </a:r>
            <a:br>
              <a:rPr lang="en-US" sz="2400" kern="1200">
                <a:solidFill>
                  <a:schemeClr val="tx1"/>
                </a:solidFill>
                <a:effectLst/>
                <a:latin typeface="+mj-lt"/>
                <a:ea typeface="+mj-ea"/>
                <a:cs typeface="+mj-cs"/>
              </a:rPr>
            </a:br>
            <a:r>
              <a:rPr lang="en-US" sz="2400" kern="1200">
                <a:solidFill>
                  <a:schemeClr val="tx1"/>
                </a:solidFill>
                <a:effectLst/>
                <a:latin typeface="+mj-lt"/>
                <a:ea typeface="+mj-ea"/>
                <a:cs typeface="+mj-cs"/>
                <a:sym typeface="Times New Roman" panose="02020603050405020304" pitchFamily="18" charset="0"/>
              </a:rPr>
              <a:t></a:t>
            </a:r>
            <a:r>
              <a:rPr lang="en-US" sz="2400" kern="1200">
                <a:solidFill>
                  <a:schemeClr val="tx1"/>
                </a:solidFill>
                <a:effectLst/>
                <a:latin typeface="+mj-lt"/>
                <a:ea typeface="+mj-ea"/>
                <a:cs typeface="+mj-cs"/>
              </a:rPr>
              <a:t>  saura ce que l’on attend de lui et se préparera en conséquence.</a:t>
            </a:r>
            <a:br>
              <a:rPr lang="en-US" sz="2400" kern="1200">
                <a:solidFill>
                  <a:schemeClr val="tx1"/>
                </a:solidFill>
                <a:effectLst/>
                <a:latin typeface="+mj-lt"/>
                <a:ea typeface="+mj-ea"/>
                <a:cs typeface="+mj-cs"/>
              </a:rPr>
            </a:br>
            <a:r>
              <a:rPr lang="en-US" sz="2400" kern="1200">
                <a:solidFill>
                  <a:schemeClr val="tx1"/>
                </a:solidFill>
                <a:effectLst/>
                <a:latin typeface="+mj-lt"/>
                <a:ea typeface="+mj-ea"/>
                <a:cs typeface="+mj-cs"/>
              </a:rPr>
              <a:t>             Ces grilles seront pour lui des outils facilitateurs, d’aide à  </a:t>
            </a:r>
            <a:br>
              <a:rPr lang="en-US" sz="2400" kern="1200">
                <a:solidFill>
                  <a:schemeClr val="tx1"/>
                </a:solidFill>
                <a:effectLst/>
                <a:latin typeface="+mj-lt"/>
                <a:ea typeface="+mj-ea"/>
                <a:cs typeface="+mj-cs"/>
              </a:rPr>
            </a:br>
            <a:r>
              <a:rPr lang="en-US" sz="2400" kern="1200">
                <a:solidFill>
                  <a:schemeClr val="tx1"/>
                </a:solidFill>
                <a:effectLst/>
                <a:latin typeface="+mj-lt"/>
                <a:ea typeface="+mj-ea"/>
                <a:cs typeface="+mj-cs"/>
              </a:rPr>
              <a:t>              l’apprentissage.</a:t>
            </a:r>
            <a:br>
              <a:rPr lang="en-US" sz="2400" kern="1200">
                <a:solidFill>
                  <a:schemeClr val="tx1"/>
                </a:solidFill>
                <a:effectLst/>
                <a:latin typeface="+mj-lt"/>
                <a:ea typeface="+mj-ea"/>
                <a:cs typeface="+mj-cs"/>
              </a:rPr>
            </a:br>
            <a:endParaRPr lang="en-US" sz="2400" kern="1200">
              <a:solidFill>
                <a:schemeClr val="tx1"/>
              </a:solidFill>
              <a:latin typeface="+mj-lt"/>
              <a:ea typeface="+mj-ea"/>
              <a:cs typeface="+mj-cs"/>
            </a:endParaRPr>
          </a:p>
        </p:txBody>
      </p:sp>
      <p:cxnSp>
        <p:nvCxnSpPr>
          <p:cNvPr id="15" name="Straight Connector 14">
            <a:extLst>
              <a:ext uri="{FF2B5EF4-FFF2-40B4-BE49-F238E27FC236}">
                <a16:creationId xmlns:a16="http://schemas.microsoft.com/office/drawing/2014/main" id="{7AA55BF2-380C-4942-8AB1-55A6A52A35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3465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5880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4751229-0244-4FBB-BED1-407467F4C9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43A7CBE1-BB15-B53A-9AD6-2532DBD9379C}"/>
              </a:ext>
            </a:extLst>
          </p:cNvPr>
          <p:cNvSpPr>
            <a:spLocks noGrp="1"/>
          </p:cNvSpPr>
          <p:nvPr>
            <p:ph type="title"/>
          </p:nvPr>
        </p:nvSpPr>
        <p:spPr>
          <a:xfrm>
            <a:off x="2197101" y="735283"/>
            <a:ext cx="4978399" cy="3165045"/>
          </a:xfrm>
        </p:spPr>
        <p:txBody>
          <a:bodyPr vert="horz" lIns="91440" tIns="45720" rIns="91440" bIns="45720" rtlCol="0" anchor="b">
            <a:normAutofit/>
          </a:bodyPr>
          <a:lstStyle/>
          <a:p>
            <a:pPr marR="190500">
              <a:spcAft>
                <a:spcPts val="0"/>
              </a:spcAft>
            </a:pPr>
            <a:r>
              <a:rPr lang="en-US" sz="1700" b="1" kern="1200">
                <a:solidFill>
                  <a:schemeClr val="tx1"/>
                </a:solidFill>
                <a:effectLst/>
                <a:latin typeface="+mj-lt"/>
                <a:ea typeface="+mj-ea"/>
                <a:cs typeface="+mj-cs"/>
              </a:rPr>
              <a:t>En fin d’apprentissage( ou de séquence)</a:t>
            </a:r>
            <a:r>
              <a:rPr lang="en-US" sz="1700" kern="1200">
                <a:solidFill>
                  <a:schemeClr val="tx1"/>
                </a:solidFill>
                <a:effectLst/>
                <a:latin typeface="+mj-lt"/>
                <a:ea typeface="+mj-ea"/>
                <a:cs typeface="+mj-cs"/>
              </a:rPr>
              <a:t> :</a:t>
            </a:r>
            <a:br>
              <a:rPr lang="en-US" sz="1700" kern="1200">
                <a:solidFill>
                  <a:schemeClr val="tx1"/>
                </a:solidFill>
                <a:effectLst/>
                <a:latin typeface="+mj-lt"/>
                <a:ea typeface="+mj-ea"/>
                <a:cs typeface="+mj-cs"/>
              </a:rPr>
            </a:br>
            <a:r>
              <a:rPr lang="en-US" sz="1700" u="sng" kern="1200">
                <a:solidFill>
                  <a:schemeClr val="tx1"/>
                </a:solidFill>
                <a:effectLst/>
                <a:latin typeface="+mj-lt"/>
                <a:ea typeface="+mj-ea"/>
                <a:cs typeface="+mj-cs"/>
              </a:rPr>
              <a:t>Pour le professeur</a:t>
            </a:r>
            <a:r>
              <a:rPr lang="en-US" sz="1700" kern="1200">
                <a:solidFill>
                  <a:schemeClr val="tx1"/>
                </a:solidFill>
                <a:effectLst/>
                <a:latin typeface="+mj-lt"/>
                <a:ea typeface="+mj-ea"/>
                <a:cs typeface="+mj-cs"/>
              </a:rPr>
              <a:t>,</a:t>
            </a:r>
            <a:br>
              <a:rPr lang="en-US" sz="1700" kern="1200">
                <a:solidFill>
                  <a:schemeClr val="tx1"/>
                </a:solidFill>
                <a:effectLst/>
                <a:latin typeface="+mj-lt"/>
                <a:ea typeface="+mj-ea"/>
                <a:cs typeface="+mj-cs"/>
              </a:rPr>
            </a:br>
            <a:r>
              <a:rPr lang="en-US" sz="1700" kern="1200">
                <a:solidFill>
                  <a:schemeClr val="tx1"/>
                </a:solidFill>
                <a:effectLst/>
                <a:latin typeface="+mj-lt"/>
                <a:ea typeface="+mj-ea"/>
                <a:cs typeface="+mj-cs"/>
              </a:rPr>
              <a:t>Ce seront des outils d’évaluation critériée de l’ensemble du groupe classe et de chaque élève par rapport à la compétence finale mais aussi par rapport à chaque compétence intermédiaire. Ainsi, le professeur saura le degré de réinvestissement par sa classe et par chacun de ses élèves des contenus qu’il avait dispensés.</a:t>
            </a:r>
            <a:endParaRPr lang="en-US" sz="1700" kern="1200">
              <a:solidFill>
                <a:schemeClr val="tx1"/>
              </a:solidFill>
              <a:latin typeface="+mj-lt"/>
              <a:ea typeface="+mj-ea"/>
              <a:cs typeface="+mj-cs"/>
            </a:endParaRPr>
          </a:p>
        </p:txBody>
      </p:sp>
      <p:pic>
        <p:nvPicPr>
          <p:cNvPr id="6" name="Graphic 5" descr="Школьный класс">
            <a:extLst>
              <a:ext uri="{FF2B5EF4-FFF2-40B4-BE49-F238E27FC236}">
                <a16:creationId xmlns:a16="http://schemas.microsoft.com/office/drawing/2014/main" id="{AFFE9AF6-4193-F96A-911B-774773085D4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17549" y="2776619"/>
            <a:ext cx="1289051" cy="1289051"/>
          </a:xfrm>
          <a:prstGeom prst="rect">
            <a:avLst/>
          </a:prstGeom>
        </p:spPr>
      </p:pic>
      <p:pic>
        <p:nvPicPr>
          <p:cNvPr id="8" name="Graphic 7" descr="Школьный класс">
            <a:extLst>
              <a:ext uri="{FF2B5EF4-FFF2-40B4-BE49-F238E27FC236}">
                <a16:creationId xmlns:a16="http://schemas.microsoft.com/office/drawing/2014/main" id="{3B936441-D648-4481-9462-6AF5CE88233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5000"/>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607815" y="716407"/>
            <a:ext cx="5411343" cy="5411343"/>
          </a:xfrm>
          <a:prstGeom prst="rect">
            <a:avLst/>
          </a:prstGeom>
        </p:spPr>
      </p:pic>
    </p:spTree>
    <p:extLst>
      <p:ext uri="{BB962C8B-B14F-4D97-AF65-F5344CB8AC3E}">
        <p14:creationId xmlns:p14="http://schemas.microsoft.com/office/powerpoint/2010/main" val="3952349257"/>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675</Words>
  <Application>Microsoft Office PowerPoint</Application>
  <PresentationFormat>Широкоэкранный</PresentationFormat>
  <Paragraphs>15</Paragraphs>
  <Slides>11</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11</vt:i4>
      </vt:variant>
    </vt:vector>
  </HeadingPairs>
  <TitlesOfParts>
    <vt:vector size="16" baseType="lpstr">
      <vt:lpstr>Arial</vt:lpstr>
      <vt:lpstr>Calibri</vt:lpstr>
      <vt:lpstr>Calibri Light</vt:lpstr>
      <vt:lpstr>Times New Roman</vt:lpstr>
      <vt:lpstr>Тема Office</vt:lpstr>
      <vt:lpstr>Evaluation</vt:lpstr>
      <vt:lpstr>1. Le sens des activités d’évaluation  2. Les conditions d’une évaluation efficace 3. Le sens des activités d’évaluation  4. Les conditions d’une évaluation efficace  </vt:lpstr>
      <vt:lpstr>  Vérifier le niveau d’acquisition pendant ou après la séquence (évaluation formative). C’est dans ce cas un outil de diagnostic des difficultés et des réussites. Le but est de faciliter l’apprentissage. </vt:lpstr>
      <vt:lpstr>Lors de ces évaluations, qui doivent être fréquentes, l’élève a le droit de se tromper. Les erreurs, les blocages sont exploités par le professeur pour ré-expliquer. C’est un moment privilégié de dialogue qui doit permettre : </vt:lpstr>
      <vt:lpstr>Faire le bilan des acquis (évaluation sommative) Quand le professeur considère que les élèves ont suffisamment pu s’entraîner, il propose une évaluation où l’apprenant doit faire la preuve qu’il a atteint l’objectif (évaluation sommative). Dans ce cas, il n’a plu droit à l’erreur. L’évaluation se traduit par une note ou une reconnaissance des acquis (lorsque l’on décide de faire passer l’élève à une classe supérieure…) </vt:lpstr>
      <vt:lpstr>Evaluer objectivement en précisant les critères d’évaluation.              Quoi évaluer ? L’évaluation porte sur :   des compétences,   des savoirs et savoir-faire,   des attitudes. </vt:lpstr>
      <vt:lpstr>L’évaluation du travail de l’élève ne doit pas être subjective. Le professeur doit pouvoir justifier l’appréciation ou la note attribuée. Il est donc important de préciser les critères d’évaluation qui définissent le contrat de travail de l’élève. L’élève doit être dès le départ informé sur ces critères ou indicateurs de réussite. Expliciter clairement les critères  ou les indicateurs de réussite. Il ne s’agit là que d’un modèle qui vous appartiendra de compléter, de contextualiser en fonction des spécificités de vos classes. Ces référentiels proposent des critères ou des indicateurs de maîtrise des compétences. </vt:lpstr>
      <vt:lpstr>En début d’apprentissage. Le professeur :   impliquera ses élèves dans son projet d’enseignement ;   donnera du sens aux activités qu’il aura à proposer tout le longdu         projet didactique. Ce sont des outils d’aide à l’enseignement. L’apprenant :   saura ce que l’on attend de lui et se préparera en conséquence.              Ces grilles seront pour lui des outils facilitateurs, d’aide à                 l’apprentissage. </vt:lpstr>
      <vt:lpstr>En fin d’apprentissage( ou de séquence) : Pour le professeur, Ce seront des outils d’évaluation critériée de l’ensemble du groupe classe et de chaque élève par rapport à la compétence finale mais aussi par rapport à chaque compétence intermédiaire. Ainsi, le professeur saura le degré de réinvestissement par sa classe et par chacun de ses élèves des contenus qu’il avait dispensés.</vt:lpstr>
      <vt:lpstr> Remarques : La notation des copies est toujours aléatoire. Des examinateurs (correcteurs) différents n’évaluent pas de la même façon les mêmes objets, n’utilisent pas de manière identique les échelles de notes, et produisent des jugements qui n’ont pas de stabilité dans le temps. </vt:lpstr>
      <vt:lpstr>Evaluer, c’est informer. En outre, l’évaluation réalisée par le professeur ne va pas se contenter à mesurer, juger et décider, mais aussiapporter de l’information utile à l’élève pour faciliter ses apprentissages, lui permettre de prendre conscience de ses erreurs et ce en lui fournissant les repères lui permettant de s’auto-évaluer correctement. L’évaluation est, dans ces conditions, descriptive. Comme telle, elle est seule compatible avec une relation d’aide  préconisée par l’approche pédagogique centrée sur l’apprenant.  Il s’agit alors d’informer pour aider et non plus juger pour seulement décider.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Evaluation</dc:title>
  <dc:creator>Хамза Мадина Адебиетовна</dc:creator>
  <cp:lastModifiedBy>Хамза Мадина Адебиетовна</cp:lastModifiedBy>
  <cp:revision>1</cp:revision>
  <dcterms:created xsi:type="dcterms:W3CDTF">2022-11-11T10:53:38Z</dcterms:created>
  <dcterms:modified xsi:type="dcterms:W3CDTF">2022-11-11T10:56:46Z</dcterms:modified>
</cp:coreProperties>
</file>