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03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7116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7679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737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89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431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601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3854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8364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625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468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3A9EEE2-224C-4F60-BCC7-6BF7F9BB14BE}" type="datetimeFigureOut">
              <a:rPr lang="ru-KZ" smtClean="0"/>
              <a:t>26.11.2020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7C5FED-3E5E-4166-A3A4-2DF5869D98B2}" type="slidenum">
              <a:rPr lang="ru-KZ" smtClean="0"/>
              <a:t>‹#›</a:t>
            </a:fld>
            <a:endParaRPr lang="ru-K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34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3D635-53B3-4EB7-A470-C20C3D068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643427"/>
          </a:xfrm>
        </p:spPr>
        <p:txBody>
          <a:bodyPr/>
          <a:lstStyle/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отчета об изменении чистых активов/капитала 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72DD8C-73AF-45EC-90EE-E5216E4F4D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43377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EB8D8-301F-4B72-8A66-19D760C08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оценки систем внутреннего контроля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24F6E6-1F35-4638-82A3-AC951738B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/>
              <a:t>Государственный аудитор проводит процедуру подтверждения первичной оценки систем внутреннего контроля и бухгалтерского учета чистых активов/капитала путем проведения тестирования для получения достаточных и надлежащих аудиторских доказательств в отношении эффективности их функционирования.</a:t>
            </a:r>
          </a:p>
          <a:p>
            <a:pPr algn="just"/>
            <a:r>
              <a:rPr lang="ru-RU" i="1" dirty="0"/>
              <a:t>Для определения эффективного функционирования системы внутреннего контроля государственный аудитор планирует характер, сроки выполнения и масштаб процедур проверки по существу.</a:t>
            </a:r>
            <a:endParaRPr lang="ru-KZ" i="1" dirty="0"/>
          </a:p>
        </p:txBody>
      </p:sp>
    </p:spTree>
    <p:extLst>
      <p:ext uri="{BB962C8B-B14F-4D97-AF65-F5344CB8AC3E}">
        <p14:creationId xmlns:p14="http://schemas.microsoft.com/office/powerpoint/2010/main" val="3221128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DF047D-7F44-4CE1-A9F8-923A028B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/>
              <a:t>Изучение системы внутреннего контроля является непрерывным процессом сбора, обновления и анализа информации и достигается с помощью следующих процедур:</a:t>
            </a: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E2A979-9966-4565-A57B-5CD753A77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за средствами контроля объекта аудита, анализ контрольных процедур, установленных объектом аудита в целях предотвращения возможных ошибок и недобросовестных действий;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определение уровня квалификации специалистов, обеспечивающих учет чистых активов/капитала путем проведения интервью;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оценка надлежащего оформления документов по учету чистых активов/капитала;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обзор материалов предыдущих проверок;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инспектирование внутренних документов: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должностные инструкции.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53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EA270-884F-449E-B8FD-93E534C6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 чистых активов/капитала производится по финансированию капитальных вложений и резервов.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00FF6C-7BF2-437D-9227-EC1CA450A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Государственный аудитор изучает документы, повторно проводит пересчет, анализирует отражение первичных документов в соответствующем отчетном периоде. </a:t>
            </a:r>
          </a:p>
          <a:p>
            <a:r>
              <a:rPr lang="ru-RU" dirty="0"/>
              <a:t>  Государственному аудитору необходимо решить к каким статьям чистых активов/капитала следует применять аудиторскую выборку и аналитические процедуры, чтобы снизить общий аудиторский риск до приемлемо низкого уровня.</a:t>
            </a:r>
          </a:p>
          <a:p>
            <a:r>
              <a:rPr lang="ru-RU" dirty="0"/>
              <a:t>Государственному аудитору необходимо удостовериться, что все операции по учету чистых активов/капитала достоверно отражены в финансовой отчетности.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16515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86F00-A070-4E4F-9ACA-E96D6370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резервов и финансового результата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07D36E-488B-424F-B399-311E6D452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Государственный аудитор сопоставляет данные регистров бухгалтерского учета и финансовой отчетности на конец отчетного периода, проверяет начисленные резервы по сомнительной дебиторской задолженности, неиспользованным отпускам, производит пересчет сумм резервов по переоценке (дооценке) активов, используемых в качестве вклада в уставной капитал субъектов </a:t>
            </a:r>
            <a:r>
              <a:rPr lang="ru-RU" dirty="0" err="1"/>
              <a:t>квазигосударственного</a:t>
            </a:r>
            <a:r>
              <a:rPr lang="ru-RU" dirty="0"/>
              <a:t> сектора.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8948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F844F-A599-41E2-8329-AD1B1C67E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Государственный аудитор устанавливает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E0E2AB-A429-4C29-8C00-65D486FB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причины создания резервов, повторно анализирует результаты проверок созданных резервов, проводит дополнительные процедуры для уточнения сведений</a:t>
            </a:r>
          </a:p>
          <a:p>
            <a:pPr algn="just"/>
            <a:r>
              <a:rPr lang="ru-RU" dirty="0"/>
              <a:t>      Государственному аудитору необходимо удостовериться, что списание резервов осуществляется на объект, по которому создавался данный резерв.</a:t>
            </a:r>
          </a:p>
          <a:p>
            <a:pPr algn="just"/>
            <a:r>
              <a:rPr lang="ru-RU" dirty="0"/>
              <a:t>      Государственному аудитору необходимо убедиться в правильности начисленного и использованного резерва по отпускам работников.</a:t>
            </a:r>
          </a:p>
          <a:p>
            <a:pPr algn="just"/>
            <a:r>
              <a:rPr lang="ru-RU" dirty="0"/>
              <a:t>       Государственный аудитор проверяет правильность соотнесения доходов и расходов на финансовый результат проверяемого периода</a:t>
            </a: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55280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27796A-D9D2-41F9-BF79-60E91F1F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Обобщая результаты проверки,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F568F7-2526-4353-9546-F542A7320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государственному аудитору необходимо систематизировать собранные в рабочих документах доказательства. По нарушениям, имеющим системный характер, выявленные ошибки следует распространить на всю проверяемую совокупность. Существенность выявленных отклонений определяется с учетом размера выборки и системного характера ошибок.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Выявленные отклонения фиксируются в рабочем документе "РД – Свод ошибок чистых активов/капитала (РД-ОЧАК)"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63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A21AD-1CB7-4E7C-B8AC-A0C55F91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Государственный аудитор рассматривает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B4CEF0-8220-4643-BB89-F071F49E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i="1" dirty="0"/>
              <a:t>каждое отдельное искажение, чтобы оценить его влияние на соответствующие классы операций, сальдо счетов или раскрытия, включая вопрос о том, был ли превышен уровень существенности, установленный для такого конкретного класса операций, сальдо счета или раскрытия.</a:t>
            </a:r>
            <a:endParaRPr lang="ru-KZ" sz="3600" i="1" dirty="0"/>
          </a:p>
        </p:txBody>
      </p:sp>
    </p:spTree>
    <p:extLst>
      <p:ext uri="{BB962C8B-B14F-4D97-AF65-F5344CB8AC3E}">
        <p14:creationId xmlns:p14="http://schemas.microsoft.com/office/powerpoint/2010/main" val="26164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F1209-FC9C-42F1-A6C1-83DC86868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аудиторского мнения учета чистых активов/капитала и достоверности отражения в финансовой отчетности государственному аудитору необходимо: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0110F6-E2D8-4981-AD2A-2B375085C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 рассмотреть размер и характер каждого отдельного искажения, чтобы оценить его влияние на соответствующие классы операций, сальдо счетов или раскрытия;</a:t>
            </a:r>
          </a:p>
          <a:p>
            <a:pPr algn="just"/>
            <a:r>
              <a:rPr lang="ru-RU" dirty="0"/>
              <a:t> рассмотреть влияние искажений в целом на финансовую отчетность проверяемого периода.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81936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CA6D0-A686-4E4C-84F1-1E5ABD5F0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завершение аудита чистых активов/капитала государственный аудитор проводит процедуры: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D1265D-572A-4271-A1FA-6EFD8763E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обобщение и оценка результатов аудита на основании аудиторских доказательств;</a:t>
            </a:r>
          </a:p>
          <a:p>
            <a:r>
              <a:rPr lang="ru-RU" dirty="0"/>
              <a:t>      анализ ошибок и искажений, их влияние на достоверность финансовой отчетности за проверяемый период.</a:t>
            </a:r>
          </a:p>
          <a:p>
            <a:r>
              <a:rPr lang="ru-RU" dirty="0"/>
              <a:t>       Результаты аудита чистых активов/капитала оформляются рабочим документом "РД – Чистые активы/капитал – выводы (РД-ЧАК-выводы)"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40136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B2231-C503-4A46-B755-E76695EF2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/>
              <a:t>Чистые активы/капитал - это доля активов государственного учреждения, оставшаяся после вычета всех обязательств.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E2721F-BA6C-4BAC-A250-FE4AC3408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Чистые активы/капитал государственного учреждения является третьим основным элементом финансовой отчетности. </a:t>
            </a:r>
            <a:endParaRPr lang="ru-KZ" sz="3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3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Чистые активы/капитал</a:t>
            </a: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доля в активах государственного учреждения, остающаяся после вычета всех его обязательств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357876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8AE09-289A-42C0-A1E5-A194B28A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18DA71-3B7E-4C47-AF2C-92CBA3FDC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Проверка правильности формирования по каждой статье капитала</a:t>
            </a:r>
          </a:p>
          <a:p>
            <a:r>
              <a:rPr lang="ru-RU" dirty="0"/>
              <a:t>Проверка по источникам формирования  капитала</a:t>
            </a:r>
          </a:p>
          <a:p>
            <a:r>
              <a:rPr lang="ru-RU" dirty="0"/>
              <a:t>Достоверность и полнота отражения в отчете увеличения или уменьшения капитала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48173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62B1E-3495-4D10-B813-5CFDAF1A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Чистые активы/капитал государственного учреждения может быть разделен на две составные части:</a:t>
            </a:r>
            <a:br>
              <a:rPr lang="ru-K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298A80-FF32-45DB-8A35-5363E4BFF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финансирование капитальных вложений;</a:t>
            </a:r>
            <a:endParaRPr lang="ru-KZ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чистые активы/капитал, полученный в результате деятельности государственного учреждения:</a:t>
            </a:r>
            <a:endParaRPr lang="ru-KZ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накопленный финансовый результат (отчетного года и прошлых периодов),</a:t>
            </a:r>
            <a:endParaRPr lang="ru-KZ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резервы.</a:t>
            </a:r>
            <a:endParaRPr lang="ru-KZ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18145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929AF5-E62A-4A01-95F4-F5AEC841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Финансирование капитальных вложений представляет собой величину остатка выделенных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плановых назначений на принятие обязательств по капитальным вложениям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подлежащих списанию на доходы от потребления финансирования капитальных вложений в будущих периодах. </a:t>
            </a:r>
            <a:br>
              <a:rPr lang="ru-K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1DE6E9-37D0-4FB0-A60C-A497AB1CF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Величина финансирования капитальных вложений может меняться, например:</a:t>
            </a:r>
            <a:endParaRPr lang="ru-KZ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сторону увеличения – при выделении государственному учреждению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плановых назначений на принятие обязательств по капитальным вложениям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при получении на баланс долгосрочных активов от другого государственного учреждения, подведомственного тому же администратору бюджетных программ, что и принимающая сторона.</a:t>
            </a:r>
            <a:endParaRPr lang="ru-KZ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сторону уменьшения – при списании на доходы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потребления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финансирования капитальных вложений (при начислении амортизации или списании долгосрочных активов) или при передаче на баланс долгосрочных активов другому государственному учреждению, подведомственного тому же администратору бюджетных программ, что и принимающая сторона. </a:t>
            </a:r>
            <a:endParaRPr lang="ru-KZ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500081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F48A96-CD11-44B4-9903-3A2E6C1A2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19405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Чистые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активы/капитал, полученный в результате деятельности государственного учреждения, показывает насколько увеличились чистые активы/капитал в результате деятельности за все время его существования.</a:t>
            </a:r>
            <a:br>
              <a:rPr lang="ru-RU" sz="18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Чистые активы/капитал, полученный в результате деятельности государственного учреждения, может меняться, например:</a:t>
            </a:r>
            <a:br>
              <a:rPr lang="ru-K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ru-KZ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57E258-B355-4347-BA54-762DADD72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3759"/>
            <a:ext cx="10515600" cy="403320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сторону увеличения – при получении государственным учреждением положительного финансового результата за отчетный период или при увеличении резервов (например, при отражении в учете произведенной переоценки долгосрочных активов в сторону увеличения).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сторону уменьшения – при получении государственным учреждением отрицательного финансового результата за отчетный период или при уменьшении резервов (например, при отражении в учете произведенной переоценки долгосрочных активов в сторону уменьшения). 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1016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C5BDA-219E-4BFD-A355-4245BBA4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учета операций по чистым активам/капиталу предназначены следующие счета:</a:t>
            </a:r>
            <a:br>
              <a:rPr lang="ru-K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200A0C-E69E-4EBB-81CF-0C6636E51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5010 «Финансирование капитальных вложений»;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5110 «Резервы»;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5210 «Финансовый результат отчетного года»;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5220 «Финансовый результат предыдущих лет».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52167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2E6A8-F73C-4C6B-8ADA-F1E10368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Отражение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финансирования капитальных вложений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учете государственного учреждения производится следующими записями:</a:t>
            </a:r>
            <a:br>
              <a:rPr lang="ru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5D2FAEB-4A64-455B-9AE2-A903F4BC6C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446074"/>
              </p:ext>
            </p:extLst>
          </p:nvPr>
        </p:nvGraphicFramePr>
        <p:xfrm>
          <a:off x="838200" y="1473201"/>
          <a:ext cx="10515601" cy="54269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49263">
                  <a:extLst>
                    <a:ext uri="{9D8B030D-6E8A-4147-A177-3AD203B41FA5}">
                      <a16:colId xmlns:a16="http://schemas.microsoft.com/office/drawing/2014/main" val="2947373317"/>
                    </a:ext>
                  </a:extLst>
                </a:gridCol>
                <a:gridCol w="4554459">
                  <a:extLst>
                    <a:ext uri="{9D8B030D-6E8A-4147-A177-3AD203B41FA5}">
                      <a16:colId xmlns:a16="http://schemas.microsoft.com/office/drawing/2014/main" val="2701405725"/>
                    </a:ext>
                  </a:extLst>
                </a:gridCol>
                <a:gridCol w="3711879">
                  <a:extLst>
                    <a:ext uri="{9D8B030D-6E8A-4147-A177-3AD203B41FA5}">
                      <a16:colId xmlns:a16="http://schemas.microsoft.com/office/drawing/2014/main" val="3602153802"/>
                    </a:ext>
                  </a:extLst>
                </a:gridCol>
              </a:tblGrid>
              <a:tr h="39042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Операция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extLst>
                  <a:ext uri="{0D108BD9-81ED-4DB2-BD59-A6C34878D82A}">
                    <a16:rowId xmlns:a16="http://schemas.microsoft.com/office/drawing/2014/main" val="624719259"/>
                  </a:ext>
                </a:extLst>
              </a:tr>
              <a:tr h="191604">
                <a:tc gridSpan="3"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финансирования на капитальные вложения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08305"/>
                  </a:ext>
                </a:extLst>
              </a:tr>
              <a:tr h="114962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счет внешних займов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1082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назначения на принятие обязательств по капитальным вложениям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1092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назначения на принятие обязательств по капитальным вложениям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5012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капитальных вложений за счет внешних займов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extLst>
                  <a:ext uri="{0D108BD9-81ED-4DB2-BD59-A6C34878D82A}">
                    <a16:rowId xmlns:a16="http://schemas.microsoft.com/office/drawing/2014/main" val="29061149"/>
                  </a:ext>
                </a:extLst>
              </a:tr>
              <a:tr h="191604">
                <a:tc gridSpan="3"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амортизации долгосрочных активов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303429"/>
                  </a:ext>
                </a:extLst>
              </a:tr>
              <a:tr h="1341231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амортизации долгосрочных активов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Накопленная амортизация основных средств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Накопленная амортизация инвестиционной недвижимости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2721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Накопленная амортизация нематериальных активов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extLst>
                  <a:ext uri="{0D108BD9-81ED-4DB2-BD59-A6C34878D82A}">
                    <a16:rowId xmlns:a16="http://schemas.microsoft.com/office/drawing/2014/main" val="2804413210"/>
                  </a:ext>
                </a:extLst>
              </a:tr>
              <a:tr h="212955">
                <a:tc gridSpan="3"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Одновременно осуществляется вторая запись на признание дохода от потребления финансирования капитальных вложений: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23012"/>
                  </a:ext>
                </a:extLst>
              </a:tr>
              <a:tr h="654808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Полученных капитальных вложений за счет внешних займов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5012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капитальных вложений за счет внешних займов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финансирования за счет внешних займов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extLst>
                  <a:ext uri="{0D108BD9-81ED-4DB2-BD59-A6C34878D82A}">
                    <a16:rowId xmlns:a16="http://schemas.microsoft.com/office/drawing/2014/main" val="1767272038"/>
                  </a:ext>
                </a:extLst>
              </a:tr>
              <a:tr h="191604">
                <a:tc gridSpan="3"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Закрытие плановых назначений на принятие обязательств по капитальным вложениям в конце года.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007179"/>
                  </a:ext>
                </a:extLst>
              </a:tr>
              <a:tr h="110311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5012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капитальных вложений за счет внешних займов и связанных грантов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1087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назначения на принятие обязательств по проектам за счет внешних займов и связанных грантов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26" marR="36526" marT="0" marB="0"/>
                </a:tc>
                <a:extLst>
                  <a:ext uri="{0D108BD9-81ED-4DB2-BD59-A6C34878D82A}">
                    <a16:rowId xmlns:a16="http://schemas.microsoft.com/office/drawing/2014/main" val="294508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145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5A96BB-71D1-48AB-A65F-48158BC8C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5551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Накопленный финансовый результат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отражается на счетах 5210 «Финансовый результат отчетного года» и 5220 «Финансовый результат предыдущих лет». 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счете 5210 «Финансовый результат отчетного года» показывается результат закрытия сумм доходов и расходов государственного учреждения за отчетный год.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счете 5220 «Финансовый результат предыдущих лет» показывается финансовый результат с нарастающим итогом за весь период деятельности государственного учреждения, включая отчетный год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569367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CDB3D-8935-428D-95BB-31CECF6E3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отражения финансовых результатов осуществляются корреспонденции: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FC1C751-4BC2-4B13-9F2F-600EF919B9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2720"/>
              </p:ext>
            </p:extLst>
          </p:nvPr>
        </p:nvGraphicFramePr>
        <p:xfrm>
          <a:off x="1087120" y="1600994"/>
          <a:ext cx="10266681" cy="455374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209713">
                  <a:extLst>
                    <a:ext uri="{9D8B030D-6E8A-4147-A177-3AD203B41FA5}">
                      <a16:colId xmlns:a16="http://schemas.microsoft.com/office/drawing/2014/main" val="4206153595"/>
                    </a:ext>
                  </a:extLst>
                </a:gridCol>
                <a:gridCol w="3528484">
                  <a:extLst>
                    <a:ext uri="{9D8B030D-6E8A-4147-A177-3AD203B41FA5}">
                      <a16:colId xmlns:a16="http://schemas.microsoft.com/office/drawing/2014/main" val="4119671967"/>
                    </a:ext>
                  </a:extLst>
                </a:gridCol>
                <a:gridCol w="3528484">
                  <a:extLst>
                    <a:ext uri="{9D8B030D-6E8A-4147-A177-3AD203B41FA5}">
                      <a16:colId xmlns:a16="http://schemas.microsoft.com/office/drawing/2014/main" val="2460663011"/>
                    </a:ext>
                  </a:extLst>
                </a:gridCol>
              </a:tblGrid>
              <a:tr h="334265"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Операция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4238951894"/>
                  </a:ext>
                </a:extLst>
              </a:tr>
              <a:tr h="1582305"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заключительными оборотами начисленных доходов в конце отчетного периода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необменных операций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обменных операций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управления активами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отчетного года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1343063100"/>
                  </a:ext>
                </a:extLst>
              </a:tr>
              <a:tr h="1582305"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заключительными оборотами начисленных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в конце отчетного периода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отчетного года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7000-7100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Операционные расходы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бюджетным выплатам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управлению активами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4186007646"/>
                  </a:ext>
                </a:extLst>
              </a:tr>
              <a:tr h="527435">
                <a:tc rowSpan="2"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Перенос финансовых результатов отчетного года на финансовый результат предыдущих лет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отчетного года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предыдущих лет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3651595213"/>
                  </a:ext>
                </a:extLst>
              </a:tr>
              <a:tr h="527435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5220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предыдущих лет</a:t>
                      </a:r>
                      <a:endParaRPr lang="ru-K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5210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результат отчетного года</a:t>
                      </a:r>
                      <a:endParaRPr lang="ru-K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942" marR="53942" marT="0" marB="0"/>
                </a:tc>
                <a:extLst>
                  <a:ext uri="{0D108BD9-81ED-4DB2-BD59-A6C34878D82A}">
                    <a16:rowId xmlns:a16="http://schemas.microsoft.com/office/drawing/2014/main" val="4242019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659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34A9F-493B-4542-AE47-DBF4DC00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69915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счетах подраздела 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5100 «Резервы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отражаются суммы резервов на переоценку долгосрочных активов, начисляемые при использовании модели учета активов по переоцененной стоимости, на пересчет иностранной валюты по зарубежной деятельности и прочие резервы.</a:t>
            </a:r>
            <a:br>
              <a:rPr lang="ru-K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ru-RU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начисления и списания резервов на переоценку долгосрочных активов рассмотрен в соответствующих темах настоящего учебного пособия. Приведем соответствующие записи в бухгалтерском учете государственного учреждения, связанные с подразделом 5100 «Резервы»:</a:t>
            </a:r>
            <a:br>
              <a:rPr lang="ru-K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27281190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B3906CA-BE1D-45C4-ABE6-BFCAAEA3F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078323"/>
              </p:ext>
            </p:extLst>
          </p:nvPr>
        </p:nvGraphicFramePr>
        <p:xfrm>
          <a:off x="1005840" y="477520"/>
          <a:ext cx="10210799" cy="646880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83452">
                  <a:extLst>
                    <a:ext uri="{9D8B030D-6E8A-4147-A177-3AD203B41FA5}">
                      <a16:colId xmlns:a16="http://schemas.microsoft.com/office/drawing/2014/main" val="3081954722"/>
                    </a:ext>
                  </a:extLst>
                </a:gridCol>
                <a:gridCol w="3307224">
                  <a:extLst>
                    <a:ext uri="{9D8B030D-6E8A-4147-A177-3AD203B41FA5}">
                      <a16:colId xmlns:a16="http://schemas.microsoft.com/office/drawing/2014/main" val="1315618213"/>
                    </a:ext>
                  </a:extLst>
                </a:gridCol>
                <a:gridCol w="3020123">
                  <a:extLst>
                    <a:ext uri="{9D8B030D-6E8A-4147-A177-3AD203B41FA5}">
                      <a16:colId xmlns:a16="http://schemas.microsoft.com/office/drawing/2014/main" val="4106580486"/>
                    </a:ext>
                  </a:extLst>
                </a:gridCol>
              </a:tblGrid>
              <a:tr h="439773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Операция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Дебет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Кредит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2643118818"/>
                  </a:ext>
                </a:extLst>
              </a:tr>
              <a:tr h="49434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Увеличение балансовой стоимости основных средств в результате произведенной переоценки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2310-2380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Основные средства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5111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Резерв на переоценку основных средств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928715773"/>
                  </a:ext>
                </a:extLst>
              </a:tr>
              <a:tr h="692086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Корректировка накопленной амортизации, в результате произведенной переоценки основных средств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5111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Резерв на переоценку основных средств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2391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Накопленная амортизация основных средств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3211084352"/>
                  </a:ext>
                </a:extLst>
              </a:tr>
              <a:tr h="675008"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Списание суммы дооценки на финансовый результат в результате последующей эксплуатации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5111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Резерв на переоценку основных средств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5220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Финансовый результат предыдущих лет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1593054850"/>
                  </a:ext>
                </a:extLst>
              </a:tr>
              <a:tr h="675008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Увеличение балансовой стоимости нематериальных активов в результате произведенной переоценки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2710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Нематериальные активы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5112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Резерв на переоценку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3089123242"/>
                  </a:ext>
                </a:extLst>
              </a:tr>
              <a:tr h="790956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Корректировка накопленной амортизации, в результате произведенной переоценки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5112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Резерв на переоценку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2721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Накопленная амортизация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496487730"/>
                  </a:ext>
                </a:extLst>
              </a:tr>
              <a:tr h="675008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Списание суммы дооценки на финансовый результат в результате последующей эксплуатации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5112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Резерв на переоценку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5220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Финансовый результат предыдущих лет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2879590491"/>
                  </a:ext>
                </a:extLst>
              </a:tr>
              <a:tr h="494347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Увеличение справедливой стоимости финансовых инвестиций, имеющихся в наличии для продажи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1120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Краткосрочные финансовые инвестиции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5113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effectLst/>
                        </a:rPr>
                        <a:t>Резерв на переоценку финансовых инвестиций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942798724"/>
                  </a:ext>
                </a:extLst>
              </a:tr>
              <a:tr h="1240810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Списание суммы резерва на финансовый результат при выбытии переоцененных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5111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Резерв на переоценку основных средств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5112</a:t>
                      </a:r>
                      <a:endParaRPr lang="ru-KZ" sz="14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>
                          <a:effectLst/>
                        </a:rPr>
                        <a:t>Резерв на переоценку нематериальных активов</a:t>
                      </a:r>
                      <a:endParaRPr lang="ru-KZ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 dirty="0">
                          <a:effectLst/>
                        </a:rPr>
                        <a:t>5220</a:t>
                      </a:r>
                      <a:endParaRPr lang="ru-KZ" sz="14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u="none" strike="noStrike" dirty="0">
                          <a:effectLst/>
                        </a:rPr>
                        <a:t>Финансовый результат предыдущих лет</a:t>
                      </a:r>
                      <a:endParaRPr lang="ru-KZ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0155" marR="30155" marT="0" marB="0"/>
                </a:tc>
                <a:extLst>
                  <a:ext uri="{0D108BD9-81ED-4DB2-BD59-A6C34878D82A}">
                    <a16:rowId xmlns:a16="http://schemas.microsoft.com/office/drawing/2014/main" val="2571386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46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E0C0B9-670E-4306-B2B5-5A8EDA93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90F5AD-11AE-4BB0-843E-F37555C2D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Целью аудита чистых активов/капитала является формирование аудиторского мнения о достоверности финансовой отчетности по разделу-V Бухгалтерского баланса "Чистые активы/капитал" в соответствии с нормативными правовыми актами по бухгалтерскому учету и финансовой отчетности.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81595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5E5903-BFF4-49B1-89E3-6D0D7812E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Задачами аудита чистых активов/капитала являются: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A0A4A1-27F8-4524-B866-CB88D4033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правильность учета операций на счетах чистых активов/капитала;</a:t>
            </a:r>
          </a:p>
          <a:p>
            <a:r>
              <a:rPr lang="ru-RU" dirty="0"/>
              <a:t>правильность соотнесения сумм на капитальные вложения; </a:t>
            </a:r>
          </a:p>
          <a:p>
            <a:r>
              <a:rPr lang="ru-RU" dirty="0"/>
              <a:t>правильность закрытия счетов доходов и расходов в конце отчетного периода;</a:t>
            </a:r>
          </a:p>
          <a:p>
            <a:r>
              <a:rPr lang="ru-RU" dirty="0"/>
              <a:t>правильность формирования и учета резервов;</a:t>
            </a:r>
          </a:p>
          <a:p>
            <a:r>
              <a:rPr lang="ru-RU" dirty="0"/>
              <a:t>правильность отражения финансовых результатов отчетного периода, проведение корректировки учетных данных;</a:t>
            </a:r>
          </a:p>
          <a:p>
            <a:r>
              <a:rPr lang="ru-RU" dirty="0"/>
              <a:t> подтверждение оценки средств внутреннего контроля и бухгалтерского учета.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8347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A0D6F-28B9-4A01-AC9A-10896191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/>
              <a:t>Государственный аудитор руководствуется приказами Министерства финансов Республики Казахстан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0C32D1-2853-4FCA-8B4A-14FDB52DD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аудиторских доказательств являются: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индивидуальный план финансирования по обязательствам и по платежам государственного учреждения;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гражданско-правовые сделки на поставку товаров (работ и услуг);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мемориальный ордер 14 –свод ведомостей по расчетам с родителями за содержание детей по форме 406 согласно приложению 88 к Альбому форм бухгалтерской документации;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мемориальный ордер 15 – накопительная ведомость начисления доходов от необменных операций по форме 409 согласно приложению 94 к Альбому форм бухгалтерской документации;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мемориальный ордер 16 –накопительная ведомость начисления доходов от реализации товаров (работ, услуг) по форме 409-а согласно приложению 95 к Альбому форм бухгалтерской документации;</a:t>
            </a:r>
          </a:p>
          <a:p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96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4CCB3-D235-4014-B3E5-F07A57B9E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аудиторских доказательств являются: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21B8CC-66C7-4F75-B5A3-881B2D219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мемориальный ордер 17 –накопительная ведомость начисления доходов от управления активами по форме № 409-б согласно приложению 96 к Альбому форм бухгалтерской документации;</a:t>
            </a:r>
          </a:p>
          <a:p>
            <a:r>
              <a:rPr lang="ru-RU" dirty="0"/>
              <a:t>       мемориальный ордер 18 –накопительная ведомость начисления доходов по прочим операциям по форме 409-в согласно приложению 97 к Альбому форм бухгалтерской документации;</a:t>
            </a:r>
          </a:p>
          <a:p>
            <a:r>
              <a:rPr lang="ru-RU" dirty="0"/>
              <a:t>       мемориальный ордер 19 –накопительная ведомость начисления операционных расходов по форме 458 согласно приложению 98 к Альбому форм бухгалтерской документации;</a:t>
            </a:r>
          </a:p>
          <a:p>
            <a:r>
              <a:rPr lang="ru-RU" dirty="0"/>
              <a:t>       мемориальный ордер 20 – накопительная ведомость начисления расходов по бюджетным выплатам по форме 458-а согласно приложению 99 к Альбому форм бухгалтерской документации;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80993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FE968E-BDC3-44EB-B111-78B3D3427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аудиторских доказательств являются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86D37D-6C1E-4C0D-BBE7-2CB1CCCA5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мемориальный ордер 21 –накопительная ведомость начисления расходов по управлению активами по форме 458-б согласно приложению 100 к Альбому форм бухгалтерской документации;</a:t>
            </a:r>
          </a:p>
          <a:p>
            <a:r>
              <a:rPr lang="ru-RU" dirty="0"/>
              <a:t>       мемориальный ордер 22 – накопительная ведомость начисления расходов по прочим операциям по форме 458-в согласно приложению 101 к Альбому форм бухгалтерской документации;</a:t>
            </a:r>
          </a:p>
          <a:p>
            <a:r>
              <a:rPr lang="ru-RU" dirty="0"/>
              <a:t>      кассовые документы;</a:t>
            </a:r>
          </a:p>
          <a:p>
            <a:r>
              <a:rPr lang="ru-RU" dirty="0"/>
              <a:t>       книга "Журнал-главная" по форме 308 согласно приложению 109 к Альбому форм бухгалтерской документации;</a:t>
            </a:r>
          </a:p>
          <a:p>
            <a:r>
              <a:rPr lang="ru-RU" dirty="0"/>
              <a:t>       отчет об изменениях чистых активов/капитала по форме 4 согласно приложению 4 к формам и правилам составления и представления финансовой отчетности, утвержденным приказом Министра финансов Республики Казахстан от 8 июля 2010 года № 325;</a:t>
            </a:r>
          </a:p>
          <a:p>
            <a:r>
              <a:rPr lang="ru-RU" dirty="0"/>
              <a:t>      бюджетная отчетность.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81332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8B116-B767-4F02-AE92-F3D3B9115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Аудит чистых активов/капитала проводится на основании регистров бухгалтерского учета. При необходимости проводится запрос из внешних источников.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D0893D-927C-42A7-AF31-CE0ABEC37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4400" i="1" dirty="0"/>
              <a:t>Сбор аудиторских доказательств производится путем проведения аудиторских процедур и оформляются рабочим документом "РД – Программа проведения аудиторских процедур чистых активов/капитала (РД-ПЧАК)" по форме согласно приложению</a:t>
            </a:r>
            <a:endParaRPr lang="ru-KZ" sz="4400" i="1" dirty="0"/>
          </a:p>
        </p:txBody>
      </p:sp>
    </p:spTree>
    <p:extLst>
      <p:ext uri="{BB962C8B-B14F-4D97-AF65-F5344CB8AC3E}">
        <p14:creationId xmlns:p14="http://schemas.microsoft.com/office/powerpoint/2010/main" val="310578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53C64-55B8-4948-B59D-A8D6745A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 проведения сбора аудиторских доказательств: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F0448C-C1AC-4798-8BF5-3DD3D7088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– отраженные в бухгалтерском учете операции по учету чистых активов/капитала имели место в течение отчетного периода и связаны с объектом аудита;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полнота – чистые активы/капитал полностью учтены в бухгалтерском учете и отражены в финансовой отчетности и информация по ним раскрыта;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точность и отсечение – операций по чистым активам/капиталу отражены на надлежащую сумму и распределены в отчетном периоде;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классификация – доходы и расходы правильно классифицированы в отчетности и операции по ним разнесены по надлежащим счетам;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существование – отраженные в отчетности чистые активы/капитал действительно существуют;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права и обязательства – вытекают из деятельности объекта аудита и подтверждаются документами;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оценка и распределение – элементы финансовой отчетности, относящиеся к чистым активам/капиталу правильно оценены и распределены;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K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12078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226</TotalTime>
  <Words>2158</Words>
  <Application>Microsoft Office PowerPoint</Application>
  <PresentationFormat>Широкоэкранный</PresentationFormat>
  <Paragraphs>214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Calibri</vt:lpstr>
      <vt:lpstr>Calibri Light</vt:lpstr>
      <vt:lpstr>Times New Roman</vt:lpstr>
      <vt:lpstr>Wingdings</vt:lpstr>
      <vt:lpstr>Ретро</vt:lpstr>
      <vt:lpstr>Аудит отчета об изменении чистых активов/капитала </vt:lpstr>
      <vt:lpstr>ПЛАН </vt:lpstr>
      <vt:lpstr>Цель </vt:lpstr>
      <vt:lpstr>Задачами аудита чистых активов/капитала являются:</vt:lpstr>
      <vt:lpstr>Государственный аудитор руководствуется приказами Министерства финансов Республики Казахстан</vt:lpstr>
      <vt:lpstr>Источниками аудиторских доказательств являются: </vt:lpstr>
      <vt:lpstr>Источниками аудиторских доказательств являются</vt:lpstr>
      <vt:lpstr>Аудит чистых активов/капитала проводится на основании регистров бухгалтерского учета. При необходимости проводится запрос из внешних источников.</vt:lpstr>
      <vt:lpstr>Критерии проведения сбора аудиторских доказательств:</vt:lpstr>
      <vt:lpstr>оценки систем внутреннего контроля</vt:lpstr>
      <vt:lpstr>Изучение системы внутреннего контроля является непрерывным процессом сбора, обновления и анализа информации и достигается с помощью следующих процедур:</vt:lpstr>
      <vt:lpstr>Аудит чистых активов/капитала производится по финансированию капитальных вложений и резервов. </vt:lpstr>
      <vt:lpstr>Аудит резервов и финансового результата</vt:lpstr>
      <vt:lpstr>Государственный аудитор устанавливает</vt:lpstr>
      <vt:lpstr>Обобщая результаты проверки,</vt:lpstr>
      <vt:lpstr>Государственный аудитор рассматривает</vt:lpstr>
      <vt:lpstr>Для формирования аудиторского мнения учета чистых активов/капитала и достоверности отражения в финансовой отчетности государственному аудитору необходимо:</vt:lpstr>
      <vt:lpstr>В завершение аудита чистых активов/капитала государственный аудитор проводит процедуры:</vt:lpstr>
      <vt:lpstr>Чистые активы/капитал - это доля активов государственного учреждения, оставшаяся после вычета всех обязательств.</vt:lpstr>
      <vt:lpstr>Чистые активы/капитал государственного учреждения может быть разделен на две составные части: </vt:lpstr>
      <vt:lpstr>Финансирование капитальных вложений представляет собой величину остатка выделенных плановых назначений на принятие обязательств по капитальным вложениям, подлежащих списанию на доходы от потребления финансирования капитальных вложений в будущих периодах.  </vt:lpstr>
      <vt:lpstr>Чистые активы/капитал, полученный в результате деятельности государственного учреждения, показывает насколько увеличились чистые активы/капитал в результате деятельности за все время его существования. Чистые активы/капитал, полученный в результате деятельности государственного учреждения, может меняться, например: </vt:lpstr>
      <vt:lpstr>Для учета операций по чистым активам/капиталу предназначены следующие счета: </vt:lpstr>
      <vt:lpstr>Отражение финансирования капитальных вложений в учете государственного учреждения производится следующими записями: </vt:lpstr>
      <vt:lpstr>Накопленный финансовый результат отражается на счетах 5210 «Финансовый результат отчетного года» и 5220 «Финансовый результат предыдущих лет».  На счете 5210 «Финансовый результат отчетного года» показывается результат закрытия сумм доходов и расходов государственного учреждения за отчетный год.  На счете 5220 «Финансовый результат предыдущих лет» показывается финансовый результат с нарастающим итогом за весь период деятельности государственного учреждения, включая отчетный год</vt:lpstr>
      <vt:lpstr>Для отражения финансовых результатов осуществляются корреспонденции:</vt:lpstr>
      <vt:lpstr>На счетах подраздела 5100 «Резервы» отражаются суммы резервов на переоценку долгосрочных активов, начисляемые при использовании модели учета активов по переоцененной стоимости, на пересчет иностранной валюты по зарубежной деятельности и прочие резервы. Порядок начисления и списания резервов на переоценку долгосрочных активов рассмотрен в соответствующих темах настоящего учебного пособия. Приведем соответствующие записи в бухгалтерском учете государственного учреждения, связанные с подразделом 5100 «Резервы»: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54</cp:revision>
  <dcterms:created xsi:type="dcterms:W3CDTF">2020-11-26T05:10:34Z</dcterms:created>
  <dcterms:modified xsi:type="dcterms:W3CDTF">2020-11-26T12:06:42Z</dcterms:modified>
</cp:coreProperties>
</file>