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6"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108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5D5FCF42-E718-4FB0-BF73-C946A38A922D}" type="datetimeFigureOut">
              <a:rPr lang="ru-RU" smtClean="0"/>
              <a:t>25.09.2019</a:t>
            </a:fld>
            <a:endParaRPr lang="ru-RU"/>
          </a:p>
        </p:txBody>
      </p:sp>
      <p:sp>
        <p:nvSpPr>
          <p:cNvPr id="2" name="Нижний колонтитул 1"/>
          <p:cNvSpPr>
            <a:spLocks noGrp="1"/>
          </p:cNvSpPr>
          <p:nvPr>
            <p:ph type="ftr" sz="quarter" idx="11"/>
          </p:nvPr>
        </p:nvSpPr>
        <p:spPr/>
        <p:txBody>
          <a:bodyPr/>
          <a:lstStyle/>
          <a:p>
            <a:endParaRPr lang="ru-RU"/>
          </a:p>
        </p:txBody>
      </p:sp>
      <p:sp>
        <p:nvSpPr>
          <p:cNvPr id="15" name="Номер слайда 14"/>
          <p:cNvSpPr>
            <a:spLocks noGrp="1"/>
          </p:cNvSpPr>
          <p:nvPr>
            <p:ph type="sldNum" sz="quarter" idx="12"/>
          </p:nvPr>
        </p:nvSpPr>
        <p:spPr>
          <a:xfrm>
            <a:off x="8229600" y="6473952"/>
            <a:ext cx="758952" cy="246888"/>
          </a:xfrm>
        </p:spPr>
        <p:txBody>
          <a:bodyPr/>
          <a:lstStyle/>
          <a:p>
            <a:fld id="{F3B29F03-2A81-4324-9018-2C87CD03BDA9}"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D5FCF42-E718-4FB0-BF73-C946A38A922D}" type="datetimeFigureOut">
              <a:rPr lang="ru-RU" smtClean="0"/>
              <a:t>25.09.2019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3B29F03-2A81-4324-9018-2C87CD03BDA9}"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D5FCF42-E718-4FB0-BF73-C946A38A922D}" type="datetimeFigureOut">
              <a:rPr lang="ru-RU" smtClean="0"/>
              <a:t>25.09.2019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3B29F03-2A81-4324-9018-2C87CD03BDA9}"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Содержимое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5D5FCF42-E718-4FB0-BF73-C946A38A922D}" type="datetimeFigureOut">
              <a:rPr lang="ru-RU" smtClean="0"/>
              <a:t>25.09.2019</a:t>
            </a:fld>
            <a:endParaRPr lang="ru-RU"/>
          </a:p>
        </p:txBody>
      </p:sp>
      <p:sp>
        <p:nvSpPr>
          <p:cNvPr id="19" name="Нижний колонтитул 18"/>
          <p:cNvSpPr>
            <a:spLocks noGrp="1"/>
          </p:cNvSpPr>
          <p:nvPr>
            <p:ph type="ftr" sz="quarter" idx="11"/>
          </p:nvPr>
        </p:nvSpPr>
        <p:spPr>
          <a:xfrm>
            <a:off x="3581400" y="76200"/>
            <a:ext cx="2895600" cy="288925"/>
          </a:xfrm>
        </p:spPr>
        <p:txBody>
          <a:bodyPr/>
          <a:lstStyle/>
          <a:p>
            <a:endParaRPr lang="ru-RU"/>
          </a:p>
        </p:txBody>
      </p:sp>
      <p:sp>
        <p:nvSpPr>
          <p:cNvPr id="16" name="Номер слайда 15"/>
          <p:cNvSpPr>
            <a:spLocks noGrp="1"/>
          </p:cNvSpPr>
          <p:nvPr>
            <p:ph type="sldNum" sz="quarter" idx="12"/>
          </p:nvPr>
        </p:nvSpPr>
        <p:spPr>
          <a:xfrm>
            <a:off x="8229600" y="6473952"/>
            <a:ext cx="758952" cy="246888"/>
          </a:xfrm>
        </p:spPr>
        <p:txBody>
          <a:bodyPr/>
          <a:lstStyle/>
          <a:p>
            <a:fld id="{F3B29F03-2A81-4324-9018-2C87CD03BDA9}"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5D5FCF42-E718-4FB0-BF73-C946A38A922D}" type="datetimeFigureOut">
              <a:rPr lang="ru-RU" smtClean="0"/>
              <a:t>25.09.2019</a:t>
            </a:fld>
            <a:endParaRPr lang="ru-RU"/>
          </a:p>
        </p:txBody>
      </p:sp>
      <p:sp>
        <p:nvSpPr>
          <p:cNvPr id="11" name="Нижний колонтитул 10"/>
          <p:cNvSpPr>
            <a:spLocks noGrp="1"/>
          </p:cNvSpPr>
          <p:nvPr>
            <p:ph type="ftr" sz="quarter" idx="11"/>
          </p:nvPr>
        </p:nvSpPr>
        <p:spPr/>
        <p:txBody>
          <a:bodyPr/>
          <a:lstStyle/>
          <a:p>
            <a:endParaRPr lang="ru-RU"/>
          </a:p>
        </p:txBody>
      </p:sp>
      <p:sp>
        <p:nvSpPr>
          <p:cNvPr id="16" name="Номер слайда 15"/>
          <p:cNvSpPr>
            <a:spLocks noGrp="1"/>
          </p:cNvSpPr>
          <p:nvPr>
            <p:ph type="sldNum" sz="quarter" idx="12"/>
          </p:nvPr>
        </p:nvSpPr>
        <p:spPr/>
        <p:txBody>
          <a:bodyPr/>
          <a:lstStyle/>
          <a:p>
            <a:fld id="{F3B29F03-2A81-4324-9018-2C87CD03BDA9}" type="slidenum">
              <a:rPr lang="ru-RU" smtClean="0"/>
              <a:t>‹#›</a:t>
            </a:fld>
            <a:endParaRPr lang="ru-RU"/>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Содержимое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5D5FCF42-E718-4FB0-BF73-C946A38A922D}" type="datetimeFigureOut">
              <a:rPr lang="ru-RU" smtClean="0"/>
              <a:t>25.09.2019</a:t>
            </a:fld>
            <a:endParaRPr lang="ru-RU"/>
          </a:p>
        </p:txBody>
      </p:sp>
      <p:sp>
        <p:nvSpPr>
          <p:cNvPr id="10" name="Нижний колонтитул 9"/>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F3B29F03-2A81-4324-9018-2C87CD03BDA9}"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Содержимое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Содержимое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5D5FCF42-E718-4FB0-BF73-C946A38A922D}" type="datetimeFigureOut">
              <a:rPr lang="ru-RU" smtClean="0"/>
              <a:t>25.09.2019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229600" y="6477000"/>
            <a:ext cx="762000" cy="246888"/>
          </a:xfrm>
        </p:spPr>
        <p:txBody>
          <a:bodyPr/>
          <a:lstStyle/>
          <a:p>
            <a:fld id="{F3B29F03-2A81-4324-9018-2C87CD03BDA9}" type="slidenum">
              <a:rPr lang="ru-RU" smtClean="0"/>
              <a:t>‹#›</a:t>
            </a:fld>
            <a:endParaRPr lang="ru-RU"/>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5D5FCF42-E718-4FB0-BF73-C946A38A922D}" type="datetimeFigureOut">
              <a:rPr lang="ru-RU" smtClean="0"/>
              <a:t>25.09.2019</a:t>
            </a:fld>
            <a:endParaRPr lang="ru-RU"/>
          </a:p>
        </p:txBody>
      </p:sp>
      <p:sp>
        <p:nvSpPr>
          <p:cNvPr id="21" name="Нижний колонтитул 20"/>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3B29F03-2A81-4324-9018-2C87CD03BDA9}"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5D5FCF42-E718-4FB0-BF73-C946A38A922D}" type="datetimeFigureOut">
              <a:rPr lang="ru-RU" smtClean="0"/>
              <a:t>25.09.2019</a:t>
            </a:fld>
            <a:endParaRPr lang="ru-RU"/>
          </a:p>
        </p:txBody>
      </p:sp>
      <p:sp>
        <p:nvSpPr>
          <p:cNvPr id="24" name="Нижний колонтитул 23"/>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3B29F03-2A81-4324-9018-2C87CD03BDA9}"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Содержимое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5D5FCF42-E718-4FB0-BF73-C946A38A922D}" type="datetimeFigureOut">
              <a:rPr lang="ru-RU" smtClean="0"/>
              <a:t>25.09.2019</a:t>
            </a:fld>
            <a:endParaRPr lang="ru-RU"/>
          </a:p>
        </p:txBody>
      </p:sp>
      <p:sp>
        <p:nvSpPr>
          <p:cNvPr id="29" name="Нижний колонтитул 28"/>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3B29F03-2A81-4324-9018-2C87CD03BDA9}"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fld id="{5D5FCF42-E718-4FB0-BF73-C946A38A922D}" type="datetimeFigureOut">
              <a:rPr lang="ru-RU" smtClean="0"/>
              <a:t>25.09.2019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F3B29F03-2A81-4324-9018-2C87CD03BDA9}" type="slidenum">
              <a:rPr lang="ru-RU" smtClean="0"/>
              <a:t>‹#›</a:t>
            </a:fld>
            <a:endParaRPr lang="ru-RU"/>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5D5FCF42-E718-4FB0-BF73-C946A38A922D}" type="datetimeFigureOut">
              <a:rPr lang="ru-RU" smtClean="0"/>
              <a:t>25.09.2019</a:t>
            </a:fld>
            <a:endParaRPr lang="ru-RU"/>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ru-RU"/>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F3B29F03-2A81-4324-9018-2C87CD03BDA9}" type="slidenum">
              <a:rPr lang="ru-RU" smtClean="0"/>
              <a:t>‹#›</a:t>
            </a:fld>
            <a:endParaRPr lang="ru-RU"/>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0" y="3068960"/>
            <a:ext cx="9144000" cy="648072"/>
          </a:xfrm>
        </p:spPr>
        <p:txBody>
          <a:bodyPr>
            <a:noAutofit/>
          </a:bodyPr>
          <a:lstStyle/>
          <a:p>
            <a:pPr algn="ctr">
              <a:spcBef>
                <a:spcPts val="0"/>
              </a:spcBef>
            </a:pPr>
            <a:r>
              <a:rPr lang="kk-KZ" sz="3200" b="1" dirty="0" smtClean="0">
                <a:solidFill>
                  <a:srgbClr val="002060"/>
                </a:solidFill>
                <a:latin typeface="Times New Roman" pitchFamily="18" charset="0"/>
                <a:cs typeface="Times New Roman" pitchFamily="18" charset="0"/>
              </a:rPr>
              <a:t>Дәріс 10. </a:t>
            </a:r>
          </a:p>
          <a:p>
            <a:pPr algn="ctr">
              <a:spcBef>
                <a:spcPts val="0"/>
              </a:spcBef>
            </a:pPr>
            <a:r>
              <a:rPr lang="kk-KZ" sz="3200" b="1" dirty="0" smtClean="0">
                <a:solidFill>
                  <a:srgbClr val="002060"/>
                </a:solidFill>
                <a:latin typeface="Times New Roman" pitchFamily="18" charset="0"/>
                <a:cs typeface="Times New Roman" pitchFamily="18" charset="0"/>
              </a:rPr>
              <a:t>Желілік диск құру арқылы синхрондау процессін жүргізу</a:t>
            </a:r>
          </a:p>
        </p:txBody>
      </p:sp>
      <p:sp>
        <p:nvSpPr>
          <p:cNvPr id="4" name="TextBox 3"/>
          <p:cNvSpPr txBox="1"/>
          <p:nvPr/>
        </p:nvSpPr>
        <p:spPr>
          <a:xfrm>
            <a:off x="0" y="260649"/>
            <a:ext cx="9144000" cy="369332"/>
          </a:xfrm>
          <a:prstGeom prst="rect">
            <a:avLst/>
          </a:prstGeom>
          <a:noFill/>
        </p:spPr>
        <p:txBody>
          <a:bodyPr wrap="square" rtlCol="0">
            <a:spAutoFit/>
          </a:bodyPr>
          <a:lstStyle/>
          <a:p>
            <a:pPr algn="ctr"/>
            <a:r>
              <a:rPr lang="kk-KZ" dirty="0" smtClean="0">
                <a:latin typeface="Times New Roman" pitchFamily="18" charset="0"/>
                <a:cs typeface="Times New Roman" pitchFamily="18" charset="0"/>
              </a:rPr>
              <a:t>Қазақстан Республикасының Білім және </a:t>
            </a:r>
            <a:r>
              <a:rPr lang="kk-KZ" smtClean="0">
                <a:latin typeface="Times New Roman" pitchFamily="18" charset="0"/>
                <a:cs typeface="Times New Roman" pitchFamily="18" charset="0"/>
              </a:rPr>
              <a:t>ғылым </a:t>
            </a:r>
            <a:r>
              <a:rPr lang="kk-KZ" smtClean="0">
                <a:latin typeface="Times New Roman" pitchFamily="18" charset="0"/>
                <a:cs typeface="Times New Roman" pitchFamily="18" charset="0"/>
              </a:rPr>
              <a:t>министрлігі</a:t>
            </a:r>
            <a:endParaRPr lang="kk-KZ" dirty="0" smtClean="0">
              <a:latin typeface="Times New Roman" pitchFamily="18" charset="0"/>
              <a:cs typeface="Times New Roman" pitchFamily="18" charset="0"/>
            </a:endParaRPr>
          </a:p>
        </p:txBody>
      </p:sp>
      <p:sp>
        <p:nvSpPr>
          <p:cNvPr id="5" name="TextBox 4"/>
          <p:cNvSpPr txBox="1"/>
          <p:nvPr/>
        </p:nvSpPr>
        <p:spPr>
          <a:xfrm>
            <a:off x="0" y="1412776"/>
            <a:ext cx="9144000" cy="432048"/>
          </a:xfrm>
          <a:prstGeom prst="rect">
            <a:avLst/>
          </a:prstGeom>
          <a:noFill/>
        </p:spPr>
        <p:txBody>
          <a:bodyPr wrap="square" rtlCol="0">
            <a:spAutoFit/>
          </a:bodyPr>
          <a:lstStyle/>
          <a:p>
            <a:pPr algn="ctr"/>
            <a:r>
              <a:rPr lang="kk-KZ" sz="2200" dirty="0" smtClean="0">
                <a:latin typeface="Times New Roman" pitchFamily="18" charset="0"/>
                <a:cs typeface="Times New Roman" pitchFamily="18" charset="0"/>
              </a:rPr>
              <a:t>Виртуалдау технологиялары және бұлтты есептеулер</a:t>
            </a:r>
            <a:endParaRPr lang="ru-RU" sz="2200" dirty="0">
              <a:latin typeface="Times New Roman" pitchFamily="18" charset="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457200"/>
            <a:ext cx="8991600" cy="838200"/>
          </a:xfrm>
        </p:spPr>
        <p:txBody>
          <a:bodyPr>
            <a:normAutofit fontScale="90000"/>
          </a:bodyPr>
          <a:lstStyle/>
          <a:p>
            <a:pPr algn="ctr"/>
            <a:r>
              <a:rPr lang="kk-KZ" b="1" dirty="0" smtClean="0">
                <a:latin typeface="Times New Roman" pitchFamily="18" charset="0"/>
                <a:cs typeface="Times New Roman" pitchFamily="18" charset="0"/>
              </a:rPr>
              <a:t>Желілік дискіні құру</a:t>
            </a: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endParaRPr lang="ru-RU" dirty="0"/>
          </a:p>
        </p:txBody>
      </p:sp>
      <p:sp>
        <p:nvSpPr>
          <p:cNvPr id="3" name="Содержимое 2"/>
          <p:cNvSpPr>
            <a:spLocks noGrp="1"/>
          </p:cNvSpPr>
          <p:nvPr>
            <p:ph idx="1"/>
          </p:nvPr>
        </p:nvSpPr>
        <p:spPr/>
        <p:txBody>
          <a:bodyPr>
            <a:normAutofit/>
          </a:bodyPr>
          <a:lstStyle/>
          <a:p>
            <a:pPr lvl="0">
              <a:buFont typeface="Wingdings" pitchFamily="2" charset="2"/>
              <a:buChar char="q"/>
            </a:pPr>
            <a:r>
              <a:rPr lang="kk-KZ" sz="2900" i="1" dirty="0" smtClean="0">
                <a:latin typeface="Times New Roman" pitchFamily="18" charset="0"/>
                <a:cs typeface="Times New Roman" pitchFamily="18" charset="0"/>
              </a:rPr>
              <a:t>Готово</a:t>
            </a:r>
            <a:r>
              <a:rPr lang="kk-KZ" sz="2900" dirty="0" smtClean="0">
                <a:latin typeface="Times New Roman" pitchFamily="18" charset="0"/>
                <a:cs typeface="Times New Roman" pitchFamily="18" charset="0"/>
              </a:rPr>
              <a:t> батырмасын шерткенде экранда авторизация терезесі ашылады. Осы терезеде өз логиніңізді және құпия сөзіңізді енгізіңіз.  Нәтижесінде </a:t>
            </a:r>
            <a:r>
              <a:rPr lang="kk-KZ" sz="2900" i="1" dirty="0" smtClean="0">
                <a:latin typeface="Times New Roman" pitchFamily="18" charset="0"/>
                <a:cs typeface="Times New Roman" pitchFamily="18" charset="0"/>
              </a:rPr>
              <a:t>Мой компьютер</a:t>
            </a:r>
            <a:r>
              <a:rPr lang="kk-KZ" sz="2900" dirty="0" smtClean="0">
                <a:latin typeface="Times New Roman" pitchFamily="18" charset="0"/>
                <a:cs typeface="Times New Roman" pitchFamily="18" charset="0"/>
              </a:rPr>
              <a:t> терезесінде </a:t>
            </a:r>
            <a:r>
              <a:rPr lang="kk-KZ" sz="2900" i="1" dirty="0" smtClean="0">
                <a:latin typeface="Times New Roman" pitchFamily="18" charset="0"/>
                <a:cs typeface="Times New Roman" pitchFamily="18" charset="0"/>
              </a:rPr>
              <a:t>А:\</a:t>
            </a:r>
            <a:r>
              <a:rPr lang="kk-KZ" sz="2900" dirty="0" smtClean="0">
                <a:latin typeface="Times New Roman" pitchFamily="18" charset="0"/>
                <a:cs typeface="Times New Roman" pitchFamily="18" charset="0"/>
              </a:rPr>
              <a:t> дискісі пайда болады.</a:t>
            </a:r>
            <a:endParaRPr lang="ru-RU" sz="2900" dirty="0" smtClean="0">
              <a:latin typeface="Times New Roman" pitchFamily="18" charset="0"/>
              <a:cs typeface="Times New Roman" pitchFamily="18" charset="0"/>
            </a:endParaRPr>
          </a:p>
          <a:p>
            <a:pPr>
              <a:buFont typeface="Wingdings" pitchFamily="2" charset="2"/>
              <a:buChar char="q"/>
            </a:pPr>
            <a:r>
              <a:rPr lang="kk-KZ" sz="2900" i="1" dirty="0" smtClean="0">
                <a:latin typeface="Times New Roman" pitchFamily="18" charset="0"/>
                <a:cs typeface="Times New Roman" pitchFamily="18" charset="0"/>
              </a:rPr>
              <a:t>Ескерту:  enucloud.kz</a:t>
            </a:r>
            <a:r>
              <a:rPr lang="kk-KZ" sz="2900" dirty="0" smtClean="0">
                <a:latin typeface="Times New Roman" pitchFamily="18" charset="0"/>
                <a:cs typeface="Times New Roman" pitchFamily="18" charset="0"/>
              </a:rPr>
              <a:t> орнына өз доменіңізді көрсетіңіз.</a:t>
            </a:r>
            <a:endParaRPr lang="ru-RU" sz="2900" dirty="0" smtClean="0">
              <a:latin typeface="Times New Roman" pitchFamily="18" charset="0"/>
              <a:cs typeface="Times New Roman" pitchFamily="18" charset="0"/>
            </a:endParaRPr>
          </a:p>
          <a:p>
            <a:pPr>
              <a:buFont typeface="Wingdings" pitchFamily="2" charset="2"/>
              <a:buChar char="q"/>
            </a:pPr>
            <a:endParaRPr lang="ru-RU" sz="2900" dirty="0">
              <a:latin typeface="Times New Roman" pitchFamily="18" charset="0"/>
              <a:cs typeface="Times New Roman"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kk-KZ" sz="2800" b="1" dirty="0" smtClean="0">
                <a:latin typeface="Times New Roman" pitchFamily="18" charset="0"/>
                <a:cs typeface="Times New Roman" pitchFamily="18" charset="0"/>
              </a:rPr>
              <a:t>Синхрондау процесін жүзеге асыру</a:t>
            </a:r>
            <a:endParaRPr lang="ru-RU" sz="2800" dirty="0"/>
          </a:p>
        </p:txBody>
      </p:sp>
      <p:sp>
        <p:nvSpPr>
          <p:cNvPr id="3" name="Содержимое 2"/>
          <p:cNvSpPr>
            <a:spLocks noGrp="1"/>
          </p:cNvSpPr>
          <p:nvPr>
            <p:ph idx="1"/>
          </p:nvPr>
        </p:nvSpPr>
        <p:spPr>
          <a:xfrm>
            <a:off x="251520" y="1124744"/>
            <a:ext cx="8892480" cy="1224136"/>
          </a:xfrm>
        </p:spPr>
        <p:txBody>
          <a:bodyPr>
            <a:normAutofit fontScale="70000" lnSpcReduction="20000"/>
          </a:bodyPr>
          <a:lstStyle/>
          <a:p>
            <a:pPr marL="514350" lvl="0" indent="-514350">
              <a:buFont typeface="Wingdings" pitchFamily="2" charset="2"/>
              <a:buChar char="q"/>
            </a:pPr>
            <a:endParaRPr lang="ru-RU" dirty="0" smtClean="0">
              <a:latin typeface="Times New Roman" pitchFamily="18" charset="0"/>
              <a:cs typeface="Times New Roman" pitchFamily="18" charset="0"/>
            </a:endParaRPr>
          </a:p>
          <a:p>
            <a:pPr marL="514350" lvl="0" indent="-514350">
              <a:buFont typeface="Wingdings" pitchFamily="2" charset="2"/>
              <a:buChar char="q"/>
            </a:pPr>
            <a:r>
              <a:rPr lang="kk-KZ" i="1" dirty="0" smtClean="0">
                <a:latin typeface="Times New Roman" pitchFamily="18" charset="0"/>
                <a:cs typeface="Times New Roman" pitchFamily="18" charset="0"/>
              </a:rPr>
              <a:t>Мой компьютер</a:t>
            </a:r>
            <a:r>
              <a:rPr lang="kk-KZ" dirty="0" smtClean="0">
                <a:latin typeface="Times New Roman" pitchFamily="18" charset="0"/>
                <a:cs typeface="Times New Roman" pitchFamily="18" charset="0"/>
              </a:rPr>
              <a:t> терезесіндегі </a:t>
            </a:r>
            <a:r>
              <a:rPr lang="en-US" i="1" dirty="0" smtClean="0">
                <a:latin typeface="Times New Roman" pitchFamily="18" charset="0"/>
                <a:cs typeface="Times New Roman" pitchFamily="18" charset="0"/>
              </a:rPr>
              <a:t>A</a:t>
            </a:r>
            <a:r>
              <a:rPr lang="kk-KZ" i="1" dirty="0" smtClean="0">
                <a:latin typeface="Times New Roman" pitchFamily="18" charset="0"/>
                <a:cs typeface="Times New Roman" pitchFamily="18" charset="0"/>
              </a:rPr>
              <a:t>:\</a:t>
            </a:r>
            <a:r>
              <a:rPr lang="kk-KZ" dirty="0" smtClean="0">
                <a:latin typeface="Times New Roman" pitchFamily="18" charset="0"/>
                <a:cs typeface="Times New Roman" pitchFamily="18" charset="0"/>
              </a:rPr>
              <a:t> дискісін ашыңыз. Ашылған терезеде сіздің бұлтыңыздың мазмұны көрсетіледі (6-сурет):</a:t>
            </a:r>
            <a:endParaRPr lang="ru-RU" dirty="0" smtClean="0">
              <a:latin typeface="Times New Roman" pitchFamily="18" charset="0"/>
              <a:cs typeface="Times New Roman" pitchFamily="18" charset="0"/>
            </a:endParaRPr>
          </a:p>
          <a:p>
            <a:pPr marL="514350" indent="-514350">
              <a:buFont typeface="Wingdings" pitchFamily="2" charset="2"/>
              <a:buChar char="q"/>
            </a:pPr>
            <a:endParaRPr lang="ru-RU" dirty="0">
              <a:latin typeface="Times New Roman" pitchFamily="18" charset="0"/>
              <a:cs typeface="Times New Roman" pitchFamily="18" charset="0"/>
            </a:endParaRPr>
          </a:p>
        </p:txBody>
      </p:sp>
      <p:graphicFrame>
        <p:nvGraphicFramePr>
          <p:cNvPr id="4" name="Таблица 3"/>
          <p:cNvGraphicFramePr>
            <a:graphicFrameLocks noGrp="1"/>
          </p:cNvGraphicFramePr>
          <p:nvPr/>
        </p:nvGraphicFramePr>
        <p:xfrm>
          <a:off x="1043608" y="2420888"/>
          <a:ext cx="7272808" cy="3744416"/>
        </p:xfrm>
        <a:graphic>
          <a:graphicData uri="http://schemas.openxmlformats.org/drawingml/2006/table">
            <a:tbl>
              <a:tblPr/>
              <a:tblGrid>
                <a:gridCol w="3802818"/>
                <a:gridCol w="3469990"/>
              </a:tblGrid>
              <a:tr h="3744416">
                <a:tc>
                  <a:txBody>
                    <a:bodyPr/>
                    <a:lstStyle/>
                    <a:p>
                      <a:pPr algn="just">
                        <a:spcAft>
                          <a:spcPts val="0"/>
                        </a:spcAft>
                      </a:pP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spcAft>
                          <a:spcPts val="0"/>
                        </a:spcAft>
                      </a:pP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r>
            </a:tbl>
          </a:graphicData>
        </a:graphic>
      </p:graphicFrame>
      <p:pic>
        <p:nvPicPr>
          <p:cNvPr id="22530" name="Рисунок 1"/>
          <p:cNvPicPr>
            <a:picLocks noChangeAspect="1" noChangeArrowheads="1"/>
          </p:cNvPicPr>
          <p:nvPr/>
        </p:nvPicPr>
        <p:blipFill>
          <a:blip r:embed="rId2" cstate="print"/>
          <a:srcRect/>
          <a:stretch>
            <a:fillRect/>
          </a:stretch>
        </p:blipFill>
        <p:spPr bwMode="auto">
          <a:xfrm>
            <a:off x="4788024" y="2708920"/>
            <a:ext cx="3762490" cy="3096344"/>
          </a:xfrm>
          <a:prstGeom prst="rect">
            <a:avLst/>
          </a:prstGeom>
          <a:noFill/>
        </p:spPr>
      </p:pic>
      <p:pic>
        <p:nvPicPr>
          <p:cNvPr id="22529" name="Рисунок 4"/>
          <p:cNvPicPr>
            <a:picLocks noChangeAspect="1" noChangeArrowheads="1"/>
          </p:cNvPicPr>
          <p:nvPr/>
        </p:nvPicPr>
        <p:blipFill>
          <a:blip r:embed="rId3" cstate="print"/>
          <a:srcRect/>
          <a:stretch>
            <a:fillRect/>
          </a:stretch>
        </p:blipFill>
        <p:spPr bwMode="auto">
          <a:xfrm>
            <a:off x="1043608" y="2492895"/>
            <a:ext cx="4176464" cy="3612769"/>
          </a:xfrm>
          <a:prstGeom prst="rect">
            <a:avLst/>
          </a:prstGeom>
          <a:noFill/>
        </p:spPr>
      </p:pic>
      <p:sp>
        <p:nvSpPr>
          <p:cNvPr id="22531" name="Rectangle 3"/>
          <p:cNvSpPr>
            <a:spLocks noChangeArrowheads="1"/>
          </p:cNvSpPr>
          <p:nvPr/>
        </p:nvSpPr>
        <p:spPr bwMode="auto">
          <a:xfrm>
            <a:off x="3059832" y="6237312"/>
            <a:ext cx="3199210"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6</a:t>
            </a:r>
            <a:r>
              <a:rPr kumimoji="0" lang="kk-KZ"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-сурет.</a:t>
            </a:r>
            <a:r>
              <a:rPr kumimoji="0" lang="kk-KZ"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Синхрондау процессі</a:t>
            </a:r>
            <a:r>
              <a:rPr kumimoji="0" lang="ru-RU" b="0" i="0" u="none" strike="noStrike" cap="none" normalizeH="0" baseline="0" dirty="0" smtClean="0">
                <a:ln>
                  <a:noFill/>
                </a:ln>
                <a:solidFill>
                  <a:schemeClr val="tx1"/>
                </a:solidFill>
                <a:effectLst/>
                <a:latin typeface="Times New Roman" pitchFamily="18" charset="0"/>
                <a:cs typeface="Times New Roman" pitchFamily="18" charset="0"/>
              </a:rPr>
              <a:t>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kk-KZ" sz="2800" b="1" dirty="0" smtClean="0">
                <a:latin typeface="Times New Roman" pitchFamily="18" charset="0"/>
                <a:cs typeface="Times New Roman" pitchFamily="18" charset="0"/>
              </a:rPr>
              <a:t>Синхрондау процесін жүзеге асыру</a:t>
            </a:r>
            <a:endParaRPr lang="ru-RU" sz="2800" dirty="0"/>
          </a:p>
        </p:txBody>
      </p:sp>
      <p:sp>
        <p:nvSpPr>
          <p:cNvPr id="3" name="Содержимое 2"/>
          <p:cNvSpPr>
            <a:spLocks noGrp="1"/>
          </p:cNvSpPr>
          <p:nvPr>
            <p:ph idx="1"/>
          </p:nvPr>
        </p:nvSpPr>
        <p:spPr>
          <a:xfrm>
            <a:off x="251520" y="1268760"/>
            <a:ext cx="8892480" cy="1872208"/>
          </a:xfrm>
        </p:spPr>
        <p:txBody>
          <a:bodyPr>
            <a:noAutofit/>
          </a:bodyPr>
          <a:lstStyle/>
          <a:p>
            <a:pPr lvl="0">
              <a:buFont typeface="Wingdings" pitchFamily="2" charset="2"/>
              <a:buChar char="q"/>
            </a:pPr>
            <a:r>
              <a:rPr lang="kk-KZ" sz="2000" i="1" dirty="0" smtClean="0">
                <a:latin typeface="Times New Roman" pitchFamily="18" charset="0"/>
                <a:cs typeface="Times New Roman" pitchFamily="18" charset="0"/>
              </a:rPr>
              <a:t>А:\ </a:t>
            </a:r>
            <a:r>
              <a:rPr lang="kk-KZ" sz="2000" dirty="0" smtClean="0">
                <a:latin typeface="Times New Roman" pitchFamily="18" charset="0"/>
                <a:cs typeface="Times New Roman" pitchFamily="18" charset="0"/>
              </a:rPr>
              <a:t>дискісіне кез келген файлды көшіріп салыңыз. Сол файлды өз бұлтыңызда пайда болғанына көз жеткізіңіз. </a:t>
            </a:r>
            <a:endParaRPr lang="ru-RU" sz="2000" dirty="0" smtClean="0">
              <a:latin typeface="Times New Roman" pitchFamily="18" charset="0"/>
              <a:cs typeface="Times New Roman" pitchFamily="18" charset="0"/>
            </a:endParaRPr>
          </a:p>
          <a:p>
            <a:pPr>
              <a:buFont typeface="Wingdings" pitchFamily="2" charset="2"/>
              <a:buChar char="q"/>
            </a:pPr>
            <a:r>
              <a:rPr lang="kk-KZ" sz="2000" dirty="0" smtClean="0">
                <a:latin typeface="Times New Roman" pitchFamily="18" charset="0"/>
                <a:cs typeface="Times New Roman" pitchFamily="18" charset="0"/>
              </a:rPr>
              <a:t>Синхрондау процесі жүргізілді.</a:t>
            </a:r>
          </a:p>
          <a:p>
            <a:pPr>
              <a:buFont typeface="Wingdings" pitchFamily="2" charset="2"/>
              <a:buChar char="q"/>
            </a:pPr>
            <a:r>
              <a:rPr lang="kk-KZ" sz="2000" dirty="0" smtClean="0">
                <a:latin typeface="Times New Roman" pitchFamily="18" charset="0"/>
                <a:cs typeface="Times New Roman" pitchFamily="18" charset="0"/>
              </a:rPr>
              <a:t>Сонымен қатар, бұлттық шешімдердің маңызды мүмкіншіліктеріне виртуалдау технологиясын жатқызамыз.</a:t>
            </a:r>
          </a:p>
          <a:p>
            <a:pPr>
              <a:buFont typeface="Wingdings" pitchFamily="2" charset="2"/>
              <a:buChar char="q"/>
            </a:pPr>
            <a:r>
              <a:rPr lang="kk-KZ" sz="2000" dirty="0" smtClean="0">
                <a:latin typeface="Times New Roman" pitchFamily="18" charset="0"/>
                <a:cs typeface="Times New Roman" pitchFamily="18" charset="0"/>
              </a:rPr>
              <a:t> Виртуалдаудың негізінде бір компьютердің оның ресурстарын бірнеше орталарға бөлудің арқасында бірнеше компьютерлердің жұмысын орындау мүмкіндігі жатыр. Виртуальды серверлердің және виртуальды үстел үсті компьютерлердің көмегімен  бірнеше ОЖ мен бірнеше қосымшаларды бірыңғай жерде орналастыруға болады. </a:t>
            </a:r>
          </a:p>
          <a:p>
            <a:pPr>
              <a:buFont typeface="Wingdings" pitchFamily="2" charset="2"/>
              <a:buChar char="q"/>
            </a:pPr>
            <a:r>
              <a:rPr lang="kk-KZ" sz="2000" dirty="0" smtClean="0">
                <a:latin typeface="Times New Roman" pitchFamily="18" charset="0"/>
                <a:cs typeface="Times New Roman" pitchFamily="18" charset="0"/>
              </a:rPr>
              <a:t>Осылайша, физикалық және географиялық шектеулер мәнсіз болып қалады. Энергияны үнемдеу мен шығындарды азайтудан басқа аппараттық ресурстарды тиімдірек пайдаланудың арқасында, виртуальды инфрақұрылым ресурстардың қол жетімділігінің жоғары дейгейін, басқарудың тиімдірек жүйесін, артқан қауіпсіздікті және сыни жағдайларда қайта қалпына келтірудің жетілдірілген жүйесін қамтамасыз етеді.</a:t>
            </a:r>
            <a:endParaRPr lang="ru-RU" sz="2000" dirty="0" smtClean="0">
              <a:latin typeface="Times New Roman" pitchFamily="18" charset="0"/>
              <a:cs typeface="Times New Roman" pitchFamily="18" charset="0"/>
            </a:endParaRPr>
          </a:p>
          <a:p>
            <a:pPr>
              <a:buFont typeface="Wingdings" pitchFamily="2" charset="2"/>
              <a:buChar char="q"/>
            </a:pPr>
            <a:endParaRPr lang="ru-RU" sz="2000" dirty="0" smtClean="0">
              <a:latin typeface="Times New Roman" pitchFamily="18" charset="0"/>
              <a:cs typeface="Times New Roman" pitchFamily="18" charset="0"/>
            </a:endParaRPr>
          </a:p>
          <a:p>
            <a:pPr>
              <a:buFont typeface="Wingdings" pitchFamily="2" charset="2"/>
              <a:buChar char="q"/>
            </a:pPr>
            <a:endParaRPr lang="ru-RU" sz="2000" dirty="0">
              <a:latin typeface="Times New Roman" pitchFamily="18" charset="0"/>
              <a:cs typeface="Times New Roman"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457200"/>
            <a:ext cx="9144000" cy="838200"/>
          </a:xfrm>
        </p:spPr>
        <p:txBody>
          <a:bodyPr>
            <a:normAutofit/>
          </a:bodyPr>
          <a:lstStyle/>
          <a:p>
            <a:pPr algn="ctr"/>
            <a:r>
              <a:rPr lang="kk-KZ" sz="2800" b="1" dirty="0" smtClean="0">
                <a:latin typeface="Times New Roman" pitchFamily="18" charset="0"/>
                <a:cs typeface="Times New Roman" pitchFamily="18" charset="0"/>
              </a:rPr>
              <a:t>Синхрондау процесін жүзеге асыру</a:t>
            </a:r>
            <a:endParaRPr lang="ru-RU" sz="2800" dirty="0"/>
          </a:p>
        </p:txBody>
      </p:sp>
      <p:sp>
        <p:nvSpPr>
          <p:cNvPr id="3" name="Содержимое 2"/>
          <p:cNvSpPr>
            <a:spLocks noGrp="1"/>
          </p:cNvSpPr>
          <p:nvPr>
            <p:ph idx="1"/>
          </p:nvPr>
        </p:nvSpPr>
        <p:spPr/>
        <p:txBody>
          <a:bodyPr>
            <a:normAutofit fontScale="85000" lnSpcReduction="20000"/>
          </a:bodyPr>
          <a:lstStyle/>
          <a:p>
            <a:pPr>
              <a:buFont typeface="Wingdings" pitchFamily="2" charset="2"/>
              <a:buChar char="q"/>
            </a:pPr>
            <a:r>
              <a:rPr lang="kk-KZ" dirty="0" smtClean="0">
                <a:latin typeface="Times New Roman" pitchFamily="18" charset="0"/>
                <a:cs typeface="Times New Roman" pitchFamily="18" charset="0"/>
              </a:rPr>
              <a:t>Бұлттық технология оқу үрдісін ұйымдастырудың жаңа тәсілін туғызады және  білім беру процесінің дәстүрлі әдістеріне балама ұсынады, ұжымдық оқыту, интерактивті тапсырмалар және жеке оқыту үшін мүмкіндік жасайды. </a:t>
            </a:r>
          </a:p>
          <a:p>
            <a:pPr>
              <a:buFont typeface="Wingdings" pitchFamily="2" charset="2"/>
              <a:buChar char="q"/>
            </a:pPr>
            <a:r>
              <a:rPr lang="kk-KZ" dirty="0" smtClean="0">
                <a:latin typeface="Times New Roman" pitchFamily="18" charset="0"/>
                <a:cs typeface="Times New Roman" pitchFamily="18" charset="0"/>
              </a:rPr>
              <a:t>Білімдегі бұлттық технологияларды пайдаланудың негізгі артықшылығы, ол тек қана бағдарламалық қамтамасыз ету бойынша қажеттілерді сатып алу құнының төмендеуі, білім беру процесінің сапасын тиімділігі мен жетілдіру ғана емес, сондай-ақ бүгінгі ақпараттық қоғамда өмір сүру үшін оқушылар мен студенттерді дайындау болып келеді. </a:t>
            </a:r>
          </a:p>
          <a:p>
            <a:pPr>
              <a:buNone/>
            </a:pPr>
            <a:endParaRPr lang="ru-RU" dirty="0">
              <a:latin typeface="Times New Roman" pitchFamily="18" charset="0"/>
              <a:cs typeface="Times New Roman"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692696"/>
            <a:ext cx="8991600" cy="602704"/>
          </a:xfrm>
        </p:spPr>
        <p:txBody>
          <a:bodyPr>
            <a:normAutofit fontScale="90000"/>
          </a:bodyPr>
          <a:lstStyle/>
          <a:p>
            <a:pPr algn="ctr"/>
            <a:r>
              <a:rPr lang="kk-KZ" b="1" dirty="0" smtClean="0">
                <a:latin typeface="Times New Roman" pitchFamily="18" charset="0"/>
                <a:cs typeface="Times New Roman" pitchFamily="18" charset="0"/>
              </a:rPr>
              <a:t>Бақылау сұрақтары</a:t>
            </a:r>
            <a:r>
              <a:rPr lang="ru-RU" b="1" dirty="0" smtClean="0">
                <a:latin typeface="Times New Roman" pitchFamily="18" charset="0"/>
                <a:cs typeface="Times New Roman" pitchFamily="18" charset="0"/>
              </a:rPr>
              <a:t/>
            </a:r>
            <a:br>
              <a:rPr lang="ru-RU" b="1" dirty="0" smtClean="0">
                <a:latin typeface="Times New Roman" pitchFamily="18" charset="0"/>
                <a:cs typeface="Times New Roman" pitchFamily="18" charset="0"/>
              </a:rPr>
            </a:br>
            <a:endParaRPr lang="ru-RU" b="1" dirty="0"/>
          </a:p>
        </p:txBody>
      </p:sp>
      <p:sp>
        <p:nvSpPr>
          <p:cNvPr id="3" name="Содержимое 2"/>
          <p:cNvSpPr>
            <a:spLocks noGrp="1"/>
          </p:cNvSpPr>
          <p:nvPr>
            <p:ph idx="1"/>
          </p:nvPr>
        </p:nvSpPr>
        <p:spPr>
          <a:xfrm>
            <a:off x="251520" y="1916832"/>
            <a:ext cx="8515672" cy="3675038"/>
          </a:xfrm>
        </p:spPr>
        <p:txBody>
          <a:bodyPr/>
          <a:lstStyle/>
          <a:p>
            <a:pPr lvl="0">
              <a:buFont typeface="Wingdings" pitchFamily="2" charset="2"/>
              <a:buChar char="q"/>
            </a:pPr>
            <a:r>
              <a:rPr lang="kk-KZ" dirty="0" smtClean="0">
                <a:latin typeface="Times New Roman" pitchFamily="18" charset="0"/>
                <a:cs typeface="Times New Roman" pitchFamily="18" charset="0"/>
              </a:rPr>
              <a:t>Синхрондау процессін жүргізу. </a:t>
            </a:r>
            <a:endParaRPr lang="ru-RU" dirty="0" smtClean="0">
              <a:latin typeface="Times New Roman" pitchFamily="18" charset="0"/>
              <a:cs typeface="Times New Roman" pitchFamily="18" charset="0"/>
            </a:endParaRPr>
          </a:p>
          <a:p>
            <a:pPr lvl="0">
              <a:buFont typeface="Wingdings" pitchFamily="2" charset="2"/>
              <a:buChar char="q"/>
            </a:pPr>
            <a:r>
              <a:rPr lang="kk-KZ" dirty="0" smtClean="0">
                <a:latin typeface="Times New Roman" pitchFamily="18" charset="0"/>
                <a:cs typeface="Times New Roman" pitchFamily="18" charset="0"/>
              </a:rPr>
              <a:t>Желілік диск жасау ерекшеліктері.</a:t>
            </a:r>
          </a:p>
          <a:p>
            <a:pPr lvl="0">
              <a:buFont typeface="Wingdings" pitchFamily="2" charset="2"/>
              <a:buChar char="q"/>
            </a:pPr>
            <a:r>
              <a:rPr lang="kk-KZ" dirty="0" smtClean="0">
                <a:latin typeface="Times New Roman" pitchFamily="18" charset="0"/>
                <a:cs typeface="Times New Roman" pitchFamily="18" charset="0"/>
              </a:rPr>
              <a:t>BasicAuthLevel кілті қалай бапталады.</a:t>
            </a:r>
          </a:p>
          <a:p>
            <a:pPr lvl="0">
              <a:buFont typeface="Wingdings" pitchFamily="2" charset="2"/>
              <a:buChar char="q"/>
            </a:pPr>
            <a:endParaRPr lang="ru-RU" dirty="0" smtClean="0">
              <a:latin typeface="Times New Roman" pitchFamily="18" charset="0"/>
              <a:cs typeface="Times New Roman" pitchFamily="18" charset="0"/>
            </a:endParaRPr>
          </a:p>
          <a:p>
            <a:endParaRPr lang="ru-RU" dirty="0">
              <a:latin typeface="Times New Roman" pitchFamily="18"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476672"/>
            <a:ext cx="9144000" cy="1224136"/>
          </a:xfrm>
        </p:spPr>
        <p:txBody>
          <a:bodyPr/>
          <a:lstStyle/>
          <a:p>
            <a:pPr algn="ctr"/>
            <a:r>
              <a:rPr lang="kk-KZ" b="1" dirty="0" smtClean="0">
                <a:latin typeface="Times New Roman" pitchFamily="18" charset="0"/>
                <a:cs typeface="Times New Roman" pitchFamily="18" charset="0"/>
              </a:rPr>
              <a:t>Жоспар:</a:t>
            </a: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endParaRPr lang="ru-RU" dirty="0"/>
          </a:p>
        </p:txBody>
      </p:sp>
      <p:sp>
        <p:nvSpPr>
          <p:cNvPr id="3" name="Подзаголовок 2"/>
          <p:cNvSpPr>
            <a:spLocks noGrp="1"/>
          </p:cNvSpPr>
          <p:nvPr>
            <p:ph type="subTitle" idx="1"/>
          </p:nvPr>
        </p:nvSpPr>
        <p:spPr>
          <a:xfrm>
            <a:off x="539552" y="4509120"/>
            <a:ext cx="8206680" cy="914400"/>
          </a:xfrm>
        </p:spPr>
        <p:txBody>
          <a:bodyPr>
            <a:noAutofit/>
          </a:bodyPr>
          <a:lstStyle/>
          <a:p>
            <a:pPr fontAlgn="base"/>
            <a:r>
              <a:rPr lang="kk-KZ" dirty="0" smtClean="0">
                <a:latin typeface="Times New Roman" pitchFamily="18" charset="0"/>
                <a:cs typeface="Times New Roman" pitchFamily="18" charset="0"/>
              </a:rPr>
              <a:t>1. BasicAuthLevel кілтін баптау.</a:t>
            </a:r>
            <a:endParaRPr lang="ru-RU" dirty="0" smtClean="0">
              <a:latin typeface="Times New Roman" pitchFamily="18" charset="0"/>
              <a:cs typeface="Times New Roman" pitchFamily="18" charset="0"/>
            </a:endParaRPr>
          </a:p>
          <a:p>
            <a:r>
              <a:rPr lang="kk-KZ" dirty="0" smtClean="0">
                <a:latin typeface="Times New Roman" pitchFamily="18" charset="0"/>
                <a:cs typeface="Times New Roman" pitchFamily="18" charset="0"/>
              </a:rPr>
              <a:t>2. Желілік дискіні құру.</a:t>
            </a:r>
            <a:endParaRPr lang="ru-RU" dirty="0" smtClean="0">
              <a:latin typeface="Times New Roman" pitchFamily="18" charset="0"/>
              <a:cs typeface="Times New Roman" pitchFamily="18" charset="0"/>
            </a:endParaRPr>
          </a:p>
          <a:p>
            <a:pPr fontAlgn="base"/>
            <a:r>
              <a:rPr lang="kk-KZ" dirty="0" smtClean="0">
                <a:latin typeface="Times New Roman" pitchFamily="18" charset="0"/>
                <a:cs typeface="Times New Roman" pitchFamily="18" charset="0"/>
              </a:rPr>
              <a:t>3. Синхрондау процесін жүзеге асыру.</a:t>
            </a:r>
          </a:p>
          <a:p>
            <a:pPr fontAlgn="base"/>
            <a:endParaRPr lang="ru-RU" dirty="0" smtClean="0">
              <a:latin typeface="Times New Roman" pitchFamily="18" charset="0"/>
              <a:cs typeface="Times New Roman" pitchFamily="18" charset="0"/>
            </a:endParaRPr>
          </a:p>
          <a:p>
            <a:r>
              <a:rPr lang="kk-KZ" b="1" dirty="0" smtClean="0">
                <a:latin typeface="Times New Roman" pitchFamily="18" charset="0"/>
                <a:cs typeface="Times New Roman" pitchFamily="18" charset="0"/>
              </a:rPr>
              <a:t>Сабақ мақсаты:</a:t>
            </a:r>
            <a:r>
              <a:rPr lang="kk-KZ" dirty="0" smtClean="0">
                <a:latin typeface="Times New Roman" pitchFamily="18" charset="0"/>
                <a:cs typeface="Times New Roman" pitchFamily="18" charset="0"/>
              </a:rPr>
              <a:t> Желілік диск құру арқылы синхрондау процессін жүргізуге үйрету.</a:t>
            </a:r>
          </a:p>
          <a:p>
            <a:endParaRPr lang="ru-RU" dirty="0" smtClean="0">
              <a:latin typeface="Times New Roman" pitchFamily="18" charset="0"/>
              <a:cs typeface="Times New Roman" pitchFamily="18" charset="0"/>
            </a:endParaRPr>
          </a:p>
          <a:p>
            <a:r>
              <a:rPr lang="kk-KZ" b="1" dirty="0" smtClean="0">
                <a:latin typeface="Times New Roman" pitchFamily="18" charset="0"/>
                <a:cs typeface="Times New Roman" pitchFamily="18" charset="0"/>
              </a:rPr>
              <a:t>Негізгі түсініктер:</a:t>
            </a:r>
            <a:r>
              <a:rPr lang="kk-KZ" dirty="0" smtClean="0">
                <a:latin typeface="Times New Roman" pitchFamily="18" charset="0"/>
                <a:cs typeface="Times New Roman" pitchFamily="18" charset="0"/>
              </a:rPr>
              <a:t> Желілік диск, синхрондау, </a:t>
            </a:r>
            <a:endParaRPr lang="ru-RU" dirty="0" smtClean="0">
              <a:latin typeface="Times New Roman" pitchFamily="18" charset="0"/>
              <a:cs typeface="Times New Roman" pitchFamily="18" charset="0"/>
            </a:endParaRPr>
          </a:p>
          <a:p>
            <a:endParaRPr lang="ru-RU" dirty="0">
              <a:latin typeface="Times New Roman" pitchFamily="18" charset="0"/>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lvl="0"/>
            <a:r>
              <a:rPr lang="kk-KZ" b="1" dirty="0" smtClean="0">
                <a:latin typeface="Times New Roman" pitchFamily="18" charset="0"/>
                <a:cs typeface="Times New Roman" pitchFamily="18" charset="0"/>
              </a:rPr>
              <a:t>BasicAuthLevel кілтін баптау</a:t>
            </a: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endParaRPr lang="ru-RU" dirty="0"/>
          </a:p>
        </p:txBody>
      </p:sp>
      <p:sp>
        <p:nvSpPr>
          <p:cNvPr id="3" name="Содержимое 2"/>
          <p:cNvSpPr>
            <a:spLocks noGrp="1"/>
          </p:cNvSpPr>
          <p:nvPr>
            <p:ph idx="1"/>
          </p:nvPr>
        </p:nvSpPr>
        <p:spPr/>
        <p:txBody>
          <a:bodyPr>
            <a:normAutofit/>
          </a:bodyPr>
          <a:lstStyle/>
          <a:p>
            <a:pPr lvl="0" fontAlgn="base">
              <a:buFont typeface="Wingdings" pitchFamily="2" charset="2"/>
              <a:buChar char="q"/>
            </a:pPr>
            <a:r>
              <a:rPr lang="kk-KZ" i="1" dirty="0" smtClean="0">
                <a:latin typeface="Times New Roman" pitchFamily="18" charset="0"/>
                <a:cs typeface="Times New Roman" pitchFamily="18" charset="0"/>
              </a:rPr>
              <a:t>Реестр редакторын</a:t>
            </a:r>
            <a:r>
              <a:rPr lang="kk-KZ" dirty="0" smtClean="0">
                <a:latin typeface="Times New Roman" pitchFamily="18" charset="0"/>
                <a:cs typeface="Times New Roman" pitchFamily="18" charset="0"/>
              </a:rPr>
              <a:t> іске қосамыз, ол үшін: </a:t>
            </a:r>
            <a:r>
              <a:rPr lang="kk-KZ" i="1" dirty="0" smtClean="0">
                <a:latin typeface="Times New Roman" pitchFamily="18" charset="0"/>
                <a:cs typeface="Times New Roman" pitchFamily="18" charset="0"/>
              </a:rPr>
              <a:t>Win+R</a:t>
            </a:r>
            <a:r>
              <a:rPr lang="kk-KZ" dirty="0" smtClean="0">
                <a:latin typeface="Times New Roman" pitchFamily="18" charset="0"/>
                <a:cs typeface="Times New Roman" pitchFamily="18" charset="0"/>
              </a:rPr>
              <a:t> пернелер комбинациясы арқылы </a:t>
            </a:r>
            <a:r>
              <a:rPr lang="kk-KZ" i="1" dirty="0" smtClean="0">
                <a:latin typeface="Times New Roman" pitchFamily="18" charset="0"/>
                <a:cs typeface="Times New Roman" pitchFamily="18" charset="0"/>
              </a:rPr>
              <a:t>Выполнить</a:t>
            </a:r>
            <a:r>
              <a:rPr lang="kk-KZ" dirty="0" smtClean="0">
                <a:latin typeface="Times New Roman" pitchFamily="18" charset="0"/>
                <a:cs typeface="Times New Roman" pitchFamily="18" charset="0"/>
              </a:rPr>
              <a:t> терезесін ашамыз.  Ашылған терезеде </a:t>
            </a:r>
            <a:r>
              <a:rPr lang="kk-KZ" i="1" dirty="0" smtClean="0">
                <a:latin typeface="Times New Roman" pitchFamily="18" charset="0"/>
                <a:cs typeface="Times New Roman" pitchFamily="18" charset="0"/>
              </a:rPr>
              <a:t>regedit</a:t>
            </a:r>
            <a:r>
              <a:rPr lang="kk-KZ" dirty="0" smtClean="0">
                <a:latin typeface="Times New Roman" pitchFamily="18" charset="0"/>
                <a:cs typeface="Times New Roman" pitchFamily="18" charset="0"/>
              </a:rPr>
              <a:t>  нұсқауын орындаймыз. Ашылған тізімнен келесі жолды орындаймыз:</a:t>
            </a:r>
            <a:endParaRPr lang="ru-RU" dirty="0" smtClean="0">
              <a:latin typeface="Times New Roman" pitchFamily="18" charset="0"/>
              <a:cs typeface="Times New Roman" pitchFamily="18" charset="0"/>
            </a:endParaRPr>
          </a:p>
          <a:p>
            <a:pPr lvl="0" fontAlgn="base">
              <a:buFont typeface="Wingdings" pitchFamily="2" charset="2"/>
              <a:buChar char="q"/>
            </a:pPr>
            <a:r>
              <a:rPr lang="kk-KZ" dirty="0" smtClean="0">
                <a:latin typeface="Times New Roman" pitchFamily="18" charset="0"/>
                <a:cs typeface="Times New Roman" pitchFamily="18" charset="0"/>
              </a:rPr>
              <a:t>HKEY_LOCAL_MACHINE \ SYSTEM \ CurrentControlSet \ Services \ WebClient \ Parameters</a:t>
            </a:r>
            <a:endParaRPr lang="ru-RU" dirty="0" smtClean="0">
              <a:latin typeface="Times New Roman" pitchFamily="18" charset="0"/>
              <a:cs typeface="Times New Roman" pitchFamily="18" charset="0"/>
            </a:endParaRPr>
          </a:p>
          <a:p>
            <a:pPr>
              <a:buFont typeface="Wingdings" pitchFamily="2" charset="2"/>
              <a:buChar char="q"/>
            </a:pPr>
            <a:endParaRPr lang="ru-RU" dirty="0">
              <a:latin typeface="Times New Roman" pitchFamily="18" charset="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lvl="0"/>
            <a:r>
              <a:rPr lang="kk-KZ" sz="2600" cap="none" dirty="0" smtClean="0">
                <a:latin typeface="Times New Roman" pitchFamily="18" charset="0"/>
                <a:cs typeface="Times New Roman" pitchFamily="18" charset="0"/>
              </a:rPr>
              <a:t>Basicauthlevel кілтіне 1 мәнінің орнына 2 мәнін меншіктейміз (1 - сурет): </a:t>
            </a:r>
            <a:r>
              <a:rPr lang="ru-RU" sz="2600" cap="none" dirty="0" smtClean="0">
                <a:latin typeface="Times New Roman" pitchFamily="18" charset="0"/>
                <a:cs typeface="Times New Roman" pitchFamily="18" charset="0"/>
              </a:rPr>
              <a:t/>
            </a:r>
            <a:br>
              <a:rPr lang="ru-RU" sz="2600" cap="none" dirty="0" smtClean="0">
                <a:latin typeface="Times New Roman" pitchFamily="18" charset="0"/>
                <a:cs typeface="Times New Roman" pitchFamily="18" charset="0"/>
              </a:rPr>
            </a:br>
            <a:endParaRPr lang="ru-RU" sz="2600" cap="none" dirty="0"/>
          </a:p>
        </p:txBody>
      </p:sp>
      <p:pic>
        <p:nvPicPr>
          <p:cNvPr id="1026" name="Рисунок 1"/>
          <p:cNvPicPr>
            <a:picLocks noChangeAspect="1" noChangeArrowheads="1"/>
          </p:cNvPicPr>
          <p:nvPr/>
        </p:nvPicPr>
        <p:blipFill>
          <a:blip r:embed="rId2" cstate="print"/>
          <a:srcRect l="15875" t="13390" r="39899" b="17380"/>
          <a:stretch>
            <a:fillRect/>
          </a:stretch>
        </p:blipFill>
        <p:spPr bwMode="auto">
          <a:xfrm>
            <a:off x="1403648" y="1556792"/>
            <a:ext cx="6264696" cy="4220588"/>
          </a:xfrm>
          <a:prstGeom prst="rect">
            <a:avLst/>
          </a:prstGeom>
          <a:noFill/>
          <a:ln w="9525">
            <a:noFill/>
            <a:miter lim="800000"/>
            <a:headEnd/>
            <a:tailEnd/>
          </a:ln>
        </p:spPr>
      </p:pic>
      <p:sp>
        <p:nvSpPr>
          <p:cNvPr id="1027" name="Rectangle 3"/>
          <p:cNvSpPr>
            <a:spLocks noChangeArrowheads="1"/>
          </p:cNvSpPr>
          <p:nvPr/>
        </p:nvSpPr>
        <p:spPr bwMode="auto">
          <a:xfrm>
            <a:off x="3326531" y="6008603"/>
            <a:ext cx="2490938" cy="33855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1-сурет.</a:t>
            </a:r>
            <a:r>
              <a:rPr kumimoji="0" lang="kk-KZ"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Реестр редакторы</a:t>
            </a:r>
            <a:endParaRPr kumimoji="0" lang="kk-KZ" sz="16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457200"/>
            <a:ext cx="8452048" cy="838200"/>
          </a:xfrm>
        </p:spPr>
        <p:txBody>
          <a:bodyPr>
            <a:noAutofit/>
          </a:bodyPr>
          <a:lstStyle/>
          <a:p>
            <a:r>
              <a:rPr lang="kk-KZ" sz="2800" b="1" dirty="0" smtClean="0">
                <a:latin typeface="Times New Roman" pitchFamily="18" charset="0"/>
                <a:cs typeface="Times New Roman" pitchFamily="18" charset="0"/>
              </a:rPr>
              <a:t>BasicAuthLevel кілтін баптау</a:t>
            </a:r>
            <a:r>
              <a:rPr lang="ru-RU" sz="2800" dirty="0" smtClean="0">
                <a:latin typeface="Times New Roman" pitchFamily="18" charset="0"/>
                <a:cs typeface="Times New Roman" pitchFamily="18" charset="0"/>
              </a:rPr>
              <a:t/>
            </a:r>
            <a:br>
              <a:rPr lang="ru-RU" sz="2800" dirty="0" smtClean="0">
                <a:latin typeface="Times New Roman" pitchFamily="18" charset="0"/>
                <a:cs typeface="Times New Roman" pitchFamily="18" charset="0"/>
              </a:rPr>
            </a:br>
            <a:endParaRPr lang="ru-RU" sz="2800" dirty="0"/>
          </a:p>
        </p:txBody>
      </p:sp>
      <p:sp>
        <p:nvSpPr>
          <p:cNvPr id="3" name="Содержимое 2"/>
          <p:cNvSpPr>
            <a:spLocks noGrp="1"/>
          </p:cNvSpPr>
          <p:nvPr>
            <p:ph idx="1"/>
          </p:nvPr>
        </p:nvSpPr>
        <p:spPr>
          <a:xfrm>
            <a:off x="179512" y="1124744"/>
            <a:ext cx="8686800" cy="2378894"/>
          </a:xfrm>
        </p:spPr>
        <p:txBody>
          <a:bodyPr>
            <a:normAutofit/>
          </a:bodyPr>
          <a:lstStyle/>
          <a:p>
            <a:pPr fontAlgn="base">
              <a:buFont typeface="Wingdings" pitchFamily="2" charset="2"/>
              <a:buChar char="q"/>
            </a:pPr>
            <a:r>
              <a:rPr lang="kk-KZ" sz="2800" dirty="0" smtClean="0">
                <a:latin typeface="Times New Roman" pitchFamily="18" charset="0"/>
                <a:cs typeface="Times New Roman" pitchFamily="18" charset="0"/>
              </a:rPr>
              <a:t>Компьютерді қайта жүктейміз.</a:t>
            </a:r>
            <a:endParaRPr lang="ru-RU" sz="2800" dirty="0" smtClean="0">
              <a:latin typeface="Times New Roman" pitchFamily="18" charset="0"/>
              <a:cs typeface="Times New Roman" pitchFamily="18" charset="0"/>
            </a:endParaRPr>
          </a:p>
          <a:p>
            <a:pPr>
              <a:buFont typeface="Wingdings" pitchFamily="2" charset="2"/>
              <a:buChar char="q"/>
            </a:pPr>
            <a:r>
              <a:rPr lang="kk-KZ" sz="2800" dirty="0" smtClean="0">
                <a:latin typeface="Times New Roman" pitchFamily="18" charset="0"/>
                <a:cs typeface="Times New Roman" pitchFamily="18" charset="0"/>
              </a:rPr>
              <a:t>Жоғарыда орындаған амалдардың нәтижесінде </a:t>
            </a:r>
            <a:r>
              <a:rPr lang="kk-KZ" sz="2800" i="1" dirty="0" smtClean="0">
                <a:latin typeface="Times New Roman" pitchFamily="18" charset="0"/>
                <a:cs typeface="Times New Roman" pitchFamily="18" charset="0"/>
              </a:rPr>
              <a:t>Веб-клиент</a:t>
            </a:r>
            <a:r>
              <a:rPr lang="kk-KZ" sz="2800" dirty="0" smtClean="0">
                <a:latin typeface="Times New Roman" pitchFamily="18" charset="0"/>
                <a:cs typeface="Times New Roman" pitchFamily="18" charset="0"/>
              </a:rPr>
              <a:t> қызметі қосылады. Оның қосылғанын тексеру үшін төменде көрсетілгендей нұсқауын орындаймыз (2 - сурет)</a:t>
            </a:r>
            <a:r>
              <a:rPr lang="en-US" sz="2800" dirty="0" smtClean="0">
                <a:latin typeface="Times New Roman" pitchFamily="18" charset="0"/>
                <a:cs typeface="Times New Roman" pitchFamily="18" charset="0"/>
              </a:rPr>
              <a:t>:</a:t>
            </a:r>
            <a:endParaRPr lang="ru-RU" sz="2800" dirty="0" smtClean="0">
              <a:latin typeface="Times New Roman" pitchFamily="18" charset="0"/>
              <a:cs typeface="Times New Roman" pitchFamily="18" charset="0"/>
            </a:endParaRPr>
          </a:p>
          <a:p>
            <a:pPr>
              <a:buFont typeface="Wingdings" pitchFamily="2" charset="2"/>
              <a:buChar char="q"/>
            </a:pPr>
            <a:endParaRPr lang="ru-RU" sz="2800" dirty="0">
              <a:latin typeface="Times New Roman" pitchFamily="18" charset="0"/>
              <a:cs typeface="Times New Roman" pitchFamily="18" charset="0"/>
            </a:endParaRPr>
          </a:p>
        </p:txBody>
      </p:sp>
      <p:pic>
        <p:nvPicPr>
          <p:cNvPr id="17410" name="Рисунок 4"/>
          <p:cNvPicPr>
            <a:picLocks noChangeAspect="1" noChangeArrowheads="1"/>
          </p:cNvPicPr>
          <p:nvPr/>
        </p:nvPicPr>
        <p:blipFill>
          <a:blip r:embed="rId2" cstate="print"/>
          <a:srcRect l="703" t="71510" r="71878" b="5698"/>
          <a:stretch>
            <a:fillRect/>
          </a:stretch>
        </p:blipFill>
        <p:spPr bwMode="auto">
          <a:xfrm>
            <a:off x="3059832" y="3645024"/>
            <a:ext cx="3400425" cy="1581150"/>
          </a:xfrm>
          <a:prstGeom prst="rect">
            <a:avLst/>
          </a:prstGeom>
          <a:noFill/>
        </p:spPr>
      </p:pic>
      <p:sp>
        <p:nvSpPr>
          <p:cNvPr id="17411"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7412" name="Rectangle 4"/>
          <p:cNvSpPr>
            <a:spLocks noChangeArrowheads="1"/>
          </p:cNvSpPr>
          <p:nvPr/>
        </p:nvSpPr>
        <p:spPr bwMode="auto">
          <a:xfrm>
            <a:off x="0" y="5487615"/>
            <a:ext cx="9144000"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2-сурет.</a:t>
            </a:r>
            <a:r>
              <a:rPr kumimoji="0" lang="kk-KZ"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Қызметтер бөліміне өту процессі</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kk-KZ" sz="2800" cap="none" dirty="0" smtClean="0">
                <a:solidFill>
                  <a:schemeClr val="tx1"/>
                </a:solidFill>
                <a:effectLst/>
                <a:latin typeface="Times New Roman" pitchFamily="18" charset="0"/>
                <a:ea typeface="Calibri" pitchFamily="34" charset="0"/>
                <a:cs typeface="Times New Roman" pitchFamily="18" charset="0"/>
              </a:rPr>
              <a:t>Бұйрық орындалғанда Службы терезесінде (3 - сурет):</a:t>
            </a:r>
            <a:endParaRPr lang="ru-RU" sz="2800" dirty="0">
              <a:latin typeface="Times New Roman" pitchFamily="18" charset="0"/>
              <a:cs typeface="Times New Roman" pitchFamily="18" charset="0"/>
            </a:endParaRPr>
          </a:p>
        </p:txBody>
      </p:sp>
      <p:pic>
        <p:nvPicPr>
          <p:cNvPr id="4" name="Рисунок 7"/>
          <p:cNvPicPr>
            <a:picLocks noChangeAspect="1" noChangeArrowheads="1"/>
          </p:cNvPicPr>
          <p:nvPr/>
        </p:nvPicPr>
        <p:blipFill>
          <a:blip r:embed="rId2" cstate="print"/>
          <a:srcRect l="4811" t="6268" r="44582" b="30309"/>
          <a:stretch>
            <a:fillRect/>
          </a:stretch>
        </p:blipFill>
        <p:spPr bwMode="auto">
          <a:xfrm>
            <a:off x="1547664" y="1340768"/>
            <a:ext cx="5709308" cy="4032448"/>
          </a:xfrm>
          <a:prstGeom prst="rect">
            <a:avLst/>
          </a:prstGeom>
          <a:noFill/>
        </p:spPr>
      </p:pic>
      <p:sp>
        <p:nvSpPr>
          <p:cNvPr id="18433" name="Rectangle 1"/>
          <p:cNvSpPr>
            <a:spLocks noChangeArrowheads="1"/>
          </p:cNvSpPr>
          <p:nvPr/>
        </p:nvSpPr>
        <p:spPr bwMode="auto">
          <a:xfrm>
            <a:off x="3131840" y="5589240"/>
            <a:ext cx="2780312"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3-сурет.</a:t>
            </a:r>
            <a:r>
              <a:rPr kumimoji="0" lang="kk-KZ"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Қызметтер бөлімі</a:t>
            </a:r>
            <a:endParaRPr kumimoji="0" lang="kk-KZ"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457200"/>
            <a:ext cx="8380040" cy="838200"/>
          </a:xfrm>
        </p:spPr>
        <p:txBody>
          <a:bodyPr>
            <a:normAutofit/>
          </a:bodyPr>
          <a:lstStyle/>
          <a:p>
            <a:r>
              <a:rPr lang="kk-KZ" sz="3200" cap="none" dirty="0" smtClean="0">
                <a:latin typeface="Times New Roman" pitchFamily="18" charset="0"/>
                <a:cs typeface="Times New Roman" pitchFamily="18" charset="0"/>
              </a:rPr>
              <a:t>Веб-клиент қызметі</a:t>
            </a:r>
            <a:endParaRPr lang="ru-RU" sz="3200" cap="none" dirty="0"/>
          </a:p>
        </p:txBody>
      </p:sp>
      <p:sp>
        <p:nvSpPr>
          <p:cNvPr id="3" name="Содержимое 2"/>
          <p:cNvSpPr>
            <a:spLocks noGrp="1"/>
          </p:cNvSpPr>
          <p:nvPr>
            <p:ph idx="1"/>
          </p:nvPr>
        </p:nvSpPr>
        <p:spPr/>
        <p:txBody>
          <a:bodyPr>
            <a:normAutofit fontScale="70000" lnSpcReduction="20000"/>
          </a:bodyPr>
          <a:lstStyle/>
          <a:p>
            <a:pPr>
              <a:buFont typeface="Wingdings" pitchFamily="2" charset="2"/>
              <a:buChar char="q"/>
            </a:pPr>
            <a:r>
              <a:rPr lang="kk-KZ" dirty="0" smtClean="0">
                <a:latin typeface="Times New Roman" pitchFamily="18" charset="0"/>
                <a:cs typeface="Times New Roman" pitchFamily="18" charset="0"/>
              </a:rPr>
              <a:t>Веб-клиент қызметінің жұмыс істеп тұрғанына көз жеткізіңіз. </a:t>
            </a:r>
            <a:endParaRPr lang="ru-RU" dirty="0" smtClean="0">
              <a:latin typeface="Times New Roman" pitchFamily="18" charset="0"/>
              <a:cs typeface="Times New Roman" pitchFamily="18" charset="0"/>
            </a:endParaRPr>
          </a:p>
          <a:p>
            <a:pPr>
              <a:buFont typeface="Wingdings" pitchFamily="2" charset="2"/>
              <a:buChar char="q"/>
            </a:pPr>
            <a:r>
              <a:rPr lang="kk-KZ" dirty="0" smtClean="0">
                <a:latin typeface="Times New Roman" pitchFamily="18" charset="0"/>
                <a:cs typeface="Times New Roman" pitchFamily="18" charset="0"/>
              </a:rPr>
              <a:t>Сондай-ақ жеке бұлтымыздағы мәліметтерді локальді түрде өзіміздің компьютерімізге синхрондадық. </a:t>
            </a:r>
          </a:p>
          <a:p>
            <a:pPr>
              <a:buFont typeface="Wingdings" pitchFamily="2" charset="2"/>
              <a:buChar char="q"/>
            </a:pPr>
            <a:r>
              <a:rPr lang="kk-KZ" dirty="0" smtClean="0">
                <a:latin typeface="Times New Roman" pitchFamily="18" charset="0"/>
                <a:cs typeface="Times New Roman" pitchFamily="18" charset="0"/>
              </a:rPr>
              <a:t>Ол үшін жеке сайтымызға кіріп WebDAV (Web Distributed Authoring and Versioning) қосымшасын іске қостық. </a:t>
            </a:r>
          </a:p>
          <a:p>
            <a:pPr>
              <a:buFont typeface="Wingdings" pitchFamily="2" charset="2"/>
              <a:buChar char="q"/>
            </a:pPr>
            <a:r>
              <a:rPr lang="kk-KZ" dirty="0" smtClean="0">
                <a:latin typeface="Times New Roman" pitchFamily="18" charset="0"/>
                <a:cs typeface="Times New Roman" pitchFamily="18" charset="0"/>
              </a:rPr>
              <a:t>WebDAV – жоғары деңгейлі қорғалған желілік хаттама, соңғы кездері FTP және SMB хаттамаларының орнына келген деп есептеледі. </a:t>
            </a:r>
          </a:p>
          <a:p>
            <a:pPr>
              <a:buFont typeface="Wingdings" pitchFamily="2" charset="2"/>
              <a:buChar char="q"/>
            </a:pPr>
            <a:r>
              <a:rPr lang="kk-KZ" dirty="0" smtClean="0">
                <a:latin typeface="Times New Roman" pitchFamily="18" charset="0"/>
                <a:cs typeface="Times New Roman" pitchFamily="18" charset="0"/>
              </a:rPr>
              <a:t>Бұл хаттама қашықтағы серверді сіздің компьютеріңізге немесе смартфоныңызға  қарапайым желілік диск сияқты қосуға, мүмкіндік береді. Сіздің компьютеріңізден  бұлттық қоймаға (мысалы)  немесе керісінше орындау бір дискіден екінші дискіге көшіруден қиын болмайды. </a:t>
            </a:r>
          </a:p>
          <a:p>
            <a:pPr>
              <a:buFont typeface="Wingdings" pitchFamily="2" charset="2"/>
              <a:buChar char="q"/>
            </a:pPr>
            <a:r>
              <a:rPr lang="kk-KZ" dirty="0" smtClean="0">
                <a:latin typeface="Times New Roman" pitchFamily="18" charset="0"/>
                <a:cs typeface="Times New Roman" pitchFamily="18" charset="0"/>
              </a:rPr>
              <a:t>Мұнда желілік дискті  Windows, сол сияқты Linux немесе Андроид құрылғыларында тез әрі қарапайым түрде қосуға болады.</a:t>
            </a:r>
            <a:endParaRPr lang="ru-RU" dirty="0">
              <a:latin typeface="Times New Roman" pitchFamily="18" charset="0"/>
              <a:cs typeface="Times New Roman"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0" y="54868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50850" algn="l" defTabSz="914400" rtl="0" eaLnBrk="1" fontAlgn="base" latinLnBrk="0" hangingPunct="1">
              <a:lnSpc>
                <a:spcPct val="100000"/>
              </a:lnSpc>
              <a:spcBef>
                <a:spcPct val="0"/>
              </a:spcBef>
              <a:spcAft>
                <a:spcPct val="0"/>
              </a:spcAft>
              <a:buClrTx/>
              <a:buSzTx/>
              <a:buFontTx/>
              <a:buChar char="•"/>
              <a:tabLst/>
            </a:pPr>
            <a:r>
              <a:rPr kumimoji="0" lang="kk-KZ" sz="1800" b="0" i="0" u="none" strike="noStrike" cap="none" normalizeH="0" baseline="0" dirty="0" smtClean="0">
                <a:ln>
                  <a:noFill/>
                </a:ln>
                <a:solidFill>
                  <a:schemeClr val="tx1"/>
                </a:solidFill>
                <a:effectLst/>
                <a:latin typeface="Arial" pitchFamily="34" charset="0"/>
                <a:ea typeface="Calibri" pitchFamily="34" charset="0"/>
                <a:cs typeface="Arial" pitchFamily="34" charset="0"/>
              </a:rPr>
              <a:t>Ашылған қосымшалар терезесінде (4- сурет): </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9457" name="Рисунок 10"/>
          <p:cNvPicPr>
            <a:picLocks noChangeAspect="1" noChangeArrowheads="1"/>
          </p:cNvPicPr>
          <p:nvPr/>
        </p:nvPicPr>
        <p:blipFill>
          <a:blip r:embed="rId2" cstate="print"/>
          <a:srcRect t="6685" r="60551" b="22507"/>
          <a:stretch>
            <a:fillRect/>
          </a:stretch>
        </p:blipFill>
        <p:spPr bwMode="auto">
          <a:xfrm>
            <a:off x="2123728" y="1196752"/>
            <a:ext cx="4032448" cy="4047165"/>
          </a:xfrm>
          <a:prstGeom prst="rect">
            <a:avLst/>
          </a:prstGeom>
          <a:noFill/>
        </p:spPr>
      </p:pic>
      <p:sp>
        <p:nvSpPr>
          <p:cNvPr id="19459" name="Rectangle 3"/>
          <p:cNvSpPr>
            <a:spLocks noChangeArrowheads="1"/>
          </p:cNvSpPr>
          <p:nvPr/>
        </p:nvSpPr>
        <p:spPr bwMode="auto">
          <a:xfrm>
            <a:off x="0" y="5543074"/>
            <a:ext cx="914400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4-сурет.</a:t>
            </a:r>
            <a:r>
              <a:rPr kumimoji="0" lang="kk-KZ"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kk-KZ"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WebDAV user backend</a:t>
            </a:r>
            <a:r>
              <a:rPr kumimoji="0" lang="kk-KZ"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қосымшасын іске қосамыз</a:t>
            </a:r>
            <a:r>
              <a:rPr kumimoji="0" lang="ru-RU" b="0" i="0" u="none" strike="noStrike" cap="none" normalizeH="0" baseline="0" dirty="0" smtClean="0">
                <a:ln>
                  <a:noFill/>
                </a:ln>
                <a:solidFill>
                  <a:schemeClr val="tx1"/>
                </a:solidFill>
                <a:effectLst/>
                <a:latin typeface="Arial" pitchFamily="34" charset="0"/>
                <a:cs typeface="Arial" pitchFamily="34" charset="0"/>
              </a:rPr>
              <a:t>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457200"/>
            <a:ext cx="9144000" cy="838200"/>
          </a:xfrm>
        </p:spPr>
        <p:txBody>
          <a:bodyPr>
            <a:normAutofit fontScale="90000"/>
          </a:bodyPr>
          <a:lstStyle/>
          <a:p>
            <a:pPr lvl="0" algn="ctr"/>
            <a:r>
              <a:rPr lang="kk-KZ" b="1" dirty="0" smtClean="0">
                <a:latin typeface="Times New Roman" pitchFamily="18" charset="0"/>
                <a:cs typeface="Times New Roman" pitchFamily="18" charset="0"/>
              </a:rPr>
              <a:t>Желілік дискіні құру</a:t>
            </a: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endParaRPr lang="ru-RU" dirty="0">
              <a:latin typeface="Times New Roman" pitchFamily="18" charset="0"/>
              <a:cs typeface="Times New Roman" pitchFamily="18" charset="0"/>
            </a:endParaRPr>
          </a:p>
        </p:txBody>
      </p:sp>
      <p:sp>
        <p:nvSpPr>
          <p:cNvPr id="3" name="Содержимое 2"/>
          <p:cNvSpPr>
            <a:spLocks noGrp="1"/>
          </p:cNvSpPr>
          <p:nvPr>
            <p:ph idx="1"/>
          </p:nvPr>
        </p:nvSpPr>
        <p:spPr>
          <a:xfrm>
            <a:off x="304800" y="1268760"/>
            <a:ext cx="4267200" cy="4811365"/>
          </a:xfrm>
        </p:spPr>
        <p:txBody>
          <a:bodyPr>
            <a:normAutofit fontScale="85000" lnSpcReduction="10000"/>
          </a:bodyPr>
          <a:lstStyle/>
          <a:p>
            <a:pPr lvl="0">
              <a:buFont typeface="Wingdings" pitchFamily="2" charset="2"/>
              <a:buChar char="q"/>
            </a:pPr>
            <a:r>
              <a:rPr lang="kk-KZ" dirty="0" smtClean="0">
                <a:latin typeface="Times New Roman" pitchFamily="18" charset="0"/>
                <a:cs typeface="Times New Roman" pitchFamily="18" charset="0"/>
              </a:rPr>
              <a:t>Желілік диск құрамыз, ол үшін </a:t>
            </a:r>
            <a:r>
              <a:rPr lang="kk-KZ" i="1" dirty="0" smtClean="0">
                <a:latin typeface="Times New Roman" pitchFamily="18" charset="0"/>
                <a:cs typeface="Times New Roman" pitchFamily="18" charset="0"/>
              </a:rPr>
              <a:t>Мой компьютер</a:t>
            </a:r>
            <a:r>
              <a:rPr lang="kk-KZ" dirty="0" smtClean="0">
                <a:latin typeface="Times New Roman" pitchFamily="18" charset="0"/>
                <a:cs typeface="Times New Roman" pitchFamily="18" charset="0"/>
              </a:rPr>
              <a:t> терезесінде </a:t>
            </a:r>
            <a:r>
              <a:rPr lang="kk-KZ" i="1" dirty="0" smtClean="0">
                <a:latin typeface="Times New Roman" pitchFamily="18" charset="0"/>
                <a:cs typeface="Times New Roman" pitchFamily="18" charset="0"/>
              </a:rPr>
              <a:t>Подключить сетевой диск</a:t>
            </a:r>
            <a:r>
              <a:rPr lang="kk-KZ" dirty="0" smtClean="0">
                <a:latin typeface="Times New Roman" pitchFamily="18" charset="0"/>
                <a:cs typeface="Times New Roman" pitchFamily="18" charset="0"/>
              </a:rPr>
              <a:t> батырмасын шертеміз. </a:t>
            </a:r>
            <a:endParaRPr lang="ru-RU" dirty="0" smtClean="0">
              <a:latin typeface="Times New Roman" pitchFamily="18" charset="0"/>
              <a:cs typeface="Times New Roman" pitchFamily="18" charset="0"/>
            </a:endParaRPr>
          </a:p>
          <a:p>
            <a:pPr lvl="0">
              <a:buFont typeface="Wingdings" pitchFamily="2" charset="2"/>
              <a:buChar char="q"/>
            </a:pPr>
            <a:r>
              <a:rPr lang="kk-KZ" dirty="0" smtClean="0">
                <a:latin typeface="Times New Roman" pitchFamily="18" charset="0"/>
                <a:cs typeface="Times New Roman" pitchFamily="18" charset="0"/>
              </a:rPr>
              <a:t>Папка қатарында http://enucloud.kz/remote.php/webdav және терезеде көрсетілгендей баптау жүргіземіз (5-сурет).</a:t>
            </a:r>
            <a:endParaRPr lang="ru-RU" dirty="0" smtClean="0">
              <a:latin typeface="Times New Roman" pitchFamily="18" charset="0"/>
              <a:cs typeface="Times New Roman" pitchFamily="18" charset="0"/>
            </a:endParaRPr>
          </a:p>
          <a:p>
            <a:pPr>
              <a:buFont typeface="Wingdings" pitchFamily="2" charset="2"/>
              <a:buChar char="q"/>
            </a:pPr>
            <a:endParaRPr lang="ru-RU" dirty="0">
              <a:latin typeface="Times New Roman" pitchFamily="18" charset="0"/>
              <a:cs typeface="Times New Roman" pitchFamily="18" charset="0"/>
            </a:endParaRPr>
          </a:p>
        </p:txBody>
      </p:sp>
      <p:sp>
        <p:nvSpPr>
          <p:cNvPr id="2150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21505" name="Рисунок 15"/>
          <p:cNvPicPr>
            <a:picLocks noChangeAspect="1" noChangeArrowheads="1"/>
          </p:cNvPicPr>
          <p:nvPr/>
        </p:nvPicPr>
        <p:blipFill>
          <a:blip r:embed="rId2" cstate="print"/>
          <a:srcRect l="1360" r="1360"/>
          <a:stretch>
            <a:fillRect/>
          </a:stretch>
        </p:blipFill>
        <p:spPr bwMode="auto">
          <a:xfrm>
            <a:off x="4572000" y="1700808"/>
            <a:ext cx="4189861" cy="3240360"/>
          </a:xfrm>
          <a:prstGeom prst="rect">
            <a:avLst/>
          </a:prstGeom>
          <a:noFill/>
        </p:spPr>
      </p:pic>
      <p:sp>
        <p:nvSpPr>
          <p:cNvPr id="21507" name="Rectangle 3"/>
          <p:cNvSpPr>
            <a:spLocks noChangeArrowheads="1"/>
          </p:cNvSpPr>
          <p:nvPr/>
        </p:nvSpPr>
        <p:spPr bwMode="auto">
          <a:xfrm>
            <a:off x="4139952" y="5203939"/>
            <a:ext cx="4752528"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5-сурет.</a:t>
            </a:r>
            <a:r>
              <a:rPr kumimoji="0" lang="kk-KZ"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Желілік дискіні қосу</a:t>
            </a:r>
            <a:endParaRPr kumimoji="0" lang="kk-KZ" sz="16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24</TotalTime>
  <Words>606</Words>
  <Application>Microsoft Office PowerPoint</Application>
  <PresentationFormat>Экран (4:3)</PresentationFormat>
  <Paragraphs>56</Paragraphs>
  <Slides>14</Slides>
  <Notes>0</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14</vt:i4>
      </vt:variant>
    </vt:vector>
  </HeadingPairs>
  <TitlesOfParts>
    <vt:vector size="22" baseType="lpstr">
      <vt:lpstr>Arial</vt:lpstr>
      <vt:lpstr>Calibri</vt:lpstr>
      <vt:lpstr>Franklin Gothic Book</vt:lpstr>
      <vt:lpstr>Franklin Gothic Medium</vt:lpstr>
      <vt:lpstr>Times New Roman</vt:lpstr>
      <vt:lpstr>Wingdings</vt:lpstr>
      <vt:lpstr>Wingdings 2</vt:lpstr>
      <vt:lpstr>Трек</vt:lpstr>
      <vt:lpstr>Презентация PowerPoint</vt:lpstr>
      <vt:lpstr>Жоспар: </vt:lpstr>
      <vt:lpstr>BasicAuthLevel кілтін баптау </vt:lpstr>
      <vt:lpstr>Basicauthlevel кілтіне 1 мәнінің орнына 2 мәнін меншіктейміз (1 - сурет):  </vt:lpstr>
      <vt:lpstr>BasicAuthLevel кілтін баптау </vt:lpstr>
      <vt:lpstr>Бұйрық орындалғанда Службы терезесінде (3 - сурет):</vt:lpstr>
      <vt:lpstr>Веб-клиент қызметі</vt:lpstr>
      <vt:lpstr>Презентация PowerPoint</vt:lpstr>
      <vt:lpstr>Желілік дискіні құру </vt:lpstr>
      <vt:lpstr>Желілік дискіні құру </vt:lpstr>
      <vt:lpstr>Синхрондау процесін жүзеге асыру</vt:lpstr>
      <vt:lpstr>Синхрондау процесін жүзеге асыру</vt:lpstr>
      <vt:lpstr>Синхрондау процесін жүзеге асыру</vt:lpstr>
      <vt:lpstr>Бақылау сұрақтары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Мейрамгуль</dc:creator>
  <cp:lastModifiedBy>Aigul Sadvakassova</cp:lastModifiedBy>
  <cp:revision>17</cp:revision>
  <dcterms:created xsi:type="dcterms:W3CDTF">2018-04-09T05:57:52Z</dcterms:created>
  <dcterms:modified xsi:type="dcterms:W3CDTF">2019-09-25T10:10:49Z</dcterms:modified>
</cp:coreProperties>
</file>