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43" r:id="rId2"/>
    <p:sldId id="544" r:id="rId3"/>
    <p:sldId id="545" r:id="rId4"/>
    <p:sldId id="546" r:id="rId5"/>
    <p:sldId id="547" r:id="rId6"/>
    <p:sldId id="55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4" autoAdjust="0"/>
    <p:restoredTop sz="94660"/>
  </p:normalViewPr>
  <p:slideViewPr>
    <p:cSldViewPr snapToGrid="0">
      <p:cViewPr varScale="1">
        <p:scale>
          <a:sx n="59" d="100"/>
          <a:sy n="59" d="100"/>
        </p:scale>
        <p:origin x="7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 algn="l">
              <a:defRPr sz="3000" b="1" i="0" baseline="0">
                <a:solidFill>
                  <a:srgbClr val="330066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Title of presentation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424" y="3886200"/>
            <a:ext cx="85344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Date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B90B-38C2-4086-9418-1E759E958D03}" type="datetime1">
              <a:rPr lang="en-GB" smtClean="0"/>
              <a:t>13/05/2024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C3F8-564E-4093-A9E6-9DF4B8E45E1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371" y="404665"/>
            <a:ext cx="4512501" cy="112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07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7523" y="908720"/>
            <a:ext cx="10972800" cy="936104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Title of slide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4824"/>
            <a:ext cx="10972800" cy="4464496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EF2BE-2C92-4CF9-88B1-D5B13E8D98A4}" type="datetime1">
              <a:rPr lang="en-GB" smtClean="0"/>
              <a:t>13/05/2024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C3F8-564E-4093-A9E6-9DF4B8E45E1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7382" y="260649"/>
            <a:ext cx="2974447" cy="74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799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360" y="177281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 of slide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4985"/>
            <a:ext cx="10972800" cy="28411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2378B-C9C7-447F-B1CD-15278E41DAD2}" type="datetime1">
              <a:rPr lang="en-GB" smtClean="0"/>
              <a:t>13/05/2024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2C3F8-564E-4093-A9E6-9DF4B8E45E1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19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zaigura@mail.ru" TargetMode="External"/><Relationship Id="rId2" Type="http://schemas.openxmlformats.org/officeDocument/2006/relationships/hyperlink" Target="https://moodle.enu.kz/course/view.php?id=217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mailto:gulmira_2181@mail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1384" y="1470486"/>
            <a:ext cx="10153128" cy="159847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GB" dirty="0"/>
              <a:t>Renewable Energy for IT students</a:t>
            </a:r>
            <a:endParaRPr lang="en-GB" sz="20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487488" y="3120969"/>
            <a:ext cx="8280920" cy="1598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i="0" kern="1200" baseline="0">
                <a:solidFill>
                  <a:srgbClr val="330066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GB" sz="2000" dirty="0"/>
              <a:t>Dr Peter Popov</a:t>
            </a:r>
          </a:p>
          <a:p>
            <a:pPr algn="ctr"/>
            <a:r>
              <a:rPr lang="en-GB" sz="2000" b="0" dirty="0"/>
              <a:t>Reader in Systems Dependability</a:t>
            </a:r>
          </a:p>
          <a:p>
            <a:pPr algn="ctr"/>
            <a:r>
              <a:rPr lang="en-GB" sz="2000" b="0" dirty="0"/>
              <a:t>School of Science and Technology</a:t>
            </a:r>
          </a:p>
          <a:p>
            <a:pPr algn="ctr"/>
            <a:r>
              <a:rPr lang="en-GB" sz="2000" b="0" dirty="0"/>
              <a:t>City, University of London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330066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5A68DDE-2B01-01CD-0392-D7A07DF17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0770" y="113924"/>
            <a:ext cx="2909071" cy="135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272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111F2D4-E9E3-529A-08EE-4E34A5F10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Project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0561AD-2B06-7E2E-07C6-B343F9823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4824"/>
            <a:ext cx="10972800" cy="4673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module “Renewable Energy for IT students” is a result of a collaboration (October 2023 – May 2024) between representatives of two universities:</a:t>
            </a:r>
          </a:p>
          <a:p>
            <a:pPr lvl="1"/>
            <a:r>
              <a:rPr lang="en-GB" dirty="0"/>
              <a:t>City, University of London (City), United Kingdom</a:t>
            </a:r>
          </a:p>
          <a:p>
            <a:pPr lvl="1"/>
            <a:r>
              <a:rPr lang="en-GB" dirty="0"/>
              <a:t>L.N. </a:t>
            </a:r>
            <a:r>
              <a:rPr lang="en-GB" dirty="0" err="1"/>
              <a:t>Gumilyov</a:t>
            </a:r>
            <a:r>
              <a:rPr lang="en-GB" dirty="0"/>
              <a:t> Eurasian National University (ENU), Astana, Kazakhstan</a:t>
            </a:r>
          </a:p>
          <a:p>
            <a:pPr lvl="1"/>
            <a:endParaRPr lang="en-GB" dirty="0"/>
          </a:p>
          <a:p>
            <a:r>
              <a:rPr lang="en-GB" dirty="0"/>
              <a:t>The materials on Renewable Energy for IT students at ENU is based on the curriculum offered to Undergraduate Engineering students at City with additional lectures on cyber-security and machine learning contributed by ENU.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68191-17D4-68E1-A496-57103003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C3F8-564E-4093-A9E6-9DF4B8E45E1C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2A9957-367E-276E-B730-DB7FF06A2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3503" y="93864"/>
            <a:ext cx="1436578" cy="66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735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111F2D4-E9E3-529A-08EE-4E34A5F10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Sponsors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0561AD-2B06-7E2E-07C6-B343F9823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Work was sponsored by the British Council via their Interlinks Programme. </a:t>
            </a:r>
          </a:p>
          <a:p>
            <a:endParaRPr lang="en-GB" dirty="0"/>
          </a:p>
          <a:p>
            <a:r>
              <a:rPr lang="en-GB" dirty="0"/>
              <a:t>The progress was coordinated by Ms </a:t>
            </a:r>
            <a:r>
              <a:rPr lang="en-GB" b="1" i="1" dirty="0"/>
              <a:t>Nadya Trubova</a:t>
            </a:r>
            <a:r>
              <a:rPr lang="en-GB" dirty="0"/>
              <a:t>, from the British Council Office in Kazakhstan.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68191-17D4-68E1-A496-57103003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C3F8-564E-4093-A9E6-9DF4B8E45E1C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2A9957-367E-276E-B730-DB7FF06A2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3503" y="93864"/>
            <a:ext cx="1436578" cy="66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52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111F2D4-E9E3-529A-08EE-4E34A5F10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ENU – City Team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0561AD-2B06-7E2E-07C6-B343F9823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City – ENU Interlinks team included representation from both Universities:</a:t>
            </a:r>
          </a:p>
          <a:p>
            <a:pPr lvl="1"/>
            <a:r>
              <a:rPr lang="en-GB" dirty="0"/>
              <a:t>ENU was represented by:</a:t>
            </a:r>
          </a:p>
          <a:p>
            <a:pPr lvl="2"/>
            <a:r>
              <a:rPr lang="en-GB" dirty="0"/>
              <a:t>Dr </a:t>
            </a:r>
            <a:r>
              <a:rPr lang="en-GB" dirty="0" err="1"/>
              <a:t>Zhanar</a:t>
            </a:r>
            <a:r>
              <a:rPr lang="en-GB" dirty="0"/>
              <a:t> </a:t>
            </a:r>
            <a:r>
              <a:rPr lang="en-GB" dirty="0" err="1"/>
              <a:t>Akhmetova</a:t>
            </a:r>
            <a:r>
              <a:rPr lang="en-GB" dirty="0"/>
              <a:t>, </a:t>
            </a:r>
            <a:r>
              <a:rPr lang="en-GB" dirty="0">
                <a:effectLst/>
                <a:latin typeface="arial" panose="020B0604020202020204" pitchFamily="34" charset="0"/>
              </a:rPr>
              <a:t>Deputy Dean of the Faculty of Information Technology</a:t>
            </a:r>
          </a:p>
          <a:p>
            <a:pPr lvl="2"/>
            <a:r>
              <a:rPr lang="en-GB" dirty="0">
                <a:latin typeface="arial" panose="020B0604020202020204" pitchFamily="34" charset="0"/>
              </a:rPr>
              <a:t>Dr Gulmira Abildinova, Associate Professor in the Faculty of Information Technology</a:t>
            </a:r>
          </a:p>
          <a:p>
            <a:pPr lvl="2"/>
            <a:endParaRPr lang="en-GB" dirty="0">
              <a:latin typeface="arial" panose="020B0604020202020204" pitchFamily="34" charset="0"/>
            </a:endParaRPr>
          </a:p>
          <a:p>
            <a:pPr lvl="1"/>
            <a:r>
              <a:rPr lang="en-GB" dirty="0">
                <a:latin typeface="arial" panose="020B0604020202020204" pitchFamily="34" charset="0"/>
              </a:rPr>
              <a:t>City was represented by:</a:t>
            </a:r>
          </a:p>
          <a:p>
            <a:pPr lvl="2"/>
            <a:r>
              <a:rPr lang="en-GB" dirty="0">
                <a:latin typeface="arial" panose="020B0604020202020204" pitchFamily="34" charset="0"/>
              </a:rPr>
              <a:t>Professor Pam Parker, </a:t>
            </a:r>
          </a:p>
          <a:p>
            <a:pPr lvl="2"/>
            <a:r>
              <a:rPr lang="en-GB" dirty="0">
                <a:latin typeface="arial" panose="020B0604020202020204" pitchFamily="34" charset="0"/>
              </a:rPr>
              <a:t>Professor Abdulnaser Sayma, Department of Engineering, School of Science and Technology</a:t>
            </a:r>
          </a:p>
          <a:p>
            <a:pPr lvl="2"/>
            <a:r>
              <a:rPr lang="en-GB" dirty="0">
                <a:latin typeface="arial" panose="020B0604020202020204" pitchFamily="34" charset="0"/>
              </a:rPr>
              <a:t>Dr Peter Popov, Reader, Department of Computer Science, School of Science and Technology.</a:t>
            </a:r>
          </a:p>
          <a:p>
            <a:pPr marL="514350" lvl="1" indent="0">
              <a:buNone/>
            </a:pPr>
            <a:r>
              <a:rPr lang="en-GB" dirty="0">
                <a:latin typeface="arial" panose="020B0604020202020204" pitchFamily="34" charset="0"/>
              </a:rPr>
              <a:t>Dr Popov was coordinator of the Interlink Project between City and ENU. </a:t>
            </a:r>
          </a:p>
          <a:p>
            <a:pPr lvl="2"/>
            <a:endParaRPr lang="en-GB" dirty="0">
              <a:latin typeface="arial" panose="020B0604020202020204" pitchFamily="34" charset="0"/>
            </a:endParaRPr>
          </a:p>
          <a:p>
            <a:pPr lvl="1"/>
            <a:endParaRPr lang="en-GB" dirty="0">
              <a:latin typeface="arial" panose="020B0604020202020204" pitchFamily="34" charset="0"/>
            </a:endParaRPr>
          </a:p>
          <a:p>
            <a:pPr lvl="2"/>
            <a:endParaRPr lang="en-GB" dirty="0">
              <a:latin typeface="arial" panose="020B0604020202020204" pitchFamily="34" charset="0"/>
            </a:endParaRPr>
          </a:p>
          <a:p>
            <a:pPr lvl="2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68191-17D4-68E1-A496-57103003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C3F8-564E-4093-A9E6-9DF4B8E45E1C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2A9957-367E-276E-B730-DB7FF06A2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3503" y="93864"/>
            <a:ext cx="1436578" cy="66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8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111F2D4-E9E3-529A-08EE-4E34A5F10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module “Renewable Energy for IT students”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0561AD-2B06-7E2E-07C6-B343F9823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823" y="1698171"/>
            <a:ext cx="11534503" cy="5023305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The module “Renewable Energy for IT Students” was developed in collaboration by the ENU and the City teams.</a:t>
            </a:r>
          </a:p>
          <a:p>
            <a:r>
              <a:rPr lang="en-GB" dirty="0"/>
              <a:t>The module materials include collection of: </a:t>
            </a:r>
          </a:p>
          <a:p>
            <a:pPr lvl="1"/>
            <a:r>
              <a:rPr lang="en-GB" dirty="0"/>
              <a:t>Videos </a:t>
            </a:r>
          </a:p>
          <a:p>
            <a:pPr lvl="1"/>
            <a:r>
              <a:rPr lang="en-GB" dirty="0"/>
              <a:t>Lecture notes (as PowerPoint presentation)</a:t>
            </a:r>
          </a:p>
          <a:p>
            <a:pPr lvl="1"/>
            <a:r>
              <a:rPr lang="en-GB" dirty="0"/>
              <a:t>Exercises, linked to each of the topics, offered for independent study by the students. </a:t>
            </a:r>
          </a:p>
          <a:p>
            <a:endParaRPr lang="en-GB" dirty="0"/>
          </a:p>
          <a:p>
            <a:r>
              <a:rPr lang="en-GB" dirty="0"/>
              <a:t>The </a:t>
            </a:r>
            <a:r>
              <a:rPr lang="en-GB" b="1" i="1" dirty="0"/>
              <a:t>City team </a:t>
            </a:r>
            <a:r>
              <a:rPr lang="en-GB" dirty="0"/>
              <a:t>contributed:</a:t>
            </a:r>
          </a:p>
          <a:p>
            <a:pPr lvl="1"/>
            <a:r>
              <a:rPr lang="en-GB" dirty="0"/>
              <a:t>Overview of Renewable sources of Energy and comparison with Conventional Sources (Prof Sayma)</a:t>
            </a:r>
          </a:p>
          <a:p>
            <a:pPr lvl="1"/>
            <a:r>
              <a:rPr lang="en-GB" dirty="0"/>
              <a:t>High-level Overview and Introduction to the Smart Grids</a:t>
            </a:r>
          </a:p>
          <a:p>
            <a:pPr lvl="1"/>
            <a:r>
              <a:rPr lang="en-GB" dirty="0"/>
              <a:t>Solar PV (Dr Tala Samad)</a:t>
            </a:r>
          </a:p>
          <a:p>
            <a:pPr lvl="1"/>
            <a:r>
              <a:rPr lang="en-GB" dirty="0"/>
              <a:t>Energy Storage (Prof Sayma)</a:t>
            </a:r>
          </a:p>
          <a:p>
            <a:pPr lvl="2"/>
            <a:r>
              <a:rPr lang="en-GB" dirty="0"/>
              <a:t>Environmental Factors of Energy Storage Systems (Prof Sayma)</a:t>
            </a:r>
          </a:p>
          <a:p>
            <a:pPr lvl="2"/>
            <a:r>
              <a:rPr lang="en-GB" dirty="0"/>
              <a:t>Hydrogen Storage (Prof Sayma)</a:t>
            </a:r>
          </a:p>
          <a:p>
            <a:pPr lvl="2"/>
            <a:r>
              <a:rPr lang="en-GB" dirty="0"/>
              <a:t>Pumped Hydro (Prof Sayma)</a:t>
            </a:r>
          </a:p>
          <a:p>
            <a:pPr lvl="2"/>
            <a:r>
              <a:rPr lang="en-GB" dirty="0"/>
              <a:t>Compressed Air Storage (Prof Sayma)</a:t>
            </a:r>
          </a:p>
          <a:p>
            <a:pPr lvl="1"/>
            <a:endParaRPr lang="en-GB" dirty="0"/>
          </a:p>
          <a:p>
            <a:r>
              <a:rPr lang="en-GB" dirty="0"/>
              <a:t>The </a:t>
            </a:r>
            <a:r>
              <a:rPr lang="en-GB" b="1" i="1" dirty="0"/>
              <a:t>ENU team </a:t>
            </a:r>
            <a:r>
              <a:rPr lang="en-GB" dirty="0"/>
              <a:t>contributed:</a:t>
            </a:r>
          </a:p>
          <a:p>
            <a:pPr lvl="1"/>
            <a:r>
              <a:rPr lang="en-GB" dirty="0"/>
              <a:t>Cyber security in Renewable Energy Facilities (Dr </a:t>
            </a:r>
            <a:r>
              <a:rPr lang="en-GB" dirty="0" err="1"/>
              <a:t>Zhanar</a:t>
            </a:r>
            <a:r>
              <a:rPr lang="en-GB" dirty="0"/>
              <a:t> </a:t>
            </a:r>
            <a:r>
              <a:rPr lang="en-GB" dirty="0" err="1"/>
              <a:t>Akhmetova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Machine learning in Renewable Energy (Dr Gulmira </a:t>
            </a:r>
            <a:r>
              <a:rPr lang="en-GB" dirty="0">
                <a:latin typeface="arial" panose="020B0604020202020204" pitchFamily="34" charset="0"/>
              </a:rPr>
              <a:t>Abildinova</a:t>
            </a:r>
            <a:r>
              <a:rPr lang="en-GB" dirty="0"/>
              <a:t>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68191-17D4-68E1-A496-57103003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C3F8-564E-4093-A9E6-9DF4B8E45E1C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2A9957-367E-276E-B730-DB7FF06A2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3503" y="93864"/>
            <a:ext cx="1436578" cy="66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784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111F2D4-E9E3-529A-08EE-4E34A5F10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Where to find the Module Materials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0561AD-2B06-7E2E-07C6-B343F9823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materials on the module are deployed on the online platform hosted by ENU and can be accessed following:</a:t>
            </a:r>
            <a:endParaRPr lang="bg-BG" dirty="0"/>
          </a:p>
          <a:p>
            <a:pPr marL="0" indent="0">
              <a:buNone/>
            </a:pPr>
            <a:endParaRPr lang="bg-BG" dirty="0"/>
          </a:p>
          <a:p>
            <a:pPr marL="400050" lvl="1" indent="0">
              <a:buNone/>
            </a:pPr>
            <a:r>
              <a:rPr lang="en-GB" dirty="0">
                <a:hlinkClick r:id="rId2"/>
              </a:rPr>
              <a:t>https://moodle.enu.kz/course/view.php?id=2172</a:t>
            </a:r>
            <a:r>
              <a:rPr lang="bg-BG" dirty="0"/>
              <a:t> </a:t>
            </a:r>
            <a:endParaRPr lang="en-GB" dirty="0"/>
          </a:p>
          <a:p>
            <a:endParaRPr lang="bg-BG" dirty="0"/>
          </a:p>
          <a:p>
            <a:r>
              <a:rPr lang="en-GB" dirty="0"/>
              <a:t>Questions about the access and further support can be sought by email from ENU Profs:</a:t>
            </a:r>
          </a:p>
          <a:p>
            <a:pPr lvl="1"/>
            <a:r>
              <a:rPr lang="en-GB" dirty="0">
                <a:latin typeface="arial" panose="020B0604020202020204" pitchFamily="34" charset="0"/>
              </a:rPr>
              <a:t>Dr </a:t>
            </a:r>
            <a:r>
              <a:rPr lang="en-GB" dirty="0" err="1">
                <a:latin typeface="arial" panose="020B0604020202020204" pitchFamily="34" charset="0"/>
              </a:rPr>
              <a:t>Zhanar</a:t>
            </a:r>
            <a:r>
              <a:rPr lang="en-GB" dirty="0">
                <a:latin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</a:rPr>
              <a:t>Akhmetova</a:t>
            </a:r>
            <a:r>
              <a:rPr lang="en-GB" dirty="0">
                <a:latin typeface="arial" panose="020B0604020202020204" pitchFamily="34" charset="0"/>
              </a:rPr>
              <a:t> (</a:t>
            </a:r>
            <a:r>
              <a:rPr lang="ru-RU" dirty="0">
                <a:latin typeface="arial" panose="020B0604020202020204" pitchFamily="34" charset="0"/>
                <a:hlinkClick r:id="rId3"/>
              </a:rPr>
              <a:t>zaigura@mail.ru</a:t>
            </a:r>
            <a:r>
              <a:rPr lang="en-GB" dirty="0">
                <a:latin typeface="arial" panose="020B0604020202020204" pitchFamily="34" charset="0"/>
              </a:rPr>
              <a:t>)</a:t>
            </a:r>
          </a:p>
          <a:p>
            <a:pPr lvl="1"/>
            <a:r>
              <a:rPr lang="en-GB" dirty="0">
                <a:latin typeface="arial" panose="020B0604020202020204" pitchFamily="34" charset="0"/>
              </a:rPr>
              <a:t>Dr Gulmira Abildinova (</a:t>
            </a:r>
            <a:r>
              <a:rPr lang="it-IT" dirty="0">
                <a:latin typeface="arial" panose="020B0604020202020204" pitchFamily="34" charset="0"/>
                <a:hlinkClick r:id="rId4"/>
              </a:rPr>
              <a:t>gulmira_2181@mail.ru</a:t>
            </a:r>
            <a:r>
              <a:rPr lang="en-GB" dirty="0">
                <a:latin typeface="arial" panose="020B0604020202020204" pitchFamily="34" charset="0"/>
              </a:rPr>
              <a:t>)</a:t>
            </a:r>
          </a:p>
          <a:p>
            <a:pPr lvl="1"/>
            <a:endParaRPr lang="en-GB" dirty="0">
              <a:latin typeface="arial" panose="020B0604020202020204" pitchFamily="34" charset="0"/>
            </a:endParaRPr>
          </a:p>
          <a:p>
            <a:pPr marL="457200" lvl="1" indent="0">
              <a:buNone/>
            </a:pPr>
            <a:endParaRPr lang="en-GB" dirty="0">
              <a:latin typeface="arial" panose="020B0604020202020204" pitchFamily="34" charset="0"/>
            </a:endParaRPr>
          </a:p>
          <a:p>
            <a:pPr lvl="2"/>
            <a:endParaRPr lang="en-GB" dirty="0">
              <a:latin typeface="arial" panose="020B0604020202020204" pitchFamily="34" charset="0"/>
            </a:endParaRPr>
          </a:p>
          <a:p>
            <a:pPr lvl="2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68191-17D4-68E1-A496-57103003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C3F8-564E-4093-A9E6-9DF4B8E45E1C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2A9957-367E-276E-B730-DB7FF06A29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33503" y="93864"/>
            <a:ext cx="1436578" cy="66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2986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484</Words>
  <Application>Microsoft Office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</vt:lpstr>
      <vt:lpstr>Calibri</vt:lpstr>
      <vt:lpstr>1_Office Theme</vt:lpstr>
      <vt:lpstr>Renewable Energy for IT students</vt:lpstr>
      <vt:lpstr>The Project </vt:lpstr>
      <vt:lpstr>The Sponsors</vt:lpstr>
      <vt:lpstr>The ENU – City Team </vt:lpstr>
      <vt:lpstr>The module “Renewable Energy for IT students”</vt:lpstr>
      <vt:lpstr>Where to find the Module Materials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Renewable Energy for IT students</dc:title>
  <dc:creator>Popov, Peter</dc:creator>
  <cp:lastModifiedBy>Popov, Peter</cp:lastModifiedBy>
  <cp:revision>3</cp:revision>
  <dcterms:created xsi:type="dcterms:W3CDTF">2024-05-13T06:54:35Z</dcterms:created>
  <dcterms:modified xsi:type="dcterms:W3CDTF">2024-05-13T10:34:14Z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6c24981-b6df-48f8-949b-0896357b9b03_Enabled">
    <vt:lpwstr>true</vt:lpwstr>
  </property>
  <property fmtid="{D5CDD505-2E9C-101B-9397-08002B2CF9AE}" pid="3" name="MSIP_Label_06c24981-b6df-48f8-949b-0896357b9b03_SetDate">
    <vt:lpwstr>2024-05-13T10:09:53Z</vt:lpwstr>
  </property>
  <property fmtid="{D5CDD505-2E9C-101B-9397-08002B2CF9AE}" pid="4" name="MSIP_Label_06c24981-b6df-48f8-949b-0896357b9b03_Method">
    <vt:lpwstr>Standard</vt:lpwstr>
  </property>
  <property fmtid="{D5CDD505-2E9C-101B-9397-08002B2CF9AE}" pid="5" name="MSIP_Label_06c24981-b6df-48f8-949b-0896357b9b03_Name">
    <vt:lpwstr>Official</vt:lpwstr>
  </property>
  <property fmtid="{D5CDD505-2E9C-101B-9397-08002B2CF9AE}" pid="6" name="MSIP_Label_06c24981-b6df-48f8-949b-0896357b9b03_SiteId">
    <vt:lpwstr>dd615949-5bd0-4da0-ac52-28ef8d336373</vt:lpwstr>
  </property>
  <property fmtid="{D5CDD505-2E9C-101B-9397-08002B2CF9AE}" pid="7" name="MSIP_Label_06c24981-b6df-48f8-949b-0896357b9b03_ActionId">
    <vt:lpwstr>9924107c-c1a1-4c73-94a8-1ca146565949</vt:lpwstr>
  </property>
  <property fmtid="{D5CDD505-2E9C-101B-9397-08002B2CF9AE}" pid="8" name="MSIP_Label_06c24981-b6df-48f8-949b-0896357b9b03_ContentBits">
    <vt:lpwstr>0</vt:lpwstr>
  </property>
</Properties>
</file>