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70" r:id="rId7"/>
    <p:sldId id="271" r:id="rId8"/>
    <p:sldId id="263" r:id="rId9"/>
    <p:sldId id="264" r:id="rId10"/>
    <p:sldId id="273" r:id="rId11"/>
    <p:sldId id="265" r:id="rId12"/>
    <p:sldId id="268" r:id="rId13"/>
    <p:sldId id="269" r:id="rId14"/>
  </p:sldIdLst>
  <p:sldSz cx="18288000" cy="10287000"/>
  <p:notesSz cx="6858000" cy="9144000"/>
  <p:embeddedFontLst>
    <p:embeddedFont>
      <p:font typeface="Arimo" charset="0"/>
      <p:regular r:id="rId15"/>
    </p:embeddedFont>
    <p:embeddedFont>
      <p:font typeface="Roboto Condensed" charset="0"/>
      <p:regular r:id="rId16"/>
      <p:bold r:id="rId17"/>
      <p:italic r:id="rId18"/>
      <p:boldItalic r:id="rId19"/>
    </p:embeddedFont>
    <p:embeddedFont>
      <p:font typeface="Times Neue Roman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11" autoAdjust="0"/>
    <p:restoredTop sz="94622" autoAdjust="0"/>
  </p:normalViewPr>
  <p:slideViewPr>
    <p:cSldViewPr>
      <p:cViewPr>
        <p:scale>
          <a:sx n="56" d="100"/>
          <a:sy n="56" d="100"/>
        </p:scale>
        <p:origin x="-67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6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8696" y="3500426"/>
            <a:ext cx="13017878" cy="3576662"/>
            <a:chOff x="0" y="0"/>
            <a:chExt cx="17357171" cy="44218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57217" cy="4421886"/>
            </a:xfrm>
            <a:custGeom>
              <a:avLst/>
              <a:gdLst/>
              <a:ahLst/>
              <a:cxnLst/>
              <a:rect l="l" t="t" r="r" b="b"/>
              <a:pathLst>
                <a:path w="17357217" h="4421886">
                  <a:moveTo>
                    <a:pt x="6350" y="0"/>
                  </a:moveTo>
                  <a:lnTo>
                    <a:pt x="16614394" y="0"/>
                  </a:lnTo>
                  <a:cubicBezTo>
                    <a:pt x="16616045" y="0"/>
                    <a:pt x="16617696" y="635"/>
                    <a:pt x="16618838" y="1905"/>
                  </a:cubicBezTo>
                  <a:lnTo>
                    <a:pt x="17355311" y="736727"/>
                  </a:lnTo>
                  <a:cubicBezTo>
                    <a:pt x="17356455" y="737870"/>
                    <a:pt x="17357217" y="739521"/>
                    <a:pt x="17357217" y="741172"/>
                  </a:cubicBezTo>
                  <a:lnTo>
                    <a:pt x="17357217" y="4415536"/>
                  </a:lnTo>
                  <a:lnTo>
                    <a:pt x="17350867" y="4415536"/>
                  </a:lnTo>
                  <a:lnTo>
                    <a:pt x="17350867" y="4409186"/>
                  </a:lnTo>
                  <a:lnTo>
                    <a:pt x="17350867" y="4415536"/>
                  </a:lnTo>
                  <a:lnTo>
                    <a:pt x="17350867" y="4421886"/>
                  </a:lnTo>
                  <a:lnTo>
                    <a:pt x="742823" y="4421886"/>
                  </a:lnTo>
                  <a:cubicBezTo>
                    <a:pt x="741172" y="4421886"/>
                    <a:pt x="739521" y="4421251"/>
                    <a:pt x="738378" y="4419981"/>
                  </a:cubicBezTo>
                  <a:lnTo>
                    <a:pt x="1905" y="3685159"/>
                  </a:lnTo>
                  <a:cubicBezTo>
                    <a:pt x="762" y="3684016"/>
                    <a:pt x="0" y="3682365"/>
                    <a:pt x="0" y="3680714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3680587"/>
                  </a:lnTo>
                  <a:lnTo>
                    <a:pt x="6350" y="3680587"/>
                  </a:lnTo>
                  <a:lnTo>
                    <a:pt x="10795" y="3676142"/>
                  </a:lnTo>
                  <a:lnTo>
                    <a:pt x="747268" y="4410964"/>
                  </a:lnTo>
                  <a:lnTo>
                    <a:pt x="742823" y="4415409"/>
                  </a:lnTo>
                  <a:lnTo>
                    <a:pt x="742823" y="4409059"/>
                  </a:lnTo>
                  <a:lnTo>
                    <a:pt x="17350867" y="4409059"/>
                  </a:lnTo>
                  <a:cubicBezTo>
                    <a:pt x="17354423" y="4409059"/>
                    <a:pt x="17357217" y="4411853"/>
                    <a:pt x="17357217" y="4415409"/>
                  </a:cubicBezTo>
                  <a:cubicBezTo>
                    <a:pt x="17357217" y="4418965"/>
                    <a:pt x="17354423" y="4421759"/>
                    <a:pt x="17350867" y="4421759"/>
                  </a:cubicBezTo>
                  <a:cubicBezTo>
                    <a:pt x="17347310" y="4421759"/>
                    <a:pt x="17344517" y="4418965"/>
                    <a:pt x="17344517" y="4415409"/>
                  </a:cubicBezTo>
                  <a:lnTo>
                    <a:pt x="17344517" y="741172"/>
                  </a:lnTo>
                  <a:lnTo>
                    <a:pt x="17350867" y="741172"/>
                  </a:lnTo>
                  <a:lnTo>
                    <a:pt x="17346422" y="745617"/>
                  </a:lnTo>
                  <a:lnTo>
                    <a:pt x="16609949" y="10795"/>
                  </a:lnTo>
                  <a:lnTo>
                    <a:pt x="16614394" y="6350"/>
                  </a:lnTo>
                  <a:lnTo>
                    <a:pt x="16614394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F79646"/>
            </a:solidFill>
          </p:spPr>
        </p:sp>
      </p:grpSp>
      <p:grpSp>
        <p:nvGrpSpPr>
          <p:cNvPr id="4" name="Group 4"/>
          <p:cNvGrpSpPr/>
          <p:nvPr/>
        </p:nvGrpSpPr>
        <p:grpSpPr>
          <a:xfrm rot="9208626">
            <a:off x="12486563" y="7831250"/>
            <a:ext cx="1151858" cy="2864072"/>
            <a:chOff x="0" y="0"/>
            <a:chExt cx="1535811" cy="38187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35811" cy="3818763"/>
            </a:xfrm>
            <a:custGeom>
              <a:avLst/>
              <a:gdLst/>
              <a:ahLst/>
              <a:cxnLst/>
              <a:rect l="l" t="t" r="r" b="b"/>
              <a:pathLst>
                <a:path w="1535811" h="3818763">
                  <a:moveTo>
                    <a:pt x="1535811" y="763778"/>
                  </a:moveTo>
                  <a:lnTo>
                    <a:pt x="0" y="0"/>
                  </a:lnTo>
                  <a:lnTo>
                    <a:pt x="0" y="3818763"/>
                  </a:lnTo>
                  <a:lnTo>
                    <a:pt x="1535811" y="3818763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6" name="Group 6"/>
          <p:cNvGrpSpPr/>
          <p:nvPr/>
        </p:nvGrpSpPr>
        <p:grpSpPr>
          <a:xfrm rot="9208633">
            <a:off x="15151174" y="5765110"/>
            <a:ext cx="2087690" cy="5190839"/>
            <a:chOff x="0" y="0"/>
            <a:chExt cx="2783586" cy="69211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83586" cy="6921119"/>
            </a:xfrm>
            <a:custGeom>
              <a:avLst/>
              <a:gdLst/>
              <a:ahLst/>
              <a:cxnLst/>
              <a:rect l="l" t="t" r="r" b="b"/>
              <a:pathLst>
                <a:path w="2783586" h="6921119">
                  <a:moveTo>
                    <a:pt x="2783586" y="1384173"/>
                  </a:moveTo>
                  <a:lnTo>
                    <a:pt x="0" y="0"/>
                  </a:lnTo>
                  <a:lnTo>
                    <a:pt x="0" y="6921119"/>
                  </a:lnTo>
                  <a:lnTo>
                    <a:pt x="2783586" y="692111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8" name="Group 8"/>
          <p:cNvGrpSpPr/>
          <p:nvPr/>
        </p:nvGrpSpPr>
        <p:grpSpPr>
          <a:xfrm rot="9208606">
            <a:off x="14334618" y="8227260"/>
            <a:ext cx="972407" cy="2417921"/>
            <a:chOff x="0" y="0"/>
            <a:chExt cx="1296543" cy="32238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96543" cy="3223895"/>
            </a:xfrm>
            <a:custGeom>
              <a:avLst/>
              <a:gdLst/>
              <a:ahLst/>
              <a:cxnLst/>
              <a:rect l="l" t="t" r="r" b="b"/>
              <a:pathLst>
                <a:path w="1296543" h="3223895">
                  <a:moveTo>
                    <a:pt x="1296543" y="644779"/>
                  </a:moveTo>
                  <a:lnTo>
                    <a:pt x="0" y="0"/>
                  </a:lnTo>
                  <a:lnTo>
                    <a:pt x="0" y="3223895"/>
                  </a:lnTo>
                  <a:lnTo>
                    <a:pt x="1296543" y="3223895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10" name="Group 10"/>
          <p:cNvGrpSpPr/>
          <p:nvPr/>
        </p:nvGrpSpPr>
        <p:grpSpPr>
          <a:xfrm rot="9208678">
            <a:off x="11493844" y="9133067"/>
            <a:ext cx="546354" cy="1358361"/>
            <a:chOff x="0" y="0"/>
            <a:chExt cx="728472" cy="18111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28472" cy="1811147"/>
            </a:xfrm>
            <a:custGeom>
              <a:avLst/>
              <a:gdLst/>
              <a:ahLst/>
              <a:cxnLst/>
              <a:rect l="l" t="t" r="r" b="b"/>
              <a:pathLst>
                <a:path w="728472" h="1811147">
                  <a:moveTo>
                    <a:pt x="728472" y="362204"/>
                  </a:moveTo>
                  <a:lnTo>
                    <a:pt x="0" y="0"/>
                  </a:lnTo>
                  <a:lnTo>
                    <a:pt x="0" y="1811147"/>
                  </a:lnTo>
                  <a:lnTo>
                    <a:pt x="728472" y="181114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254984" y="5286376"/>
            <a:ext cx="2033016" cy="4588860"/>
            <a:chOff x="0" y="0"/>
            <a:chExt cx="2710688" cy="61184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10688" cy="6118479"/>
            </a:xfrm>
            <a:custGeom>
              <a:avLst/>
              <a:gdLst/>
              <a:ahLst/>
              <a:cxnLst/>
              <a:rect l="l" t="t" r="r" b="b"/>
              <a:pathLst>
                <a:path w="2710688" h="6118479">
                  <a:moveTo>
                    <a:pt x="1374648" y="0"/>
                  </a:moveTo>
                  <a:lnTo>
                    <a:pt x="0" y="658241"/>
                  </a:lnTo>
                  <a:lnTo>
                    <a:pt x="2710688" y="6118479"/>
                  </a:lnTo>
                  <a:lnTo>
                    <a:pt x="2710688" y="2691384"/>
                  </a:lnTo>
                  <a:close/>
                </a:path>
              </a:pathLst>
            </a:custGeom>
            <a:solidFill>
              <a:srgbClr val="3D85C6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1591408">
            <a:off x="3863987" y="-215663"/>
            <a:ext cx="581787" cy="1446657"/>
            <a:chOff x="0" y="0"/>
            <a:chExt cx="775716" cy="192887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75716" cy="1928876"/>
            </a:xfrm>
            <a:custGeom>
              <a:avLst/>
              <a:gdLst/>
              <a:ahLst/>
              <a:cxnLst/>
              <a:rect l="l" t="t" r="r" b="b"/>
              <a:pathLst>
                <a:path w="775716" h="1928876">
                  <a:moveTo>
                    <a:pt x="775716" y="385826"/>
                  </a:moveTo>
                  <a:lnTo>
                    <a:pt x="0" y="0"/>
                  </a:lnTo>
                  <a:lnTo>
                    <a:pt x="0" y="1928876"/>
                  </a:lnTo>
                  <a:lnTo>
                    <a:pt x="775716" y="192887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591371">
            <a:off x="619739" y="-457547"/>
            <a:ext cx="1233201" cy="3066289"/>
            <a:chOff x="0" y="0"/>
            <a:chExt cx="1644268" cy="408838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44269" cy="4088384"/>
            </a:xfrm>
            <a:custGeom>
              <a:avLst/>
              <a:gdLst/>
              <a:ahLst/>
              <a:cxnLst/>
              <a:rect l="l" t="t" r="r" b="b"/>
              <a:pathLst>
                <a:path w="1644269" h="4088384">
                  <a:moveTo>
                    <a:pt x="1644269" y="817626"/>
                  </a:moveTo>
                  <a:lnTo>
                    <a:pt x="0" y="0"/>
                  </a:lnTo>
                  <a:lnTo>
                    <a:pt x="0" y="4088384"/>
                  </a:lnTo>
                  <a:lnTo>
                    <a:pt x="1644269" y="4088384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591339">
            <a:off x="2147659" y="-510714"/>
            <a:ext cx="1430751" cy="3557301"/>
            <a:chOff x="0" y="0"/>
            <a:chExt cx="1907668" cy="474306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07667" cy="4743069"/>
            </a:xfrm>
            <a:custGeom>
              <a:avLst/>
              <a:gdLst/>
              <a:ahLst/>
              <a:cxnLst/>
              <a:rect l="l" t="t" r="r" b="b"/>
              <a:pathLst>
                <a:path w="1907667" h="4743069">
                  <a:moveTo>
                    <a:pt x="1907667" y="948563"/>
                  </a:moveTo>
                  <a:lnTo>
                    <a:pt x="0" y="0"/>
                  </a:lnTo>
                  <a:lnTo>
                    <a:pt x="0" y="4743069"/>
                  </a:lnTo>
                  <a:lnTo>
                    <a:pt x="1907667" y="474306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1591322">
            <a:off x="3399132" y="-225573"/>
            <a:ext cx="651415" cy="1619726"/>
            <a:chOff x="0" y="0"/>
            <a:chExt cx="868553" cy="215963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68553" cy="2159635"/>
            </a:xfrm>
            <a:custGeom>
              <a:avLst/>
              <a:gdLst/>
              <a:ahLst/>
              <a:cxnLst/>
              <a:rect l="l" t="t" r="r" b="b"/>
              <a:pathLst>
                <a:path w="868553" h="2159635">
                  <a:moveTo>
                    <a:pt x="868553" y="431927"/>
                  </a:moveTo>
                  <a:lnTo>
                    <a:pt x="0" y="0"/>
                  </a:lnTo>
                  <a:lnTo>
                    <a:pt x="0" y="2159635"/>
                  </a:lnTo>
                  <a:lnTo>
                    <a:pt x="868553" y="2159635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22" name="Group 22"/>
          <p:cNvGrpSpPr/>
          <p:nvPr/>
        </p:nvGrpSpPr>
        <p:grpSpPr>
          <a:xfrm rot="-10800000">
            <a:off x="-36" y="164144"/>
            <a:ext cx="1078706" cy="2434209"/>
            <a:chOff x="0" y="0"/>
            <a:chExt cx="1438275" cy="324561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38275" cy="3245612"/>
            </a:xfrm>
            <a:custGeom>
              <a:avLst/>
              <a:gdLst/>
              <a:ahLst/>
              <a:cxnLst/>
              <a:rect l="l" t="t" r="r" b="b"/>
              <a:pathLst>
                <a:path w="1438275" h="3245612">
                  <a:moveTo>
                    <a:pt x="729361" y="0"/>
                  </a:moveTo>
                  <a:lnTo>
                    <a:pt x="0" y="349250"/>
                  </a:lnTo>
                  <a:lnTo>
                    <a:pt x="1438275" y="3245612"/>
                  </a:lnTo>
                  <a:lnTo>
                    <a:pt x="1438275" y="1427734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071506" y="3643302"/>
            <a:ext cx="12567522" cy="3898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Л.Н.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Гумилев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Еуразия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университеті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840"/>
              </a:lnSpc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Филология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факультеті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840"/>
              </a:lnSpc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кафедрасы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840"/>
              </a:lnSpc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Мамаева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Гүлнар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Бейсенқызы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840"/>
              </a:lnSpc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Филология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ғылымының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кандидаты,қауымдастырылған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профессор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840"/>
              </a:lnSpc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атауы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Емле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сазы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840"/>
              </a:lnSpc>
            </a:pPr>
            <a:endParaRPr lang="kk-KZ" sz="3200" dirty="0" smtClean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3840"/>
              </a:lnSpc>
            </a:pPr>
            <a:endParaRPr lang="en-US" sz="3200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419360" y="9451551"/>
            <a:ext cx="2560320" cy="411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Астана,2022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0"/>
            <a:ext cx="67722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643406" y="4929186"/>
            <a:ext cx="8215370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6282" y="7286640"/>
            <a:ext cx="8215370" cy="185738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86282" y="2643170"/>
            <a:ext cx="8215370" cy="185738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072034" y="857220"/>
            <a:ext cx="7215238" cy="15716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43538" y="1142972"/>
            <a:ext cx="5905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Орфографиялық сөздіктің қызметі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7786" y="3214674"/>
            <a:ext cx="7456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Сөздердің дұрыс жазу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нормасын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қалыптастыру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3604" y="5572128"/>
            <a:ext cx="5287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тілдің сөздік қорын түгендеу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24" y="7786706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Тілде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жарыса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қолданылатын лексикалық бірліктердің әдеби вариантын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бекіту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2"/>
          <p:cNvGrpSpPr/>
          <p:nvPr/>
        </p:nvGrpSpPr>
        <p:grpSpPr>
          <a:xfrm rot="-1591371">
            <a:off x="619739" y="-457549"/>
            <a:ext cx="1233201" cy="3066289"/>
            <a:chOff x="0" y="0"/>
            <a:chExt cx="1644268" cy="4088385"/>
          </a:xfrm>
        </p:grpSpPr>
        <p:sp>
          <p:nvSpPr>
            <p:cNvPr id="11" name="Freeform 13"/>
            <p:cNvSpPr/>
            <p:nvPr/>
          </p:nvSpPr>
          <p:spPr>
            <a:xfrm>
              <a:off x="0" y="0"/>
              <a:ext cx="1644269" cy="4088384"/>
            </a:xfrm>
            <a:custGeom>
              <a:avLst/>
              <a:gdLst/>
              <a:ahLst/>
              <a:cxnLst/>
              <a:rect l="l" t="t" r="r" b="b"/>
              <a:pathLst>
                <a:path w="1644269" h="4088384">
                  <a:moveTo>
                    <a:pt x="1644269" y="817626"/>
                  </a:moveTo>
                  <a:lnTo>
                    <a:pt x="0" y="0"/>
                  </a:lnTo>
                  <a:lnTo>
                    <a:pt x="0" y="4088384"/>
                  </a:lnTo>
                  <a:lnTo>
                    <a:pt x="1644269" y="4088384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12" name="Group 18"/>
          <p:cNvGrpSpPr/>
          <p:nvPr/>
        </p:nvGrpSpPr>
        <p:grpSpPr>
          <a:xfrm rot="-10800000">
            <a:off x="0" y="0"/>
            <a:ext cx="1078706" cy="2434209"/>
            <a:chOff x="0" y="0"/>
            <a:chExt cx="1438275" cy="3245612"/>
          </a:xfrm>
        </p:grpSpPr>
        <p:sp>
          <p:nvSpPr>
            <p:cNvPr id="13" name="Freeform 19"/>
            <p:cNvSpPr/>
            <p:nvPr/>
          </p:nvSpPr>
          <p:spPr>
            <a:xfrm>
              <a:off x="0" y="0"/>
              <a:ext cx="1438275" cy="3245612"/>
            </a:xfrm>
            <a:custGeom>
              <a:avLst/>
              <a:gdLst/>
              <a:ahLst/>
              <a:cxnLst/>
              <a:rect l="l" t="t" r="r" b="b"/>
              <a:pathLst>
                <a:path w="1438275" h="3245612">
                  <a:moveTo>
                    <a:pt x="729361" y="0"/>
                  </a:moveTo>
                  <a:lnTo>
                    <a:pt x="0" y="349250"/>
                  </a:lnTo>
                  <a:lnTo>
                    <a:pt x="1438275" y="3245612"/>
                  </a:lnTo>
                  <a:lnTo>
                    <a:pt x="1438275" y="1427734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16" name="Group 14"/>
          <p:cNvGrpSpPr/>
          <p:nvPr/>
        </p:nvGrpSpPr>
        <p:grpSpPr>
          <a:xfrm rot="-1591339">
            <a:off x="2076222" y="-510715"/>
            <a:ext cx="1430751" cy="3557301"/>
            <a:chOff x="0" y="0"/>
            <a:chExt cx="1907668" cy="4743068"/>
          </a:xfrm>
        </p:grpSpPr>
        <p:sp>
          <p:nvSpPr>
            <p:cNvPr id="17" name="Freeform 15"/>
            <p:cNvSpPr/>
            <p:nvPr/>
          </p:nvSpPr>
          <p:spPr>
            <a:xfrm>
              <a:off x="0" y="0"/>
              <a:ext cx="1907667" cy="4743069"/>
            </a:xfrm>
            <a:custGeom>
              <a:avLst/>
              <a:gdLst/>
              <a:ahLst/>
              <a:cxnLst/>
              <a:rect l="l" t="t" r="r" b="b"/>
              <a:pathLst>
                <a:path w="1907667" h="4743069">
                  <a:moveTo>
                    <a:pt x="1907667" y="948563"/>
                  </a:moveTo>
                  <a:lnTo>
                    <a:pt x="0" y="0"/>
                  </a:lnTo>
                  <a:lnTo>
                    <a:pt x="0" y="4743069"/>
                  </a:lnTo>
                  <a:lnTo>
                    <a:pt x="1907667" y="474306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18" name="Group 10"/>
          <p:cNvGrpSpPr/>
          <p:nvPr/>
        </p:nvGrpSpPr>
        <p:grpSpPr>
          <a:xfrm rot="-1591408">
            <a:off x="3221290" y="-232015"/>
            <a:ext cx="581787" cy="1446657"/>
            <a:chOff x="0" y="0"/>
            <a:chExt cx="775716" cy="1928876"/>
          </a:xfrm>
        </p:grpSpPr>
        <p:sp>
          <p:nvSpPr>
            <p:cNvPr id="19" name="Freeform 11"/>
            <p:cNvSpPr/>
            <p:nvPr/>
          </p:nvSpPr>
          <p:spPr>
            <a:xfrm>
              <a:off x="0" y="0"/>
              <a:ext cx="775716" cy="1928876"/>
            </a:xfrm>
            <a:custGeom>
              <a:avLst/>
              <a:gdLst/>
              <a:ahLst/>
              <a:cxnLst/>
              <a:rect l="l" t="t" r="r" b="b"/>
              <a:pathLst>
                <a:path w="775716" h="1928876">
                  <a:moveTo>
                    <a:pt x="775716" y="385826"/>
                  </a:moveTo>
                  <a:lnTo>
                    <a:pt x="0" y="0"/>
                  </a:lnTo>
                  <a:lnTo>
                    <a:pt x="0" y="1928876"/>
                  </a:lnTo>
                  <a:lnTo>
                    <a:pt x="775716" y="1928876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20" name="Group 16"/>
          <p:cNvGrpSpPr/>
          <p:nvPr/>
        </p:nvGrpSpPr>
        <p:grpSpPr>
          <a:xfrm rot="-1591322">
            <a:off x="3899197" y="-297012"/>
            <a:ext cx="651415" cy="1619726"/>
            <a:chOff x="0" y="0"/>
            <a:chExt cx="868553" cy="2159635"/>
          </a:xfrm>
        </p:grpSpPr>
        <p:sp>
          <p:nvSpPr>
            <p:cNvPr id="21" name="Freeform 17"/>
            <p:cNvSpPr/>
            <p:nvPr/>
          </p:nvSpPr>
          <p:spPr>
            <a:xfrm>
              <a:off x="0" y="0"/>
              <a:ext cx="868553" cy="2159635"/>
            </a:xfrm>
            <a:custGeom>
              <a:avLst/>
              <a:gdLst/>
              <a:ahLst/>
              <a:cxnLst/>
              <a:rect l="l" t="t" r="r" b="b"/>
              <a:pathLst>
                <a:path w="868553" h="2159635">
                  <a:moveTo>
                    <a:pt x="868553" y="431927"/>
                  </a:moveTo>
                  <a:lnTo>
                    <a:pt x="0" y="0"/>
                  </a:lnTo>
                  <a:lnTo>
                    <a:pt x="0" y="2159635"/>
                  </a:lnTo>
                  <a:lnTo>
                    <a:pt x="868553" y="2159635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22" name="Group 8"/>
          <p:cNvGrpSpPr/>
          <p:nvPr/>
        </p:nvGrpSpPr>
        <p:grpSpPr>
          <a:xfrm>
            <a:off x="16254984" y="5500690"/>
            <a:ext cx="2033016" cy="4588860"/>
            <a:chOff x="0" y="0"/>
            <a:chExt cx="2710688" cy="6118480"/>
          </a:xfrm>
        </p:grpSpPr>
        <p:sp>
          <p:nvSpPr>
            <p:cNvPr id="23" name="Freeform 9"/>
            <p:cNvSpPr/>
            <p:nvPr/>
          </p:nvSpPr>
          <p:spPr>
            <a:xfrm>
              <a:off x="0" y="0"/>
              <a:ext cx="2710688" cy="6118479"/>
            </a:xfrm>
            <a:custGeom>
              <a:avLst/>
              <a:gdLst/>
              <a:ahLst/>
              <a:cxnLst/>
              <a:rect l="l" t="t" r="r" b="b"/>
              <a:pathLst>
                <a:path w="2710688" h="6118479">
                  <a:moveTo>
                    <a:pt x="1374648" y="0"/>
                  </a:moveTo>
                  <a:lnTo>
                    <a:pt x="0" y="658241"/>
                  </a:lnTo>
                  <a:lnTo>
                    <a:pt x="2710688" y="6118479"/>
                  </a:lnTo>
                  <a:lnTo>
                    <a:pt x="2710688" y="2691384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24" name="Group 4"/>
          <p:cNvGrpSpPr/>
          <p:nvPr/>
        </p:nvGrpSpPr>
        <p:grpSpPr>
          <a:xfrm rot="9208633">
            <a:off x="15151172" y="5907986"/>
            <a:ext cx="2087690" cy="5190839"/>
            <a:chOff x="0" y="0"/>
            <a:chExt cx="2783586" cy="6921119"/>
          </a:xfrm>
        </p:grpSpPr>
        <p:sp>
          <p:nvSpPr>
            <p:cNvPr id="25" name="Freeform 5"/>
            <p:cNvSpPr/>
            <p:nvPr/>
          </p:nvSpPr>
          <p:spPr>
            <a:xfrm>
              <a:off x="0" y="0"/>
              <a:ext cx="2783586" cy="6921119"/>
            </a:xfrm>
            <a:custGeom>
              <a:avLst/>
              <a:gdLst/>
              <a:ahLst/>
              <a:cxnLst/>
              <a:rect l="l" t="t" r="r" b="b"/>
              <a:pathLst>
                <a:path w="2783586" h="6921119">
                  <a:moveTo>
                    <a:pt x="2783586" y="1384173"/>
                  </a:moveTo>
                  <a:lnTo>
                    <a:pt x="0" y="0"/>
                  </a:lnTo>
                  <a:lnTo>
                    <a:pt x="0" y="6921119"/>
                  </a:lnTo>
                  <a:lnTo>
                    <a:pt x="2783586" y="692111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26" name="Group 6"/>
          <p:cNvGrpSpPr/>
          <p:nvPr/>
        </p:nvGrpSpPr>
        <p:grpSpPr>
          <a:xfrm rot="9208606">
            <a:off x="14490487" y="8233778"/>
            <a:ext cx="972407" cy="2417921"/>
            <a:chOff x="0" y="0"/>
            <a:chExt cx="1296543" cy="3223895"/>
          </a:xfrm>
        </p:grpSpPr>
        <p:sp>
          <p:nvSpPr>
            <p:cNvPr id="27" name="Freeform 7"/>
            <p:cNvSpPr/>
            <p:nvPr/>
          </p:nvSpPr>
          <p:spPr>
            <a:xfrm>
              <a:off x="0" y="0"/>
              <a:ext cx="1296543" cy="3223895"/>
            </a:xfrm>
            <a:custGeom>
              <a:avLst/>
              <a:gdLst/>
              <a:ahLst/>
              <a:cxnLst/>
              <a:rect l="l" t="t" r="r" b="b"/>
              <a:pathLst>
                <a:path w="1296543" h="3223895">
                  <a:moveTo>
                    <a:pt x="1296543" y="644779"/>
                  </a:moveTo>
                  <a:lnTo>
                    <a:pt x="0" y="0"/>
                  </a:lnTo>
                  <a:lnTo>
                    <a:pt x="0" y="3223895"/>
                  </a:lnTo>
                  <a:lnTo>
                    <a:pt x="1296543" y="3223895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208626">
            <a:off x="13151894" y="7821739"/>
            <a:ext cx="1151858" cy="2864072"/>
            <a:chOff x="0" y="0"/>
            <a:chExt cx="1535811" cy="38187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5811" cy="3818763"/>
            </a:xfrm>
            <a:custGeom>
              <a:avLst/>
              <a:gdLst/>
              <a:ahLst/>
              <a:cxnLst/>
              <a:rect l="l" t="t" r="r" b="b"/>
              <a:pathLst>
                <a:path w="1535811" h="3818763">
                  <a:moveTo>
                    <a:pt x="1535811" y="763778"/>
                  </a:moveTo>
                  <a:lnTo>
                    <a:pt x="0" y="0"/>
                  </a:lnTo>
                  <a:lnTo>
                    <a:pt x="0" y="3818763"/>
                  </a:lnTo>
                  <a:lnTo>
                    <a:pt x="1535811" y="3818763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4" name="Group 4"/>
          <p:cNvGrpSpPr/>
          <p:nvPr/>
        </p:nvGrpSpPr>
        <p:grpSpPr>
          <a:xfrm rot="9208633">
            <a:off x="15151174" y="5836548"/>
            <a:ext cx="2087690" cy="5190839"/>
            <a:chOff x="0" y="0"/>
            <a:chExt cx="2783586" cy="69211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3586" cy="6921119"/>
            </a:xfrm>
            <a:custGeom>
              <a:avLst/>
              <a:gdLst/>
              <a:ahLst/>
              <a:cxnLst/>
              <a:rect l="l" t="t" r="r" b="b"/>
              <a:pathLst>
                <a:path w="2783586" h="6921119">
                  <a:moveTo>
                    <a:pt x="2783586" y="1384173"/>
                  </a:moveTo>
                  <a:lnTo>
                    <a:pt x="0" y="0"/>
                  </a:lnTo>
                  <a:lnTo>
                    <a:pt x="0" y="6921119"/>
                  </a:lnTo>
                  <a:lnTo>
                    <a:pt x="2783586" y="692111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6" name="Group 6"/>
          <p:cNvGrpSpPr/>
          <p:nvPr/>
        </p:nvGrpSpPr>
        <p:grpSpPr>
          <a:xfrm rot="9208606">
            <a:off x="14490487" y="8233778"/>
            <a:ext cx="972407" cy="2417921"/>
            <a:chOff x="0" y="0"/>
            <a:chExt cx="1296543" cy="32238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96543" cy="3223895"/>
            </a:xfrm>
            <a:custGeom>
              <a:avLst/>
              <a:gdLst/>
              <a:ahLst/>
              <a:cxnLst/>
              <a:rect l="l" t="t" r="r" b="b"/>
              <a:pathLst>
                <a:path w="1296543" h="3223895">
                  <a:moveTo>
                    <a:pt x="1296543" y="644779"/>
                  </a:moveTo>
                  <a:lnTo>
                    <a:pt x="0" y="0"/>
                  </a:lnTo>
                  <a:lnTo>
                    <a:pt x="0" y="3223895"/>
                  </a:lnTo>
                  <a:lnTo>
                    <a:pt x="1296543" y="3223895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254984" y="5698140"/>
            <a:ext cx="2033016" cy="4588860"/>
            <a:chOff x="0" y="0"/>
            <a:chExt cx="2710688" cy="6118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10688" cy="6118479"/>
            </a:xfrm>
            <a:custGeom>
              <a:avLst/>
              <a:gdLst/>
              <a:ahLst/>
              <a:cxnLst/>
              <a:rect l="l" t="t" r="r" b="b"/>
              <a:pathLst>
                <a:path w="2710688" h="6118479">
                  <a:moveTo>
                    <a:pt x="1374648" y="0"/>
                  </a:moveTo>
                  <a:lnTo>
                    <a:pt x="0" y="658241"/>
                  </a:lnTo>
                  <a:lnTo>
                    <a:pt x="2710688" y="6118479"/>
                  </a:lnTo>
                  <a:lnTo>
                    <a:pt x="2710688" y="2691384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591408">
            <a:off x="2935539" y="-232015"/>
            <a:ext cx="581787" cy="1446657"/>
            <a:chOff x="0" y="0"/>
            <a:chExt cx="775716" cy="19288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75716" cy="1928876"/>
            </a:xfrm>
            <a:custGeom>
              <a:avLst/>
              <a:gdLst/>
              <a:ahLst/>
              <a:cxnLst/>
              <a:rect l="l" t="t" r="r" b="b"/>
              <a:pathLst>
                <a:path w="775716" h="1928876">
                  <a:moveTo>
                    <a:pt x="775716" y="385826"/>
                  </a:moveTo>
                  <a:lnTo>
                    <a:pt x="0" y="0"/>
                  </a:lnTo>
                  <a:lnTo>
                    <a:pt x="0" y="1928876"/>
                  </a:lnTo>
                  <a:lnTo>
                    <a:pt x="775716" y="1928876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591371">
            <a:off x="619741" y="-457548"/>
            <a:ext cx="1233201" cy="3066289"/>
            <a:chOff x="0" y="0"/>
            <a:chExt cx="1644268" cy="40883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44269" cy="4088384"/>
            </a:xfrm>
            <a:custGeom>
              <a:avLst/>
              <a:gdLst/>
              <a:ahLst/>
              <a:cxnLst/>
              <a:rect l="l" t="t" r="r" b="b"/>
              <a:pathLst>
                <a:path w="1644269" h="4088384">
                  <a:moveTo>
                    <a:pt x="1644269" y="817626"/>
                  </a:moveTo>
                  <a:lnTo>
                    <a:pt x="0" y="0"/>
                  </a:lnTo>
                  <a:lnTo>
                    <a:pt x="0" y="4088384"/>
                  </a:lnTo>
                  <a:lnTo>
                    <a:pt x="1644269" y="4088384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1591339">
            <a:off x="2092696" y="-509176"/>
            <a:ext cx="1117686" cy="3557301"/>
            <a:chOff x="0" y="0"/>
            <a:chExt cx="1907668" cy="47430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07667" cy="4743069"/>
            </a:xfrm>
            <a:custGeom>
              <a:avLst/>
              <a:gdLst/>
              <a:ahLst/>
              <a:cxnLst/>
              <a:rect l="l" t="t" r="r" b="b"/>
              <a:pathLst>
                <a:path w="1907667" h="4743069">
                  <a:moveTo>
                    <a:pt x="1907667" y="948563"/>
                  </a:moveTo>
                  <a:lnTo>
                    <a:pt x="0" y="0"/>
                  </a:lnTo>
                  <a:lnTo>
                    <a:pt x="0" y="4743069"/>
                  </a:lnTo>
                  <a:lnTo>
                    <a:pt x="1907667" y="474306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591322">
            <a:off x="3613445" y="-225574"/>
            <a:ext cx="651415" cy="1619726"/>
            <a:chOff x="0" y="0"/>
            <a:chExt cx="868553" cy="21596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68553" cy="2159635"/>
            </a:xfrm>
            <a:custGeom>
              <a:avLst/>
              <a:gdLst/>
              <a:ahLst/>
              <a:cxnLst/>
              <a:rect l="l" t="t" r="r" b="b"/>
              <a:pathLst>
                <a:path w="868553" h="2159635">
                  <a:moveTo>
                    <a:pt x="868553" y="431927"/>
                  </a:moveTo>
                  <a:lnTo>
                    <a:pt x="0" y="0"/>
                  </a:lnTo>
                  <a:lnTo>
                    <a:pt x="0" y="2159635"/>
                  </a:lnTo>
                  <a:lnTo>
                    <a:pt x="868553" y="2159635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0" y="0"/>
            <a:ext cx="1078706" cy="2434209"/>
            <a:chOff x="0" y="0"/>
            <a:chExt cx="1438275" cy="324561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38275" cy="3245612"/>
            </a:xfrm>
            <a:custGeom>
              <a:avLst/>
              <a:gdLst/>
              <a:ahLst/>
              <a:cxnLst/>
              <a:rect l="l" t="t" r="r" b="b"/>
              <a:pathLst>
                <a:path w="1438275" h="3245612">
                  <a:moveTo>
                    <a:pt x="729361" y="0"/>
                  </a:moveTo>
                  <a:lnTo>
                    <a:pt x="0" y="349250"/>
                  </a:lnTo>
                  <a:lnTo>
                    <a:pt x="1438275" y="3245612"/>
                  </a:lnTo>
                  <a:lnTo>
                    <a:pt x="1438275" y="1427734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7204993" y="72377"/>
            <a:ext cx="914550" cy="62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4BB5D9"/>
                </a:solidFill>
                <a:latin typeface="Roboto Condensed"/>
              </a:rPr>
              <a:t>‹#›</a:t>
            </a:r>
          </a:p>
        </p:txBody>
      </p:sp>
      <p:pic>
        <p:nvPicPr>
          <p:cNvPr id="28" name="Picture 2" descr="https://www.bugin.kz/media/admin/2020/06/01/so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9653"/>
            <a:ext cx="6988161" cy="3927347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714976" y="500030"/>
            <a:ext cx="115015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1926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Бакуде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өткен сиез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жұмысы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күнге созылып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түркі халықтарының жазудағы орфографиялық принциптері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терминология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кірме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сөздер емлесі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қарастырылды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681835"/>
            <a:ext cx="10858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1929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Қызылордада өткен конференцияда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морфологиялық және фонетикалық принциппен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жазылатын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сөздер талқыланып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қазақ жазуы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фонетикалық принципке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негізделсін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қабылданды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10875387" y="2769171"/>
            <a:ext cx="2866984" cy="90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208626">
            <a:off x="13151894" y="7821739"/>
            <a:ext cx="1151858" cy="2864072"/>
            <a:chOff x="0" y="0"/>
            <a:chExt cx="1535811" cy="38187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5811" cy="3818763"/>
            </a:xfrm>
            <a:custGeom>
              <a:avLst/>
              <a:gdLst/>
              <a:ahLst/>
              <a:cxnLst/>
              <a:rect l="l" t="t" r="r" b="b"/>
              <a:pathLst>
                <a:path w="1535811" h="3818763">
                  <a:moveTo>
                    <a:pt x="1535811" y="763778"/>
                  </a:moveTo>
                  <a:lnTo>
                    <a:pt x="0" y="0"/>
                  </a:lnTo>
                  <a:lnTo>
                    <a:pt x="0" y="3818763"/>
                  </a:lnTo>
                  <a:lnTo>
                    <a:pt x="1535811" y="3818763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4" name="Group 4"/>
          <p:cNvGrpSpPr/>
          <p:nvPr/>
        </p:nvGrpSpPr>
        <p:grpSpPr>
          <a:xfrm rot="9208633">
            <a:off x="15151173" y="5836549"/>
            <a:ext cx="2087690" cy="5190839"/>
            <a:chOff x="0" y="0"/>
            <a:chExt cx="2783586" cy="69211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3586" cy="6921119"/>
            </a:xfrm>
            <a:custGeom>
              <a:avLst/>
              <a:gdLst/>
              <a:ahLst/>
              <a:cxnLst/>
              <a:rect l="l" t="t" r="r" b="b"/>
              <a:pathLst>
                <a:path w="2783586" h="6921119">
                  <a:moveTo>
                    <a:pt x="2783586" y="1384173"/>
                  </a:moveTo>
                  <a:lnTo>
                    <a:pt x="0" y="0"/>
                  </a:lnTo>
                  <a:lnTo>
                    <a:pt x="0" y="6921119"/>
                  </a:lnTo>
                  <a:lnTo>
                    <a:pt x="2783586" y="692111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6" name="Group 6"/>
          <p:cNvGrpSpPr/>
          <p:nvPr/>
        </p:nvGrpSpPr>
        <p:grpSpPr>
          <a:xfrm rot="9208606">
            <a:off x="14490487" y="8233778"/>
            <a:ext cx="972407" cy="2417921"/>
            <a:chOff x="0" y="0"/>
            <a:chExt cx="1296543" cy="32238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96543" cy="3223895"/>
            </a:xfrm>
            <a:custGeom>
              <a:avLst/>
              <a:gdLst/>
              <a:ahLst/>
              <a:cxnLst/>
              <a:rect l="l" t="t" r="r" b="b"/>
              <a:pathLst>
                <a:path w="1296543" h="3223895">
                  <a:moveTo>
                    <a:pt x="1296543" y="644779"/>
                  </a:moveTo>
                  <a:lnTo>
                    <a:pt x="0" y="0"/>
                  </a:lnTo>
                  <a:lnTo>
                    <a:pt x="0" y="3223895"/>
                  </a:lnTo>
                  <a:lnTo>
                    <a:pt x="1296543" y="3223895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254984" y="5698140"/>
            <a:ext cx="2033016" cy="4588860"/>
            <a:chOff x="0" y="0"/>
            <a:chExt cx="2710688" cy="6118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10688" cy="6118479"/>
            </a:xfrm>
            <a:custGeom>
              <a:avLst/>
              <a:gdLst/>
              <a:ahLst/>
              <a:cxnLst/>
              <a:rect l="l" t="t" r="r" b="b"/>
              <a:pathLst>
                <a:path w="2710688" h="6118479">
                  <a:moveTo>
                    <a:pt x="1374648" y="0"/>
                  </a:moveTo>
                  <a:lnTo>
                    <a:pt x="0" y="658241"/>
                  </a:lnTo>
                  <a:lnTo>
                    <a:pt x="2710688" y="6118479"/>
                  </a:lnTo>
                  <a:lnTo>
                    <a:pt x="2710688" y="2691384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591408">
            <a:off x="3221291" y="-232015"/>
            <a:ext cx="581787" cy="1446657"/>
            <a:chOff x="0" y="0"/>
            <a:chExt cx="775716" cy="19288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75716" cy="1928876"/>
            </a:xfrm>
            <a:custGeom>
              <a:avLst/>
              <a:gdLst/>
              <a:ahLst/>
              <a:cxnLst/>
              <a:rect l="l" t="t" r="r" b="b"/>
              <a:pathLst>
                <a:path w="775716" h="1928876">
                  <a:moveTo>
                    <a:pt x="775716" y="385826"/>
                  </a:moveTo>
                  <a:lnTo>
                    <a:pt x="0" y="0"/>
                  </a:lnTo>
                  <a:lnTo>
                    <a:pt x="0" y="1928876"/>
                  </a:lnTo>
                  <a:lnTo>
                    <a:pt x="775716" y="1928876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591371">
            <a:off x="619739" y="-457548"/>
            <a:ext cx="1233201" cy="3066289"/>
            <a:chOff x="0" y="0"/>
            <a:chExt cx="1644268" cy="40883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44269" cy="4088384"/>
            </a:xfrm>
            <a:custGeom>
              <a:avLst/>
              <a:gdLst/>
              <a:ahLst/>
              <a:cxnLst/>
              <a:rect l="l" t="t" r="r" b="b"/>
              <a:pathLst>
                <a:path w="1644269" h="4088384">
                  <a:moveTo>
                    <a:pt x="1644269" y="817626"/>
                  </a:moveTo>
                  <a:lnTo>
                    <a:pt x="0" y="0"/>
                  </a:lnTo>
                  <a:lnTo>
                    <a:pt x="0" y="4088384"/>
                  </a:lnTo>
                  <a:lnTo>
                    <a:pt x="1644269" y="4088384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1591339">
            <a:off x="2076222" y="-510714"/>
            <a:ext cx="1430751" cy="3557301"/>
            <a:chOff x="0" y="0"/>
            <a:chExt cx="1907668" cy="47430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07667" cy="4743069"/>
            </a:xfrm>
            <a:custGeom>
              <a:avLst/>
              <a:gdLst/>
              <a:ahLst/>
              <a:cxnLst/>
              <a:rect l="l" t="t" r="r" b="b"/>
              <a:pathLst>
                <a:path w="1907667" h="4743069">
                  <a:moveTo>
                    <a:pt x="1907667" y="948563"/>
                  </a:moveTo>
                  <a:lnTo>
                    <a:pt x="0" y="0"/>
                  </a:lnTo>
                  <a:lnTo>
                    <a:pt x="0" y="4743069"/>
                  </a:lnTo>
                  <a:lnTo>
                    <a:pt x="1907667" y="474306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591322">
            <a:off x="3899197" y="-225574"/>
            <a:ext cx="651415" cy="1619726"/>
            <a:chOff x="0" y="0"/>
            <a:chExt cx="868553" cy="21596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68553" cy="2159635"/>
            </a:xfrm>
            <a:custGeom>
              <a:avLst/>
              <a:gdLst/>
              <a:ahLst/>
              <a:cxnLst/>
              <a:rect l="l" t="t" r="r" b="b"/>
              <a:pathLst>
                <a:path w="868553" h="2159635">
                  <a:moveTo>
                    <a:pt x="868553" y="431927"/>
                  </a:moveTo>
                  <a:lnTo>
                    <a:pt x="0" y="0"/>
                  </a:lnTo>
                  <a:lnTo>
                    <a:pt x="0" y="2159635"/>
                  </a:lnTo>
                  <a:lnTo>
                    <a:pt x="868553" y="2159635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0" y="0"/>
            <a:ext cx="1078706" cy="2434209"/>
            <a:chOff x="0" y="0"/>
            <a:chExt cx="1438275" cy="324561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38275" cy="3245612"/>
            </a:xfrm>
            <a:custGeom>
              <a:avLst/>
              <a:gdLst/>
              <a:ahLst/>
              <a:cxnLst/>
              <a:rect l="l" t="t" r="r" b="b"/>
              <a:pathLst>
                <a:path w="1438275" h="3245612">
                  <a:moveTo>
                    <a:pt x="729361" y="0"/>
                  </a:moveTo>
                  <a:lnTo>
                    <a:pt x="0" y="349250"/>
                  </a:lnTo>
                  <a:lnTo>
                    <a:pt x="1438275" y="3245612"/>
                  </a:lnTo>
                  <a:lnTo>
                    <a:pt x="1438275" y="1427734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7204993" y="72377"/>
            <a:ext cx="914550" cy="62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4BB5D9"/>
                </a:solidFill>
                <a:latin typeface="Roboto Condensed"/>
              </a:rPr>
              <a:t>‹#›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38110" y="2345913"/>
            <a:ext cx="14811781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endParaRPr lang="en-US" sz="2600" dirty="0">
              <a:solidFill>
                <a:srgbClr val="000000"/>
              </a:solidFill>
              <a:latin typeface="Times Neue Roman" panose="020B0604020202020204" charset="0"/>
            </a:endParaRPr>
          </a:p>
          <a:p>
            <a:pPr algn="ctr">
              <a:lnSpc>
                <a:spcPts val="3120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Times Neue Roman" panose="020B060402020202020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3076" y="3857616"/>
            <a:ext cx="112872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Пайдаланылған әдебиеттер тізімі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1.Қазақстан Республикасы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министрлігініің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шығатын ғылыми-педагогикалық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әдістемелік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журналы.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"Қазақ тілі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әдебиеті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 1994жыл;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2.Ж.Жеткізген "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Қазақ тілі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грамматикасы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Алматыкітап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2007ж;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«Қазақ тілі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әдебиеті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Ұлағат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жауапкершілігі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шектеулі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серіктестігінің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шығатын Республикалық ғылыми-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педагогикалық, әдістемелік журналы,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2013 ж;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Р.Сыздықова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Емле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әне тыныс белгілер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Рауан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1996 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Орфографиялық сөздік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Алтыншы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басылым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Құраст.: Н.Уәли, Қ.Күдеринова, А.Фазылжанова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Ж.Исаева,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Н.Әміржанова, А.Әмірбекова.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«Дәуір» баспасы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2013. - 720 бет.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208626">
            <a:off x="13281274" y="9285041"/>
            <a:ext cx="1151858" cy="2864072"/>
            <a:chOff x="0" y="0"/>
            <a:chExt cx="1535811" cy="38187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5811" cy="3818763"/>
            </a:xfrm>
            <a:custGeom>
              <a:avLst/>
              <a:gdLst/>
              <a:ahLst/>
              <a:cxnLst/>
              <a:rect l="l" t="t" r="r" b="b"/>
              <a:pathLst>
                <a:path w="1535811" h="3818763">
                  <a:moveTo>
                    <a:pt x="1535811" y="763778"/>
                  </a:moveTo>
                  <a:lnTo>
                    <a:pt x="0" y="0"/>
                  </a:lnTo>
                  <a:lnTo>
                    <a:pt x="0" y="3818763"/>
                  </a:lnTo>
                  <a:lnTo>
                    <a:pt x="1535811" y="3818763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4" name="Group 4"/>
          <p:cNvGrpSpPr/>
          <p:nvPr/>
        </p:nvGrpSpPr>
        <p:grpSpPr>
          <a:xfrm rot="9208633">
            <a:off x="16215462" y="7818992"/>
            <a:ext cx="2087690" cy="5190839"/>
            <a:chOff x="0" y="0"/>
            <a:chExt cx="2783586" cy="69211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3586" cy="6921119"/>
            </a:xfrm>
            <a:custGeom>
              <a:avLst/>
              <a:gdLst/>
              <a:ahLst/>
              <a:cxnLst/>
              <a:rect l="l" t="t" r="r" b="b"/>
              <a:pathLst>
                <a:path w="2783586" h="6921119">
                  <a:moveTo>
                    <a:pt x="2783586" y="1384173"/>
                  </a:moveTo>
                  <a:lnTo>
                    <a:pt x="0" y="0"/>
                  </a:lnTo>
                  <a:lnTo>
                    <a:pt x="0" y="6921119"/>
                  </a:lnTo>
                  <a:lnTo>
                    <a:pt x="2783586" y="692111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6" name="Group 6"/>
          <p:cNvGrpSpPr/>
          <p:nvPr/>
        </p:nvGrpSpPr>
        <p:grpSpPr>
          <a:xfrm rot="9208606">
            <a:off x="14680126" y="9268442"/>
            <a:ext cx="972407" cy="2417921"/>
            <a:chOff x="0" y="0"/>
            <a:chExt cx="1296543" cy="32238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96543" cy="3223895"/>
            </a:xfrm>
            <a:custGeom>
              <a:avLst/>
              <a:gdLst/>
              <a:ahLst/>
              <a:cxnLst/>
              <a:rect l="l" t="t" r="r" b="b"/>
              <a:pathLst>
                <a:path w="1296543" h="3223895">
                  <a:moveTo>
                    <a:pt x="1296543" y="644779"/>
                  </a:moveTo>
                  <a:lnTo>
                    <a:pt x="0" y="0"/>
                  </a:lnTo>
                  <a:lnTo>
                    <a:pt x="0" y="3223895"/>
                  </a:lnTo>
                  <a:lnTo>
                    <a:pt x="1296543" y="3223895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645746" y="5825505"/>
            <a:ext cx="2033016" cy="4588860"/>
            <a:chOff x="0" y="0"/>
            <a:chExt cx="2710688" cy="6118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10688" cy="6118479"/>
            </a:xfrm>
            <a:custGeom>
              <a:avLst/>
              <a:gdLst/>
              <a:ahLst/>
              <a:cxnLst/>
              <a:rect l="l" t="t" r="r" b="b"/>
              <a:pathLst>
                <a:path w="2710688" h="6118479">
                  <a:moveTo>
                    <a:pt x="1374648" y="0"/>
                  </a:moveTo>
                  <a:lnTo>
                    <a:pt x="0" y="658241"/>
                  </a:lnTo>
                  <a:lnTo>
                    <a:pt x="2710688" y="6118479"/>
                  </a:lnTo>
                  <a:lnTo>
                    <a:pt x="2710688" y="2691384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591408">
            <a:off x="3599083" y="-1386025"/>
            <a:ext cx="581787" cy="1446657"/>
            <a:chOff x="0" y="0"/>
            <a:chExt cx="775716" cy="19288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75716" cy="1928876"/>
            </a:xfrm>
            <a:custGeom>
              <a:avLst/>
              <a:gdLst/>
              <a:ahLst/>
              <a:cxnLst/>
              <a:rect l="l" t="t" r="r" b="b"/>
              <a:pathLst>
                <a:path w="775716" h="1928876">
                  <a:moveTo>
                    <a:pt x="775716" y="385826"/>
                  </a:moveTo>
                  <a:lnTo>
                    <a:pt x="0" y="0"/>
                  </a:lnTo>
                  <a:lnTo>
                    <a:pt x="0" y="1928876"/>
                  </a:lnTo>
                  <a:lnTo>
                    <a:pt x="775716" y="1928876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591371">
            <a:off x="414401" y="-1637692"/>
            <a:ext cx="1233201" cy="3066289"/>
            <a:chOff x="0" y="0"/>
            <a:chExt cx="1644268" cy="40883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44269" cy="4088384"/>
            </a:xfrm>
            <a:custGeom>
              <a:avLst/>
              <a:gdLst/>
              <a:ahLst/>
              <a:cxnLst/>
              <a:rect l="l" t="t" r="r" b="b"/>
              <a:pathLst>
                <a:path w="1644269" h="4088384">
                  <a:moveTo>
                    <a:pt x="1644269" y="817626"/>
                  </a:moveTo>
                  <a:lnTo>
                    <a:pt x="0" y="0"/>
                  </a:lnTo>
                  <a:lnTo>
                    <a:pt x="0" y="4088384"/>
                  </a:lnTo>
                  <a:lnTo>
                    <a:pt x="1644269" y="4088384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1591339">
            <a:off x="2266529" y="-1687227"/>
            <a:ext cx="1430751" cy="3557301"/>
            <a:chOff x="0" y="0"/>
            <a:chExt cx="1907668" cy="47430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07667" cy="4743069"/>
            </a:xfrm>
            <a:custGeom>
              <a:avLst/>
              <a:gdLst/>
              <a:ahLst/>
              <a:cxnLst/>
              <a:rect l="l" t="t" r="r" b="b"/>
              <a:pathLst>
                <a:path w="1907667" h="4743069">
                  <a:moveTo>
                    <a:pt x="1907667" y="948563"/>
                  </a:moveTo>
                  <a:lnTo>
                    <a:pt x="0" y="0"/>
                  </a:lnTo>
                  <a:lnTo>
                    <a:pt x="0" y="4743069"/>
                  </a:lnTo>
                  <a:lnTo>
                    <a:pt x="1907667" y="474306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591322">
            <a:off x="4893362" y="-1423247"/>
            <a:ext cx="651415" cy="1619726"/>
            <a:chOff x="0" y="0"/>
            <a:chExt cx="868553" cy="21596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68553" cy="2159635"/>
            </a:xfrm>
            <a:custGeom>
              <a:avLst/>
              <a:gdLst/>
              <a:ahLst/>
              <a:cxnLst/>
              <a:rect l="l" t="t" r="r" b="b"/>
              <a:pathLst>
                <a:path w="868553" h="2159635">
                  <a:moveTo>
                    <a:pt x="868553" y="431927"/>
                  </a:moveTo>
                  <a:lnTo>
                    <a:pt x="0" y="0"/>
                  </a:lnTo>
                  <a:lnTo>
                    <a:pt x="0" y="2159635"/>
                  </a:lnTo>
                  <a:lnTo>
                    <a:pt x="868553" y="2159635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-264940" y="-1006217"/>
            <a:ext cx="1078706" cy="2434209"/>
            <a:chOff x="0" y="0"/>
            <a:chExt cx="1438275" cy="324561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38275" cy="3245612"/>
            </a:xfrm>
            <a:custGeom>
              <a:avLst/>
              <a:gdLst/>
              <a:ahLst/>
              <a:cxnLst/>
              <a:rect l="l" t="t" r="r" b="b"/>
              <a:pathLst>
                <a:path w="1438275" h="3245612">
                  <a:moveTo>
                    <a:pt x="729361" y="0"/>
                  </a:moveTo>
                  <a:lnTo>
                    <a:pt x="0" y="349250"/>
                  </a:lnTo>
                  <a:lnTo>
                    <a:pt x="1438275" y="3245612"/>
                  </a:lnTo>
                  <a:lnTo>
                    <a:pt x="1438275" y="1427734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7204993" y="72377"/>
            <a:ext cx="914550" cy="62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4BB5D9"/>
                </a:solidFill>
                <a:latin typeface="Roboto Condensed"/>
              </a:rPr>
              <a:t>‹#›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551387" y="4598938"/>
            <a:ext cx="9185225" cy="977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86"/>
              </a:lnSpc>
            </a:pPr>
            <a:r>
              <a:rPr lang="en-US" sz="5776" dirty="0" err="1">
                <a:solidFill>
                  <a:srgbClr val="000000"/>
                </a:solidFill>
                <a:latin typeface="Times Neue Roman"/>
              </a:rPr>
              <a:t>Назарларыңызға</a:t>
            </a:r>
            <a:r>
              <a:rPr lang="en-US" sz="5776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5776" dirty="0" err="1">
                <a:solidFill>
                  <a:srgbClr val="000000"/>
                </a:solidFill>
                <a:latin typeface="Times Neue Roman"/>
              </a:rPr>
              <a:t>рақмет</a:t>
            </a:r>
            <a:r>
              <a:rPr lang="en-US" sz="5776" dirty="0">
                <a:solidFill>
                  <a:srgbClr val="000000"/>
                </a:solidFill>
                <a:latin typeface="Times Neue Roman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208626">
            <a:off x="13409771" y="8220874"/>
            <a:ext cx="968502" cy="2408015"/>
            <a:chOff x="0" y="0"/>
            <a:chExt cx="1291336" cy="32106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1336" cy="3210687"/>
            </a:xfrm>
            <a:custGeom>
              <a:avLst/>
              <a:gdLst/>
              <a:ahLst/>
              <a:cxnLst/>
              <a:rect l="l" t="t" r="r" b="b"/>
              <a:pathLst>
                <a:path w="1291336" h="3210687">
                  <a:moveTo>
                    <a:pt x="1291336" y="642112"/>
                  </a:moveTo>
                  <a:lnTo>
                    <a:pt x="0" y="0"/>
                  </a:lnTo>
                  <a:lnTo>
                    <a:pt x="0" y="3210687"/>
                  </a:lnTo>
                  <a:lnTo>
                    <a:pt x="1291336" y="3210687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4" name="Group 4"/>
          <p:cNvGrpSpPr/>
          <p:nvPr/>
        </p:nvGrpSpPr>
        <p:grpSpPr>
          <a:xfrm rot="9208633">
            <a:off x="15608585" y="6558042"/>
            <a:ext cx="1755267" cy="4364260"/>
            <a:chOff x="0" y="0"/>
            <a:chExt cx="2340356" cy="58190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0356" cy="5819013"/>
            </a:xfrm>
            <a:custGeom>
              <a:avLst/>
              <a:gdLst/>
              <a:ahLst/>
              <a:cxnLst/>
              <a:rect l="l" t="t" r="r" b="b"/>
              <a:pathLst>
                <a:path w="2340356" h="5819013">
                  <a:moveTo>
                    <a:pt x="2340356" y="1163828"/>
                  </a:moveTo>
                  <a:lnTo>
                    <a:pt x="0" y="0"/>
                  </a:lnTo>
                  <a:lnTo>
                    <a:pt x="0" y="5819013"/>
                  </a:lnTo>
                  <a:lnTo>
                    <a:pt x="2340356" y="5819013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6" name="Group 6"/>
          <p:cNvGrpSpPr/>
          <p:nvPr/>
        </p:nvGrpSpPr>
        <p:grpSpPr>
          <a:xfrm rot="9208606">
            <a:off x="14963541" y="8553812"/>
            <a:ext cx="817626" cy="2032920"/>
            <a:chOff x="0" y="0"/>
            <a:chExt cx="1090168" cy="27105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90168" cy="2710561"/>
            </a:xfrm>
            <a:custGeom>
              <a:avLst/>
              <a:gdLst/>
              <a:ahLst/>
              <a:cxnLst/>
              <a:rect l="l" t="t" r="r" b="b"/>
              <a:pathLst>
                <a:path w="1090168" h="2710561">
                  <a:moveTo>
                    <a:pt x="1090168" y="542163"/>
                  </a:moveTo>
                  <a:lnTo>
                    <a:pt x="0" y="0"/>
                  </a:lnTo>
                  <a:lnTo>
                    <a:pt x="0" y="2710561"/>
                  </a:lnTo>
                  <a:lnTo>
                    <a:pt x="1090168" y="2710561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8" name="Group 8"/>
          <p:cNvGrpSpPr/>
          <p:nvPr/>
        </p:nvGrpSpPr>
        <p:grpSpPr>
          <a:xfrm rot="9208678">
            <a:off x="12575255" y="9315386"/>
            <a:ext cx="459295" cy="1142047"/>
            <a:chOff x="0" y="0"/>
            <a:chExt cx="612394" cy="15227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2394" cy="1522730"/>
            </a:xfrm>
            <a:custGeom>
              <a:avLst/>
              <a:gdLst/>
              <a:ahLst/>
              <a:cxnLst/>
              <a:rect l="l" t="t" r="r" b="b"/>
              <a:pathLst>
                <a:path w="612394" h="1522730">
                  <a:moveTo>
                    <a:pt x="612394" y="304546"/>
                  </a:moveTo>
                  <a:lnTo>
                    <a:pt x="0" y="0"/>
                  </a:lnTo>
                  <a:lnTo>
                    <a:pt x="0" y="1522730"/>
                  </a:lnTo>
                  <a:lnTo>
                    <a:pt x="612394" y="1522730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578606" y="5312236"/>
            <a:ext cx="1709261" cy="3858197"/>
            <a:chOff x="0" y="0"/>
            <a:chExt cx="2279015" cy="51442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79015" cy="5144262"/>
            </a:xfrm>
            <a:custGeom>
              <a:avLst/>
              <a:gdLst/>
              <a:ahLst/>
              <a:cxnLst/>
              <a:rect l="l" t="t" r="r" b="b"/>
              <a:pathLst>
                <a:path w="2279015" h="5144262">
                  <a:moveTo>
                    <a:pt x="1155827" y="0"/>
                  </a:moveTo>
                  <a:lnTo>
                    <a:pt x="0" y="553466"/>
                  </a:lnTo>
                  <a:lnTo>
                    <a:pt x="2279015" y="5144262"/>
                  </a:lnTo>
                  <a:lnTo>
                    <a:pt x="2279015" y="2262886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591408">
            <a:off x="2724331" y="-150467"/>
            <a:ext cx="410242" cy="1019937"/>
            <a:chOff x="0" y="0"/>
            <a:chExt cx="546989" cy="13599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6989" cy="1359916"/>
            </a:xfrm>
            <a:custGeom>
              <a:avLst/>
              <a:gdLst/>
              <a:ahLst/>
              <a:cxnLst/>
              <a:rect l="l" t="t" r="r" b="b"/>
              <a:pathLst>
                <a:path w="546989" h="1359916">
                  <a:moveTo>
                    <a:pt x="546989" y="272034"/>
                  </a:moveTo>
                  <a:lnTo>
                    <a:pt x="0" y="0"/>
                  </a:lnTo>
                  <a:lnTo>
                    <a:pt x="0" y="1359916"/>
                  </a:lnTo>
                  <a:lnTo>
                    <a:pt x="546989" y="1359916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1591371">
            <a:off x="478930" y="-327916"/>
            <a:ext cx="869537" cy="2161985"/>
            <a:chOff x="0" y="0"/>
            <a:chExt cx="1159383" cy="28826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59383" cy="2882646"/>
            </a:xfrm>
            <a:custGeom>
              <a:avLst/>
              <a:gdLst/>
              <a:ahLst/>
              <a:cxnLst/>
              <a:rect l="l" t="t" r="r" b="b"/>
              <a:pathLst>
                <a:path w="1159383" h="2882646">
                  <a:moveTo>
                    <a:pt x="1159383" y="576580"/>
                  </a:moveTo>
                  <a:lnTo>
                    <a:pt x="0" y="0"/>
                  </a:lnTo>
                  <a:lnTo>
                    <a:pt x="0" y="2882646"/>
                  </a:lnTo>
                  <a:lnTo>
                    <a:pt x="1159383" y="2882646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591339">
            <a:off x="1784797" y="-362831"/>
            <a:ext cx="1008793" cy="2508123"/>
            <a:chOff x="0" y="0"/>
            <a:chExt cx="1345057" cy="33441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45057" cy="3344164"/>
            </a:xfrm>
            <a:custGeom>
              <a:avLst/>
              <a:gdLst/>
              <a:ahLst/>
              <a:cxnLst/>
              <a:rect l="l" t="t" r="r" b="b"/>
              <a:pathLst>
                <a:path w="1345057" h="3344164">
                  <a:moveTo>
                    <a:pt x="1345057" y="668782"/>
                  </a:moveTo>
                  <a:lnTo>
                    <a:pt x="0" y="0"/>
                  </a:lnTo>
                  <a:lnTo>
                    <a:pt x="0" y="3344164"/>
                  </a:lnTo>
                  <a:lnTo>
                    <a:pt x="1345057" y="3344164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591322">
            <a:off x="3636908" y="-176707"/>
            <a:ext cx="459295" cy="1142047"/>
            <a:chOff x="0" y="0"/>
            <a:chExt cx="612394" cy="152273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12394" cy="1522730"/>
            </a:xfrm>
            <a:custGeom>
              <a:avLst/>
              <a:gdLst/>
              <a:ahLst/>
              <a:cxnLst/>
              <a:rect l="l" t="t" r="r" b="b"/>
              <a:pathLst>
                <a:path w="612394" h="1522730">
                  <a:moveTo>
                    <a:pt x="612394" y="304546"/>
                  </a:moveTo>
                  <a:lnTo>
                    <a:pt x="0" y="0"/>
                  </a:lnTo>
                  <a:lnTo>
                    <a:pt x="0" y="1522730"/>
                  </a:lnTo>
                  <a:lnTo>
                    <a:pt x="612394" y="1522730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10800000">
            <a:off x="-67" y="117306"/>
            <a:ext cx="760571" cy="1716310"/>
            <a:chOff x="0" y="0"/>
            <a:chExt cx="1014095" cy="228841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14095" cy="2288413"/>
            </a:xfrm>
            <a:custGeom>
              <a:avLst/>
              <a:gdLst/>
              <a:ahLst/>
              <a:cxnLst/>
              <a:rect l="l" t="t" r="r" b="b"/>
              <a:pathLst>
                <a:path w="1014095" h="2288413">
                  <a:moveTo>
                    <a:pt x="514223" y="0"/>
                  </a:moveTo>
                  <a:lnTo>
                    <a:pt x="0" y="246253"/>
                  </a:lnTo>
                  <a:lnTo>
                    <a:pt x="1014095" y="2288413"/>
                  </a:lnTo>
                  <a:lnTo>
                    <a:pt x="1014095" y="1006602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17204993" y="72377"/>
            <a:ext cx="914550" cy="62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Roboto Condensed"/>
              </a:rPr>
              <a:t>‹#›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28696" y="2571732"/>
            <a:ext cx="15785879" cy="1582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</a:pPr>
            <a:r>
              <a:rPr lang="kk-KZ" sz="519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10 -д</a:t>
            </a:r>
            <a:r>
              <a:rPr lang="en-US" sz="5191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әріс</a:t>
            </a:r>
            <a:r>
              <a:rPr lang="en-US" sz="519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1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en-US" sz="5191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19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Емле</a:t>
            </a:r>
            <a:r>
              <a:rPr lang="en-US" sz="519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сөздігі</a:t>
            </a:r>
            <a:r>
              <a:rPr lang="en-US" sz="519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19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тілдегі</a:t>
            </a:r>
            <a:r>
              <a:rPr lang="en-US" sz="519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сөздердің</a:t>
            </a:r>
            <a:r>
              <a:rPr lang="en-US" sz="519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жазылуын</a:t>
            </a:r>
            <a:r>
              <a:rPr lang="en-US" sz="519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en-US" sz="519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жүйеге</a:t>
            </a:r>
            <a:r>
              <a:rPr lang="en-US" sz="519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түсіретін</a:t>
            </a:r>
            <a:r>
              <a:rPr lang="en-US" sz="519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құрал</a:t>
            </a:r>
            <a:endParaRPr lang="en-US" sz="519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500266" y="4357682"/>
            <a:ext cx="8961120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Қарастырылатын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мәселелер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1.Емле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сөздіктерін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түзудің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ұстанымдары</a:t>
            </a:r>
            <a:r>
              <a:rPr lang="kk-KZ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2.Емле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сөздігі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әдеби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нормаларының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көрсеткіші</a:t>
            </a:r>
            <a:r>
              <a:rPr lang="kk-KZ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Блок-схема: перфолента 45"/>
          <p:cNvSpPr/>
          <p:nvPr/>
        </p:nvSpPr>
        <p:spPr>
          <a:xfrm>
            <a:off x="6072166" y="7715268"/>
            <a:ext cx="9429816" cy="1214446"/>
          </a:xfrm>
          <a:prstGeom prst="flowChartPunchedTap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120"/>
              </a:lnSpc>
            </a:pPr>
            <a:endParaRPr lang="en-US" dirty="0">
              <a:solidFill>
                <a:srgbClr val="000000"/>
              </a:solidFill>
              <a:latin typeface="Times Neue Roman"/>
            </a:endParaRPr>
          </a:p>
        </p:txBody>
      </p:sp>
      <p:sp>
        <p:nvSpPr>
          <p:cNvPr id="42" name="Блок-схема: перфолента 41"/>
          <p:cNvSpPr/>
          <p:nvPr/>
        </p:nvSpPr>
        <p:spPr>
          <a:xfrm>
            <a:off x="6000728" y="3929054"/>
            <a:ext cx="9429816" cy="1214446"/>
          </a:xfrm>
          <a:prstGeom prst="flowChartPunchedTap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перфолента 40"/>
          <p:cNvSpPr/>
          <p:nvPr/>
        </p:nvSpPr>
        <p:spPr>
          <a:xfrm>
            <a:off x="5929290" y="2714608"/>
            <a:ext cx="9429816" cy="1214446"/>
          </a:xfrm>
          <a:prstGeom prst="flowChartPunchedTap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Выноска со стрелкой вниз 39"/>
          <p:cNvSpPr/>
          <p:nvPr/>
        </p:nvSpPr>
        <p:spPr>
          <a:xfrm>
            <a:off x="4500530" y="642906"/>
            <a:ext cx="11287204" cy="2071702"/>
          </a:xfrm>
          <a:prstGeom prst="down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/>
          <p:nvPr/>
        </p:nvGrpSpPr>
        <p:grpSpPr>
          <a:xfrm rot="9208626">
            <a:off x="16557272" y="7821739"/>
            <a:ext cx="1151858" cy="2864072"/>
            <a:chOff x="0" y="0"/>
            <a:chExt cx="1535811" cy="38187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5811" cy="3818763"/>
            </a:xfrm>
            <a:custGeom>
              <a:avLst/>
              <a:gdLst/>
              <a:ahLst/>
              <a:cxnLst/>
              <a:rect l="l" t="t" r="r" b="b"/>
              <a:pathLst>
                <a:path w="1535811" h="3818763">
                  <a:moveTo>
                    <a:pt x="1535811" y="763778"/>
                  </a:moveTo>
                  <a:lnTo>
                    <a:pt x="0" y="0"/>
                  </a:lnTo>
                  <a:lnTo>
                    <a:pt x="0" y="3818763"/>
                  </a:lnTo>
                  <a:lnTo>
                    <a:pt x="1535811" y="3818763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612110" y="6286508"/>
            <a:ext cx="1675890" cy="4000492"/>
            <a:chOff x="0" y="0"/>
            <a:chExt cx="2710688" cy="6118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10688" cy="6118479"/>
            </a:xfrm>
            <a:custGeom>
              <a:avLst/>
              <a:gdLst/>
              <a:ahLst/>
              <a:cxnLst/>
              <a:rect l="l" t="t" r="r" b="b"/>
              <a:pathLst>
                <a:path w="2710688" h="6118479">
                  <a:moveTo>
                    <a:pt x="1374648" y="0"/>
                  </a:moveTo>
                  <a:lnTo>
                    <a:pt x="0" y="658241"/>
                  </a:lnTo>
                  <a:lnTo>
                    <a:pt x="2710688" y="6118479"/>
                  </a:lnTo>
                  <a:lnTo>
                    <a:pt x="2710688" y="2691384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591408">
            <a:off x="3221291" y="-232015"/>
            <a:ext cx="581787" cy="1446657"/>
            <a:chOff x="0" y="0"/>
            <a:chExt cx="775716" cy="19288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75716" cy="1928876"/>
            </a:xfrm>
            <a:custGeom>
              <a:avLst/>
              <a:gdLst/>
              <a:ahLst/>
              <a:cxnLst/>
              <a:rect l="l" t="t" r="r" b="b"/>
              <a:pathLst>
                <a:path w="775716" h="1928876">
                  <a:moveTo>
                    <a:pt x="775716" y="385826"/>
                  </a:moveTo>
                  <a:lnTo>
                    <a:pt x="0" y="0"/>
                  </a:lnTo>
                  <a:lnTo>
                    <a:pt x="0" y="1928876"/>
                  </a:lnTo>
                  <a:lnTo>
                    <a:pt x="775716" y="1928876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591371">
            <a:off x="619741" y="-457548"/>
            <a:ext cx="1233201" cy="3066289"/>
            <a:chOff x="0" y="0"/>
            <a:chExt cx="1644268" cy="40883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44269" cy="4088384"/>
            </a:xfrm>
            <a:custGeom>
              <a:avLst/>
              <a:gdLst/>
              <a:ahLst/>
              <a:cxnLst/>
              <a:rect l="l" t="t" r="r" b="b"/>
              <a:pathLst>
                <a:path w="1644269" h="4088384">
                  <a:moveTo>
                    <a:pt x="1644269" y="817626"/>
                  </a:moveTo>
                  <a:lnTo>
                    <a:pt x="0" y="0"/>
                  </a:lnTo>
                  <a:lnTo>
                    <a:pt x="0" y="4088384"/>
                  </a:lnTo>
                  <a:lnTo>
                    <a:pt x="1644269" y="4088384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1591339">
            <a:off x="2076222" y="-510713"/>
            <a:ext cx="1430751" cy="3557301"/>
            <a:chOff x="0" y="0"/>
            <a:chExt cx="1907668" cy="47430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07667" cy="4743069"/>
            </a:xfrm>
            <a:custGeom>
              <a:avLst/>
              <a:gdLst/>
              <a:ahLst/>
              <a:cxnLst/>
              <a:rect l="l" t="t" r="r" b="b"/>
              <a:pathLst>
                <a:path w="1907667" h="4743069">
                  <a:moveTo>
                    <a:pt x="1907667" y="948563"/>
                  </a:moveTo>
                  <a:lnTo>
                    <a:pt x="0" y="0"/>
                  </a:lnTo>
                  <a:lnTo>
                    <a:pt x="0" y="4743069"/>
                  </a:lnTo>
                  <a:lnTo>
                    <a:pt x="1907667" y="474306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0" y="0"/>
            <a:ext cx="1078706" cy="2434209"/>
            <a:chOff x="0" y="0"/>
            <a:chExt cx="1438275" cy="324561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38275" cy="3245612"/>
            </a:xfrm>
            <a:custGeom>
              <a:avLst/>
              <a:gdLst/>
              <a:ahLst/>
              <a:cxnLst/>
              <a:rect l="l" t="t" r="r" b="b"/>
              <a:pathLst>
                <a:path w="1438275" h="3245612">
                  <a:moveTo>
                    <a:pt x="729361" y="0"/>
                  </a:moveTo>
                  <a:lnTo>
                    <a:pt x="0" y="349250"/>
                  </a:lnTo>
                  <a:lnTo>
                    <a:pt x="1438275" y="3245612"/>
                  </a:lnTo>
                  <a:lnTo>
                    <a:pt x="1438275" y="1427734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6286480" y="2928922"/>
            <a:ext cx="7728717" cy="72565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280671" lvl="1" algn="ctr">
              <a:lnSpc>
                <a:spcPts val="3120"/>
              </a:lnSpc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дыбыстардың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жазылуы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204993" y="72377"/>
            <a:ext cx="914550" cy="62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4BB5D9"/>
                </a:solidFill>
                <a:latin typeface="Roboto Condensed"/>
              </a:rPr>
              <a:t>‹#›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857588" y="928658"/>
            <a:ext cx="1251361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2"/>
              </a:lnSpc>
            </a:pPr>
            <a:r>
              <a:rPr lang="kk-KZ" sz="383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Емле ережелері </a:t>
            </a:r>
            <a:r>
              <a:rPr lang="en-US" sz="383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83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қамтитын мәселелер:</a:t>
            </a:r>
            <a:endParaRPr lang="en-US" sz="3837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072166" y="4357682"/>
            <a:ext cx="8771532" cy="43868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120"/>
              </a:lnSpc>
            </a:pPr>
            <a:r>
              <a:rPr lang="en-US" sz="3200" dirty="0" smtClean="0">
                <a:solidFill>
                  <a:srgbClr val="000000"/>
                </a:solidFill>
                <a:latin typeface="Times Neue Roman"/>
              </a:rPr>
              <a:t>2.түбір </a:t>
            </a:r>
            <a:r>
              <a:rPr lang="en-US" sz="3200" dirty="0" err="1">
                <a:solidFill>
                  <a:srgbClr val="000000"/>
                </a:solidFill>
                <a:latin typeface="Times Neue Roman"/>
              </a:rPr>
              <a:t>сөздердің</a:t>
            </a:r>
            <a:r>
              <a:rPr lang="en-US" sz="3200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ue Roman"/>
              </a:rPr>
              <a:t>және</a:t>
            </a:r>
            <a:r>
              <a:rPr lang="en-US" sz="3200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ue Roman"/>
              </a:rPr>
              <a:t>қосымшалардың</a:t>
            </a:r>
            <a:r>
              <a:rPr lang="en-US" sz="3200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ue Roman"/>
              </a:rPr>
              <a:t>жазылуы</a:t>
            </a:r>
            <a:r>
              <a:rPr lang="en-US" sz="3200" dirty="0">
                <a:solidFill>
                  <a:srgbClr val="000000"/>
                </a:solidFill>
                <a:latin typeface="Times Neue Roman"/>
              </a:rPr>
              <a:t>;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857720" y="8001020"/>
            <a:ext cx="10835460" cy="6631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12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әріптердің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қолданылуы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0" y="5929318"/>
            <a:ext cx="10408642" cy="107233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120"/>
              </a:lnSpc>
            </a:pPr>
            <a:r>
              <a:rPr lang="en-US" sz="2600" dirty="0">
                <a:solidFill>
                  <a:srgbClr val="000000"/>
                </a:solidFill>
                <a:latin typeface="Times Neue Roman"/>
              </a:rPr>
              <a:t> </a:t>
            </a:r>
            <a:endParaRPr lang="kk-KZ" sz="2600" dirty="0" smtClean="0">
              <a:solidFill>
                <a:srgbClr val="000000"/>
              </a:solidFill>
              <a:latin typeface="Times Neue Roman"/>
            </a:endParaRPr>
          </a:p>
          <a:p>
            <a:pPr algn="ctr">
              <a:lnSpc>
                <a:spcPts val="3120"/>
              </a:lnSpc>
            </a:pPr>
            <a:endParaRPr lang="kk-KZ" sz="2600" dirty="0" smtClean="0">
              <a:solidFill>
                <a:srgbClr val="000000"/>
              </a:solidFill>
              <a:latin typeface="Times Neue Roman"/>
            </a:endParaRPr>
          </a:p>
          <a:p>
            <a:pPr algn="ctr">
              <a:lnSpc>
                <a:spcPts val="3120"/>
              </a:lnSpc>
            </a:pPr>
            <a:endParaRPr lang="kk-KZ" sz="2600" dirty="0" smtClean="0">
              <a:solidFill>
                <a:srgbClr val="000000"/>
              </a:solidFill>
              <a:latin typeface="Times Neue Roman"/>
            </a:endParaRPr>
          </a:p>
          <a:p>
            <a:pPr algn="ctr">
              <a:lnSpc>
                <a:spcPts val="3120"/>
              </a:lnSpc>
            </a:pPr>
            <a:endParaRPr lang="kk-KZ" sz="2600" dirty="0" smtClean="0">
              <a:solidFill>
                <a:srgbClr val="000000"/>
              </a:solidFill>
              <a:latin typeface="Times Neue Roman"/>
            </a:endParaRPr>
          </a:p>
          <a:p>
            <a:pPr algn="ctr">
              <a:lnSpc>
                <a:spcPts val="3120"/>
              </a:lnSpc>
            </a:pPr>
            <a:endParaRPr lang="kk-KZ" sz="2600" dirty="0" smtClean="0">
              <a:solidFill>
                <a:srgbClr val="000000"/>
              </a:solidFill>
              <a:latin typeface="Times Neue Roman"/>
            </a:endParaRPr>
          </a:p>
          <a:p>
            <a:pPr algn="ctr">
              <a:lnSpc>
                <a:spcPts val="3120"/>
              </a:lnSpc>
            </a:pPr>
            <a:endParaRPr lang="kk-KZ" sz="2600" dirty="0" smtClean="0">
              <a:solidFill>
                <a:srgbClr val="000000"/>
              </a:solidFill>
              <a:latin typeface="Times Neue Roman"/>
            </a:endParaRPr>
          </a:p>
        </p:txBody>
      </p:sp>
      <p:sp>
        <p:nvSpPr>
          <p:cNvPr id="43" name="Блок-схема: перфолента 42"/>
          <p:cNvSpPr/>
          <p:nvPr/>
        </p:nvSpPr>
        <p:spPr>
          <a:xfrm>
            <a:off x="6000728" y="5214938"/>
            <a:ext cx="9572692" cy="1214446"/>
          </a:xfrm>
          <a:prstGeom prst="flowChartPunchedTap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120"/>
              </a:lnSpc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сөздердің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бөлек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дефис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жазылуы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лок-схема: перфолента 44"/>
          <p:cNvSpPr/>
          <p:nvPr/>
        </p:nvSpPr>
        <p:spPr>
          <a:xfrm>
            <a:off x="6072166" y="6500822"/>
            <a:ext cx="9429816" cy="1214446"/>
          </a:xfrm>
          <a:prstGeom prst="flowChartPunchedTap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120"/>
              </a:lnSpc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шылаулар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одағайларды</a:t>
            </a:r>
            <a:r>
              <a:rPr lang="kk-KZ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жазылуы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лок-схема: перфолента 46"/>
          <p:cNvSpPr/>
          <p:nvPr/>
        </p:nvSpPr>
        <p:spPr>
          <a:xfrm>
            <a:off x="6072166" y="8858276"/>
            <a:ext cx="9429816" cy="1214446"/>
          </a:xfrm>
          <a:prstGeom prst="flowChartPunchedTap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120"/>
              </a:lnSpc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сөздерді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12"/>
          <p:cNvGrpSpPr/>
          <p:nvPr/>
        </p:nvGrpSpPr>
        <p:grpSpPr>
          <a:xfrm rot="9288126">
            <a:off x="15908387" y="8561739"/>
            <a:ext cx="749056" cy="2076567"/>
            <a:chOff x="0" y="0"/>
            <a:chExt cx="1644268" cy="4088385"/>
          </a:xfrm>
        </p:grpSpPr>
        <p:sp>
          <p:nvSpPr>
            <p:cNvPr id="50" name="Freeform 13"/>
            <p:cNvSpPr/>
            <p:nvPr/>
          </p:nvSpPr>
          <p:spPr>
            <a:xfrm>
              <a:off x="0" y="0"/>
              <a:ext cx="1644269" cy="4088384"/>
            </a:xfrm>
            <a:custGeom>
              <a:avLst/>
              <a:gdLst/>
              <a:ahLst/>
              <a:cxnLst/>
              <a:rect l="l" t="t" r="r" b="b"/>
              <a:pathLst>
                <a:path w="1644269" h="4088384">
                  <a:moveTo>
                    <a:pt x="1644269" y="817626"/>
                  </a:moveTo>
                  <a:lnTo>
                    <a:pt x="0" y="0"/>
                  </a:lnTo>
                  <a:lnTo>
                    <a:pt x="0" y="4088384"/>
                  </a:lnTo>
                  <a:lnTo>
                    <a:pt x="1644269" y="4088384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Вертикальный свиток 30"/>
          <p:cNvSpPr/>
          <p:nvPr/>
        </p:nvSpPr>
        <p:spPr>
          <a:xfrm>
            <a:off x="8000992" y="928658"/>
            <a:ext cx="7572428" cy="6500858"/>
          </a:xfrm>
          <a:prstGeom prst="verticalScroll">
            <a:avLst/>
          </a:prstGeom>
          <a:solidFill>
            <a:schemeClr val="accent6"/>
          </a:solidFill>
          <a:ln w="76200">
            <a:solidFill>
              <a:schemeClr val="accent5"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/>
          <p:nvPr/>
        </p:nvGrpSpPr>
        <p:grpSpPr>
          <a:xfrm rot="9208626">
            <a:off x="16557272" y="7821739"/>
            <a:ext cx="1151858" cy="2864072"/>
            <a:chOff x="0" y="0"/>
            <a:chExt cx="1535811" cy="38187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5811" cy="3818763"/>
            </a:xfrm>
            <a:custGeom>
              <a:avLst/>
              <a:gdLst/>
              <a:ahLst/>
              <a:cxnLst/>
              <a:rect l="l" t="t" r="r" b="b"/>
              <a:pathLst>
                <a:path w="1535811" h="3818763">
                  <a:moveTo>
                    <a:pt x="1535811" y="763778"/>
                  </a:moveTo>
                  <a:lnTo>
                    <a:pt x="0" y="0"/>
                  </a:lnTo>
                  <a:lnTo>
                    <a:pt x="0" y="3818763"/>
                  </a:lnTo>
                  <a:lnTo>
                    <a:pt x="1535811" y="3818763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4" name="Group 8"/>
          <p:cNvGrpSpPr/>
          <p:nvPr/>
        </p:nvGrpSpPr>
        <p:grpSpPr>
          <a:xfrm>
            <a:off x="16612110" y="6286508"/>
            <a:ext cx="1675890" cy="4000492"/>
            <a:chOff x="0" y="0"/>
            <a:chExt cx="2710688" cy="6118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10688" cy="6118479"/>
            </a:xfrm>
            <a:custGeom>
              <a:avLst/>
              <a:gdLst/>
              <a:ahLst/>
              <a:cxnLst/>
              <a:rect l="l" t="t" r="r" b="b"/>
              <a:pathLst>
                <a:path w="2710688" h="6118479">
                  <a:moveTo>
                    <a:pt x="1374648" y="0"/>
                  </a:moveTo>
                  <a:lnTo>
                    <a:pt x="0" y="658241"/>
                  </a:lnTo>
                  <a:lnTo>
                    <a:pt x="2710688" y="6118479"/>
                  </a:lnTo>
                  <a:lnTo>
                    <a:pt x="2710688" y="2691384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5" name="Group 10"/>
          <p:cNvGrpSpPr/>
          <p:nvPr/>
        </p:nvGrpSpPr>
        <p:grpSpPr>
          <a:xfrm rot="-1591408">
            <a:off x="3221291" y="-232015"/>
            <a:ext cx="581787" cy="1446657"/>
            <a:chOff x="0" y="0"/>
            <a:chExt cx="775716" cy="19288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75716" cy="1928876"/>
            </a:xfrm>
            <a:custGeom>
              <a:avLst/>
              <a:gdLst/>
              <a:ahLst/>
              <a:cxnLst/>
              <a:rect l="l" t="t" r="r" b="b"/>
              <a:pathLst>
                <a:path w="775716" h="1928876">
                  <a:moveTo>
                    <a:pt x="775716" y="385826"/>
                  </a:moveTo>
                  <a:lnTo>
                    <a:pt x="0" y="0"/>
                  </a:lnTo>
                  <a:lnTo>
                    <a:pt x="0" y="1928876"/>
                  </a:lnTo>
                  <a:lnTo>
                    <a:pt x="775716" y="1928876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6" name="Group 12"/>
          <p:cNvGrpSpPr/>
          <p:nvPr/>
        </p:nvGrpSpPr>
        <p:grpSpPr>
          <a:xfrm rot="-1591371">
            <a:off x="619741" y="-457548"/>
            <a:ext cx="1233201" cy="3066289"/>
            <a:chOff x="0" y="0"/>
            <a:chExt cx="1644268" cy="40883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44269" cy="4088384"/>
            </a:xfrm>
            <a:custGeom>
              <a:avLst/>
              <a:gdLst/>
              <a:ahLst/>
              <a:cxnLst/>
              <a:rect l="l" t="t" r="r" b="b"/>
              <a:pathLst>
                <a:path w="1644269" h="4088384">
                  <a:moveTo>
                    <a:pt x="1644269" y="817626"/>
                  </a:moveTo>
                  <a:lnTo>
                    <a:pt x="0" y="0"/>
                  </a:lnTo>
                  <a:lnTo>
                    <a:pt x="0" y="4088384"/>
                  </a:lnTo>
                  <a:lnTo>
                    <a:pt x="1644269" y="4088384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7" name="Group 14"/>
          <p:cNvGrpSpPr/>
          <p:nvPr/>
        </p:nvGrpSpPr>
        <p:grpSpPr>
          <a:xfrm rot="-1591339">
            <a:off x="2076222" y="-510713"/>
            <a:ext cx="1430751" cy="3557301"/>
            <a:chOff x="0" y="0"/>
            <a:chExt cx="1907668" cy="47430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07667" cy="4743069"/>
            </a:xfrm>
            <a:custGeom>
              <a:avLst/>
              <a:gdLst/>
              <a:ahLst/>
              <a:cxnLst/>
              <a:rect l="l" t="t" r="r" b="b"/>
              <a:pathLst>
                <a:path w="1907667" h="4743069">
                  <a:moveTo>
                    <a:pt x="1907667" y="948563"/>
                  </a:moveTo>
                  <a:lnTo>
                    <a:pt x="0" y="0"/>
                  </a:lnTo>
                  <a:lnTo>
                    <a:pt x="0" y="4743069"/>
                  </a:lnTo>
                  <a:lnTo>
                    <a:pt x="1907667" y="474306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8" name="Group 18"/>
          <p:cNvGrpSpPr/>
          <p:nvPr/>
        </p:nvGrpSpPr>
        <p:grpSpPr>
          <a:xfrm rot="-10800000">
            <a:off x="0" y="0"/>
            <a:ext cx="1078706" cy="2434209"/>
            <a:chOff x="0" y="0"/>
            <a:chExt cx="1438275" cy="324561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38275" cy="3245612"/>
            </a:xfrm>
            <a:custGeom>
              <a:avLst/>
              <a:gdLst/>
              <a:ahLst/>
              <a:cxnLst/>
              <a:rect l="l" t="t" r="r" b="b"/>
              <a:pathLst>
                <a:path w="1438275" h="3245612">
                  <a:moveTo>
                    <a:pt x="729361" y="0"/>
                  </a:moveTo>
                  <a:lnTo>
                    <a:pt x="0" y="349250"/>
                  </a:lnTo>
                  <a:lnTo>
                    <a:pt x="1438275" y="3245612"/>
                  </a:lnTo>
                  <a:lnTo>
                    <a:pt x="1438275" y="1427734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8643934" y="1285848"/>
            <a:ext cx="7728717" cy="72565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280671" lvl="1" algn="ctr">
              <a:lnSpc>
                <a:spcPts val="3120"/>
              </a:lnSpc>
            </a:pP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7204993" y="72377"/>
            <a:ext cx="914550" cy="62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4BB5D9"/>
                </a:solidFill>
                <a:latin typeface="Roboto Condensed"/>
              </a:rPr>
              <a:t>‹#›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072166" y="4357682"/>
            <a:ext cx="8771532" cy="43868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120"/>
              </a:lnSpc>
            </a:pPr>
            <a:endParaRPr lang="en-US" sz="3200" dirty="0">
              <a:solidFill>
                <a:srgbClr val="000000"/>
              </a:solidFill>
              <a:latin typeface="Times Neue Roman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0" y="5929318"/>
            <a:ext cx="10408642" cy="107233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120"/>
              </a:lnSpc>
            </a:pPr>
            <a:r>
              <a:rPr lang="en-US" sz="2600" dirty="0">
                <a:solidFill>
                  <a:srgbClr val="000000"/>
                </a:solidFill>
                <a:latin typeface="Times Neue Roman"/>
              </a:rPr>
              <a:t> </a:t>
            </a:r>
            <a:endParaRPr lang="kk-KZ" sz="2600" dirty="0" smtClean="0">
              <a:solidFill>
                <a:srgbClr val="000000"/>
              </a:solidFill>
              <a:latin typeface="Times Neue Roman"/>
            </a:endParaRPr>
          </a:p>
          <a:p>
            <a:pPr algn="ctr">
              <a:lnSpc>
                <a:spcPts val="3120"/>
              </a:lnSpc>
            </a:pPr>
            <a:endParaRPr lang="kk-KZ" sz="2600" dirty="0" smtClean="0">
              <a:solidFill>
                <a:srgbClr val="000000"/>
              </a:solidFill>
              <a:latin typeface="Times Neue Roman"/>
            </a:endParaRPr>
          </a:p>
          <a:p>
            <a:pPr algn="ctr">
              <a:lnSpc>
                <a:spcPts val="3120"/>
              </a:lnSpc>
            </a:pPr>
            <a:endParaRPr lang="kk-KZ" sz="2600" dirty="0" smtClean="0">
              <a:solidFill>
                <a:srgbClr val="000000"/>
              </a:solidFill>
              <a:latin typeface="Times Neue Roman"/>
            </a:endParaRPr>
          </a:p>
          <a:p>
            <a:pPr algn="ctr">
              <a:lnSpc>
                <a:spcPts val="3120"/>
              </a:lnSpc>
            </a:pPr>
            <a:endParaRPr lang="kk-KZ" sz="2600" dirty="0" smtClean="0">
              <a:solidFill>
                <a:srgbClr val="000000"/>
              </a:solidFill>
              <a:latin typeface="Times Neue Roman"/>
            </a:endParaRPr>
          </a:p>
          <a:p>
            <a:pPr algn="ctr">
              <a:lnSpc>
                <a:spcPts val="3120"/>
              </a:lnSpc>
            </a:pPr>
            <a:endParaRPr lang="kk-KZ" sz="2600" dirty="0" smtClean="0">
              <a:solidFill>
                <a:srgbClr val="000000"/>
              </a:solidFill>
              <a:latin typeface="Times Neue Roman"/>
            </a:endParaRPr>
          </a:p>
          <a:p>
            <a:pPr algn="ctr">
              <a:lnSpc>
                <a:spcPts val="3120"/>
              </a:lnSpc>
            </a:pPr>
            <a:endParaRPr lang="kk-KZ" sz="2600" dirty="0" smtClean="0">
              <a:solidFill>
                <a:srgbClr val="000000"/>
              </a:solidFill>
              <a:latin typeface="Times Neue Roman"/>
            </a:endParaRPr>
          </a:p>
        </p:txBody>
      </p:sp>
      <p:grpSp>
        <p:nvGrpSpPr>
          <p:cNvPr id="10" name="Group 12"/>
          <p:cNvGrpSpPr/>
          <p:nvPr/>
        </p:nvGrpSpPr>
        <p:grpSpPr>
          <a:xfrm rot="9288126">
            <a:off x="15908387" y="8561739"/>
            <a:ext cx="749056" cy="2076567"/>
            <a:chOff x="0" y="0"/>
            <a:chExt cx="1644268" cy="4088385"/>
          </a:xfrm>
        </p:grpSpPr>
        <p:sp>
          <p:nvSpPr>
            <p:cNvPr id="50" name="Freeform 13"/>
            <p:cNvSpPr/>
            <p:nvPr/>
          </p:nvSpPr>
          <p:spPr>
            <a:xfrm>
              <a:off x="0" y="0"/>
              <a:ext cx="1644269" cy="4088384"/>
            </a:xfrm>
            <a:custGeom>
              <a:avLst/>
              <a:gdLst/>
              <a:ahLst/>
              <a:cxnLst/>
              <a:rect l="l" t="t" r="r" b="b"/>
              <a:pathLst>
                <a:path w="1644269" h="4088384">
                  <a:moveTo>
                    <a:pt x="1644269" y="817626"/>
                  </a:moveTo>
                  <a:lnTo>
                    <a:pt x="0" y="0"/>
                  </a:lnTo>
                  <a:lnTo>
                    <a:pt x="0" y="4088384"/>
                  </a:lnTo>
                  <a:lnTo>
                    <a:pt x="1644269" y="4088384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sp>
        <p:nvSpPr>
          <p:cNvPr id="29" name="Прямоугольник 28"/>
          <p:cNvSpPr/>
          <p:nvPr/>
        </p:nvSpPr>
        <p:spPr>
          <a:xfrm>
            <a:off x="9215438" y="2500294"/>
            <a:ext cx="5143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Қазақ орфографиясында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морфологиялық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фонематикалық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фонетикалық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сондай-ақ 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стүрл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ұстанымдар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нег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зге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алынады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www.bugin.kz/media/admin/2019/06/09/7004339a509814b25fc72c71b06a4d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54" y="4357682"/>
            <a:ext cx="6760375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208626">
            <a:off x="13223332" y="7821738"/>
            <a:ext cx="1151858" cy="2864072"/>
            <a:chOff x="0" y="0"/>
            <a:chExt cx="1535811" cy="38187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5811" cy="3818763"/>
            </a:xfrm>
            <a:custGeom>
              <a:avLst/>
              <a:gdLst/>
              <a:ahLst/>
              <a:cxnLst/>
              <a:rect l="l" t="t" r="r" b="b"/>
              <a:pathLst>
                <a:path w="1535811" h="3818763">
                  <a:moveTo>
                    <a:pt x="1535811" y="763778"/>
                  </a:moveTo>
                  <a:lnTo>
                    <a:pt x="0" y="0"/>
                  </a:lnTo>
                  <a:lnTo>
                    <a:pt x="0" y="3818763"/>
                  </a:lnTo>
                  <a:lnTo>
                    <a:pt x="1535811" y="3818763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4" name="Group 4"/>
          <p:cNvGrpSpPr/>
          <p:nvPr/>
        </p:nvGrpSpPr>
        <p:grpSpPr>
          <a:xfrm rot="9208633">
            <a:off x="15151175" y="5836549"/>
            <a:ext cx="2087690" cy="5190839"/>
            <a:chOff x="85067" y="-170454"/>
            <a:chExt cx="2783586" cy="6921119"/>
          </a:xfrm>
        </p:grpSpPr>
        <p:sp>
          <p:nvSpPr>
            <p:cNvPr id="5" name="Freeform 5"/>
            <p:cNvSpPr/>
            <p:nvPr/>
          </p:nvSpPr>
          <p:spPr>
            <a:xfrm>
              <a:off x="85067" y="-170454"/>
              <a:ext cx="2783586" cy="6921119"/>
            </a:xfrm>
            <a:custGeom>
              <a:avLst/>
              <a:gdLst/>
              <a:ahLst/>
              <a:cxnLst/>
              <a:rect l="l" t="t" r="r" b="b"/>
              <a:pathLst>
                <a:path w="2783586" h="6921119">
                  <a:moveTo>
                    <a:pt x="2783586" y="1384173"/>
                  </a:moveTo>
                  <a:lnTo>
                    <a:pt x="0" y="0"/>
                  </a:lnTo>
                  <a:lnTo>
                    <a:pt x="0" y="6921119"/>
                  </a:lnTo>
                  <a:lnTo>
                    <a:pt x="2783586" y="692111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6" name="Group 6"/>
          <p:cNvGrpSpPr/>
          <p:nvPr/>
        </p:nvGrpSpPr>
        <p:grpSpPr>
          <a:xfrm rot="9208606">
            <a:off x="14561925" y="8233777"/>
            <a:ext cx="972407" cy="2417921"/>
            <a:chOff x="0" y="0"/>
            <a:chExt cx="1296543" cy="32238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96543" cy="3223895"/>
            </a:xfrm>
            <a:custGeom>
              <a:avLst/>
              <a:gdLst/>
              <a:ahLst/>
              <a:cxnLst/>
              <a:rect l="l" t="t" r="r" b="b"/>
              <a:pathLst>
                <a:path w="1296543" h="3223895">
                  <a:moveTo>
                    <a:pt x="1296543" y="644779"/>
                  </a:moveTo>
                  <a:lnTo>
                    <a:pt x="0" y="0"/>
                  </a:lnTo>
                  <a:lnTo>
                    <a:pt x="0" y="3223895"/>
                  </a:lnTo>
                  <a:lnTo>
                    <a:pt x="1296543" y="3223895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254984" y="5698140"/>
            <a:ext cx="2033016" cy="4588860"/>
            <a:chOff x="0" y="0"/>
            <a:chExt cx="2710688" cy="6118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10688" cy="6118479"/>
            </a:xfrm>
            <a:custGeom>
              <a:avLst/>
              <a:gdLst/>
              <a:ahLst/>
              <a:cxnLst/>
              <a:rect l="l" t="t" r="r" b="b"/>
              <a:pathLst>
                <a:path w="2710688" h="6118479">
                  <a:moveTo>
                    <a:pt x="1374648" y="0"/>
                  </a:moveTo>
                  <a:lnTo>
                    <a:pt x="0" y="658241"/>
                  </a:lnTo>
                  <a:lnTo>
                    <a:pt x="2710688" y="6118479"/>
                  </a:lnTo>
                  <a:lnTo>
                    <a:pt x="2710688" y="2691384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591408">
            <a:off x="3221291" y="-232015"/>
            <a:ext cx="581787" cy="1446657"/>
            <a:chOff x="0" y="0"/>
            <a:chExt cx="775716" cy="19288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75716" cy="1928876"/>
            </a:xfrm>
            <a:custGeom>
              <a:avLst/>
              <a:gdLst/>
              <a:ahLst/>
              <a:cxnLst/>
              <a:rect l="l" t="t" r="r" b="b"/>
              <a:pathLst>
                <a:path w="775716" h="1928876">
                  <a:moveTo>
                    <a:pt x="775716" y="385826"/>
                  </a:moveTo>
                  <a:lnTo>
                    <a:pt x="0" y="0"/>
                  </a:lnTo>
                  <a:lnTo>
                    <a:pt x="0" y="1928876"/>
                  </a:lnTo>
                  <a:lnTo>
                    <a:pt x="775716" y="1928876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591371">
            <a:off x="619739" y="-457548"/>
            <a:ext cx="1233201" cy="3066289"/>
            <a:chOff x="0" y="0"/>
            <a:chExt cx="1644268" cy="40883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44269" cy="4088384"/>
            </a:xfrm>
            <a:custGeom>
              <a:avLst/>
              <a:gdLst/>
              <a:ahLst/>
              <a:cxnLst/>
              <a:rect l="l" t="t" r="r" b="b"/>
              <a:pathLst>
                <a:path w="1644269" h="4088384">
                  <a:moveTo>
                    <a:pt x="1644269" y="817626"/>
                  </a:moveTo>
                  <a:lnTo>
                    <a:pt x="0" y="0"/>
                  </a:lnTo>
                  <a:lnTo>
                    <a:pt x="0" y="4088384"/>
                  </a:lnTo>
                  <a:lnTo>
                    <a:pt x="1644269" y="4088384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1591339">
            <a:off x="2076222" y="-510713"/>
            <a:ext cx="1430751" cy="3557301"/>
            <a:chOff x="0" y="0"/>
            <a:chExt cx="1907668" cy="47430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07667" cy="4743069"/>
            </a:xfrm>
            <a:custGeom>
              <a:avLst/>
              <a:gdLst/>
              <a:ahLst/>
              <a:cxnLst/>
              <a:rect l="l" t="t" r="r" b="b"/>
              <a:pathLst>
                <a:path w="1907667" h="4743069">
                  <a:moveTo>
                    <a:pt x="1907667" y="948563"/>
                  </a:moveTo>
                  <a:lnTo>
                    <a:pt x="0" y="0"/>
                  </a:lnTo>
                  <a:lnTo>
                    <a:pt x="0" y="4743069"/>
                  </a:lnTo>
                  <a:lnTo>
                    <a:pt x="1907667" y="474306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591322">
            <a:off x="3899197" y="-297012"/>
            <a:ext cx="651415" cy="1619726"/>
            <a:chOff x="0" y="0"/>
            <a:chExt cx="868553" cy="21596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68553" cy="2159635"/>
            </a:xfrm>
            <a:custGeom>
              <a:avLst/>
              <a:gdLst/>
              <a:ahLst/>
              <a:cxnLst/>
              <a:rect l="l" t="t" r="r" b="b"/>
              <a:pathLst>
                <a:path w="868553" h="2159635">
                  <a:moveTo>
                    <a:pt x="868553" y="431927"/>
                  </a:moveTo>
                  <a:lnTo>
                    <a:pt x="0" y="0"/>
                  </a:lnTo>
                  <a:lnTo>
                    <a:pt x="0" y="2159635"/>
                  </a:lnTo>
                  <a:lnTo>
                    <a:pt x="868553" y="2159635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0" y="0"/>
            <a:ext cx="1078706" cy="2434209"/>
            <a:chOff x="0" y="0"/>
            <a:chExt cx="1438275" cy="324561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38275" cy="3245612"/>
            </a:xfrm>
            <a:custGeom>
              <a:avLst/>
              <a:gdLst/>
              <a:ahLst/>
              <a:cxnLst/>
              <a:rect l="l" t="t" r="r" b="b"/>
              <a:pathLst>
                <a:path w="1438275" h="3245612">
                  <a:moveTo>
                    <a:pt x="729361" y="0"/>
                  </a:moveTo>
                  <a:lnTo>
                    <a:pt x="0" y="349250"/>
                  </a:lnTo>
                  <a:lnTo>
                    <a:pt x="1438275" y="3245612"/>
                  </a:lnTo>
                  <a:lnTo>
                    <a:pt x="1438275" y="1427734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5500662" y="0"/>
            <a:ext cx="10634416" cy="928658"/>
            <a:chOff x="0" y="0"/>
            <a:chExt cx="1932633" cy="37898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32633" cy="378987"/>
            </a:xfrm>
            <a:custGeom>
              <a:avLst/>
              <a:gdLst/>
              <a:ahLst/>
              <a:cxnLst/>
              <a:rect l="l" t="t" r="r" b="b"/>
              <a:pathLst>
                <a:path w="1932633" h="378987">
                  <a:moveTo>
                    <a:pt x="0" y="0"/>
                  </a:moveTo>
                  <a:lnTo>
                    <a:pt x="1932633" y="0"/>
                  </a:lnTo>
                  <a:lnTo>
                    <a:pt x="1932633" y="378987"/>
                  </a:lnTo>
                  <a:lnTo>
                    <a:pt x="0" y="378987"/>
                  </a:lnTo>
                  <a:close/>
                </a:path>
              </a:pathLst>
            </a:custGeom>
            <a:solidFill>
              <a:srgbClr val="4BB5D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1836492" cy="36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39"/>
                </a:lnSpc>
              </a:pPr>
              <a:r>
                <a:rPr lang="en-US" sz="3699" dirty="0" smtClean="0">
                  <a:solidFill>
                    <a:srgbClr val="000000"/>
                  </a:solidFill>
                  <a:latin typeface="Times Neue Roman"/>
                </a:rPr>
                <a:t> </a:t>
              </a:r>
              <a:endParaRPr lang="en-US" sz="3699" dirty="0">
                <a:solidFill>
                  <a:srgbClr val="000000"/>
                </a:solidFill>
                <a:latin typeface="Times Neue Roman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0" y="4212566"/>
            <a:ext cx="5794583" cy="514577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9646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 lang="en-US" sz="2999" dirty="0">
                <a:solidFill>
                  <a:srgbClr val="000000"/>
                </a:solidFill>
                <a:latin typeface="Times Neue Roman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286876" y="1643038"/>
            <a:ext cx="5357850" cy="454828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9646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9"/>
                </a:lnSpc>
              </a:pPr>
              <a:endParaRPr lang="en-US" sz="2899" dirty="0">
                <a:solidFill>
                  <a:srgbClr val="000000"/>
                </a:solidFill>
                <a:latin typeface="Times Neue Roman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7204993" y="72377"/>
            <a:ext cx="914550" cy="62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4BB5D9"/>
                </a:solidFill>
                <a:latin typeface="Roboto Condensed"/>
              </a:rPr>
              <a:t>‹#›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2878" y="5357814"/>
            <a:ext cx="50006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Дыбыстардың сөз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ндег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және сөз арасындағы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р-б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тиг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зет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әсерлер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ескер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нег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фонемалық мән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сақтап жазады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786150" y="9144028"/>
            <a:ext cx="3690492" cy="900471"/>
          </a:xfrm>
          <a:prstGeom prst="rect">
            <a:avLst/>
          </a:prstGeom>
        </p:spPr>
      </p:pic>
      <p:pic>
        <p:nvPicPr>
          <p:cNvPr id="34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72100" y="4429120"/>
            <a:ext cx="3690492" cy="900471"/>
          </a:xfrm>
          <a:prstGeom prst="rect">
            <a:avLst/>
          </a:prstGeom>
        </p:spPr>
      </p:pic>
      <p:grpSp>
        <p:nvGrpSpPr>
          <p:cNvPr id="35" name="Group 26"/>
          <p:cNvGrpSpPr/>
          <p:nvPr/>
        </p:nvGrpSpPr>
        <p:grpSpPr>
          <a:xfrm>
            <a:off x="6857984" y="6072158"/>
            <a:ext cx="5286412" cy="4214842"/>
            <a:chOff x="0" y="0"/>
            <a:chExt cx="812800" cy="812800"/>
          </a:xfrm>
        </p:grpSpPr>
        <p:sp>
          <p:nvSpPr>
            <p:cNvPr id="36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9646"/>
            </a:solidFill>
          </p:spPr>
        </p:sp>
        <p:sp>
          <p:nvSpPr>
            <p:cNvPr id="37" name="TextBox 2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9"/>
                </a:lnSpc>
              </a:pPr>
              <a:endParaRPr lang="en-US" sz="2899" dirty="0">
                <a:solidFill>
                  <a:srgbClr val="000000"/>
                </a:solidFill>
                <a:latin typeface="Times Neue Roman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0072694" y="2500294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Түб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қосымша арасында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қатар келген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дыбыстың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р-б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ықпалы ескер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лмей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сөзд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ң түб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сақталып жазылады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 +шең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сөшшең, жұмыс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-жұмұшшы,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ш+се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72364" y="7072326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 аралығында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/б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ккен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ркескен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қос сөздерде/ қатар келген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дыбыстың әсер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і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ескер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лмей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түб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сақталады.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Жанпейіс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Жампейіс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алмакезек-алмагезек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358050" y="214278"/>
            <a:ext cx="7529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Морфологиялық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фонематикалық ұстаным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9208633">
            <a:off x="15917273" y="5727434"/>
            <a:ext cx="1279038" cy="5190839"/>
            <a:chOff x="85067" y="-170454"/>
            <a:chExt cx="2783586" cy="6921119"/>
          </a:xfrm>
        </p:grpSpPr>
        <p:sp>
          <p:nvSpPr>
            <p:cNvPr id="5" name="Freeform 5"/>
            <p:cNvSpPr/>
            <p:nvPr/>
          </p:nvSpPr>
          <p:spPr>
            <a:xfrm>
              <a:off x="85067" y="-170454"/>
              <a:ext cx="2783586" cy="6921119"/>
            </a:xfrm>
            <a:custGeom>
              <a:avLst/>
              <a:gdLst/>
              <a:ahLst/>
              <a:cxnLst/>
              <a:rect l="l" t="t" r="r" b="b"/>
              <a:pathLst>
                <a:path w="2783586" h="6921119">
                  <a:moveTo>
                    <a:pt x="2783586" y="1384173"/>
                  </a:moveTo>
                  <a:lnTo>
                    <a:pt x="0" y="0"/>
                  </a:lnTo>
                  <a:lnTo>
                    <a:pt x="0" y="6921119"/>
                  </a:lnTo>
                  <a:lnTo>
                    <a:pt x="2783586" y="692111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6" name="Group 6"/>
          <p:cNvGrpSpPr/>
          <p:nvPr/>
        </p:nvGrpSpPr>
        <p:grpSpPr>
          <a:xfrm rot="9208606">
            <a:off x="15204866" y="8162337"/>
            <a:ext cx="972407" cy="2417921"/>
            <a:chOff x="0" y="0"/>
            <a:chExt cx="1296543" cy="32238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96543" cy="3223895"/>
            </a:xfrm>
            <a:custGeom>
              <a:avLst/>
              <a:gdLst/>
              <a:ahLst/>
              <a:cxnLst/>
              <a:rect l="l" t="t" r="r" b="b"/>
              <a:pathLst>
                <a:path w="1296543" h="3223895">
                  <a:moveTo>
                    <a:pt x="1296543" y="644779"/>
                  </a:moveTo>
                  <a:lnTo>
                    <a:pt x="0" y="0"/>
                  </a:lnTo>
                  <a:lnTo>
                    <a:pt x="0" y="3223895"/>
                  </a:lnTo>
                  <a:lnTo>
                    <a:pt x="1296543" y="3223895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254984" y="5698140"/>
            <a:ext cx="2033016" cy="4588860"/>
            <a:chOff x="0" y="0"/>
            <a:chExt cx="2710688" cy="6118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10688" cy="6118479"/>
            </a:xfrm>
            <a:custGeom>
              <a:avLst/>
              <a:gdLst/>
              <a:ahLst/>
              <a:cxnLst/>
              <a:rect l="l" t="t" r="r" b="b"/>
              <a:pathLst>
                <a:path w="2710688" h="6118479">
                  <a:moveTo>
                    <a:pt x="1374648" y="0"/>
                  </a:moveTo>
                  <a:lnTo>
                    <a:pt x="0" y="658241"/>
                  </a:lnTo>
                  <a:lnTo>
                    <a:pt x="2710688" y="6118479"/>
                  </a:lnTo>
                  <a:lnTo>
                    <a:pt x="2710688" y="2691384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591408">
            <a:off x="3221291" y="-232015"/>
            <a:ext cx="581787" cy="1446657"/>
            <a:chOff x="0" y="0"/>
            <a:chExt cx="775716" cy="19288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75716" cy="1928876"/>
            </a:xfrm>
            <a:custGeom>
              <a:avLst/>
              <a:gdLst/>
              <a:ahLst/>
              <a:cxnLst/>
              <a:rect l="l" t="t" r="r" b="b"/>
              <a:pathLst>
                <a:path w="775716" h="1928876">
                  <a:moveTo>
                    <a:pt x="775716" y="385826"/>
                  </a:moveTo>
                  <a:lnTo>
                    <a:pt x="0" y="0"/>
                  </a:lnTo>
                  <a:lnTo>
                    <a:pt x="0" y="1928876"/>
                  </a:lnTo>
                  <a:lnTo>
                    <a:pt x="775716" y="1928876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591371">
            <a:off x="619739" y="-457548"/>
            <a:ext cx="1233201" cy="3066289"/>
            <a:chOff x="0" y="0"/>
            <a:chExt cx="1644268" cy="40883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44269" cy="4088384"/>
            </a:xfrm>
            <a:custGeom>
              <a:avLst/>
              <a:gdLst/>
              <a:ahLst/>
              <a:cxnLst/>
              <a:rect l="l" t="t" r="r" b="b"/>
              <a:pathLst>
                <a:path w="1644269" h="4088384">
                  <a:moveTo>
                    <a:pt x="1644269" y="817626"/>
                  </a:moveTo>
                  <a:lnTo>
                    <a:pt x="0" y="0"/>
                  </a:lnTo>
                  <a:lnTo>
                    <a:pt x="0" y="4088384"/>
                  </a:lnTo>
                  <a:lnTo>
                    <a:pt x="1644269" y="4088384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1591339">
            <a:off x="2076222" y="-510713"/>
            <a:ext cx="1430751" cy="3557301"/>
            <a:chOff x="0" y="0"/>
            <a:chExt cx="1907668" cy="47430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07667" cy="4743069"/>
            </a:xfrm>
            <a:custGeom>
              <a:avLst/>
              <a:gdLst/>
              <a:ahLst/>
              <a:cxnLst/>
              <a:rect l="l" t="t" r="r" b="b"/>
              <a:pathLst>
                <a:path w="1907667" h="4743069">
                  <a:moveTo>
                    <a:pt x="1907667" y="948563"/>
                  </a:moveTo>
                  <a:lnTo>
                    <a:pt x="0" y="0"/>
                  </a:lnTo>
                  <a:lnTo>
                    <a:pt x="0" y="4743069"/>
                  </a:lnTo>
                  <a:lnTo>
                    <a:pt x="1907667" y="474306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591322">
            <a:off x="3899197" y="-297012"/>
            <a:ext cx="651415" cy="1619726"/>
            <a:chOff x="0" y="0"/>
            <a:chExt cx="868553" cy="21596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68553" cy="2159635"/>
            </a:xfrm>
            <a:custGeom>
              <a:avLst/>
              <a:gdLst/>
              <a:ahLst/>
              <a:cxnLst/>
              <a:rect l="l" t="t" r="r" b="b"/>
              <a:pathLst>
                <a:path w="868553" h="2159635">
                  <a:moveTo>
                    <a:pt x="868553" y="431927"/>
                  </a:moveTo>
                  <a:lnTo>
                    <a:pt x="0" y="0"/>
                  </a:lnTo>
                  <a:lnTo>
                    <a:pt x="0" y="2159635"/>
                  </a:lnTo>
                  <a:lnTo>
                    <a:pt x="868553" y="2159635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0" y="0"/>
            <a:ext cx="1078706" cy="2434209"/>
            <a:chOff x="0" y="0"/>
            <a:chExt cx="1438275" cy="324561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38275" cy="3245612"/>
            </a:xfrm>
            <a:custGeom>
              <a:avLst/>
              <a:gdLst/>
              <a:ahLst/>
              <a:cxnLst/>
              <a:rect l="l" t="t" r="r" b="b"/>
              <a:pathLst>
                <a:path w="1438275" h="3245612">
                  <a:moveTo>
                    <a:pt x="729361" y="0"/>
                  </a:moveTo>
                  <a:lnTo>
                    <a:pt x="0" y="349250"/>
                  </a:lnTo>
                  <a:lnTo>
                    <a:pt x="1438275" y="3245612"/>
                  </a:lnTo>
                  <a:lnTo>
                    <a:pt x="1438275" y="1427734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5572100" y="0"/>
            <a:ext cx="10634416" cy="928658"/>
            <a:chOff x="0" y="0"/>
            <a:chExt cx="1932633" cy="37898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32633" cy="378987"/>
            </a:xfrm>
            <a:custGeom>
              <a:avLst/>
              <a:gdLst/>
              <a:ahLst/>
              <a:cxnLst/>
              <a:rect l="l" t="t" r="r" b="b"/>
              <a:pathLst>
                <a:path w="1932633" h="378987">
                  <a:moveTo>
                    <a:pt x="0" y="0"/>
                  </a:moveTo>
                  <a:lnTo>
                    <a:pt x="1932633" y="0"/>
                  </a:lnTo>
                  <a:lnTo>
                    <a:pt x="1932633" y="378987"/>
                  </a:lnTo>
                  <a:lnTo>
                    <a:pt x="0" y="378987"/>
                  </a:lnTo>
                  <a:close/>
                </a:path>
              </a:pathLst>
            </a:custGeom>
            <a:solidFill>
              <a:srgbClr val="4BB5D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1836492" cy="36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39"/>
                </a:lnSpc>
              </a:pPr>
              <a:r>
                <a:rPr lang="en-US" sz="3699" dirty="0" smtClean="0">
                  <a:solidFill>
                    <a:srgbClr val="000000"/>
                  </a:solidFill>
                  <a:latin typeface="Times Neue Roman"/>
                </a:rPr>
                <a:t> </a:t>
              </a:r>
              <a:endParaRPr lang="en-US" sz="3699" dirty="0">
                <a:solidFill>
                  <a:srgbClr val="000000"/>
                </a:solidFill>
                <a:latin typeface="Times Neue Roman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0" y="4214806"/>
            <a:ext cx="5794583" cy="514577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9646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 lang="en-US" sz="2999" dirty="0">
                <a:solidFill>
                  <a:srgbClr val="000000"/>
                </a:solidFill>
                <a:latin typeface="Times Neue Roman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715108" y="1000096"/>
            <a:ext cx="5000660" cy="392909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9646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9"/>
                </a:lnSpc>
              </a:pPr>
              <a:endParaRPr lang="en-US" sz="2899" dirty="0">
                <a:solidFill>
                  <a:srgbClr val="000000"/>
                </a:solidFill>
                <a:latin typeface="Times Neue Roman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7204993" y="72377"/>
            <a:ext cx="914550" cy="62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4BB5D9"/>
                </a:solidFill>
                <a:latin typeface="Roboto Condensed"/>
              </a:rPr>
              <a:t>‹#›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929290" y="214278"/>
            <a:ext cx="9787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Фонетикалық ұстаным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72166" y="5929318"/>
            <a:ext cx="3220598" cy="571504"/>
          </a:xfrm>
          <a:prstGeom prst="rect">
            <a:avLst/>
          </a:prstGeom>
        </p:spPr>
      </p:pic>
      <p:pic>
        <p:nvPicPr>
          <p:cNvPr id="34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0867660">
            <a:off x="3751493" y="3185943"/>
            <a:ext cx="2497115" cy="614934"/>
          </a:xfrm>
          <a:prstGeom prst="rect">
            <a:avLst/>
          </a:prstGeom>
        </p:spPr>
      </p:pic>
      <p:grpSp>
        <p:nvGrpSpPr>
          <p:cNvPr id="29" name="Group 26"/>
          <p:cNvGrpSpPr/>
          <p:nvPr/>
        </p:nvGrpSpPr>
        <p:grpSpPr>
          <a:xfrm>
            <a:off x="11501454" y="2000228"/>
            <a:ext cx="5143536" cy="3714776"/>
            <a:chOff x="0" y="0"/>
            <a:chExt cx="812800" cy="812800"/>
          </a:xfrm>
        </p:grpSpPr>
        <p:sp>
          <p:nvSpPr>
            <p:cNvPr id="36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9646"/>
            </a:solidFill>
          </p:spPr>
        </p:sp>
        <p:sp>
          <p:nvSpPr>
            <p:cNvPr id="37" name="TextBox 2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9"/>
                </a:lnSpc>
              </a:pPr>
              <a:endParaRPr lang="en-US" sz="2899" dirty="0">
                <a:solidFill>
                  <a:srgbClr val="000000"/>
                </a:solidFill>
                <a:latin typeface="Times Neue Roman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1000068" y="5000624"/>
            <a:ext cx="4429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ндег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сөз аралығындағы дыбыстардың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р-б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басымдық танытады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сөз айтылуынша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 ест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нше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жазылады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М: к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тап-к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қалақ-қалағы,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жаздың күні-жаздыгүні,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 күн-бүгін,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белбау-белбеу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26"/>
          <p:cNvGrpSpPr/>
          <p:nvPr/>
        </p:nvGrpSpPr>
        <p:grpSpPr>
          <a:xfrm>
            <a:off x="10929950" y="5715004"/>
            <a:ext cx="4286280" cy="3857652"/>
            <a:chOff x="0" y="0"/>
            <a:chExt cx="812800" cy="812800"/>
          </a:xfrm>
        </p:grpSpPr>
        <p:sp>
          <p:nvSpPr>
            <p:cNvPr id="43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9646"/>
            </a:solidFill>
          </p:spPr>
        </p:sp>
        <p:sp>
          <p:nvSpPr>
            <p:cNvPr id="44" name="TextBox 2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9"/>
                </a:lnSpc>
              </a:pPr>
              <a:endParaRPr lang="en-US" sz="2899" dirty="0">
                <a:solidFill>
                  <a:srgbClr val="000000"/>
                </a:solidFill>
                <a:latin typeface="Times Neue Roman"/>
              </a:endParaRPr>
            </a:p>
          </p:txBody>
        </p:sp>
      </p:grpSp>
      <p:grpSp>
        <p:nvGrpSpPr>
          <p:cNvPr id="45" name="Group 26"/>
          <p:cNvGrpSpPr/>
          <p:nvPr/>
        </p:nvGrpSpPr>
        <p:grpSpPr>
          <a:xfrm>
            <a:off x="6286480" y="6572260"/>
            <a:ext cx="4786346" cy="3714740"/>
            <a:chOff x="0" y="0"/>
            <a:chExt cx="812800" cy="812800"/>
          </a:xfrm>
        </p:grpSpPr>
        <p:sp>
          <p:nvSpPr>
            <p:cNvPr id="46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9646"/>
            </a:solidFill>
          </p:spPr>
        </p:sp>
        <p:sp>
          <p:nvSpPr>
            <p:cNvPr id="47" name="TextBox 2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9"/>
                </a:lnSpc>
              </a:pPr>
              <a:endParaRPr lang="en-US" sz="2899" dirty="0">
                <a:solidFill>
                  <a:srgbClr val="000000"/>
                </a:solidFill>
                <a:latin typeface="Times Neue Roman"/>
              </a:endParaRPr>
            </a:p>
          </p:txBody>
        </p:sp>
      </p:grpSp>
      <p:pic>
        <p:nvPicPr>
          <p:cNvPr id="4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2290">
            <a:off x="4318916" y="9397468"/>
            <a:ext cx="2372866" cy="571504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7358050" y="1500162"/>
            <a:ext cx="3929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Сөзге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түрл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жалғау, жұрнақтар сөзд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ң соңғы буынындағы дыбыстардың жуан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шкел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жалғанады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бала-лар-ды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үй-лер-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з-ге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адам-дық,       көп-ш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2072958" y="2571732"/>
            <a:ext cx="45005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Қатаң п,к,қ дыбыстарына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аяқталған сөзге дауыссыздан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басталған қосымша жалғанғанда қатаң дыбыстар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ұяң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лед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айтылады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қонақ-қонағы, парақ-парағы, бүл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бүл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талап-талабы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1358578" y="6715136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рқатар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ккен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сөздер әр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компонент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ң түб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тұлғасын сақтамай,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жазылады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белбеу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қолғабыс, бүг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143736" y="7143764"/>
            <a:ext cx="3643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дыбысталу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жағынан өзгерген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рқатар сөздер фонетикалық принциппен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жазылады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самаурын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бәтеңке, божы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шәйнек.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 rot="9208633">
            <a:off x="15917273" y="5727434"/>
            <a:ext cx="1279038" cy="5190839"/>
            <a:chOff x="85067" y="-170454"/>
            <a:chExt cx="2783586" cy="6921119"/>
          </a:xfrm>
        </p:grpSpPr>
        <p:sp>
          <p:nvSpPr>
            <p:cNvPr id="5" name="Freeform 5"/>
            <p:cNvSpPr/>
            <p:nvPr/>
          </p:nvSpPr>
          <p:spPr>
            <a:xfrm>
              <a:off x="85067" y="-170454"/>
              <a:ext cx="2783586" cy="6921119"/>
            </a:xfrm>
            <a:custGeom>
              <a:avLst/>
              <a:gdLst/>
              <a:ahLst/>
              <a:cxnLst/>
              <a:rect l="l" t="t" r="r" b="b"/>
              <a:pathLst>
                <a:path w="2783586" h="6921119">
                  <a:moveTo>
                    <a:pt x="2783586" y="1384173"/>
                  </a:moveTo>
                  <a:lnTo>
                    <a:pt x="0" y="0"/>
                  </a:lnTo>
                  <a:lnTo>
                    <a:pt x="0" y="6921119"/>
                  </a:lnTo>
                  <a:lnTo>
                    <a:pt x="2783586" y="692111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3" name="Group 6"/>
          <p:cNvGrpSpPr/>
          <p:nvPr/>
        </p:nvGrpSpPr>
        <p:grpSpPr>
          <a:xfrm rot="9208606">
            <a:off x="15204866" y="8162337"/>
            <a:ext cx="972407" cy="2417921"/>
            <a:chOff x="0" y="0"/>
            <a:chExt cx="1296543" cy="32238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96543" cy="3223895"/>
            </a:xfrm>
            <a:custGeom>
              <a:avLst/>
              <a:gdLst/>
              <a:ahLst/>
              <a:cxnLst/>
              <a:rect l="l" t="t" r="r" b="b"/>
              <a:pathLst>
                <a:path w="1296543" h="3223895">
                  <a:moveTo>
                    <a:pt x="1296543" y="644779"/>
                  </a:moveTo>
                  <a:lnTo>
                    <a:pt x="0" y="0"/>
                  </a:lnTo>
                  <a:lnTo>
                    <a:pt x="0" y="3223895"/>
                  </a:lnTo>
                  <a:lnTo>
                    <a:pt x="1296543" y="3223895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4" name="Group 8"/>
          <p:cNvGrpSpPr/>
          <p:nvPr/>
        </p:nvGrpSpPr>
        <p:grpSpPr>
          <a:xfrm>
            <a:off x="16254984" y="5698140"/>
            <a:ext cx="2033016" cy="4588860"/>
            <a:chOff x="0" y="0"/>
            <a:chExt cx="2710688" cy="6118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10688" cy="6118479"/>
            </a:xfrm>
            <a:custGeom>
              <a:avLst/>
              <a:gdLst/>
              <a:ahLst/>
              <a:cxnLst/>
              <a:rect l="l" t="t" r="r" b="b"/>
              <a:pathLst>
                <a:path w="2710688" h="6118479">
                  <a:moveTo>
                    <a:pt x="1374648" y="0"/>
                  </a:moveTo>
                  <a:lnTo>
                    <a:pt x="0" y="658241"/>
                  </a:lnTo>
                  <a:lnTo>
                    <a:pt x="2710688" y="6118479"/>
                  </a:lnTo>
                  <a:lnTo>
                    <a:pt x="2710688" y="2691384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6" name="Group 10"/>
          <p:cNvGrpSpPr/>
          <p:nvPr/>
        </p:nvGrpSpPr>
        <p:grpSpPr>
          <a:xfrm rot="-1591408">
            <a:off x="3221291" y="-232015"/>
            <a:ext cx="581787" cy="1446657"/>
            <a:chOff x="0" y="0"/>
            <a:chExt cx="775716" cy="19288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75716" cy="1928876"/>
            </a:xfrm>
            <a:custGeom>
              <a:avLst/>
              <a:gdLst/>
              <a:ahLst/>
              <a:cxnLst/>
              <a:rect l="l" t="t" r="r" b="b"/>
              <a:pathLst>
                <a:path w="775716" h="1928876">
                  <a:moveTo>
                    <a:pt x="775716" y="385826"/>
                  </a:moveTo>
                  <a:lnTo>
                    <a:pt x="0" y="0"/>
                  </a:lnTo>
                  <a:lnTo>
                    <a:pt x="0" y="1928876"/>
                  </a:lnTo>
                  <a:lnTo>
                    <a:pt x="775716" y="1928876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8" name="Group 12"/>
          <p:cNvGrpSpPr/>
          <p:nvPr/>
        </p:nvGrpSpPr>
        <p:grpSpPr>
          <a:xfrm rot="-1591371">
            <a:off x="619739" y="-457548"/>
            <a:ext cx="1233201" cy="3066289"/>
            <a:chOff x="0" y="0"/>
            <a:chExt cx="1644268" cy="40883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44269" cy="4088384"/>
            </a:xfrm>
            <a:custGeom>
              <a:avLst/>
              <a:gdLst/>
              <a:ahLst/>
              <a:cxnLst/>
              <a:rect l="l" t="t" r="r" b="b"/>
              <a:pathLst>
                <a:path w="1644269" h="4088384">
                  <a:moveTo>
                    <a:pt x="1644269" y="817626"/>
                  </a:moveTo>
                  <a:lnTo>
                    <a:pt x="0" y="0"/>
                  </a:lnTo>
                  <a:lnTo>
                    <a:pt x="0" y="4088384"/>
                  </a:lnTo>
                  <a:lnTo>
                    <a:pt x="1644269" y="4088384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10" name="Group 14"/>
          <p:cNvGrpSpPr/>
          <p:nvPr/>
        </p:nvGrpSpPr>
        <p:grpSpPr>
          <a:xfrm rot="-1591339">
            <a:off x="2076222" y="-510713"/>
            <a:ext cx="1430751" cy="3557301"/>
            <a:chOff x="0" y="0"/>
            <a:chExt cx="1907668" cy="47430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07667" cy="4743069"/>
            </a:xfrm>
            <a:custGeom>
              <a:avLst/>
              <a:gdLst/>
              <a:ahLst/>
              <a:cxnLst/>
              <a:rect l="l" t="t" r="r" b="b"/>
              <a:pathLst>
                <a:path w="1907667" h="4743069">
                  <a:moveTo>
                    <a:pt x="1907667" y="948563"/>
                  </a:moveTo>
                  <a:lnTo>
                    <a:pt x="0" y="0"/>
                  </a:lnTo>
                  <a:lnTo>
                    <a:pt x="0" y="4743069"/>
                  </a:lnTo>
                  <a:lnTo>
                    <a:pt x="1907667" y="474306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12" name="Group 16"/>
          <p:cNvGrpSpPr/>
          <p:nvPr/>
        </p:nvGrpSpPr>
        <p:grpSpPr>
          <a:xfrm rot="-1591322">
            <a:off x="3899197" y="-297012"/>
            <a:ext cx="651415" cy="1619726"/>
            <a:chOff x="0" y="0"/>
            <a:chExt cx="868553" cy="21596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68553" cy="2159635"/>
            </a:xfrm>
            <a:custGeom>
              <a:avLst/>
              <a:gdLst/>
              <a:ahLst/>
              <a:cxnLst/>
              <a:rect l="l" t="t" r="r" b="b"/>
              <a:pathLst>
                <a:path w="868553" h="2159635">
                  <a:moveTo>
                    <a:pt x="868553" y="431927"/>
                  </a:moveTo>
                  <a:lnTo>
                    <a:pt x="0" y="0"/>
                  </a:lnTo>
                  <a:lnTo>
                    <a:pt x="0" y="2159635"/>
                  </a:lnTo>
                  <a:lnTo>
                    <a:pt x="868553" y="2159635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14" name="Group 18"/>
          <p:cNvGrpSpPr/>
          <p:nvPr/>
        </p:nvGrpSpPr>
        <p:grpSpPr>
          <a:xfrm rot="-10800000">
            <a:off x="0" y="0"/>
            <a:ext cx="1078706" cy="2434209"/>
            <a:chOff x="0" y="0"/>
            <a:chExt cx="1438275" cy="324561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38275" cy="3245612"/>
            </a:xfrm>
            <a:custGeom>
              <a:avLst/>
              <a:gdLst/>
              <a:ahLst/>
              <a:cxnLst/>
              <a:rect l="l" t="t" r="r" b="b"/>
              <a:pathLst>
                <a:path w="1438275" h="3245612">
                  <a:moveTo>
                    <a:pt x="729361" y="0"/>
                  </a:moveTo>
                  <a:lnTo>
                    <a:pt x="0" y="349250"/>
                  </a:lnTo>
                  <a:lnTo>
                    <a:pt x="1438275" y="3245612"/>
                  </a:lnTo>
                  <a:lnTo>
                    <a:pt x="1438275" y="1427734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16" name="Group 20"/>
          <p:cNvGrpSpPr/>
          <p:nvPr/>
        </p:nvGrpSpPr>
        <p:grpSpPr>
          <a:xfrm>
            <a:off x="5572100" y="0"/>
            <a:ext cx="10634416" cy="928658"/>
            <a:chOff x="0" y="0"/>
            <a:chExt cx="1932633" cy="37898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32633" cy="378987"/>
            </a:xfrm>
            <a:custGeom>
              <a:avLst/>
              <a:gdLst/>
              <a:ahLst/>
              <a:cxnLst/>
              <a:rect l="l" t="t" r="r" b="b"/>
              <a:pathLst>
                <a:path w="1932633" h="378987">
                  <a:moveTo>
                    <a:pt x="0" y="0"/>
                  </a:moveTo>
                  <a:lnTo>
                    <a:pt x="1932633" y="0"/>
                  </a:lnTo>
                  <a:lnTo>
                    <a:pt x="1932633" y="378987"/>
                  </a:lnTo>
                  <a:lnTo>
                    <a:pt x="0" y="378987"/>
                  </a:lnTo>
                  <a:close/>
                </a:path>
              </a:pathLst>
            </a:custGeom>
            <a:solidFill>
              <a:srgbClr val="4BB5D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1836492" cy="36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39"/>
                </a:lnSpc>
              </a:pPr>
              <a:r>
                <a:rPr lang="en-US" sz="3699" dirty="0" smtClean="0">
                  <a:solidFill>
                    <a:srgbClr val="000000"/>
                  </a:solidFill>
                  <a:latin typeface="Times Neue Roman"/>
                </a:rPr>
                <a:t> </a:t>
              </a:r>
              <a:endParaRPr lang="en-US" sz="3699" dirty="0">
                <a:solidFill>
                  <a:srgbClr val="000000"/>
                </a:solidFill>
                <a:latin typeface="Times Neue Roman"/>
              </a:endParaRPr>
            </a:p>
          </p:txBody>
        </p:sp>
      </p:grpSp>
      <p:grpSp>
        <p:nvGrpSpPr>
          <p:cNvPr id="18" name="Group 23"/>
          <p:cNvGrpSpPr/>
          <p:nvPr/>
        </p:nvGrpSpPr>
        <p:grpSpPr>
          <a:xfrm>
            <a:off x="5500662" y="3929054"/>
            <a:ext cx="7072362" cy="557216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9646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 lang="en-US" sz="2999" dirty="0">
                <a:solidFill>
                  <a:srgbClr val="000000"/>
                </a:solidFill>
                <a:latin typeface="Times Neue Roman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7204993" y="72377"/>
            <a:ext cx="914550" cy="62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4BB5D9"/>
                </a:solidFill>
                <a:latin typeface="Roboto Condensed"/>
              </a:rPr>
              <a:t>‹#›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929290" y="214278"/>
            <a:ext cx="9787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Дәстүрлі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ұстаным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9560231" y="2155502"/>
            <a:ext cx="2497115" cy="757810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358578" y="6715136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286480" y="5286376"/>
            <a:ext cx="6000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Сөздер әуелгі тұлғасында емес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араб, парсы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сөздер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ң төл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лдер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ндег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бастапқы орфограммасын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сақтап, тілде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қалыптасқан тұлғасы бойынша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жазылады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хал, хат, хабар колхоз, алгебра,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жиһан, қаһарман.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208626">
            <a:off x="13080457" y="7893177"/>
            <a:ext cx="1151858" cy="2864072"/>
            <a:chOff x="0" y="0"/>
            <a:chExt cx="1535811" cy="38187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5811" cy="3818763"/>
            </a:xfrm>
            <a:custGeom>
              <a:avLst/>
              <a:gdLst/>
              <a:ahLst/>
              <a:cxnLst/>
              <a:rect l="l" t="t" r="r" b="b"/>
              <a:pathLst>
                <a:path w="1535811" h="3818763">
                  <a:moveTo>
                    <a:pt x="1535811" y="763778"/>
                  </a:moveTo>
                  <a:lnTo>
                    <a:pt x="0" y="0"/>
                  </a:lnTo>
                  <a:lnTo>
                    <a:pt x="0" y="3818763"/>
                  </a:lnTo>
                  <a:lnTo>
                    <a:pt x="1535811" y="3818763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4" name="Group 4"/>
          <p:cNvGrpSpPr/>
          <p:nvPr/>
        </p:nvGrpSpPr>
        <p:grpSpPr>
          <a:xfrm rot="9208633">
            <a:off x="15151173" y="5836549"/>
            <a:ext cx="2087690" cy="5190839"/>
            <a:chOff x="0" y="0"/>
            <a:chExt cx="2783586" cy="69211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3586" cy="6921119"/>
            </a:xfrm>
            <a:custGeom>
              <a:avLst/>
              <a:gdLst/>
              <a:ahLst/>
              <a:cxnLst/>
              <a:rect l="l" t="t" r="r" b="b"/>
              <a:pathLst>
                <a:path w="2783586" h="6921119">
                  <a:moveTo>
                    <a:pt x="2783586" y="1384173"/>
                  </a:moveTo>
                  <a:lnTo>
                    <a:pt x="0" y="0"/>
                  </a:lnTo>
                  <a:lnTo>
                    <a:pt x="0" y="6921119"/>
                  </a:lnTo>
                  <a:lnTo>
                    <a:pt x="2783586" y="692111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6" name="Group 6"/>
          <p:cNvGrpSpPr/>
          <p:nvPr/>
        </p:nvGrpSpPr>
        <p:grpSpPr>
          <a:xfrm rot="9208606">
            <a:off x="14490487" y="8233778"/>
            <a:ext cx="972407" cy="2417921"/>
            <a:chOff x="0" y="0"/>
            <a:chExt cx="1296543" cy="32238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96543" cy="3223895"/>
            </a:xfrm>
            <a:custGeom>
              <a:avLst/>
              <a:gdLst/>
              <a:ahLst/>
              <a:cxnLst/>
              <a:rect l="l" t="t" r="r" b="b"/>
              <a:pathLst>
                <a:path w="1296543" h="3223895">
                  <a:moveTo>
                    <a:pt x="1296543" y="644779"/>
                  </a:moveTo>
                  <a:lnTo>
                    <a:pt x="0" y="0"/>
                  </a:lnTo>
                  <a:lnTo>
                    <a:pt x="0" y="3223895"/>
                  </a:lnTo>
                  <a:lnTo>
                    <a:pt x="1296543" y="3223895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254984" y="5698140"/>
            <a:ext cx="2033016" cy="4588860"/>
            <a:chOff x="0" y="0"/>
            <a:chExt cx="2710688" cy="6118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10688" cy="6118479"/>
            </a:xfrm>
            <a:custGeom>
              <a:avLst/>
              <a:gdLst/>
              <a:ahLst/>
              <a:cxnLst/>
              <a:rect l="l" t="t" r="r" b="b"/>
              <a:pathLst>
                <a:path w="2710688" h="6118479">
                  <a:moveTo>
                    <a:pt x="1374648" y="0"/>
                  </a:moveTo>
                  <a:lnTo>
                    <a:pt x="0" y="658241"/>
                  </a:lnTo>
                  <a:lnTo>
                    <a:pt x="2710688" y="6118479"/>
                  </a:lnTo>
                  <a:lnTo>
                    <a:pt x="2710688" y="2691384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591408">
            <a:off x="3221292" y="-232015"/>
            <a:ext cx="581787" cy="1446657"/>
            <a:chOff x="0" y="0"/>
            <a:chExt cx="775716" cy="19288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75716" cy="1928876"/>
            </a:xfrm>
            <a:custGeom>
              <a:avLst/>
              <a:gdLst/>
              <a:ahLst/>
              <a:cxnLst/>
              <a:rect l="l" t="t" r="r" b="b"/>
              <a:pathLst>
                <a:path w="775716" h="1928876">
                  <a:moveTo>
                    <a:pt x="775716" y="385826"/>
                  </a:moveTo>
                  <a:lnTo>
                    <a:pt x="0" y="0"/>
                  </a:lnTo>
                  <a:lnTo>
                    <a:pt x="0" y="1928876"/>
                  </a:lnTo>
                  <a:lnTo>
                    <a:pt x="775716" y="1928876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591371">
            <a:off x="619740" y="-457549"/>
            <a:ext cx="1233201" cy="3066289"/>
            <a:chOff x="0" y="0"/>
            <a:chExt cx="1644268" cy="40883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44269" cy="4088384"/>
            </a:xfrm>
            <a:custGeom>
              <a:avLst/>
              <a:gdLst/>
              <a:ahLst/>
              <a:cxnLst/>
              <a:rect l="l" t="t" r="r" b="b"/>
              <a:pathLst>
                <a:path w="1644269" h="4088384">
                  <a:moveTo>
                    <a:pt x="1644269" y="817626"/>
                  </a:moveTo>
                  <a:lnTo>
                    <a:pt x="0" y="0"/>
                  </a:lnTo>
                  <a:lnTo>
                    <a:pt x="0" y="4088384"/>
                  </a:lnTo>
                  <a:lnTo>
                    <a:pt x="1644269" y="4088384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1591339">
            <a:off x="2076222" y="-510715"/>
            <a:ext cx="1430751" cy="3557301"/>
            <a:chOff x="0" y="0"/>
            <a:chExt cx="1907668" cy="47430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07667" cy="4743069"/>
            </a:xfrm>
            <a:custGeom>
              <a:avLst/>
              <a:gdLst/>
              <a:ahLst/>
              <a:cxnLst/>
              <a:rect l="l" t="t" r="r" b="b"/>
              <a:pathLst>
                <a:path w="1907667" h="4743069">
                  <a:moveTo>
                    <a:pt x="1907667" y="948563"/>
                  </a:moveTo>
                  <a:lnTo>
                    <a:pt x="0" y="0"/>
                  </a:lnTo>
                  <a:lnTo>
                    <a:pt x="0" y="4743069"/>
                  </a:lnTo>
                  <a:lnTo>
                    <a:pt x="1907667" y="474306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591322">
            <a:off x="3970635" y="-225573"/>
            <a:ext cx="651415" cy="1619726"/>
            <a:chOff x="0" y="0"/>
            <a:chExt cx="868553" cy="21596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68553" cy="2159635"/>
            </a:xfrm>
            <a:custGeom>
              <a:avLst/>
              <a:gdLst/>
              <a:ahLst/>
              <a:cxnLst/>
              <a:rect l="l" t="t" r="r" b="b"/>
              <a:pathLst>
                <a:path w="868553" h="2159635">
                  <a:moveTo>
                    <a:pt x="868553" y="431927"/>
                  </a:moveTo>
                  <a:lnTo>
                    <a:pt x="0" y="0"/>
                  </a:lnTo>
                  <a:lnTo>
                    <a:pt x="0" y="2159635"/>
                  </a:lnTo>
                  <a:lnTo>
                    <a:pt x="868553" y="2159635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0" y="-142912"/>
            <a:ext cx="1078706" cy="2434209"/>
            <a:chOff x="0" y="0"/>
            <a:chExt cx="1438275" cy="324561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38275" cy="3245612"/>
            </a:xfrm>
            <a:custGeom>
              <a:avLst/>
              <a:gdLst/>
              <a:ahLst/>
              <a:cxnLst/>
              <a:rect l="l" t="t" r="r" b="b"/>
              <a:pathLst>
                <a:path w="1438275" h="3245612">
                  <a:moveTo>
                    <a:pt x="729361" y="0"/>
                  </a:moveTo>
                  <a:lnTo>
                    <a:pt x="0" y="349250"/>
                  </a:lnTo>
                  <a:lnTo>
                    <a:pt x="1438275" y="3245612"/>
                  </a:lnTo>
                  <a:lnTo>
                    <a:pt x="1438275" y="1427734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7204993" y="72377"/>
            <a:ext cx="914550" cy="62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4BB5D9"/>
                </a:solidFill>
                <a:latin typeface="Roboto Condensed"/>
              </a:rPr>
              <a:t>‹#›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500530" y="7143764"/>
            <a:ext cx="85725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Қазақ емле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ережелерінің алғашқы ғылыми негіздемесін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1912-1927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жылдар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аралығындағы еңбектерде жүйеледі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Установить памятники Байтурсынову в четырех городах призвал депутат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2562" y="571468"/>
            <a:ext cx="6643734" cy="3500462"/>
          </a:xfrm>
          <a:prstGeom prst="rect">
            <a:avLst/>
          </a:prstGeom>
          <a:noFill/>
        </p:spPr>
      </p:pic>
      <p:sp>
        <p:nvSpPr>
          <p:cNvPr id="40" name="Рамка 39"/>
          <p:cNvSpPr/>
          <p:nvPr/>
        </p:nvSpPr>
        <p:spPr>
          <a:xfrm>
            <a:off x="8643934" y="0"/>
            <a:ext cx="7500990" cy="4571996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Выгнутая влево стрелка 41"/>
          <p:cNvSpPr/>
          <p:nvPr/>
        </p:nvSpPr>
        <p:spPr>
          <a:xfrm>
            <a:off x="5857852" y="3286112"/>
            <a:ext cx="2214578" cy="3857652"/>
          </a:xfrm>
          <a:prstGeom prst="curvedRightArrow">
            <a:avLst/>
          </a:prstGeom>
          <a:solidFill>
            <a:schemeClr val="accent6"/>
          </a:solidFill>
          <a:ln w="539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208626">
            <a:off x="13294770" y="7821739"/>
            <a:ext cx="1151858" cy="2864072"/>
            <a:chOff x="0" y="0"/>
            <a:chExt cx="1535811" cy="38187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5811" cy="3818763"/>
            </a:xfrm>
            <a:custGeom>
              <a:avLst/>
              <a:gdLst/>
              <a:ahLst/>
              <a:cxnLst/>
              <a:rect l="l" t="t" r="r" b="b"/>
              <a:pathLst>
                <a:path w="1535811" h="3818763">
                  <a:moveTo>
                    <a:pt x="1535811" y="763778"/>
                  </a:moveTo>
                  <a:lnTo>
                    <a:pt x="0" y="0"/>
                  </a:lnTo>
                  <a:lnTo>
                    <a:pt x="0" y="3818763"/>
                  </a:lnTo>
                  <a:lnTo>
                    <a:pt x="1535811" y="3818763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4" name="Group 4"/>
          <p:cNvGrpSpPr/>
          <p:nvPr/>
        </p:nvGrpSpPr>
        <p:grpSpPr>
          <a:xfrm rot="9208633">
            <a:off x="16215462" y="7818992"/>
            <a:ext cx="2087690" cy="5190839"/>
            <a:chOff x="0" y="0"/>
            <a:chExt cx="2783586" cy="69211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3586" cy="6921119"/>
            </a:xfrm>
            <a:custGeom>
              <a:avLst/>
              <a:gdLst/>
              <a:ahLst/>
              <a:cxnLst/>
              <a:rect l="l" t="t" r="r" b="b"/>
              <a:pathLst>
                <a:path w="2783586" h="6921119">
                  <a:moveTo>
                    <a:pt x="2783586" y="1384173"/>
                  </a:moveTo>
                  <a:lnTo>
                    <a:pt x="0" y="0"/>
                  </a:lnTo>
                  <a:lnTo>
                    <a:pt x="0" y="6921119"/>
                  </a:lnTo>
                  <a:lnTo>
                    <a:pt x="2783586" y="692111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6" name="Group 6"/>
          <p:cNvGrpSpPr/>
          <p:nvPr/>
        </p:nvGrpSpPr>
        <p:grpSpPr>
          <a:xfrm rot="9208606">
            <a:off x="14633363" y="8233776"/>
            <a:ext cx="972407" cy="2417921"/>
            <a:chOff x="0" y="0"/>
            <a:chExt cx="1296543" cy="32238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96543" cy="3223895"/>
            </a:xfrm>
            <a:custGeom>
              <a:avLst/>
              <a:gdLst/>
              <a:ahLst/>
              <a:cxnLst/>
              <a:rect l="l" t="t" r="r" b="b"/>
              <a:pathLst>
                <a:path w="1296543" h="3223895">
                  <a:moveTo>
                    <a:pt x="1296543" y="644779"/>
                  </a:moveTo>
                  <a:lnTo>
                    <a:pt x="0" y="0"/>
                  </a:lnTo>
                  <a:lnTo>
                    <a:pt x="0" y="3223895"/>
                  </a:lnTo>
                  <a:lnTo>
                    <a:pt x="1296543" y="3223895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254984" y="5500690"/>
            <a:ext cx="2033016" cy="4588860"/>
            <a:chOff x="0" y="0"/>
            <a:chExt cx="2710688" cy="6118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10688" cy="6118479"/>
            </a:xfrm>
            <a:custGeom>
              <a:avLst/>
              <a:gdLst/>
              <a:ahLst/>
              <a:cxnLst/>
              <a:rect l="l" t="t" r="r" b="b"/>
              <a:pathLst>
                <a:path w="2710688" h="6118479">
                  <a:moveTo>
                    <a:pt x="1374648" y="0"/>
                  </a:moveTo>
                  <a:lnTo>
                    <a:pt x="0" y="658241"/>
                  </a:lnTo>
                  <a:lnTo>
                    <a:pt x="2710688" y="6118479"/>
                  </a:lnTo>
                  <a:lnTo>
                    <a:pt x="2710688" y="2691384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591408">
            <a:off x="3221290" y="-303452"/>
            <a:ext cx="581787" cy="1446657"/>
            <a:chOff x="0" y="0"/>
            <a:chExt cx="775716" cy="19288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75716" cy="1928876"/>
            </a:xfrm>
            <a:custGeom>
              <a:avLst/>
              <a:gdLst/>
              <a:ahLst/>
              <a:cxnLst/>
              <a:rect l="l" t="t" r="r" b="b"/>
              <a:pathLst>
                <a:path w="775716" h="1928876">
                  <a:moveTo>
                    <a:pt x="775716" y="385826"/>
                  </a:moveTo>
                  <a:lnTo>
                    <a:pt x="0" y="0"/>
                  </a:lnTo>
                  <a:lnTo>
                    <a:pt x="0" y="1928876"/>
                  </a:lnTo>
                  <a:lnTo>
                    <a:pt x="775716" y="1928876"/>
                  </a:lnTo>
                  <a:close/>
                </a:path>
              </a:pathLst>
            </a:custGeom>
            <a:solidFill>
              <a:srgbClr val="4BB5D9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591371">
            <a:off x="619739" y="-457548"/>
            <a:ext cx="1233201" cy="3066289"/>
            <a:chOff x="0" y="0"/>
            <a:chExt cx="1644268" cy="40883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44269" cy="4088384"/>
            </a:xfrm>
            <a:custGeom>
              <a:avLst/>
              <a:gdLst/>
              <a:ahLst/>
              <a:cxnLst/>
              <a:rect l="l" t="t" r="r" b="b"/>
              <a:pathLst>
                <a:path w="1644269" h="4088384">
                  <a:moveTo>
                    <a:pt x="1644269" y="817626"/>
                  </a:moveTo>
                  <a:lnTo>
                    <a:pt x="0" y="0"/>
                  </a:lnTo>
                  <a:lnTo>
                    <a:pt x="0" y="4088384"/>
                  </a:lnTo>
                  <a:lnTo>
                    <a:pt x="1644269" y="4088384"/>
                  </a:lnTo>
                  <a:close/>
                </a:path>
              </a:pathLst>
            </a:custGeom>
            <a:solidFill>
              <a:srgbClr val="FF9900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1591339">
            <a:off x="2076222" y="-582153"/>
            <a:ext cx="1430751" cy="3557301"/>
            <a:chOff x="0" y="0"/>
            <a:chExt cx="1907668" cy="47430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07667" cy="4743069"/>
            </a:xfrm>
            <a:custGeom>
              <a:avLst/>
              <a:gdLst/>
              <a:ahLst/>
              <a:cxnLst/>
              <a:rect l="l" t="t" r="r" b="b"/>
              <a:pathLst>
                <a:path w="1907667" h="4743069">
                  <a:moveTo>
                    <a:pt x="1907667" y="948563"/>
                  </a:moveTo>
                  <a:lnTo>
                    <a:pt x="0" y="0"/>
                  </a:lnTo>
                  <a:lnTo>
                    <a:pt x="0" y="4743069"/>
                  </a:lnTo>
                  <a:lnTo>
                    <a:pt x="1907667" y="4743069"/>
                  </a:lnTo>
                  <a:close/>
                </a:path>
              </a:pathLst>
            </a:custGeom>
            <a:solidFill>
              <a:srgbClr val="3796BF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591322">
            <a:off x="3899197" y="-297012"/>
            <a:ext cx="651415" cy="1619726"/>
            <a:chOff x="0" y="0"/>
            <a:chExt cx="868553" cy="21596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68553" cy="2159635"/>
            </a:xfrm>
            <a:custGeom>
              <a:avLst/>
              <a:gdLst/>
              <a:ahLst/>
              <a:cxnLst/>
              <a:rect l="l" t="t" r="r" b="b"/>
              <a:pathLst>
                <a:path w="868553" h="2159635">
                  <a:moveTo>
                    <a:pt x="868553" y="431927"/>
                  </a:moveTo>
                  <a:lnTo>
                    <a:pt x="0" y="0"/>
                  </a:lnTo>
                  <a:lnTo>
                    <a:pt x="0" y="2159635"/>
                  </a:lnTo>
                  <a:lnTo>
                    <a:pt x="868553" y="2159635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0" y="0"/>
            <a:ext cx="1078706" cy="2434209"/>
            <a:chOff x="0" y="0"/>
            <a:chExt cx="1438275" cy="324561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38275" cy="3245612"/>
            </a:xfrm>
            <a:custGeom>
              <a:avLst/>
              <a:gdLst/>
              <a:ahLst/>
              <a:cxnLst/>
              <a:rect l="l" t="t" r="r" b="b"/>
              <a:pathLst>
                <a:path w="1438275" h="3245612">
                  <a:moveTo>
                    <a:pt x="729361" y="0"/>
                  </a:moveTo>
                  <a:lnTo>
                    <a:pt x="0" y="349250"/>
                  </a:lnTo>
                  <a:lnTo>
                    <a:pt x="1438275" y="3245612"/>
                  </a:lnTo>
                  <a:lnTo>
                    <a:pt x="1438275" y="1427734"/>
                  </a:lnTo>
                  <a:close/>
                </a:path>
              </a:pathLst>
            </a:custGeom>
            <a:solidFill>
              <a:srgbClr val="81D1EC"/>
            </a:solidFill>
          </p:spPr>
        </p:sp>
      </p:grpSp>
      <p:sp>
        <p:nvSpPr>
          <p:cNvPr id="20" name="AutoShape 20"/>
          <p:cNvSpPr/>
          <p:nvPr/>
        </p:nvSpPr>
        <p:spPr>
          <a:xfrm rot="5399999">
            <a:off x="5623226" y="5881824"/>
            <a:ext cx="9501720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3" r="83"/>
          <a:stretch>
            <a:fillRect/>
          </a:stretch>
        </p:blipFill>
        <p:spPr>
          <a:xfrm>
            <a:off x="10111339" y="921673"/>
            <a:ext cx="535018" cy="42810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83" r="83"/>
          <a:stretch>
            <a:fillRect/>
          </a:stretch>
        </p:blipFill>
        <p:spPr>
          <a:xfrm>
            <a:off x="10111339" y="3268589"/>
            <a:ext cx="535018" cy="42810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3" r="83"/>
          <a:stretch>
            <a:fillRect/>
          </a:stretch>
        </p:blipFill>
        <p:spPr>
          <a:xfrm>
            <a:off x="10111339" y="5508478"/>
            <a:ext cx="535018" cy="428106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17204993" y="72377"/>
            <a:ext cx="914550" cy="62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4BB5D9"/>
                </a:solidFill>
                <a:latin typeface="Roboto Condensed"/>
              </a:rPr>
              <a:t>‹#›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4250" y="6286508"/>
            <a:ext cx="97870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1923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Халел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Досмұхамедұлы төрағалық еткен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Қазақ-қырғыз Білім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комиссиясы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тараудан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тұратын емле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бұйрықпен бекітті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Кітапша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басылып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шықты.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Үкімет деңгейінде ресми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түрде бекітілген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алғашқы емле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ережесі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644198" y="1928790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1924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жылдың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12-18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маусым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аралығында Орынборда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өткен қазақ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қырғыз білімпаздарының тұңғыш сиезінде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емле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ережелері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қаралды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858512" y="4071930"/>
            <a:ext cx="3027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1926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Бакуде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644198" y="6215070"/>
            <a:ext cx="4429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1929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Қызылордада өткен конференцияларда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қызу талқыға түсті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tengrinews.kz/userdata/news/2018/news_342826/thumb_b/photo_2470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44" y="1857352"/>
            <a:ext cx="4898605" cy="3429024"/>
          </a:xfrm>
          <a:prstGeom prst="rect">
            <a:avLst/>
          </a:prstGeom>
          <a:noFill/>
        </p:spPr>
      </p:pic>
      <p:sp>
        <p:nvSpPr>
          <p:cNvPr id="30" name="Выгнутая влево стрелка 29"/>
          <p:cNvSpPr/>
          <p:nvPr/>
        </p:nvSpPr>
        <p:spPr>
          <a:xfrm>
            <a:off x="2571704" y="3357550"/>
            <a:ext cx="1857388" cy="2571768"/>
          </a:xfrm>
          <a:prstGeom prst="curvedRightArrow">
            <a:avLst/>
          </a:prstGeom>
          <a:solidFill>
            <a:schemeClr val="accent6"/>
          </a:solidFill>
          <a:ln w="539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802</Words>
  <Application>Microsoft Office PowerPoint</Application>
  <PresentationFormat>Произвольный</PresentationFormat>
  <Paragraphs>81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Arimo</vt:lpstr>
      <vt:lpstr>Roboto Condensed</vt:lpstr>
      <vt:lpstr>Times Neue Roman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Дәріс тақырыбы: Емле сөздігі - тілдегі сөздердің жазылуын бір жүйеге түсіретін құрал</dc:title>
  <cp:lastModifiedBy>HUAWEI</cp:lastModifiedBy>
  <cp:revision>10</cp:revision>
  <dcterms:created xsi:type="dcterms:W3CDTF">2006-08-16T00:00:00Z</dcterms:created>
  <dcterms:modified xsi:type="dcterms:W3CDTF">2022-11-05T15:19:56Z</dcterms:modified>
  <dc:identifier>DAFQ5ZKixGg</dc:identifier>
</cp:coreProperties>
</file>