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B429CB0-A101-4407-B2D3-B10E26B82F9F}"/>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ru-KZ"/>
          </a:p>
        </p:txBody>
      </p:sp>
      <p:sp>
        <p:nvSpPr>
          <p:cNvPr id="3" name="Подзаголовок 2">
            <a:extLst>
              <a:ext uri="{FF2B5EF4-FFF2-40B4-BE49-F238E27FC236}">
                <a16:creationId xmlns:a16="http://schemas.microsoft.com/office/drawing/2014/main" id="{31688159-9C7D-41F6-A8D7-A225047D4A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ru-KZ"/>
          </a:p>
        </p:txBody>
      </p:sp>
      <p:sp>
        <p:nvSpPr>
          <p:cNvPr id="4" name="Дата 3">
            <a:extLst>
              <a:ext uri="{FF2B5EF4-FFF2-40B4-BE49-F238E27FC236}">
                <a16:creationId xmlns:a16="http://schemas.microsoft.com/office/drawing/2014/main" id="{BADF0563-D1AE-4F46-9C23-9BB81308B25D}"/>
              </a:ext>
            </a:extLst>
          </p:cNvPr>
          <p:cNvSpPr>
            <a:spLocks noGrp="1"/>
          </p:cNvSpPr>
          <p:nvPr>
            <p:ph type="dt" sz="half" idx="10"/>
          </p:nvPr>
        </p:nvSpPr>
        <p:spPr/>
        <p:txBody>
          <a:bodyPr/>
          <a:lstStyle/>
          <a:p>
            <a:fld id="{CE3813A3-2979-4809-A831-82F4B31F0EEA}" type="datetimeFigureOut">
              <a:rPr lang="ru-KZ" smtClean="0"/>
              <a:t>07.12.2020</a:t>
            </a:fld>
            <a:endParaRPr lang="ru-KZ"/>
          </a:p>
        </p:txBody>
      </p:sp>
      <p:sp>
        <p:nvSpPr>
          <p:cNvPr id="5" name="Нижний колонтитул 4">
            <a:extLst>
              <a:ext uri="{FF2B5EF4-FFF2-40B4-BE49-F238E27FC236}">
                <a16:creationId xmlns:a16="http://schemas.microsoft.com/office/drawing/2014/main" id="{541D00C3-2A82-41BF-8EED-78346A30CA5C}"/>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95AB8412-3F40-47D6-9D07-C7711E249E38}"/>
              </a:ext>
            </a:extLst>
          </p:cNvPr>
          <p:cNvSpPr>
            <a:spLocks noGrp="1"/>
          </p:cNvSpPr>
          <p:nvPr>
            <p:ph type="sldNum" sz="quarter" idx="12"/>
          </p:nvPr>
        </p:nvSpPr>
        <p:spPr/>
        <p:txBody>
          <a:bodyPr/>
          <a:lstStyle/>
          <a:p>
            <a:fld id="{46EF9ED6-219C-42A3-8223-E5451D9CF011}" type="slidenum">
              <a:rPr lang="ru-KZ" smtClean="0"/>
              <a:t>‹#›</a:t>
            </a:fld>
            <a:endParaRPr lang="ru-KZ"/>
          </a:p>
        </p:txBody>
      </p:sp>
    </p:spTree>
    <p:extLst>
      <p:ext uri="{BB962C8B-B14F-4D97-AF65-F5344CB8AC3E}">
        <p14:creationId xmlns:p14="http://schemas.microsoft.com/office/powerpoint/2010/main" val="37658875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9FF1A3E-EFDF-4FC5-8136-8CA18755804A}"/>
              </a:ext>
            </a:extLst>
          </p:cNvPr>
          <p:cNvSpPr>
            <a:spLocks noGrp="1"/>
          </p:cNvSpPr>
          <p:nvPr>
            <p:ph type="title"/>
          </p:nvPr>
        </p:nvSpPr>
        <p:spPr/>
        <p:txBody>
          <a:bodyPr/>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CD96CC04-BD64-43DD-AB0E-EBB2928F93C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AF1C629C-8B23-44E5-A549-EB458C62CD9E}"/>
              </a:ext>
            </a:extLst>
          </p:cNvPr>
          <p:cNvSpPr>
            <a:spLocks noGrp="1"/>
          </p:cNvSpPr>
          <p:nvPr>
            <p:ph type="dt" sz="half" idx="10"/>
          </p:nvPr>
        </p:nvSpPr>
        <p:spPr/>
        <p:txBody>
          <a:bodyPr/>
          <a:lstStyle/>
          <a:p>
            <a:fld id="{CE3813A3-2979-4809-A831-82F4B31F0EEA}" type="datetimeFigureOut">
              <a:rPr lang="ru-KZ" smtClean="0"/>
              <a:t>07.12.2020</a:t>
            </a:fld>
            <a:endParaRPr lang="ru-KZ"/>
          </a:p>
        </p:txBody>
      </p:sp>
      <p:sp>
        <p:nvSpPr>
          <p:cNvPr id="5" name="Нижний колонтитул 4">
            <a:extLst>
              <a:ext uri="{FF2B5EF4-FFF2-40B4-BE49-F238E27FC236}">
                <a16:creationId xmlns:a16="http://schemas.microsoft.com/office/drawing/2014/main" id="{CE3AD5C6-8F1B-45D6-92E4-C96DF317ABE3}"/>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A0DF6B1A-04DE-49E1-BD35-D1255B87D4F9}"/>
              </a:ext>
            </a:extLst>
          </p:cNvPr>
          <p:cNvSpPr>
            <a:spLocks noGrp="1"/>
          </p:cNvSpPr>
          <p:nvPr>
            <p:ph type="sldNum" sz="quarter" idx="12"/>
          </p:nvPr>
        </p:nvSpPr>
        <p:spPr/>
        <p:txBody>
          <a:bodyPr/>
          <a:lstStyle/>
          <a:p>
            <a:fld id="{46EF9ED6-219C-42A3-8223-E5451D9CF011}" type="slidenum">
              <a:rPr lang="ru-KZ" smtClean="0"/>
              <a:t>‹#›</a:t>
            </a:fld>
            <a:endParaRPr lang="ru-KZ"/>
          </a:p>
        </p:txBody>
      </p:sp>
    </p:spTree>
    <p:extLst>
      <p:ext uri="{BB962C8B-B14F-4D97-AF65-F5344CB8AC3E}">
        <p14:creationId xmlns:p14="http://schemas.microsoft.com/office/powerpoint/2010/main" val="4149483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2068824A-8DF6-4D80-88FA-F48B3214E798}"/>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0F153031-C6FF-4A04-BE61-E55E513F79E2}"/>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8EEB1189-72C8-4C70-8091-91B2B2A7E85B}"/>
              </a:ext>
            </a:extLst>
          </p:cNvPr>
          <p:cNvSpPr>
            <a:spLocks noGrp="1"/>
          </p:cNvSpPr>
          <p:nvPr>
            <p:ph type="dt" sz="half" idx="10"/>
          </p:nvPr>
        </p:nvSpPr>
        <p:spPr/>
        <p:txBody>
          <a:bodyPr/>
          <a:lstStyle/>
          <a:p>
            <a:fld id="{CE3813A3-2979-4809-A831-82F4B31F0EEA}" type="datetimeFigureOut">
              <a:rPr lang="ru-KZ" smtClean="0"/>
              <a:t>07.12.2020</a:t>
            </a:fld>
            <a:endParaRPr lang="ru-KZ"/>
          </a:p>
        </p:txBody>
      </p:sp>
      <p:sp>
        <p:nvSpPr>
          <p:cNvPr id="5" name="Нижний колонтитул 4">
            <a:extLst>
              <a:ext uri="{FF2B5EF4-FFF2-40B4-BE49-F238E27FC236}">
                <a16:creationId xmlns:a16="http://schemas.microsoft.com/office/drawing/2014/main" id="{AD4E12B5-E061-4FEA-B355-98157318F148}"/>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A7D008EE-6DB3-494D-A7A3-72C654CAAABF}"/>
              </a:ext>
            </a:extLst>
          </p:cNvPr>
          <p:cNvSpPr>
            <a:spLocks noGrp="1"/>
          </p:cNvSpPr>
          <p:nvPr>
            <p:ph type="sldNum" sz="quarter" idx="12"/>
          </p:nvPr>
        </p:nvSpPr>
        <p:spPr/>
        <p:txBody>
          <a:bodyPr/>
          <a:lstStyle/>
          <a:p>
            <a:fld id="{46EF9ED6-219C-42A3-8223-E5451D9CF011}" type="slidenum">
              <a:rPr lang="ru-KZ" smtClean="0"/>
              <a:t>‹#›</a:t>
            </a:fld>
            <a:endParaRPr lang="ru-KZ"/>
          </a:p>
        </p:txBody>
      </p:sp>
    </p:spTree>
    <p:extLst>
      <p:ext uri="{BB962C8B-B14F-4D97-AF65-F5344CB8AC3E}">
        <p14:creationId xmlns:p14="http://schemas.microsoft.com/office/powerpoint/2010/main" val="2721153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CF2659C-310C-4A76-9980-DCE7C54B6D48}"/>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46D6D85E-E417-4BD6-B01D-E983567C26DD}"/>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9D8D403B-59D1-4980-963B-4A3603A095F4}"/>
              </a:ext>
            </a:extLst>
          </p:cNvPr>
          <p:cNvSpPr>
            <a:spLocks noGrp="1"/>
          </p:cNvSpPr>
          <p:nvPr>
            <p:ph type="dt" sz="half" idx="10"/>
          </p:nvPr>
        </p:nvSpPr>
        <p:spPr/>
        <p:txBody>
          <a:bodyPr/>
          <a:lstStyle/>
          <a:p>
            <a:fld id="{CE3813A3-2979-4809-A831-82F4B31F0EEA}" type="datetimeFigureOut">
              <a:rPr lang="ru-KZ" smtClean="0"/>
              <a:t>07.12.2020</a:t>
            </a:fld>
            <a:endParaRPr lang="ru-KZ"/>
          </a:p>
        </p:txBody>
      </p:sp>
      <p:sp>
        <p:nvSpPr>
          <p:cNvPr id="5" name="Нижний колонтитул 4">
            <a:extLst>
              <a:ext uri="{FF2B5EF4-FFF2-40B4-BE49-F238E27FC236}">
                <a16:creationId xmlns:a16="http://schemas.microsoft.com/office/drawing/2014/main" id="{D792347C-0AED-4804-9B86-3CED7D85F12D}"/>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CA1D3AB5-84ED-4220-9121-BED5B6B66A36}"/>
              </a:ext>
            </a:extLst>
          </p:cNvPr>
          <p:cNvSpPr>
            <a:spLocks noGrp="1"/>
          </p:cNvSpPr>
          <p:nvPr>
            <p:ph type="sldNum" sz="quarter" idx="12"/>
          </p:nvPr>
        </p:nvSpPr>
        <p:spPr/>
        <p:txBody>
          <a:bodyPr/>
          <a:lstStyle/>
          <a:p>
            <a:fld id="{46EF9ED6-219C-42A3-8223-E5451D9CF011}" type="slidenum">
              <a:rPr lang="ru-KZ" smtClean="0"/>
              <a:t>‹#›</a:t>
            </a:fld>
            <a:endParaRPr lang="ru-KZ"/>
          </a:p>
        </p:txBody>
      </p:sp>
    </p:spTree>
    <p:extLst>
      <p:ext uri="{BB962C8B-B14F-4D97-AF65-F5344CB8AC3E}">
        <p14:creationId xmlns:p14="http://schemas.microsoft.com/office/powerpoint/2010/main" val="125529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40598F-4001-4F3F-8889-87E4DBC4227F}"/>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ru-KZ"/>
          </a:p>
        </p:txBody>
      </p:sp>
      <p:sp>
        <p:nvSpPr>
          <p:cNvPr id="3" name="Текст 2">
            <a:extLst>
              <a:ext uri="{FF2B5EF4-FFF2-40B4-BE49-F238E27FC236}">
                <a16:creationId xmlns:a16="http://schemas.microsoft.com/office/drawing/2014/main" id="{F2FC3AD7-1242-4FC0-99A7-FA6E7EAAF9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37B0857D-E0F6-4E58-A60F-DB0A4323A057}"/>
              </a:ext>
            </a:extLst>
          </p:cNvPr>
          <p:cNvSpPr>
            <a:spLocks noGrp="1"/>
          </p:cNvSpPr>
          <p:nvPr>
            <p:ph type="dt" sz="half" idx="10"/>
          </p:nvPr>
        </p:nvSpPr>
        <p:spPr/>
        <p:txBody>
          <a:bodyPr/>
          <a:lstStyle/>
          <a:p>
            <a:fld id="{CE3813A3-2979-4809-A831-82F4B31F0EEA}" type="datetimeFigureOut">
              <a:rPr lang="ru-KZ" smtClean="0"/>
              <a:t>07.12.2020</a:t>
            </a:fld>
            <a:endParaRPr lang="ru-KZ"/>
          </a:p>
        </p:txBody>
      </p:sp>
      <p:sp>
        <p:nvSpPr>
          <p:cNvPr id="5" name="Нижний колонтитул 4">
            <a:extLst>
              <a:ext uri="{FF2B5EF4-FFF2-40B4-BE49-F238E27FC236}">
                <a16:creationId xmlns:a16="http://schemas.microsoft.com/office/drawing/2014/main" id="{CC0C7735-A6A8-4687-9710-BE36BAAEEA8A}"/>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303F713E-A180-4D09-B791-549E8C9E7895}"/>
              </a:ext>
            </a:extLst>
          </p:cNvPr>
          <p:cNvSpPr>
            <a:spLocks noGrp="1"/>
          </p:cNvSpPr>
          <p:nvPr>
            <p:ph type="sldNum" sz="quarter" idx="12"/>
          </p:nvPr>
        </p:nvSpPr>
        <p:spPr/>
        <p:txBody>
          <a:bodyPr/>
          <a:lstStyle/>
          <a:p>
            <a:fld id="{46EF9ED6-219C-42A3-8223-E5451D9CF011}" type="slidenum">
              <a:rPr lang="ru-KZ" smtClean="0"/>
              <a:t>‹#›</a:t>
            </a:fld>
            <a:endParaRPr lang="ru-KZ"/>
          </a:p>
        </p:txBody>
      </p:sp>
    </p:spTree>
    <p:extLst>
      <p:ext uri="{BB962C8B-B14F-4D97-AF65-F5344CB8AC3E}">
        <p14:creationId xmlns:p14="http://schemas.microsoft.com/office/powerpoint/2010/main" val="2551731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EFDDF30-0C85-4E9C-969E-57AE481D787C}"/>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FBEC8095-5E16-440D-8C33-7EAA31D8C06D}"/>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Объект 3">
            <a:extLst>
              <a:ext uri="{FF2B5EF4-FFF2-40B4-BE49-F238E27FC236}">
                <a16:creationId xmlns:a16="http://schemas.microsoft.com/office/drawing/2014/main" id="{EA07E956-1AD2-468F-8BD6-028F866AED54}"/>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Дата 4">
            <a:extLst>
              <a:ext uri="{FF2B5EF4-FFF2-40B4-BE49-F238E27FC236}">
                <a16:creationId xmlns:a16="http://schemas.microsoft.com/office/drawing/2014/main" id="{009561CB-404A-420C-BC38-7CE1CBAF499B}"/>
              </a:ext>
            </a:extLst>
          </p:cNvPr>
          <p:cNvSpPr>
            <a:spLocks noGrp="1"/>
          </p:cNvSpPr>
          <p:nvPr>
            <p:ph type="dt" sz="half" idx="10"/>
          </p:nvPr>
        </p:nvSpPr>
        <p:spPr/>
        <p:txBody>
          <a:bodyPr/>
          <a:lstStyle/>
          <a:p>
            <a:fld id="{CE3813A3-2979-4809-A831-82F4B31F0EEA}" type="datetimeFigureOut">
              <a:rPr lang="ru-KZ" smtClean="0"/>
              <a:t>07.12.2020</a:t>
            </a:fld>
            <a:endParaRPr lang="ru-KZ"/>
          </a:p>
        </p:txBody>
      </p:sp>
      <p:sp>
        <p:nvSpPr>
          <p:cNvPr id="6" name="Нижний колонтитул 5">
            <a:extLst>
              <a:ext uri="{FF2B5EF4-FFF2-40B4-BE49-F238E27FC236}">
                <a16:creationId xmlns:a16="http://schemas.microsoft.com/office/drawing/2014/main" id="{06C74C1F-219B-4E78-894C-508D38A10EF7}"/>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19A3DF71-10ED-4992-A74B-1D4872D7AE50}"/>
              </a:ext>
            </a:extLst>
          </p:cNvPr>
          <p:cNvSpPr>
            <a:spLocks noGrp="1"/>
          </p:cNvSpPr>
          <p:nvPr>
            <p:ph type="sldNum" sz="quarter" idx="12"/>
          </p:nvPr>
        </p:nvSpPr>
        <p:spPr/>
        <p:txBody>
          <a:bodyPr/>
          <a:lstStyle/>
          <a:p>
            <a:fld id="{46EF9ED6-219C-42A3-8223-E5451D9CF011}" type="slidenum">
              <a:rPr lang="ru-KZ" smtClean="0"/>
              <a:t>‹#›</a:t>
            </a:fld>
            <a:endParaRPr lang="ru-KZ"/>
          </a:p>
        </p:txBody>
      </p:sp>
    </p:spTree>
    <p:extLst>
      <p:ext uri="{BB962C8B-B14F-4D97-AF65-F5344CB8AC3E}">
        <p14:creationId xmlns:p14="http://schemas.microsoft.com/office/powerpoint/2010/main" val="3329591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C25101B-F4D4-40E7-B294-B4BDD580A49E}"/>
              </a:ext>
            </a:extLst>
          </p:cNvPr>
          <p:cNvSpPr>
            <a:spLocks noGrp="1"/>
          </p:cNvSpPr>
          <p:nvPr>
            <p:ph type="title"/>
          </p:nvPr>
        </p:nvSpPr>
        <p:spPr>
          <a:xfrm>
            <a:off x="839788" y="365125"/>
            <a:ext cx="10515600" cy="1325563"/>
          </a:xfrm>
        </p:spPr>
        <p:txBody>
          <a:bodyPr/>
          <a:lstStyle/>
          <a:p>
            <a:r>
              <a:rPr lang="ru-RU"/>
              <a:t>Образец заголовка</a:t>
            </a:r>
            <a:endParaRPr lang="ru-KZ"/>
          </a:p>
        </p:txBody>
      </p:sp>
      <p:sp>
        <p:nvSpPr>
          <p:cNvPr id="3" name="Текст 2">
            <a:extLst>
              <a:ext uri="{FF2B5EF4-FFF2-40B4-BE49-F238E27FC236}">
                <a16:creationId xmlns:a16="http://schemas.microsoft.com/office/drawing/2014/main" id="{5ED83CFB-BE75-4573-A387-3CFA01ED16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67858F9D-8CCA-4696-9DF2-30F087C42303}"/>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Текст 4">
            <a:extLst>
              <a:ext uri="{FF2B5EF4-FFF2-40B4-BE49-F238E27FC236}">
                <a16:creationId xmlns:a16="http://schemas.microsoft.com/office/drawing/2014/main" id="{021A0537-F39E-4FE4-BC3A-DAF88ED4F3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0D094839-C99F-42D7-927F-7EEB2F88FB3B}"/>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7" name="Дата 6">
            <a:extLst>
              <a:ext uri="{FF2B5EF4-FFF2-40B4-BE49-F238E27FC236}">
                <a16:creationId xmlns:a16="http://schemas.microsoft.com/office/drawing/2014/main" id="{6924CEE5-733D-4980-849A-8DCE9128DF57}"/>
              </a:ext>
            </a:extLst>
          </p:cNvPr>
          <p:cNvSpPr>
            <a:spLocks noGrp="1"/>
          </p:cNvSpPr>
          <p:nvPr>
            <p:ph type="dt" sz="half" idx="10"/>
          </p:nvPr>
        </p:nvSpPr>
        <p:spPr/>
        <p:txBody>
          <a:bodyPr/>
          <a:lstStyle/>
          <a:p>
            <a:fld id="{CE3813A3-2979-4809-A831-82F4B31F0EEA}" type="datetimeFigureOut">
              <a:rPr lang="ru-KZ" smtClean="0"/>
              <a:t>07.12.2020</a:t>
            </a:fld>
            <a:endParaRPr lang="ru-KZ"/>
          </a:p>
        </p:txBody>
      </p:sp>
      <p:sp>
        <p:nvSpPr>
          <p:cNvPr id="8" name="Нижний колонтитул 7">
            <a:extLst>
              <a:ext uri="{FF2B5EF4-FFF2-40B4-BE49-F238E27FC236}">
                <a16:creationId xmlns:a16="http://schemas.microsoft.com/office/drawing/2014/main" id="{CF5A464C-27AD-4CCB-9F08-FEAF1EED47CF}"/>
              </a:ext>
            </a:extLst>
          </p:cNvPr>
          <p:cNvSpPr>
            <a:spLocks noGrp="1"/>
          </p:cNvSpPr>
          <p:nvPr>
            <p:ph type="ftr" sz="quarter" idx="11"/>
          </p:nvPr>
        </p:nvSpPr>
        <p:spPr/>
        <p:txBody>
          <a:bodyPr/>
          <a:lstStyle/>
          <a:p>
            <a:endParaRPr lang="ru-KZ"/>
          </a:p>
        </p:txBody>
      </p:sp>
      <p:sp>
        <p:nvSpPr>
          <p:cNvPr id="9" name="Номер слайда 8">
            <a:extLst>
              <a:ext uri="{FF2B5EF4-FFF2-40B4-BE49-F238E27FC236}">
                <a16:creationId xmlns:a16="http://schemas.microsoft.com/office/drawing/2014/main" id="{29739FA9-8949-4B52-B664-EAAB281A9035}"/>
              </a:ext>
            </a:extLst>
          </p:cNvPr>
          <p:cNvSpPr>
            <a:spLocks noGrp="1"/>
          </p:cNvSpPr>
          <p:nvPr>
            <p:ph type="sldNum" sz="quarter" idx="12"/>
          </p:nvPr>
        </p:nvSpPr>
        <p:spPr/>
        <p:txBody>
          <a:bodyPr/>
          <a:lstStyle/>
          <a:p>
            <a:fld id="{46EF9ED6-219C-42A3-8223-E5451D9CF011}" type="slidenum">
              <a:rPr lang="ru-KZ" smtClean="0"/>
              <a:t>‹#›</a:t>
            </a:fld>
            <a:endParaRPr lang="ru-KZ"/>
          </a:p>
        </p:txBody>
      </p:sp>
    </p:spTree>
    <p:extLst>
      <p:ext uri="{BB962C8B-B14F-4D97-AF65-F5344CB8AC3E}">
        <p14:creationId xmlns:p14="http://schemas.microsoft.com/office/powerpoint/2010/main" val="3712224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D4CBC0-1AA8-4092-A721-5DBE3BE6FEA6}"/>
              </a:ext>
            </a:extLst>
          </p:cNvPr>
          <p:cNvSpPr>
            <a:spLocks noGrp="1"/>
          </p:cNvSpPr>
          <p:nvPr>
            <p:ph type="title"/>
          </p:nvPr>
        </p:nvSpPr>
        <p:spPr/>
        <p:txBody>
          <a:bodyPr/>
          <a:lstStyle/>
          <a:p>
            <a:r>
              <a:rPr lang="ru-RU"/>
              <a:t>Образец заголовка</a:t>
            </a:r>
            <a:endParaRPr lang="ru-KZ"/>
          </a:p>
        </p:txBody>
      </p:sp>
      <p:sp>
        <p:nvSpPr>
          <p:cNvPr id="3" name="Дата 2">
            <a:extLst>
              <a:ext uri="{FF2B5EF4-FFF2-40B4-BE49-F238E27FC236}">
                <a16:creationId xmlns:a16="http://schemas.microsoft.com/office/drawing/2014/main" id="{9DB386C3-82D3-4C5A-9C3A-FC657412B8FA}"/>
              </a:ext>
            </a:extLst>
          </p:cNvPr>
          <p:cNvSpPr>
            <a:spLocks noGrp="1"/>
          </p:cNvSpPr>
          <p:nvPr>
            <p:ph type="dt" sz="half" idx="10"/>
          </p:nvPr>
        </p:nvSpPr>
        <p:spPr/>
        <p:txBody>
          <a:bodyPr/>
          <a:lstStyle/>
          <a:p>
            <a:fld id="{CE3813A3-2979-4809-A831-82F4B31F0EEA}" type="datetimeFigureOut">
              <a:rPr lang="ru-KZ" smtClean="0"/>
              <a:t>07.12.2020</a:t>
            </a:fld>
            <a:endParaRPr lang="ru-KZ"/>
          </a:p>
        </p:txBody>
      </p:sp>
      <p:sp>
        <p:nvSpPr>
          <p:cNvPr id="4" name="Нижний колонтитул 3">
            <a:extLst>
              <a:ext uri="{FF2B5EF4-FFF2-40B4-BE49-F238E27FC236}">
                <a16:creationId xmlns:a16="http://schemas.microsoft.com/office/drawing/2014/main" id="{60265CEF-D7EC-4B57-9D52-FFDC129ED58B}"/>
              </a:ext>
            </a:extLst>
          </p:cNvPr>
          <p:cNvSpPr>
            <a:spLocks noGrp="1"/>
          </p:cNvSpPr>
          <p:nvPr>
            <p:ph type="ftr" sz="quarter" idx="11"/>
          </p:nvPr>
        </p:nvSpPr>
        <p:spPr/>
        <p:txBody>
          <a:bodyPr/>
          <a:lstStyle/>
          <a:p>
            <a:endParaRPr lang="ru-KZ"/>
          </a:p>
        </p:txBody>
      </p:sp>
      <p:sp>
        <p:nvSpPr>
          <p:cNvPr id="5" name="Номер слайда 4">
            <a:extLst>
              <a:ext uri="{FF2B5EF4-FFF2-40B4-BE49-F238E27FC236}">
                <a16:creationId xmlns:a16="http://schemas.microsoft.com/office/drawing/2014/main" id="{4E208331-F7D8-443D-9D4B-D109E3C173E6}"/>
              </a:ext>
            </a:extLst>
          </p:cNvPr>
          <p:cNvSpPr>
            <a:spLocks noGrp="1"/>
          </p:cNvSpPr>
          <p:nvPr>
            <p:ph type="sldNum" sz="quarter" idx="12"/>
          </p:nvPr>
        </p:nvSpPr>
        <p:spPr/>
        <p:txBody>
          <a:bodyPr/>
          <a:lstStyle/>
          <a:p>
            <a:fld id="{46EF9ED6-219C-42A3-8223-E5451D9CF011}" type="slidenum">
              <a:rPr lang="ru-KZ" smtClean="0"/>
              <a:t>‹#›</a:t>
            </a:fld>
            <a:endParaRPr lang="ru-KZ"/>
          </a:p>
        </p:txBody>
      </p:sp>
    </p:spTree>
    <p:extLst>
      <p:ext uri="{BB962C8B-B14F-4D97-AF65-F5344CB8AC3E}">
        <p14:creationId xmlns:p14="http://schemas.microsoft.com/office/powerpoint/2010/main" val="4257603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1FF56FB6-88CB-4AF7-95A9-990B506EFA12}"/>
              </a:ext>
            </a:extLst>
          </p:cNvPr>
          <p:cNvSpPr>
            <a:spLocks noGrp="1"/>
          </p:cNvSpPr>
          <p:nvPr>
            <p:ph type="dt" sz="half" idx="10"/>
          </p:nvPr>
        </p:nvSpPr>
        <p:spPr/>
        <p:txBody>
          <a:bodyPr/>
          <a:lstStyle/>
          <a:p>
            <a:fld id="{CE3813A3-2979-4809-A831-82F4B31F0EEA}" type="datetimeFigureOut">
              <a:rPr lang="ru-KZ" smtClean="0"/>
              <a:t>07.12.2020</a:t>
            </a:fld>
            <a:endParaRPr lang="ru-KZ"/>
          </a:p>
        </p:txBody>
      </p:sp>
      <p:sp>
        <p:nvSpPr>
          <p:cNvPr id="3" name="Нижний колонтитул 2">
            <a:extLst>
              <a:ext uri="{FF2B5EF4-FFF2-40B4-BE49-F238E27FC236}">
                <a16:creationId xmlns:a16="http://schemas.microsoft.com/office/drawing/2014/main" id="{BA3FD097-D95E-476D-AA10-3B5F4883B540}"/>
              </a:ext>
            </a:extLst>
          </p:cNvPr>
          <p:cNvSpPr>
            <a:spLocks noGrp="1"/>
          </p:cNvSpPr>
          <p:nvPr>
            <p:ph type="ftr" sz="quarter" idx="11"/>
          </p:nvPr>
        </p:nvSpPr>
        <p:spPr/>
        <p:txBody>
          <a:bodyPr/>
          <a:lstStyle/>
          <a:p>
            <a:endParaRPr lang="ru-KZ"/>
          </a:p>
        </p:txBody>
      </p:sp>
      <p:sp>
        <p:nvSpPr>
          <p:cNvPr id="4" name="Номер слайда 3">
            <a:extLst>
              <a:ext uri="{FF2B5EF4-FFF2-40B4-BE49-F238E27FC236}">
                <a16:creationId xmlns:a16="http://schemas.microsoft.com/office/drawing/2014/main" id="{6254AA46-B0C9-41DA-ADAD-C38C8041CC88}"/>
              </a:ext>
            </a:extLst>
          </p:cNvPr>
          <p:cNvSpPr>
            <a:spLocks noGrp="1"/>
          </p:cNvSpPr>
          <p:nvPr>
            <p:ph type="sldNum" sz="quarter" idx="12"/>
          </p:nvPr>
        </p:nvSpPr>
        <p:spPr/>
        <p:txBody>
          <a:bodyPr/>
          <a:lstStyle/>
          <a:p>
            <a:fld id="{46EF9ED6-219C-42A3-8223-E5451D9CF011}" type="slidenum">
              <a:rPr lang="ru-KZ" smtClean="0"/>
              <a:t>‹#›</a:t>
            </a:fld>
            <a:endParaRPr lang="ru-KZ"/>
          </a:p>
        </p:txBody>
      </p:sp>
    </p:spTree>
    <p:extLst>
      <p:ext uri="{BB962C8B-B14F-4D97-AF65-F5344CB8AC3E}">
        <p14:creationId xmlns:p14="http://schemas.microsoft.com/office/powerpoint/2010/main" val="3794123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89694BA-C9B9-42BD-8F84-545C0140CAC8}"/>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Объект 2">
            <a:extLst>
              <a:ext uri="{FF2B5EF4-FFF2-40B4-BE49-F238E27FC236}">
                <a16:creationId xmlns:a16="http://schemas.microsoft.com/office/drawing/2014/main" id="{699AC87C-66A0-42CE-B1AA-39C9B3253A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Текст 3">
            <a:extLst>
              <a:ext uri="{FF2B5EF4-FFF2-40B4-BE49-F238E27FC236}">
                <a16:creationId xmlns:a16="http://schemas.microsoft.com/office/drawing/2014/main" id="{B0A86454-6B4A-4E9D-9968-7DB3D2E9C1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7B51EEC6-142A-473E-BEAB-5CAA9D4DE37C}"/>
              </a:ext>
            </a:extLst>
          </p:cNvPr>
          <p:cNvSpPr>
            <a:spLocks noGrp="1"/>
          </p:cNvSpPr>
          <p:nvPr>
            <p:ph type="dt" sz="half" idx="10"/>
          </p:nvPr>
        </p:nvSpPr>
        <p:spPr/>
        <p:txBody>
          <a:bodyPr/>
          <a:lstStyle/>
          <a:p>
            <a:fld id="{CE3813A3-2979-4809-A831-82F4B31F0EEA}" type="datetimeFigureOut">
              <a:rPr lang="ru-KZ" smtClean="0"/>
              <a:t>07.12.2020</a:t>
            </a:fld>
            <a:endParaRPr lang="ru-KZ"/>
          </a:p>
        </p:txBody>
      </p:sp>
      <p:sp>
        <p:nvSpPr>
          <p:cNvPr id="6" name="Нижний колонтитул 5">
            <a:extLst>
              <a:ext uri="{FF2B5EF4-FFF2-40B4-BE49-F238E27FC236}">
                <a16:creationId xmlns:a16="http://schemas.microsoft.com/office/drawing/2014/main" id="{290A5FF4-D4E0-48C9-86AC-BBE35B762305}"/>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76B5A182-FA05-4AF7-BC66-845CE684BB0C}"/>
              </a:ext>
            </a:extLst>
          </p:cNvPr>
          <p:cNvSpPr>
            <a:spLocks noGrp="1"/>
          </p:cNvSpPr>
          <p:nvPr>
            <p:ph type="sldNum" sz="quarter" idx="12"/>
          </p:nvPr>
        </p:nvSpPr>
        <p:spPr/>
        <p:txBody>
          <a:bodyPr/>
          <a:lstStyle/>
          <a:p>
            <a:fld id="{46EF9ED6-219C-42A3-8223-E5451D9CF011}" type="slidenum">
              <a:rPr lang="ru-KZ" smtClean="0"/>
              <a:t>‹#›</a:t>
            </a:fld>
            <a:endParaRPr lang="ru-KZ"/>
          </a:p>
        </p:txBody>
      </p:sp>
    </p:spTree>
    <p:extLst>
      <p:ext uri="{BB962C8B-B14F-4D97-AF65-F5344CB8AC3E}">
        <p14:creationId xmlns:p14="http://schemas.microsoft.com/office/powerpoint/2010/main" val="4255505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9F68EF-651E-4068-8091-E94CD6749C17}"/>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Рисунок 2">
            <a:extLst>
              <a:ext uri="{FF2B5EF4-FFF2-40B4-BE49-F238E27FC236}">
                <a16:creationId xmlns:a16="http://schemas.microsoft.com/office/drawing/2014/main" id="{298F1192-1E76-4961-8384-F82FA21A88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KZ"/>
          </a:p>
        </p:txBody>
      </p:sp>
      <p:sp>
        <p:nvSpPr>
          <p:cNvPr id="4" name="Текст 3">
            <a:extLst>
              <a:ext uri="{FF2B5EF4-FFF2-40B4-BE49-F238E27FC236}">
                <a16:creationId xmlns:a16="http://schemas.microsoft.com/office/drawing/2014/main" id="{BFC39006-4285-4D6A-9789-4AAE232FF4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5B8FD07B-CC4F-4030-BFC7-A8B3EA431E5C}"/>
              </a:ext>
            </a:extLst>
          </p:cNvPr>
          <p:cNvSpPr>
            <a:spLocks noGrp="1"/>
          </p:cNvSpPr>
          <p:nvPr>
            <p:ph type="dt" sz="half" idx="10"/>
          </p:nvPr>
        </p:nvSpPr>
        <p:spPr/>
        <p:txBody>
          <a:bodyPr/>
          <a:lstStyle/>
          <a:p>
            <a:fld id="{CE3813A3-2979-4809-A831-82F4B31F0EEA}" type="datetimeFigureOut">
              <a:rPr lang="ru-KZ" smtClean="0"/>
              <a:t>07.12.2020</a:t>
            </a:fld>
            <a:endParaRPr lang="ru-KZ"/>
          </a:p>
        </p:txBody>
      </p:sp>
      <p:sp>
        <p:nvSpPr>
          <p:cNvPr id="6" name="Нижний колонтитул 5">
            <a:extLst>
              <a:ext uri="{FF2B5EF4-FFF2-40B4-BE49-F238E27FC236}">
                <a16:creationId xmlns:a16="http://schemas.microsoft.com/office/drawing/2014/main" id="{3C98A1CD-733F-41E0-9842-EF9605D9569F}"/>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2C5FBCEC-F338-4D0D-924D-560E64453667}"/>
              </a:ext>
            </a:extLst>
          </p:cNvPr>
          <p:cNvSpPr>
            <a:spLocks noGrp="1"/>
          </p:cNvSpPr>
          <p:nvPr>
            <p:ph type="sldNum" sz="quarter" idx="12"/>
          </p:nvPr>
        </p:nvSpPr>
        <p:spPr/>
        <p:txBody>
          <a:bodyPr/>
          <a:lstStyle/>
          <a:p>
            <a:fld id="{46EF9ED6-219C-42A3-8223-E5451D9CF011}" type="slidenum">
              <a:rPr lang="ru-KZ" smtClean="0"/>
              <a:t>‹#›</a:t>
            </a:fld>
            <a:endParaRPr lang="ru-KZ"/>
          </a:p>
        </p:txBody>
      </p:sp>
    </p:spTree>
    <p:extLst>
      <p:ext uri="{BB962C8B-B14F-4D97-AF65-F5344CB8AC3E}">
        <p14:creationId xmlns:p14="http://schemas.microsoft.com/office/powerpoint/2010/main" val="3473577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E44854-1C5E-4A7F-A6DB-AA2368764A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ru-KZ"/>
          </a:p>
        </p:txBody>
      </p:sp>
      <p:sp>
        <p:nvSpPr>
          <p:cNvPr id="3" name="Текст 2">
            <a:extLst>
              <a:ext uri="{FF2B5EF4-FFF2-40B4-BE49-F238E27FC236}">
                <a16:creationId xmlns:a16="http://schemas.microsoft.com/office/drawing/2014/main" id="{DB338BDE-0D27-48EC-82AD-DDDE384B94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5CE8273D-B42C-4272-AE92-9103B336B0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3813A3-2979-4809-A831-82F4B31F0EEA}" type="datetimeFigureOut">
              <a:rPr lang="ru-KZ" smtClean="0"/>
              <a:t>07.12.2020</a:t>
            </a:fld>
            <a:endParaRPr lang="ru-KZ"/>
          </a:p>
        </p:txBody>
      </p:sp>
      <p:sp>
        <p:nvSpPr>
          <p:cNvPr id="5" name="Нижний колонтитул 4">
            <a:extLst>
              <a:ext uri="{FF2B5EF4-FFF2-40B4-BE49-F238E27FC236}">
                <a16:creationId xmlns:a16="http://schemas.microsoft.com/office/drawing/2014/main" id="{13D37A46-BE2B-429C-8226-87FC0339D8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KZ"/>
          </a:p>
        </p:txBody>
      </p:sp>
      <p:sp>
        <p:nvSpPr>
          <p:cNvPr id="6" name="Номер слайда 5">
            <a:extLst>
              <a:ext uri="{FF2B5EF4-FFF2-40B4-BE49-F238E27FC236}">
                <a16:creationId xmlns:a16="http://schemas.microsoft.com/office/drawing/2014/main" id="{2DFB4FA1-FF58-4195-9DE3-C08792610D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EF9ED6-219C-42A3-8223-E5451D9CF011}" type="slidenum">
              <a:rPr lang="ru-KZ" smtClean="0"/>
              <a:t>‹#›</a:t>
            </a:fld>
            <a:endParaRPr lang="ru-KZ"/>
          </a:p>
        </p:txBody>
      </p:sp>
    </p:spTree>
    <p:extLst>
      <p:ext uri="{BB962C8B-B14F-4D97-AF65-F5344CB8AC3E}">
        <p14:creationId xmlns:p14="http://schemas.microsoft.com/office/powerpoint/2010/main" val="75256015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C6E602-9D87-497D-B38C-5E34DBC8BC20}"/>
              </a:ext>
            </a:extLst>
          </p:cNvPr>
          <p:cNvSpPr>
            <a:spLocks noGrp="1"/>
          </p:cNvSpPr>
          <p:nvPr>
            <p:ph type="ctrTitle"/>
          </p:nvPr>
        </p:nvSpPr>
        <p:spPr/>
        <p:txBody>
          <a:bodyPr/>
          <a:lstStyle/>
          <a:p>
            <a:r>
              <a:rPr lang="kk-KZ" sz="1800" b="1" dirty="0">
                <a:effectLst/>
                <a:latin typeface="Times New Roman" panose="02020603050405020304" pitchFamily="18" charset="0"/>
                <a:ea typeface="Times New Roman" panose="02020603050405020304" pitchFamily="18" charset="0"/>
              </a:rPr>
              <a:t>Opportunities for improvement of state performance audit in Kazakhstan </a:t>
            </a:r>
            <a:br>
              <a:rPr lang="ru-KZ" sz="1800" dirty="0">
                <a:effectLst/>
                <a:latin typeface="Times New Roman" panose="02020603050405020304" pitchFamily="18" charset="0"/>
                <a:ea typeface="Times New Roman" panose="02020603050405020304" pitchFamily="18" charset="0"/>
              </a:rPr>
            </a:br>
            <a:endParaRPr lang="ru-KZ" dirty="0"/>
          </a:p>
        </p:txBody>
      </p:sp>
      <p:sp>
        <p:nvSpPr>
          <p:cNvPr id="3" name="Подзаголовок 2">
            <a:extLst>
              <a:ext uri="{FF2B5EF4-FFF2-40B4-BE49-F238E27FC236}">
                <a16:creationId xmlns:a16="http://schemas.microsoft.com/office/drawing/2014/main" id="{607E842D-DF73-4592-A010-2B1F35B832F4}"/>
              </a:ext>
            </a:extLst>
          </p:cNvPr>
          <p:cNvSpPr>
            <a:spLocks noGrp="1"/>
          </p:cNvSpPr>
          <p:nvPr>
            <p:ph type="subTitle" idx="1"/>
          </p:nvPr>
        </p:nvSpPr>
        <p:spPr/>
        <p:txBody>
          <a:bodyPr/>
          <a:lstStyle/>
          <a:p>
            <a:endParaRPr lang="ru-KZ" dirty="0"/>
          </a:p>
        </p:txBody>
      </p:sp>
    </p:spTree>
    <p:extLst>
      <p:ext uri="{BB962C8B-B14F-4D97-AF65-F5344CB8AC3E}">
        <p14:creationId xmlns:p14="http://schemas.microsoft.com/office/powerpoint/2010/main" val="781135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E9EEAF-4734-4E6B-AEE3-1337A22253F0}"/>
              </a:ext>
            </a:extLst>
          </p:cNvPr>
          <p:cNvSpPr>
            <a:spLocks noGrp="1"/>
          </p:cNvSpPr>
          <p:nvPr>
            <p:ph type="title"/>
          </p:nvPr>
        </p:nvSpPr>
        <p:spPr/>
        <p:txBody>
          <a:bodyPr/>
          <a:lstStyle/>
          <a:p>
            <a:r>
              <a:rPr lang="ru-RU" sz="1800" b="1" dirty="0">
                <a:effectLst/>
                <a:latin typeface="Times New Roman" panose="02020603050405020304" pitchFamily="18" charset="0"/>
                <a:ea typeface="Times New Roman" panose="02020603050405020304" pitchFamily="18" charset="0"/>
              </a:rPr>
              <a:t>Виды критериев оценки эффективности</a:t>
            </a:r>
            <a:br>
              <a:rPr lang="ru-KZ" sz="1800" dirty="0">
                <a:effectLst/>
                <a:latin typeface="Times New Roman" panose="02020603050405020304" pitchFamily="18" charset="0"/>
                <a:ea typeface="Times New Roman" panose="02020603050405020304" pitchFamily="18" charset="0"/>
              </a:rPr>
            </a:br>
            <a:endParaRPr lang="ru-KZ" dirty="0"/>
          </a:p>
        </p:txBody>
      </p:sp>
      <p:graphicFrame>
        <p:nvGraphicFramePr>
          <p:cNvPr id="5" name="Таблица 5">
            <a:extLst>
              <a:ext uri="{FF2B5EF4-FFF2-40B4-BE49-F238E27FC236}">
                <a16:creationId xmlns:a16="http://schemas.microsoft.com/office/drawing/2014/main" id="{CC91BEE1-6B24-49D9-A1B0-52C0FBE2C17B}"/>
              </a:ext>
            </a:extLst>
          </p:cNvPr>
          <p:cNvGraphicFramePr>
            <a:graphicFrameLocks noGrp="1"/>
          </p:cNvGraphicFramePr>
          <p:nvPr>
            <p:extLst>
              <p:ext uri="{D42A27DB-BD31-4B8C-83A1-F6EECF244321}">
                <p14:modId xmlns:p14="http://schemas.microsoft.com/office/powerpoint/2010/main" val="455515325"/>
              </p:ext>
            </p:extLst>
          </p:nvPr>
        </p:nvGraphicFramePr>
        <p:xfrm>
          <a:off x="1036320" y="1320800"/>
          <a:ext cx="10515600" cy="4714239"/>
        </p:xfrm>
        <a:graphic>
          <a:graphicData uri="http://schemas.openxmlformats.org/drawingml/2006/table">
            <a:tbl>
              <a:tblPr firstRow="1" bandRow="1">
                <a:tableStyleId>{5C22544A-7EE6-4342-B048-85BDC9FD1C3A}</a:tableStyleId>
              </a:tblPr>
              <a:tblGrid>
                <a:gridCol w="3223919">
                  <a:extLst>
                    <a:ext uri="{9D8B030D-6E8A-4147-A177-3AD203B41FA5}">
                      <a16:colId xmlns:a16="http://schemas.microsoft.com/office/drawing/2014/main" val="4240810735"/>
                    </a:ext>
                  </a:extLst>
                </a:gridCol>
                <a:gridCol w="7291681">
                  <a:extLst>
                    <a:ext uri="{9D8B030D-6E8A-4147-A177-3AD203B41FA5}">
                      <a16:colId xmlns:a16="http://schemas.microsoft.com/office/drawing/2014/main" val="218416354"/>
                    </a:ext>
                  </a:extLst>
                </a:gridCol>
              </a:tblGrid>
              <a:tr h="868335">
                <a:tc>
                  <a:txBody>
                    <a:bodyPr/>
                    <a:lstStyle/>
                    <a:p>
                      <a:r>
                        <a:rPr lang="en-US" dirty="0"/>
                        <a:t>Type of criterion</a:t>
                      </a:r>
                      <a:endParaRPr lang="ru-KZ" dirty="0"/>
                    </a:p>
                  </a:txBody>
                  <a:tcPr/>
                </a:tc>
                <a:tc>
                  <a:txBody>
                    <a:bodyPr/>
                    <a:lstStyle/>
                    <a:p>
                      <a:r>
                        <a:rPr lang="en-US" dirty="0"/>
                        <a:t>Characteristics of the criterion</a:t>
                      </a:r>
                      <a:endParaRPr lang="ru-KZ" dirty="0"/>
                    </a:p>
                  </a:txBody>
                  <a:tcPr/>
                </a:tc>
                <a:extLst>
                  <a:ext uri="{0D108BD9-81ED-4DB2-BD59-A6C34878D82A}">
                    <a16:rowId xmlns:a16="http://schemas.microsoft.com/office/drawing/2014/main" val="2194517642"/>
                  </a:ext>
                </a:extLst>
              </a:tr>
              <a:tr h="1281968">
                <a:tc>
                  <a:txBody>
                    <a:bodyPr/>
                    <a:lstStyle/>
                    <a:p>
                      <a:r>
                        <a:rPr lang="en-US" dirty="0"/>
                        <a:t>Analytical</a:t>
                      </a:r>
                      <a:endParaRPr lang="ru-KZ" dirty="0"/>
                    </a:p>
                  </a:txBody>
                  <a:tcPr/>
                </a:tc>
                <a:tc>
                  <a:txBody>
                    <a:bodyPr/>
                    <a:lstStyle/>
                    <a:p>
                      <a:r>
                        <a:rPr lang="en-US" dirty="0"/>
                        <a:t>It is determined based on the results of the analysis of those aspects of the use of public funds that are recorded for verification purposes</a:t>
                      </a:r>
                      <a:endParaRPr lang="ru-KZ" dirty="0"/>
                    </a:p>
                  </a:txBody>
                  <a:tcPr/>
                </a:tc>
                <a:extLst>
                  <a:ext uri="{0D108BD9-81ED-4DB2-BD59-A6C34878D82A}">
                    <a16:rowId xmlns:a16="http://schemas.microsoft.com/office/drawing/2014/main" val="1962442789"/>
                  </a:ext>
                </a:extLst>
              </a:tr>
              <a:tr h="1281968">
                <a:tc>
                  <a:txBody>
                    <a:bodyPr/>
                    <a:lstStyle/>
                    <a:p>
                      <a:r>
                        <a:rPr lang="en-US" dirty="0"/>
                        <a:t>directive</a:t>
                      </a:r>
                      <a:endParaRPr lang="ru-KZ" dirty="0"/>
                    </a:p>
                  </a:txBody>
                  <a:tcPr/>
                </a:tc>
                <a:tc>
                  <a:txBody>
                    <a:bodyPr/>
                    <a:lstStyle/>
                    <a:p>
                      <a:r>
                        <a:rPr lang="en-US" dirty="0"/>
                        <a:t>They are selected based on the provisions of legislative and regulatory documents and standards, or established indicators of the results of the activities of the audited objects of state audit</a:t>
                      </a:r>
                      <a:endParaRPr lang="ru-KZ" dirty="0"/>
                    </a:p>
                  </a:txBody>
                  <a:tcPr/>
                </a:tc>
                <a:extLst>
                  <a:ext uri="{0D108BD9-81ED-4DB2-BD59-A6C34878D82A}">
                    <a16:rowId xmlns:a16="http://schemas.microsoft.com/office/drawing/2014/main" val="4282101878"/>
                  </a:ext>
                </a:extLst>
              </a:tr>
              <a:tr h="1281968">
                <a:tc>
                  <a:txBody>
                    <a:bodyPr/>
                    <a:lstStyle/>
                    <a:p>
                      <a:r>
                        <a:rPr lang="en-US" dirty="0"/>
                        <a:t>Subjectively defined</a:t>
                      </a:r>
                      <a:endParaRPr lang="ru-KZ" dirty="0"/>
                    </a:p>
                  </a:txBody>
                  <a:tcPr/>
                </a:tc>
                <a:tc>
                  <a:txBody>
                    <a:bodyPr/>
                    <a:lstStyle/>
                    <a:p>
                      <a:r>
                        <a:rPr lang="en-US" dirty="0"/>
                        <a:t>The decision on their selection and application for evaluating the effectiveness of the use of public funds is made by the subjects of </a:t>
                      </a:r>
                      <a:r>
                        <a:rPr lang="en-US" dirty="0" err="1"/>
                        <a:t>stateaudit</a:t>
                      </a:r>
                      <a:endParaRPr lang="ru-KZ" dirty="0"/>
                    </a:p>
                  </a:txBody>
                  <a:tcPr/>
                </a:tc>
                <a:extLst>
                  <a:ext uri="{0D108BD9-81ED-4DB2-BD59-A6C34878D82A}">
                    <a16:rowId xmlns:a16="http://schemas.microsoft.com/office/drawing/2014/main" val="3396266645"/>
                  </a:ext>
                </a:extLst>
              </a:tr>
            </a:tbl>
          </a:graphicData>
        </a:graphic>
      </p:graphicFrame>
    </p:spTree>
    <p:extLst>
      <p:ext uri="{BB962C8B-B14F-4D97-AF65-F5344CB8AC3E}">
        <p14:creationId xmlns:p14="http://schemas.microsoft.com/office/powerpoint/2010/main" val="17374757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777C97B-BBDF-44EE-A1DB-BBF72F3B7725}"/>
              </a:ext>
            </a:extLst>
          </p:cNvPr>
          <p:cNvSpPr>
            <a:spLocks noGrp="1"/>
          </p:cNvSpPr>
          <p:nvPr>
            <p:ph type="title"/>
          </p:nvPr>
        </p:nvSpPr>
        <p:spPr/>
        <p:txBody>
          <a:bodyPr>
            <a:normAutofit/>
          </a:bodyPr>
          <a:lstStyle/>
          <a:p>
            <a:r>
              <a:rPr lang="en-US" sz="2000" dirty="0"/>
              <a:t>To choose criteria for evaluating the effectiveness of both direct and final social results of activities.</a:t>
            </a:r>
            <a:r>
              <a:rPr lang="ru-RU" sz="2000" dirty="0"/>
              <a:t> </a:t>
            </a:r>
            <a:r>
              <a:rPr lang="en-US" sz="2000" dirty="0"/>
              <a:t>Therefore, the complete system of state audit of the effectiveness of budget spending in Kazakhstan currently includes the following elements:</a:t>
            </a:r>
            <a:endParaRPr lang="ru-KZ" sz="2000" dirty="0"/>
          </a:p>
        </p:txBody>
      </p:sp>
      <p:sp>
        <p:nvSpPr>
          <p:cNvPr id="3" name="Объект 2">
            <a:extLst>
              <a:ext uri="{FF2B5EF4-FFF2-40B4-BE49-F238E27FC236}">
                <a16:creationId xmlns:a16="http://schemas.microsoft.com/office/drawing/2014/main" id="{4B71E366-43AA-4328-8667-11E2C658E075}"/>
              </a:ext>
            </a:extLst>
          </p:cNvPr>
          <p:cNvSpPr>
            <a:spLocks noGrp="1"/>
          </p:cNvSpPr>
          <p:nvPr>
            <p:ph idx="1"/>
          </p:nvPr>
        </p:nvSpPr>
        <p:spPr/>
        <p:txBody>
          <a:bodyPr>
            <a:normAutofit/>
          </a:bodyPr>
          <a:lstStyle/>
          <a:p>
            <a:r>
              <a:rPr lang="en-US" dirty="0"/>
              <a:t>audit of the effectiveness of budget programs;</a:t>
            </a:r>
          </a:p>
          <a:p>
            <a:r>
              <a:rPr lang="en-US" dirty="0"/>
              <a:t> evaluating the effectiveness of government and industry programs; performance audit of state audit facilities.</a:t>
            </a:r>
          </a:p>
          <a:p>
            <a:r>
              <a:rPr lang="en-US" dirty="0"/>
              <a:t>The annual reports of the Accounts Committee for monitoring the implementation of the Republican budget annually assess the effectiveness of the use of funds from the Republican budget in certain areas.</a:t>
            </a:r>
          </a:p>
          <a:p>
            <a:r>
              <a:rPr lang="en-US" dirty="0"/>
              <a:t>A state program is a system of specific measures that are interconnected by the main goal, designated tasks, implementation deadlines, target indicators, sources and amounts of funding.</a:t>
            </a:r>
            <a:endParaRPr lang="ru-KZ" dirty="0"/>
          </a:p>
        </p:txBody>
      </p:sp>
    </p:spTree>
    <p:extLst>
      <p:ext uri="{BB962C8B-B14F-4D97-AF65-F5344CB8AC3E}">
        <p14:creationId xmlns:p14="http://schemas.microsoft.com/office/powerpoint/2010/main" val="3123497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0715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23FD10D-427D-49D1-AE8D-CBBB5230F99D}"/>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CF2D5E61-B134-4592-A8FC-A5A1E6922E56}"/>
              </a:ext>
            </a:extLst>
          </p:cNvPr>
          <p:cNvSpPr>
            <a:spLocks noGrp="1"/>
          </p:cNvSpPr>
          <p:nvPr>
            <p:ph idx="1"/>
          </p:nvPr>
        </p:nvSpPr>
        <p:spPr/>
        <p:txBody>
          <a:bodyPr/>
          <a:lstStyle/>
          <a:p>
            <a:pPr algn="just"/>
            <a:r>
              <a:rPr lang="kk-KZ" sz="1800" dirty="0">
                <a:effectLst/>
                <a:latin typeface="Times New Roman" panose="02020603050405020304" pitchFamily="18" charset="0"/>
                <a:ea typeface="Times New Roman" panose="02020603050405020304" pitchFamily="18" charset="0"/>
              </a:rPr>
              <a:t> Identifying current issues in the process of state performance auditing </a:t>
            </a:r>
            <a:endParaRPr lang="ru-KZ" sz="1800" dirty="0">
              <a:effectLst/>
              <a:latin typeface="Times New Roman" panose="02020603050405020304" pitchFamily="18" charset="0"/>
              <a:ea typeface="Times New Roman" panose="02020603050405020304" pitchFamily="18" charset="0"/>
            </a:endParaRPr>
          </a:p>
          <a:p>
            <a:pPr algn="just"/>
            <a:r>
              <a:rPr lang="kk-KZ" sz="1800" dirty="0">
                <a:effectLst/>
                <a:latin typeface="Times New Roman" panose="02020603050405020304" pitchFamily="18" charset="0"/>
                <a:ea typeface="Times New Roman" panose="02020603050405020304" pitchFamily="18" charset="0"/>
              </a:rPr>
              <a:t> Selecting areas to be improved and creating strategies for improvement </a:t>
            </a:r>
            <a:endParaRPr lang="ru-KZ" dirty="0"/>
          </a:p>
        </p:txBody>
      </p:sp>
    </p:spTree>
    <p:extLst>
      <p:ext uri="{BB962C8B-B14F-4D97-AF65-F5344CB8AC3E}">
        <p14:creationId xmlns:p14="http://schemas.microsoft.com/office/powerpoint/2010/main" val="886234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D296E9E-270C-41E0-A885-CC10E60B7E4F}"/>
              </a:ext>
            </a:extLst>
          </p:cNvPr>
          <p:cNvSpPr>
            <a:spLocks noGrp="1"/>
          </p:cNvSpPr>
          <p:nvPr>
            <p:ph type="title"/>
          </p:nvPr>
        </p:nvSpPr>
        <p:spPr/>
        <p:txBody>
          <a:bodyPr/>
          <a:lstStyle/>
          <a:p>
            <a:r>
              <a:rPr lang="ru-KZ" sz="4400" i="1" dirty="0" err="1">
                <a:effectLst/>
                <a:latin typeface="Times New Roman" panose="02020603050405020304" pitchFamily="18" charset="0"/>
                <a:ea typeface="Calibri" panose="020F0502020204030204" pitchFamily="34" charset="0"/>
              </a:rPr>
              <a:t>Performance</a:t>
            </a:r>
            <a:r>
              <a:rPr lang="ru-KZ" sz="4400" i="1" dirty="0">
                <a:effectLst/>
                <a:latin typeface="Times New Roman" panose="02020603050405020304" pitchFamily="18" charset="0"/>
                <a:ea typeface="Calibri" panose="020F0502020204030204" pitchFamily="34" charset="0"/>
              </a:rPr>
              <a:t> </a:t>
            </a:r>
            <a:r>
              <a:rPr lang="ru-KZ" sz="4400" i="1" dirty="0" err="1">
                <a:effectLst/>
                <a:latin typeface="Times New Roman" panose="02020603050405020304" pitchFamily="18" charset="0"/>
                <a:ea typeface="Calibri" panose="020F0502020204030204" pitchFamily="34" charset="0"/>
              </a:rPr>
              <a:t>audit</a:t>
            </a:r>
            <a:endParaRPr lang="ru-KZ" dirty="0"/>
          </a:p>
        </p:txBody>
      </p:sp>
      <p:sp>
        <p:nvSpPr>
          <p:cNvPr id="3" name="Объект 2">
            <a:extLst>
              <a:ext uri="{FF2B5EF4-FFF2-40B4-BE49-F238E27FC236}">
                <a16:creationId xmlns:a16="http://schemas.microsoft.com/office/drawing/2014/main" id="{AA1AC1FB-E266-4049-8362-FAFC20173ACE}"/>
              </a:ext>
            </a:extLst>
          </p:cNvPr>
          <p:cNvSpPr>
            <a:spLocks noGrp="1"/>
          </p:cNvSpPr>
          <p:nvPr>
            <p:ph idx="1"/>
          </p:nvPr>
        </p:nvSpPr>
        <p:spPr>
          <a:xfrm>
            <a:off x="1202919" y="1792936"/>
            <a:ext cx="9784080" cy="4206240"/>
          </a:xfrm>
        </p:spPr>
        <p:txBody>
          <a:bodyPr>
            <a:noAutofit/>
          </a:bodyPr>
          <a:lstStyle/>
          <a:p>
            <a:pPr algn="just"/>
            <a:r>
              <a:rPr lang="ru-KZ" sz="3600" i="1" dirty="0" err="1">
                <a:solidFill>
                  <a:schemeClr val="bg1"/>
                </a:solidFill>
                <a:effectLst/>
                <a:latin typeface="Times New Roman" panose="02020603050405020304" pitchFamily="18" charset="0"/>
                <a:ea typeface="Calibri" panose="020F0502020204030204" pitchFamily="34" charset="0"/>
              </a:rPr>
              <a:t>Performance</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audit</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has</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been</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widely</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used</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in</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economically</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developed</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countries</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The</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occurrence</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of</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performance</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audit</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is</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associated</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with</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the</a:t>
            </a:r>
            <a:r>
              <a:rPr lang="ru-KZ" sz="3600" i="1" dirty="0">
                <a:solidFill>
                  <a:schemeClr val="bg1"/>
                </a:solidFill>
                <a:effectLst/>
                <a:latin typeface="Times New Roman" panose="02020603050405020304" pitchFamily="18" charset="0"/>
                <a:ea typeface="Calibri" panose="020F0502020204030204" pitchFamily="34" charset="0"/>
              </a:rPr>
              <a:t> 50s </a:t>
            </a:r>
            <a:r>
              <a:rPr lang="ru-KZ" sz="3600" i="1" dirty="0" err="1">
                <a:solidFill>
                  <a:schemeClr val="bg1"/>
                </a:solidFill>
                <a:effectLst/>
                <a:latin typeface="Times New Roman" panose="02020603050405020304" pitchFamily="18" charset="0"/>
                <a:ea typeface="Calibri" panose="020F0502020204030204" pitchFamily="34" charset="0"/>
              </a:rPr>
              <a:t>of</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the</a:t>
            </a:r>
            <a:r>
              <a:rPr lang="ru-KZ" sz="3600" i="1" dirty="0">
                <a:solidFill>
                  <a:schemeClr val="bg1"/>
                </a:solidFill>
                <a:effectLst/>
                <a:latin typeface="Times New Roman" panose="02020603050405020304" pitchFamily="18" charset="0"/>
                <a:ea typeface="Calibri" panose="020F0502020204030204" pitchFamily="34" charset="0"/>
              </a:rPr>
              <a:t> XX </a:t>
            </a:r>
            <a:r>
              <a:rPr lang="ru-KZ" sz="3600" i="1" dirty="0" err="1">
                <a:solidFill>
                  <a:schemeClr val="bg1"/>
                </a:solidFill>
                <a:effectLst/>
                <a:latin typeface="Times New Roman" panose="02020603050405020304" pitchFamily="18" charset="0"/>
                <a:ea typeface="Calibri" panose="020F0502020204030204" pitchFamily="34" charset="0"/>
              </a:rPr>
              <a:t>century</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In</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many</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foreign</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countries</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this</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period</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of</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time</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is</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characterized</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by</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major</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institutional</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changes</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in</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the</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economic</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political</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social</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and</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other</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spheres</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of</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activity</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which</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directly</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created</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the</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conditions</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for</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the</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formation</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and</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development</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of</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performance</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audit</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as</a:t>
            </a:r>
            <a:r>
              <a:rPr lang="ru-KZ" sz="3600" i="1" dirty="0">
                <a:solidFill>
                  <a:schemeClr val="bg1"/>
                </a:solidFill>
                <a:effectLst/>
                <a:latin typeface="Times New Roman" panose="02020603050405020304" pitchFamily="18" charset="0"/>
                <a:ea typeface="Calibri" panose="020F0502020204030204" pitchFamily="34" charset="0"/>
              </a:rPr>
              <a:t> a </a:t>
            </a:r>
            <a:r>
              <a:rPr lang="ru-KZ" sz="3600" i="1" dirty="0" err="1">
                <a:solidFill>
                  <a:schemeClr val="bg1"/>
                </a:solidFill>
                <a:effectLst/>
                <a:latin typeface="Times New Roman" panose="02020603050405020304" pitchFamily="18" charset="0"/>
                <a:ea typeface="Calibri" panose="020F0502020204030204" pitchFamily="34" charset="0"/>
              </a:rPr>
              <a:t>new</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form</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of</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state</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financial</a:t>
            </a:r>
            <a:r>
              <a:rPr lang="ru-KZ" sz="3600" i="1" dirty="0">
                <a:solidFill>
                  <a:schemeClr val="bg1"/>
                </a:solidFill>
                <a:effectLst/>
                <a:latin typeface="Times New Roman" panose="02020603050405020304" pitchFamily="18" charset="0"/>
                <a:ea typeface="Calibri" panose="020F0502020204030204" pitchFamily="34" charset="0"/>
              </a:rPr>
              <a:t> </a:t>
            </a:r>
            <a:r>
              <a:rPr lang="ru-KZ" sz="3600" i="1" dirty="0" err="1">
                <a:solidFill>
                  <a:schemeClr val="bg1"/>
                </a:solidFill>
                <a:effectLst/>
                <a:latin typeface="Times New Roman" panose="02020603050405020304" pitchFamily="18" charset="0"/>
                <a:ea typeface="Calibri" panose="020F0502020204030204" pitchFamily="34" charset="0"/>
              </a:rPr>
              <a:t>control</a:t>
            </a:r>
            <a:endParaRPr lang="ru-KZ" sz="3600" i="1" dirty="0">
              <a:solidFill>
                <a:schemeClr val="bg1"/>
              </a:solidFill>
            </a:endParaRPr>
          </a:p>
        </p:txBody>
      </p:sp>
    </p:spTree>
    <p:extLst>
      <p:ext uri="{BB962C8B-B14F-4D97-AF65-F5344CB8AC3E}">
        <p14:creationId xmlns:p14="http://schemas.microsoft.com/office/powerpoint/2010/main" val="3710604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83022EE-042D-4123-94F3-31E8DBCFC437}"/>
              </a:ext>
            </a:extLst>
          </p:cNvPr>
          <p:cNvSpPr>
            <a:spLocks noGrp="1"/>
          </p:cNvSpPr>
          <p:nvPr>
            <p:ph idx="1"/>
          </p:nvPr>
        </p:nvSpPr>
        <p:spPr>
          <a:xfrm>
            <a:off x="838200" y="2636519"/>
            <a:ext cx="10515600" cy="3540443"/>
          </a:xfrm>
        </p:spPr>
        <p:txBody>
          <a:bodyPr>
            <a:normAutofit/>
          </a:bodyPr>
          <a:lstStyle/>
          <a:p>
            <a:pPr algn="just"/>
            <a:r>
              <a:rPr lang="en-US" sz="4400" dirty="0"/>
              <a:t>efficiency audit is characterized as a type of control that checks the efficiency and economy of spending public funds allocated from the budget.</a:t>
            </a:r>
            <a:endParaRPr lang="ru-KZ" sz="4400" dirty="0"/>
          </a:p>
        </p:txBody>
      </p:sp>
      <p:sp>
        <p:nvSpPr>
          <p:cNvPr id="5" name="Выноска: стрелка вниз 4">
            <a:extLst>
              <a:ext uri="{FF2B5EF4-FFF2-40B4-BE49-F238E27FC236}">
                <a16:creationId xmlns:a16="http://schemas.microsoft.com/office/drawing/2014/main" id="{0EB7B708-B1CE-4670-99F5-856B7BE88A03}"/>
              </a:ext>
            </a:extLst>
          </p:cNvPr>
          <p:cNvSpPr/>
          <p:nvPr/>
        </p:nvSpPr>
        <p:spPr>
          <a:xfrm>
            <a:off x="965200" y="248920"/>
            <a:ext cx="10388600" cy="23876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mn-lt"/>
              </a:rPr>
              <a:t>The concept of performance audit was first stated in 1977 by the International organization of Supreme state audit institutions (INTOSAI).</a:t>
            </a:r>
            <a:endParaRPr lang="ru-KZ" dirty="0"/>
          </a:p>
        </p:txBody>
      </p:sp>
    </p:spTree>
    <p:extLst>
      <p:ext uri="{BB962C8B-B14F-4D97-AF65-F5344CB8AC3E}">
        <p14:creationId xmlns:p14="http://schemas.microsoft.com/office/powerpoint/2010/main" val="1961193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D415B1-134A-416C-A097-37FBAD8B650F}"/>
              </a:ext>
            </a:extLst>
          </p:cNvPr>
          <p:cNvSpPr>
            <a:spLocks noGrp="1"/>
          </p:cNvSpPr>
          <p:nvPr>
            <p:ph type="title"/>
          </p:nvPr>
        </p:nvSpPr>
        <p:spPr/>
        <p:txBody>
          <a:bodyPr/>
          <a:lstStyle/>
          <a:p>
            <a:r>
              <a:rPr lang="en-US" dirty="0"/>
              <a:t>Formulation of performance audit in world practice</a:t>
            </a:r>
            <a:endParaRPr lang="ru-KZ" dirty="0"/>
          </a:p>
        </p:txBody>
      </p:sp>
      <p:graphicFrame>
        <p:nvGraphicFramePr>
          <p:cNvPr id="4" name="Таблица 4">
            <a:extLst>
              <a:ext uri="{FF2B5EF4-FFF2-40B4-BE49-F238E27FC236}">
                <a16:creationId xmlns:a16="http://schemas.microsoft.com/office/drawing/2014/main" id="{96CD7359-E929-43A5-8E02-454847FA04F1}"/>
              </a:ext>
            </a:extLst>
          </p:cNvPr>
          <p:cNvGraphicFramePr>
            <a:graphicFrameLocks noGrp="1"/>
          </p:cNvGraphicFramePr>
          <p:nvPr>
            <p:extLst>
              <p:ext uri="{D42A27DB-BD31-4B8C-83A1-F6EECF244321}">
                <p14:modId xmlns:p14="http://schemas.microsoft.com/office/powerpoint/2010/main" val="1203932677"/>
              </p:ext>
            </p:extLst>
          </p:nvPr>
        </p:nvGraphicFramePr>
        <p:xfrm>
          <a:off x="1209040" y="1969346"/>
          <a:ext cx="9570720" cy="4047878"/>
        </p:xfrm>
        <a:graphic>
          <a:graphicData uri="http://schemas.openxmlformats.org/drawingml/2006/table">
            <a:tbl>
              <a:tblPr firstRow="1" bandRow="1">
                <a:tableStyleId>{5C22544A-7EE6-4342-B048-85BDC9FD1C3A}</a:tableStyleId>
              </a:tblPr>
              <a:tblGrid>
                <a:gridCol w="2125310">
                  <a:extLst>
                    <a:ext uri="{9D8B030D-6E8A-4147-A177-3AD203B41FA5}">
                      <a16:colId xmlns:a16="http://schemas.microsoft.com/office/drawing/2014/main" val="3405117246"/>
                    </a:ext>
                  </a:extLst>
                </a:gridCol>
                <a:gridCol w="3920324">
                  <a:extLst>
                    <a:ext uri="{9D8B030D-6E8A-4147-A177-3AD203B41FA5}">
                      <a16:colId xmlns:a16="http://schemas.microsoft.com/office/drawing/2014/main" val="1391635257"/>
                    </a:ext>
                  </a:extLst>
                </a:gridCol>
                <a:gridCol w="3525086">
                  <a:extLst>
                    <a:ext uri="{9D8B030D-6E8A-4147-A177-3AD203B41FA5}">
                      <a16:colId xmlns:a16="http://schemas.microsoft.com/office/drawing/2014/main" val="714532250"/>
                    </a:ext>
                  </a:extLst>
                </a:gridCol>
              </a:tblGrid>
              <a:tr h="458894">
                <a:tc>
                  <a:txBody>
                    <a:bodyPr/>
                    <a:lstStyle/>
                    <a:p>
                      <a:pPr algn="ctr">
                        <a:lnSpc>
                          <a:spcPct val="100000"/>
                        </a:lnSpc>
                      </a:pPr>
                      <a:r>
                        <a:rPr lang="en-US" sz="2400" dirty="0">
                          <a:latin typeface="Times New Roman" panose="02020603050405020304" pitchFamily="18" charset="0"/>
                          <a:cs typeface="Times New Roman" panose="02020603050405020304" pitchFamily="18" charset="0"/>
                        </a:rPr>
                        <a:t>country</a:t>
                      </a:r>
                      <a:endParaRPr lang="ru-KZ" sz="2400" dirty="0">
                        <a:latin typeface="Times New Roman" panose="02020603050405020304" pitchFamily="18" charset="0"/>
                        <a:cs typeface="Times New Roman" panose="02020603050405020304" pitchFamily="18" charset="0"/>
                      </a:endParaRPr>
                    </a:p>
                  </a:txBody>
                  <a:tcPr/>
                </a:tc>
                <a:tc>
                  <a:txBody>
                    <a:bodyPr/>
                    <a:lstStyle/>
                    <a:p>
                      <a:pPr algn="ctr">
                        <a:lnSpc>
                          <a:spcPct val="100000"/>
                        </a:lnSpc>
                      </a:pPr>
                      <a:r>
                        <a:rPr lang="en-US" sz="2400" dirty="0">
                          <a:latin typeface="Times New Roman" panose="02020603050405020304" pitchFamily="18" charset="0"/>
                          <a:cs typeface="Times New Roman" panose="02020603050405020304" pitchFamily="18" charset="0"/>
                        </a:rPr>
                        <a:t>English</a:t>
                      </a:r>
                      <a:endParaRPr lang="ru-KZ" sz="2400" dirty="0">
                        <a:latin typeface="Times New Roman" panose="02020603050405020304" pitchFamily="18" charset="0"/>
                        <a:cs typeface="Times New Roman" panose="02020603050405020304" pitchFamily="18" charset="0"/>
                      </a:endParaRPr>
                    </a:p>
                  </a:txBody>
                  <a:tcPr/>
                </a:tc>
                <a:tc>
                  <a:txBody>
                    <a:bodyPr/>
                    <a:lstStyle/>
                    <a:p>
                      <a:pPr algn="just">
                        <a:lnSpc>
                          <a:spcPct val="100000"/>
                        </a:lnSpc>
                      </a:pPr>
                      <a:r>
                        <a:rPr lang="en-US" sz="2400" dirty="0">
                          <a:latin typeface="Times New Roman" panose="02020603050405020304" pitchFamily="18" charset="0"/>
                          <a:cs typeface="Times New Roman" panose="02020603050405020304" pitchFamily="18" charset="0"/>
                        </a:rPr>
                        <a:t>Russian</a:t>
                      </a:r>
                      <a:endParaRPr lang="ru-KZ"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872521192"/>
                  </a:ext>
                </a:extLst>
              </a:tr>
              <a:tr h="743714">
                <a:tc>
                  <a:txBody>
                    <a:bodyPr/>
                    <a:lstStyle/>
                    <a:p>
                      <a:pPr algn="ctr">
                        <a:lnSpc>
                          <a:spcPct val="100000"/>
                        </a:lnSpc>
                      </a:pPr>
                      <a:r>
                        <a:rPr lang="en-US" sz="2400" dirty="0">
                          <a:latin typeface="Times New Roman" panose="02020603050405020304" pitchFamily="18" charset="0"/>
                          <a:cs typeface="Times New Roman" panose="02020603050405020304" pitchFamily="18" charset="0"/>
                        </a:rPr>
                        <a:t>Canada, United Kingdom</a:t>
                      </a:r>
                      <a:endParaRPr lang="ru-KZ" sz="2400" dirty="0">
                        <a:latin typeface="Times New Roman" panose="02020603050405020304" pitchFamily="18" charset="0"/>
                        <a:cs typeface="Times New Roman" panose="02020603050405020304" pitchFamily="18" charset="0"/>
                      </a:endParaRPr>
                    </a:p>
                  </a:txBody>
                  <a:tcPr/>
                </a:tc>
                <a:tc>
                  <a:txBody>
                    <a:bodyPr/>
                    <a:lstStyle/>
                    <a:p>
                      <a:pPr marL="69850" algn="ctr">
                        <a:lnSpc>
                          <a:spcPct val="100000"/>
                        </a:lnSpc>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«Value for money audit»,</a:t>
                      </a:r>
                      <a:endParaRPr lang="ru-KZ"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9850" algn="ctr">
                        <a:lnSpc>
                          <a:spcPct val="100000"/>
                        </a:lnSpc>
                      </a:pP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9850" algn="ctr">
                        <a:lnSpc>
                          <a:spcPct val="100000"/>
                        </a:lnSpc>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«VFM audit»</a:t>
                      </a:r>
                      <a:endParaRPr lang="ru-KZ"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7945">
                        <a:lnSpc>
                          <a:spcPct val="100000"/>
                        </a:lnSpc>
                      </a:pPr>
                      <a:r>
                        <a:rPr lang="ru-RU" sz="2400">
                          <a:effectLst/>
                          <a:latin typeface="Times New Roman" panose="02020603050405020304" pitchFamily="18" charset="0"/>
                          <a:ea typeface="Times New Roman" panose="02020603050405020304" pitchFamily="18" charset="0"/>
                          <a:cs typeface="Times New Roman" panose="02020603050405020304" pitchFamily="18" charset="0"/>
                        </a:rPr>
                        <a:t>Аудит выгоды от использования</a:t>
                      </a:r>
                      <a:endParaRPr lang="ru-KZ" sz="2400">
                        <a:effectLst/>
                        <a:latin typeface="Times New Roman" panose="02020603050405020304" pitchFamily="18" charset="0"/>
                        <a:ea typeface="Times New Roman" panose="02020603050405020304" pitchFamily="18" charset="0"/>
                        <a:cs typeface="Times New Roman" panose="02020603050405020304" pitchFamily="18" charset="0"/>
                      </a:endParaRPr>
                    </a:p>
                    <a:p>
                      <a:pPr marL="67945">
                        <a:lnSpc>
                          <a:spcPct val="100000"/>
                        </a:lnSpc>
                      </a:pPr>
                      <a:r>
                        <a:rPr lang="ru-RU" sz="2400">
                          <a:effectLst/>
                          <a:latin typeface="Times New Roman" panose="02020603050405020304" pitchFamily="18" charset="0"/>
                          <a:ea typeface="Times New Roman" panose="02020603050405020304" pitchFamily="18" charset="0"/>
                          <a:cs typeface="Times New Roman" panose="02020603050405020304" pitchFamily="18" charset="0"/>
                        </a:rPr>
                        <a:t>денег</a:t>
                      </a:r>
                      <a:endParaRPr lang="ru-KZ"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900075509"/>
                  </a:ext>
                </a:extLst>
              </a:tr>
              <a:tr h="651492">
                <a:tc>
                  <a:txBody>
                    <a:bodyPr/>
                    <a:lstStyle/>
                    <a:p>
                      <a:pPr algn="ctr">
                        <a:lnSpc>
                          <a:spcPct val="100000"/>
                        </a:lnSpc>
                      </a:pPr>
                      <a:r>
                        <a:rPr lang="en-US" sz="2400" dirty="0">
                          <a:latin typeface="Times New Roman" panose="02020603050405020304" pitchFamily="18" charset="0"/>
                          <a:cs typeface="Times New Roman" panose="02020603050405020304" pitchFamily="18" charset="0"/>
                        </a:rPr>
                        <a:t>Australia</a:t>
                      </a:r>
                      <a:endParaRPr lang="ru-KZ" sz="2400" dirty="0">
                        <a:latin typeface="Times New Roman" panose="02020603050405020304" pitchFamily="18" charset="0"/>
                        <a:cs typeface="Times New Roman" panose="02020603050405020304" pitchFamily="18" charset="0"/>
                      </a:endParaRPr>
                    </a:p>
                  </a:txBody>
                  <a:tcPr/>
                </a:tc>
                <a:tc>
                  <a:txBody>
                    <a:bodyPr/>
                    <a:lstStyle/>
                    <a:p>
                      <a:pPr marL="69850" algn="ctr">
                        <a:lnSpc>
                          <a:spcPct val="100000"/>
                        </a:lnSpc>
                      </a:pPr>
                      <a:r>
                        <a:rPr lang="ru-RU" sz="2400">
                          <a:effectLst/>
                          <a:latin typeface="Times New Roman" panose="02020603050405020304" pitchFamily="18" charset="0"/>
                          <a:ea typeface="Times New Roman" panose="02020603050405020304" pitchFamily="18" charset="0"/>
                          <a:cs typeface="Times New Roman" panose="02020603050405020304" pitchFamily="18" charset="0"/>
                        </a:rPr>
                        <a:t>«Efficiency audit»</a:t>
                      </a:r>
                      <a:endParaRPr lang="ru-KZ"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7945">
                        <a:lnSpc>
                          <a:spcPct val="100000"/>
                        </a:lnSpc>
                      </a:pPr>
                      <a:r>
                        <a:rPr lang="ru-RU" sz="2400">
                          <a:effectLst/>
                          <a:latin typeface="Times New Roman" panose="02020603050405020304" pitchFamily="18" charset="0"/>
                          <a:ea typeface="Times New Roman" panose="02020603050405020304" pitchFamily="18" charset="0"/>
                          <a:cs typeface="Times New Roman" panose="02020603050405020304" pitchFamily="18" charset="0"/>
                        </a:rPr>
                        <a:t>Аудит эффективности</a:t>
                      </a:r>
                      <a:endParaRPr lang="ru-KZ"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18937897"/>
                  </a:ext>
                </a:extLst>
              </a:tr>
              <a:tr h="651492">
                <a:tc>
                  <a:txBody>
                    <a:bodyPr/>
                    <a:lstStyle/>
                    <a:p>
                      <a:pPr algn="ctr">
                        <a:lnSpc>
                          <a:spcPct val="100000"/>
                        </a:lnSpc>
                      </a:pPr>
                      <a:r>
                        <a:rPr lang="en-US" sz="2400" dirty="0">
                          <a:latin typeface="Times New Roman" panose="02020603050405020304" pitchFamily="18" charset="0"/>
                          <a:cs typeface="Times New Roman" panose="02020603050405020304" pitchFamily="18" charset="0"/>
                        </a:rPr>
                        <a:t>USA</a:t>
                      </a:r>
                      <a:endParaRPr lang="ru-KZ" sz="2400" dirty="0">
                        <a:latin typeface="Times New Roman" panose="02020603050405020304" pitchFamily="18" charset="0"/>
                        <a:cs typeface="Times New Roman" panose="02020603050405020304" pitchFamily="18" charset="0"/>
                      </a:endParaRPr>
                    </a:p>
                  </a:txBody>
                  <a:tcPr/>
                </a:tc>
                <a:tc>
                  <a:txBody>
                    <a:bodyPr/>
                    <a:lstStyle/>
                    <a:p>
                      <a:pPr marL="69850" algn="ctr">
                        <a:lnSpc>
                          <a:spcPct val="100000"/>
                        </a:lnSpc>
                      </a:pPr>
                      <a:r>
                        <a:rPr lang="ru-RU" sz="2400">
                          <a:effectLst/>
                          <a:latin typeface="Times New Roman" panose="02020603050405020304" pitchFamily="18" charset="0"/>
                          <a:ea typeface="Times New Roman" panose="02020603050405020304" pitchFamily="18" charset="0"/>
                          <a:cs typeface="Times New Roman" panose="02020603050405020304" pitchFamily="18" charset="0"/>
                        </a:rPr>
                        <a:t>«Operational audit»</a:t>
                      </a:r>
                      <a:endParaRPr lang="ru-KZ"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7945">
                        <a:lnSpc>
                          <a:spcPct val="100000"/>
                        </a:lnSpc>
                      </a:pPr>
                      <a:r>
                        <a:rPr lang="ru-RU" sz="2400">
                          <a:effectLst/>
                          <a:latin typeface="Times New Roman" panose="02020603050405020304" pitchFamily="18" charset="0"/>
                          <a:ea typeface="Times New Roman" panose="02020603050405020304" pitchFamily="18" charset="0"/>
                          <a:cs typeface="Times New Roman" panose="02020603050405020304" pitchFamily="18" charset="0"/>
                        </a:rPr>
                        <a:t>Операционный аудит</a:t>
                      </a:r>
                      <a:endParaRPr lang="ru-KZ"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737452317"/>
                  </a:ext>
                </a:extLst>
              </a:tr>
              <a:tr h="910304">
                <a:tc>
                  <a:txBody>
                    <a:bodyPr/>
                    <a:lstStyle/>
                    <a:p>
                      <a:pPr algn="ctr">
                        <a:lnSpc>
                          <a:spcPct val="100000"/>
                        </a:lnSpc>
                      </a:pPr>
                      <a:r>
                        <a:rPr lang="en-US" sz="2400" dirty="0">
                          <a:latin typeface="Times New Roman" panose="02020603050405020304" pitchFamily="18" charset="0"/>
                          <a:cs typeface="Times New Roman" panose="02020603050405020304" pitchFamily="18" charset="0"/>
                        </a:rPr>
                        <a:t>Sweden, Norway, Denmark</a:t>
                      </a:r>
                      <a:endParaRPr lang="ru-KZ" sz="2400" dirty="0">
                        <a:latin typeface="Times New Roman" panose="02020603050405020304" pitchFamily="18" charset="0"/>
                        <a:cs typeface="Times New Roman" panose="02020603050405020304" pitchFamily="18" charset="0"/>
                      </a:endParaRPr>
                    </a:p>
                  </a:txBody>
                  <a:tcPr/>
                </a:tc>
                <a:tc>
                  <a:txBody>
                    <a:bodyPr/>
                    <a:lstStyle/>
                    <a:p>
                      <a:pPr marL="69850" algn="ctr">
                        <a:lnSpc>
                          <a:spcPct val="100000"/>
                        </a:lnSpc>
                      </a:pP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Performance</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cs typeface="Times New Roman" panose="02020603050405020304" pitchFamily="18" charset="0"/>
                        </a:rPr>
                        <a:t>audit</a:t>
                      </a: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KZ"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67945">
                        <a:lnSpc>
                          <a:spcPct val="100000"/>
                        </a:lnSpc>
                      </a:pPr>
                      <a:r>
                        <a:rPr lang="ru-RU" sz="2400" dirty="0">
                          <a:effectLst/>
                          <a:latin typeface="Times New Roman" panose="02020603050405020304" pitchFamily="18" charset="0"/>
                          <a:ea typeface="Times New Roman" panose="02020603050405020304" pitchFamily="18" charset="0"/>
                          <a:cs typeface="Times New Roman" panose="02020603050405020304" pitchFamily="18" charset="0"/>
                        </a:rPr>
                        <a:t>Аудит исполнения или управления</a:t>
                      </a:r>
                      <a:endParaRPr lang="ru-KZ"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4001621676"/>
                  </a:ext>
                </a:extLst>
              </a:tr>
            </a:tbl>
          </a:graphicData>
        </a:graphic>
      </p:graphicFrame>
    </p:spTree>
    <p:extLst>
      <p:ext uri="{BB962C8B-B14F-4D97-AF65-F5344CB8AC3E}">
        <p14:creationId xmlns:p14="http://schemas.microsoft.com/office/powerpoint/2010/main" val="3389372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1C6626E-9543-42DA-BE04-C22D7BBE262E}"/>
              </a:ext>
            </a:extLst>
          </p:cNvPr>
          <p:cNvSpPr>
            <a:spLocks noGrp="1"/>
          </p:cNvSpPr>
          <p:nvPr>
            <p:ph type="title"/>
          </p:nvPr>
        </p:nvSpPr>
        <p:spPr/>
        <p:txBody>
          <a:bodyPr/>
          <a:lstStyle/>
          <a:p>
            <a:r>
              <a:rPr lang="en-US" dirty="0"/>
              <a:t>Canada</a:t>
            </a:r>
            <a:endParaRPr lang="ru-KZ" dirty="0"/>
          </a:p>
        </p:txBody>
      </p:sp>
      <p:sp>
        <p:nvSpPr>
          <p:cNvPr id="3" name="Объект 2">
            <a:extLst>
              <a:ext uri="{FF2B5EF4-FFF2-40B4-BE49-F238E27FC236}">
                <a16:creationId xmlns:a16="http://schemas.microsoft.com/office/drawing/2014/main" id="{FC47216B-27A2-450F-ADF6-E27CF713FADF}"/>
              </a:ext>
            </a:extLst>
          </p:cNvPr>
          <p:cNvSpPr>
            <a:spLocks noGrp="1"/>
          </p:cNvSpPr>
          <p:nvPr>
            <p:ph idx="1"/>
          </p:nvPr>
        </p:nvSpPr>
        <p:spPr>
          <a:xfrm>
            <a:off x="838200" y="1452880"/>
            <a:ext cx="10515600" cy="4724083"/>
          </a:xfrm>
        </p:spPr>
        <p:txBody>
          <a:bodyPr>
            <a:normAutofit lnSpcReduction="10000"/>
          </a:bodyPr>
          <a:lstStyle/>
          <a:p>
            <a:pPr algn="just">
              <a:lnSpc>
                <a:spcPct val="100000"/>
              </a:lnSpc>
              <a:spcBef>
                <a:spcPts val="0"/>
              </a:spcBef>
            </a:pPr>
            <a:r>
              <a:rPr lang="ru-KZ"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Performance</a:t>
            </a:r>
            <a:r>
              <a:rPr lang="ru-K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auditing</a:t>
            </a:r>
            <a:r>
              <a:rPr lang="ru-K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became</a:t>
            </a:r>
            <a:r>
              <a:rPr lang="ru-K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widespread</a:t>
            </a:r>
            <a:r>
              <a:rPr lang="ru-K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in</a:t>
            </a:r>
            <a:r>
              <a:rPr lang="ru-K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Canada</a:t>
            </a:r>
            <a:r>
              <a:rPr lang="ru-K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after</a:t>
            </a:r>
            <a:r>
              <a:rPr lang="ru-K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government</a:t>
            </a:r>
            <a:r>
              <a:rPr lang="ru-K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Canada</a:t>
            </a:r>
            <a:r>
              <a:rPr lang="ru-K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adopted</a:t>
            </a:r>
            <a:r>
              <a:rPr lang="ru-K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management</a:t>
            </a:r>
            <a:r>
              <a:rPr lang="ru-K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principles</a:t>
            </a:r>
            <a:r>
              <a:rPr lang="ru-K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focused</a:t>
            </a:r>
            <a:r>
              <a:rPr lang="ru-K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on</a:t>
            </a:r>
            <a:r>
              <a:rPr lang="ru-K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achieving</a:t>
            </a:r>
            <a:r>
              <a:rPr lang="ru-K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final</a:t>
            </a:r>
            <a:r>
              <a:rPr lang="ru-K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KZ"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result</a:t>
            </a:r>
            <a:r>
              <a:rPr lang="ru-KZ"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Bef>
                <a:spcPts val="0"/>
              </a:spcBef>
            </a:pPr>
            <a:r>
              <a:rPr lang="en-US" sz="2400" dirty="0">
                <a:solidFill>
                  <a:schemeClr val="bg1"/>
                </a:solidFill>
                <a:latin typeface="Times New Roman" panose="02020603050405020304" pitchFamily="18" charset="0"/>
                <a:cs typeface="Times New Roman" panose="02020603050405020304" pitchFamily="18" charset="0"/>
              </a:rPr>
              <a:t>At the present stage, the parliaments of foreign countries are interested in the activities of state financial control bodies in relation to the quality of verification of the effectiveness of budget spending and the use of state assets. </a:t>
            </a:r>
            <a:endParaRPr lang="ru-RU" sz="2400" dirty="0">
              <a:solidFill>
                <a:schemeClr val="bg1"/>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en-US" sz="2400" dirty="0">
                <a:solidFill>
                  <a:schemeClr val="bg1"/>
                </a:solidFill>
                <a:latin typeface="Times New Roman" panose="02020603050405020304" pitchFamily="18" charset="0"/>
                <a:cs typeface="Times New Roman" panose="02020603050405020304" pitchFamily="18" charset="0"/>
              </a:rPr>
              <a:t>Public audit and financial control authorities are looking for ways to work closely with the government authorities of their countries in order to gain additional support for their activities and thus encourage the development of performance audit. </a:t>
            </a:r>
            <a:endParaRPr lang="ru-RU" sz="2400" dirty="0">
              <a:solidFill>
                <a:schemeClr val="bg1"/>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en-US" sz="2400" dirty="0">
                <a:solidFill>
                  <a:schemeClr val="bg1"/>
                </a:solidFill>
                <a:latin typeface="Times New Roman" panose="02020603050405020304" pitchFamily="18" charset="0"/>
                <a:cs typeface="Times New Roman" panose="02020603050405020304" pitchFamily="18" charset="0"/>
              </a:rPr>
              <a:t>The Canadian experience in relation to organization of audit of the Republic of Kazakhstan, which applies a performance audit in the implementation of public audit and financial control is an invaluable contribution.</a:t>
            </a:r>
            <a:endParaRPr lang="ru-KZ"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2724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C4A82D-224E-4A74-BA74-1D62FC03C6C3}"/>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The external state control</a:t>
            </a:r>
            <a:endParaRPr lang="ru-KZ"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D2E99070-5297-4713-8E05-F00D63828167}"/>
              </a:ext>
            </a:extLst>
          </p:cNvPr>
          <p:cNvSpPr>
            <a:spLocks noGrp="1"/>
          </p:cNvSpPr>
          <p:nvPr>
            <p:ph idx="1"/>
          </p:nvPr>
        </p:nvSpPr>
        <p:spPr>
          <a:xfrm>
            <a:off x="838200" y="1808480"/>
            <a:ext cx="10515600" cy="4368483"/>
          </a:xfrm>
        </p:spPr>
        <p:txBody>
          <a:bodyPr>
            <a:normAutofit/>
          </a:bodyPr>
          <a:lstStyle/>
          <a:p>
            <a:pPr algn="just"/>
            <a:r>
              <a:rPr lang="en-US" sz="3600" dirty="0"/>
              <a:t>The external state control in different countries is carried out through the respective Central auditing bodies and associations of Supreme audit institutions - example: in Sweden the National Agency for audit, in Germany and in France — the Chamber, in the UK — the national audit office</a:t>
            </a:r>
            <a:r>
              <a:rPr lang="ru-RU" sz="3600" dirty="0"/>
              <a:t>, </a:t>
            </a:r>
            <a:r>
              <a:rPr lang="en-US" sz="3600" dirty="0"/>
              <a:t> Canada</a:t>
            </a:r>
            <a:r>
              <a:rPr lang="ru-RU" sz="3600" dirty="0"/>
              <a:t> -</a:t>
            </a:r>
            <a:r>
              <a:rPr lang="en-US" sz="3600" dirty="0"/>
              <a:t> the Auditor General</a:t>
            </a:r>
            <a:r>
              <a:rPr lang="ru-RU" sz="3600" dirty="0"/>
              <a:t> </a:t>
            </a:r>
            <a:r>
              <a:rPr lang="en-US" sz="3600" dirty="0"/>
              <a:t>office, in U.S. —</a:t>
            </a:r>
            <a:r>
              <a:rPr lang="ru-RU" sz="3600" dirty="0"/>
              <a:t> </a:t>
            </a:r>
            <a:r>
              <a:rPr lang="en-US" sz="3600" dirty="0"/>
              <a:t> General accounting Office</a:t>
            </a:r>
            <a:endParaRPr lang="ru-KZ" sz="3600" dirty="0"/>
          </a:p>
        </p:txBody>
      </p:sp>
    </p:spTree>
    <p:extLst>
      <p:ext uri="{BB962C8B-B14F-4D97-AF65-F5344CB8AC3E}">
        <p14:creationId xmlns:p14="http://schemas.microsoft.com/office/powerpoint/2010/main" val="2425625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7C722A-9822-4F45-AD3D-FDD83498A795}"/>
              </a:ext>
            </a:extLst>
          </p:cNvPr>
          <p:cNvSpPr>
            <a:spLocks noGrp="1"/>
          </p:cNvSpPr>
          <p:nvPr>
            <p:ph type="title"/>
          </p:nvPr>
        </p:nvSpPr>
        <p:spPr/>
        <p:txBody>
          <a:bodyPr>
            <a:normAutofit/>
          </a:bodyPr>
          <a:lstStyle/>
          <a:p>
            <a:pPr algn="just"/>
            <a:r>
              <a:rPr lang="en-US" sz="2400" dirty="0">
                <a:latin typeface="Times New Roman" panose="02020603050405020304" pitchFamily="18" charset="0"/>
                <a:cs typeface="Times New Roman" panose="02020603050405020304" pitchFamily="18" charset="0"/>
              </a:rPr>
              <a:t>Public sector enterprises of the Republic of Kazakhstan are an important and objectively necessary element of the governmental structure, related to the solution of key national problems</a:t>
            </a:r>
            <a:endParaRPr lang="ru-KZ" sz="24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D3B930C4-FA54-4884-9CF8-E6B1ED3E93CC}"/>
              </a:ext>
            </a:extLst>
          </p:cNvPr>
          <p:cNvSpPr>
            <a:spLocks noGrp="1"/>
          </p:cNvSpPr>
          <p:nvPr>
            <p:ph idx="1"/>
          </p:nvPr>
        </p:nvSpPr>
        <p:spPr/>
        <p:txBody>
          <a:bodyPr/>
          <a:lstStyle/>
          <a:p>
            <a:pPr>
              <a:buFont typeface="Wingdings" panose="05000000000000000000" pitchFamily="2" charset="2"/>
              <a:buChar char="ü"/>
            </a:pPr>
            <a:r>
              <a:rPr lang="en-US" dirty="0"/>
              <a:t>supporting the integrity of the social reproduction process and smoothing cyclical fluctuations;</a:t>
            </a:r>
          </a:p>
          <a:p>
            <a:pPr>
              <a:buFont typeface="Wingdings" panose="05000000000000000000" pitchFamily="2" charset="2"/>
              <a:buChar char="ü"/>
            </a:pPr>
            <a:r>
              <a:rPr lang="en-US" dirty="0"/>
              <a:t> ensuring progressive structural changes in the economy; </a:t>
            </a:r>
          </a:p>
          <a:p>
            <a:pPr>
              <a:buFont typeface="Wingdings" panose="05000000000000000000" pitchFamily="2" charset="2"/>
              <a:buChar char="ü"/>
            </a:pPr>
            <a:r>
              <a:rPr lang="en-US" dirty="0"/>
              <a:t>establishing and developing social infrastructure; </a:t>
            </a:r>
          </a:p>
          <a:p>
            <a:pPr>
              <a:buFont typeface="Wingdings" panose="05000000000000000000" pitchFamily="2" charset="2"/>
              <a:buChar char="ü"/>
            </a:pPr>
            <a:r>
              <a:rPr lang="en-US" dirty="0"/>
              <a:t>protecting the environment;</a:t>
            </a:r>
          </a:p>
          <a:p>
            <a:pPr>
              <a:buFont typeface="Wingdings" panose="05000000000000000000" pitchFamily="2" charset="2"/>
              <a:buChar char="ü"/>
            </a:pPr>
            <a:r>
              <a:rPr lang="en-US" dirty="0"/>
              <a:t> implementing regional policies; </a:t>
            </a:r>
          </a:p>
          <a:p>
            <a:pPr>
              <a:buFont typeface="Wingdings" panose="05000000000000000000" pitchFamily="2" charset="2"/>
              <a:buChar char="ü"/>
            </a:pPr>
            <a:r>
              <a:rPr lang="en-US" dirty="0"/>
              <a:t>ensuring scientific and technological progress</a:t>
            </a:r>
            <a:endParaRPr lang="ru-KZ" dirty="0"/>
          </a:p>
        </p:txBody>
      </p:sp>
    </p:spTree>
    <p:extLst>
      <p:ext uri="{BB962C8B-B14F-4D97-AF65-F5344CB8AC3E}">
        <p14:creationId xmlns:p14="http://schemas.microsoft.com/office/powerpoint/2010/main" val="1660860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C6337B1-8C06-49E4-9DA6-8FF66A8EAAD0}"/>
              </a:ext>
            </a:extLst>
          </p:cNvPr>
          <p:cNvSpPr>
            <a:spLocks noGrp="1"/>
          </p:cNvSpPr>
          <p:nvPr>
            <p:ph type="title"/>
          </p:nvPr>
        </p:nvSpPr>
        <p:spPr/>
        <p:txBody>
          <a:bodyPr/>
          <a:lstStyle/>
          <a:p>
            <a:r>
              <a:rPr lang="en-US" dirty="0"/>
              <a:t>Determine the criteria</a:t>
            </a:r>
            <a:endParaRPr lang="ru-KZ" dirty="0"/>
          </a:p>
        </p:txBody>
      </p:sp>
      <p:sp>
        <p:nvSpPr>
          <p:cNvPr id="3" name="Объект 2">
            <a:extLst>
              <a:ext uri="{FF2B5EF4-FFF2-40B4-BE49-F238E27FC236}">
                <a16:creationId xmlns:a16="http://schemas.microsoft.com/office/drawing/2014/main" id="{361F318B-12E3-478B-B80A-F71AE93DECE1}"/>
              </a:ext>
            </a:extLst>
          </p:cNvPr>
          <p:cNvSpPr>
            <a:spLocks noGrp="1"/>
          </p:cNvSpPr>
          <p:nvPr>
            <p:ph idx="1"/>
          </p:nvPr>
        </p:nvSpPr>
        <p:spPr/>
        <p:txBody>
          <a:bodyPr>
            <a:normAutofit/>
          </a:bodyPr>
          <a:lstStyle/>
          <a:p>
            <a:pPr algn="just"/>
            <a:r>
              <a:rPr lang="en-US" sz="3600" dirty="0">
                <a:latin typeface="Times New Roman" panose="02020603050405020304" pitchFamily="18" charset="0"/>
                <a:cs typeface="Times New Roman" panose="02020603050405020304" pitchFamily="18" charset="0"/>
              </a:rPr>
              <a:t>The first priority in conducting an efficiency audit is to determine the criteria for the effectiveness and efficiency of the use of public financial resources. Since the audit of the effectiveness of budget funds can have many different goals due to the variety of activities of state audit objects, many criteria can be developed that correspond to them</a:t>
            </a:r>
            <a:endParaRPr lang="ru-KZ"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851152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504</TotalTime>
  <Words>776</Words>
  <Application>Microsoft Office PowerPoint</Application>
  <PresentationFormat>Широкоэкранный</PresentationFormat>
  <Paragraphs>56</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Calibri</vt:lpstr>
      <vt:lpstr>Calibri Light</vt:lpstr>
      <vt:lpstr>Times New Roman</vt:lpstr>
      <vt:lpstr>Wingdings</vt:lpstr>
      <vt:lpstr>Тема Office</vt:lpstr>
      <vt:lpstr>Opportunities for improvement of state performance audit in Kazakhstan  </vt:lpstr>
      <vt:lpstr>Презентация PowerPoint</vt:lpstr>
      <vt:lpstr>Performance audit</vt:lpstr>
      <vt:lpstr>Презентация PowerPoint</vt:lpstr>
      <vt:lpstr>Formulation of performance audit in world practice</vt:lpstr>
      <vt:lpstr>Canada</vt:lpstr>
      <vt:lpstr>The external state control</vt:lpstr>
      <vt:lpstr>Public sector enterprises of the Republic of Kazakhstan are an important and objectively necessary element of the governmental structure, related to the solution of key national problems</vt:lpstr>
      <vt:lpstr>Determine the criteria</vt:lpstr>
      <vt:lpstr>Виды критериев оценки эффективности </vt:lpstr>
      <vt:lpstr>To choose criteria for evaluating the effectiveness of both direct and final social results of activities. Therefore, the complete system of state audit of the effectiveness of budget spending in Kazakhstan currently includes the following elements:</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ASUS</dc:creator>
  <cp:lastModifiedBy>ASUS</cp:lastModifiedBy>
  <cp:revision>28</cp:revision>
  <dcterms:created xsi:type="dcterms:W3CDTF">2020-12-07T06:07:33Z</dcterms:created>
  <dcterms:modified xsi:type="dcterms:W3CDTF">2020-12-07T14:32:15Z</dcterms:modified>
</cp:coreProperties>
</file>