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4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1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72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7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2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7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0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E6FC-E817-B644-BB80-445F4E8D185D}" type="datetimeFigureOut">
              <a:rPr lang="ru-RU" smtClean="0"/>
              <a:t>09.02.21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5224F-E39B-2F42-8E61-3F7A2F0F1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5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575" y="241869"/>
            <a:ext cx="8748407" cy="6409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Методы</a:t>
            </a:r>
            <a:r>
              <a:rPr lang="en-US" b="1" dirty="0" smtClean="0"/>
              <a:t> </a:t>
            </a:r>
            <a:r>
              <a:rPr lang="en-US" b="1" dirty="0" err="1" smtClean="0"/>
              <a:t>проверки</a:t>
            </a:r>
            <a:r>
              <a:rPr lang="en-US" b="1" dirty="0" smtClean="0"/>
              <a:t> </a:t>
            </a:r>
            <a:r>
              <a:rPr lang="en-US" b="1" dirty="0" err="1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тестирования</a:t>
            </a:r>
            <a:r>
              <a:rPr lang="en-US" b="1" dirty="0" smtClean="0"/>
              <a:t> </a:t>
            </a:r>
            <a:r>
              <a:rPr lang="en-US" b="1" dirty="0" err="1" smtClean="0"/>
              <a:t>программ</a:t>
            </a:r>
            <a:r>
              <a:rPr lang="en-US" b="1" dirty="0" smtClean="0"/>
              <a:t> </a:t>
            </a:r>
            <a:r>
              <a:rPr lang="en-US" b="1" dirty="0" err="1" smtClean="0"/>
              <a:t>и</a:t>
            </a:r>
            <a:r>
              <a:rPr lang="en-US" b="1" dirty="0" smtClean="0"/>
              <a:t> </a:t>
            </a:r>
            <a:r>
              <a:rPr lang="en-US" b="1" dirty="0" err="1" smtClean="0"/>
              <a:t>систем</a:t>
            </a:r>
            <a:r>
              <a:rPr lang="ru-RU" dirty="0" smtClean="0">
                <a:effectLst/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Аксиомы </a:t>
            </a:r>
            <a:r>
              <a:rPr lang="ru-RU" dirty="0"/>
              <a:t>тестирования, выдвинутые ведущими программистами:</a:t>
            </a:r>
          </a:p>
          <a:p>
            <a:pPr marL="0" indent="0">
              <a:buNone/>
            </a:pPr>
            <a:r>
              <a:rPr lang="ru-RU" dirty="0"/>
              <a:t>— хорош тот тест, для которого высока вероятность обнаружения ошибки;</a:t>
            </a:r>
          </a:p>
          <a:p>
            <a:pPr marL="0" indent="0">
              <a:buNone/>
            </a:pPr>
            <a:r>
              <a:rPr lang="ru-RU" dirty="0"/>
              <a:t>— главная проблема тестирования — решить, когда закончить (обычно решается просто — кончаются деньги);</a:t>
            </a:r>
          </a:p>
          <a:p>
            <a:pPr marL="0" indent="0">
              <a:buNone/>
            </a:pPr>
            <a:r>
              <a:rPr lang="ru-RU" dirty="0"/>
              <a:t>— невозможно тестировать свою собственную программу;</a:t>
            </a:r>
          </a:p>
          <a:p>
            <a:pPr marL="0" indent="0">
              <a:buNone/>
            </a:pPr>
            <a:r>
              <a:rPr lang="ru-RU" dirty="0"/>
              <a:t>— необходимая часть тестов — описание выходных результатов;</a:t>
            </a:r>
          </a:p>
          <a:p>
            <a:pPr marL="0" indent="0">
              <a:buNone/>
            </a:pPr>
            <a:r>
              <a:rPr lang="ru-RU" dirty="0"/>
              <a:t>— избегайте невоспроизводимых тестов;</a:t>
            </a:r>
          </a:p>
          <a:p>
            <a:pPr marL="0" indent="0">
              <a:buNone/>
            </a:pPr>
            <a:r>
              <a:rPr lang="ru-RU" dirty="0"/>
              <a:t>— готовьте тесты как для правильных, так и для неправильных данных;</a:t>
            </a:r>
          </a:p>
          <a:p>
            <a:pPr marL="0" indent="0">
              <a:buNone/>
            </a:pPr>
            <a:r>
              <a:rPr lang="ru-RU" dirty="0"/>
              <a:t>— не тестируйте "с лету";</a:t>
            </a:r>
          </a:p>
          <a:p>
            <a:pPr marL="0" indent="0">
              <a:buNone/>
            </a:pPr>
            <a:r>
              <a:rPr lang="ru-RU" dirty="0"/>
              <a:t>— детально изучайте результаты каждого теста;</a:t>
            </a:r>
          </a:p>
          <a:p>
            <a:pPr marL="0" indent="0">
              <a:buNone/>
            </a:pPr>
            <a:r>
              <a:rPr lang="ru-RU" dirty="0"/>
              <a:t>— по мере обнаружения все большего числа ошибок в некотором модуле или программе, растет вероятность обнаружения в ней еще большего числа ошибок;</a:t>
            </a:r>
          </a:p>
          <a:p>
            <a:pPr marL="0" indent="0">
              <a:buNone/>
            </a:pPr>
            <a:r>
              <a:rPr lang="ru-RU" dirty="0"/>
              <a:t>— тестируют программы лучшие умы;</a:t>
            </a:r>
          </a:p>
          <a:p>
            <a:pPr marL="0" indent="0">
              <a:buNone/>
            </a:pPr>
            <a:r>
              <a:rPr lang="ru-RU" dirty="0"/>
              <a:t>— считают тестируемость главной задачей разработчиков программы;</a:t>
            </a:r>
          </a:p>
          <a:p>
            <a:pPr marL="0" indent="0">
              <a:buNone/>
            </a:pPr>
            <a:r>
              <a:rPr lang="ru-RU" dirty="0"/>
              <a:t>— не изменяй программу, чтобы облегчить тестирование;</a:t>
            </a:r>
          </a:p>
          <a:p>
            <a:pPr marL="0" indent="0">
              <a:buNone/>
            </a:pPr>
            <a:r>
              <a:rPr lang="ru-RU" dirty="0"/>
              <a:t>— тестирование должно начинаться с постановки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74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Методы</a:t>
            </a:r>
            <a:r>
              <a:rPr lang="en-US" dirty="0"/>
              <a:t> "</a:t>
            </a:r>
            <a:r>
              <a:rPr lang="en-US" dirty="0" err="1"/>
              <a:t>черного</a:t>
            </a:r>
            <a:r>
              <a:rPr lang="en-US" dirty="0"/>
              <a:t> </a:t>
            </a:r>
            <a:r>
              <a:rPr lang="en-US" dirty="0" err="1"/>
              <a:t>ящика</a:t>
            </a:r>
            <a:r>
              <a:rPr lang="en-US" dirty="0"/>
              <a:t>" </a:t>
            </a:r>
            <a:r>
              <a:rPr lang="en-US" dirty="0" err="1"/>
              <a:t>обеспечивают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эквивалентное</a:t>
            </a:r>
            <a:r>
              <a:rPr lang="en-US" dirty="0"/>
              <a:t> </a:t>
            </a:r>
            <a:r>
              <a:rPr lang="en-US" dirty="0" err="1"/>
              <a:t>разбиение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граничных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диаграмм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соединении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реверсивным</a:t>
            </a:r>
            <a:r>
              <a:rPr lang="en-US" dirty="0"/>
              <a:t> </a:t>
            </a:r>
            <a:r>
              <a:rPr lang="en-US" dirty="0" err="1"/>
              <a:t>анализом</a:t>
            </a:r>
            <a:r>
              <a:rPr lang="en-US" dirty="0"/>
              <a:t> </a:t>
            </a:r>
            <a:r>
              <a:rPr lang="en-US" dirty="0" err="1"/>
              <a:t>дают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полную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функционировании</a:t>
            </a:r>
            <a:r>
              <a:rPr lang="en-US" dirty="0"/>
              <a:t> </a:t>
            </a:r>
            <a:r>
              <a:rPr lang="en-US" dirty="0" err="1"/>
              <a:t>тестируемой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Метод</a:t>
            </a:r>
            <a:r>
              <a:rPr lang="en-US" dirty="0"/>
              <a:t> "</a:t>
            </a:r>
            <a:r>
              <a:rPr lang="en-US" dirty="0" err="1"/>
              <a:t>белого</a:t>
            </a:r>
            <a:r>
              <a:rPr lang="en-US" dirty="0"/>
              <a:t> </a:t>
            </a:r>
            <a:r>
              <a:rPr lang="en-US" dirty="0" err="1"/>
              <a:t>ящика</a:t>
            </a:r>
            <a:r>
              <a:rPr lang="en-US" dirty="0"/>
              <a:t>"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исследовать</a:t>
            </a:r>
            <a:r>
              <a:rPr lang="en-US" dirty="0"/>
              <a:t> </a:t>
            </a:r>
            <a:r>
              <a:rPr lang="en-US" dirty="0" err="1"/>
              <a:t>внутреннюю</a:t>
            </a:r>
            <a:r>
              <a:rPr lang="en-US" dirty="0"/>
              <a:t> </a:t>
            </a:r>
            <a:r>
              <a:rPr lang="en-US" dirty="0" err="1"/>
              <a:t>структуру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причем</a:t>
            </a:r>
            <a:r>
              <a:rPr lang="en-US" dirty="0"/>
              <a:t> </a:t>
            </a:r>
            <a:r>
              <a:rPr lang="en-US" dirty="0" err="1"/>
              <a:t>обнаружение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критерием</a:t>
            </a:r>
            <a:r>
              <a:rPr lang="en-US" dirty="0"/>
              <a:t> </a:t>
            </a:r>
            <a:r>
              <a:rPr lang="en-US" dirty="0" err="1"/>
              <a:t>исчерпывающего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маршрутов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 (</a:t>
            </a:r>
            <a:r>
              <a:rPr lang="en-US" dirty="0" err="1"/>
              <a:t>графа</a:t>
            </a:r>
            <a:r>
              <a:rPr lang="en-US" dirty="0"/>
              <a:t>) </a:t>
            </a:r>
            <a:r>
              <a:rPr lang="en-US" dirty="0" err="1"/>
              <a:t>передач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, </a:t>
            </a:r>
            <a:r>
              <a:rPr lang="en-US" dirty="0" err="1"/>
              <a:t>среди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рассматриваются</a:t>
            </a:r>
            <a:r>
              <a:rPr lang="en-US" dirty="0"/>
              <a:t>:</a:t>
            </a:r>
            <a:endParaRPr lang="ru-RU" dirty="0"/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/>
              <a:t>а</a:t>
            </a:r>
            <a:r>
              <a:rPr lang="en-US" dirty="0"/>
              <a:t>) </a:t>
            </a:r>
            <a:r>
              <a:rPr lang="en-US" dirty="0" err="1"/>
              <a:t>критерий</a:t>
            </a:r>
            <a:r>
              <a:rPr lang="en-US" dirty="0"/>
              <a:t> </a:t>
            </a:r>
            <a:r>
              <a:rPr lang="en-US" dirty="0" err="1"/>
              <a:t>покрытия</a:t>
            </a:r>
            <a:r>
              <a:rPr lang="en-US" dirty="0"/>
              <a:t> </a:t>
            </a:r>
            <a:r>
              <a:rPr lang="en-US" dirty="0" err="1"/>
              <a:t>операторов</a:t>
            </a:r>
            <a:r>
              <a:rPr lang="en-US" dirty="0"/>
              <a:t> -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совокупности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прохождение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оператора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менееодного</a:t>
            </a:r>
            <a:r>
              <a:rPr lang="en-US" dirty="0"/>
              <a:t> </a:t>
            </a:r>
            <a:r>
              <a:rPr lang="en-US" dirty="0" err="1"/>
              <a:t>раза</a:t>
            </a:r>
            <a:r>
              <a:rPr lang="en-US" dirty="0"/>
              <a:t>;</a:t>
            </a:r>
            <a:endParaRPr lang="ru-RU" dirty="0"/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/>
              <a:t>б</a:t>
            </a:r>
            <a:r>
              <a:rPr lang="en-US" dirty="0"/>
              <a:t>) </a:t>
            </a:r>
            <a:r>
              <a:rPr lang="en-US" dirty="0" err="1"/>
              <a:t>критерий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ветвей</a:t>
            </a:r>
            <a:r>
              <a:rPr lang="en-US" dirty="0"/>
              <a:t> (</a:t>
            </a:r>
            <a:r>
              <a:rPr lang="en-US" dirty="0" err="1"/>
              <a:t>известный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покрытие</a:t>
            </a:r>
            <a:r>
              <a:rPr lang="en-US" dirty="0"/>
              <a:t> </a:t>
            </a:r>
            <a:r>
              <a:rPr lang="en-US" dirty="0" err="1"/>
              <a:t>решений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покрытие</a:t>
            </a:r>
            <a:r>
              <a:rPr lang="en-US" dirty="0"/>
              <a:t> </a:t>
            </a:r>
            <a:r>
              <a:rPr lang="en-US" dirty="0" err="1"/>
              <a:t>переходов</a:t>
            </a:r>
            <a:r>
              <a:rPr lang="en-US" dirty="0"/>
              <a:t>) -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совокупности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прохождение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ветви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крайней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,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раз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Восходящее тестирование. </a:t>
            </a:r>
            <a:r>
              <a:rPr lang="ru-RU" dirty="0"/>
              <a:t>Сначала автономно тестируются модули нижних уровней, которые не вызывают других модулей. При этом достигается такая же их высокая надежность, как и у встроенных в компилятор функций. Затем тестируются модули более высоких уровней вместе с уже проверенными модулями и т. д. по схеме иерархии.</a:t>
            </a:r>
          </a:p>
          <a:p>
            <a:pPr marL="0" indent="0">
              <a:buNone/>
            </a:pPr>
            <a:r>
              <a:rPr lang="ru-RU" dirty="0"/>
              <a:t>При восходящем тестировании для каждого модуля необходима ведущая программа.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Нисходящее тестирование.</a:t>
            </a:r>
            <a:r>
              <a:rPr lang="ru-RU" dirty="0"/>
              <a:t> При этом подходе изолированно тестируется головной модуль или группа модулей головного ядра. Программа собирается и тестируется сверху вниз. Недостающие модули заменяются заглушками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Достоинства </a:t>
            </a:r>
            <a:r>
              <a:rPr lang="ru-RU" dirty="0"/>
              <a:t>нисходящего тестирования: этот метод совмещает тестирование модуля с тестированием сопряжений и частично тестирует функции модуля. </a:t>
            </a:r>
            <a:r>
              <a:rPr lang="ru-RU" i="1" dirty="0" smtClean="0"/>
              <a:t>Недостатки</a:t>
            </a:r>
            <a:r>
              <a:rPr lang="ru-RU" i="1" dirty="0"/>
              <a:t> </a:t>
            </a:r>
            <a:r>
              <a:rPr lang="ru-RU" dirty="0"/>
              <a:t>нисходящего тестирования: модуль редко досконально тестируется сразу после его подключения.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i="1" dirty="0"/>
              <a:t>Модифицированный нисходящий метод. </a:t>
            </a:r>
            <a:r>
              <a:rPr lang="ru-RU" dirty="0"/>
              <a:t>Согласно этому методу, каждый модуль автономно тестируется перед включением в программу, собираемую сверху вниз.</a:t>
            </a:r>
          </a:p>
          <a:p>
            <a:pPr marL="0" indent="0" algn="just">
              <a:buNone/>
            </a:pPr>
            <a:r>
              <a:rPr lang="ru-RU" i="1" dirty="0"/>
              <a:t>Метод большого скачка </a:t>
            </a:r>
            <a:r>
              <a:rPr lang="ru-RU" dirty="0"/>
              <a:t>— каждый модуль тестируется автономно. По окончании автономного тестирования всех модулей модули просто интегрируются в готовую программную систему. Как правило, этот метод нежелателен. Однако если программа мала и хорошо спроектирована по сопряжениям, то метод большого скачка вполне приемлем.</a:t>
            </a:r>
          </a:p>
          <a:p>
            <a:pPr marL="0" indent="0" algn="just">
              <a:buNone/>
            </a:pPr>
            <a:r>
              <a:rPr lang="ru-RU" i="1" dirty="0"/>
              <a:t>Метод сандвича </a:t>
            </a:r>
            <a:r>
              <a:rPr lang="ru-RU" dirty="0"/>
              <a:t>представляет собой компромисс между нисходящим и восходящим подходами. По этому методу реализация и тестирование ведутся одновременно сверху и снизу, и два этих процесса встречаются в заранее намеченной временной точке.</a:t>
            </a:r>
          </a:p>
          <a:p>
            <a:pPr marL="0" indent="0" algn="just">
              <a:buNone/>
            </a:pPr>
            <a:r>
              <a:rPr lang="ru-RU" i="1" dirty="0"/>
              <a:t>Модифицированный метод сандвича: </a:t>
            </a:r>
            <a:r>
              <a:rPr lang="ru-RU" dirty="0"/>
              <a:t>нижние модули тестируются строго снизу вверх, а модули верхних модулей сначала тестируются автономно, а затем собираются нисходящим методом.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Функциональное</a:t>
            </a:r>
            <a:r>
              <a:rPr lang="en-US" b="1" dirty="0"/>
              <a:t> </a:t>
            </a:r>
            <a:r>
              <a:rPr lang="en-US" b="1" dirty="0" err="1"/>
              <a:t>тестирование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Цель</a:t>
            </a:r>
            <a:r>
              <a:rPr lang="en-US" dirty="0"/>
              <a:t> </a:t>
            </a:r>
            <a:r>
              <a:rPr lang="en-US" dirty="0" err="1"/>
              <a:t>функционального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- </a:t>
            </a:r>
            <a:r>
              <a:rPr lang="en-US" dirty="0" err="1"/>
              <a:t>обнаружение</a:t>
            </a:r>
            <a:r>
              <a:rPr lang="en-US" dirty="0"/>
              <a:t> </a:t>
            </a:r>
            <a:r>
              <a:rPr lang="en-US" dirty="0" err="1"/>
              <a:t>несоответствий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реальным</a:t>
            </a:r>
            <a:r>
              <a:rPr lang="en-US" dirty="0"/>
              <a:t> </a:t>
            </a:r>
            <a:r>
              <a:rPr lang="en-US" dirty="0" err="1"/>
              <a:t>поведением</a:t>
            </a:r>
            <a:r>
              <a:rPr lang="en-US" dirty="0"/>
              <a:t> </a:t>
            </a:r>
            <a:r>
              <a:rPr lang="en-US" dirty="0" err="1"/>
              <a:t>реализованных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ожидаемым</a:t>
            </a:r>
            <a:r>
              <a:rPr lang="en-US" dirty="0"/>
              <a:t> </a:t>
            </a:r>
            <a:r>
              <a:rPr lang="en-US" dirty="0" err="1"/>
              <a:t>поведением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спецификацией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исходными</a:t>
            </a:r>
            <a:r>
              <a:rPr lang="en-US" dirty="0"/>
              <a:t> </a:t>
            </a:r>
            <a:r>
              <a:rPr lang="en-US" dirty="0" err="1"/>
              <a:t>требованиями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Задачи</a:t>
            </a:r>
            <a:r>
              <a:rPr lang="en-US" dirty="0" smtClean="0"/>
              <a:t> </a:t>
            </a:r>
            <a:r>
              <a:rPr lang="en-US" dirty="0" err="1" smtClean="0"/>
              <a:t>функционального</a:t>
            </a:r>
            <a:r>
              <a:rPr lang="en-US" dirty="0" smtClean="0"/>
              <a:t> </a:t>
            </a:r>
            <a:r>
              <a:rPr lang="en-US" dirty="0" err="1" smtClean="0"/>
              <a:t>тестирования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идентификация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идентификация</a:t>
            </a:r>
            <a:r>
              <a:rPr lang="en-US" dirty="0"/>
              <a:t> </a:t>
            </a:r>
            <a:r>
              <a:rPr lang="en-US" dirty="0" err="1"/>
              <a:t>внешних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построение</a:t>
            </a:r>
            <a:r>
              <a:rPr lang="en-US" dirty="0"/>
              <a:t> </a:t>
            </a:r>
            <a:r>
              <a:rPr lang="en-US" dirty="0" err="1"/>
              <a:t>последовательностей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ПС;- </a:t>
            </a:r>
            <a:r>
              <a:rPr lang="en-US" dirty="0" err="1"/>
              <a:t>идентификация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областей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построение</a:t>
            </a:r>
            <a:r>
              <a:rPr lang="en-US" dirty="0"/>
              <a:t> </a:t>
            </a:r>
            <a:r>
              <a:rPr lang="en-US" dirty="0" err="1"/>
              <a:t>тестовых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сценариев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выявление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представление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тестовых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взаимодействии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средой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Инфраструктура</a:t>
            </a:r>
            <a:r>
              <a:rPr lang="en-US" b="1" dirty="0"/>
              <a:t> </a:t>
            </a:r>
            <a:r>
              <a:rPr lang="en-US" b="1" dirty="0" err="1"/>
              <a:t>процесса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r>
              <a:rPr lang="en-US" b="1" dirty="0"/>
              <a:t> ПС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инфраструктурой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понимается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выделение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классификации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рассматриваемого</a:t>
            </a:r>
            <a:r>
              <a:rPr lang="en-US" dirty="0"/>
              <a:t> </a:t>
            </a:r>
            <a:r>
              <a:rPr lang="en-US" dirty="0" err="1"/>
              <a:t>класса</a:t>
            </a:r>
            <a:r>
              <a:rPr lang="en-US" dirty="0"/>
              <a:t> </a:t>
            </a:r>
            <a:r>
              <a:rPr lang="en-US" dirty="0" err="1"/>
              <a:t>тестируемых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,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поиск</a:t>
            </a:r>
            <a:r>
              <a:rPr lang="en-US" dirty="0"/>
              <a:t> </a:t>
            </a:r>
            <a:r>
              <a:rPr lang="en-US" dirty="0" err="1"/>
              <a:t>разного</a:t>
            </a:r>
            <a:r>
              <a:rPr lang="en-US" dirty="0"/>
              <a:t> </a:t>
            </a:r>
            <a:r>
              <a:rPr lang="en-US" dirty="0" err="1"/>
              <a:t>рода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отказов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компонентах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целом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служба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управление</a:t>
            </a:r>
            <a:r>
              <a:rPr lang="en-US" dirty="0"/>
              <a:t> </a:t>
            </a:r>
            <a:r>
              <a:rPr lang="en-US" dirty="0" err="1"/>
              <a:t>процессом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b="1" dirty="0" err="1"/>
              <a:t>Объекты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компоненты</a:t>
            </a:r>
            <a:r>
              <a:rPr lang="en-US" dirty="0"/>
              <a:t>, </a:t>
            </a:r>
            <a:r>
              <a:rPr lang="en-US" dirty="0" err="1"/>
              <a:t>группы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, </a:t>
            </a:r>
            <a:r>
              <a:rPr lang="en-US" dirty="0" err="1"/>
              <a:t>подсистемы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формируется</a:t>
            </a:r>
            <a:r>
              <a:rPr lang="en-US" dirty="0"/>
              <a:t> </a:t>
            </a:r>
            <a:r>
              <a:rPr lang="en-US" dirty="0" err="1"/>
              <a:t>стратегия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Методы</a:t>
            </a:r>
            <a:r>
              <a:rPr lang="en-US" b="1" dirty="0"/>
              <a:t> </a:t>
            </a:r>
            <a:r>
              <a:rPr lang="en-US" b="1" dirty="0" err="1"/>
              <a:t>поиска</a:t>
            </a:r>
            <a:r>
              <a:rPr lang="en-US" b="1" dirty="0"/>
              <a:t> </a:t>
            </a:r>
            <a:r>
              <a:rPr lang="en-US" b="1" dirty="0" err="1"/>
              <a:t>ошибок</a:t>
            </a:r>
            <a:r>
              <a:rPr lang="en-US" b="1" dirty="0"/>
              <a:t> </a:t>
            </a:r>
            <a:r>
              <a:rPr lang="en-US" b="1" dirty="0" err="1"/>
              <a:t>в</a:t>
            </a:r>
            <a:r>
              <a:rPr lang="en-US" b="1" dirty="0"/>
              <a:t> </a:t>
            </a:r>
            <a:r>
              <a:rPr lang="en-US" b="1" dirty="0" err="1"/>
              <a:t>программах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Международный</a:t>
            </a:r>
            <a:r>
              <a:rPr lang="en-US" dirty="0"/>
              <a:t> </a:t>
            </a:r>
            <a:r>
              <a:rPr lang="en-US" dirty="0" err="1"/>
              <a:t>стандарт</a:t>
            </a:r>
            <a:r>
              <a:rPr lang="en-US" dirty="0"/>
              <a:t> ANSI/IEEE-729-83 </a:t>
            </a:r>
            <a:r>
              <a:rPr lang="en-US" dirty="0" err="1"/>
              <a:t>разделяет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разработке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типы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Ошибка</a:t>
            </a:r>
            <a:r>
              <a:rPr lang="en-US" dirty="0"/>
              <a:t> (error) -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выдаются</a:t>
            </a:r>
            <a:r>
              <a:rPr lang="en-US" dirty="0"/>
              <a:t> </a:t>
            </a:r>
            <a:r>
              <a:rPr lang="en-US" dirty="0" err="1"/>
              <a:t>неправильные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, </a:t>
            </a:r>
            <a:r>
              <a:rPr lang="en-US" dirty="0" err="1"/>
              <a:t>причиной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изъяны</a:t>
            </a:r>
            <a:r>
              <a:rPr lang="en-US" dirty="0"/>
              <a:t> (flaw)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операторах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технологическом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приводит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неправильной</a:t>
            </a:r>
            <a:r>
              <a:rPr lang="en-US" dirty="0"/>
              <a:t> </a:t>
            </a:r>
            <a:r>
              <a:rPr lang="en-US" dirty="0" err="1"/>
              <a:t>интерпретации</a:t>
            </a:r>
            <a:r>
              <a:rPr lang="en-US" dirty="0"/>
              <a:t> </a:t>
            </a:r>
            <a:r>
              <a:rPr lang="en-US" dirty="0" err="1"/>
              <a:t>исходной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неверному</a:t>
            </a:r>
            <a:r>
              <a:rPr lang="en-US" dirty="0"/>
              <a:t> </a:t>
            </a:r>
            <a:r>
              <a:rPr lang="en-US" dirty="0" err="1"/>
              <a:t>решению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Дефект</a:t>
            </a:r>
            <a:r>
              <a:rPr lang="en-US" dirty="0"/>
              <a:t> (fault)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- </a:t>
            </a:r>
            <a:r>
              <a:rPr lang="en-US" dirty="0" err="1"/>
              <a:t>следствие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разработчика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содержаться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исходных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проектных</a:t>
            </a:r>
            <a:r>
              <a:rPr lang="en-US" dirty="0"/>
              <a:t> </a:t>
            </a:r>
            <a:r>
              <a:rPr lang="en-US" dirty="0" err="1"/>
              <a:t>спецификациях</a:t>
            </a:r>
            <a:r>
              <a:rPr lang="en-US" dirty="0"/>
              <a:t>, </a:t>
            </a:r>
            <a:r>
              <a:rPr lang="en-US" dirty="0" err="1"/>
              <a:t>текстах</a:t>
            </a:r>
            <a:r>
              <a:rPr lang="en-US" dirty="0"/>
              <a:t> </a:t>
            </a:r>
            <a:r>
              <a:rPr lang="en-US" dirty="0" err="1"/>
              <a:t>кодов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</a:t>
            </a:r>
            <a:r>
              <a:rPr lang="en-US" dirty="0" err="1"/>
              <a:t>эксплуатационной</a:t>
            </a:r>
            <a:r>
              <a:rPr lang="en-US" dirty="0"/>
              <a:t> </a:t>
            </a:r>
            <a:r>
              <a:rPr lang="en-US" dirty="0" err="1"/>
              <a:t>документация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т.п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обнаружен</a:t>
            </a:r>
            <a:r>
              <a:rPr lang="en-US" dirty="0"/>
              <a:t> </a:t>
            </a:r>
            <a:r>
              <a:rPr lang="en-US" dirty="0" err="1"/>
              <a:t>дефект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сбой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Отказ</a:t>
            </a:r>
            <a:r>
              <a:rPr lang="en-US" dirty="0"/>
              <a:t> (failure)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отклонение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невозможность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выполнять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,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требованиями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ограничениями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рассматривается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событие</a:t>
            </a:r>
            <a:r>
              <a:rPr lang="en-US" dirty="0"/>
              <a:t>, </a:t>
            </a:r>
            <a:r>
              <a:rPr lang="en-US" dirty="0" err="1"/>
              <a:t>способствующее</a:t>
            </a:r>
            <a:r>
              <a:rPr lang="en-US" dirty="0"/>
              <a:t> </a:t>
            </a:r>
            <a:r>
              <a:rPr lang="en-US" dirty="0" err="1"/>
              <a:t>переходу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неработоспособное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из-за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скрытых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дефектов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сбоев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среде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en-US" dirty="0" err="1" smtClean="0"/>
              <a:t>причин</a:t>
            </a:r>
            <a:r>
              <a:rPr lang="ru-RU" dirty="0" smtClean="0"/>
              <a:t>ы </a:t>
            </a:r>
            <a:r>
              <a:rPr lang="en-US" dirty="0" err="1" smtClean="0"/>
              <a:t>отказ</a:t>
            </a:r>
            <a:r>
              <a:rPr lang="ru-RU" dirty="0" err="1" smtClean="0"/>
              <a:t>ов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ошибочная</a:t>
            </a:r>
            <a:r>
              <a:rPr lang="en-US" dirty="0"/>
              <a:t> </a:t>
            </a:r>
            <a:r>
              <a:rPr lang="en-US" dirty="0" err="1"/>
              <a:t>спецификация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пропущенное</a:t>
            </a:r>
            <a:r>
              <a:rPr lang="en-US" dirty="0"/>
              <a:t> </a:t>
            </a:r>
            <a:r>
              <a:rPr lang="en-US" dirty="0" err="1"/>
              <a:t>требование</a:t>
            </a:r>
            <a:r>
              <a:rPr lang="en-US" dirty="0"/>
              <a:t>, </a:t>
            </a:r>
            <a:r>
              <a:rPr lang="en-US" dirty="0" err="1"/>
              <a:t>означающее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спецификация</a:t>
            </a:r>
            <a:r>
              <a:rPr lang="en-US" dirty="0"/>
              <a:t> </a:t>
            </a:r>
            <a:r>
              <a:rPr lang="en-US" dirty="0" err="1"/>
              <a:t>точно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отражает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предполагал</a:t>
            </a:r>
            <a:r>
              <a:rPr lang="en-US" dirty="0"/>
              <a:t> </a:t>
            </a:r>
            <a:r>
              <a:rPr lang="en-US" dirty="0" err="1"/>
              <a:t>пользователь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спецификация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содержать</a:t>
            </a:r>
            <a:r>
              <a:rPr lang="en-US" dirty="0"/>
              <a:t> </a:t>
            </a:r>
            <a:r>
              <a:rPr lang="en-US" dirty="0" err="1"/>
              <a:t>требование</a:t>
            </a:r>
            <a:r>
              <a:rPr lang="en-US" dirty="0"/>
              <a:t>, 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невозможно</a:t>
            </a:r>
            <a:r>
              <a:rPr lang="en-US" dirty="0"/>
              <a:t> </a:t>
            </a:r>
            <a:r>
              <a:rPr lang="en-US" dirty="0" err="1"/>
              <a:t>выполнить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данной</a:t>
            </a:r>
            <a:r>
              <a:rPr lang="en-US" dirty="0"/>
              <a:t> </a:t>
            </a:r>
            <a:r>
              <a:rPr lang="en-US" dirty="0" err="1"/>
              <a:t>аппаратуре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программном</a:t>
            </a:r>
            <a:r>
              <a:rPr lang="en-US" dirty="0"/>
              <a:t> </a:t>
            </a:r>
            <a:r>
              <a:rPr lang="en-US" dirty="0" err="1"/>
              <a:t>обеспечении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содержать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база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спроектирована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несанкционированного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требуется</a:t>
            </a:r>
            <a:r>
              <a:rPr lang="en-US" dirty="0"/>
              <a:t> </a:t>
            </a:r>
            <a:r>
              <a:rPr lang="en-US" dirty="0" err="1"/>
              <a:t>защита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неправильной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выполняет</a:t>
            </a:r>
            <a:r>
              <a:rPr lang="en-US" dirty="0"/>
              <a:t> </a:t>
            </a:r>
            <a:r>
              <a:rPr lang="en-US" dirty="0" err="1"/>
              <a:t>несвойственный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реализован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полностью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Ошибки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этапах</a:t>
            </a:r>
            <a:r>
              <a:rPr lang="en-US" b="1" dirty="0"/>
              <a:t> </a:t>
            </a:r>
            <a:r>
              <a:rPr lang="en-US" b="1" dirty="0" err="1"/>
              <a:t>процесса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источники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 smtClean="0"/>
              <a:t>возникновения</a:t>
            </a:r>
            <a:r>
              <a:rPr lang="ru-RU" dirty="0" smtClean="0"/>
              <a:t> </a:t>
            </a:r>
            <a:r>
              <a:rPr lang="ru-RU" dirty="0" smtClean="0"/>
              <a:t>о</a:t>
            </a:r>
            <a:r>
              <a:rPr lang="en-US" dirty="0" err="1" smtClean="0"/>
              <a:t>шиб</a:t>
            </a:r>
            <a:r>
              <a:rPr lang="ru-RU" dirty="0" smtClean="0"/>
              <a:t>о</a:t>
            </a:r>
            <a:r>
              <a:rPr lang="en-US" dirty="0" err="1" smtClean="0"/>
              <a:t>к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непреднамеренное</a:t>
            </a:r>
            <a:r>
              <a:rPr lang="en-US" dirty="0"/>
              <a:t> </a:t>
            </a:r>
            <a:r>
              <a:rPr lang="en-US" dirty="0" err="1"/>
              <a:t>отклонение</a:t>
            </a:r>
            <a:r>
              <a:rPr lang="en-US" dirty="0"/>
              <a:t> </a:t>
            </a:r>
            <a:r>
              <a:rPr lang="en-US" dirty="0" err="1"/>
              <a:t>разработчиков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планов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спецификации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интерфейсных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выполнены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соблюдения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приводит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нарушению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- </a:t>
            </a:r>
            <a:r>
              <a:rPr lang="en-US" dirty="0" err="1"/>
              <a:t>несовершенная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недостаточное</a:t>
            </a:r>
            <a:r>
              <a:rPr lang="en-US" dirty="0"/>
              <a:t> </a:t>
            </a:r>
            <a:r>
              <a:rPr lang="en-US" dirty="0" err="1"/>
              <a:t>управление</a:t>
            </a:r>
            <a:r>
              <a:rPr lang="en-US" dirty="0"/>
              <a:t> </a:t>
            </a:r>
            <a:r>
              <a:rPr lang="en-US" dirty="0" err="1"/>
              <a:t>руководителем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ресурсами</a:t>
            </a:r>
            <a:r>
              <a:rPr lang="en-US" dirty="0"/>
              <a:t> (</a:t>
            </a:r>
            <a:r>
              <a:rPr lang="en-US" dirty="0" err="1"/>
              <a:t>человеческими</a:t>
            </a:r>
            <a:r>
              <a:rPr lang="en-US" dirty="0"/>
              <a:t>, </a:t>
            </a:r>
            <a:r>
              <a:rPr lang="en-US" dirty="0" err="1"/>
              <a:t>техническими</a:t>
            </a:r>
            <a:r>
              <a:rPr lang="en-US" dirty="0"/>
              <a:t>, </a:t>
            </a:r>
            <a:r>
              <a:rPr lang="en-US" dirty="0" err="1"/>
              <a:t>программными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т.д</a:t>
            </a:r>
            <a:r>
              <a:rPr lang="en-US" dirty="0"/>
              <a:t>.)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вопросами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интеграции</a:t>
            </a:r>
            <a:r>
              <a:rPr lang="en-US" dirty="0"/>
              <a:t> </a:t>
            </a:r>
            <a:r>
              <a:rPr lang="en-US" dirty="0" err="1"/>
              <a:t>элементов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Стандарт</a:t>
            </a:r>
            <a:r>
              <a:rPr lang="en-US" dirty="0" smtClean="0"/>
              <a:t> ISO</a:t>
            </a:r>
            <a:r>
              <a:rPr lang="en-US" dirty="0"/>
              <a:t>/IEC </a:t>
            </a:r>
            <a:r>
              <a:rPr lang="en-US" dirty="0" smtClean="0"/>
              <a:t>12207</a:t>
            </a:r>
            <a:r>
              <a:rPr lang="ru-RU" dirty="0" smtClean="0"/>
              <a:t>.</a:t>
            </a:r>
            <a:r>
              <a:rPr lang="ru-RU" dirty="0" smtClean="0">
                <a:effectLst/>
              </a:rPr>
              <a:t> </a:t>
            </a:r>
            <a:r>
              <a:rPr lang="en-US" dirty="0" err="1" smtClean="0"/>
              <a:t>Процесс</a:t>
            </a:r>
            <a:r>
              <a:rPr lang="en-US" dirty="0" smtClean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определении</a:t>
            </a:r>
            <a:r>
              <a:rPr lang="en-US" dirty="0"/>
              <a:t> </a:t>
            </a:r>
            <a:r>
              <a:rPr lang="en-US" dirty="0" err="1"/>
              <a:t>исходной</a:t>
            </a:r>
            <a:r>
              <a:rPr lang="en-US" dirty="0"/>
              <a:t> </a:t>
            </a:r>
            <a:r>
              <a:rPr lang="en-US" dirty="0" err="1"/>
              <a:t>концепции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исходных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 </a:t>
            </a:r>
            <a:r>
              <a:rPr lang="en-US" dirty="0" err="1"/>
              <a:t>возникают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аналитиков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спецификации</a:t>
            </a:r>
            <a:r>
              <a:rPr lang="en-US" dirty="0"/>
              <a:t> </a:t>
            </a:r>
            <a:r>
              <a:rPr lang="en-US" dirty="0" err="1"/>
              <a:t>верхнего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построении</a:t>
            </a:r>
            <a:r>
              <a:rPr lang="en-US" dirty="0"/>
              <a:t> </a:t>
            </a:r>
            <a:r>
              <a:rPr lang="en-US" dirty="0" err="1"/>
              <a:t>концептуальной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предметной</a:t>
            </a:r>
            <a:r>
              <a:rPr lang="en-US" dirty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неадекватность</a:t>
            </a:r>
            <a:r>
              <a:rPr lang="en-US" dirty="0"/>
              <a:t> </a:t>
            </a:r>
            <a:r>
              <a:rPr lang="en-US" dirty="0" err="1"/>
              <a:t>спецификации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конечным</a:t>
            </a:r>
            <a:r>
              <a:rPr lang="en-US" dirty="0"/>
              <a:t> </a:t>
            </a:r>
            <a:r>
              <a:rPr lang="en-US" dirty="0" err="1"/>
              <a:t>пользователям</a:t>
            </a:r>
            <a:r>
              <a:rPr lang="en-US" dirty="0"/>
              <a:t>;- </a:t>
            </a:r>
            <a:r>
              <a:rPr lang="en-US" dirty="0" err="1"/>
              <a:t>некорректность</a:t>
            </a:r>
            <a:r>
              <a:rPr lang="en-US" dirty="0"/>
              <a:t> </a:t>
            </a:r>
            <a:r>
              <a:rPr lang="en-US" dirty="0" err="1"/>
              <a:t>спецификации</a:t>
            </a:r>
            <a:r>
              <a:rPr lang="en-US" dirty="0"/>
              <a:t> </a:t>
            </a:r>
            <a:r>
              <a:rPr lang="en-US" dirty="0" err="1"/>
              <a:t>взаимодействия</a:t>
            </a:r>
            <a:r>
              <a:rPr lang="en-US" dirty="0"/>
              <a:t> ПО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средой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пользователями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несоответствие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отдельным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общим</a:t>
            </a:r>
            <a:r>
              <a:rPr lang="en-US" dirty="0"/>
              <a:t> </a:t>
            </a:r>
            <a:r>
              <a:rPr lang="en-US" dirty="0" err="1"/>
              <a:t>свойствам</a:t>
            </a:r>
            <a:r>
              <a:rPr lang="en-US" dirty="0"/>
              <a:t> ПО;</a:t>
            </a:r>
            <a:endParaRPr lang="ru-RU" dirty="0"/>
          </a:p>
          <a:p>
            <a:pPr lvl="0"/>
            <a:r>
              <a:rPr lang="en-US" dirty="0" err="1"/>
              <a:t>некорректность</a:t>
            </a:r>
            <a:r>
              <a:rPr lang="en-US" dirty="0"/>
              <a:t> </a:t>
            </a:r>
            <a:r>
              <a:rPr lang="en-US" dirty="0" err="1"/>
              <a:t>описания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необеспеченность</a:t>
            </a:r>
            <a:r>
              <a:rPr lang="en-US" dirty="0"/>
              <a:t> </a:t>
            </a:r>
            <a:r>
              <a:rPr lang="en-US" dirty="0" err="1"/>
              <a:t>инструментальными</a:t>
            </a:r>
            <a:r>
              <a:rPr lang="en-US" dirty="0"/>
              <a:t> </a:t>
            </a:r>
            <a:r>
              <a:rPr lang="en-US" dirty="0" err="1"/>
              <a:t>средствами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аспектов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1281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Свойства программного обеспечения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734" y="765919"/>
            <a:ext cx="8768564" cy="588548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Корректность </a:t>
            </a:r>
            <a:r>
              <a:rPr lang="ru-RU" dirty="0"/>
              <a:t>программного обеспечения — свойство безошибочной реализации требуемого алгоритма при отсутствии таких мешающих факторов, как ошибки входных данных, ошибки операторов ЭВМ (людей), сбои и отказы ЭВМ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ru-RU" b="1" dirty="0"/>
              <a:t>Устойчивость </a:t>
            </a:r>
            <a:r>
              <a:rPr lang="ru-RU" dirty="0"/>
              <a:t>— свойство осуществлять требуемое преобразование информации при сохранении выходных решений программы в пределах допусков, установленных спецификацией</a:t>
            </a:r>
            <a:r>
              <a:rPr lang="ru-RU" dirty="0" smtClean="0"/>
              <a:t>.</a:t>
            </a:r>
          </a:p>
          <a:p>
            <a:r>
              <a:rPr lang="ru-RU" b="1" dirty="0"/>
              <a:t>Восстанавливаемость </a:t>
            </a:r>
            <a:r>
              <a:rPr lang="ru-RU" dirty="0"/>
              <a:t>— свойство программного обеспечения, характеризующее возможность приспосабливаться к обнаружению ошибок и их устранению.</a:t>
            </a:r>
          </a:p>
          <a:p>
            <a:r>
              <a:rPr lang="ru-RU" b="1" dirty="0" smtClean="0"/>
              <a:t>Надежность,</a:t>
            </a:r>
            <a:r>
              <a:rPr lang="ru-RU" b="1" dirty="0"/>
              <a:t> </a:t>
            </a:r>
            <a:r>
              <a:rPr lang="ru-RU" dirty="0" smtClean="0"/>
              <a:t> ее характеристики: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dirty="0" smtClean="0"/>
              <a:t>целостность </a:t>
            </a:r>
            <a:r>
              <a:rPr lang="ru-RU" dirty="0"/>
              <a:t>программного </a:t>
            </a:r>
            <a:r>
              <a:rPr lang="ru-RU" dirty="0" smtClean="0"/>
              <a:t>средства;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dirty="0" smtClean="0"/>
              <a:t>живучесть;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dirty="0" smtClean="0"/>
              <a:t>завершенность;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dirty="0" smtClean="0"/>
              <a:t>работоспособность 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354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проектирования.Ошибки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проектировании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возникать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описании</a:t>
            </a:r>
            <a:r>
              <a:rPr lang="en-US" dirty="0"/>
              <a:t> </a:t>
            </a:r>
            <a:r>
              <a:rPr lang="en-US" dirty="0" err="1"/>
              <a:t>алгоритмов</a:t>
            </a:r>
            <a:r>
              <a:rPr lang="en-US" dirty="0"/>
              <a:t>, </a:t>
            </a:r>
            <a:r>
              <a:rPr lang="en-US" dirty="0" err="1"/>
              <a:t>логики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, </a:t>
            </a:r>
            <a:r>
              <a:rPr lang="en-US" dirty="0" err="1"/>
              <a:t>структур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интерфейсов</a:t>
            </a:r>
            <a:r>
              <a:rPr lang="en-US" dirty="0"/>
              <a:t>, </a:t>
            </a:r>
            <a:r>
              <a:rPr lang="en-US" dirty="0" err="1"/>
              <a:t>логики</a:t>
            </a:r>
            <a:r>
              <a:rPr lang="en-US" dirty="0"/>
              <a:t> </a:t>
            </a:r>
            <a:r>
              <a:rPr lang="en-US" dirty="0" err="1"/>
              <a:t>моделирования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форматов</a:t>
            </a:r>
            <a:r>
              <a:rPr lang="en-US" dirty="0"/>
              <a:t> </a:t>
            </a:r>
            <a:r>
              <a:rPr lang="en-US" dirty="0" err="1"/>
              <a:t>ввода-вывода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Ошибки</a:t>
            </a:r>
            <a:r>
              <a:rPr lang="en-US" dirty="0" smtClean="0"/>
              <a:t>, </a:t>
            </a:r>
            <a:r>
              <a:rPr lang="en-US" dirty="0" err="1"/>
              <a:t>связанные</a:t>
            </a:r>
            <a:r>
              <a:rPr lang="en-US" dirty="0"/>
              <a:t>: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интерфейса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средой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описанием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(</a:t>
            </a:r>
            <a:r>
              <a:rPr lang="en-US" dirty="0" err="1"/>
              <a:t>неадекватность</a:t>
            </a:r>
            <a:r>
              <a:rPr lang="en-US" dirty="0"/>
              <a:t> </a:t>
            </a:r>
            <a:r>
              <a:rPr lang="en-US" dirty="0" err="1"/>
              <a:t>целей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обнаруживаются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проверке</a:t>
            </a:r>
            <a:r>
              <a:rPr lang="en-US" dirty="0"/>
              <a:t> </a:t>
            </a:r>
            <a:r>
              <a:rPr lang="en-US" dirty="0" err="1"/>
              <a:t>комплекса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взаимодействия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процессами</a:t>
            </a:r>
            <a:r>
              <a:rPr lang="en-US" dirty="0"/>
              <a:t> (</a:t>
            </a:r>
            <a:r>
              <a:rPr lang="en-US" dirty="0" err="1"/>
              <a:t>результат</a:t>
            </a:r>
            <a:r>
              <a:rPr lang="en-US" dirty="0"/>
              <a:t> </a:t>
            </a:r>
            <a:r>
              <a:rPr lang="en-US" dirty="0" err="1"/>
              <a:t>некорректного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взаимосвязей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процессов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некорректным</a:t>
            </a:r>
            <a:r>
              <a:rPr lang="en-US" dirty="0"/>
              <a:t> </a:t>
            </a:r>
            <a:r>
              <a:rPr lang="en-US" dirty="0" err="1"/>
              <a:t>заданием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структур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описании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ПС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целом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некорректным</a:t>
            </a:r>
            <a:r>
              <a:rPr lang="en-US" dirty="0"/>
              <a:t> </a:t>
            </a:r>
            <a:r>
              <a:rPr lang="en-US" dirty="0" err="1"/>
              <a:t>описанием</a:t>
            </a:r>
            <a:r>
              <a:rPr lang="en-US" dirty="0"/>
              <a:t> </a:t>
            </a:r>
            <a:r>
              <a:rPr lang="en-US" dirty="0" err="1"/>
              <a:t>алгоритмов</a:t>
            </a:r>
            <a:r>
              <a:rPr lang="en-US" dirty="0"/>
              <a:t> </a:t>
            </a:r>
            <a:r>
              <a:rPr lang="en-US" dirty="0" err="1"/>
              <a:t>модулей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возникновения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нарушением</a:t>
            </a:r>
            <a:r>
              <a:rPr lang="en-US" dirty="0"/>
              <a:t> </a:t>
            </a:r>
            <a:r>
              <a:rPr lang="en-US" dirty="0" err="1"/>
              <a:t>принятых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Этап</a:t>
            </a:r>
            <a:r>
              <a:rPr lang="en-US" dirty="0"/>
              <a:t> </a:t>
            </a:r>
            <a:r>
              <a:rPr lang="en-US" dirty="0" err="1"/>
              <a:t>кодирования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Причин</a:t>
            </a:r>
            <a:r>
              <a:rPr lang="ru-RU" dirty="0" smtClean="0"/>
              <a:t>ы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бесконтрольность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параметров</a:t>
            </a:r>
            <a:r>
              <a:rPr lang="en-US" dirty="0"/>
              <a:t>, </a:t>
            </a:r>
            <a:r>
              <a:rPr lang="en-US" dirty="0" err="1"/>
              <a:t>индексов</a:t>
            </a:r>
            <a:r>
              <a:rPr lang="en-US" dirty="0"/>
              <a:t> </a:t>
            </a:r>
            <a:r>
              <a:rPr lang="en-US" dirty="0" err="1"/>
              <a:t>массивов</a:t>
            </a:r>
            <a:r>
              <a:rPr lang="en-US" dirty="0"/>
              <a:t>, </a:t>
            </a:r>
            <a:r>
              <a:rPr lang="en-US" dirty="0" err="1"/>
              <a:t>параметров</a:t>
            </a:r>
            <a:r>
              <a:rPr lang="en-US" dirty="0"/>
              <a:t> </a:t>
            </a:r>
            <a:r>
              <a:rPr lang="en-US" dirty="0" err="1"/>
              <a:t>циклов</a:t>
            </a:r>
            <a:r>
              <a:rPr lang="en-US" dirty="0"/>
              <a:t>, </a:t>
            </a:r>
            <a:r>
              <a:rPr lang="en-US" dirty="0" err="1"/>
              <a:t>выходных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, </a:t>
            </a:r>
            <a:r>
              <a:rPr lang="en-US" dirty="0" err="1"/>
              <a:t>деления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0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.;</a:t>
            </a:r>
            <a:endParaRPr lang="ru-RU" dirty="0"/>
          </a:p>
          <a:p>
            <a:pPr lvl="0"/>
            <a:r>
              <a:rPr lang="en-US" dirty="0" err="1"/>
              <a:t>неправильная</a:t>
            </a:r>
            <a:r>
              <a:rPr lang="en-US" dirty="0"/>
              <a:t> </a:t>
            </a:r>
            <a:r>
              <a:rPr lang="en-US" dirty="0" err="1"/>
              <a:t>обработка</a:t>
            </a:r>
            <a:r>
              <a:rPr lang="en-US" dirty="0"/>
              <a:t> </a:t>
            </a:r>
            <a:r>
              <a:rPr lang="en-US" dirty="0" err="1"/>
              <a:t>нерегулярных</a:t>
            </a:r>
            <a:r>
              <a:rPr lang="en-US" dirty="0"/>
              <a:t> </a:t>
            </a:r>
            <a:r>
              <a:rPr lang="en-US" dirty="0" err="1"/>
              <a:t>ситуаций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анализе</a:t>
            </a:r>
            <a:r>
              <a:rPr lang="en-US" dirty="0"/>
              <a:t> </a:t>
            </a:r>
            <a:r>
              <a:rPr lang="en-US" dirty="0" err="1"/>
              <a:t>кодов</a:t>
            </a:r>
            <a:r>
              <a:rPr lang="en-US" dirty="0"/>
              <a:t> </a:t>
            </a:r>
            <a:r>
              <a:rPr lang="en-US" dirty="0" err="1"/>
              <a:t>возврата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вызываемых</a:t>
            </a:r>
            <a:r>
              <a:rPr lang="en-US" dirty="0"/>
              <a:t> </a:t>
            </a:r>
            <a:r>
              <a:rPr lang="en-US" dirty="0" err="1"/>
              <a:t>подпрограмм</a:t>
            </a:r>
            <a:r>
              <a:rPr lang="en-US" dirty="0"/>
              <a:t>,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.;</a:t>
            </a:r>
            <a:endParaRPr lang="ru-RU" dirty="0"/>
          </a:p>
          <a:p>
            <a:pPr lvl="0"/>
            <a:r>
              <a:rPr lang="en-US" dirty="0" err="1"/>
              <a:t>нарушение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</a:t>
            </a:r>
            <a:r>
              <a:rPr lang="en-US" dirty="0" err="1"/>
              <a:t>кодирования</a:t>
            </a:r>
            <a:r>
              <a:rPr lang="en-US" dirty="0"/>
              <a:t> (</a:t>
            </a:r>
            <a:r>
              <a:rPr lang="en-US" dirty="0" err="1"/>
              <a:t>плохие</a:t>
            </a:r>
            <a:r>
              <a:rPr lang="en-US" dirty="0"/>
              <a:t> </a:t>
            </a:r>
            <a:r>
              <a:rPr lang="en-US" dirty="0" err="1"/>
              <a:t>комментарии</a:t>
            </a:r>
            <a:r>
              <a:rPr lang="en-US" dirty="0"/>
              <a:t>, </a:t>
            </a:r>
            <a:r>
              <a:rPr lang="en-US" dirty="0" err="1"/>
              <a:t>нерациональное</a:t>
            </a:r>
            <a:r>
              <a:rPr lang="en-US" dirty="0"/>
              <a:t> </a:t>
            </a:r>
            <a:r>
              <a:rPr lang="en-US" dirty="0" err="1"/>
              <a:t>выделение</a:t>
            </a:r>
            <a:r>
              <a:rPr lang="en-US" dirty="0"/>
              <a:t> </a:t>
            </a:r>
            <a:r>
              <a:rPr lang="en-US" dirty="0" err="1"/>
              <a:t>модулей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.);</a:t>
            </a:r>
            <a:endParaRPr lang="ru-RU" dirty="0"/>
          </a:p>
          <a:p>
            <a:pPr lvl="0"/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имени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обозначения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плохая</a:t>
            </a:r>
            <a:r>
              <a:rPr lang="en-US" dirty="0"/>
              <a:t> </a:t>
            </a:r>
            <a:r>
              <a:rPr lang="en-US" dirty="0" err="1"/>
              <a:t>мнемоника</a:t>
            </a:r>
            <a:r>
              <a:rPr lang="en-US" dirty="0"/>
              <a:t> </a:t>
            </a:r>
            <a:r>
              <a:rPr lang="en-US" dirty="0" err="1"/>
              <a:t>имен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несогласованное</a:t>
            </a:r>
            <a:r>
              <a:rPr lang="en-US" dirty="0"/>
              <a:t> </a:t>
            </a:r>
            <a:r>
              <a:rPr lang="en-US" dirty="0" err="1"/>
              <a:t>внесение</a:t>
            </a:r>
            <a:r>
              <a:rPr lang="en-US" dirty="0"/>
              <a:t> </a:t>
            </a:r>
            <a:r>
              <a:rPr lang="en-US" dirty="0" err="1"/>
              <a:t>изменений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en-US" dirty="0"/>
              <a:t> </a:t>
            </a:r>
            <a:r>
              <a:rPr lang="en-US" dirty="0" err="1"/>
              <a:t>разными</a:t>
            </a:r>
            <a:r>
              <a:rPr lang="en-US" dirty="0"/>
              <a:t> </a:t>
            </a:r>
            <a:r>
              <a:rPr lang="en-US" dirty="0" err="1"/>
              <a:t>разработчиками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допускаются</a:t>
            </a:r>
            <a:r>
              <a:rPr lang="en-US" dirty="0"/>
              <a:t> </a:t>
            </a:r>
            <a:r>
              <a:rPr lang="en-US" dirty="0" err="1"/>
              <a:t>программистами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тестировщиками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сборки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, </a:t>
            </a:r>
            <a:r>
              <a:rPr lang="en-US" dirty="0" err="1"/>
              <a:t>выбора</a:t>
            </a:r>
            <a:r>
              <a:rPr lang="en-US" dirty="0"/>
              <a:t> </a:t>
            </a:r>
            <a:r>
              <a:rPr lang="en-US" dirty="0" err="1"/>
              <a:t>тестовых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сценариев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сопровождения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сопровождения</a:t>
            </a:r>
            <a:r>
              <a:rPr lang="en-US" dirty="0"/>
              <a:t> </a:t>
            </a:r>
            <a:r>
              <a:rPr lang="en-US" dirty="0" err="1"/>
              <a:t>обнаруживаются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, </a:t>
            </a:r>
            <a:r>
              <a:rPr lang="en-US" dirty="0" err="1"/>
              <a:t>причиной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недоработки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дефекты</a:t>
            </a:r>
            <a:r>
              <a:rPr lang="en-US" dirty="0"/>
              <a:t> </a:t>
            </a:r>
            <a:r>
              <a:rPr lang="en-US" dirty="0" err="1"/>
              <a:t>эксплуатационной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, </a:t>
            </a:r>
            <a:r>
              <a:rPr lang="en-US" dirty="0" err="1"/>
              <a:t>недостаточные</a:t>
            </a:r>
            <a:r>
              <a:rPr lang="en-US" dirty="0"/>
              <a:t> </a:t>
            </a:r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модифицируемости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удобочитаемости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некомпетентность</a:t>
            </a:r>
            <a:r>
              <a:rPr lang="en-US" dirty="0"/>
              <a:t> </a:t>
            </a:r>
            <a:r>
              <a:rPr lang="en-US" dirty="0" err="1"/>
              <a:t>лиц</a:t>
            </a:r>
            <a:r>
              <a:rPr lang="en-US" dirty="0"/>
              <a:t>, </a:t>
            </a:r>
            <a:r>
              <a:rPr lang="en-US" dirty="0" err="1"/>
              <a:t>ответственных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сопровождение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/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усовершенствование</a:t>
            </a:r>
            <a:r>
              <a:rPr lang="en-US" dirty="0"/>
              <a:t> ПО.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</a:t>
            </a:r>
            <a:r>
              <a:rPr lang="en-US" dirty="0" err="1" smtClean="0"/>
              <a:t>лассы</a:t>
            </a:r>
            <a:r>
              <a:rPr lang="ru-RU" dirty="0" smtClean="0"/>
              <a:t> </a:t>
            </a:r>
            <a:r>
              <a:rPr lang="en-US" dirty="0" err="1" smtClean="0"/>
              <a:t>ошиб</a:t>
            </a:r>
            <a:r>
              <a:rPr lang="ru-RU" dirty="0" smtClean="0"/>
              <a:t>о</a:t>
            </a:r>
            <a:r>
              <a:rPr lang="en-US" dirty="0" err="1" smtClean="0"/>
              <a:t>к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логические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функциональные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вычислений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вводавывода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манипулирования</a:t>
            </a:r>
            <a:r>
              <a:rPr lang="en-US" dirty="0"/>
              <a:t> </a:t>
            </a:r>
            <a:r>
              <a:rPr lang="en-US" dirty="0" err="1"/>
              <a:t>данными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интерфейсов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объема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Связь</a:t>
            </a:r>
            <a:r>
              <a:rPr lang="en-US" b="1" dirty="0" smtClean="0"/>
              <a:t> </a:t>
            </a:r>
            <a:r>
              <a:rPr lang="en-US" b="1" dirty="0" err="1" smtClean="0"/>
              <a:t>ошибки</a:t>
            </a:r>
            <a:r>
              <a:rPr lang="en-US" b="1" dirty="0" smtClean="0"/>
              <a:t> </a:t>
            </a:r>
            <a:r>
              <a:rPr lang="en-US" b="1" dirty="0" err="1" smtClean="0"/>
              <a:t>с</a:t>
            </a:r>
            <a:r>
              <a:rPr lang="en-US" b="1" dirty="0" smtClean="0"/>
              <a:t> </a:t>
            </a:r>
            <a:r>
              <a:rPr lang="en-US" b="1" dirty="0" err="1" smtClean="0"/>
              <a:t>отказом</a:t>
            </a:r>
            <a:r>
              <a:rPr lang="en-US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анализа</a:t>
            </a:r>
            <a:r>
              <a:rPr lang="en-US" dirty="0" smtClean="0"/>
              <a:t> </a:t>
            </a:r>
            <a:r>
              <a:rPr lang="en-US" dirty="0" err="1" smtClean="0"/>
              <a:t>причинно-следственных</a:t>
            </a:r>
            <a:r>
              <a:rPr lang="en-US" dirty="0" smtClean="0"/>
              <a:t> </a:t>
            </a:r>
            <a:r>
              <a:rPr lang="en-US" dirty="0" err="1" smtClean="0"/>
              <a:t>связей</a:t>
            </a:r>
            <a:r>
              <a:rPr lang="en-US" dirty="0" smtClean="0"/>
              <a:t> "</a:t>
            </a:r>
            <a:r>
              <a:rPr lang="en-US" dirty="0" err="1" smtClean="0"/>
              <a:t>ошибка-отказ</a:t>
            </a:r>
            <a:r>
              <a:rPr lang="en-US" dirty="0" smtClean="0"/>
              <a:t>" </a:t>
            </a:r>
            <a:r>
              <a:rPr lang="en-US" dirty="0" err="1" smtClean="0"/>
              <a:t>выполняются</a:t>
            </a:r>
            <a:r>
              <a:rPr lang="en-US" dirty="0" smtClean="0"/>
              <a:t> </a:t>
            </a:r>
            <a:r>
              <a:rPr lang="en-US" dirty="0" err="1" smtClean="0"/>
              <a:t>следующие</a:t>
            </a:r>
            <a:r>
              <a:rPr lang="en-US" dirty="0" smtClean="0"/>
              <a:t> </a:t>
            </a:r>
            <a:r>
              <a:rPr lang="en-US" dirty="0" err="1" smtClean="0"/>
              <a:t>действия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идентификация</a:t>
            </a:r>
            <a:r>
              <a:rPr lang="en-US" dirty="0" smtClean="0"/>
              <a:t> </a:t>
            </a:r>
            <a:r>
              <a:rPr lang="en-US" dirty="0" err="1" smtClean="0"/>
              <a:t>изъянов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технологиях</a:t>
            </a:r>
            <a:r>
              <a:rPr lang="en-US" dirty="0" smtClean="0"/>
              <a:t> </a:t>
            </a:r>
            <a:r>
              <a:rPr lang="en-US" dirty="0" err="1" smtClean="0"/>
              <a:t>проектирования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программирования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взаимосвязь</a:t>
            </a:r>
            <a:r>
              <a:rPr lang="en-US" dirty="0" smtClean="0"/>
              <a:t> </a:t>
            </a:r>
            <a:r>
              <a:rPr lang="en-US" dirty="0" err="1" smtClean="0"/>
              <a:t>изъянов</a:t>
            </a:r>
            <a:r>
              <a:rPr lang="en-US" dirty="0" smtClean="0"/>
              <a:t> </a:t>
            </a:r>
            <a:r>
              <a:rPr lang="en-US" dirty="0" err="1" smtClean="0"/>
              <a:t>процесса</a:t>
            </a:r>
            <a:r>
              <a:rPr lang="en-US" dirty="0" smtClean="0"/>
              <a:t> </a:t>
            </a:r>
            <a:r>
              <a:rPr lang="en-US" dirty="0" err="1" smtClean="0"/>
              <a:t>проектирования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допускаемых</a:t>
            </a:r>
            <a:r>
              <a:rPr lang="en-US" dirty="0" smtClean="0"/>
              <a:t> </a:t>
            </a:r>
            <a:r>
              <a:rPr lang="en-US" dirty="0" err="1" smtClean="0"/>
              <a:t>человеком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классификация</a:t>
            </a:r>
            <a:r>
              <a:rPr lang="en-US" dirty="0" smtClean="0"/>
              <a:t> </a:t>
            </a:r>
            <a:r>
              <a:rPr lang="en-US" dirty="0" err="1" smtClean="0"/>
              <a:t>отказов</a:t>
            </a:r>
            <a:r>
              <a:rPr lang="en-US" dirty="0" smtClean="0"/>
              <a:t>, </a:t>
            </a:r>
            <a:r>
              <a:rPr lang="en-US" dirty="0" err="1" smtClean="0"/>
              <a:t>изъянов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возможных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, </a:t>
            </a:r>
            <a:r>
              <a:rPr lang="en-US" dirty="0" err="1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дефектов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каждом</a:t>
            </a:r>
            <a:r>
              <a:rPr lang="en-US" dirty="0" smtClean="0"/>
              <a:t> </a:t>
            </a:r>
            <a:r>
              <a:rPr lang="en-US" dirty="0" err="1" smtClean="0"/>
              <a:t>этапе</a:t>
            </a:r>
            <a:r>
              <a:rPr lang="en-US" dirty="0" smtClean="0"/>
              <a:t> </a:t>
            </a:r>
            <a:r>
              <a:rPr lang="en-US" dirty="0" err="1" smtClean="0"/>
              <a:t>разработки</a:t>
            </a:r>
            <a:r>
              <a:rPr lang="en-US" dirty="0" smtClean="0"/>
              <a:t>;- </a:t>
            </a:r>
            <a:r>
              <a:rPr lang="en-US" dirty="0" err="1" smtClean="0"/>
              <a:t>сопоставление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 </a:t>
            </a:r>
            <a:r>
              <a:rPr lang="en-US" dirty="0" err="1" smtClean="0"/>
              <a:t>человека</a:t>
            </a:r>
            <a:r>
              <a:rPr lang="en-US" dirty="0" smtClean="0"/>
              <a:t>, </a:t>
            </a:r>
            <a:r>
              <a:rPr lang="en-US" dirty="0" err="1" smtClean="0"/>
              <a:t>допускаемых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определенном</a:t>
            </a:r>
            <a:r>
              <a:rPr lang="en-US" dirty="0" smtClean="0"/>
              <a:t> </a:t>
            </a:r>
            <a:r>
              <a:rPr lang="en-US" dirty="0" err="1" smtClean="0"/>
              <a:t>процессе</a:t>
            </a:r>
            <a:r>
              <a:rPr lang="en-US" dirty="0" smtClean="0"/>
              <a:t> </a:t>
            </a:r>
            <a:r>
              <a:rPr lang="en-US" dirty="0" err="1" smtClean="0"/>
              <a:t>разработки</a:t>
            </a:r>
            <a:r>
              <a:rPr lang="en-US" dirty="0" smtClean="0"/>
              <a:t>,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дефектов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объекте</a:t>
            </a:r>
            <a:r>
              <a:rPr lang="en-US" dirty="0" smtClean="0"/>
              <a:t>,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следствий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 </a:t>
            </a:r>
            <a:r>
              <a:rPr lang="en-US" dirty="0" err="1" smtClean="0"/>
              <a:t>спецификации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r>
              <a:rPr lang="en-US" dirty="0" smtClean="0"/>
              <a:t>, </a:t>
            </a:r>
            <a:r>
              <a:rPr lang="en-US" dirty="0" err="1" smtClean="0"/>
              <a:t>моделей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проверка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защита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всех</a:t>
            </a:r>
            <a:r>
              <a:rPr lang="en-US" dirty="0" smtClean="0"/>
              <a:t> </a:t>
            </a:r>
            <a:r>
              <a:rPr lang="en-US" dirty="0" err="1" smtClean="0"/>
              <a:t>этапах</a:t>
            </a:r>
            <a:r>
              <a:rPr lang="en-US" dirty="0" smtClean="0"/>
              <a:t> ЖЦ, </a:t>
            </a:r>
            <a:r>
              <a:rPr lang="en-US" dirty="0" err="1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обнаружение</a:t>
            </a:r>
            <a:r>
              <a:rPr lang="en-US" dirty="0" smtClean="0"/>
              <a:t> </a:t>
            </a:r>
            <a:r>
              <a:rPr lang="en-US" dirty="0" err="1" smtClean="0"/>
              <a:t>дефектов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каждом</a:t>
            </a:r>
            <a:r>
              <a:rPr lang="en-US" dirty="0" smtClean="0"/>
              <a:t> </a:t>
            </a:r>
            <a:r>
              <a:rPr lang="en-US" dirty="0" err="1" smtClean="0"/>
              <a:t>этапе</a:t>
            </a:r>
            <a:r>
              <a:rPr lang="en-US" dirty="0" smtClean="0"/>
              <a:t> </a:t>
            </a:r>
            <a:r>
              <a:rPr lang="en-US" dirty="0" err="1" smtClean="0"/>
              <a:t>разработки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сопоставление</a:t>
            </a:r>
            <a:r>
              <a:rPr lang="en-US" dirty="0" smtClean="0"/>
              <a:t> </a:t>
            </a:r>
            <a:r>
              <a:rPr lang="en-US" dirty="0" err="1" smtClean="0"/>
              <a:t>дефектов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отказов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ПО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разработки</a:t>
            </a:r>
            <a:r>
              <a:rPr lang="en-US" dirty="0" smtClean="0"/>
              <a:t> </a:t>
            </a:r>
            <a:r>
              <a:rPr lang="en-US" dirty="0" err="1" smtClean="0"/>
              <a:t>системы</a:t>
            </a:r>
            <a:r>
              <a:rPr lang="en-US" dirty="0" smtClean="0"/>
              <a:t> </a:t>
            </a:r>
            <a:r>
              <a:rPr lang="en-US" dirty="0" err="1" smtClean="0"/>
              <a:t>взаимосвязей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методики</a:t>
            </a:r>
            <a:r>
              <a:rPr lang="en-US" dirty="0" smtClean="0"/>
              <a:t> </a:t>
            </a:r>
            <a:r>
              <a:rPr lang="en-US" dirty="0" err="1" smtClean="0"/>
              <a:t>локализации</a:t>
            </a:r>
            <a:r>
              <a:rPr lang="en-US" dirty="0" smtClean="0"/>
              <a:t>, </a:t>
            </a:r>
            <a:r>
              <a:rPr lang="en-US" dirty="0" err="1" smtClean="0"/>
              <a:t>сбора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анализа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r>
              <a:rPr lang="en-US" dirty="0" smtClean="0"/>
              <a:t> 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 smtClean="0"/>
              <a:t>отказах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дефектах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разработка</a:t>
            </a:r>
            <a:r>
              <a:rPr lang="en-US" dirty="0" smtClean="0"/>
              <a:t> </a:t>
            </a:r>
            <a:r>
              <a:rPr lang="en-US" dirty="0" err="1" smtClean="0"/>
              <a:t>подходов</a:t>
            </a:r>
            <a:r>
              <a:rPr lang="en-US" dirty="0" smtClean="0"/>
              <a:t> </a:t>
            </a:r>
            <a:r>
              <a:rPr lang="en-US" dirty="0" err="1" smtClean="0"/>
              <a:t>к</a:t>
            </a:r>
            <a:r>
              <a:rPr lang="en-US" dirty="0" smtClean="0"/>
              <a:t> </a:t>
            </a:r>
            <a:r>
              <a:rPr lang="en-US" dirty="0" err="1" smtClean="0"/>
              <a:t>процессам</a:t>
            </a:r>
            <a:r>
              <a:rPr lang="en-US" dirty="0" smtClean="0"/>
              <a:t> </a:t>
            </a:r>
            <a:r>
              <a:rPr lang="en-US" dirty="0" err="1" smtClean="0"/>
              <a:t>документирования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испытания</a:t>
            </a:r>
            <a:r>
              <a:rPr lang="en-US" dirty="0" smtClean="0"/>
              <a:t> ПО.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Классификаци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типов</a:t>
            </a:r>
            <a:r>
              <a:rPr lang="en-US" dirty="0" smtClean="0"/>
              <a:t> </a:t>
            </a:r>
            <a:r>
              <a:rPr lang="en-US" dirty="0" err="1"/>
              <a:t>отказов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аппаратный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общесистемное</a:t>
            </a:r>
            <a:r>
              <a:rPr lang="en-US" dirty="0"/>
              <a:t> ПО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работоспособно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информационный</a:t>
            </a:r>
            <a:r>
              <a:rPr lang="en-US" dirty="0"/>
              <a:t>, </a:t>
            </a:r>
            <a:r>
              <a:rPr lang="en-US" dirty="0" err="1"/>
              <a:t>вызванный</a:t>
            </a:r>
            <a:r>
              <a:rPr lang="en-US" dirty="0"/>
              <a:t> </a:t>
            </a:r>
            <a:r>
              <a:rPr lang="en-US" dirty="0" err="1"/>
              <a:t>ошибками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передаче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каналам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сбое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 </a:t>
            </a:r>
            <a:r>
              <a:rPr lang="en-US" dirty="0" err="1"/>
              <a:t>ввода</a:t>
            </a:r>
            <a:r>
              <a:rPr lang="en-US" dirty="0"/>
              <a:t> (</a:t>
            </a:r>
            <a:r>
              <a:rPr lang="en-US" dirty="0" err="1"/>
              <a:t>следствие</a:t>
            </a:r>
            <a:r>
              <a:rPr lang="en-US" dirty="0"/>
              <a:t> </a:t>
            </a:r>
            <a:r>
              <a:rPr lang="en-US" dirty="0" err="1"/>
              <a:t>аппаратных</a:t>
            </a:r>
            <a:r>
              <a:rPr lang="en-US" dirty="0"/>
              <a:t> </a:t>
            </a:r>
            <a:r>
              <a:rPr lang="en-US" dirty="0" err="1"/>
              <a:t>отказов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эргономический</a:t>
            </a:r>
            <a:r>
              <a:rPr lang="en-US" dirty="0"/>
              <a:t>, </a:t>
            </a:r>
            <a:r>
              <a:rPr lang="en-US" dirty="0" err="1"/>
              <a:t>вызванный</a:t>
            </a:r>
            <a:r>
              <a:rPr lang="en-US" dirty="0"/>
              <a:t> </a:t>
            </a:r>
            <a:r>
              <a:rPr lang="en-US" dirty="0" err="1"/>
              <a:t>ошибками</a:t>
            </a:r>
            <a:r>
              <a:rPr lang="en-US" dirty="0"/>
              <a:t> </a:t>
            </a:r>
            <a:r>
              <a:rPr lang="en-US" dirty="0" err="1"/>
              <a:t>оператора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взаимодействии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машиной</a:t>
            </a:r>
            <a:r>
              <a:rPr lang="en-US" dirty="0"/>
              <a:t> (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отказ</a:t>
            </a:r>
            <a:r>
              <a:rPr lang="en-US" dirty="0"/>
              <a:t> - </a:t>
            </a:r>
            <a:r>
              <a:rPr lang="en-US" dirty="0" err="1"/>
              <a:t>вторичный</a:t>
            </a:r>
            <a:r>
              <a:rPr lang="en-US" dirty="0"/>
              <a:t> </a:t>
            </a:r>
            <a:r>
              <a:rPr lang="en-US" dirty="0" err="1"/>
              <a:t>отказ</a:t>
            </a:r>
            <a:r>
              <a:rPr lang="en-US" dirty="0"/>
              <a:t>,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привести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информационному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функциональному</a:t>
            </a:r>
            <a:r>
              <a:rPr lang="en-US" dirty="0"/>
              <a:t> </a:t>
            </a:r>
            <a:r>
              <a:rPr lang="en-US" dirty="0" err="1"/>
              <a:t>отказам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программный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наличии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компонентах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600481"/>
              </p:ext>
            </p:extLst>
          </p:nvPr>
        </p:nvGraphicFramePr>
        <p:xfrm>
          <a:off x="180975" y="503894"/>
          <a:ext cx="876935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776"/>
                <a:gridCol w="6168574"/>
              </a:tblGrid>
              <a:tr h="47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Контекст</a:t>
                      </a:r>
                      <a:r>
                        <a:rPr lang="en-US" sz="2000" b="1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Классификация дефектов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Функция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 интерфейсов конечных пользователей ПО, вызванные аппаратурой или связаны с глобальными структурами данных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Интерфейс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 во взаимодействии с другими компонентами, в вызовах, макросах, управляющих блоках или в списке параметров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Логика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 в программной логике, неохваченной валидацией, а также в использовании значений переменных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Присваивание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 в структуре данных или в инициализации переменных отдельных частей программы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Зацикливание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Ошибки, вызванные ресурсом времени, реальным временем или разделением времени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Среда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 в репозитории, в управлении изменениями или в контролируемых версиях проекта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Алгоритм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Ошибки, связанные с обеспечением эффективности, корректности алгоритмов или структур данных системы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Документация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Ошибки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в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записях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документов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сопровождения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или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в</a:t>
                      </a:r>
                      <a:r>
                        <a:rPr lang="en-US" sz="2000" dirty="0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93939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публикациях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59537" y="0"/>
            <a:ext cx="6865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Ортогональная</a:t>
            </a:r>
            <a:r>
              <a:rPr lang="en-US" dirty="0"/>
              <a:t> </a:t>
            </a:r>
            <a:r>
              <a:rPr lang="en-US" dirty="0" err="1"/>
              <a:t>классификация</a:t>
            </a:r>
            <a:r>
              <a:rPr lang="en-US" dirty="0"/>
              <a:t> </a:t>
            </a:r>
            <a:r>
              <a:rPr lang="en-US" dirty="0" err="1"/>
              <a:t>дефектов</a:t>
            </a:r>
            <a:r>
              <a:rPr lang="en-US" dirty="0"/>
              <a:t> IBM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Процентное</a:t>
            </a:r>
            <a:r>
              <a:rPr lang="en-US" dirty="0" smtClean="0"/>
              <a:t> </a:t>
            </a:r>
            <a:r>
              <a:rPr lang="en-US" dirty="0" err="1"/>
              <a:t>соотношение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разработке</a:t>
            </a:r>
            <a:r>
              <a:rPr lang="en-US" dirty="0"/>
              <a:t> ПО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pic>
        <p:nvPicPr>
          <p:cNvPr id="4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0" y="503895"/>
            <a:ext cx="7740525" cy="4575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Определение</a:t>
            </a:r>
            <a:r>
              <a:rPr lang="en-US" b="1" dirty="0"/>
              <a:t> </a:t>
            </a:r>
            <a:r>
              <a:rPr lang="en-US" b="1" dirty="0" err="1" smtClean="0"/>
              <a:t>теста</a:t>
            </a:r>
            <a:endParaRPr lang="ru-RU" b="1" dirty="0" smtClean="0"/>
          </a:p>
          <a:p>
            <a:pPr marL="0" indent="0">
              <a:buNone/>
            </a:pPr>
            <a:r>
              <a:rPr lang="en-US" dirty="0" err="1"/>
              <a:t>Создаются</a:t>
            </a:r>
            <a:r>
              <a:rPr lang="en-US" dirty="0"/>
              <a:t> </a:t>
            </a:r>
            <a:r>
              <a:rPr lang="en-US" dirty="0" err="1"/>
              <a:t>тесты</a:t>
            </a:r>
            <a:r>
              <a:rPr lang="en-US" dirty="0"/>
              <a:t>, </a:t>
            </a:r>
            <a:r>
              <a:rPr lang="en-US" dirty="0" err="1"/>
              <a:t>проверяющие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полноту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согласованность</a:t>
            </a:r>
            <a:r>
              <a:rPr lang="en-US" dirty="0"/>
              <a:t> </a:t>
            </a:r>
            <a:r>
              <a:rPr lang="en-US" dirty="0" err="1"/>
              <a:t>интерфейсов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корректность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правильность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заданных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надежность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защиту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сбоев</a:t>
            </a:r>
            <a:r>
              <a:rPr lang="en-US" dirty="0"/>
              <a:t> </a:t>
            </a:r>
            <a:r>
              <a:rPr lang="en-US" dirty="0" err="1"/>
              <a:t>аппаратуры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выявленных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др</a:t>
            </a:r>
            <a:r>
              <a:rPr lang="en-US" dirty="0" smtClean="0"/>
              <a:t>.</a:t>
            </a:r>
            <a:endParaRPr lang="ru-RU" dirty="0" smtClean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en-US" dirty="0" err="1" smtClean="0"/>
              <a:t>Классификация</a:t>
            </a:r>
            <a:r>
              <a:rPr lang="en-US" dirty="0" smtClean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ru-RU" dirty="0" smtClean="0">
                <a:effectLst/>
              </a:rPr>
              <a:t> 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88" y="3428998"/>
            <a:ext cx="8030073" cy="2839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973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создается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(Test Plan),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описываются</a:t>
            </a:r>
            <a:r>
              <a:rPr lang="en-US" dirty="0"/>
              <a:t> </a:t>
            </a:r>
            <a:r>
              <a:rPr lang="en-US" dirty="0" err="1"/>
              <a:t>стратегии</a:t>
            </a:r>
            <a:r>
              <a:rPr lang="en-US" dirty="0"/>
              <a:t>, </a:t>
            </a:r>
            <a:r>
              <a:rPr lang="en-US" dirty="0" err="1"/>
              <a:t>ресурсы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график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целом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плане</a:t>
            </a:r>
            <a:r>
              <a:rPr lang="en-US" dirty="0"/>
              <a:t> </a:t>
            </a:r>
            <a:r>
              <a:rPr lang="en-US" dirty="0" err="1"/>
              <a:t>отмечаются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членов</a:t>
            </a:r>
            <a:r>
              <a:rPr lang="en-US" dirty="0"/>
              <a:t> </a:t>
            </a:r>
            <a:r>
              <a:rPr lang="en-US" dirty="0" err="1"/>
              <a:t>команды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выполняют</a:t>
            </a:r>
            <a:r>
              <a:rPr lang="en-US" dirty="0"/>
              <a:t>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роли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.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роли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, </a:t>
            </a:r>
            <a:r>
              <a:rPr lang="en-US" dirty="0" err="1"/>
              <a:t>степень</a:t>
            </a:r>
            <a:r>
              <a:rPr lang="en-US" dirty="0"/>
              <a:t> </a:t>
            </a:r>
            <a:r>
              <a:rPr lang="en-US" dirty="0" err="1"/>
              <a:t>покрытия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тестами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процент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специальными</a:t>
            </a:r>
            <a:r>
              <a:rPr lang="en-US" dirty="0"/>
              <a:t> </a:t>
            </a:r>
            <a:r>
              <a:rPr lang="en-US" dirty="0" err="1"/>
              <a:t>данными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err="1" smtClean="0"/>
              <a:t>Ответственности</a:t>
            </a:r>
            <a:r>
              <a:rPr lang="en-US" dirty="0" smtClean="0"/>
              <a:t> </a:t>
            </a:r>
            <a:r>
              <a:rPr lang="en-US" dirty="0" err="1"/>
              <a:t>инженера-</a:t>
            </a:r>
            <a:r>
              <a:rPr lang="en-US" dirty="0" err="1" smtClean="0"/>
              <a:t>тестировщика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51" y="3627360"/>
            <a:ext cx="8345255" cy="231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4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Тестирование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обнаружения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ПО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исполнения</a:t>
            </a:r>
            <a:r>
              <a:rPr lang="en-US" dirty="0"/>
              <a:t> </a:t>
            </a:r>
            <a:r>
              <a:rPr lang="en-US" dirty="0" err="1"/>
              <a:t>выходного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ПС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тестовых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сбора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динамике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конкретной</a:t>
            </a:r>
            <a:r>
              <a:rPr lang="en-US" dirty="0"/>
              <a:t> </a:t>
            </a:r>
            <a:r>
              <a:rPr lang="en-US" dirty="0" err="1"/>
              <a:t>операционной</a:t>
            </a:r>
            <a:r>
              <a:rPr lang="en-US" dirty="0"/>
              <a:t> </a:t>
            </a:r>
            <a:r>
              <a:rPr lang="en-US" dirty="0" err="1"/>
              <a:t>среде</a:t>
            </a:r>
            <a:r>
              <a:rPr lang="en-US" dirty="0"/>
              <a:t>, </a:t>
            </a:r>
            <a:r>
              <a:rPr lang="en-US" dirty="0" err="1"/>
              <a:t>выявления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дефектов</a:t>
            </a:r>
            <a:r>
              <a:rPr lang="en-US" dirty="0"/>
              <a:t>, </a:t>
            </a:r>
            <a:r>
              <a:rPr lang="en-US" dirty="0" err="1"/>
              <a:t>отказов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изъянов</a:t>
            </a:r>
            <a:r>
              <a:rPr lang="en-US" dirty="0"/>
              <a:t>, </a:t>
            </a:r>
            <a:r>
              <a:rPr lang="en-US" dirty="0" err="1"/>
              <a:t>вызванных</a:t>
            </a:r>
            <a:r>
              <a:rPr lang="en-US" dirty="0"/>
              <a:t> </a:t>
            </a:r>
            <a:r>
              <a:rPr lang="en-US" dirty="0" err="1"/>
              <a:t>нерегулярными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аномальными</a:t>
            </a:r>
            <a:r>
              <a:rPr lang="en-US" dirty="0"/>
              <a:t> </a:t>
            </a:r>
            <a:r>
              <a:rPr lang="en-US" dirty="0" err="1"/>
              <a:t>ситуациями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аварийным</a:t>
            </a:r>
            <a:r>
              <a:rPr lang="en-US" dirty="0"/>
              <a:t> </a:t>
            </a:r>
            <a:r>
              <a:rPr lang="en-US" dirty="0" err="1"/>
              <a:t>прекращением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ПО.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Верификация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валидация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, </a:t>
            </a:r>
            <a:r>
              <a:rPr lang="en-US" dirty="0" err="1"/>
              <a:t>обеспечивают</a:t>
            </a:r>
            <a:r>
              <a:rPr lang="en-US" dirty="0"/>
              <a:t> </a:t>
            </a:r>
            <a:r>
              <a:rPr lang="en-US" dirty="0" err="1"/>
              <a:t>соответственно</a:t>
            </a:r>
            <a:r>
              <a:rPr lang="en-US" dirty="0"/>
              <a:t> </a:t>
            </a:r>
            <a:r>
              <a:rPr lang="en-US" dirty="0" err="1"/>
              <a:t>проверку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правильности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заданных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ПО </a:t>
            </a:r>
            <a:r>
              <a:rPr lang="en-US" dirty="0" err="1"/>
              <a:t>требованиям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заданным</a:t>
            </a:r>
            <a:r>
              <a:rPr lang="en-US" dirty="0"/>
              <a:t> </a:t>
            </a:r>
            <a:r>
              <a:rPr lang="en-US" dirty="0" err="1"/>
              <a:t>спецификациям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108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тестировании</a:t>
            </a:r>
            <a:r>
              <a:rPr lang="en-US" dirty="0"/>
              <a:t>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разные</a:t>
            </a:r>
            <a:r>
              <a:rPr lang="en-US" dirty="0"/>
              <a:t> </a:t>
            </a:r>
            <a:r>
              <a:rPr lang="en-US" dirty="0" err="1"/>
              <a:t>виды</a:t>
            </a:r>
            <a:r>
              <a:rPr lang="en-US" dirty="0"/>
              <a:t> </a:t>
            </a:r>
            <a:r>
              <a:rPr lang="en-US" dirty="0" err="1"/>
              <a:t>расчетов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способы</a:t>
            </a:r>
            <a:r>
              <a:rPr lang="en-US" dirty="0"/>
              <a:t> </a:t>
            </a:r>
            <a:r>
              <a:rPr lang="en-US" dirty="0" err="1"/>
              <a:t>планирования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Расчет</a:t>
            </a:r>
            <a:r>
              <a:rPr lang="en-US" dirty="0"/>
              <a:t> </a:t>
            </a:r>
            <a:r>
              <a:rPr lang="en-US" dirty="0" err="1"/>
              <a:t>продолжительности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сбора</a:t>
            </a:r>
            <a:r>
              <a:rPr lang="en-US" dirty="0"/>
              <a:t> </a:t>
            </a:r>
            <a:r>
              <a:rPr lang="en-US" dirty="0" err="1"/>
              <a:t>средних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 </a:t>
            </a:r>
            <a:r>
              <a:rPr lang="en-US" dirty="0" err="1"/>
              <a:t>скорости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операторов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машине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Управление</a:t>
            </a:r>
            <a:r>
              <a:rPr lang="en-US" dirty="0" smtClean="0"/>
              <a:t> </a:t>
            </a:r>
            <a:r>
              <a:rPr lang="en-US" dirty="0" err="1"/>
              <a:t>выполнением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подбора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,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, </a:t>
            </a:r>
            <a:r>
              <a:rPr lang="en-US" dirty="0" err="1"/>
              <a:t>селекции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сопоставления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эталонными</a:t>
            </a:r>
            <a:r>
              <a:rPr lang="en-US" dirty="0"/>
              <a:t> </a:t>
            </a:r>
            <a:r>
              <a:rPr lang="en-US" dirty="0" err="1"/>
              <a:t>значениями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/>
              <a:t>Планирование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предназначено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распределения</a:t>
            </a:r>
            <a:r>
              <a:rPr lang="en-US" dirty="0"/>
              <a:t> </a:t>
            </a:r>
            <a:r>
              <a:rPr lang="en-US" dirty="0" err="1"/>
              <a:t>сроков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тестированию</a:t>
            </a:r>
            <a:r>
              <a:rPr lang="en-US" dirty="0"/>
              <a:t>, </a:t>
            </a:r>
            <a:r>
              <a:rPr lang="en-US" dirty="0" err="1"/>
              <a:t>распределения</a:t>
            </a:r>
            <a:r>
              <a:rPr lang="en-US" dirty="0"/>
              <a:t> </a:t>
            </a:r>
            <a:r>
              <a:rPr lang="en-US" dirty="0" err="1"/>
              <a:t>тестировщиков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отдельным</a:t>
            </a:r>
            <a:r>
              <a:rPr lang="en-US" dirty="0"/>
              <a:t> </a:t>
            </a:r>
            <a:r>
              <a:rPr lang="en-US" dirty="0" err="1"/>
              <a:t>видам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составления</a:t>
            </a:r>
            <a:r>
              <a:rPr lang="en-US" dirty="0"/>
              <a:t> </a:t>
            </a:r>
            <a:r>
              <a:rPr lang="en-US" dirty="0" err="1"/>
              <a:t>ими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4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Документирование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действующим</a:t>
            </a:r>
            <a:r>
              <a:rPr lang="en-US" dirty="0"/>
              <a:t> </a:t>
            </a:r>
            <a:r>
              <a:rPr lang="en-US" dirty="0" err="1"/>
              <a:t>стандартом</a:t>
            </a:r>
            <a:r>
              <a:rPr lang="en-US" dirty="0"/>
              <a:t> ANSI/IEEE 829 </a:t>
            </a:r>
            <a:r>
              <a:rPr lang="en-US" dirty="0" err="1"/>
              <a:t>включает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, </a:t>
            </a:r>
            <a:r>
              <a:rPr lang="en-US" dirty="0" err="1"/>
              <a:t>назначение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содержание</a:t>
            </a:r>
            <a:r>
              <a:rPr lang="en-US" dirty="0"/>
              <a:t> ПС,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перечень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требованиями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планов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, </a:t>
            </a:r>
            <a:r>
              <a:rPr lang="en-US" dirty="0" err="1"/>
              <a:t>необходимых</a:t>
            </a:r>
            <a:r>
              <a:rPr lang="en-US" dirty="0"/>
              <a:t> </a:t>
            </a:r>
            <a:r>
              <a:rPr lang="en-US" dirty="0" err="1"/>
              <a:t>ресурсов</a:t>
            </a:r>
            <a:r>
              <a:rPr lang="en-US" dirty="0"/>
              <a:t>,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специалистов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технологических</a:t>
            </a:r>
            <a:r>
              <a:rPr lang="en-US" dirty="0"/>
              <a:t> </a:t>
            </a:r>
            <a:r>
              <a:rPr lang="en-US" dirty="0" err="1"/>
              <a:t>способов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тестов</a:t>
            </a:r>
            <a:r>
              <a:rPr lang="en-US" dirty="0"/>
              <a:t>, </a:t>
            </a:r>
            <a:r>
              <a:rPr lang="en-US" dirty="0" err="1"/>
              <a:t>контрольных</a:t>
            </a:r>
            <a:r>
              <a:rPr lang="en-US" dirty="0"/>
              <a:t> </a:t>
            </a:r>
            <a:r>
              <a:rPr lang="en-US" dirty="0" err="1"/>
              <a:t>примеров</a:t>
            </a:r>
            <a:r>
              <a:rPr lang="en-US" dirty="0"/>
              <a:t>, </a:t>
            </a:r>
            <a:r>
              <a:rPr lang="en-US" dirty="0" err="1"/>
              <a:t>критериев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ограничений</a:t>
            </a:r>
            <a:r>
              <a:rPr lang="en-US" dirty="0"/>
              <a:t>,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учета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, </a:t>
            </a:r>
            <a:r>
              <a:rPr lang="en-US" dirty="0" err="1"/>
              <a:t>составление</a:t>
            </a:r>
            <a:r>
              <a:rPr lang="en-US" dirty="0"/>
              <a:t> </a:t>
            </a:r>
            <a:r>
              <a:rPr lang="en-US" dirty="0" err="1"/>
              <a:t>отчетов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аномальных</a:t>
            </a:r>
            <a:r>
              <a:rPr lang="en-US" dirty="0"/>
              <a:t> </a:t>
            </a:r>
            <a:r>
              <a:rPr lang="en-US" dirty="0" err="1"/>
              <a:t>событиях</a:t>
            </a:r>
            <a:r>
              <a:rPr lang="en-US" dirty="0"/>
              <a:t>, </a:t>
            </a:r>
            <a:r>
              <a:rPr lang="en-US" dirty="0" err="1"/>
              <a:t>отказах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дефектах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итоговом</a:t>
            </a:r>
            <a:r>
              <a:rPr lang="en-US" dirty="0"/>
              <a:t> </a:t>
            </a:r>
            <a:r>
              <a:rPr lang="en-US" dirty="0" err="1"/>
              <a:t>документе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Процесс</a:t>
            </a:r>
            <a:r>
              <a:rPr lang="en-US" b="1" dirty="0"/>
              <a:t> </a:t>
            </a:r>
            <a:r>
              <a:rPr lang="en-US" b="1" dirty="0" err="1"/>
              <a:t>верификации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  <a:r>
              <a:rPr lang="en-US" dirty="0" err="1" smtClean="0"/>
              <a:t>основывается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стратегии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критериях</a:t>
            </a:r>
            <a:r>
              <a:rPr lang="en-US" dirty="0"/>
              <a:t> </a:t>
            </a:r>
            <a:r>
              <a:rPr lang="en-US" dirty="0" err="1"/>
              <a:t>верификации</a:t>
            </a:r>
            <a:r>
              <a:rPr lang="en-US" dirty="0"/>
              <a:t> </a:t>
            </a:r>
            <a:r>
              <a:rPr lang="en-US" dirty="0" err="1"/>
              <a:t>применительно</a:t>
            </a:r>
            <a:r>
              <a:rPr lang="en-US" dirty="0"/>
              <a:t> </a:t>
            </a:r>
            <a:r>
              <a:rPr lang="en-US" dirty="0" err="1"/>
              <a:t>ко</a:t>
            </a:r>
            <a:r>
              <a:rPr lang="en-US" dirty="0"/>
              <a:t> </a:t>
            </a:r>
            <a:r>
              <a:rPr lang="en-US" dirty="0" err="1"/>
              <a:t>всем</a:t>
            </a:r>
            <a:r>
              <a:rPr lang="en-US" dirty="0"/>
              <a:t> </a:t>
            </a:r>
            <a:r>
              <a:rPr lang="en-US" dirty="0" err="1"/>
              <a:t>рабочим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продуктам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стандарта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верификации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устранении</a:t>
            </a:r>
            <a:r>
              <a:rPr lang="en-US" dirty="0"/>
              <a:t> </a:t>
            </a:r>
            <a:r>
              <a:rPr lang="en-US" dirty="0" err="1"/>
              <a:t>недостатков</a:t>
            </a:r>
            <a:r>
              <a:rPr lang="en-US" dirty="0"/>
              <a:t>, </a:t>
            </a:r>
            <a:r>
              <a:rPr lang="en-US" dirty="0" err="1"/>
              <a:t>обнаруженных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(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промежуточных</a:t>
            </a:r>
            <a:r>
              <a:rPr lang="en-US" dirty="0"/>
              <a:t>) </a:t>
            </a:r>
            <a:r>
              <a:rPr lang="en-US" dirty="0" err="1"/>
              <a:t>продуктах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согласовании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верификации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заказчиком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/>
          </a:bodyPr>
          <a:lstStyle/>
          <a:p>
            <a:r>
              <a:rPr lang="en-US" b="1" dirty="0" err="1"/>
              <a:t>Процесс</a:t>
            </a:r>
            <a:r>
              <a:rPr lang="en-US" b="1" dirty="0"/>
              <a:t> </a:t>
            </a:r>
            <a:r>
              <a:rPr lang="en-US" b="1" dirty="0" err="1" smtClean="0"/>
              <a:t>валидации</a:t>
            </a:r>
            <a:r>
              <a:rPr lang="en-US" dirty="0" smtClean="0"/>
              <a:t> </a:t>
            </a:r>
            <a:r>
              <a:rPr lang="en-US" dirty="0" err="1" smtClean="0"/>
              <a:t>осуществляется</a:t>
            </a:r>
            <a:r>
              <a:rPr lang="en-US" dirty="0" smtClean="0"/>
              <a:t> </a:t>
            </a: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/>
              <a:t>помощью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разработанной</a:t>
            </a:r>
            <a:r>
              <a:rPr lang="en-US" dirty="0"/>
              <a:t> </a:t>
            </a:r>
            <a:r>
              <a:rPr lang="en-US" dirty="0" err="1"/>
              <a:t>стратегии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критериев</a:t>
            </a:r>
            <a:r>
              <a:rPr lang="en-US" dirty="0"/>
              <a:t> </a:t>
            </a:r>
            <a:r>
              <a:rPr lang="en-US" dirty="0" err="1"/>
              <a:t>валидации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продуктов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оговоренных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проведению</a:t>
            </a:r>
            <a:r>
              <a:rPr lang="en-US" dirty="0"/>
              <a:t> </a:t>
            </a:r>
            <a:r>
              <a:rPr lang="en-US" dirty="0" err="1"/>
              <a:t>валидации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демонстрации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разработанных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продуктов</a:t>
            </a:r>
            <a:r>
              <a:rPr lang="en-US" dirty="0"/>
              <a:t> </a:t>
            </a:r>
            <a:r>
              <a:rPr lang="en-US" dirty="0" err="1"/>
              <a:t>требованиям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правилам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согласования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заказчиком</a:t>
            </a:r>
            <a:r>
              <a:rPr lang="en-US" dirty="0"/>
              <a:t> </a:t>
            </a:r>
            <a:r>
              <a:rPr lang="en-US" dirty="0" err="1"/>
              <a:t>полученных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валидации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процессах</a:t>
            </a:r>
            <a:r>
              <a:rPr lang="en-US" dirty="0"/>
              <a:t> ЖЦ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контроль</a:t>
            </a:r>
            <a:r>
              <a:rPr lang="en-US" dirty="0"/>
              <a:t> </a:t>
            </a:r>
            <a:r>
              <a:rPr lang="en-US" dirty="0" err="1"/>
              <a:t>проектных</a:t>
            </a:r>
            <a:r>
              <a:rPr lang="en-US" dirty="0"/>
              <a:t> </a:t>
            </a:r>
            <a:r>
              <a:rPr lang="en-US" dirty="0" err="1"/>
              <a:t>решений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методик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процедур</a:t>
            </a:r>
            <a:r>
              <a:rPr lang="en-US" dirty="0"/>
              <a:t> </a:t>
            </a:r>
            <a:r>
              <a:rPr lang="en-US" dirty="0" err="1"/>
              <a:t>просмотра</a:t>
            </a:r>
            <a:r>
              <a:rPr lang="en-US" dirty="0"/>
              <a:t> </a:t>
            </a:r>
            <a:r>
              <a:rPr lang="en-US" dirty="0" err="1"/>
              <a:t>хода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обращение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CASE-</a:t>
            </a:r>
            <a:r>
              <a:rPr lang="en-US" dirty="0" err="1"/>
              <a:t>системам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содержат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продукту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просмотры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инспекции</a:t>
            </a:r>
            <a:r>
              <a:rPr lang="en-US" dirty="0"/>
              <a:t> </a:t>
            </a:r>
            <a:r>
              <a:rPr lang="en-US" dirty="0" err="1"/>
              <a:t>промежуточных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соответствие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требованиям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подтверждения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ПО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корректную</a:t>
            </a:r>
            <a:r>
              <a:rPr lang="en-US" dirty="0"/>
              <a:t> </a:t>
            </a:r>
            <a:r>
              <a:rPr lang="en-US" dirty="0" err="1"/>
              <a:t>реализацию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удовлетворяет</a:t>
            </a:r>
            <a:r>
              <a:rPr lang="en-US" dirty="0"/>
              <a:t> </a:t>
            </a:r>
            <a:r>
              <a:rPr lang="en-US" dirty="0" err="1"/>
              <a:t>условиям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Тестирование</a:t>
            </a:r>
            <a:r>
              <a:rPr lang="en-US" b="1" dirty="0"/>
              <a:t> </a:t>
            </a:r>
            <a:r>
              <a:rPr lang="en-US" b="1" dirty="0" err="1" smtClean="0"/>
              <a:t>программ</a:t>
            </a:r>
            <a:endParaRPr lang="ru-RU" b="1" dirty="0" smtClean="0"/>
          </a:p>
          <a:p>
            <a:pPr marL="0" indent="0">
              <a:buNone/>
            </a:pPr>
            <a:r>
              <a:rPr lang="en-US" b="1" dirty="0" err="1"/>
              <a:t>Тестирование</a:t>
            </a:r>
            <a:r>
              <a:rPr lang="en-US" b="1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рассматривать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семантической</a:t>
            </a:r>
            <a:r>
              <a:rPr lang="en-US" dirty="0"/>
              <a:t> </a:t>
            </a:r>
            <a:r>
              <a:rPr lang="en-US" dirty="0" err="1"/>
              <a:t>отладки</a:t>
            </a:r>
            <a:r>
              <a:rPr lang="en-US" dirty="0"/>
              <a:t> (</a:t>
            </a:r>
            <a:r>
              <a:rPr lang="en-US" dirty="0" err="1"/>
              <a:t>проверки</a:t>
            </a:r>
            <a:r>
              <a:rPr lang="en-US" dirty="0"/>
              <a:t>)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заключающийся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исполнении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контрольных</a:t>
            </a:r>
            <a:r>
              <a:rPr lang="en-US" dirty="0"/>
              <a:t> </a:t>
            </a:r>
            <a:r>
              <a:rPr lang="en-US" dirty="0" err="1"/>
              <a:t>тестов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заранее</a:t>
            </a:r>
            <a:r>
              <a:rPr lang="en-US" dirty="0"/>
              <a:t> </a:t>
            </a:r>
            <a:r>
              <a:rPr lang="en-US" dirty="0" err="1"/>
              <a:t>известен</a:t>
            </a:r>
            <a:r>
              <a:rPr lang="en-US" dirty="0"/>
              <a:t> </a:t>
            </a:r>
            <a:r>
              <a:rPr lang="en-US" dirty="0" err="1"/>
              <a:t>результат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b="1" dirty="0" err="1" smtClean="0"/>
              <a:t>Отладка</a:t>
            </a:r>
            <a:r>
              <a:rPr lang="en-US" b="1" dirty="0" smtClean="0"/>
              <a:t> </a:t>
            </a:r>
            <a:r>
              <a:rPr lang="en-US" dirty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описания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ЯП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обнаружения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нем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последующее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устранение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b="1" dirty="0" err="1"/>
              <a:t>Целью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реализованных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спецификацией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Статические</a:t>
            </a:r>
            <a:r>
              <a:rPr lang="en-US" b="1" dirty="0"/>
              <a:t> </a:t>
            </a:r>
            <a:r>
              <a:rPr lang="en-US" b="1" dirty="0" err="1"/>
              <a:t>методы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Статические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используются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проведении</a:t>
            </a:r>
            <a:r>
              <a:rPr lang="en-US" dirty="0"/>
              <a:t> </a:t>
            </a:r>
            <a:r>
              <a:rPr lang="en-US" dirty="0" err="1"/>
              <a:t>инспекций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рассмотрении</a:t>
            </a:r>
            <a:r>
              <a:rPr lang="en-US" dirty="0"/>
              <a:t> </a:t>
            </a:r>
            <a:r>
              <a:rPr lang="en-US" dirty="0" err="1"/>
              <a:t>спецификаций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Статический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направлен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документов</a:t>
            </a:r>
            <a:r>
              <a:rPr lang="en-US" dirty="0"/>
              <a:t>, </a:t>
            </a:r>
            <a:r>
              <a:rPr lang="en-US" dirty="0" err="1"/>
              <a:t>разработанных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этапах</a:t>
            </a:r>
            <a:r>
              <a:rPr lang="en-US" dirty="0"/>
              <a:t> ЖЦ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инспекции</a:t>
            </a:r>
            <a:r>
              <a:rPr lang="en-US" dirty="0"/>
              <a:t> </a:t>
            </a:r>
            <a:r>
              <a:rPr lang="en-US" dirty="0" err="1"/>
              <a:t>исходного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сквозного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Инспекция</a:t>
            </a:r>
            <a:r>
              <a:rPr lang="en-US" dirty="0"/>
              <a:t> ПО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статическая</a:t>
            </a:r>
            <a:r>
              <a:rPr lang="en-US" dirty="0"/>
              <a:t> </a:t>
            </a:r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заданным</a:t>
            </a:r>
            <a:r>
              <a:rPr lang="en-US" dirty="0"/>
              <a:t> </a:t>
            </a:r>
            <a:r>
              <a:rPr lang="en-US" dirty="0" err="1"/>
              <a:t>спецификациями</a:t>
            </a:r>
            <a:r>
              <a:rPr lang="en-US" dirty="0"/>
              <a:t>, </a:t>
            </a:r>
            <a:r>
              <a:rPr lang="en-US" dirty="0" err="1"/>
              <a:t>проводится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представлений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проектирования</a:t>
            </a:r>
            <a:r>
              <a:rPr lang="en-US" dirty="0"/>
              <a:t> (</a:t>
            </a:r>
            <a:r>
              <a:rPr lang="en-US" dirty="0" err="1"/>
              <a:t>документации</a:t>
            </a:r>
            <a:r>
              <a:rPr lang="en-US" dirty="0"/>
              <a:t>, </a:t>
            </a:r>
            <a:r>
              <a:rPr lang="en-US" dirty="0" err="1"/>
              <a:t>требований</a:t>
            </a:r>
            <a:r>
              <a:rPr lang="en-US" dirty="0"/>
              <a:t>, </a:t>
            </a:r>
            <a:r>
              <a:rPr lang="en-US" dirty="0" err="1"/>
              <a:t>спецификаций</a:t>
            </a:r>
            <a:r>
              <a:rPr lang="en-US" dirty="0"/>
              <a:t>, </a:t>
            </a:r>
            <a:r>
              <a:rPr lang="en-US" dirty="0" err="1"/>
              <a:t>схем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исходного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)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процессах</a:t>
            </a:r>
            <a:r>
              <a:rPr lang="en-US" dirty="0"/>
              <a:t> ЖЦ. 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начальном</a:t>
            </a:r>
            <a:r>
              <a:rPr lang="en-US" dirty="0"/>
              <a:t> </a:t>
            </a:r>
            <a:r>
              <a:rPr lang="en-US" dirty="0" err="1"/>
              <a:t>этапе</a:t>
            </a:r>
            <a:r>
              <a:rPr lang="en-US" dirty="0"/>
              <a:t> </a:t>
            </a:r>
            <a:r>
              <a:rPr lang="en-US" dirty="0" err="1"/>
              <a:t>проектирования</a:t>
            </a:r>
            <a:r>
              <a:rPr lang="en-US" dirty="0"/>
              <a:t> </a:t>
            </a:r>
            <a:r>
              <a:rPr lang="en-US" dirty="0" err="1"/>
              <a:t>инспекция</a:t>
            </a:r>
            <a:r>
              <a:rPr lang="en-US" dirty="0"/>
              <a:t> </a:t>
            </a:r>
            <a:r>
              <a:rPr lang="en-US" dirty="0" err="1"/>
              <a:t>предполагает</a:t>
            </a:r>
            <a:r>
              <a:rPr lang="en-US" dirty="0"/>
              <a:t> </a:t>
            </a:r>
            <a:r>
              <a:rPr lang="en-US" dirty="0" err="1"/>
              <a:t>проверку</a:t>
            </a:r>
            <a:r>
              <a:rPr lang="en-US" dirty="0"/>
              <a:t> </a:t>
            </a:r>
            <a:r>
              <a:rPr lang="en-US" dirty="0" err="1"/>
              <a:t>полноты</a:t>
            </a:r>
            <a:r>
              <a:rPr lang="en-US" dirty="0"/>
              <a:t>, </a:t>
            </a:r>
            <a:r>
              <a:rPr lang="en-US" dirty="0" err="1"/>
              <a:t>целостности</a:t>
            </a:r>
            <a:r>
              <a:rPr lang="en-US" dirty="0"/>
              <a:t>, </a:t>
            </a:r>
            <a:r>
              <a:rPr lang="en-US" dirty="0" err="1"/>
              <a:t>однозначности</a:t>
            </a:r>
            <a:r>
              <a:rPr lang="en-US" dirty="0"/>
              <a:t>, </a:t>
            </a:r>
            <a:r>
              <a:rPr lang="en-US" dirty="0" err="1"/>
              <a:t>непротиворечивости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совместимости</a:t>
            </a:r>
            <a:r>
              <a:rPr lang="en-US" dirty="0"/>
              <a:t> </a:t>
            </a:r>
            <a:r>
              <a:rPr lang="en-US" dirty="0" err="1"/>
              <a:t>документов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исходными</a:t>
            </a:r>
            <a:r>
              <a:rPr lang="en-US" dirty="0"/>
              <a:t> </a:t>
            </a:r>
            <a:r>
              <a:rPr lang="en-US" dirty="0" err="1"/>
              <a:t>требованиями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программной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этапе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инспекцией</a:t>
            </a:r>
            <a:r>
              <a:rPr lang="en-US" dirty="0"/>
              <a:t> </a:t>
            </a:r>
            <a:r>
              <a:rPr lang="en-US" dirty="0" err="1"/>
              <a:t>понимается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текстов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соблюдение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принятых</a:t>
            </a:r>
            <a:r>
              <a:rPr lang="en-US" dirty="0"/>
              <a:t> </a:t>
            </a:r>
            <a:r>
              <a:rPr lang="en-US" dirty="0" err="1"/>
              <a:t>руководящих</a:t>
            </a:r>
            <a:r>
              <a:rPr lang="en-US" dirty="0"/>
              <a:t> </a:t>
            </a:r>
            <a:r>
              <a:rPr lang="en-US" dirty="0" err="1"/>
              <a:t>документов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программирования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Символьное</a:t>
            </a:r>
            <a:r>
              <a:rPr lang="en-US" dirty="0"/>
              <a:t> </a:t>
            </a:r>
            <a:r>
              <a:rPr lang="en-US" dirty="0" err="1"/>
              <a:t>тестирование</a:t>
            </a:r>
            <a:r>
              <a:rPr lang="en-US" dirty="0"/>
              <a:t> </a:t>
            </a:r>
            <a:r>
              <a:rPr lang="en-US" dirty="0" err="1"/>
              <a:t>применяется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участков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символьных</a:t>
            </a:r>
            <a:r>
              <a:rPr lang="en-US" dirty="0"/>
              <a:t> </a:t>
            </a:r>
            <a:r>
              <a:rPr lang="en-US" dirty="0" err="1"/>
              <a:t>значениях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19" y="181402"/>
            <a:ext cx="8768564" cy="64498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Динамические</a:t>
            </a:r>
            <a:r>
              <a:rPr lang="en-US" b="1" dirty="0"/>
              <a:t> </a:t>
            </a:r>
            <a:r>
              <a:rPr lang="en-US" b="1" dirty="0" err="1"/>
              <a:t>методы</a:t>
            </a:r>
            <a:r>
              <a:rPr lang="en-US" b="1" dirty="0"/>
              <a:t> </a:t>
            </a:r>
            <a:r>
              <a:rPr lang="en-US" b="1" dirty="0" err="1"/>
              <a:t>тестирования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Динамические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используются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.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базируются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графе</a:t>
            </a:r>
            <a:r>
              <a:rPr lang="en-US" dirty="0"/>
              <a:t>, </a:t>
            </a:r>
            <a:r>
              <a:rPr lang="en-US" dirty="0" err="1"/>
              <a:t>связывающем</a:t>
            </a:r>
            <a:r>
              <a:rPr lang="en-US" dirty="0"/>
              <a:t> </a:t>
            </a:r>
            <a:r>
              <a:rPr lang="en-US" dirty="0" err="1"/>
              <a:t>причины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ожидаемыми</a:t>
            </a:r>
            <a:r>
              <a:rPr lang="en-US" dirty="0"/>
              <a:t> </a:t>
            </a:r>
            <a:r>
              <a:rPr lang="en-US" dirty="0" err="1"/>
              <a:t>реакциями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Тестирование</a:t>
            </a:r>
            <a:r>
              <a:rPr lang="en-US" dirty="0"/>
              <a:t> </a:t>
            </a:r>
            <a:r>
              <a:rPr lang="en-US" dirty="0" err="1"/>
              <a:t>основывается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систематических</a:t>
            </a:r>
            <a:r>
              <a:rPr lang="en-US" dirty="0"/>
              <a:t>, </a:t>
            </a:r>
            <a:r>
              <a:rPr lang="en-US" dirty="0" err="1"/>
              <a:t>статистических</a:t>
            </a:r>
            <a:r>
              <a:rPr lang="en-US" dirty="0"/>
              <a:t>, (</a:t>
            </a:r>
            <a:r>
              <a:rPr lang="en-US" dirty="0" err="1"/>
              <a:t>вероятностных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имитационных</a:t>
            </a:r>
            <a:r>
              <a:rPr lang="en-US" dirty="0"/>
              <a:t> </a:t>
            </a:r>
            <a:r>
              <a:rPr lang="en-US" dirty="0" err="1"/>
              <a:t>методах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Систематические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делятся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рассматриваются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"</a:t>
            </a:r>
            <a:r>
              <a:rPr lang="en-US" dirty="0" err="1"/>
              <a:t>черный</a:t>
            </a:r>
            <a:r>
              <a:rPr lang="en-US" dirty="0"/>
              <a:t> </a:t>
            </a:r>
            <a:r>
              <a:rPr lang="en-US" dirty="0" err="1"/>
              <a:t>ящик</a:t>
            </a:r>
            <a:r>
              <a:rPr lang="en-US" dirty="0"/>
              <a:t>" (</a:t>
            </a:r>
            <a:r>
              <a:rPr lang="en-US" dirty="0" err="1"/>
              <a:t>используется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решаемой</a:t>
            </a:r>
            <a:r>
              <a:rPr lang="en-US" dirty="0"/>
              <a:t> </a:t>
            </a:r>
            <a:r>
              <a:rPr lang="en-US" dirty="0" err="1"/>
              <a:t>задаче</a:t>
            </a:r>
            <a:r>
              <a:rPr lang="en-US" dirty="0"/>
              <a:t>),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рассматривается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"</a:t>
            </a:r>
            <a:r>
              <a:rPr lang="en-US" dirty="0" err="1"/>
              <a:t>белый</a:t>
            </a:r>
            <a:r>
              <a:rPr lang="en-US" dirty="0"/>
              <a:t> </a:t>
            </a:r>
            <a:r>
              <a:rPr lang="en-US" dirty="0" err="1"/>
              <a:t>ящик</a:t>
            </a:r>
            <a:r>
              <a:rPr lang="en-US" dirty="0"/>
              <a:t>" (</a:t>
            </a:r>
            <a:r>
              <a:rPr lang="en-US" dirty="0" err="1"/>
              <a:t>используется</a:t>
            </a:r>
            <a:r>
              <a:rPr lang="en-US" dirty="0"/>
              <a:t> </a:t>
            </a:r>
            <a:r>
              <a:rPr lang="en-US" dirty="0" err="1"/>
              <a:t>структура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).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/>
              <a:t> </a:t>
            </a:r>
            <a:r>
              <a:rPr lang="en-US" dirty="0" err="1"/>
              <a:t>называют</a:t>
            </a:r>
            <a:r>
              <a:rPr lang="en-US" dirty="0"/>
              <a:t> </a:t>
            </a:r>
            <a:r>
              <a:rPr lang="en-US" dirty="0" err="1"/>
              <a:t>тестированием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управлением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управлением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входу-выходу</a:t>
            </a:r>
            <a:r>
              <a:rPr lang="en-US" dirty="0"/>
              <a:t>. </a:t>
            </a:r>
            <a:r>
              <a:rPr lang="en-US" dirty="0" err="1"/>
              <a:t>Цель</a:t>
            </a:r>
            <a:r>
              <a:rPr lang="en-US" dirty="0"/>
              <a:t> - </a:t>
            </a:r>
            <a:r>
              <a:rPr lang="en-US" dirty="0" err="1"/>
              <a:t>выяснение</a:t>
            </a:r>
            <a:r>
              <a:rPr lang="en-US" dirty="0"/>
              <a:t> </a:t>
            </a:r>
            <a:r>
              <a:rPr lang="en-US" dirty="0" err="1"/>
              <a:t>обстоятельств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поведение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спецификации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24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2138</Words>
  <Application>Microsoft Macintosh PowerPoint</Application>
  <PresentationFormat>Экран (4:3)</PresentationFormat>
  <Paragraphs>215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Свойства программного обеспечения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9</cp:revision>
  <dcterms:created xsi:type="dcterms:W3CDTF">2021-02-09T03:43:16Z</dcterms:created>
  <dcterms:modified xsi:type="dcterms:W3CDTF">2021-02-09T05:40:51Z</dcterms:modified>
</cp:coreProperties>
</file>