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84" r:id="rId3"/>
    <p:sldId id="28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5" r:id="rId29"/>
    <p:sldId id="286" r:id="rId30"/>
    <p:sldId id="287" r:id="rId31"/>
    <p:sldId id="288" r:id="rId32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6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E6FC-E817-B644-BB80-445F4E8D185D}" type="datetimeFigureOut">
              <a:rPr lang="ru-RU" smtClean="0"/>
              <a:t>09.02.21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224F-E39B-2F42-8E61-3F7A2F0F1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48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E6FC-E817-B644-BB80-445F4E8D185D}" type="datetimeFigureOut">
              <a:rPr lang="ru-RU" smtClean="0"/>
              <a:t>09.02.21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224F-E39B-2F42-8E61-3F7A2F0F1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103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E6FC-E817-B644-BB80-445F4E8D185D}" type="datetimeFigureOut">
              <a:rPr lang="ru-RU" smtClean="0"/>
              <a:t>09.02.21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224F-E39B-2F42-8E61-3F7A2F0F1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01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E6FC-E817-B644-BB80-445F4E8D185D}" type="datetimeFigureOut">
              <a:rPr lang="ru-RU" smtClean="0"/>
              <a:t>09.02.21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224F-E39B-2F42-8E61-3F7A2F0F1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723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E6FC-E817-B644-BB80-445F4E8D185D}" type="datetimeFigureOut">
              <a:rPr lang="ru-RU" smtClean="0"/>
              <a:t>09.02.21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224F-E39B-2F42-8E61-3F7A2F0F1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173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E6FC-E817-B644-BB80-445F4E8D185D}" type="datetimeFigureOut">
              <a:rPr lang="ru-RU" smtClean="0"/>
              <a:t>09.02.21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224F-E39B-2F42-8E61-3F7A2F0F1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721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E6FC-E817-B644-BB80-445F4E8D185D}" type="datetimeFigureOut">
              <a:rPr lang="ru-RU" smtClean="0"/>
              <a:t>09.02.21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224F-E39B-2F42-8E61-3F7A2F0F1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272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E6FC-E817-B644-BB80-445F4E8D185D}" type="datetimeFigureOut">
              <a:rPr lang="ru-RU" smtClean="0"/>
              <a:t>09.02.21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224F-E39B-2F42-8E61-3F7A2F0F1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03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E6FC-E817-B644-BB80-445F4E8D185D}" type="datetimeFigureOut">
              <a:rPr lang="ru-RU" smtClean="0"/>
              <a:t>09.02.21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224F-E39B-2F42-8E61-3F7A2F0F1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203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E6FC-E817-B644-BB80-445F4E8D185D}" type="datetimeFigureOut">
              <a:rPr lang="ru-RU" smtClean="0"/>
              <a:t>09.02.21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224F-E39B-2F42-8E61-3F7A2F0F1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4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E6FC-E817-B644-BB80-445F4E8D185D}" type="datetimeFigureOut">
              <a:rPr lang="ru-RU" smtClean="0"/>
              <a:t>09.02.21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224F-E39B-2F42-8E61-3F7A2F0F1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652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5E6FC-E817-B644-BB80-445F4E8D185D}" type="datetimeFigureOut">
              <a:rPr lang="ru-RU" smtClean="0"/>
              <a:t>09.02.21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5224F-E39B-2F42-8E61-3F7A2F0F1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854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1575" y="241869"/>
            <a:ext cx="8748407" cy="640953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Методы</a:t>
            </a:r>
            <a:r>
              <a:rPr lang="en-US" b="1" dirty="0" smtClean="0"/>
              <a:t> </a:t>
            </a:r>
            <a:r>
              <a:rPr lang="en-US" b="1" dirty="0" err="1" smtClean="0"/>
              <a:t>проверки</a:t>
            </a:r>
            <a:r>
              <a:rPr lang="en-US" b="1" dirty="0" smtClean="0"/>
              <a:t> </a:t>
            </a:r>
            <a:r>
              <a:rPr lang="en-US" b="1" dirty="0" err="1" smtClean="0"/>
              <a:t>и</a:t>
            </a:r>
            <a:r>
              <a:rPr lang="en-US" b="1" dirty="0" smtClean="0"/>
              <a:t> </a:t>
            </a:r>
            <a:r>
              <a:rPr lang="en-US" b="1" dirty="0" err="1" smtClean="0"/>
              <a:t>тестирования</a:t>
            </a:r>
            <a:r>
              <a:rPr lang="en-US" b="1" dirty="0" smtClean="0"/>
              <a:t> </a:t>
            </a:r>
            <a:r>
              <a:rPr lang="en-US" b="1" dirty="0" err="1" smtClean="0"/>
              <a:t>программ</a:t>
            </a:r>
            <a:r>
              <a:rPr lang="en-US" b="1" dirty="0" smtClean="0"/>
              <a:t> </a:t>
            </a:r>
            <a:r>
              <a:rPr lang="en-US" b="1" dirty="0" err="1" smtClean="0"/>
              <a:t>и</a:t>
            </a:r>
            <a:r>
              <a:rPr lang="en-US" b="1" dirty="0" smtClean="0"/>
              <a:t> </a:t>
            </a:r>
            <a:r>
              <a:rPr lang="en-US" b="1" dirty="0" err="1" smtClean="0"/>
              <a:t>систем</a:t>
            </a:r>
            <a:r>
              <a:rPr lang="ru-RU" dirty="0" smtClean="0">
                <a:effectLst/>
              </a:rPr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Аксиомы </a:t>
            </a:r>
            <a:r>
              <a:rPr lang="ru-RU" dirty="0"/>
              <a:t>тестирования, выдвинутые ведущими программистами:</a:t>
            </a:r>
          </a:p>
          <a:p>
            <a:pPr marL="0" indent="0">
              <a:buNone/>
            </a:pPr>
            <a:r>
              <a:rPr lang="ru-RU" dirty="0"/>
              <a:t>— хорош тот тест, для которого высока вероятность обнаружения ошибки;</a:t>
            </a:r>
          </a:p>
          <a:p>
            <a:pPr marL="0" indent="0">
              <a:buNone/>
            </a:pPr>
            <a:r>
              <a:rPr lang="ru-RU" dirty="0"/>
              <a:t>— главная проблема тестирования — решить, когда закончить (обычно решается просто — кончаются деньги);</a:t>
            </a:r>
          </a:p>
          <a:p>
            <a:pPr marL="0" indent="0">
              <a:buNone/>
            </a:pPr>
            <a:r>
              <a:rPr lang="ru-RU" dirty="0"/>
              <a:t>— невозможно тестировать свою собственную программу;</a:t>
            </a:r>
          </a:p>
          <a:p>
            <a:pPr marL="0" indent="0">
              <a:buNone/>
            </a:pPr>
            <a:r>
              <a:rPr lang="ru-RU" dirty="0"/>
              <a:t>— необходимая часть тестов — описание выходных результатов;</a:t>
            </a:r>
          </a:p>
          <a:p>
            <a:pPr marL="0" indent="0">
              <a:buNone/>
            </a:pPr>
            <a:r>
              <a:rPr lang="ru-RU" dirty="0"/>
              <a:t>— избегайте невоспроизводимых тестов;</a:t>
            </a:r>
          </a:p>
          <a:p>
            <a:pPr marL="0" indent="0">
              <a:buNone/>
            </a:pPr>
            <a:r>
              <a:rPr lang="ru-RU" dirty="0"/>
              <a:t>— готовьте тесты как для правильных, так и для неправильных данных;</a:t>
            </a:r>
          </a:p>
          <a:p>
            <a:pPr marL="0" indent="0">
              <a:buNone/>
            </a:pPr>
            <a:r>
              <a:rPr lang="ru-RU" dirty="0"/>
              <a:t>— не тестируйте "с лету";</a:t>
            </a:r>
          </a:p>
          <a:p>
            <a:pPr marL="0" indent="0">
              <a:buNone/>
            </a:pPr>
            <a:r>
              <a:rPr lang="ru-RU" dirty="0"/>
              <a:t>— детально изучайте результаты каждого теста;</a:t>
            </a:r>
          </a:p>
          <a:p>
            <a:pPr marL="0" indent="0">
              <a:buNone/>
            </a:pPr>
            <a:r>
              <a:rPr lang="ru-RU" dirty="0"/>
              <a:t>— по мере обнаружения все большего числа ошибок в некотором модуле или программе, растет вероятность обнаружения в ней еще большего числа ошибок;</a:t>
            </a:r>
          </a:p>
          <a:p>
            <a:pPr marL="0" indent="0">
              <a:buNone/>
            </a:pPr>
            <a:r>
              <a:rPr lang="ru-RU" dirty="0"/>
              <a:t>— тестируют программы лучшие умы;</a:t>
            </a:r>
          </a:p>
          <a:p>
            <a:pPr marL="0" indent="0">
              <a:buNone/>
            </a:pPr>
            <a:r>
              <a:rPr lang="ru-RU" dirty="0"/>
              <a:t>— считают тестируемость главной задачей разработчиков программы;</a:t>
            </a:r>
          </a:p>
          <a:p>
            <a:pPr marL="0" indent="0">
              <a:buNone/>
            </a:pPr>
            <a:r>
              <a:rPr lang="ru-RU" dirty="0"/>
              <a:t>— не изменяй программу, чтобы облегчить тестирование;</a:t>
            </a:r>
          </a:p>
          <a:p>
            <a:pPr marL="0" indent="0">
              <a:buNone/>
            </a:pPr>
            <a:r>
              <a:rPr lang="ru-RU" dirty="0"/>
              <a:t>— тестирование должно начинаться с постановки целей.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6744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Методы</a:t>
            </a:r>
            <a:r>
              <a:rPr lang="en-US" dirty="0"/>
              <a:t> "</a:t>
            </a:r>
            <a:r>
              <a:rPr lang="en-US" dirty="0" err="1"/>
              <a:t>черного</a:t>
            </a:r>
            <a:r>
              <a:rPr lang="en-US" dirty="0"/>
              <a:t> </a:t>
            </a:r>
            <a:r>
              <a:rPr lang="en-US" dirty="0" err="1"/>
              <a:t>ящика</a:t>
            </a:r>
            <a:r>
              <a:rPr lang="en-US" dirty="0"/>
              <a:t>" </a:t>
            </a:r>
            <a:r>
              <a:rPr lang="en-US" dirty="0" err="1"/>
              <a:t>обеспечивают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эквивалентное</a:t>
            </a:r>
            <a:r>
              <a:rPr lang="en-US" dirty="0"/>
              <a:t> </a:t>
            </a:r>
            <a:r>
              <a:rPr lang="en-US" dirty="0" err="1"/>
              <a:t>разбиение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граничных</a:t>
            </a:r>
            <a:r>
              <a:rPr lang="en-US" dirty="0"/>
              <a:t> </a:t>
            </a:r>
            <a:r>
              <a:rPr lang="en-US" dirty="0" err="1"/>
              <a:t>значений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применение</a:t>
            </a:r>
            <a:r>
              <a:rPr lang="en-US" dirty="0"/>
              <a:t> </a:t>
            </a:r>
            <a:r>
              <a:rPr lang="en-US" dirty="0" err="1"/>
              <a:t>функциональных</a:t>
            </a:r>
            <a:r>
              <a:rPr lang="en-US" dirty="0"/>
              <a:t> </a:t>
            </a:r>
            <a:r>
              <a:rPr lang="en-US" dirty="0" err="1"/>
              <a:t>диаграмм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соединении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реверсивным</a:t>
            </a:r>
            <a:r>
              <a:rPr lang="en-US" dirty="0"/>
              <a:t> </a:t>
            </a:r>
            <a:r>
              <a:rPr lang="en-US" dirty="0" err="1"/>
              <a:t>анализом</a:t>
            </a:r>
            <a:r>
              <a:rPr lang="en-US" dirty="0"/>
              <a:t> </a:t>
            </a:r>
            <a:r>
              <a:rPr lang="en-US" dirty="0" err="1"/>
              <a:t>дают</a:t>
            </a:r>
            <a:r>
              <a:rPr lang="en-US" dirty="0"/>
              <a:t> </a:t>
            </a:r>
            <a:r>
              <a:rPr lang="en-US" dirty="0" err="1"/>
              <a:t>достаточно</a:t>
            </a:r>
            <a:r>
              <a:rPr lang="en-US" dirty="0"/>
              <a:t> </a:t>
            </a:r>
            <a:r>
              <a:rPr lang="en-US" dirty="0" err="1"/>
              <a:t>полную</a:t>
            </a:r>
            <a:r>
              <a:rPr lang="en-US" dirty="0"/>
              <a:t> </a:t>
            </a:r>
            <a:r>
              <a:rPr lang="en-US" dirty="0" err="1"/>
              <a:t>информацию</a:t>
            </a:r>
            <a:r>
              <a:rPr lang="en-US" dirty="0"/>
              <a:t> </a:t>
            </a:r>
            <a:r>
              <a:rPr lang="en-US" dirty="0" err="1"/>
              <a:t>о</a:t>
            </a:r>
            <a:r>
              <a:rPr lang="en-US" dirty="0"/>
              <a:t> </a:t>
            </a:r>
            <a:r>
              <a:rPr lang="en-US" dirty="0" err="1"/>
              <a:t>функционировании</a:t>
            </a:r>
            <a:r>
              <a:rPr lang="en-US" dirty="0"/>
              <a:t> </a:t>
            </a:r>
            <a:r>
              <a:rPr lang="en-US" dirty="0" err="1"/>
              <a:t>тестируемой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Метод</a:t>
            </a:r>
            <a:r>
              <a:rPr lang="en-US" dirty="0"/>
              <a:t> "</a:t>
            </a:r>
            <a:r>
              <a:rPr lang="en-US" dirty="0" err="1"/>
              <a:t>белого</a:t>
            </a:r>
            <a:r>
              <a:rPr lang="en-US" dirty="0"/>
              <a:t> </a:t>
            </a:r>
            <a:r>
              <a:rPr lang="en-US" dirty="0" err="1"/>
              <a:t>ящика</a:t>
            </a:r>
            <a:r>
              <a:rPr lang="en-US" dirty="0"/>
              <a:t>" </a:t>
            </a:r>
            <a:r>
              <a:rPr lang="en-US" dirty="0" err="1"/>
              <a:t>позволяет</a:t>
            </a:r>
            <a:r>
              <a:rPr lang="en-US" dirty="0"/>
              <a:t> </a:t>
            </a:r>
            <a:r>
              <a:rPr lang="en-US" dirty="0" err="1"/>
              <a:t>исследовать</a:t>
            </a:r>
            <a:r>
              <a:rPr lang="en-US" dirty="0"/>
              <a:t> </a:t>
            </a:r>
            <a:r>
              <a:rPr lang="en-US" dirty="0" err="1"/>
              <a:t>внутреннюю</a:t>
            </a:r>
            <a:r>
              <a:rPr lang="en-US" dirty="0"/>
              <a:t> </a:t>
            </a:r>
            <a:r>
              <a:rPr lang="en-US" dirty="0" err="1"/>
              <a:t>структуру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, </a:t>
            </a:r>
            <a:r>
              <a:rPr lang="en-US" dirty="0" err="1"/>
              <a:t>причем</a:t>
            </a:r>
            <a:r>
              <a:rPr lang="en-US" dirty="0"/>
              <a:t> </a:t>
            </a:r>
            <a:r>
              <a:rPr lang="en-US" dirty="0" err="1"/>
              <a:t>обнаружение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программе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критерием</a:t>
            </a:r>
            <a:r>
              <a:rPr lang="en-US" dirty="0"/>
              <a:t> </a:t>
            </a:r>
            <a:r>
              <a:rPr lang="en-US" dirty="0" err="1"/>
              <a:t>исчерпывающего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маршрутов</a:t>
            </a:r>
            <a:r>
              <a:rPr lang="en-US" dirty="0"/>
              <a:t> </a:t>
            </a:r>
            <a:r>
              <a:rPr lang="en-US" dirty="0" err="1"/>
              <a:t>потоков</a:t>
            </a:r>
            <a:r>
              <a:rPr lang="en-US" dirty="0"/>
              <a:t> (</a:t>
            </a:r>
            <a:r>
              <a:rPr lang="en-US" dirty="0" err="1"/>
              <a:t>графа</a:t>
            </a:r>
            <a:r>
              <a:rPr lang="en-US" dirty="0"/>
              <a:t>) </a:t>
            </a:r>
            <a:r>
              <a:rPr lang="en-US" dirty="0" err="1"/>
              <a:t>передач</a:t>
            </a:r>
            <a:r>
              <a:rPr lang="en-US" dirty="0"/>
              <a:t> </a:t>
            </a:r>
            <a:r>
              <a:rPr lang="en-US" dirty="0" err="1"/>
              <a:t>управления</a:t>
            </a:r>
            <a:r>
              <a:rPr lang="en-US" dirty="0"/>
              <a:t>, </a:t>
            </a:r>
            <a:r>
              <a:rPr lang="en-US" dirty="0" err="1"/>
              <a:t>среди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рассматриваются</a:t>
            </a:r>
            <a:r>
              <a:rPr lang="en-US" dirty="0"/>
              <a:t>:</a:t>
            </a:r>
            <a:endParaRPr lang="ru-RU" dirty="0"/>
          </a:p>
          <a:p>
            <a:pPr marL="0" lvl="0" indent="0">
              <a:buNone/>
            </a:pPr>
            <a:r>
              <a:rPr lang="en-US" dirty="0"/>
              <a:t>(</a:t>
            </a:r>
            <a:r>
              <a:rPr lang="en-US" dirty="0" err="1"/>
              <a:t>а</a:t>
            </a:r>
            <a:r>
              <a:rPr lang="en-US" dirty="0"/>
              <a:t>) </a:t>
            </a:r>
            <a:r>
              <a:rPr lang="en-US" dirty="0" err="1"/>
              <a:t>критерий</a:t>
            </a:r>
            <a:r>
              <a:rPr lang="en-US" dirty="0"/>
              <a:t> </a:t>
            </a:r>
            <a:r>
              <a:rPr lang="en-US" dirty="0" err="1"/>
              <a:t>покрытия</a:t>
            </a:r>
            <a:r>
              <a:rPr lang="en-US" dirty="0"/>
              <a:t> </a:t>
            </a:r>
            <a:r>
              <a:rPr lang="en-US" dirty="0" err="1"/>
              <a:t>операторов</a:t>
            </a:r>
            <a:r>
              <a:rPr lang="en-US" dirty="0"/>
              <a:t> - </a:t>
            </a:r>
            <a:r>
              <a:rPr lang="en-US" dirty="0" err="1"/>
              <a:t>набор</a:t>
            </a:r>
            <a:r>
              <a:rPr lang="en-US" dirty="0"/>
              <a:t> </a:t>
            </a:r>
            <a:r>
              <a:rPr lang="en-US" dirty="0" err="1"/>
              <a:t>тестов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совокупности</a:t>
            </a:r>
            <a:r>
              <a:rPr lang="en-US" dirty="0"/>
              <a:t> </a:t>
            </a:r>
            <a:r>
              <a:rPr lang="en-US" dirty="0" err="1"/>
              <a:t>должен</a:t>
            </a:r>
            <a:r>
              <a:rPr lang="en-US" dirty="0"/>
              <a:t> </a:t>
            </a:r>
            <a:r>
              <a:rPr lang="en-US" dirty="0" err="1"/>
              <a:t>обеспечить</a:t>
            </a:r>
            <a:r>
              <a:rPr lang="en-US" dirty="0"/>
              <a:t> </a:t>
            </a:r>
            <a:r>
              <a:rPr lang="en-US" dirty="0" err="1"/>
              <a:t>прохождение</a:t>
            </a:r>
            <a:r>
              <a:rPr lang="en-US" dirty="0"/>
              <a:t> </a:t>
            </a:r>
            <a:r>
              <a:rPr lang="en-US" dirty="0" err="1"/>
              <a:t>каждого</a:t>
            </a:r>
            <a:r>
              <a:rPr lang="en-US" dirty="0"/>
              <a:t> </a:t>
            </a:r>
            <a:r>
              <a:rPr lang="en-US" dirty="0" err="1"/>
              <a:t>оператора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менееодного</a:t>
            </a:r>
            <a:r>
              <a:rPr lang="en-US" dirty="0"/>
              <a:t> </a:t>
            </a:r>
            <a:r>
              <a:rPr lang="en-US" dirty="0" err="1"/>
              <a:t>раза</a:t>
            </a:r>
            <a:r>
              <a:rPr lang="en-US" dirty="0"/>
              <a:t>;</a:t>
            </a:r>
            <a:endParaRPr lang="ru-RU" dirty="0"/>
          </a:p>
          <a:p>
            <a:pPr marL="0" lvl="0" indent="0">
              <a:buNone/>
            </a:pPr>
            <a:r>
              <a:rPr lang="en-US" dirty="0"/>
              <a:t>(</a:t>
            </a:r>
            <a:r>
              <a:rPr lang="en-US" dirty="0" err="1"/>
              <a:t>б</a:t>
            </a:r>
            <a:r>
              <a:rPr lang="en-US" dirty="0"/>
              <a:t>) </a:t>
            </a:r>
            <a:r>
              <a:rPr lang="en-US" dirty="0" err="1"/>
              <a:t>критерий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ветвей</a:t>
            </a:r>
            <a:r>
              <a:rPr lang="en-US" dirty="0"/>
              <a:t> (</a:t>
            </a:r>
            <a:r>
              <a:rPr lang="en-US" dirty="0" err="1"/>
              <a:t>известный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покрытие</a:t>
            </a:r>
            <a:r>
              <a:rPr lang="en-US" dirty="0"/>
              <a:t> </a:t>
            </a:r>
            <a:r>
              <a:rPr lang="en-US" dirty="0" err="1"/>
              <a:t>решений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покрытие</a:t>
            </a:r>
            <a:r>
              <a:rPr lang="en-US" dirty="0"/>
              <a:t> </a:t>
            </a:r>
            <a:r>
              <a:rPr lang="en-US" dirty="0" err="1"/>
              <a:t>переходов</a:t>
            </a:r>
            <a:r>
              <a:rPr lang="en-US" dirty="0"/>
              <a:t>) - </a:t>
            </a:r>
            <a:r>
              <a:rPr lang="en-US" dirty="0" err="1"/>
              <a:t>набор</a:t>
            </a:r>
            <a:r>
              <a:rPr lang="en-US" dirty="0"/>
              <a:t> </a:t>
            </a:r>
            <a:r>
              <a:rPr lang="en-US" dirty="0" err="1"/>
              <a:t>тестов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совокупности</a:t>
            </a:r>
            <a:r>
              <a:rPr lang="en-US" dirty="0"/>
              <a:t> </a:t>
            </a:r>
            <a:r>
              <a:rPr lang="en-US" dirty="0" err="1"/>
              <a:t>должен</a:t>
            </a:r>
            <a:r>
              <a:rPr lang="en-US" dirty="0"/>
              <a:t> </a:t>
            </a:r>
            <a:r>
              <a:rPr lang="en-US" dirty="0" err="1"/>
              <a:t>обеспечить</a:t>
            </a:r>
            <a:r>
              <a:rPr lang="en-US" dirty="0"/>
              <a:t> </a:t>
            </a:r>
            <a:r>
              <a:rPr lang="en-US" dirty="0" err="1"/>
              <a:t>прохождение</a:t>
            </a:r>
            <a:r>
              <a:rPr lang="en-US" dirty="0"/>
              <a:t> </a:t>
            </a:r>
            <a:r>
              <a:rPr lang="en-US" dirty="0" err="1"/>
              <a:t>каждой</a:t>
            </a:r>
            <a:r>
              <a:rPr lang="en-US" dirty="0"/>
              <a:t> </a:t>
            </a:r>
            <a:r>
              <a:rPr lang="en-US" dirty="0" err="1"/>
              <a:t>ветви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выхода</a:t>
            </a:r>
            <a:r>
              <a:rPr lang="en-US" dirty="0"/>
              <a:t>,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крайней</a:t>
            </a:r>
            <a:r>
              <a:rPr lang="en-US" dirty="0"/>
              <a:t> </a:t>
            </a:r>
            <a:r>
              <a:rPr lang="en-US" dirty="0" err="1"/>
              <a:t>мере</a:t>
            </a:r>
            <a:r>
              <a:rPr lang="en-US" dirty="0"/>
              <a:t>, </a:t>
            </a:r>
            <a:r>
              <a:rPr lang="en-US" dirty="0" err="1"/>
              <a:t>один</a:t>
            </a:r>
            <a:r>
              <a:rPr lang="en-US" dirty="0"/>
              <a:t> </a:t>
            </a:r>
            <a:r>
              <a:rPr lang="en-US" dirty="0" err="1"/>
              <a:t>раз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Восходящее тестирование. </a:t>
            </a:r>
            <a:r>
              <a:rPr lang="ru-RU" dirty="0"/>
              <a:t>Сначала автономно тестируются модули нижних уровней, которые не вызывают других модулей. При этом достигается такая же их высокая надежность, как и у встроенных в компилятор функций. Затем тестируются модули более высоких уровней вместе с уже проверенными модулями и т. д. по схеме иерархии.</a:t>
            </a:r>
          </a:p>
          <a:p>
            <a:pPr marL="0" indent="0">
              <a:buNone/>
            </a:pPr>
            <a:r>
              <a:rPr lang="ru-RU" dirty="0"/>
              <a:t>При восходящем тестировании для каждого модуля необходима ведущая программа. </a:t>
            </a:r>
            <a:endParaRPr lang="ru-RU" dirty="0" smtClean="0"/>
          </a:p>
          <a:p>
            <a:pPr marL="0" indent="0">
              <a:buNone/>
            </a:pPr>
            <a:r>
              <a:rPr lang="ru-RU" b="1" dirty="0"/>
              <a:t>Нисходящее тестирование.</a:t>
            </a:r>
            <a:r>
              <a:rPr lang="ru-RU" dirty="0"/>
              <a:t> При этом подходе изолированно тестируется головной модуль или группа модулей головного ядра. Программа собирается и тестируется сверху вниз. Недостающие модули заменяются заглушками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i="1" dirty="0"/>
              <a:t>Достоинства </a:t>
            </a:r>
            <a:r>
              <a:rPr lang="ru-RU" dirty="0"/>
              <a:t>нисходящего тестирования: этот метод совмещает тестирование модуля с тестированием сопряжений и частично тестирует функции модуля. </a:t>
            </a:r>
            <a:r>
              <a:rPr lang="ru-RU" i="1" dirty="0" smtClean="0"/>
              <a:t>Недостатки</a:t>
            </a:r>
            <a:r>
              <a:rPr lang="ru-RU" i="1" dirty="0"/>
              <a:t> </a:t>
            </a:r>
            <a:r>
              <a:rPr lang="ru-RU" dirty="0"/>
              <a:t>нисходящего тестирования: модуль редко досконально тестируется сразу после его подключения.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i="1" dirty="0"/>
              <a:t>Модифицированный нисходящий метод. </a:t>
            </a:r>
            <a:r>
              <a:rPr lang="ru-RU" dirty="0"/>
              <a:t>Согласно этому методу, каждый модуль автономно тестируется перед включением в программу, собираемую сверху вниз.</a:t>
            </a:r>
          </a:p>
          <a:p>
            <a:pPr marL="0" indent="0" algn="just">
              <a:buNone/>
            </a:pPr>
            <a:r>
              <a:rPr lang="ru-RU" i="1" dirty="0"/>
              <a:t>Метод большого скачка </a:t>
            </a:r>
            <a:r>
              <a:rPr lang="ru-RU" dirty="0"/>
              <a:t>— каждый модуль тестируется автономно. По окончании автономного тестирования всех модулей модули просто интегрируются в готовую программную систему. Как правило, этот метод нежелателен. Однако если программа мала и хорошо спроектирована по сопряжениям, то метод большого скачка вполне приемлем.</a:t>
            </a:r>
          </a:p>
          <a:p>
            <a:pPr marL="0" indent="0" algn="just">
              <a:buNone/>
            </a:pPr>
            <a:r>
              <a:rPr lang="ru-RU" i="1" dirty="0"/>
              <a:t>Метод сандвича </a:t>
            </a:r>
            <a:r>
              <a:rPr lang="ru-RU" dirty="0"/>
              <a:t>представляет собой компромисс между нисходящим и восходящим подходами. По этому методу реализация и тестирование ведутся одновременно сверху и снизу, и два этих процесса встречаются в заранее намеченной временной точке.</a:t>
            </a:r>
          </a:p>
          <a:p>
            <a:pPr marL="0" indent="0" algn="just">
              <a:buNone/>
            </a:pPr>
            <a:r>
              <a:rPr lang="ru-RU" i="1" dirty="0"/>
              <a:t>Модифицированный метод сандвича: </a:t>
            </a:r>
            <a:r>
              <a:rPr lang="ru-RU" dirty="0"/>
              <a:t>нижние модули тестируются строго снизу вверх, а модули верхних модулей сначала тестируются автономно, а затем собираются нисходящим методом.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/>
              <a:t>Функциональное</a:t>
            </a:r>
            <a:r>
              <a:rPr lang="en-US" b="1" dirty="0"/>
              <a:t> </a:t>
            </a:r>
            <a:r>
              <a:rPr lang="en-US" b="1" dirty="0" err="1"/>
              <a:t>тестирование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Цель</a:t>
            </a:r>
            <a:r>
              <a:rPr lang="en-US" dirty="0"/>
              <a:t> </a:t>
            </a:r>
            <a:r>
              <a:rPr lang="en-US" dirty="0" err="1"/>
              <a:t>функционального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- </a:t>
            </a:r>
            <a:r>
              <a:rPr lang="en-US" dirty="0" err="1"/>
              <a:t>обнаружение</a:t>
            </a:r>
            <a:r>
              <a:rPr lang="en-US" dirty="0"/>
              <a:t> </a:t>
            </a:r>
            <a:r>
              <a:rPr lang="en-US" dirty="0" err="1"/>
              <a:t>несоответствий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реальным</a:t>
            </a:r>
            <a:r>
              <a:rPr lang="en-US" dirty="0"/>
              <a:t> </a:t>
            </a:r>
            <a:r>
              <a:rPr lang="en-US" dirty="0" err="1"/>
              <a:t>поведением</a:t>
            </a:r>
            <a:r>
              <a:rPr lang="en-US" dirty="0"/>
              <a:t> </a:t>
            </a:r>
            <a:r>
              <a:rPr lang="en-US" dirty="0" err="1"/>
              <a:t>реализованных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ожидаемым</a:t>
            </a:r>
            <a:r>
              <a:rPr lang="en-US" dirty="0"/>
              <a:t> </a:t>
            </a:r>
            <a:r>
              <a:rPr lang="en-US" dirty="0" err="1"/>
              <a:t>поведением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соответствии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спецификацией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исходными</a:t>
            </a:r>
            <a:r>
              <a:rPr lang="en-US" dirty="0"/>
              <a:t> </a:t>
            </a:r>
            <a:r>
              <a:rPr lang="en-US" dirty="0" err="1"/>
              <a:t>требованиями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Задачи</a:t>
            </a:r>
            <a:r>
              <a:rPr lang="en-US" dirty="0" smtClean="0"/>
              <a:t> </a:t>
            </a:r>
            <a:r>
              <a:rPr lang="en-US" dirty="0" err="1" smtClean="0"/>
              <a:t>функционального</a:t>
            </a:r>
            <a:r>
              <a:rPr lang="en-US" dirty="0" smtClean="0"/>
              <a:t> </a:t>
            </a:r>
            <a:r>
              <a:rPr lang="en-US" dirty="0" err="1" smtClean="0"/>
              <a:t>тестирования</a:t>
            </a:r>
            <a:r>
              <a:rPr lang="en-US" dirty="0" smtClean="0"/>
              <a:t>:</a:t>
            </a:r>
            <a:endParaRPr lang="ru-RU" dirty="0"/>
          </a:p>
          <a:p>
            <a:pPr lvl="0"/>
            <a:r>
              <a:rPr lang="en-US" dirty="0" err="1"/>
              <a:t>идентификация</a:t>
            </a:r>
            <a:r>
              <a:rPr lang="en-US" dirty="0"/>
              <a:t> </a:t>
            </a:r>
            <a:r>
              <a:rPr lang="en-US" dirty="0" err="1"/>
              <a:t>множества</a:t>
            </a:r>
            <a:r>
              <a:rPr lang="en-US" dirty="0"/>
              <a:t> </a:t>
            </a:r>
            <a:r>
              <a:rPr lang="en-US" dirty="0" err="1"/>
              <a:t>функциональных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идентификация</a:t>
            </a:r>
            <a:r>
              <a:rPr lang="en-US" dirty="0"/>
              <a:t> </a:t>
            </a:r>
            <a:r>
              <a:rPr lang="en-US" dirty="0" err="1"/>
              <a:t>внешних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построение</a:t>
            </a:r>
            <a:r>
              <a:rPr lang="en-US" dirty="0"/>
              <a:t> </a:t>
            </a:r>
            <a:r>
              <a:rPr lang="en-US" dirty="0" err="1"/>
              <a:t>последовательностей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соответствии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использованием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ПС;- </a:t>
            </a:r>
            <a:r>
              <a:rPr lang="en-US" dirty="0" err="1"/>
              <a:t>идентификация</a:t>
            </a:r>
            <a:r>
              <a:rPr lang="en-US" dirty="0"/>
              <a:t> </a:t>
            </a:r>
            <a:r>
              <a:rPr lang="en-US" dirty="0" err="1"/>
              <a:t>множества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каждой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областей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изменения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построение</a:t>
            </a:r>
            <a:r>
              <a:rPr lang="en-US" dirty="0"/>
              <a:t> </a:t>
            </a:r>
            <a:r>
              <a:rPr lang="en-US" dirty="0" err="1"/>
              <a:t>тестовых</a:t>
            </a:r>
            <a:r>
              <a:rPr lang="en-US" dirty="0"/>
              <a:t> </a:t>
            </a:r>
            <a:r>
              <a:rPr lang="en-US" dirty="0" err="1"/>
              <a:t>наборов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сценариев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выявление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представление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функциональных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помощью</a:t>
            </a:r>
            <a:r>
              <a:rPr lang="en-US" dirty="0"/>
              <a:t> </a:t>
            </a:r>
            <a:r>
              <a:rPr lang="en-US" dirty="0" err="1"/>
              <a:t>тестовых</a:t>
            </a:r>
            <a:r>
              <a:rPr lang="en-US" dirty="0"/>
              <a:t> </a:t>
            </a:r>
            <a:r>
              <a:rPr lang="en-US" dirty="0" err="1"/>
              <a:t>наборов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проведение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взаимодействии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средой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/>
              <a:t>Инфраструктура</a:t>
            </a:r>
            <a:r>
              <a:rPr lang="en-US" b="1" dirty="0"/>
              <a:t> </a:t>
            </a:r>
            <a:r>
              <a:rPr lang="en-US" b="1" dirty="0" err="1"/>
              <a:t>процесса</a:t>
            </a:r>
            <a:r>
              <a:rPr lang="en-US" b="1" dirty="0"/>
              <a:t> </a:t>
            </a:r>
            <a:r>
              <a:rPr lang="en-US" b="1" dirty="0" err="1"/>
              <a:t>тестирования</a:t>
            </a:r>
            <a:r>
              <a:rPr lang="en-US" b="1" dirty="0"/>
              <a:t> ПС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dirty="0" err="1"/>
              <a:t>инфраструктурой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понимается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выделение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проведение</a:t>
            </a:r>
            <a:r>
              <a:rPr lang="en-US" dirty="0"/>
              <a:t> </a:t>
            </a:r>
            <a:r>
              <a:rPr lang="en-US" dirty="0" err="1"/>
              <a:t>классификации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рассматриваемого</a:t>
            </a:r>
            <a:r>
              <a:rPr lang="en-US" dirty="0"/>
              <a:t> </a:t>
            </a:r>
            <a:r>
              <a:rPr lang="en-US" dirty="0" err="1"/>
              <a:t>класса</a:t>
            </a:r>
            <a:r>
              <a:rPr lang="en-US" dirty="0"/>
              <a:t> </a:t>
            </a:r>
            <a:r>
              <a:rPr lang="en-US" dirty="0" err="1"/>
              <a:t>тестируемых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подготовка</a:t>
            </a:r>
            <a:r>
              <a:rPr lang="en-US" dirty="0"/>
              <a:t> </a:t>
            </a:r>
            <a:r>
              <a:rPr lang="en-US" dirty="0" err="1"/>
              <a:t>тестов</a:t>
            </a:r>
            <a:r>
              <a:rPr lang="en-US" dirty="0"/>
              <a:t>,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выполнение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поиск</a:t>
            </a:r>
            <a:r>
              <a:rPr lang="en-US" dirty="0"/>
              <a:t> </a:t>
            </a:r>
            <a:r>
              <a:rPr lang="en-US" dirty="0" err="1"/>
              <a:t>разного</a:t>
            </a:r>
            <a:r>
              <a:rPr lang="en-US" dirty="0"/>
              <a:t> </a:t>
            </a:r>
            <a:r>
              <a:rPr lang="en-US" dirty="0" err="1"/>
              <a:t>рода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отказов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компонентах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системе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целом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служба</a:t>
            </a:r>
            <a:r>
              <a:rPr lang="en-US" dirty="0"/>
              <a:t> </a:t>
            </a:r>
            <a:r>
              <a:rPr lang="en-US" dirty="0" err="1"/>
              <a:t>проведения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управление</a:t>
            </a:r>
            <a:r>
              <a:rPr lang="en-US" dirty="0"/>
              <a:t> </a:t>
            </a:r>
            <a:r>
              <a:rPr lang="en-US" dirty="0" err="1"/>
              <a:t>процессом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b="1" dirty="0" err="1"/>
              <a:t>Объекты</a:t>
            </a:r>
            <a:r>
              <a:rPr lang="en-US" b="1" dirty="0"/>
              <a:t> </a:t>
            </a:r>
            <a:r>
              <a:rPr lang="en-US" b="1" dirty="0" err="1"/>
              <a:t>тестирования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en-US" dirty="0" err="1"/>
              <a:t>компоненты</a:t>
            </a:r>
            <a:r>
              <a:rPr lang="en-US" dirty="0"/>
              <a:t>, </a:t>
            </a:r>
            <a:r>
              <a:rPr lang="en-US" dirty="0" err="1"/>
              <a:t>группы</a:t>
            </a:r>
            <a:r>
              <a:rPr lang="en-US" dirty="0"/>
              <a:t> </a:t>
            </a:r>
            <a:r>
              <a:rPr lang="en-US" dirty="0" err="1"/>
              <a:t>компонентов</a:t>
            </a:r>
            <a:r>
              <a:rPr lang="en-US" dirty="0"/>
              <a:t>, </a:t>
            </a:r>
            <a:r>
              <a:rPr lang="en-US" dirty="0" err="1"/>
              <a:t>подсистемы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система</a:t>
            </a:r>
            <a:r>
              <a:rPr lang="en-US" dirty="0"/>
              <a:t>.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каждого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них</a:t>
            </a:r>
            <a:r>
              <a:rPr lang="en-US" dirty="0"/>
              <a:t> </a:t>
            </a:r>
            <a:r>
              <a:rPr lang="en-US" dirty="0" err="1"/>
              <a:t>формируется</a:t>
            </a:r>
            <a:r>
              <a:rPr lang="en-US" dirty="0"/>
              <a:t> </a:t>
            </a:r>
            <a:r>
              <a:rPr lang="en-US" dirty="0" err="1"/>
              <a:t>стратегия</a:t>
            </a:r>
            <a:r>
              <a:rPr lang="en-US" dirty="0"/>
              <a:t> </a:t>
            </a:r>
            <a:r>
              <a:rPr lang="en-US" dirty="0" err="1"/>
              <a:t>проведения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.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/>
              <a:t>Методы</a:t>
            </a:r>
            <a:r>
              <a:rPr lang="en-US" b="1" dirty="0"/>
              <a:t> </a:t>
            </a:r>
            <a:r>
              <a:rPr lang="en-US" b="1" dirty="0" err="1"/>
              <a:t>поиска</a:t>
            </a:r>
            <a:r>
              <a:rPr lang="en-US" b="1" dirty="0"/>
              <a:t> </a:t>
            </a:r>
            <a:r>
              <a:rPr lang="en-US" b="1" dirty="0" err="1"/>
              <a:t>ошибок</a:t>
            </a:r>
            <a:r>
              <a:rPr lang="en-US" b="1" dirty="0"/>
              <a:t> </a:t>
            </a:r>
            <a:r>
              <a:rPr lang="en-US" b="1" dirty="0" err="1"/>
              <a:t>в</a:t>
            </a:r>
            <a:r>
              <a:rPr lang="en-US" b="1" dirty="0"/>
              <a:t> </a:t>
            </a:r>
            <a:r>
              <a:rPr lang="en-US" b="1" dirty="0" err="1"/>
              <a:t>программах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Международный</a:t>
            </a:r>
            <a:r>
              <a:rPr lang="en-US" dirty="0"/>
              <a:t> </a:t>
            </a:r>
            <a:r>
              <a:rPr lang="en-US" dirty="0" err="1"/>
              <a:t>стандарт</a:t>
            </a:r>
            <a:r>
              <a:rPr lang="en-US" dirty="0"/>
              <a:t> ANSI/IEEE-729-83 </a:t>
            </a:r>
            <a:r>
              <a:rPr lang="en-US" dirty="0" err="1"/>
              <a:t>разделяет</a:t>
            </a:r>
            <a:r>
              <a:rPr lang="en-US" dirty="0"/>
              <a:t>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ошибки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разработке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типы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Ошибка</a:t>
            </a:r>
            <a:r>
              <a:rPr lang="en-US" dirty="0"/>
              <a:t> (error) - </a:t>
            </a:r>
            <a:r>
              <a:rPr lang="en-US" dirty="0" err="1"/>
              <a:t>состояние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котором</a:t>
            </a:r>
            <a:r>
              <a:rPr lang="en-US" dirty="0"/>
              <a:t> </a:t>
            </a:r>
            <a:r>
              <a:rPr lang="en-US" dirty="0" err="1"/>
              <a:t>выдаются</a:t>
            </a:r>
            <a:r>
              <a:rPr lang="en-US" dirty="0"/>
              <a:t> </a:t>
            </a:r>
            <a:r>
              <a:rPr lang="en-US" dirty="0" err="1"/>
              <a:t>неправильные</a:t>
            </a:r>
            <a:r>
              <a:rPr lang="en-US" dirty="0"/>
              <a:t> </a:t>
            </a:r>
            <a:r>
              <a:rPr lang="en-US" dirty="0" err="1"/>
              <a:t>результаты</a:t>
            </a:r>
            <a:r>
              <a:rPr lang="en-US" dirty="0"/>
              <a:t>, </a:t>
            </a:r>
            <a:r>
              <a:rPr lang="en-US" dirty="0" err="1"/>
              <a:t>причиной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являются</a:t>
            </a:r>
            <a:r>
              <a:rPr lang="en-US" dirty="0"/>
              <a:t> </a:t>
            </a:r>
            <a:r>
              <a:rPr lang="en-US" dirty="0" err="1"/>
              <a:t>изъяны</a:t>
            </a:r>
            <a:r>
              <a:rPr lang="en-US" dirty="0"/>
              <a:t> (flaw)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операторах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технологическом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приводит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неправильной</a:t>
            </a:r>
            <a:r>
              <a:rPr lang="en-US" dirty="0"/>
              <a:t> </a:t>
            </a:r>
            <a:r>
              <a:rPr lang="en-US" dirty="0" err="1"/>
              <a:t>интерпретации</a:t>
            </a:r>
            <a:r>
              <a:rPr lang="en-US" dirty="0"/>
              <a:t> </a:t>
            </a:r>
            <a:r>
              <a:rPr lang="en-US" dirty="0" err="1"/>
              <a:t>исходной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, </a:t>
            </a:r>
            <a:r>
              <a:rPr lang="en-US" dirty="0" err="1"/>
              <a:t>следовательно</a:t>
            </a:r>
            <a:r>
              <a:rPr lang="en-US" dirty="0"/>
              <a:t>,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неверному</a:t>
            </a:r>
            <a:r>
              <a:rPr lang="en-US" dirty="0"/>
              <a:t> </a:t>
            </a:r>
            <a:r>
              <a:rPr lang="en-US" dirty="0" err="1"/>
              <a:t>решению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Дефект</a:t>
            </a:r>
            <a:r>
              <a:rPr lang="en-US" dirty="0"/>
              <a:t> (fault)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программе</a:t>
            </a:r>
            <a:r>
              <a:rPr lang="en-US" dirty="0"/>
              <a:t> - </a:t>
            </a:r>
            <a:r>
              <a:rPr lang="en-US" dirty="0" err="1"/>
              <a:t>следствие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разработчика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любом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этапов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, </a:t>
            </a:r>
            <a:r>
              <a:rPr lang="en-US" dirty="0" err="1"/>
              <a:t>которая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содержаться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исходных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проектных</a:t>
            </a:r>
            <a:r>
              <a:rPr lang="en-US" dirty="0"/>
              <a:t> </a:t>
            </a:r>
            <a:r>
              <a:rPr lang="en-US" dirty="0" err="1"/>
              <a:t>спецификациях</a:t>
            </a:r>
            <a:r>
              <a:rPr lang="en-US" dirty="0"/>
              <a:t>, </a:t>
            </a:r>
            <a:r>
              <a:rPr lang="en-US" dirty="0" err="1"/>
              <a:t>текстах</a:t>
            </a:r>
            <a:r>
              <a:rPr lang="en-US" dirty="0"/>
              <a:t> </a:t>
            </a:r>
            <a:r>
              <a:rPr lang="en-US" dirty="0" err="1"/>
              <a:t>кодов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, </a:t>
            </a:r>
            <a:r>
              <a:rPr lang="en-US" dirty="0" err="1"/>
              <a:t>эксплуатационной</a:t>
            </a:r>
            <a:r>
              <a:rPr lang="en-US" dirty="0"/>
              <a:t> </a:t>
            </a:r>
            <a:r>
              <a:rPr lang="en-US" dirty="0" err="1"/>
              <a:t>документация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т.п</a:t>
            </a:r>
            <a:r>
              <a:rPr lang="en-US" dirty="0"/>
              <a:t>.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обнаружен</a:t>
            </a:r>
            <a:r>
              <a:rPr lang="en-US" dirty="0"/>
              <a:t> </a:t>
            </a:r>
            <a:r>
              <a:rPr lang="en-US" dirty="0" err="1"/>
              <a:t>дефект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сбой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Отказ</a:t>
            </a:r>
            <a:r>
              <a:rPr lang="en-US" dirty="0"/>
              <a:t> (failure) -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отклонение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невозможность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выполнять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, </a:t>
            </a:r>
            <a:r>
              <a:rPr lang="en-US" dirty="0" err="1"/>
              <a:t>определенные</a:t>
            </a:r>
            <a:r>
              <a:rPr lang="en-US" dirty="0"/>
              <a:t> </a:t>
            </a:r>
            <a:r>
              <a:rPr lang="en-US" dirty="0" err="1"/>
              <a:t>требованиями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ограничениями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рассматривается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событие</a:t>
            </a:r>
            <a:r>
              <a:rPr lang="en-US" dirty="0"/>
              <a:t>, </a:t>
            </a:r>
            <a:r>
              <a:rPr lang="en-US" dirty="0" err="1"/>
              <a:t>способствующее</a:t>
            </a:r>
            <a:r>
              <a:rPr lang="en-US" dirty="0"/>
              <a:t> </a:t>
            </a:r>
            <a:r>
              <a:rPr lang="en-US" dirty="0" err="1"/>
              <a:t>переходу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неработоспособное</a:t>
            </a:r>
            <a:r>
              <a:rPr lang="en-US" dirty="0"/>
              <a:t> </a:t>
            </a:r>
            <a:r>
              <a:rPr lang="en-US" dirty="0" err="1"/>
              <a:t>состояние</a:t>
            </a:r>
            <a:r>
              <a:rPr lang="en-US" dirty="0"/>
              <a:t> </a:t>
            </a:r>
            <a:r>
              <a:rPr lang="en-US" dirty="0" err="1"/>
              <a:t>из-за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, </a:t>
            </a:r>
            <a:r>
              <a:rPr lang="en-US" dirty="0" err="1"/>
              <a:t>скрытых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ней</a:t>
            </a:r>
            <a:r>
              <a:rPr lang="en-US" dirty="0"/>
              <a:t> </a:t>
            </a:r>
            <a:r>
              <a:rPr lang="en-US" dirty="0" err="1"/>
              <a:t>дефектов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сбоев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среде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Возможные </a:t>
            </a:r>
            <a:r>
              <a:rPr lang="en-US" dirty="0" err="1" smtClean="0"/>
              <a:t>причин</a:t>
            </a:r>
            <a:r>
              <a:rPr lang="ru-RU" dirty="0" smtClean="0"/>
              <a:t>ы </a:t>
            </a:r>
            <a:r>
              <a:rPr lang="en-US" dirty="0" err="1" smtClean="0"/>
              <a:t>отказ</a:t>
            </a:r>
            <a:r>
              <a:rPr lang="ru-RU" dirty="0" err="1" smtClean="0"/>
              <a:t>ов</a:t>
            </a:r>
            <a:r>
              <a:rPr lang="en-US" dirty="0" smtClean="0"/>
              <a:t>:</a:t>
            </a:r>
            <a:endParaRPr lang="ru-RU" dirty="0"/>
          </a:p>
          <a:p>
            <a:pPr lvl="0"/>
            <a:r>
              <a:rPr lang="en-US" dirty="0" err="1"/>
              <a:t>ошибочная</a:t>
            </a:r>
            <a:r>
              <a:rPr lang="en-US" dirty="0"/>
              <a:t> </a:t>
            </a:r>
            <a:r>
              <a:rPr lang="en-US" dirty="0" err="1"/>
              <a:t>спецификация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пропущенное</a:t>
            </a:r>
            <a:r>
              <a:rPr lang="en-US" dirty="0"/>
              <a:t> </a:t>
            </a:r>
            <a:r>
              <a:rPr lang="en-US" dirty="0" err="1"/>
              <a:t>требование</a:t>
            </a:r>
            <a:r>
              <a:rPr lang="en-US" dirty="0"/>
              <a:t>, </a:t>
            </a:r>
            <a:r>
              <a:rPr lang="en-US" dirty="0" err="1"/>
              <a:t>означающее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спецификация</a:t>
            </a:r>
            <a:r>
              <a:rPr lang="en-US" dirty="0"/>
              <a:t> </a:t>
            </a:r>
            <a:r>
              <a:rPr lang="en-US" dirty="0" err="1"/>
              <a:t>точно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отражает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предполагал</a:t>
            </a:r>
            <a:r>
              <a:rPr lang="en-US" dirty="0"/>
              <a:t> </a:t>
            </a:r>
            <a:r>
              <a:rPr lang="en-US" dirty="0" err="1"/>
              <a:t>пользователь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спецификация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содержать</a:t>
            </a:r>
            <a:r>
              <a:rPr lang="en-US" dirty="0"/>
              <a:t> </a:t>
            </a:r>
            <a:r>
              <a:rPr lang="en-US" dirty="0" err="1"/>
              <a:t>требование</a:t>
            </a:r>
            <a:r>
              <a:rPr lang="en-US" dirty="0"/>
              <a:t>, </a:t>
            </a:r>
            <a:r>
              <a:rPr lang="en-US" dirty="0" err="1"/>
              <a:t>которое</a:t>
            </a:r>
            <a:r>
              <a:rPr lang="en-US" dirty="0"/>
              <a:t> </a:t>
            </a:r>
            <a:r>
              <a:rPr lang="en-US" dirty="0" err="1"/>
              <a:t>невозможно</a:t>
            </a:r>
            <a:r>
              <a:rPr lang="en-US" dirty="0"/>
              <a:t> </a:t>
            </a:r>
            <a:r>
              <a:rPr lang="en-US" dirty="0" err="1"/>
              <a:t>выполнить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данной</a:t>
            </a:r>
            <a:r>
              <a:rPr lang="en-US" dirty="0"/>
              <a:t> </a:t>
            </a:r>
            <a:r>
              <a:rPr lang="en-US" dirty="0" err="1"/>
              <a:t>аппаратуре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программном</a:t>
            </a:r>
            <a:r>
              <a:rPr lang="en-US" dirty="0"/>
              <a:t> </a:t>
            </a:r>
            <a:r>
              <a:rPr lang="en-US" dirty="0" err="1"/>
              <a:t>обеспечении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проект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содержать</a:t>
            </a:r>
            <a:r>
              <a:rPr lang="en-US" dirty="0"/>
              <a:t> </a:t>
            </a:r>
            <a:r>
              <a:rPr lang="en-US" dirty="0" err="1"/>
              <a:t>ошибки</a:t>
            </a:r>
            <a:r>
              <a:rPr lang="en-US" dirty="0"/>
              <a:t> (</a:t>
            </a:r>
            <a:r>
              <a:rPr lang="en-US" dirty="0" err="1"/>
              <a:t>например</a:t>
            </a:r>
            <a:r>
              <a:rPr lang="en-US" dirty="0"/>
              <a:t>, </a:t>
            </a:r>
            <a:r>
              <a:rPr lang="en-US" dirty="0" err="1"/>
              <a:t>база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спроектирована</a:t>
            </a:r>
            <a:r>
              <a:rPr lang="en-US" dirty="0"/>
              <a:t>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защиты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несанкционированного</a:t>
            </a:r>
            <a:r>
              <a:rPr lang="en-US" dirty="0"/>
              <a:t> </a:t>
            </a:r>
            <a:r>
              <a:rPr lang="en-US" dirty="0" err="1"/>
              <a:t>доступа</a:t>
            </a:r>
            <a:r>
              <a:rPr lang="en-US" dirty="0"/>
              <a:t> </a:t>
            </a:r>
            <a:r>
              <a:rPr lang="en-US" dirty="0" err="1"/>
              <a:t>пользователя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требуется</a:t>
            </a:r>
            <a:r>
              <a:rPr lang="en-US" dirty="0"/>
              <a:t> </a:t>
            </a:r>
            <a:r>
              <a:rPr lang="en-US" dirty="0" err="1"/>
              <a:t>защита</a:t>
            </a:r>
            <a:r>
              <a:rPr lang="en-US" dirty="0"/>
              <a:t>);</a:t>
            </a:r>
            <a:endParaRPr lang="ru-RU" dirty="0"/>
          </a:p>
          <a:p>
            <a:pPr lvl="0"/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неправильной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она</a:t>
            </a:r>
            <a:r>
              <a:rPr lang="en-US" dirty="0"/>
              <a:t> </a:t>
            </a:r>
            <a:r>
              <a:rPr lang="en-US" dirty="0" err="1"/>
              <a:t>выполняет</a:t>
            </a:r>
            <a:r>
              <a:rPr lang="en-US" dirty="0"/>
              <a:t> </a:t>
            </a:r>
            <a:r>
              <a:rPr lang="en-US" dirty="0" err="1"/>
              <a:t>несвойственный</a:t>
            </a:r>
            <a:r>
              <a:rPr lang="en-US" dirty="0"/>
              <a:t> </a:t>
            </a: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он</a:t>
            </a:r>
            <a:r>
              <a:rPr lang="en-US" dirty="0"/>
              <a:t> </a:t>
            </a:r>
            <a:r>
              <a:rPr lang="en-US" dirty="0" err="1"/>
              <a:t>реализован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полностью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Ошибки</a:t>
            </a:r>
            <a:r>
              <a:rPr lang="en-US" b="1" dirty="0"/>
              <a:t> </a:t>
            </a:r>
            <a:r>
              <a:rPr lang="en-US" b="1" dirty="0" err="1"/>
              <a:t>на</a:t>
            </a:r>
            <a:r>
              <a:rPr lang="en-US" b="1" dirty="0"/>
              <a:t> </a:t>
            </a:r>
            <a:r>
              <a:rPr lang="en-US" b="1" dirty="0" err="1"/>
              <a:t>этапах</a:t>
            </a:r>
            <a:r>
              <a:rPr lang="en-US" b="1" dirty="0"/>
              <a:t> </a:t>
            </a:r>
            <a:r>
              <a:rPr lang="en-US" b="1" dirty="0" err="1"/>
              <a:t>процесса</a:t>
            </a:r>
            <a:r>
              <a:rPr lang="en-US" b="1" dirty="0"/>
              <a:t> </a:t>
            </a:r>
            <a:r>
              <a:rPr lang="en-US" b="1" dirty="0" err="1"/>
              <a:t>тестирования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источники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 smtClean="0"/>
              <a:t>возникновения</a:t>
            </a:r>
            <a:r>
              <a:rPr lang="ru-RU" dirty="0" smtClean="0"/>
              <a:t> </a:t>
            </a:r>
            <a:r>
              <a:rPr lang="ru-RU" dirty="0" smtClean="0"/>
              <a:t>о</a:t>
            </a:r>
            <a:r>
              <a:rPr lang="en-US" dirty="0" err="1" smtClean="0"/>
              <a:t>шиб</a:t>
            </a:r>
            <a:r>
              <a:rPr lang="ru-RU" dirty="0" smtClean="0"/>
              <a:t>о</a:t>
            </a:r>
            <a:r>
              <a:rPr lang="en-US" dirty="0" err="1" smtClean="0"/>
              <a:t>к</a:t>
            </a:r>
            <a:r>
              <a:rPr lang="en-US" dirty="0" smtClean="0"/>
              <a:t>:</a:t>
            </a:r>
            <a:endParaRPr lang="ru-RU" dirty="0"/>
          </a:p>
          <a:p>
            <a:pPr lvl="0"/>
            <a:r>
              <a:rPr lang="en-US" dirty="0" err="1"/>
              <a:t>непреднамеренное</a:t>
            </a:r>
            <a:r>
              <a:rPr lang="en-US" dirty="0"/>
              <a:t> </a:t>
            </a:r>
            <a:r>
              <a:rPr lang="en-US" dirty="0" err="1"/>
              <a:t>отклонение</a:t>
            </a:r>
            <a:r>
              <a:rPr lang="en-US" dirty="0"/>
              <a:t> </a:t>
            </a:r>
            <a:r>
              <a:rPr lang="en-US" dirty="0" err="1"/>
              <a:t>разработчиков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рабочих</a:t>
            </a:r>
            <a:r>
              <a:rPr lang="en-US" dirty="0"/>
              <a:t> </a:t>
            </a:r>
            <a:r>
              <a:rPr lang="en-US" dirty="0" err="1"/>
              <a:t>стандартов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планов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спецификации</a:t>
            </a:r>
            <a:r>
              <a:rPr lang="en-US" dirty="0"/>
              <a:t> </a:t>
            </a:r>
            <a:r>
              <a:rPr lang="en-US" dirty="0" err="1"/>
              <a:t>функциональных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интерфейсных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</a:t>
            </a:r>
            <a:r>
              <a:rPr lang="en-US" dirty="0" err="1"/>
              <a:t>выполнены</a:t>
            </a:r>
            <a:r>
              <a:rPr lang="en-US" dirty="0"/>
              <a:t>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соблюдения</a:t>
            </a:r>
            <a:r>
              <a:rPr lang="en-US" dirty="0"/>
              <a:t> </a:t>
            </a:r>
            <a:r>
              <a:rPr lang="en-US" dirty="0" err="1"/>
              <a:t>стандартов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приводит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нарушению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организации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 - </a:t>
            </a:r>
            <a:r>
              <a:rPr lang="en-US" dirty="0" err="1"/>
              <a:t>несовершенная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недостаточное</a:t>
            </a:r>
            <a:r>
              <a:rPr lang="en-US" dirty="0"/>
              <a:t> </a:t>
            </a:r>
            <a:r>
              <a:rPr lang="en-US" dirty="0" err="1"/>
              <a:t>управление</a:t>
            </a:r>
            <a:r>
              <a:rPr lang="en-US" dirty="0"/>
              <a:t> </a:t>
            </a:r>
            <a:r>
              <a:rPr lang="en-US" dirty="0" err="1"/>
              <a:t>руководителем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ресурсами</a:t>
            </a:r>
            <a:r>
              <a:rPr lang="en-US" dirty="0"/>
              <a:t> (</a:t>
            </a:r>
            <a:r>
              <a:rPr lang="en-US" dirty="0" err="1"/>
              <a:t>человеческими</a:t>
            </a:r>
            <a:r>
              <a:rPr lang="en-US" dirty="0"/>
              <a:t>, </a:t>
            </a:r>
            <a:r>
              <a:rPr lang="en-US" dirty="0" err="1"/>
              <a:t>техническими</a:t>
            </a:r>
            <a:r>
              <a:rPr lang="en-US" dirty="0"/>
              <a:t>, </a:t>
            </a:r>
            <a:r>
              <a:rPr lang="en-US" dirty="0" err="1"/>
              <a:t>программными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т.д</a:t>
            </a:r>
            <a:r>
              <a:rPr lang="en-US" dirty="0"/>
              <a:t>.)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вопросами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интеграции</a:t>
            </a:r>
            <a:r>
              <a:rPr lang="en-US" dirty="0"/>
              <a:t> </a:t>
            </a:r>
            <a:r>
              <a:rPr lang="en-US" dirty="0" err="1"/>
              <a:t>элементов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Стандарт</a:t>
            </a:r>
            <a:r>
              <a:rPr lang="en-US" dirty="0" smtClean="0"/>
              <a:t> ISO</a:t>
            </a:r>
            <a:r>
              <a:rPr lang="en-US" dirty="0"/>
              <a:t>/IEC </a:t>
            </a:r>
            <a:r>
              <a:rPr lang="en-US" dirty="0" smtClean="0"/>
              <a:t>12207</a:t>
            </a:r>
            <a:r>
              <a:rPr lang="ru-RU" dirty="0" smtClean="0"/>
              <a:t>.</a:t>
            </a:r>
            <a:r>
              <a:rPr lang="ru-RU" dirty="0" smtClean="0">
                <a:effectLst/>
              </a:rPr>
              <a:t> </a:t>
            </a:r>
            <a:r>
              <a:rPr lang="en-US" dirty="0" err="1" smtClean="0"/>
              <a:t>Процесс</a:t>
            </a:r>
            <a:r>
              <a:rPr lang="en-US" dirty="0" smtClean="0"/>
              <a:t> </a:t>
            </a:r>
            <a:r>
              <a:rPr lang="en-US" dirty="0" err="1"/>
              <a:t>разработки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определении</a:t>
            </a:r>
            <a:r>
              <a:rPr lang="en-US" dirty="0"/>
              <a:t> </a:t>
            </a:r>
            <a:r>
              <a:rPr lang="en-US" dirty="0" err="1"/>
              <a:t>исходной</a:t>
            </a:r>
            <a:r>
              <a:rPr lang="en-US" dirty="0"/>
              <a:t> </a:t>
            </a:r>
            <a:r>
              <a:rPr lang="en-US" dirty="0" err="1"/>
              <a:t>концепции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исходных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системе</a:t>
            </a:r>
            <a:r>
              <a:rPr lang="en-US" dirty="0"/>
              <a:t> </a:t>
            </a:r>
            <a:r>
              <a:rPr lang="en-US" dirty="0" err="1"/>
              <a:t>возникают</a:t>
            </a:r>
            <a:r>
              <a:rPr lang="en-US" dirty="0"/>
              <a:t> </a:t>
            </a:r>
            <a:r>
              <a:rPr lang="en-US" dirty="0" err="1"/>
              <a:t>ошибки</a:t>
            </a:r>
            <a:r>
              <a:rPr lang="en-US" dirty="0"/>
              <a:t> </a:t>
            </a:r>
            <a:r>
              <a:rPr lang="en-US" dirty="0" err="1"/>
              <a:t>аналитиков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спецификации</a:t>
            </a:r>
            <a:r>
              <a:rPr lang="en-US" dirty="0"/>
              <a:t> </a:t>
            </a:r>
            <a:r>
              <a:rPr lang="en-US" dirty="0" err="1"/>
              <a:t>верхнего</a:t>
            </a:r>
            <a:r>
              <a:rPr lang="en-US" dirty="0"/>
              <a:t> </a:t>
            </a:r>
            <a:r>
              <a:rPr lang="en-US" dirty="0" err="1"/>
              <a:t>уровня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построении</a:t>
            </a:r>
            <a:r>
              <a:rPr lang="en-US" dirty="0"/>
              <a:t> </a:t>
            </a:r>
            <a:r>
              <a:rPr lang="en-US" dirty="0" err="1"/>
              <a:t>концептуальной</a:t>
            </a:r>
            <a:r>
              <a:rPr lang="en-US" dirty="0"/>
              <a:t> </a:t>
            </a:r>
            <a:r>
              <a:rPr lang="en-US" dirty="0" err="1"/>
              <a:t>модели</a:t>
            </a:r>
            <a:r>
              <a:rPr lang="en-US" dirty="0"/>
              <a:t> </a:t>
            </a:r>
            <a:r>
              <a:rPr lang="en-US" dirty="0" err="1"/>
              <a:t>предметной</a:t>
            </a:r>
            <a:r>
              <a:rPr lang="en-US" dirty="0"/>
              <a:t> </a:t>
            </a:r>
            <a:r>
              <a:rPr lang="en-US" dirty="0" err="1" smtClean="0"/>
              <a:t>области</a:t>
            </a:r>
            <a:r>
              <a:rPr lang="en-US" dirty="0" smtClean="0"/>
              <a:t>:</a:t>
            </a:r>
            <a:endParaRPr lang="ru-RU" dirty="0"/>
          </a:p>
          <a:p>
            <a:pPr lvl="0"/>
            <a:r>
              <a:rPr lang="en-US" dirty="0" err="1"/>
              <a:t>неадекватность</a:t>
            </a:r>
            <a:r>
              <a:rPr lang="en-US" dirty="0"/>
              <a:t> </a:t>
            </a:r>
            <a:r>
              <a:rPr lang="en-US" dirty="0" err="1"/>
              <a:t>спецификации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</a:t>
            </a:r>
            <a:r>
              <a:rPr lang="en-US" dirty="0" err="1"/>
              <a:t>конечным</a:t>
            </a:r>
            <a:r>
              <a:rPr lang="en-US" dirty="0"/>
              <a:t> </a:t>
            </a:r>
            <a:r>
              <a:rPr lang="en-US" dirty="0" err="1"/>
              <a:t>пользователям</a:t>
            </a:r>
            <a:r>
              <a:rPr lang="en-US" dirty="0"/>
              <a:t>;- </a:t>
            </a:r>
            <a:r>
              <a:rPr lang="en-US" dirty="0" err="1"/>
              <a:t>некорректность</a:t>
            </a:r>
            <a:r>
              <a:rPr lang="en-US" dirty="0"/>
              <a:t> </a:t>
            </a:r>
            <a:r>
              <a:rPr lang="en-US" dirty="0" err="1"/>
              <a:t>спецификации</a:t>
            </a:r>
            <a:r>
              <a:rPr lang="en-US" dirty="0"/>
              <a:t> </a:t>
            </a:r>
            <a:r>
              <a:rPr lang="en-US" dirty="0" err="1"/>
              <a:t>взаимодействия</a:t>
            </a:r>
            <a:r>
              <a:rPr lang="en-US" dirty="0"/>
              <a:t> ПО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средой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пользователями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несоответствие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</a:t>
            </a:r>
            <a:r>
              <a:rPr lang="en-US" dirty="0" err="1"/>
              <a:t>заказчика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отдельным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общим</a:t>
            </a:r>
            <a:r>
              <a:rPr lang="en-US" dirty="0"/>
              <a:t> </a:t>
            </a:r>
            <a:r>
              <a:rPr lang="en-US" dirty="0" err="1"/>
              <a:t>свойствам</a:t>
            </a:r>
            <a:r>
              <a:rPr lang="en-US" dirty="0"/>
              <a:t> ПО;</a:t>
            </a:r>
            <a:endParaRPr lang="ru-RU" dirty="0"/>
          </a:p>
          <a:p>
            <a:pPr lvl="0"/>
            <a:r>
              <a:rPr lang="en-US" dirty="0" err="1"/>
              <a:t>некорректность</a:t>
            </a:r>
            <a:r>
              <a:rPr lang="en-US" dirty="0"/>
              <a:t> </a:t>
            </a:r>
            <a:r>
              <a:rPr lang="en-US" dirty="0" err="1"/>
              <a:t>описания</a:t>
            </a:r>
            <a:r>
              <a:rPr lang="en-US" dirty="0"/>
              <a:t> </a:t>
            </a:r>
            <a:r>
              <a:rPr lang="en-US" dirty="0" err="1"/>
              <a:t>функциональных</a:t>
            </a:r>
            <a:r>
              <a:rPr lang="en-US" dirty="0"/>
              <a:t> </a:t>
            </a:r>
            <a:r>
              <a:rPr lang="en-US" dirty="0" err="1"/>
              <a:t>характеристик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необеспеченность</a:t>
            </a:r>
            <a:r>
              <a:rPr lang="en-US" dirty="0"/>
              <a:t> </a:t>
            </a:r>
            <a:r>
              <a:rPr lang="en-US" dirty="0" err="1"/>
              <a:t>инструментальными</a:t>
            </a:r>
            <a:r>
              <a:rPr lang="en-US" dirty="0"/>
              <a:t> </a:t>
            </a:r>
            <a:r>
              <a:rPr lang="en-US" dirty="0" err="1"/>
              <a:t>средствами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аспектов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</a:t>
            </a:r>
            <a:r>
              <a:rPr lang="en-US" dirty="0" err="1"/>
              <a:t>заказчика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др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1281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Свойства программного обеспечения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1734" y="765919"/>
            <a:ext cx="8768564" cy="588548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Корректность </a:t>
            </a:r>
            <a:r>
              <a:rPr lang="ru-RU" dirty="0"/>
              <a:t>программного обеспечения — свойство безошибочной реализации требуемого алгоритма при отсутствии таких мешающих факторов, как ошибки входных данных, ошибки операторов ЭВМ (людей), сбои и отказы ЭВМ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ru-RU" b="1" dirty="0"/>
              <a:t>Устойчивость </a:t>
            </a:r>
            <a:r>
              <a:rPr lang="ru-RU" dirty="0"/>
              <a:t>— свойство осуществлять требуемое преобразование информации при сохранении выходных решений программы в пределах допусков, установленных спецификацией</a:t>
            </a:r>
            <a:r>
              <a:rPr lang="ru-RU" dirty="0" smtClean="0"/>
              <a:t>.</a:t>
            </a:r>
          </a:p>
          <a:p>
            <a:r>
              <a:rPr lang="ru-RU" b="1" dirty="0"/>
              <a:t>Восстанавливаемость </a:t>
            </a:r>
            <a:r>
              <a:rPr lang="ru-RU" dirty="0"/>
              <a:t>— свойство программного обеспечения, характеризующее возможность приспосабливаться к обнаружению ошибок и их устранению.</a:t>
            </a:r>
          </a:p>
          <a:p>
            <a:r>
              <a:rPr lang="ru-RU" b="1" dirty="0" smtClean="0"/>
              <a:t>Надежность,</a:t>
            </a:r>
            <a:r>
              <a:rPr lang="ru-RU" b="1" dirty="0"/>
              <a:t> </a:t>
            </a:r>
            <a:r>
              <a:rPr lang="ru-RU" dirty="0" smtClean="0"/>
              <a:t> ее характеристики: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— </a:t>
            </a:r>
            <a:r>
              <a:rPr lang="ru-RU" dirty="0" smtClean="0"/>
              <a:t>целостность </a:t>
            </a:r>
            <a:r>
              <a:rPr lang="ru-RU" dirty="0"/>
              <a:t>программного </a:t>
            </a:r>
            <a:r>
              <a:rPr lang="ru-RU" dirty="0" smtClean="0"/>
              <a:t>средства;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— </a:t>
            </a:r>
            <a:r>
              <a:rPr lang="ru-RU" dirty="0" smtClean="0"/>
              <a:t>живучесть;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— </a:t>
            </a:r>
            <a:r>
              <a:rPr lang="ru-RU" dirty="0" smtClean="0"/>
              <a:t>завершенность;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— </a:t>
            </a:r>
            <a:r>
              <a:rPr lang="ru-RU" dirty="0" smtClean="0"/>
              <a:t>работоспособность 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23543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Процесс</a:t>
            </a:r>
            <a:r>
              <a:rPr lang="en-US" dirty="0"/>
              <a:t> </a:t>
            </a:r>
            <a:r>
              <a:rPr lang="en-US" dirty="0" err="1"/>
              <a:t>проектирования.Ошибки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проектировании</a:t>
            </a:r>
            <a:r>
              <a:rPr lang="en-US" dirty="0"/>
              <a:t> </a:t>
            </a:r>
            <a:r>
              <a:rPr lang="en-US" dirty="0" err="1"/>
              <a:t>компонентов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возникать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описании</a:t>
            </a:r>
            <a:r>
              <a:rPr lang="en-US" dirty="0"/>
              <a:t> </a:t>
            </a:r>
            <a:r>
              <a:rPr lang="en-US" dirty="0" err="1"/>
              <a:t>алгоритмов</a:t>
            </a:r>
            <a:r>
              <a:rPr lang="en-US" dirty="0"/>
              <a:t>, </a:t>
            </a:r>
            <a:r>
              <a:rPr lang="en-US" dirty="0" err="1"/>
              <a:t>логики</a:t>
            </a:r>
            <a:r>
              <a:rPr lang="en-US" dirty="0"/>
              <a:t> </a:t>
            </a:r>
            <a:r>
              <a:rPr lang="en-US" dirty="0" err="1"/>
              <a:t>управления</a:t>
            </a:r>
            <a:r>
              <a:rPr lang="en-US" dirty="0"/>
              <a:t>, </a:t>
            </a:r>
            <a:r>
              <a:rPr lang="en-US" dirty="0" err="1"/>
              <a:t>структур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интерфейсов</a:t>
            </a:r>
            <a:r>
              <a:rPr lang="en-US" dirty="0"/>
              <a:t>, </a:t>
            </a:r>
            <a:r>
              <a:rPr lang="en-US" dirty="0" err="1"/>
              <a:t>логики</a:t>
            </a:r>
            <a:r>
              <a:rPr lang="en-US" dirty="0"/>
              <a:t> </a:t>
            </a:r>
            <a:r>
              <a:rPr lang="en-US" dirty="0" err="1"/>
              <a:t>моделирования</a:t>
            </a:r>
            <a:r>
              <a:rPr lang="en-US" dirty="0"/>
              <a:t> </a:t>
            </a:r>
            <a:r>
              <a:rPr lang="en-US" dirty="0" err="1"/>
              <a:t>потоков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форматов</a:t>
            </a:r>
            <a:r>
              <a:rPr lang="en-US" dirty="0"/>
              <a:t> </a:t>
            </a:r>
            <a:r>
              <a:rPr lang="en-US" dirty="0" err="1"/>
              <a:t>ввода-вывода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др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Ошибки</a:t>
            </a:r>
            <a:r>
              <a:rPr lang="en-US" dirty="0" smtClean="0"/>
              <a:t>, </a:t>
            </a:r>
            <a:r>
              <a:rPr lang="en-US" dirty="0" err="1"/>
              <a:t>связанные</a:t>
            </a:r>
            <a:r>
              <a:rPr lang="en-US" dirty="0"/>
              <a:t>: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en-US" dirty="0" err="1" smtClean="0"/>
              <a:t>с</a:t>
            </a:r>
            <a:r>
              <a:rPr lang="en-US" dirty="0" smtClean="0"/>
              <a:t> </a:t>
            </a:r>
            <a:r>
              <a:rPr lang="en-US" dirty="0" err="1"/>
              <a:t>определением</a:t>
            </a:r>
            <a:r>
              <a:rPr lang="en-US" dirty="0"/>
              <a:t> </a:t>
            </a:r>
            <a:r>
              <a:rPr lang="en-US" dirty="0" err="1"/>
              <a:t>интерфейса</a:t>
            </a:r>
            <a:r>
              <a:rPr lang="en-US" dirty="0"/>
              <a:t> </a:t>
            </a:r>
            <a:r>
              <a:rPr lang="en-US" dirty="0" err="1"/>
              <a:t>пользователя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средой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описанием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 (</a:t>
            </a:r>
            <a:r>
              <a:rPr lang="en-US" dirty="0" err="1"/>
              <a:t>неадекватность</a:t>
            </a:r>
            <a:r>
              <a:rPr lang="en-US" dirty="0"/>
              <a:t> </a:t>
            </a:r>
            <a:r>
              <a:rPr lang="en-US" dirty="0" err="1"/>
              <a:t>целей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задач</a:t>
            </a:r>
            <a:r>
              <a:rPr lang="en-US" dirty="0"/>
              <a:t> </a:t>
            </a:r>
            <a:r>
              <a:rPr lang="en-US" dirty="0" err="1"/>
              <a:t>компонентов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обнаруживаются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проверке</a:t>
            </a:r>
            <a:r>
              <a:rPr lang="en-US" dirty="0"/>
              <a:t> </a:t>
            </a:r>
            <a:r>
              <a:rPr lang="en-US" dirty="0" err="1"/>
              <a:t>комплекса</a:t>
            </a:r>
            <a:r>
              <a:rPr lang="en-US" dirty="0"/>
              <a:t> </a:t>
            </a:r>
            <a:r>
              <a:rPr lang="en-US" dirty="0" err="1"/>
              <a:t>компонентов</a:t>
            </a:r>
            <a:r>
              <a:rPr lang="en-US" dirty="0"/>
              <a:t>);</a:t>
            </a:r>
            <a:endParaRPr lang="ru-RU" dirty="0"/>
          </a:p>
          <a:p>
            <a:pPr lvl="0"/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определением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обработки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взаимодействия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процессами</a:t>
            </a:r>
            <a:r>
              <a:rPr lang="en-US" dirty="0"/>
              <a:t> (</a:t>
            </a:r>
            <a:r>
              <a:rPr lang="en-US" dirty="0" err="1"/>
              <a:t>результат</a:t>
            </a:r>
            <a:r>
              <a:rPr lang="en-US" dirty="0"/>
              <a:t> </a:t>
            </a:r>
            <a:r>
              <a:rPr lang="en-US" dirty="0" err="1"/>
              <a:t>некорректного</a:t>
            </a:r>
            <a:r>
              <a:rPr lang="en-US" dirty="0"/>
              <a:t> </a:t>
            </a:r>
            <a:r>
              <a:rPr lang="en-US" dirty="0" err="1"/>
              <a:t>определения</a:t>
            </a:r>
            <a:r>
              <a:rPr lang="en-US" dirty="0"/>
              <a:t> </a:t>
            </a:r>
            <a:r>
              <a:rPr lang="en-US" dirty="0" err="1"/>
              <a:t>взаимосвязей</a:t>
            </a:r>
            <a:r>
              <a:rPr lang="en-US" dirty="0"/>
              <a:t> </a:t>
            </a:r>
            <a:r>
              <a:rPr lang="en-US" dirty="0" err="1"/>
              <a:t>компонентов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процессов</a:t>
            </a:r>
            <a:r>
              <a:rPr lang="en-US" dirty="0"/>
              <a:t>);</a:t>
            </a:r>
            <a:endParaRPr lang="ru-RU" dirty="0"/>
          </a:p>
          <a:p>
            <a:pPr lvl="0"/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некорректным</a:t>
            </a:r>
            <a:r>
              <a:rPr lang="en-US" dirty="0"/>
              <a:t> </a:t>
            </a:r>
            <a:r>
              <a:rPr lang="en-US" dirty="0" err="1"/>
              <a:t>заданием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структур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описании</a:t>
            </a:r>
            <a:r>
              <a:rPr lang="en-US" dirty="0"/>
              <a:t> </a:t>
            </a:r>
            <a:r>
              <a:rPr lang="en-US" dirty="0" err="1"/>
              <a:t>отдельных</a:t>
            </a:r>
            <a:r>
              <a:rPr lang="en-US" dirty="0"/>
              <a:t> </a:t>
            </a:r>
            <a:r>
              <a:rPr lang="en-US" dirty="0" err="1"/>
              <a:t>компонентов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ПС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целом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некорректным</a:t>
            </a:r>
            <a:r>
              <a:rPr lang="en-US" dirty="0"/>
              <a:t> </a:t>
            </a:r>
            <a:r>
              <a:rPr lang="en-US" dirty="0" err="1"/>
              <a:t>описанием</a:t>
            </a:r>
            <a:r>
              <a:rPr lang="en-US" dirty="0"/>
              <a:t> </a:t>
            </a:r>
            <a:r>
              <a:rPr lang="en-US" dirty="0" err="1"/>
              <a:t>алгоритмов</a:t>
            </a:r>
            <a:r>
              <a:rPr lang="en-US" dirty="0"/>
              <a:t> </a:t>
            </a:r>
            <a:r>
              <a:rPr lang="en-US" dirty="0" err="1"/>
              <a:t>модулей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определением</a:t>
            </a:r>
            <a:r>
              <a:rPr lang="en-US" dirty="0"/>
              <a:t> </a:t>
            </a:r>
            <a:r>
              <a:rPr lang="en-US" dirty="0" err="1"/>
              <a:t>условий</a:t>
            </a:r>
            <a:r>
              <a:rPr lang="en-US" dirty="0"/>
              <a:t> </a:t>
            </a:r>
            <a:r>
              <a:rPr lang="en-US" dirty="0" err="1"/>
              <a:t>возникновения</a:t>
            </a:r>
            <a:r>
              <a:rPr lang="en-US" dirty="0"/>
              <a:t> </a:t>
            </a:r>
            <a:r>
              <a:rPr lang="en-US" dirty="0" err="1"/>
              <a:t>возможных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программе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нарушением</a:t>
            </a:r>
            <a:r>
              <a:rPr lang="en-US" dirty="0"/>
              <a:t> </a:t>
            </a:r>
            <a:r>
              <a:rPr lang="en-US" dirty="0" err="1"/>
              <a:t>принятых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стандартов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технологий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Этап</a:t>
            </a:r>
            <a:r>
              <a:rPr lang="en-US" dirty="0"/>
              <a:t> </a:t>
            </a:r>
            <a:r>
              <a:rPr lang="en-US" dirty="0" err="1"/>
              <a:t>кодирования</a:t>
            </a:r>
            <a:r>
              <a:rPr lang="en-US" dirty="0" smtClean="0"/>
              <a:t>.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Причин</a:t>
            </a:r>
            <a:r>
              <a:rPr lang="ru-RU" dirty="0" smtClean="0"/>
              <a:t>ы</a:t>
            </a:r>
            <a:r>
              <a:rPr lang="en-US" dirty="0" smtClean="0"/>
              <a:t> </a:t>
            </a:r>
            <a:r>
              <a:rPr lang="en-US" dirty="0" err="1" smtClean="0"/>
              <a:t>ошибок</a:t>
            </a:r>
            <a:r>
              <a:rPr lang="en-US" dirty="0" smtClean="0"/>
              <a:t>:</a:t>
            </a:r>
            <a:endParaRPr lang="ru-RU" dirty="0"/>
          </a:p>
          <a:p>
            <a:pPr lvl="0"/>
            <a:r>
              <a:rPr lang="en-US" dirty="0" err="1"/>
              <a:t>бесконтрольность</a:t>
            </a:r>
            <a:r>
              <a:rPr lang="en-US" dirty="0"/>
              <a:t> </a:t>
            </a:r>
            <a:r>
              <a:rPr lang="en-US" dirty="0" err="1"/>
              <a:t>значений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параметров</a:t>
            </a:r>
            <a:r>
              <a:rPr lang="en-US" dirty="0"/>
              <a:t>, </a:t>
            </a:r>
            <a:r>
              <a:rPr lang="en-US" dirty="0" err="1"/>
              <a:t>индексов</a:t>
            </a:r>
            <a:r>
              <a:rPr lang="en-US" dirty="0"/>
              <a:t> </a:t>
            </a:r>
            <a:r>
              <a:rPr lang="en-US" dirty="0" err="1"/>
              <a:t>массивов</a:t>
            </a:r>
            <a:r>
              <a:rPr lang="en-US" dirty="0"/>
              <a:t>, </a:t>
            </a:r>
            <a:r>
              <a:rPr lang="en-US" dirty="0" err="1"/>
              <a:t>параметров</a:t>
            </a:r>
            <a:r>
              <a:rPr lang="en-US" dirty="0"/>
              <a:t> </a:t>
            </a:r>
            <a:r>
              <a:rPr lang="en-US" dirty="0" err="1"/>
              <a:t>циклов</a:t>
            </a:r>
            <a:r>
              <a:rPr lang="en-US" dirty="0"/>
              <a:t>, </a:t>
            </a:r>
            <a:r>
              <a:rPr lang="en-US" dirty="0" err="1"/>
              <a:t>выходных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, </a:t>
            </a:r>
            <a:r>
              <a:rPr lang="en-US" dirty="0" err="1"/>
              <a:t>деления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0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др</a:t>
            </a:r>
            <a:r>
              <a:rPr lang="en-US" dirty="0"/>
              <a:t>.;</a:t>
            </a:r>
            <a:endParaRPr lang="ru-RU" dirty="0"/>
          </a:p>
          <a:p>
            <a:pPr lvl="0"/>
            <a:r>
              <a:rPr lang="en-US" dirty="0" err="1"/>
              <a:t>неправильная</a:t>
            </a:r>
            <a:r>
              <a:rPr lang="en-US" dirty="0"/>
              <a:t> </a:t>
            </a:r>
            <a:r>
              <a:rPr lang="en-US" dirty="0" err="1"/>
              <a:t>обработка</a:t>
            </a:r>
            <a:r>
              <a:rPr lang="en-US" dirty="0"/>
              <a:t> </a:t>
            </a:r>
            <a:r>
              <a:rPr lang="en-US" dirty="0" err="1"/>
              <a:t>нерегулярных</a:t>
            </a:r>
            <a:r>
              <a:rPr lang="en-US" dirty="0"/>
              <a:t> </a:t>
            </a:r>
            <a:r>
              <a:rPr lang="en-US" dirty="0" err="1"/>
              <a:t>ситуаций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анализе</a:t>
            </a:r>
            <a:r>
              <a:rPr lang="en-US" dirty="0"/>
              <a:t> </a:t>
            </a:r>
            <a:r>
              <a:rPr lang="en-US" dirty="0" err="1"/>
              <a:t>кодов</a:t>
            </a:r>
            <a:r>
              <a:rPr lang="en-US" dirty="0"/>
              <a:t> </a:t>
            </a:r>
            <a:r>
              <a:rPr lang="en-US" dirty="0" err="1"/>
              <a:t>возврата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вызываемых</a:t>
            </a:r>
            <a:r>
              <a:rPr lang="en-US" dirty="0"/>
              <a:t> </a:t>
            </a:r>
            <a:r>
              <a:rPr lang="en-US" dirty="0" err="1"/>
              <a:t>подпрограмм</a:t>
            </a:r>
            <a:r>
              <a:rPr lang="en-US" dirty="0"/>
              <a:t>, </a:t>
            </a:r>
            <a:r>
              <a:rPr lang="en-US" dirty="0" err="1"/>
              <a:t>функций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др</a:t>
            </a:r>
            <a:r>
              <a:rPr lang="en-US" dirty="0"/>
              <a:t>.;</a:t>
            </a:r>
            <a:endParaRPr lang="ru-RU" dirty="0"/>
          </a:p>
          <a:p>
            <a:pPr lvl="0"/>
            <a:r>
              <a:rPr lang="en-US" dirty="0" err="1"/>
              <a:t>нарушение</a:t>
            </a:r>
            <a:r>
              <a:rPr lang="en-US" dirty="0"/>
              <a:t> </a:t>
            </a:r>
            <a:r>
              <a:rPr lang="en-US" dirty="0" err="1"/>
              <a:t>стандартов</a:t>
            </a:r>
            <a:r>
              <a:rPr lang="en-US" dirty="0"/>
              <a:t> </a:t>
            </a:r>
            <a:r>
              <a:rPr lang="en-US" dirty="0" err="1"/>
              <a:t>кодирования</a:t>
            </a:r>
            <a:r>
              <a:rPr lang="en-US" dirty="0"/>
              <a:t> (</a:t>
            </a:r>
            <a:r>
              <a:rPr lang="en-US" dirty="0" err="1"/>
              <a:t>плохие</a:t>
            </a:r>
            <a:r>
              <a:rPr lang="en-US" dirty="0"/>
              <a:t> </a:t>
            </a:r>
            <a:r>
              <a:rPr lang="en-US" dirty="0" err="1"/>
              <a:t>комментарии</a:t>
            </a:r>
            <a:r>
              <a:rPr lang="en-US" dirty="0"/>
              <a:t>, </a:t>
            </a:r>
            <a:r>
              <a:rPr lang="en-US" dirty="0" err="1"/>
              <a:t>нерациональное</a:t>
            </a:r>
            <a:r>
              <a:rPr lang="en-US" dirty="0"/>
              <a:t> </a:t>
            </a:r>
            <a:r>
              <a:rPr lang="en-US" dirty="0" err="1"/>
              <a:t>выделение</a:t>
            </a:r>
            <a:r>
              <a:rPr lang="en-US" dirty="0"/>
              <a:t> </a:t>
            </a:r>
            <a:r>
              <a:rPr lang="en-US" dirty="0" err="1"/>
              <a:t>модулей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компонент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др</a:t>
            </a:r>
            <a:r>
              <a:rPr lang="en-US" dirty="0"/>
              <a:t>.);</a:t>
            </a:r>
            <a:endParaRPr lang="ru-RU" dirty="0"/>
          </a:p>
          <a:p>
            <a:pPr lvl="0"/>
            <a:r>
              <a:rPr lang="en-US" dirty="0" err="1"/>
              <a:t>использование</a:t>
            </a:r>
            <a:r>
              <a:rPr lang="en-US" dirty="0"/>
              <a:t> </a:t>
            </a:r>
            <a:r>
              <a:rPr lang="en-US" dirty="0" err="1"/>
              <a:t>одного</a:t>
            </a:r>
            <a:r>
              <a:rPr lang="en-US" dirty="0"/>
              <a:t> </a:t>
            </a:r>
            <a:r>
              <a:rPr lang="en-US" dirty="0" err="1"/>
              <a:t>имени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обозначения</a:t>
            </a:r>
            <a:r>
              <a:rPr lang="en-US" dirty="0"/>
              <a:t> </a:t>
            </a:r>
            <a:r>
              <a:rPr lang="en-US" dirty="0" err="1"/>
              <a:t>разных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разных</a:t>
            </a:r>
            <a:r>
              <a:rPr lang="en-US" dirty="0"/>
              <a:t> </a:t>
            </a:r>
            <a:r>
              <a:rPr lang="en-US" dirty="0" err="1"/>
              <a:t>имен</a:t>
            </a:r>
            <a:r>
              <a:rPr lang="en-US" dirty="0"/>
              <a:t> </a:t>
            </a:r>
            <a:r>
              <a:rPr lang="en-US" dirty="0" err="1"/>
              <a:t>одного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, </a:t>
            </a:r>
            <a:r>
              <a:rPr lang="en-US" dirty="0" err="1"/>
              <a:t>плохая</a:t>
            </a:r>
            <a:r>
              <a:rPr lang="en-US" dirty="0"/>
              <a:t> </a:t>
            </a:r>
            <a:r>
              <a:rPr lang="en-US" dirty="0" err="1"/>
              <a:t>мнемоника</a:t>
            </a:r>
            <a:r>
              <a:rPr lang="en-US" dirty="0"/>
              <a:t> </a:t>
            </a:r>
            <a:r>
              <a:rPr lang="en-US" dirty="0" err="1"/>
              <a:t>имен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несогласованное</a:t>
            </a:r>
            <a:r>
              <a:rPr lang="en-US" dirty="0"/>
              <a:t> </a:t>
            </a:r>
            <a:r>
              <a:rPr lang="en-US" dirty="0" err="1"/>
              <a:t>внесение</a:t>
            </a:r>
            <a:r>
              <a:rPr lang="en-US" dirty="0"/>
              <a:t> </a:t>
            </a:r>
            <a:r>
              <a:rPr lang="en-US" dirty="0" err="1"/>
              <a:t>изменений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программу</a:t>
            </a:r>
            <a:r>
              <a:rPr lang="en-US" dirty="0"/>
              <a:t> </a:t>
            </a:r>
            <a:r>
              <a:rPr lang="en-US" dirty="0" err="1"/>
              <a:t>разными</a:t>
            </a:r>
            <a:r>
              <a:rPr lang="en-US" dirty="0"/>
              <a:t> </a:t>
            </a:r>
            <a:r>
              <a:rPr lang="en-US" dirty="0" err="1"/>
              <a:t>разработчиками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др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Процесс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 smtClean="0"/>
              <a:t>.</a:t>
            </a:r>
            <a:r>
              <a:rPr lang="ru-RU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ошибки</a:t>
            </a:r>
            <a:r>
              <a:rPr lang="en-US" dirty="0"/>
              <a:t> </a:t>
            </a:r>
            <a:r>
              <a:rPr lang="en-US" dirty="0" err="1"/>
              <a:t>допускаются</a:t>
            </a:r>
            <a:r>
              <a:rPr lang="en-US" dirty="0"/>
              <a:t> </a:t>
            </a:r>
            <a:r>
              <a:rPr lang="en-US" dirty="0" err="1"/>
              <a:t>программистами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тестировщиками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выполнении</a:t>
            </a:r>
            <a:r>
              <a:rPr lang="en-US" dirty="0"/>
              <a:t> </a:t>
            </a:r>
            <a:r>
              <a:rPr lang="en-US" dirty="0" err="1"/>
              <a:t>технологии</a:t>
            </a:r>
            <a:r>
              <a:rPr lang="en-US" dirty="0"/>
              <a:t> </a:t>
            </a:r>
            <a:r>
              <a:rPr lang="en-US" dirty="0" err="1"/>
              <a:t>сборки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, </a:t>
            </a:r>
            <a:r>
              <a:rPr lang="en-US" dirty="0" err="1"/>
              <a:t>выбора</a:t>
            </a:r>
            <a:r>
              <a:rPr lang="en-US" dirty="0"/>
              <a:t> </a:t>
            </a:r>
            <a:r>
              <a:rPr lang="en-US" dirty="0" err="1"/>
              <a:t>тестовых</a:t>
            </a:r>
            <a:r>
              <a:rPr lang="en-US" dirty="0"/>
              <a:t> </a:t>
            </a:r>
            <a:r>
              <a:rPr lang="en-US" dirty="0" err="1"/>
              <a:t>наборов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сценариев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др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/>
              <a:t>Процесс</a:t>
            </a:r>
            <a:r>
              <a:rPr lang="en-US" dirty="0"/>
              <a:t> </a:t>
            </a:r>
            <a:r>
              <a:rPr lang="en-US" dirty="0" err="1"/>
              <a:t>сопровождения</a:t>
            </a:r>
            <a:r>
              <a:rPr lang="en-US" dirty="0"/>
              <a:t>.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сопровождения</a:t>
            </a:r>
            <a:r>
              <a:rPr lang="en-US" dirty="0"/>
              <a:t> </a:t>
            </a:r>
            <a:r>
              <a:rPr lang="en-US" dirty="0" err="1"/>
              <a:t>обнаруживаются</a:t>
            </a:r>
            <a:r>
              <a:rPr lang="en-US" dirty="0"/>
              <a:t> </a:t>
            </a:r>
            <a:r>
              <a:rPr lang="en-US" dirty="0" err="1"/>
              <a:t>ошибки</a:t>
            </a:r>
            <a:r>
              <a:rPr lang="en-US" dirty="0"/>
              <a:t>, </a:t>
            </a:r>
            <a:r>
              <a:rPr lang="en-US" dirty="0" err="1"/>
              <a:t>причиной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являются</a:t>
            </a:r>
            <a:r>
              <a:rPr lang="en-US" dirty="0"/>
              <a:t> </a:t>
            </a:r>
            <a:r>
              <a:rPr lang="en-US" dirty="0" err="1"/>
              <a:t>недоработки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дефекты</a:t>
            </a:r>
            <a:r>
              <a:rPr lang="en-US" dirty="0"/>
              <a:t> </a:t>
            </a:r>
            <a:r>
              <a:rPr lang="en-US" dirty="0" err="1"/>
              <a:t>эксплуатационной</a:t>
            </a:r>
            <a:r>
              <a:rPr lang="en-US" dirty="0"/>
              <a:t> </a:t>
            </a:r>
            <a:r>
              <a:rPr lang="en-US" dirty="0" err="1"/>
              <a:t>документации</a:t>
            </a:r>
            <a:r>
              <a:rPr lang="en-US" dirty="0"/>
              <a:t>, </a:t>
            </a:r>
            <a:r>
              <a:rPr lang="en-US" dirty="0" err="1"/>
              <a:t>недостаточные</a:t>
            </a:r>
            <a:r>
              <a:rPr lang="en-US" dirty="0"/>
              <a:t> </a:t>
            </a:r>
            <a:r>
              <a:rPr lang="en-US" dirty="0" err="1"/>
              <a:t>показатели</a:t>
            </a:r>
            <a:r>
              <a:rPr lang="en-US" dirty="0"/>
              <a:t> </a:t>
            </a:r>
            <a:r>
              <a:rPr lang="en-US" dirty="0" err="1"/>
              <a:t>модифицируемости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удобочитаемости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некомпетентность</a:t>
            </a:r>
            <a:r>
              <a:rPr lang="en-US" dirty="0"/>
              <a:t> </a:t>
            </a:r>
            <a:r>
              <a:rPr lang="en-US" dirty="0" err="1"/>
              <a:t>лиц</a:t>
            </a:r>
            <a:r>
              <a:rPr lang="en-US" dirty="0"/>
              <a:t>, </a:t>
            </a:r>
            <a:r>
              <a:rPr lang="en-US" dirty="0" err="1"/>
              <a:t>ответственных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сопровождение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/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усовершенствование</a:t>
            </a:r>
            <a:r>
              <a:rPr lang="en-US" dirty="0"/>
              <a:t> ПО.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К</a:t>
            </a:r>
            <a:r>
              <a:rPr lang="en-US" dirty="0" err="1" smtClean="0"/>
              <a:t>лассы</a:t>
            </a:r>
            <a:r>
              <a:rPr lang="ru-RU" dirty="0" smtClean="0"/>
              <a:t> </a:t>
            </a:r>
            <a:r>
              <a:rPr lang="en-US" dirty="0" err="1" smtClean="0"/>
              <a:t>ошиб</a:t>
            </a:r>
            <a:r>
              <a:rPr lang="ru-RU" dirty="0" smtClean="0"/>
              <a:t>о</a:t>
            </a:r>
            <a:r>
              <a:rPr lang="en-US" dirty="0" err="1" smtClean="0"/>
              <a:t>к</a:t>
            </a:r>
            <a:r>
              <a:rPr lang="en-US" dirty="0" smtClean="0"/>
              <a:t>:</a:t>
            </a:r>
            <a:endParaRPr lang="ru-RU" dirty="0"/>
          </a:p>
          <a:p>
            <a:pPr lvl="0"/>
            <a:r>
              <a:rPr lang="en-US" dirty="0" err="1"/>
              <a:t>логические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функциональные</a:t>
            </a:r>
            <a:r>
              <a:rPr lang="en-US" dirty="0"/>
              <a:t> </a:t>
            </a:r>
            <a:r>
              <a:rPr lang="en-US" dirty="0" err="1"/>
              <a:t>ошибки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ошибки</a:t>
            </a:r>
            <a:r>
              <a:rPr lang="en-US" dirty="0"/>
              <a:t> </a:t>
            </a:r>
            <a:r>
              <a:rPr lang="en-US" dirty="0" err="1"/>
              <a:t>вычислений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ошибки</a:t>
            </a:r>
            <a:r>
              <a:rPr lang="en-US" dirty="0"/>
              <a:t> </a:t>
            </a:r>
            <a:r>
              <a:rPr lang="en-US" dirty="0" err="1"/>
              <a:t>вводавывода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манипулирования</a:t>
            </a:r>
            <a:r>
              <a:rPr lang="en-US" dirty="0"/>
              <a:t> </a:t>
            </a:r>
            <a:r>
              <a:rPr lang="en-US" dirty="0" err="1"/>
              <a:t>данными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ошибки</a:t>
            </a:r>
            <a:r>
              <a:rPr lang="en-US" dirty="0"/>
              <a:t> </a:t>
            </a:r>
            <a:r>
              <a:rPr lang="en-US" dirty="0" err="1"/>
              <a:t>интерфейсов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ошибки</a:t>
            </a:r>
            <a:r>
              <a:rPr lang="en-US" dirty="0"/>
              <a:t> </a:t>
            </a:r>
            <a:r>
              <a:rPr lang="en-US" dirty="0" err="1"/>
              <a:t>объема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др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Связь</a:t>
            </a:r>
            <a:r>
              <a:rPr lang="en-US" b="1" dirty="0" smtClean="0"/>
              <a:t> </a:t>
            </a:r>
            <a:r>
              <a:rPr lang="en-US" b="1" dirty="0" err="1" smtClean="0"/>
              <a:t>ошибки</a:t>
            </a:r>
            <a:r>
              <a:rPr lang="en-US" b="1" dirty="0" smtClean="0"/>
              <a:t> </a:t>
            </a:r>
            <a:r>
              <a:rPr lang="en-US" b="1" dirty="0" err="1" smtClean="0"/>
              <a:t>с</a:t>
            </a:r>
            <a:r>
              <a:rPr lang="en-US" b="1" dirty="0" smtClean="0"/>
              <a:t> </a:t>
            </a:r>
            <a:r>
              <a:rPr lang="en-US" b="1" dirty="0" err="1" smtClean="0"/>
              <a:t>отказом</a:t>
            </a:r>
            <a:r>
              <a:rPr lang="en-US" dirty="0" smtClean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анализа</a:t>
            </a:r>
            <a:r>
              <a:rPr lang="en-US" dirty="0" smtClean="0"/>
              <a:t> </a:t>
            </a:r>
            <a:r>
              <a:rPr lang="en-US" dirty="0" err="1" smtClean="0"/>
              <a:t>причинно-следственных</a:t>
            </a:r>
            <a:r>
              <a:rPr lang="en-US" dirty="0" smtClean="0"/>
              <a:t> </a:t>
            </a:r>
            <a:r>
              <a:rPr lang="en-US" dirty="0" err="1" smtClean="0"/>
              <a:t>связей</a:t>
            </a:r>
            <a:r>
              <a:rPr lang="en-US" dirty="0" smtClean="0"/>
              <a:t> "</a:t>
            </a:r>
            <a:r>
              <a:rPr lang="en-US" dirty="0" err="1" smtClean="0"/>
              <a:t>ошибка-отказ</a:t>
            </a:r>
            <a:r>
              <a:rPr lang="en-US" dirty="0" smtClean="0"/>
              <a:t>" </a:t>
            </a:r>
            <a:r>
              <a:rPr lang="en-US" dirty="0" err="1" smtClean="0"/>
              <a:t>выполняются</a:t>
            </a:r>
            <a:r>
              <a:rPr lang="en-US" dirty="0" smtClean="0"/>
              <a:t> </a:t>
            </a:r>
            <a:r>
              <a:rPr lang="en-US" dirty="0" err="1" smtClean="0"/>
              <a:t>следующие</a:t>
            </a:r>
            <a:r>
              <a:rPr lang="en-US" dirty="0" smtClean="0"/>
              <a:t> </a:t>
            </a:r>
            <a:r>
              <a:rPr lang="en-US" dirty="0" err="1" smtClean="0"/>
              <a:t>действия</a:t>
            </a:r>
            <a:r>
              <a:rPr lang="en-US" dirty="0" smtClean="0"/>
              <a:t>:</a:t>
            </a:r>
            <a:endParaRPr lang="ru-RU" dirty="0" smtClean="0"/>
          </a:p>
          <a:p>
            <a:pPr lvl="0"/>
            <a:r>
              <a:rPr lang="en-US" dirty="0" err="1" smtClean="0"/>
              <a:t>идентификация</a:t>
            </a:r>
            <a:r>
              <a:rPr lang="en-US" dirty="0" smtClean="0"/>
              <a:t> </a:t>
            </a:r>
            <a:r>
              <a:rPr lang="en-US" dirty="0" err="1" smtClean="0"/>
              <a:t>изъянов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технологиях</a:t>
            </a:r>
            <a:r>
              <a:rPr lang="en-US" dirty="0" smtClean="0"/>
              <a:t> </a:t>
            </a:r>
            <a:r>
              <a:rPr lang="en-US" dirty="0" err="1" smtClean="0"/>
              <a:t>проектирования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программирования</a:t>
            </a:r>
            <a:r>
              <a:rPr lang="en-US" dirty="0" smtClean="0"/>
              <a:t>;</a:t>
            </a:r>
            <a:endParaRPr lang="ru-RU" dirty="0" smtClean="0"/>
          </a:p>
          <a:p>
            <a:pPr lvl="0"/>
            <a:r>
              <a:rPr lang="en-US" dirty="0" err="1" smtClean="0"/>
              <a:t>взаимосвязь</a:t>
            </a:r>
            <a:r>
              <a:rPr lang="en-US" dirty="0" smtClean="0"/>
              <a:t> </a:t>
            </a:r>
            <a:r>
              <a:rPr lang="en-US" dirty="0" err="1" smtClean="0"/>
              <a:t>изъянов</a:t>
            </a:r>
            <a:r>
              <a:rPr lang="en-US" dirty="0" smtClean="0"/>
              <a:t> </a:t>
            </a:r>
            <a:r>
              <a:rPr lang="en-US" dirty="0" err="1" smtClean="0"/>
              <a:t>процесса</a:t>
            </a:r>
            <a:r>
              <a:rPr lang="en-US" dirty="0" smtClean="0"/>
              <a:t> </a:t>
            </a:r>
            <a:r>
              <a:rPr lang="en-US" dirty="0" err="1" smtClean="0"/>
              <a:t>проектирования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допускаемых</a:t>
            </a:r>
            <a:r>
              <a:rPr lang="en-US" dirty="0" smtClean="0"/>
              <a:t> </a:t>
            </a:r>
            <a:r>
              <a:rPr lang="en-US" dirty="0" err="1" smtClean="0"/>
              <a:t>человеком</a:t>
            </a:r>
            <a:r>
              <a:rPr lang="en-US" dirty="0" smtClean="0"/>
              <a:t> </a:t>
            </a:r>
            <a:r>
              <a:rPr lang="en-US" dirty="0" err="1" smtClean="0"/>
              <a:t>ошибок</a:t>
            </a:r>
            <a:r>
              <a:rPr lang="en-US" dirty="0" smtClean="0"/>
              <a:t>;</a:t>
            </a:r>
            <a:endParaRPr lang="ru-RU" dirty="0" smtClean="0"/>
          </a:p>
          <a:p>
            <a:pPr lvl="0"/>
            <a:r>
              <a:rPr lang="en-US" dirty="0" err="1" smtClean="0"/>
              <a:t>классификация</a:t>
            </a:r>
            <a:r>
              <a:rPr lang="en-US" dirty="0" smtClean="0"/>
              <a:t> </a:t>
            </a:r>
            <a:r>
              <a:rPr lang="en-US" dirty="0" err="1" smtClean="0"/>
              <a:t>отказов</a:t>
            </a:r>
            <a:r>
              <a:rPr lang="en-US" dirty="0" smtClean="0"/>
              <a:t>, </a:t>
            </a:r>
            <a:r>
              <a:rPr lang="en-US" dirty="0" err="1" smtClean="0"/>
              <a:t>изъянов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возможных</a:t>
            </a:r>
            <a:r>
              <a:rPr lang="en-US" dirty="0" smtClean="0"/>
              <a:t> </a:t>
            </a:r>
            <a:r>
              <a:rPr lang="en-US" dirty="0" err="1" smtClean="0"/>
              <a:t>ошибок</a:t>
            </a:r>
            <a:r>
              <a:rPr lang="en-US" dirty="0" smtClean="0"/>
              <a:t>, </a:t>
            </a:r>
            <a:r>
              <a:rPr lang="en-US" dirty="0" err="1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также</a:t>
            </a:r>
            <a:r>
              <a:rPr lang="en-US" dirty="0" smtClean="0"/>
              <a:t> </a:t>
            </a:r>
            <a:r>
              <a:rPr lang="en-US" dirty="0" err="1" smtClean="0"/>
              <a:t>дефектов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каждом</a:t>
            </a:r>
            <a:r>
              <a:rPr lang="en-US" dirty="0" smtClean="0"/>
              <a:t> </a:t>
            </a:r>
            <a:r>
              <a:rPr lang="en-US" dirty="0" err="1" smtClean="0"/>
              <a:t>этапе</a:t>
            </a:r>
            <a:r>
              <a:rPr lang="en-US" dirty="0" smtClean="0"/>
              <a:t> </a:t>
            </a:r>
            <a:r>
              <a:rPr lang="en-US" dirty="0" err="1" smtClean="0"/>
              <a:t>разработки</a:t>
            </a:r>
            <a:r>
              <a:rPr lang="en-US" dirty="0" smtClean="0"/>
              <a:t>;- </a:t>
            </a:r>
            <a:r>
              <a:rPr lang="en-US" dirty="0" err="1" smtClean="0"/>
              <a:t>сопоставление</a:t>
            </a:r>
            <a:r>
              <a:rPr lang="en-US" dirty="0" smtClean="0"/>
              <a:t> </a:t>
            </a:r>
            <a:r>
              <a:rPr lang="en-US" dirty="0" err="1" smtClean="0"/>
              <a:t>ошибок</a:t>
            </a:r>
            <a:r>
              <a:rPr lang="en-US" dirty="0" smtClean="0"/>
              <a:t> </a:t>
            </a:r>
            <a:r>
              <a:rPr lang="en-US" dirty="0" err="1" smtClean="0"/>
              <a:t>человека</a:t>
            </a:r>
            <a:r>
              <a:rPr lang="en-US" dirty="0" smtClean="0"/>
              <a:t>, </a:t>
            </a:r>
            <a:r>
              <a:rPr lang="en-US" dirty="0" err="1" smtClean="0"/>
              <a:t>допускаемых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определенном</a:t>
            </a:r>
            <a:r>
              <a:rPr lang="en-US" dirty="0" smtClean="0"/>
              <a:t> </a:t>
            </a:r>
            <a:r>
              <a:rPr lang="en-US" dirty="0" err="1" smtClean="0"/>
              <a:t>процессе</a:t>
            </a:r>
            <a:r>
              <a:rPr lang="en-US" dirty="0" smtClean="0"/>
              <a:t> </a:t>
            </a:r>
            <a:r>
              <a:rPr lang="en-US" dirty="0" err="1" smtClean="0"/>
              <a:t>разработки</a:t>
            </a:r>
            <a:r>
              <a:rPr lang="en-US" dirty="0" smtClean="0"/>
              <a:t>,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дефектов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объекте</a:t>
            </a:r>
            <a:r>
              <a:rPr lang="en-US" dirty="0" smtClean="0"/>
              <a:t>, </a:t>
            </a:r>
            <a:r>
              <a:rPr lang="en-US" dirty="0" err="1" smtClean="0"/>
              <a:t>как</a:t>
            </a:r>
            <a:r>
              <a:rPr lang="en-US" dirty="0" smtClean="0"/>
              <a:t> </a:t>
            </a:r>
            <a:r>
              <a:rPr lang="en-US" dirty="0" err="1" smtClean="0"/>
              <a:t>следствий</a:t>
            </a:r>
            <a:r>
              <a:rPr lang="en-US" dirty="0" smtClean="0"/>
              <a:t> </a:t>
            </a:r>
            <a:r>
              <a:rPr lang="en-US" dirty="0" err="1" smtClean="0"/>
              <a:t>ошибок</a:t>
            </a:r>
            <a:r>
              <a:rPr lang="en-US" dirty="0" smtClean="0"/>
              <a:t> </a:t>
            </a:r>
            <a:r>
              <a:rPr lang="en-US" dirty="0" err="1" smtClean="0"/>
              <a:t>спецификации</a:t>
            </a:r>
            <a:r>
              <a:rPr lang="en-US" dirty="0" smtClean="0"/>
              <a:t> </a:t>
            </a:r>
            <a:r>
              <a:rPr lang="en-US" dirty="0" err="1" smtClean="0"/>
              <a:t>проекта</a:t>
            </a:r>
            <a:r>
              <a:rPr lang="en-US" dirty="0" smtClean="0"/>
              <a:t>, </a:t>
            </a:r>
            <a:r>
              <a:rPr lang="en-US" dirty="0" err="1" smtClean="0"/>
              <a:t>моделей</a:t>
            </a:r>
            <a:r>
              <a:rPr lang="en-US" dirty="0" smtClean="0"/>
              <a:t> </a:t>
            </a:r>
            <a:r>
              <a:rPr lang="en-US" dirty="0" err="1" smtClean="0"/>
              <a:t>программ</a:t>
            </a:r>
            <a:r>
              <a:rPr lang="en-US" dirty="0" smtClean="0"/>
              <a:t>;</a:t>
            </a:r>
            <a:endParaRPr lang="ru-RU" dirty="0" smtClean="0"/>
          </a:p>
          <a:p>
            <a:pPr lvl="0"/>
            <a:r>
              <a:rPr lang="en-US" dirty="0" err="1" smtClean="0"/>
              <a:t>проверка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защита</a:t>
            </a:r>
            <a:r>
              <a:rPr lang="en-US" dirty="0" smtClean="0"/>
              <a:t> </a:t>
            </a:r>
            <a:r>
              <a:rPr lang="en-US" dirty="0" err="1" smtClean="0"/>
              <a:t>от</a:t>
            </a:r>
            <a:r>
              <a:rPr lang="en-US" dirty="0" smtClean="0"/>
              <a:t> </a:t>
            </a:r>
            <a:r>
              <a:rPr lang="en-US" dirty="0" err="1" smtClean="0"/>
              <a:t>ошибок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всех</a:t>
            </a:r>
            <a:r>
              <a:rPr lang="en-US" dirty="0" smtClean="0"/>
              <a:t> </a:t>
            </a:r>
            <a:r>
              <a:rPr lang="en-US" dirty="0" err="1" smtClean="0"/>
              <a:t>этапах</a:t>
            </a:r>
            <a:r>
              <a:rPr lang="en-US" dirty="0" smtClean="0"/>
              <a:t> ЖЦ, </a:t>
            </a:r>
            <a:r>
              <a:rPr lang="en-US" dirty="0" err="1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также</a:t>
            </a:r>
            <a:r>
              <a:rPr lang="en-US" dirty="0" smtClean="0"/>
              <a:t> </a:t>
            </a:r>
            <a:r>
              <a:rPr lang="en-US" dirty="0" err="1" smtClean="0"/>
              <a:t>обнаружение</a:t>
            </a:r>
            <a:r>
              <a:rPr lang="en-US" dirty="0" smtClean="0"/>
              <a:t> </a:t>
            </a:r>
            <a:r>
              <a:rPr lang="en-US" dirty="0" err="1" smtClean="0"/>
              <a:t>дефектов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каждом</a:t>
            </a:r>
            <a:r>
              <a:rPr lang="en-US" dirty="0" smtClean="0"/>
              <a:t> </a:t>
            </a:r>
            <a:r>
              <a:rPr lang="en-US" dirty="0" err="1" smtClean="0"/>
              <a:t>этапе</a:t>
            </a:r>
            <a:r>
              <a:rPr lang="en-US" dirty="0" smtClean="0"/>
              <a:t> </a:t>
            </a:r>
            <a:r>
              <a:rPr lang="en-US" dirty="0" err="1" smtClean="0"/>
              <a:t>разработки</a:t>
            </a:r>
            <a:r>
              <a:rPr lang="en-US" dirty="0" smtClean="0"/>
              <a:t>;</a:t>
            </a:r>
            <a:endParaRPr lang="ru-RU" dirty="0" smtClean="0"/>
          </a:p>
          <a:p>
            <a:pPr lvl="0"/>
            <a:r>
              <a:rPr lang="en-US" dirty="0" err="1" smtClean="0"/>
              <a:t>сопоставление</a:t>
            </a:r>
            <a:r>
              <a:rPr lang="en-US" dirty="0" smtClean="0"/>
              <a:t> </a:t>
            </a:r>
            <a:r>
              <a:rPr lang="en-US" dirty="0" err="1" smtClean="0"/>
              <a:t>дефектов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отказов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ПО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разработки</a:t>
            </a:r>
            <a:r>
              <a:rPr lang="en-US" dirty="0" smtClean="0"/>
              <a:t> </a:t>
            </a:r>
            <a:r>
              <a:rPr lang="en-US" dirty="0" err="1" smtClean="0"/>
              <a:t>системы</a:t>
            </a:r>
            <a:r>
              <a:rPr lang="en-US" dirty="0" smtClean="0"/>
              <a:t> </a:t>
            </a:r>
            <a:r>
              <a:rPr lang="en-US" dirty="0" err="1" smtClean="0"/>
              <a:t>взаимосвязей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методики</a:t>
            </a:r>
            <a:r>
              <a:rPr lang="en-US" dirty="0" smtClean="0"/>
              <a:t> </a:t>
            </a:r>
            <a:r>
              <a:rPr lang="en-US" dirty="0" err="1" smtClean="0"/>
              <a:t>локализации</a:t>
            </a:r>
            <a:r>
              <a:rPr lang="en-US" dirty="0" smtClean="0"/>
              <a:t>, </a:t>
            </a:r>
            <a:r>
              <a:rPr lang="en-US" dirty="0" err="1" smtClean="0"/>
              <a:t>сбора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анализа</a:t>
            </a:r>
            <a:r>
              <a:rPr lang="en-US" dirty="0" smtClean="0"/>
              <a:t> </a:t>
            </a:r>
            <a:r>
              <a:rPr lang="en-US" dirty="0" err="1" smtClean="0"/>
              <a:t>информации</a:t>
            </a:r>
            <a:r>
              <a:rPr lang="en-US" dirty="0" smtClean="0"/>
              <a:t> </a:t>
            </a:r>
            <a:r>
              <a:rPr lang="en-US" dirty="0" err="1" smtClean="0"/>
              <a:t>об</a:t>
            </a:r>
            <a:r>
              <a:rPr lang="en-US" dirty="0" smtClean="0"/>
              <a:t> </a:t>
            </a:r>
            <a:r>
              <a:rPr lang="en-US" dirty="0" err="1" smtClean="0"/>
              <a:t>отказах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дефектах</a:t>
            </a:r>
            <a:r>
              <a:rPr lang="en-US" dirty="0" smtClean="0"/>
              <a:t>;</a:t>
            </a:r>
            <a:endParaRPr lang="ru-RU" dirty="0" smtClean="0"/>
          </a:p>
          <a:p>
            <a:pPr lvl="0"/>
            <a:r>
              <a:rPr lang="en-US" dirty="0" err="1" smtClean="0"/>
              <a:t>разработка</a:t>
            </a:r>
            <a:r>
              <a:rPr lang="en-US" dirty="0" smtClean="0"/>
              <a:t> </a:t>
            </a:r>
            <a:r>
              <a:rPr lang="en-US" dirty="0" err="1" smtClean="0"/>
              <a:t>подходов</a:t>
            </a:r>
            <a:r>
              <a:rPr lang="en-US" dirty="0" smtClean="0"/>
              <a:t> </a:t>
            </a:r>
            <a:r>
              <a:rPr lang="en-US" dirty="0" err="1" smtClean="0"/>
              <a:t>к</a:t>
            </a:r>
            <a:r>
              <a:rPr lang="en-US" dirty="0" smtClean="0"/>
              <a:t> </a:t>
            </a:r>
            <a:r>
              <a:rPr lang="en-US" dirty="0" err="1" smtClean="0"/>
              <a:t>процессам</a:t>
            </a:r>
            <a:r>
              <a:rPr lang="en-US" dirty="0" smtClean="0"/>
              <a:t> </a:t>
            </a:r>
            <a:r>
              <a:rPr lang="en-US" dirty="0" err="1" smtClean="0"/>
              <a:t>документирования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испытания</a:t>
            </a:r>
            <a:r>
              <a:rPr lang="en-US" dirty="0" smtClean="0"/>
              <a:t> ПО.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Классификаци</a:t>
            </a:r>
            <a:r>
              <a:rPr lang="ru-RU" dirty="0" smtClean="0"/>
              <a:t>я</a:t>
            </a:r>
            <a:r>
              <a:rPr lang="en-US" dirty="0" smtClean="0"/>
              <a:t> </a:t>
            </a:r>
            <a:r>
              <a:rPr lang="en-US" dirty="0" err="1" smtClean="0"/>
              <a:t>типов</a:t>
            </a:r>
            <a:r>
              <a:rPr lang="en-US" dirty="0" smtClean="0"/>
              <a:t> </a:t>
            </a:r>
            <a:r>
              <a:rPr lang="en-US" dirty="0" err="1"/>
              <a:t>отказов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аппаратный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котором</a:t>
            </a:r>
            <a:r>
              <a:rPr lang="en-US" dirty="0"/>
              <a:t> </a:t>
            </a:r>
            <a:r>
              <a:rPr lang="en-US" dirty="0" err="1"/>
              <a:t>общесистемное</a:t>
            </a:r>
            <a:r>
              <a:rPr lang="en-US" dirty="0"/>
              <a:t> ПО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работоспособно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информационный</a:t>
            </a:r>
            <a:r>
              <a:rPr lang="en-US" dirty="0"/>
              <a:t>, </a:t>
            </a:r>
            <a:r>
              <a:rPr lang="en-US" dirty="0" err="1"/>
              <a:t>вызванный</a:t>
            </a:r>
            <a:r>
              <a:rPr lang="en-US" dirty="0"/>
              <a:t> </a:t>
            </a:r>
            <a:r>
              <a:rPr lang="en-US" dirty="0" err="1"/>
              <a:t>ошибками</a:t>
            </a:r>
            <a:r>
              <a:rPr lang="en-US" dirty="0"/>
              <a:t> </a:t>
            </a:r>
            <a:r>
              <a:rPr lang="en-US" dirty="0" err="1"/>
              <a:t>во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передаче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каналам</a:t>
            </a:r>
            <a:r>
              <a:rPr lang="en-US" dirty="0"/>
              <a:t> </a:t>
            </a:r>
            <a:r>
              <a:rPr lang="en-US" dirty="0" err="1"/>
              <a:t>связи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сбое</a:t>
            </a:r>
            <a:r>
              <a:rPr lang="en-US" dirty="0"/>
              <a:t> </a:t>
            </a:r>
            <a:r>
              <a:rPr lang="en-US" dirty="0" err="1"/>
              <a:t>устройств</a:t>
            </a:r>
            <a:r>
              <a:rPr lang="en-US" dirty="0"/>
              <a:t> </a:t>
            </a:r>
            <a:r>
              <a:rPr lang="en-US" dirty="0" err="1"/>
              <a:t>ввода</a:t>
            </a:r>
            <a:r>
              <a:rPr lang="en-US" dirty="0"/>
              <a:t> (</a:t>
            </a:r>
            <a:r>
              <a:rPr lang="en-US" dirty="0" err="1"/>
              <a:t>следствие</a:t>
            </a:r>
            <a:r>
              <a:rPr lang="en-US" dirty="0"/>
              <a:t> </a:t>
            </a:r>
            <a:r>
              <a:rPr lang="en-US" dirty="0" err="1"/>
              <a:t>аппаратных</a:t>
            </a:r>
            <a:r>
              <a:rPr lang="en-US" dirty="0"/>
              <a:t> </a:t>
            </a:r>
            <a:r>
              <a:rPr lang="en-US" dirty="0" err="1"/>
              <a:t>отказов</a:t>
            </a:r>
            <a:r>
              <a:rPr lang="en-US" dirty="0"/>
              <a:t>);</a:t>
            </a:r>
            <a:endParaRPr lang="ru-RU" dirty="0"/>
          </a:p>
          <a:p>
            <a:pPr lvl="0"/>
            <a:r>
              <a:rPr lang="en-US" dirty="0" err="1"/>
              <a:t>эргономический</a:t>
            </a:r>
            <a:r>
              <a:rPr lang="en-US" dirty="0"/>
              <a:t>, </a:t>
            </a:r>
            <a:r>
              <a:rPr lang="en-US" dirty="0" err="1"/>
              <a:t>вызванный</a:t>
            </a:r>
            <a:r>
              <a:rPr lang="en-US" dirty="0"/>
              <a:t> </a:t>
            </a:r>
            <a:r>
              <a:rPr lang="en-US" dirty="0" err="1"/>
              <a:t>ошибками</a:t>
            </a:r>
            <a:r>
              <a:rPr lang="en-US" dirty="0"/>
              <a:t> </a:t>
            </a:r>
            <a:r>
              <a:rPr lang="en-US" dirty="0" err="1"/>
              <a:t>оператора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взаимодействии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машиной</a:t>
            </a:r>
            <a:r>
              <a:rPr lang="en-US" dirty="0"/>
              <a:t> (</a:t>
            </a:r>
            <a:r>
              <a:rPr lang="en-US" dirty="0" err="1"/>
              <a:t>этот</a:t>
            </a:r>
            <a:r>
              <a:rPr lang="en-US" dirty="0"/>
              <a:t> </a:t>
            </a:r>
            <a:r>
              <a:rPr lang="en-US" dirty="0" err="1"/>
              <a:t>отказ</a:t>
            </a:r>
            <a:r>
              <a:rPr lang="en-US" dirty="0"/>
              <a:t> - </a:t>
            </a:r>
            <a:r>
              <a:rPr lang="en-US" dirty="0" err="1"/>
              <a:t>вторичный</a:t>
            </a:r>
            <a:r>
              <a:rPr lang="en-US" dirty="0"/>
              <a:t> </a:t>
            </a:r>
            <a:r>
              <a:rPr lang="en-US" dirty="0" err="1"/>
              <a:t>отказ</a:t>
            </a:r>
            <a:r>
              <a:rPr lang="en-US" dirty="0"/>
              <a:t>,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привести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информационному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функциональному</a:t>
            </a:r>
            <a:r>
              <a:rPr lang="en-US" dirty="0"/>
              <a:t> </a:t>
            </a:r>
            <a:r>
              <a:rPr lang="en-US" dirty="0" err="1"/>
              <a:t>отказам</a:t>
            </a:r>
            <a:r>
              <a:rPr lang="en-US" dirty="0"/>
              <a:t>);</a:t>
            </a:r>
            <a:endParaRPr lang="ru-RU" dirty="0"/>
          </a:p>
          <a:p>
            <a:pPr lvl="0"/>
            <a:r>
              <a:rPr lang="en-US" dirty="0" err="1"/>
              <a:t>программный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наличии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компонентах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др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1600481"/>
              </p:ext>
            </p:extLst>
          </p:nvPr>
        </p:nvGraphicFramePr>
        <p:xfrm>
          <a:off x="180975" y="503894"/>
          <a:ext cx="876935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0776"/>
                <a:gridCol w="6168574"/>
              </a:tblGrid>
              <a:tr h="479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Контекст</a:t>
                      </a:r>
                      <a:r>
                        <a:rPr lang="en-US" sz="2000" b="1" dirty="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ошибки</a:t>
                      </a:r>
                      <a:endParaRPr lang="ru-RU" sz="2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Классификация дефектов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Функция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Ошибки интерфейсов конечных пользователей ПО, вызванные аппаратурой или связаны с глобальными структурами данных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Интерфейс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Ошибки во взаимодействии с другими компонентами, в вызовах, макросах, управляющих блоках или в списке параметров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Логика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Ошибки в программной логике, неохваченной валидацией, а также в использовании значений переменных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Присваивание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Ошибки в структуре данных или в инициализации переменных отдельных частей программы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Зацикливание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Ошибки, вызванные ресурсом времени, реальным временем или разделением времени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Среда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Ошибки в репозитории, в управлении изменениями или в контролируемых версиях проекта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Алгоритм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Ошибки, связанные с обеспечением эффективности, корректности алгоритмов или структур данных системы</a:t>
                      </a:r>
                      <a:endParaRPr lang="ru-RU" sz="20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Документация</a:t>
                      </a:r>
                      <a:endParaRPr lang="ru-RU" sz="2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Ошибки</a:t>
                      </a:r>
                      <a:r>
                        <a:rPr lang="en-US" sz="2000" dirty="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в</a:t>
                      </a:r>
                      <a:r>
                        <a:rPr lang="en-US" sz="2000" dirty="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записях</a:t>
                      </a:r>
                      <a:r>
                        <a:rPr lang="en-US" sz="2000" dirty="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документов</a:t>
                      </a:r>
                      <a:r>
                        <a:rPr lang="en-US" sz="2000" dirty="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сопровождения</a:t>
                      </a:r>
                      <a:r>
                        <a:rPr lang="en-US" sz="2000" dirty="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или</a:t>
                      </a:r>
                      <a:r>
                        <a:rPr lang="en-US" sz="2000" dirty="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в</a:t>
                      </a:r>
                      <a:r>
                        <a:rPr lang="en-US" sz="2000" dirty="0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393939"/>
                          </a:solidFill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публикациях</a:t>
                      </a:r>
                      <a:endParaRPr lang="ru-RU" sz="20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59537" y="0"/>
            <a:ext cx="68655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Ортогональная</a:t>
            </a:r>
            <a:r>
              <a:rPr lang="en-US" dirty="0"/>
              <a:t> </a:t>
            </a:r>
            <a:r>
              <a:rPr lang="en-US" dirty="0" err="1"/>
              <a:t>классификация</a:t>
            </a:r>
            <a:r>
              <a:rPr lang="en-US" dirty="0"/>
              <a:t> </a:t>
            </a:r>
            <a:r>
              <a:rPr lang="en-US" dirty="0" err="1"/>
              <a:t>дефектов</a:t>
            </a:r>
            <a:r>
              <a:rPr lang="en-US" dirty="0"/>
              <a:t> IBM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Процентное</a:t>
            </a:r>
            <a:r>
              <a:rPr lang="en-US" dirty="0" smtClean="0"/>
              <a:t> </a:t>
            </a:r>
            <a:r>
              <a:rPr lang="en-US" dirty="0" err="1"/>
              <a:t>соотношение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разработке</a:t>
            </a:r>
            <a:r>
              <a:rPr lang="en-US" dirty="0"/>
              <a:t> ПО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  <p:pic>
        <p:nvPicPr>
          <p:cNvPr id="4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90" y="503895"/>
            <a:ext cx="7740525" cy="45753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/>
              <a:t>Определение</a:t>
            </a:r>
            <a:r>
              <a:rPr lang="en-US" b="1" dirty="0"/>
              <a:t> </a:t>
            </a:r>
            <a:r>
              <a:rPr lang="en-US" b="1" dirty="0" err="1" smtClean="0"/>
              <a:t>теста</a:t>
            </a:r>
            <a:endParaRPr lang="ru-RU" b="1" dirty="0" smtClean="0"/>
          </a:p>
          <a:p>
            <a:pPr marL="0" indent="0">
              <a:buNone/>
            </a:pPr>
            <a:r>
              <a:rPr lang="en-US" dirty="0" err="1"/>
              <a:t>Создаются</a:t>
            </a:r>
            <a:r>
              <a:rPr lang="en-US" dirty="0"/>
              <a:t> </a:t>
            </a:r>
            <a:r>
              <a:rPr lang="en-US" dirty="0" err="1"/>
              <a:t>тесты</a:t>
            </a:r>
            <a:r>
              <a:rPr lang="en-US" dirty="0"/>
              <a:t>, </a:t>
            </a:r>
            <a:r>
              <a:rPr lang="en-US" dirty="0" err="1"/>
              <a:t>проверяющие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полноту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согласованность</a:t>
            </a:r>
            <a:r>
              <a:rPr lang="en-US" dirty="0"/>
              <a:t> </a:t>
            </a:r>
            <a:r>
              <a:rPr lang="en-US" dirty="0" err="1"/>
              <a:t>интерфейсов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корректность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правильность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заданных</a:t>
            </a:r>
            <a:r>
              <a:rPr lang="en-US" dirty="0"/>
              <a:t> </a:t>
            </a:r>
            <a:r>
              <a:rPr lang="en-US" dirty="0" err="1"/>
              <a:t>условиях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надежность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защиту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сбоев</a:t>
            </a:r>
            <a:r>
              <a:rPr lang="en-US" dirty="0"/>
              <a:t> </a:t>
            </a:r>
            <a:r>
              <a:rPr lang="en-US" dirty="0" err="1"/>
              <a:t>аппаратуры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выявленных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др</a:t>
            </a:r>
            <a:r>
              <a:rPr lang="en-US" dirty="0" smtClean="0"/>
              <a:t>.</a:t>
            </a:r>
            <a:endParaRPr lang="ru-RU" dirty="0" smtClean="0"/>
          </a:p>
          <a:p>
            <a:pPr marL="0" lvl="0" indent="0">
              <a:buNone/>
            </a:pPr>
            <a:endParaRPr lang="ru-RU" dirty="0" smtClean="0"/>
          </a:p>
          <a:p>
            <a:pPr marL="0" lvl="0" indent="0">
              <a:buNone/>
            </a:pPr>
            <a:endParaRPr lang="ru-RU" dirty="0"/>
          </a:p>
          <a:p>
            <a:pPr marL="0" lvl="0" indent="0">
              <a:buNone/>
            </a:pPr>
            <a:endParaRPr lang="ru-RU" dirty="0" smtClean="0"/>
          </a:p>
          <a:p>
            <a:pPr marL="0" lvl="0" indent="0">
              <a:buNone/>
            </a:pPr>
            <a:endParaRPr lang="ru-RU" dirty="0"/>
          </a:p>
          <a:p>
            <a:pPr marL="0" lvl="0" indent="0">
              <a:buNone/>
            </a:pPr>
            <a:endParaRPr lang="ru-RU" dirty="0" smtClean="0"/>
          </a:p>
          <a:p>
            <a:pPr marL="0" lvl="0" indent="0">
              <a:buNone/>
            </a:pPr>
            <a:endParaRPr lang="ru-RU" dirty="0"/>
          </a:p>
          <a:p>
            <a:pPr marL="0" lvl="0" indent="0">
              <a:buNone/>
            </a:pPr>
            <a:endParaRPr lang="ru-RU" dirty="0" smtClean="0"/>
          </a:p>
          <a:p>
            <a:pPr marL="0" lvl="0" indent="0">
              <a:buNone/>
            </a:pPr>
            <a:endParaRPr lang="ru-RU" dirty="0" smtClean="0"/>
          </a:p>
          <a:p>
            <a:pPr marL="0" lvl="0" indent="0">
              <a:buNone/>
            </a:pPr>
            <a:r>
              <a:rPr lang="en-US" dirty="0" err="1" smtClean="0"/>
              <a:t>Классификация</a:t>
            </a:r>
            <a:r>
              <a:rPr lang="en-US" dirty="0" smtClean="0"/>
              <a:t> </a:t>
            </a:r>
            <a:r>
              <a:rPr lang="en-US" dirty="0" err="1"/>
              <a:t>тестов</a:t>
            </a:r>
            <a:r>
              <a:rPr lang="en-US" dirty="0"/>
              <a:t> </a:t>
            </a:r>
            <a:r>
              <a:rPr lang="en-US" dirty="0" err="1"/>
              <a:t>проверки</a:t>
            </a:r>
            <a:r>
              <a:rPr lang="ru-RU" dirty="0" smtClean="0">
                <a:effectLst/>
              </a:rPr>
              <a:t> </a:t>
            </a:r>
            <a:endParaRPr lang="ru-RU" dirty="0"/>
          </a:p>
          <a:p>
            <a:pPr lvl="0"/>
            <a:endParaRPr lang="ru-RU" dirty="0" smtClean="0"/>
          </a:p>
          <a:p>
            <a:pPr lvl="0"/>
            <a:endParaRPr lang="ru-RU" dirty="0"/>
          </a:p>
          <a:p>
            <a:pPr lvl="0"/>
            <a:endParaRPr lang="ru-RU" dirty="0" smtClean="0"/>
          </a:p>
          <a:p>
            <a:pPr lvl="0"/>
            <a:endParaRPr lang="ru-RU" dirty="0"/>
          </a:p>
          <a:p>
            <a:pPr lvl="0"/>
            <a:endParaRPr lang="ru-RU" dirty="0" smtClean="0"/>
          </a:p>
          <a:p>
            <a:pPr lvl="0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388" y="3428998"/>
            <a:ext cx="8030073" cy="28394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19730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проведения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создается</a:t>
            </a:r>
            <a:r>
              <a:rPr lang="en-US" dirty="0"/>
              <a:t> </a:t>
            </a:r>
            <a:r>
              <a:rPr lang="en-US" dirty="0" err="1"/>
              <a:t>план</a:t>
            </a:r>
            <a:r>
              <a:rPr lang="en-US" dirty="0"/>
              <a:t> (Test Plan),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котором</a:t>
            </a:r>
            <a:r>
              <a:rPr lang="en-US" dirty="0"/>
              <a:t> </a:t>
            </a:r>
            <a:r>
              <a:rPr lang="en-US" dirty="0" err="1"/>
              <a:t>описываются</a:t>
            </a:r>
            <a:r>
              <a:rPr lang="en-US" dirty="0"/>
              <a:t> </a:t>
            </a:r>
            <a:r>
              <a:rPr lang="en-US" dirty="0" err="1"/>
              <a:t>стратегии</a:t>
            </a:r>
            <a:r>
              <a:rPr lang="en-US" dirty="0"/>
              <a:t>, </a:t>
            </a:r>
            <a:r>
              <a:rPr lang="en-US" dirty="0" err="1"/>
              <a:t>ресурсы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график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отдельных</a:t>
            </a:r>
            <a:r>
              <a:rPr lang="en-US" dirty="0"/>
              <a:t> </a:t>
            </a:r>
            <a:r>
              <a:rPr lang="en-US" dirty="0" err="1"/>
              <a:t>компонентов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целом</a:t>
            </a:r>
            <a:r>
              <a:rPr lang="en-US" dirty="0"/>
              <a:t>.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плане</a:t>
            </a:r>
            <a:r>
              <a:rPr lang="en-US" dirty="0"/>
              <a:t> </a:t>
            </a:r>
            <a:r>
              <a:rPr lang="en-US" dirty="0" err="1"/>
              <a:t>отмечаются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разных</a:t>
            </a:r>
            <a:r>
              <a:rPr lang="en-US" dirty="0"/>
              <a:t> </a:t>
            </a:r>
            <a:r>
              <a:rPr lang="en-US" dirty="0" err="1"/>
              <a:t>членов</a:t>
            </a:r>
            <a:r>
              <a:rPr lang="en-US" dirty="0"/>
              <a:t> </a:t>
            </a:r>
            <a:r>
              <a:rPr lang="en-US" dirty="0" err="1"/>
              <a:t>команды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выполняют</a:t>
            </a:r>
            <a:r>
              <a:rPr lang="en-US" dirty="0"/>
              <a:t> </a:t>
            </a:r>
            <a:r>
              <a:rPr lang="en-US" dirty="0" err="1"/>
              <a:t>определенные</a:t>
            </a:r>
            <a:r>
              <a:rPr lang="en-US" dirty="0"/>
              <a:t> </a:t>
            </a:r>
            <a:r>
              <a:rPr lang="en-US" dirty="0" err="1"/>
              <a:t>роли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. </a:t>
            </a:r>
            <a:r>
              <a:rPr lang="en-US" dirty="0" err="1"/>
              <a:t>План</a:t>
            </a:r>
            <a:r>
              <a:rPr lang="en-US" dirty="0"/>
              <a:t> </a:t>
            </a:r>
            <a:r>
              <a:rPr lang="en-US" dirty="0" err="1"/>
              <a:t>включает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роли</a:t>
            </a:r>
            <a:r>
              <a:rPr lang="en-US" dirty="0"/>
              <a:t> </a:t>
            </a:r>
            <a:r>
              <a:rPr lang="en-US" dirty="0" err="1"/>
              <a:t>тестов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каждом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, </a:t>
            </a:r>
            <a:r>
              <a:rPr lang="en-US" dirty="0" err="1"/>
              <a:t>степень</a:t>
            </a:r>
            <a:r>
              <a:rPr lang="en-US" dirty="0"/>
              <a:t> </a:t>
            </a:r>
            <a:r>
              <a:rPr lang="en-US" dirty="0" err="1"/>
              <a:t>покрытия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тестами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процент</a:t>
            </a:r>
            <a:r>
              <a:rPr lang="en-US" dirty="0"/>
              <a:t> </a:t>
            </a:r>
            <a:r>
              <a:rPr lang="en-US" dirty="0" err="1"/>
              <a:t>тестов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выполняются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специальными</a:t>
            </a:r>
            <a:r>
              <a:rPr lang="en-US" dirty="0"/>
              <a:t> </a:t>
            </a:r>
            <a:r>
              <a:rPr lang="en-US" dirty="0" err="1"/>
              <a:t>данными</a:t>
            </a:r>
            <a:r>
              <a:rPr lang="en-US" dirty="0"/>
              <a:t>.</a:t>
            </a:r>
            <a:r>
              <a:rPr lang="ru-RU" dirty="0" smtClean="0">
                <a:effectLst/>
              </a:rPr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 err="1" smtClean="0"/>
              <a:t>Ответственности</a:t>
            </a:r>
            <a:r>
              <a:rPr lang="en-US" dirty="0" smtClean="0"/>
              <a:t> </a:t>
            </a:r>
            <a:r>
              <a:rPr lang="en-US" dirty="0" err="1"/>
              <a:t>инженера-</a:t>
            </a:r>
            <a:r>
              <a:rPr lang="en-US" dirty="0" err="1" smtClean="0"/>
              <a:t>тестировщика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51" y="3627360"/>
            <a:ext cx="8345255" cy="231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544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Тестирование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процесс</a:t>
            </a:r>
            <a:r>
              <a:rPr lang="en-US" dirty="0"/>
              <a:t> </a:t>
            </a:r>
            <a:r>
              <a:rPr lang="en-US" dirty="0" err="1"/>
              <a:t>обнаружения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ПО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исполнения</a:t>
            </a:r>
            <a:r>
              <a:rPr lang="en-US" dirty="0"/>
              <a:t> </a:t>
            </a:r>
            <a:r>
              <a:rPr lang="en-US" dirty="0" err="1"/>
              <a:t>выходного</a:t>
            </a:r>
            <a:r>
              <a:rPr lang="en-US" dirty="0"/>
              <a:t> </a:t>
            </a:r>
            <a:r>
              <a:rPr lang="en-US" dirty="0" err="1"/>
              <a:t>кода</a:t>
            </a:r>
            <a:r>
              <a:rPr lang="en-US" dirty="0"/>
              <a:t> ПС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тестовых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сбора</a:t>
            </a:r>
            <a:r>
              <a:rPr lang="en-US" dirty="0"/>
              <a:t> </a:t>
            </a:r>
            <a:r>
              <a:rPr lang="en-US" dirty="0" err="1"/>
              <a:t>рабочих</a:t>
            </a:r>
            <a:r>
              <a:rPr lang="en-US" dirty="0"/>
              <a:t> </a:t>
            </a:r>
            <a:r>
              <a:rPr lang="en-US" dirty="0" err="1"/>
              <a:t>характеристик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динамике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конкретной</a:t>
            </a:r>
            <a:r>
              <a:rPr lang="en-US" dirty="0"/>
              <a:t> </a:t>
            </a:r>
            <a:r>
              <a:rPr lang="en-US" dirty="0" err="1"/>
              <a:t>операционной</a:t>
            </a:r>
            <a:r>
              <a:rPr lang="en-US" dirty="0"/>
              <a:t> </a:t>
            </a:r>
            <a:r>
              <a:rPr lang="en-US" dirty="0" err="1"/>
              <a:t>среде</a:t>
            </a:r>
            <a:r>
              <a:rPr lang="en-US" dirty="0"/>
              <a:t>, </a:t>
            </a:r>
            <a:r>
              <a:rPr lang="en-US" dirty="0" err="1"/>
              <a:t>выявления</a:t>
            </a:r>
            <a:r>
              <a:rPr lang="en-US" dirty="0"/>
              <a:t>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, </a:t>
            </a:r>
            <a:r>
              <a:rPr lang="en-US" dirty="0" err="1"/>
              <a:t>дефектов</a:t>
            </a:r>
            <a:r>
              <a:rPr lang="en-US" dirty="0"/>
              <a:t>, </a:t>
            </a:r>
            <a:r>
              <a:rPr lang="en-US" dirty="0" err="1"/>
              <a:t>отказов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изъянов</a:t>
            </a:r>
            <a:r>
              <a:rPr lang="en-US" dirty="0"/>
              <a:t>, </a:t>
            </a:r>
            <a:r>
              <a:rPr lang="en-US" dirty="0" err="1"/>
              <a:t>вызванных</a:t>
            </a:r>
            <a:r>
              <a:rPr lang="en-US" dirty="0"/>
              <a:t> </a:t>
            </a:r>
            <a:r>
              <a:rPr lang="en-US" dirty="0" err="1"/>
              <a:t>нерегулярными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аномальными</a:t>
            </a:r>
            <a:r>
              <a:rPr lang="en-US" dirty="0"/>
              <a:t> </a:t>
            </a:r>
            <a:r>
              <a:rPr lang="en-US" dirty="0" err="1"/>
              <a:t>ситуациями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аварийным</a:t>
            </a:r>
            <a:r>
              <a:rPr lang="en-US" dirty="0"/>
              <a:t> </a:t>
            </a:r>
            <a:r>
              <a:rPr lang="en-US" dirty="0" err="1"/>
              <a:t>прекращением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ПО.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/>
              <a:t>Верификация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валидация</a:t>
            </a:r>
            <a:r>
              <a:rPr lang="en-US" dirty="0"/>
              <a:t>,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методы</a:t>
            </a:r>
            <a:r>
              <a:rPr lang="en-US" dirty="0"/>
              <a:t>, </a:t>
            </a:r>
            <a:r>
              <a:rPr lang="en-US" dirty="0" err="1"/>
              <a:t>обеспечивают</a:t>
            </a:r>
            <a:r>
              <a:rPr lang="en-US" dirty="0"/>
              <a:t> </a:t>
            </a:r>
            <a:r>
              <a:rPr lang="en-US" dirty="0" err="1"/>
              <a:t>соответственно</a:t>
            </a:r>
            <a:r>
              <a:rPr lang="en-US" dirty="0"/>
              <a:t> </a:t>
            </a:r>
            <a:r>
              <a:rPr lang="en-US" dirty="0" err="1"/>
              <a:t>проверку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правильности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заданных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соответствия</a:t>
            </a:r>
            <a:r>
              <a:rPr lang="en-US" dirty="0"/>
              <a:t> ПО </a:t>
            </a:r>
            <a:r>
              <a:rPr lang="en-US" dirty="0" err="1"/>
              <a:t>требованиям</a:t>
            </a:r>
            <a:r>
              <a:rPr lang="en-US" dirty="0"/>
              <a:t> </a:t>
            </a:r>
            <a:r>
              <a:rPr lang="en-US" dirty="0" err="1"/>
              <a:t>заказчика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заданным</a:t>
            </a:r>
            <a:r>
              <a:rPr lang="en-US" dirty="0"/>
              <a:t> </a:t>
            </a:r>
            <a:r>
              <a:rPr lang="en-US" dirty="0" err="1"/>
              <a:t>спецификациям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81080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тестировании</a:t>
            </a:r>
            <a:r>
              <a:rPr lang="en-US" dirty="0"/>
              <a:t> </a:t>
            </a:r>
            <a:r>
              <a:rPr lang="en-US" dirty="0" err="1"/>
              <a:t>выполняются</a:t>
            </a:r>
            <a:r>
              <a:rPr lang="en-US" dirty="0"/>
              <a:t> </a:t>
            </a:r>
            <a:r>
              <a:rPr lang="en-US" dirty="0" err="1"/>
              <a:t>разные</a:t>
            </a:r>
            <a:r>
              <a:rPr lang="en-US" dirty="0"/>
              <a:t> </a:t>
            </a:r>
            <a:r>
              <a:rPr lang="en-US" dirty="0" err="1"/>
              <a:t>виды</a:t>
            </a:r>
            <a:r>
              <a:rPr lang="en-US" dirty="0"/>
              <a:t> </a:t>
            </a:r>
            <a:r>
              <a:rPr lang="en-US" dirty="0" err="1"/>
              <a:t>расчетов</a:t>
            </a:r>
            <a:r>
              <a:rPr lang="en-US" dirty="0"/>
              <a:t> </a:t>
            </a:r>
            <a:r>
              <a:rPr lang="en-US" dirty="0" err="1"/>
              <a:t>характеристик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способы</a:t>
            </a:r>
            <a:r>
              <a:rPr lang="en-US" dirty="0"/>
              <a:t> </a:t>
            </a:r>
            <a:r>
              <a:rPr lang="en-US" dirty="0" err="1"/>
              <a:t>планирования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управления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Расчет</a:t>
            </a:r>
            <a:r>
              <a:rPr lang="en-US" dirty="0"/>
              <a:t> </a:t>
            </a:r>
            <a:r>
              <a:rPr lang="en-US" dirty="0" err="1"/>
              <a:t>продолжительности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сбора</a:t>
            </a:r>
            <a:r>
              <a:rPr lang="en-US" dirty="0"/>
              <a:t> </a:t>
            </a:r>
            <a:r>
              <a:rPr lang="en-US" dirty="0" err="1"/>
              <a:t>средних</a:t>
            </a:r>
            <a:r>
              <a:rPr lang="en-US" dirty="0"/>
              <a:t> </a:t>
            </a:r>
            <a:r>
              <a:rPr lang="en-US" dirty="0" err="1"/>
              <a:t>показателей</a:t>
            </a:r>
            <a:r>
              <a:rPr lang="en-US" dirty="0"/>
              <a:t> </a:t>
            </a:r>
            <a:r>
              <a:rPr lang="en-US" dirty="0" err="1"/>
              <a:t>скорости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операторов</a:t>
            </a:r>
            <a:r>
              <a:rPr lang="en-US" dirty="0"/>
              <a:t>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машине</a:t>
            </a:r>
            <a:r>
              <a:rPr lang="en-US" dirty="0"/>
              <a:t>. </a:t>
            </a:r>
            <a:endParaRPr lang="ru-RU" dirty="0" smtClean="0"/>
          </a:p>
          <a:p>
            <a:r>
              <a:rPr lang="en-US" dirty="0" err="1" smtClean="0"/>
              <a:t>Управление</a:t>
            </a:r>
            <a:r>
              <a:rPr lang="en-US" dirty="0" smtClean="0"/>
              <a:t> </a:t>
            </a:r>
            <a:r>
              <a:rPr lang="en-US" dirty="0" err="1"/>
              <a:t>выполнением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подбора</a:t>
            </a:r>
            <a:r>
              <a:rPr lang="en-US" dirty="0"/>
              <a:t> </a:t>
            </a:r>
            <a:r>
              <a:rPr lang="en-US" dirty="0" err="1"/>
              <a:t>тестов</a:t>
            </a:r>
            <a:r>
              <a:rPr lang="en-US" dirty="0"/>
              <a:t> </a:t>
            </a:r>
            <a:r>
              <a:rPr lang="en-US" dirty="0" err="1"/>
              <a:t>проверки</a:t>
            </a:r>
            <a:r>
              <a:rPr lang="en-US" dirty="0"/>
              <a:t>,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, </a:t>
            </a:r>
            <a:r>
              <a:rPr lang="en-US" dirty="0" err="1"/>
              <a:t>селекции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проведения</a:t>
            </a:r>
            <a:r>
              <a:rPr lang="en-US" dirty="0"/>
              <a:t> </a:t>
            </a:r>
            <a:r>
              <a:rPr lang="en-US" dirty="0" err="1"/>
              <a:t>сопоставления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эталонными</a:t>
            </a:r>
            <a:r>
              <a:rPr lang="en-US" dirty="0"/>
              <a:t> </a:t>
            </a:r>
            <a:r>
              <a:rPr lang="en-US" dirty="0" err="1"/>
              <a:t>значениями</a:t>
            </a:r>
            <a:r>
              <a:rPr lang="en-US" dirty="0"/>
              <a:t>. </a:t>
            </a:r>
            <a:endParaRPr lang="ru-RU" dirty="0" smtClean="0"/>
          </a:p>
          <a:p>
            <a:r>
              <a:rPr lang="en-US" dirty="0" err="1"/>
              <a:t>Планирование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предназначено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распределения</a:t>
            </a:r>
            <a:r>
              <a:rPr lang="en-US" dirty="0"/>
              <a:t> </a:t>
            </a:r>
            <a:r>
              <a:rPr lang="en-US" dirty="0" err="1"/>
              <a:t>сроков</a:t>
            </a:r>
            <a:r>
              <a:rPr lang="en-US" dirty="0"/>
              <a:t> </a:t>
            </a:r>
            <a:r>
              <a:rPr lang="en-US" dirty="0" err="1"/>
              <a:t>работ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тестированию</a:t>
            </a:r>
            <a:r>
              <a:rPr lang="en-US" dirty="0"/>
              <a:t>, </a:t>
            </a:r>
            <a:r>
              <a:rPr lang="en-US" dirty="0" err="1"/>
              <a:t>распределения</a:t>
            </a:r>
            <a:r>
              <a:rPr lang="en-US" dirty="0"/>
              <a:t> </a:t>
            </a:r>
            <a:r>
              <a:rPr lang="en-US" dirty="0" err="1"/>
              <a:t>тестировщиков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отдельным</a:t>
            </a:r>
            <a:r>
              <a:rPr lang="en-US" dirty="0"/>
              <a:t> </a:t>
            </a:r>
            <a:r>
              <a:rPr lang="en-US" dirty="0" err="1"/>
              <a:t>видам</a:t>
            </a:r>
            <a:r>
              <a:rPr lang="en-US" dirty="0"/>
              <a:t> </a:t>
            </a:r>
            <a:r>
              <a:rPr lang="en-US" dirty="0" err="1"/>
              <a:t>работ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составления</a:t>
            </a:r>
            <a:r>
              <a:rPr lang="en-US" dirty="0"/>
              <a:t> </a:t>
            </a:r>
            <a:r>
              <a:rPr lang="en-US" dirty="0" err="1"/>
              <a:t>ими</a:t>
            </a:r>
            <a:r>
              <a:rPr lang="en-US" dirty="0"/>
              <a:t> </a:t>
            </a:r>
            <a:r>
              <a:rPr lang="en-US" dirty="0" err="1"/>
              <a:t>тестов</a:t>
            </a:r>
            <a:r>
              <a:rPr lang="en-US" dirty="0"/>
              <a:t> </a:t>
            </a:r>
            <a:r>
              <a:rPr lang="en-US" dirty="0" err="1"/>
              <a:t>проверки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5443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Документирование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соответствии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действующим</a:t>
            </a:r>
            <a:r>
              <a:rPr lang="en-US" dirty="0"/>
              <a:t> </a:t>
            </a:r>
            <a:r>
              <a:rPr lang="en-US" dirty="0" err="1"/>
              <a:t>стандартом</a:t>
            </a:r>
            <a:r>
              <a:rPr lang="en-US" dirty="0"/>
              <a:t> ANSI/IEEE 829 </a:t>
            </a:r>
            <a:r>
              <a:rPr lang="en-US" dirty="0" err="1"/>
              <a:t>включает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описание</a:t>
            </a:r>
            <a:r>
              <a:rPr lang="en-US" dirty="0"/>
              <a:t> </a:t>
            </a:r>
            <a:r>
              <a:rPr lang="en-US" dirty="0" err="1"/>
              <a:t>задач</a:t>
            </a:r>
            <a:r>
              <a:rPr lang="en-US" dirty="0"/>
              <a:t>, </a:t>
            </a:r>
            <a:r>
              <a:rPr lang="en-US" dirty="0" err="1"/>
              <a:t>назначение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содержание</a:t>
            </a:r>
            <a:r>
              <a:rPr lang="en-US" dirty="0"/>
              <a:t> ПС,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перечень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соответствии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требованиями</a:t>
            </a:r>
            <a:r>
              <a:rPr lang="en-US" dirty="0"/>
              <a:t> </a:t>
            </a:r>
            <a:r>
              <a:rPr lang="en-US" dirty="0" err="1"/>
              <a:t>заказчика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технологии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планов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, </a:t>
            </a:r>
            <a:r>
              <a:rPr lang="en-US" dirty="0" err="1"/>
              <a:t>необходимых</a:t>
            </a:r>
            <a:r>
              <a:rPr lang="en-US" dirty="0"/>
              <a:t> </a:t>
            </a:r>
            <a:r>
              <a:rPr lang="en-US" dirty="0" err="1"/>
              <a:t>ресурсов</a:t>
            </a:r>
            <a:r>
              <a:rPr lang="en-US" dirty="0"/>
              <a:t>, </a:t>
            </a:r>
            <a:r>
              <a:rPr lang="en-US" dirty="0" err="1"/>
              <a:t>соответствующих</a:t>
            </a:r>
            <a:r>
              <a:rPr lang="en-US" dirty="0"/>
              <a:t> </a:t>
            </a:r>
            <a:r>
              <a:rPr lang="en-US" dirty="0" err="1"/>
              <a:t>специалистов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проведения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технологических</a:t>
            </a:r>
            <a:r>
              <a:rPr lang="en-US" dirty="0"/>
              <a:t> </a:t>
            </a:r>
            <a:r>
              <a:rPr lang="en-US" dirty="0" err="1"/>
              <a:t>способов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тестов</a:t>
            </a:r>
            <a:r>
              <a:rPr lang="en-US" dirty="0"/>
              <a:t>, </a:t>
            </a:r>
            <a:r>
              <a:rPr lang="en-US" dirty="0" err="1"/>
              <a:t>контрольных</a:t>
            </a:r>
            <a:r>
              <a:rPr lang="en-US" dirty="0"/>
              <a:t> </a:t>
            </a:r>
            <a:r>
              <a:rPr lang="en-US" dirty="0" err="1"/>
              <a:t>примеров</a:t>
            </a:r>
            <a:r>
              <a:rPr lang="en-US" dirty="0"/>
              <a:t>, </a:t>
            </a:r>
            <a:r>
              <a:rPr lang="en-US" dirty="0" err="1"/>
              <a:t>критериев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ограничений</a:t>
            </a:r>
            <a:r>
              <a:rPr lang="en-US" dirty="0"/>
              <a:t>,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продукта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учета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, </a:t>
            </a:r>
            <a:r>
              <a:rPr lang="en-US" dirty="0" err="1"/>
              <a:t>составление</a:t>
            </a:r>
            <a:r>
              <a:rPr lang="en-US" dirty="0"/>
              <a:t> </a:t>
            </a:r>
            <a:r>
              <a:rPr lang="en-US" dirty="0" err="1"/>
              <a:t>отчетов</a:t>
            </a:r>
            <a:r>
              <a:rPr lang="en-US" dirty="0"/>
              <a:t> </a:t>
            </a:r>
            <a:r>
              <a:rPr lang="en-US" dirty="0" err="1"/>
              <a:t>об</a:t>
            </a:r>
            <a:r>
              <a:rPr lang="en-US" dirty="0"/>
              <a:t> </a:t>
            </a:r>
            <a:r>
              <a:rPr lang="en-US" dirty="0" err="1"/>
              <a:t>аномальных</a:t>
            </a:r>
            <a:r>
              <a:rPr lang="en-US" dirty="0"/>
              <a:t> </a:t>
            </a:r>
            <a:r>
              <a:rPr lang="en-US" dirty="0" err="1"/>
              <a:t>событиях</a:t>
            </a:r>
            <a:r>
              <a:rPr lang="en-US" dirty="0"/>
              <a:t>, </a:t>
            </a:r>
            <a:r>
              <a:rPr lang="en-US" dirty="0" err="1"/>
              <a:t>отказах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дефектах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итоговом</a:t>
            </a:r>
            <a:r>
              <a:rPr lang="en-US" dirty="0"/>
              <a:t> </a:t>
            </a:r>
            <a:r>
              <a:rPr lang="en-US" dirty="0" err="1"/>
              <a:t>документе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544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Процесс</a:t>
            </a:r>
            <a:r>
              <a:rPr lang="en-US" b="1" dirty="0"/>
              <a:t> </a:t>
            </a:r>
            <a:r>
              <a:rPr lang="en-US" b="1" dirty="0" err="1"/>
              <a:t>верификации</a:t>
            </a:r>
            <a:r>
              <a:rPr lang="en-US" dirty="0"/>
              <a:t>.</a:t>
            </a:r>
            <a:r>
              <a:rPr lang="ru-RU" dirty="0" smtClean="0">
                <a:effectLst/>
              </a:rPr>
              <a:t> </a:t>
            </a:r>
            <a:r>
              <a:rPr lang="en-US" dirty="0" err="1" smtClean="0"/>
              <a:t>основывается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стратегии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критериях</a:t>
            </a:r>
            <a:r>
              <a:rPr lang="en-US" dirty="0"/>
              <a:t> </a:t>
            </a:r>
            <a:r>
              <a:rPr lang="en-US" dirty="0" err="1"/>
              <a:t>верификации</a:t>
            </a:r>
            <a:r>
              <a:rPr lang="en-US" dirty="0"/>
              <a:t> </a:t>
            </a:r>
            <a:r>
              <a:rPr lang="en-US" dirty="0" err="1"/>
              <a:t>применительно</a:t>
            </a:r>
            <a:r>
              <a:rPr lang="en-US" dirty="0"/>
              <a:t> </a:t>
            </a:r>
            <a:r>
              <a:rPr lang="en-US" dirty="0" err="1"/>
              <a:t>ко</a:t>
            </a:r>
            <a:r>
              <a:rPr lang="en-US" dirty="0"/>
              <a:t> </a:t>
            </a:r>
            <a:r>
              <a:rPr lang="en-US" dirty="0" err="1"/>
              <a:t>всем</a:t>
            </a:r>
            <a:r>
              <a:rPr lang="en-US" dirty="0"/>
              <a:t> </a:t>
            </a:r>
            <a:r>
              <a:rPr lang="en-US" dirty="0" err="1"/>
              <a:t>рабочим</a:t>
            </a:r>
            <a:r>
              <a:rPr lang="en-US" dirty="0"/>
              <a:t> </a:t>
            </a:r>
            <a:r>
              <a:rPr lang="en-US" dirty="0" err="1"/>
              <a:t>программным</a:t>
            </a:r>
            <a:r>
              <a:rPr lang="en-US" dirty="0"/>
              <a:t> </a:t>
            </a:r>
            <a:r>
              <a:rPr lang="en-US" dirty="0" err="1"/>
              <a:t>продуктам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выполнении</a:t>
            </a:r>
            <a:r>
              <a:rPr lang="en-US" dirty="0"/>
              <a:t> </a:t>
            </a:r>
            <a:r>
              <a:rPr lang="en-US" dirty="0" err="1"/>
              <a:t>действий</a:t>
            </a:r>
            <a:r>
              <a:rPr lang="en-US" dirty="0"/>
              <a:t> </a:t>
            </a:r>
            <a:r>
              <a:rPr lang="en-US" dirty="0" err="1"/>
              <a:t>стандарта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верификации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устранении</a:t>
            </a:r>
            <a:r>
              <a:rPr lang="en-US" dirty="0"/>
              <a:t> </a:t>
            </a:r>
            <a:r>
              <a:rPr lang="en-US" dirty="0" err="1"/>
              <a:t>недостатков</a:t>
            </a:r>
            <a:r>
              <a:rPr lang="en-US" dirty="0"/>
              <a:t>, </a:t>
            </a:r>
            <a:r>
              <a:rPr lang="en-US" dirty="0" err="1"/>
              <a:t>обнаруженных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(</a:t>
            </a:r>
            <a:r>
              <a:rPr lang="en-US" dirty="0" err="1"/>
              <a:t>рабочих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промежуточных</a:t>
            </a:r>
            <a:r>
              <a:rPr lang="en-US" dirty="0"/>
              <a:t>) </a:t>
            </a:r>
            <a:r>
              <a:rPr lang="en-US" dirty="0" err="1"/>
              <a:t>продуктах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согласовании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верификации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заказчиком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/>
          </a:bodyPr>
          <a:lstStyle/>
          <a:p>
            <a:r>
              <a:rPr lang="en-US" b="1" dirty="0" err="1"/>
              <a:t>Процесс</a:t>
            </a:r>
            <a:r>
              <a:rPr lang="en-US" b="1" dirty="0"/>
              <a:t> </a:t>
            </a:r>
            <a:r>
              <a:rPr lang="en-US" b="1" dirty="0" err="1" smtClean="0"/>
              <a:t>валидации</a:t>
            </a:r>
            <a:r>
              <a:rPr lang="en-US" dirty="0" smtClean="0"/>
              <a:t> </a:t>
            </a:r>
            <a:r>
              <a:rPr lang="en-US" dirty="0" err="1" smtClean="0"/>
              <a:t>осуществляется</a:t>
            </a:r>
            <a:r>
              <a:rPr lang="en-US" dirty="0" smtClean="0"/>
              <a:t> </a:t>
            </a:r>
            <a:r>
              <a:rPr lang="en-US" dirty="0" err="1" smtClean="0"/>
              <a:t>с</a:t>
            </a:r>
            <a:r>
              <a:rPr lang="en-US" dirty="0" smtClean="0"/>
              <a:t> </a:t>
            </a:r>
            <a:r>
              <a:rPr lang="en-US" dirty="0" err="1"/>
              <a:t>помощью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разработанной</a:t>
            </a:r>
            <a:r>
              <a:rPr lang="en-US" dirty="0"/>
              <a:t> </a:t>
            </a:r>
            <a:r>
              <a:rPr lang="en-US" dirty="0" err="1"/>
              <a:t>стратегии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критериев</a:t>
            </a:r>
            <a:r>
              <a:rPr lang="en-US" dirty="0"/>
              <a:t> </a:t>
            </a:r>
            <a:r>
              <a:rPr lang="en-US" dirty="0" err="1"/>
              <a:t>валидации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рабочих</a:t>
            </a:r>
            <a:r>
              <a:rPr lang="en-US" dirty="0"/>
              <a:t> </a:t>
            </a:r>
            <a:r>
              <a:rPr lang="en-US" dirty="0" err="1"/>
              <a:t>продуктов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оговоренных</a:t>
            </a:r>
            <a:r>
              <a:rPr lang="en-US" dirty="0"/>
              <a:t> </a:t>
            </a:r>
            <a:r>
              <a:rPr lang="en-US" dirty="0" err="1"/>
              <a:t>действий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проведению</a:t>
            </a:r>
            <a:r>
              <a:rPr lang="en-US" dirty="0"/>
              <a:t> </a:t>
            </a:r>
            <a:r>
              <a:rPr lang="en-US" dirty="0" err="1"/>
              <a:t>валидации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демонстрации</a:t>
            </a:r>
            <a:r>
              <a:rPr lang="en-US" dirty="0"/>
              <a:t> </a:t>
            </a:r>
            <a:r>
              <a:rPr lang="en-US" dirty="0" err="1"/>
              <a:t>соответствия</a:t>
            </a:r>
            <a:r>
              <a:rPr lang="en-US" dirty="0"/>
              <a:t> </a:t>
            </a:r>
            <a:r>
              <a:rPr lang="en-US" dirty="0" err="1"/>
              <a:t>разработанных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продуктов</a:t>
            </a:r>
            <a:r>
              <a:rPr lang="en-US" dirty="0"/>
              <a:t> </a:t>
            </a:r>
            <a:r>
              <a:rPr lang="en-US" dirty="0" err="1"/>
              <a:t>требованиям</a:t>
            </a:r>
            <a:r>
              <a:rPr lang="en-US" dirty="0"/>
              <a:t> </a:t>
            </a:r>
            <a:r>
              <a:rPr lang="en-US" dirty="0" err="1"/>
              <a:t>заказчика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правилам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использования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согласования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заказчиком</a:t>
            </a:r>
            <a:r>
              <a:rPr lang="en-US" dirty="0"/>
              <a:t> </a:t>
            </a:r>
            <a:r>
              <a:rPr lang="en-US" dirty="0" err="1"/>
              <a:t>полученных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валидации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других</a:t>
            </a:r>
            <a:r>
              <a:rPr lang="en-US" dirty="0"/>
              <a:t> </a:t>
            </a:r>
            <a:r>
              <a:rPr lang="en-US" dirty="0" err="1"/>
              <a:t>процессах</a:t>
            </a:r>
            <a:r>
              <a:rPr lang="en-US" dirty="0"/>
              <a:t> ЖЦ </a:t>
            </a:r>
            <a:r>
              <a:rPr lang="en-US" dirty="0" err="1"/>
              <a:t>выполняются</a:t>
            </a:r>
            <a:r>
              <a:rPr lang="en-US" dirty="0"/>
              <a:t> </a:t>
            </a:r>
            <a:r>
              <a:rPr lang="en-US" dirty="0" err="1"/>
              <a:t>дополнительные</a:t>
            </a:r>
            <a:r>
              <a:rPr lang="en-US" dirty="0"/>
              <a:t> </a:t>
            </a:r>
            <a:r>
              <a:rPr lang="en-US" dirty="0" err="1"/>
              <a:t>действия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проверка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контроль</a:t>
            </a:r>
            <a:r>
              <a:rPr lang="en-US" dirty="0"/>
              <a:t> </a:t>
            </a:r>
            <a:r>
              <a:rPr lang="en-US" dirty="0" err="1"/>
              <a:t>проектных</a:t>
            </a:r>
            <a:r>
              <a:rPr lang="en-US" dirty="0"/>
              <a:t> </a:t>
            </a:r>
            <a:r>
              <a:rPr lang="en-US" dirty="0" err="1"/>
              <a:t>решений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помощью</a:t>
            </a:r>
            <a:r>
              <a:rPr lang="en-US" dirty="0"/>
              <a:t> </a:t>
            </a:r>
            <a:r>
              <a:rPr lang="en-US" dirty="0" err="1"/>
              <a:t>методик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процедур</a:t>
            </a:r>
            <a:r>
              <a:rPr lang="en-US" dirty="0"/>
              <a:t> </a:t>
            </a:r>
            <a:r>
              <a:rPr lang="en-US" dirty="0" err="1"/>
              <a:t>просмотра</a:t>
            </a:r>
            <a:r>
              <a:rPr lang="en-US" dirty="0"/>
              <a:t> </a:t>
            </a:r>
            <a:r>
              <a:rPr lang="en-US" dirty="0" err="1"/>
              <a:t>хода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обращение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CASE-</a:t>
            </a:r>
            <a:r>
              <a:rPr lang="en-US" dirty="0" err="1"/>
              <a:t>системам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содержат</a:t>
            </a:r>
            <a:r>
              <a:rPr lang="en-US" dirty="0"/>
              <a:t> </a:t>
            </a:r>
            <a:r>
              <a:rPr lang="en-US" dirty="0" err="1"/>
              <a:t>процедуры</a:t>
            </a:r>
            <a:r>
              <a:rPr lang="en-US" dirty="0"/>
              <a:t> </a:t>
            </a:r>
            <a:r>
              <a:rPr lang="en-US" dirty="0" err="1"/>
              <a:t>проверки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продукту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просмотры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инспекции</a:t>
            </a:r>
            <a:r>
              <a:rPr lang="en-US" dirty="0"/>
              <a:t> </a:t>
            </a:r>
            <a:r>
              <a:rPr lang="en-US" dirty="0" err="1"/>
              <a:t>промежуточных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соответствие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требованиям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подтверждения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ПО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корректную</a:t>
            </a:r>
            <a:r>
              <a:rPr lang="en-US" dirty="0"/>
              <a:t> </a:t>
            </a:r>
            <a:r>
              <a:rPr lang="en-US" dirty="0" err="1"/>
              <a:t>реализацию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удовлетворяет</a:t>
            </a:r>
            <a:r>
              <a:rPr lang="en-US" dirty="0"/>
              <a:t> </a:t>
            </a:r>
            <a:r>
              <a:rPr lang="en-US" dirty="0" err="1"/>
              <a:t>условиям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Тестирование</a:t>
            </a:r>
            <a:r>
              <a:rPr lang="en-US" b="1" dirty="0"/>
              <a:t> </a:t>
            </a:r>
            <a:r>
              <a:rPr lang="en-US" b="1" dirty="0" err="1" smtClean="0"/>
              <a:t>программ</a:t>
            </a:r>
            <a:endParaRPr lang="ru-RU" b="1" dirty="0" smtClean="0"/>
          </a:p>
          <a:p>
            <a:pPr marL="0" indent="0">
              <a:buNone/>
            </a:pPr>
            <a:r>
              <a:rPr lang="en-US" b="1" dirty="0" err="1"/>
              <a:t>Тестирование</a:t>
            </a:r>
            <a:r>
              <a:rPr lang="en-US" b="1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рассматривать</a:t>
            </a:r>
            <a:r>
              <a:rPr lang="en-US" dirty="0"/>
              <a:t>,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процесс</a:t>
            </a:r>
            <a:r>
              <a:rPr lang="en-US" dirty="0"/>
              <a:t> </a:t>
            </a:r>
            <a:r>
              <a:rPr lang="en-US" dirty="0" err="1"/>
              <a:t>семантической</a:t>
            </a:r>
            <a:r>
              <a:rPr lang="en-US" dirty="0"/>
              <a:t> </a:t>
            </a:r>
            <a:r>
              <a:rPr lang="en-US" dirty="0" err="1"/>
              <a:t>отладки</a:t>
            </a:r>
            <a:r>
              <a:rPr lang="en-US" dirty="0"/>
              <a:t> (</a:t>
            </a:r>
            <a:r>
              <a:rPr lang="en-US" dirty="0" err="1"/>
              <a:t>проверки</a:t>
            </a:r>
            <a:r>
              <a:rPr lang="en-US" dirty="0"/>
              <a:t>) </a:t>
            </a:r>
            <a:r>
              <a:rPr lang="en-US" dirty="0" err="1"/>
              <a:t>программы</a:t>
            </a:r>
            <a:r>
              <a:rPr lang="en-US" dirty="0"/>
              <a:t>, </a:t>
            </a:r>
            <a:r>
              <a:rPr lang="en-US" dirty="0" err="1"/>
              <a:t>заключающийся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исполнении</a:t>
            </a:r>
            <a:r>
              <a:rPr lang="en-US" dirty="0"/>
              <a:t> </a:t>
            </a:r>
            <a:r>
              <a:rPr lang="en-US" dirty="0" err="1"/>
              <a:t>последовательности</a:t>
            </a:r>
            <a:r>
              <a:rPr lang="en-US" dirty="0"/>
              <a:t>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наборов</a:t>
            </a:r>
            <a:r>
              <a:rPr lang="en-US" dirty="0"/>
              <a:t> </a:t>
            </a:r>
            <a:r>
              <a:rPr lang="en-US" dirty="0" err="1"/>
              <a:t>контрольных</a:t>
            </a:r>
            <a:r>
              <a:rPr lang="en-US" dirty="0"/>
              <a:t> </a:t>
            </a:r>
            <a:r>
              <a:rPr lang="en-US" dirty="0" err="1"/>
              <a:t>тестов</a:t>
            </a:r>
            <a:r>
              <a:rPr lang="en-US" dirty="0"/>
              <a:t>,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заранее</a:t>
            </a:r>
            <a:r>
              <a:rPr lang="en-US" dirty="0"/>
              <a:t> </a:t>
            </a:r>
            <a:r>
              <a:rPr lang="en-US" dirty="0" err="1"/>
              <a:t>известен</a:t>
            </a:r>
            <a:r>
              <a:rPr lang="en-US" dirty="0"/>
              <a:t> </a:t>
            </a:r>
            <a:r>
              <a:rPr lang="en-US" dirty="0" err="1"/>
              <a:t>результат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r>
              <a:rPr lang="en-US" b="1" dirty="0" err="1" smtClean="0"/>
              <a:t>Отладка</a:t>
            </a:r>
            <a:r>
              <a:rPr lang="en-US" b="1" dirty="0" smtClean="0"/>
              <a:t> </a:t>
            </a:r>
            <a:r>
              <a:rPr lang="en-US" dirty="0"/>
              <a:t>-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проверка</a:t>
            </a:r>
            <a:r>
              <a:rPr lang="en-US" dirty="0"/>
              <a:t> </a:t>
            </a:r>
            <a:r>
              <a:rPr lang="en-US" dirty="0" err="1"/>
              <a:t>описания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объекта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ЯП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обнаружения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нем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последующее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устранение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b="1" dirty="0" err="1"/>
              <a:t>Целью</a:t>
            </a:r>
            <a:r>
              <a:rPr lang="en-US" b="1" dirty="0"/>
              <a:t> </a:t>
            </a:r>
            <a:r>
              <a:rPr lang="en-US" b="1" dirty="0" err="1"/>
              <a:t>тестирования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en-US" dirty="0" err="1"/>
              <a:t>проверка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реализованных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соответствии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спецификацией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/>
              <a:t>Статические</a:t>
            </a:r>
            <a:r>
              <a:rPr lang="en-US" b="1" dirty="0"/>
              <a:t> </a:t>
            </a:r>
            <a:r>
              <a:rPr lang="en-US" b="1" dirty="0" err="1"/>
              <a:t>методы</a:t>
            </a:r>
            <a:r>
              <a:rPr lang="en-US" b="1" dirty="0"/>
              <a:t> </a:t>
            </a:r>
            <a:r>
              <a:rPr lang="en-US" b="1" dirty="0" err="1"/>
              <a:t>тестирования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Статические</a:t>
            </a:r>
            <a:r>
              <a:rPr lang="en-US" dirty="0"/>
              <a:t> </a:t>
            </a:r>
            <a:r>
              <a:rPr lang="en-US" dirty="0" err="1"/>
              <a:t>методы</a:t>
            </a:r>
            <a:r>
              <a:rPr lang="en-US" dirty="0"/>
              <a:t> </a:t>
            </a:r>
            <a:r>
              <a:rPr lang="en-US" dirty="0" err="1"/>
              <a:t>используются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проведении</a:t>
            </a:r>
            <a:r>
              <a:rPr lang="en-US" dirty="0"/>
              <a:t> </a:t>
            </a:r>
            <a:r>
              <a:rPr lang="en-US" dirty="0" err="1"/>
              <a:t>инспекций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рассмотрении</a:t>
            </a:r>
            <a:r>
              <a:rPr lang="en-US" dirty="0"/>
              <a:t> </a:t>
            </a:r>
            <a:r>
              <a:rPr lang="en-US" dirty="0" err="1"/>
              <a:t>спецификаций</a:t>
            </a:r>
            <a:r>
              <a:rPr lang="en-US" dirty="0"/>
              <a:t> </a:t>
            </a:r>
            <a:r>
              <a:rPr lang="en-US" dirty="0" err="1"/>
              <a:t>компонентов</a:t>
            </a:r>
            <a:r>
              <a:rPr lang="en-US" dirty="0"/>
              <a:t>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en-US" dirty="0" err="1"/>
              <a:t>Статический</a:t>
            </a:r>
            <a:r>
              <a:rPr lang="en-US" dirty="0"/>
              <a:t> </a:t>
            </a:r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направлен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документов</a:t>
            </a:r>
            <a:r>
              <a:rPr lang="en-US" dirty="0"/>
              <a:t>, </a:t>
            </a:r>
            <a:r>
              <a:rPr lang="en-US" dirty="0" err="1"/>
              <a:t>разработанных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этапах</a:t>
            </a:r>
            <a:r>
              <a:rPr lang="en-US" dirty="0"/>
              <a:t> ЖЦ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заключается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инспекции</a:t>
            </a:r>
            <a:r>
              <a:rPr lang="en-US" dirty="0"/>
              <a:t> </a:t>
            </a:r>
            <a:r>
              <a:rPr lang="en-US" dirty="0" err="1"/>
              <a:t>исходного</a:t>
            </a:r>
            <a:r>
              <a:rPr lang="en-US" dirty="0"/>
              <a:t> </a:t>
            </a:r>
            <a:r>
              <a:rPr lang="en-US" dirty="0" err="1"/>
              <a:t>кода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сквозного</a:t>
            </a:r>
            <a:r>
              <a:rPr lang="en-US" dirty="0"/>
              <a:t> </a:t>
            </a:r>
            <a:r>
              <a:rPr lang="en-US" dirty="0" err="1"/>
              <a:t>контроля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Инспекция</a:t>
            </a:r>
            <a:r>
              <a:rPr lang="en-US" dirty="0"/>
              <a:t> ПО -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статическая</a:t>
            </a:r>
            <a:r>
              <a:rPr lang="en-US" dirty="0"/>
              <a:t> </a:t>
            </a:r>
            <a:r>
              <a:rPr lang="en-US" dirty="0" err="1"/>
              <a:t>проверка</a:t>
            </a:r>
            <a:r>
              <a:rPr lang="en-US" dirty="0"/>
              <a:t> </a:t>
            </a:r>
            <a:r>
              <a:rPr lang="en-US" dirty="0" err="1"/>
              <a:t>соответствия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заданным</a:t>
            </a:r>
            <a:r>
              <a:rPr lang="en-US" dirty="0"/>
              <a:t> </a:t>
            </a:r>
            <a:r>
              <a:rPr lang="en-US" dirty="0" err="1"/>
              <a:t>спецификациями</a:t>
            </a:r>
            <a:r>
              <a:rPr lang="en-US" dirty="0"/>
              <a:t>, </a:t>
            </a:r>
            <a:r>
              <a:rPr lang="en-US" dirty="0" err="1"/>
              <a:t>проводится</a:t>
            </a:r>
            <a:r>
              <a:rPr lang="en-US" dirty="0"/>
              <a:t>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анализа</a:t>
            </a:r>
            <a:r>
              <a:rPr lang="en-US" dirty="0"/>
              <a:t>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представлений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проектирования</a:t>
            </a:r>
            <a:r>
              <a:rPr lang="en-US" dirty="0"/>
              <a:t> (</a:t>
            </a:r>
            <a:r>
              <a:rPr lang="en-US" dirty="0" err="1"/>
              <a:t>документации</a:t>
            </a:r>
            <a:r>
              <a:rPr lang="en-US" dirty="0"/>
              <a:t>, </a:t>
            </a:r>
            <a:r>
              <a:rPr lang="en-US" dirty="0" err="1"/>
              <a:t>требований</a:t>
            </a:r>
            <a:r>
              <a:rPr lang="en-US" dirty="0"/>
              <a:t>, </a:t>
            </a:r>
            <a:r>
              <a:rPr lang="en-US" dirty="0" err="1"/>
              <a:t>спецификаций</a:t>
            </a:r>
            <a:r>
              <a:rPr lang="en-US" dirty="0"/>
              <a:t>, </a:t>
            </a:r>
            <a:r>
              <a:rPr lang="en-US" dirty="0" err="1"/>
              <a:t>схем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исходного</a:t>
            </a:r>
            <a:r>
              <a:rPr lang="en-US" dirty="0"/>
              <a:t> </a:t>
            </a:r>
            <a:r>
              <a:rPr lang="en-US" dirty="0" err="1"/>
              <a:t>кода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)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процессах</a:t>
            </a:r>
            <a:r>
              <a:rPr lang="en-US" dirty="0"/>
              <a:t> ЖЦ. </a:t>
            </a:r>
            <a:r>
              <a:rPr lang="en-US" dirty="0" smtClean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начальном</a:t>
            </a:r>
            <a:r>
              <a:rPr lang="en-US" dirty="0"/>
              <a:t> </a:t>
            </a:r>
            <a:r>
              <a:rPr lang="en-US" dirty="0" err="1"/>
              <a:t>этапе</a:t>
            </a:r>
            <a:r>
              <a:rPr lang="en-US" dirty="0"/>
              <a:t> </a:t>
            </a:r>
            <a:r>
              <a:rPr lang="en-US" dirty="0" err="1"/>
              <a:t>проектирования</a:t>
            </a:r>
            <a:r>
              <a:rPr lang="en-US" dirty="0"/>
              <a:t> </a:t>
            </a:r>
            <a:r>
              <a:rPr lang="en-US" dirty="0" err="1"/>
              <a:t>инспекция</a:t>
            </a:r>
            <a:r>
              <a:rPr lang="en-US" dirty="0"/>
              <a:t> </a:t>
            </a:r>
            <a:r>
              <a:rPr lang="en-US" dirty="0" err="1"/>
              <a:t>предполагает</a:t>
            </a:r>
            <a:r>
              <a:rPr lang="en-US" dirty="0"/>
              <a:t> </a:t>
            </a:r>
            <a:r>
              <a:rPr lang="en-US" dirty="0" err="1"/>
              <a:t>проверку</a:t>
            </a:r>
            <a:r>
              <a:rPr lang="en-US" dirty="0"/>
              <a:t> </a:t>
            </a:r>
            <a:r>
              <a:rPr lang="en-US" dirty="0" err="1"/>
              <a:t>полноты</a:t>
            </a:r>
            <a:r>
              <a:rPr lang="en-US" dirty="0"/>
              <a:t>, </a:t>
            </a:r>
            <a:r>
              <a:rPr lang="en-US" dirty="0" err="1"/>
              <a:t>целостности</a:t>
            </a:r>
            <a:r>
              <a:rPr lang="en-US" dirty="0"/>
              <a:t>, </a:t>
            </a:r>
            <a:r>
              <a:rPr lang="en-US" dirty="0" err="1"/>
              <a:t>однозначности</a:t>
            </a:r>
            <a:r>
              <a:rPr lang="en-US" dirty="0"/>
              <a:t>, </a:t>
            </a:r>
            <a:r>
              <a:rPr lang="en-US" dirty="0" err="1"/>
              <a:t>непротиворечивости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совместимости</a:t>
            </a:r>
            <a:r>
              <a:rPr lang="en-US" dirty="0"/>
              <a:t> </a:t>
            </a:r>
            <a:r>
              <a:rPr lang="en-US" dirty="0" err="1"/>
              <a:t>документов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исходными</a:t>
            </a:r>
            <a:r>
              <a:rPr lang="en-US" dirty="0"/>
              <a:t> </a:t>
            </a:r>
            <a:r>
              <a:rPr lang="en-US" dirty="0" err="1"/>
              <a:t>требованиями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программной</a:t>
            </a:r>
            <a:r>
              <a:rPr lang="en-US" dirty="0"/>
              <a:t> </a:t>
            </a:r>
            <a:r>
              <a:rPr lang="en-US" dirty="0" err="1"/>
              <a:t>системе</a:t>
            </a:r>
            <a:r>
              <a:rPr lang="en-US" dirty="0"/>
              <a:t>.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этапе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dirty="0" err="1"/>
              <a:t>инспекцией</a:t>
            </a:r>
            <a:r>
              <a:rPr lang="en-US" dirty="0"/>
              <a:t> </a:t>
            </a:r>
            <a:r>
              <a:rPr lang="en-US" dirty="0" err="1"/>
              <a:t>понимается</a:t>
            </a:r>
            <a:r>
              <a:rPr lang="en-US" dirty="0"/>
              <a:t> </a:t>
            </a:r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текстов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соблюдение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</a:t>
            </a:r>
            <a:r>
              <a:rPr lang="en-US" dirty="0" err="1"/>
              <a:t>стандартов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принятых</a:t>
            </a:r>
            <a:r>
              <a:rPr lang="en-US" dirty="0"/>
              <a:t> </a:t>
            </a:r>
            <a:r>
              <a:rPr lang="en-US" dirty="0" err="1"/>
              <a:t>руководящих</a:t>
            </a:r>
            <a:r>
              <a:rPr lang="en-US" dirty="0"/>
              <a:t> </a:t>
            </a:r>
            <a:r>
              <a:rPr lang="en-US" dirty="0" err="1"/>
              <a:t>документов</a:t>
            </a:r>
            <a:r>
              <a:rPr lang="en-US" dirty="0"/>
              <a:t> </a:t>
            </a:r>
            <a:r>
              <a:rPr lang="en-US" dirty="0" err="1"/>
              <a:t>технологии</a:t>
            </a:r>
            <a:r>
              <a:rPr lang="en-US" dirty="0"/>
              <a:t> </a:t>
            </a:r>
            <a:r>
              <a:rPr lang="en-US" dirty="0" err="1"/>
              <a:t>программирования</a:t>
            </a:r>
            <a:r>
              <a:rPr lang="ru-RU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err="1"/>
              <a:t>Символьное</a:t>
            </a:r>
            <a:r>
              <a:rPr lang="en-US" dirty="0"/>
              <a:t> </a:t>
            </a:r>
            <a:r>
              <a:rPr lang="en-US" dirty="0" err="1"/>
              <a:t>тестирование</a:t>
            </a:r>
            <a:r>
              <a:rPr lang="en-US" dirty="0"/>
              <a:t> </a:t>
            </a:r>
            <a:r>
              <a:rPr lang="en-US" dirty="0" err="1"/>
              <a:t>применяется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проверки</a:t>
            </a:r>
            <a:r>
              <a:rPr lang="en-US" dirty="0"/>
              <a:t> </a:t>
            </a:r>
            <a:r>
              <a:rPr lang="en-US" dirty="0" err="1"/>
              <a:t>отдельных</a:t>
            </a:r>
            <a:r>
              <a:rPr lang="en-US" dirty="0"/>
              <a:t> </a:t>
            </a:r>
            <a:r>
              <a:rPr lang="en-US" dirty="0" err="1"/>
              <a:t>участков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символьных</a:t>
            </a:r>
            <a:r>
              <a:rPr lang="en-US" dirty="0"/>
              <a:t> </a:t>
            </a:r>
            <a:r>
              <a:rPr lang="en-US" dirty="0" err="1"/>
              <a:t>значениях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19" y="181402"/>
            <a:ext cx="8768564" cy="644984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/>
              <a:t>Динамические</a:t>
            </a:r>
            <a:r>
              <a:rPr lang="en-US" b="1" dirty="0"/>
              <a:t> </a:t>
            </a:r>
            <a:r>
              <a:rPr lang="en-US" b="1" dirty="0" err="1"/>
              <a:t>методы</a:t>
            </a:r>
            <a:r>
              <a:rPr lang="en-US" b="1" dirty="0"/>
              <a:t> </a:t>
            </a:r>
            <a:r>
              <a:rPr lang="en-US" b="1" dirty="0" err="1"/>
              <a:t>тестирования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Динамические</a:t>
            </a:r>
            <a:r>
              <a:rPr lang="en-US" dirty="0"/>
              <a:t> </a:t>
            </a:r>
            <a:r>
              <a:rPr lang="en-US" dirty="0" err="1"/>
              <a:t>методы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используются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. </a:t>
            </a:r>
            <a:r>
              <a:rPr lang="en-US" dirty="0" err="1"/>
              <a:t>Они</a:t>
            </a:r>
            <a:r>
              <a:rPr lang="en-US" dirty="0"/>
              <a:t> </a:t>
            </a:r>
            <a:r>
              <a:rPr lang="en-US" dirty="0" err="1"/>
              <a:t>базируются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графе</a:t>
            </a:r>
            <a:r>
              <a:rPr lang="en-US" dirty="0"/>
              <a:t>, </a:t>
            </a:r>
            <a:r>
              <a:rPr lang="en-US" dirty="0" err="1"/>
              <a:t>связывающем</a:t>
            </a:r>
            <a:r>
              <a:rPr lang="en-US" dirty="0"/>
              <a:t> </a:t>
            </a:r>
            <a:r>
              <a:rPr lang="en-US" dirty="0" err="1"/>
              <a:t>причины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ожидаемыми</a:t>
            </a:r>
            <a:r>
              <a:rPr lang="en-US" dirty="0"/>
              <a:t> </a:t>
            </a:r>
            <a:r>
              <a:rPr lang="en-US" dirty="0" err="1"/>
              <a:t>реакциями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эти</a:t>
            </a:r>
            <a:r>
              <a:rPr lang="en-US" dirty="0"/>
              <a:t> </a:t>
            </a:r>
            <a:r>
              <a:rPr lang="en-US" dirty="0" err="1"/>
              <a:t>ошибки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/>
              <a:t>Тестирование</a:t>
            </a:r>
            <a:r>
              <a:rPr lang="en-US" dirty="0"/>
              <a:t> </a:t>
            </a:r>
            <a:r>
              <a:rPr lang="en-US" dirty="0" err="1"/>
              <a:t>основывается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систематических</a:t>
            </a:r>
            <a:r>
              <a:rPr lang="en-US" dirty="0"/>
              <a:t>, </a:t>
            </a:r>
            <a:r>
              <a:rPr lang="en-US" dirty="0" err="1"/>
              <a:t>статистических</a:t>
            </a:r>
            <a:r>
              <a:rPr lang="en-US" dirty="0"/>
              <a:t>, (</a:t>
            </a:r>
            <a:r>
              <a:rPr lang="en-US" dirty="0" err="1"/>
              <a:t>вероятностных</a:t>
            </a:r>
            <a:r>
              <a:rPr lang="en-US" dirty="0"/>
              <a:t>)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имитационных</a:t>
            </a:r>
            <a:r>
              <a:rPr lang="en-US" dirty="0"/>
              <a:t> </a:t>
            </a:r>
            <a:r>
              <a:rPr lang="en-US" dirty="0" err="1"/>
              <a:t>методах</a:t>
            </a:r>
            <a:r>
              <a:rPr lang="en-US" dirty="0"/>
              <a:t>.</a:t>
            </a:r>
            <a:r>
              <a:rPr lang="ru-RU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err="1"/>
              <a:t>Систематические</a:t>
            </a:r>
            <a:r>
              <a:rPr lang="en-US" dirty="0"/>
              <a:t> </a:t>
            </a:r>
            <a:r>
              <a:rPr lang="en-US" dirty="0" err="1"/>
              <a:t>методы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делятся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методы</a:t>
            </a:r>
            <a:r>
              <a:rPr lang="en-US" dirty="0"/>
              <a:t>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рассматриваются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"</a:t>
            </a:r>
            <a:r>
              <a:rPr lang="en-US" dirty="0" err="1"/>
              <a:t>черный</a:t>
            </a:r>
            <a:r>
              <a:rPr lang="en-US" dirty="0"/>
              <a:t> </a:t>
            </a:r>
            <a:r>
              <a:rPr lang="en-US" dirty="0" err="1"/>
              <a:t>ящик</a:t>
            </a:r>
            <a:r>
              <a:rPr lang="en-US" dirty="0"/>
              <a:t>" (</a:t>
            </a:r>
            <a:r>
              <a:rPr lang="en-US" dirty="0" err="1"/>
              <a:t>используется</a:t>
            </a:r>
            <a:r>
              <a:rPr lang="en-US" dirty="0"/>
              <a:t> </a:t>
            </a:r>
            <a:r>
              <a:rPr lang="en-US" dirty="0" err="1"/>
              <a:t>информация</a:t>
            </a:r>
            <a:r>
              <a:rPr lang="en-US" dirty="0"/>
              <a:t> </a:t>
            </a:r>
            <a:r>
              <a:rPr lang="en-US" dirty="0" err="1"/>
              <a:t>о</a:t>
            </a:r>
            <a:r>
              <a:rPr lang="en-US" dirty="0"/>
              <a:t> </a:t>
            </a:r>
            <a:r>
              <a:rPr lang="en-US" dirty="0" err="1"/>
              <a:t>решаемой</a:t>
            </a:r>
            <a:r>
              <a:rPr lang="en-US" dirty="0"/>
              <a:t> </a:t>
            </a:r>
            <a:r>
              <a:rPr lang="en-US" dirty="0" err="1"/>
              <a:t>задаче</a:t>
            </a:r>
            <a:r>
              <a:rPr lang="en-US" dirty="0"/>
              <a:t>),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методы</a:t>
            </a:r>
            <a:r>
              <a:rPr lang="en-US" dirty="0"/>
              <a:t>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dirty="0" err="1"/>
              <a:t>рассматривается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"</a:t>
            </a:r>
            <a:r>
              <a:rPr lang="en-US" dirty="0" err="1"/>
              <a:t>белый</a:t>
            </a:r>
            <a:r>
              <a:rPr lang="en-US" dirty="0"/>
              <a:t> </a:t>
            </a:r>
            <a:r>
              <a:rPr lang="en-US" dirty="0" err="1"/>
              <a:t>ящик</a:t>
            </a:r>
            <a:r>
              <a:rPr lang="en-US" dirty="0"/>
              <a:t>" (</a:t>
            </a:r>
            <a:r>
              <a:rPr lang="en-US" dirty="0" err="1"/>
              <a:t>используется</a:t>
            </a:r>
            <a:r>
              <a:rPr lang="en-US" dirty="0"/>
              <a:t> </a:t>
            </a:r>
            <a:r>
              <a:rPr lang="en-US" dirty="0" err="1"/>
              <a:t>структура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). </a:t>
            </a:r>
            <a:r>
              <a:rPr lang="en-US" dirty="0" err="1"/>
              <a:t>Этот</a:t>
            </a:r>
            <a:r>
              <a:rPr lang="en-US" dirty="0"/>
              <a:t> </a:t>
            </a:r>
            <a:r>
              <a:rPr lang="en-US" dirty="0" err="1"/>
              <a:t>вид</a:t>
            </a:r>
            <a:r>
              <a:rPr lang="en-US" dirty="0"/>
              <a:t> </a:t>
            </a:r>
            <a:r>
              <a:rPr lang="en-US" dirty="0" err="1"/>
              <a:t>называют</a:t>
            </a:r>
            <a:r>
              <a:rPr lang="en-US" dirty="0"/>
              <a:t> </a:t>
            </a:r>
            <a:r>
              <a:rPr lang="en-US" dirty="0" err="1"/>
              <a:t>тестированием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управлением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данным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управлением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входу-выходу</a:t>
            </a:r>
            <a:r>
              <a:rPr lang="en-US" dirty="0"/>
              <a:t>. </a:t>
            </a:r>
            <a:r>
              <a:rPr lang="en-US" dirty="0" err="1"/>
              <a:t>Цель</a:t>
            </a:r>
            <a:r>
              <a:rPr lang="en-US" dirty="0"/>
              <a:t> - </a:t>
            </a:r>
            <a:r>
              <a:rPr lang="en-US" dirty="0" err="1"/>
              <a:t>выяснение</a:t>
            </a:r>
            <a:r>
              <a:rPr lang="en-US" dirty="0"/>
              <a:t> </a:t>
            </a:r>
            <a:r>
              <a:rPr lang="en-US" dirty="0" err="1"/>
              <a:t>обстоятельств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поведение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соответствует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спецификации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243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2138</Words>
  <Application>Microsoft Macintosh PowerPoint</Application>
  <PresentationFormat>Экран (4:3)</PresentationFormat>
  <Paragraphs>215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Презентация PowerPoint</vt:lpstr>
      <vt:lpstr>Свойства программного обеспечения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Turebayeva Rakhila</dc:creator>
  <cp:lastModifiedBy>Turebayeva Rakhila</cp:lastModifiedBy>
  <cp:revision>9</cp:revision>
  <dcterms:created xsi:type="dcterms:W3CDTF">2021-02-09T03:43:16Z</dcterms:created>
  <dcterms:modified xsi:type="dcterms:W3CDTF">2021-02-09T05:40:51Z</dcterms:modified>
</cp:coreProperties>
</file>