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8288000" cy="10287000"/>
  <p:notesSz cx="6858000" cy="9144000"/>
  <p:embeddedFontLst>
    <p:embeddedFont>
      <p:font typeface="Open Sans Italics" panose="020B0604020202020204" charset="0"/>
      <p:regular r:id="rId30"/>
    </p:embeddedFont>
    <p:embeddedFont>
      <p:font typeface="Open Sans Bold" panose="020B0604020202020204" charset="0"/>
      <p:regular r:id="rId31"/>
    </p:embeddedFont>
    <p:embeddedFont>
      <p:font typeface="Open Sans" panose="020B0604020202020204" charset="0"/>
      <p:regular r:id="rId32"/>
    </p:embeddedFon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7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28" d="100"/>
          <a:sy n="28" d="100"/>
        </p:scale>
        <p:origin x="96"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83B99"/>
        </a:solidFill>
        <a:effectLst/>
      </p:bgPr>
    </p:bg>
    <p:spTree>
      <p:nvGrpSpPr>
        <p:cNvPr id="1" name=""/>
        <p:cNvGrpSpPr/>
        <p:nvPr/>
      </p:nvGrpSpPr>
      <p:grpSpPr>
        <a:xfrm>
          <a:off x="0" y="0"/>
          <a:ext cx="0" cy="0"/>
          <a:chOff x="0" y="0"/>
          <a:chExt cx="0" cy="0"/>
        </a:xfrm>
      </p:grpSpPr>
      <p:sp>
        <p:nvSpPr>
          <p:cNvPr id="2" name="TextBox 2"/>
          <p:cNvSpPr txBox="1"/>
          <p:nvPr/>
        </p:nvSpPr>
        <p:spPr>
          <a:xfrm>
            <a:off x="0" y="3619817"/>
            <a:ext cx="18288000" cy="298069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№11 дәріс</a:t>
            </a:r>
          </a:p>
          <a:p>
            <a:pPr algn="ctr">
              <a:lnSpc>
                <a:spcPts val="4759"/>
              </a:lnSpc>
              <a:spcBef>
                <a:spcPct val="0"/>
              </a:spcBef>
            </a:pPr>
            <a:r>
              <a:rPr lang="en-US" sz="3399" b="1">
                <a:solidFill>
                  <a:srgbClr val="FFFFFF"/>
                </a:solidFill>
                <a:latin typeface="Open Sans Bold"/>
                <a:ea typeface="Open Sans Bold"/>
                <a:cs typeface="Open Sans Bold"/>
                <a:sym typeface="Open Sans Bold"/>
              </a:rPr>
              <a:t>Тақырыбы. Алкиндер. Номенклатура және геометриялық изомерия. Алу жолдары. Физикалық қасиеттері мен құрылымы. Электрофилды және нуклеофилды қосылу. Олигомерлену, полимерлену реакциялары.</a:t>
            </a:r>
          </a:p>
          <a:p>
            <a:pPr algn="ctr">
              <a:lnSpc>
                <a:spcPts val="4759"/>
              </a:lnSpc>
              <a:spcBef>
                <a:spcPct val="0"/>
              </a:spcBef>
            </a:pPr>
            <a:r>
              <a:rPr lang="en-US" sz="3399" b="1">
                <a:solidFill>
                  <a:srgbClr val="FFFFFF"/>
                </a:solidFill>
                <a:latin typeface="Open Sans Bold"/>
                <a:ea typeface="Open Sans Bold"/>
                <a:cs typeface="Open Sans Bold"/>
                <a:sym typeface="Open Sans Bold"/>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83B99"/>
        </a:solidFill>
        <a:effectLst/>
      </p:bgPr>
    </p:bg>
    <p:spTree>
      <p:nvGrpSpPr>
        <p:cNvPr id="1" name=""/>
        <p:cNvGrpSpPr/>
        <p:nvPr/>
      </p:nvGrpSpPr>
      <p:grpSpPr>
        <a:xfrm>
          <a:off x="0" y="0"/>
          <a:ext cx="0" cy="0"/>
          <a:chOff x="0" y="0"/>
          <a:chExt cx="0" cy="0"/>
        </a:xfrm>
      </p:grpSpPr>
      <p:sp>
        <p:nvSpPr>
          <p:cNvPr id="2" name="TextBox 2"/>
          <p:cNvSpPr txBox="1"/>
          <p:nvPr/>
        </p:nvSpPr>
        <p:spPr>
          <a:xfrm>
            <a:off x="1463887" y="3135042"/>
            <a:ext cx="15360227" cy="3950241"/>
          </a:xfrm>
          <a:prstGeom prst="rect">
            <a:avLst/>
          </a:prstGeom>
        </p:spPr>
        <p:txBody>
          <a:bodyPr lIns="0" tIns="0" rIns="0" bIns="0" rtlCol="0" anchor="t">
            <a:spAutoFit/>
          </a:bodyPr>
          <a:lstStyle/>
          <a:p>
            <a:pPr algn="ctr">
              <a:lnSpc>
                <a:spcPts val="5260"/>
              </a:lnSpc>
              <a:spcBef>
                <a:spcPct val="0"/>
              </a:spcBef>
            </a:pPr>
            <a:r>
              <a:rPr lang="en-US" sz="3757">
                <a:solidFill>
                  <a:srgbClr val="FFFFFF"/>
                </a:solidFill>
                <a:latin typeface="Open Sans"/>
                <a:ea typeface="Open Sans"/>
                <a:cs typeface="Open Sans"/>
                <a:sym typeface="Open Sans"/>
              </a:rPr>
              <a:t>Жалпы ереже: Алкиндердің атауы алкандар атауына «-ин» жұрнағын қосу арқылы жасалады. Үштік байланыстың орны санмен көрсетіледі.</a:t>
            </a:r>
          </a:p>
          <a:p>
            <a:pPr algn="ctr">
              <a:lnSpc>
                <a:spcPts val="5260"/>
              </a:lnSpc>
              <a:spcBef>
                <a:spcPct val="0"/>
              </a:spcBef>
            </a:pPr>
            <a:r>
              <a:rPr lang="en-US" sz="3757">
                <a:solidFill>
                  <a:srgbClr val="FFFFFF"/>
                </a:solidFill>
                <a:latin typeface="Open Sans"/>
                <a:ea typeface="Open Sans"/>
                <a:cs typeface="Open Sans"/>
                <a:sym typeface="Open Sans"/>
              </a:rPr>
              <a:t>Мысалы:</a:t>
            </a:r>
          </a:p>
          <a:p>
            <a:pPr algn="ctr">
              <a:lnSpc>
                <a:spcPts val="5260"/>
              </a:lnSpc>
              <a:spcBef>
                <a:spcPct val="0"/>
              </a:spcBef>
            </a:pPr>
            <a:r>
              <a:rPr lang="en-US" sz="3757">
                <a:solidFill>
                  <a:srgbClr val="FFFFFF"/>
                </a:solidFill>
                <a:latin typeface="Open Sans"/>
                <a:ea typeface="Open Sans"/>
                <a:cs typeface="Open Sans"/>
                <a:sym typeface="Open Sans"/>
              </a:rPr>
              <a:t>- CH≡C–CH₃ — пропин (1-пропин)</a:t>
            </a:r>
          </a:p>
          <a:p>
            <a:pPr algn="ctr">
              <a:lnSpc>
                <a:spcPts val="5260"/>
              </a:lnSpc>
              <a:spcBef>
                <a:spcPct val="0"/>
              </a:spcBef>
            </a:pPr>
            <a:r>
              <a:rPr lang="en-US" sz="3757">
                <a:solidFill>
                  <a:srgbClr val="FFFFFF"/>
                </a:solidFill>
                <a:latin typeface="Open Sans"/>
                <a:ea typeface="Open Sans"/>
                <a:cs typeface="Open Sans"/>
                <a:sym typeface="Open Sans"/>
              </a:rPr>
              <a:t>- CH₃–C≡CH — 1-пропин</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83B99"/>
        </a:solidFill>
        <a:effectLst/>
      </p:bgPr>
    </p:bg>
    <p:spTree>
      <p:nvGrpSpPr>
        <p:cNvPr id="1" name=""/>
        <p:cNvGrpSpPr/>
        <p:nvPr/>
      </p:nvGrpSpPr>
      <p:grpSpPr>
        <a:xfrm>
          <a:off x="0" y="0"/>
          <a:ext cx="0" cy="0"/>
          <a:chOff x="0" y="0"/>
          <a:chExt cx="0" cy="0"/>
        </a:xfrm>
      </p:grpSpPr>
      <p:sp>
        <p:nvSpPr>
          <p:cNvPr id="2" name="TextBox 2"/>
          <p:cNvSpPr txBox="1"/>
          <p:nvPr/>
        </p:nvSpPr>
        <p:spPr>
          <a:xfrm>
            <a:off x="625491" y="1719060"/>
            <a:ext cx="17037017" cy="5576494"/>
          </a:xfrm>
          <a:prstGeom prst="rect">
            <a:avLst/>
          </a:prstGeom>
        </p:spPr>
        <p:txBody>
          <a:bodyPr lIns="0" tIns="0" rIns="0" bIns="0" rtlCol="0" anchor="t">
            <a:spAutoFit/>
          </a:bodyPr>
          <a:lstStyle/>
          <a:p>
            <a:pPr algn="ctr">
              <a:lnSpc>
                <a:spcPts val="4434"/>
              </a:lnSpc>
              <a:spcBef>
                <a:spcPct val="0"/>
              </a:spcBef>
            </a:pPr>
            <a:r>
              <a:rPr lang="en-US" sz="3167" b="1">
                <a:solidFill>
                  <a:srgbClr val="FFFFFF"/>
                </a:solidFill>
                <a:latin typeface="Open Sans Bold"/>
                <a:ea typeface="Open Sans Bold"/>
                <a:cs typeface="Open Sans Bold"/>
                <a:sym typeface="Open Sans Bold"/>
              </a:rPr>
              <a:t>Изомериясы. Алкиндерде мынадай изомерия түрлері кездеседі:</a:t>
            </a:r>
          </a:p>
          <a:p>
            <a:pPr algn="ctr">
              <a:lnSpc>
                <a:spcPts val="4434"/>
              </a:lnSpc>
              <a:spcBef>
                <a:spcPct val="0"/>
              </a:spcBef>
            </a:pPr>
            <a:endParaRPr lang="en-US" sz="3167" b="1">
              <a:solidFill>
                <a:srgbClr val="FFFFFF"/>
              </a:solidFill>
              <a:latin typeface="Open Sans Bold"/>
              <a:ea typeface="Open Sans Bold"/>
              <a:cs typeface="Open Sans Bold"/>
              <a:sym typeface="Open Sans Bold"/>
            </a:endParaRPr>
          </a:p>
          <a:p>
            <a:pPr algn="l">
              <a:lnSpc>
                <a:spcPts val="4434"/>
              </a:lnSpc>
              <a:spcBef>
                <a:spcPct val="0"/>
              </a:spcBef>
            </a:pPr>
            <a:r>
              <a:rPr lang="en-US" sz="3167">
                <a:solidFill>
                  <a:srgbClr val="FFFFFF"/>
                </a:solidFill>
                <a:latin typeface="Open Sans"/>
                <a:ea typeface="Open Sans"/>
                <a:cs typeface="Open Sans"/>
                <a:sym typeface="Open Sans"/>
              </a:rPr>
              <a:t>1. Көміртек қаңқасының изомериясы. Молекуладағы көміртек тізбегінің</a:t>
            </a:r>
          </a:p>
          <a:p>
            <a:pPr algn="l">
              <a:lnSpc>
                <a:spcPts val="4434"/>
              </a:lnSpc>
              <a:spcBef>
                <a:spcPct val="0"/>
              </a:spcBef>
            </a:pPr>
            <a:r>
              <a:rPr lang="en-US" sz="3167">
                <a:solidFill>
                  <a:srgbClr val="FFFFFF"/>
                </a:solidFill>
                <a:latin typeface="Open Sans"/>
                <a:ea typeface="Open Sans"/>
                <a:cs typeface="Open Sans"/>
                <a:sym typeface="Open Sans"/>
              </a:rPr>
              <a:t> тармақталуына байланысты (мысалы, 1-бутин және 3-метил-1-бутин)</a:t>
            </a:r>
          </a:p>
          <a:p>
            <a:pPr algn="l">
              <a:lnSpc>
                <a:spcPts val="4434"/>
              </a:lnSpc>
              <a:spcBef>
                <a:spcPct val="0"/>
              </a:spcBef>
            </a:pPr>
            <a:r>
              <a:rPr lang="en-US" sz="3167">
                <a:solidFill>
                  <a:srgbClr val="FFFFFF"/>
                </a:solidFill>
                <a:latin typeface="Open Sans"/>
                <a:ea typeface="Open Sans"/>
                <a:cs typeface="Open Sans"/>
                <a:sym typeface="Open Sans"/>
              </a:rPr>
              <a:t>2. Позициялық изомерия. Үштік байланыстың орны әртүрлі болуы мүмкін:</a:t>
            </a:r>
          </a:p>
          <a:p>
            <a:pPr algn="l">
              <a:lnSpc>
                <a:spcPts val="4434"/>
              </a:lnSpc>
              <a:spcBef>
                <a:spcPct val="0"/>
              </a:spcBef>
            </a:pPr>
            <a:r>
              <a:rPr lang="en-US" sz="3167">
                <a:solidFill>
                  <a:srgbClr val="FFFFFF"/>
                </a:solidFill>
                <a:latin typeface="Open Sans"/>
                <a:ea typeface="Open Sans"/>
                <a:cs typeface="Open Sans"/>
                <a:sym typeface="Open Sans"/>
              </a:rPr>
              <a:t>1-бутин: CH≡C–CH₂–CH₃</a:t>
            </a:r>
          </a:p>
          <a:p>
            <a:pPr algn="l">
              <a:lnSpc>
                <a:spcPts val="4434"/>
              </a:lnSpc>
              <a:spcBef>
                <a:spcPct val="0"/>
              </a:spcBef>
            </a:pPr>
            <a:r>
              <a:rPr lang="en-US" sz="3167">
                <a:solidFill>
                  <a:srgbClr val="FFFFFF"/>
                </a:solidFill>
                <a:latin typeface="Open Sans"/>
                <a:ea typeface="Open Sans"/>
                <a:cs typeface="Open Sans"/>
                <a:sym typeface="Open Sans"/>
              </a:rPr>
              <a:t>2-бутин: CH₃–C≡C–CH₃</a:t>
            </a:r>
          </a:p>
          <a:p>
            <a:pPr algn="l">
              <a:lnSpc>
                <a:spcPts val="4434"/>
              </a:lnSpc>
              <a:spcBef>
                <a:spcPct val="0"/>
              </a:spcBef>
            </a:pPr>
            <a:r>
              <a:rPr lang="en-US" sz="3167">
                <a:solidFill>
                  <a:srgbClr val="FFFFFF"/>
                </a:solidFill>
                <a:latin typeface="Open Sans"/>
                <a:ea typeface="Open Sans"/>
                <a:cs typeface="Open Sans"/>
                <a:sym typeface="Open Sans"/>
              </a:rPr>
              <a:t>3. Функционалдық топ изомериясы. Алкиндер мен диендер (қос байланысы екі рет) арасында кездесуі мүмкін, себебі олардың молекулалық формулалары бірдей (мысалы, C₄H₆ — 1,3-бутадиен және 1-бутин)</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83B99"/>
        </a:solidFill>
        <a:effectLst/>
      </p:bgPr>
    </p:bg>
    <p:spTree>
      <p:nvGrpSpPr>
        <p:cNvPr id="1" name=""/>
        <p:cNvGrpSpPr/>
        <p:nvPr/>
      </p:nvGrpSpPr>
      <p:grpSpPr>
        <a:xfrm>
          <a:off x="0" y="0"/>
          <a:ext cx="0" cy="0"/>
          <a:chOff x="0" y="0"/>
          <a:chExt cx="0" cy="0"/>
        </a:xfrm>
      </p:grpSpPr>
      <p:sp>
        <p:nvSpPr>
          <p:cNvPr id="2" name="TextBox 2"/>
          <p:cNvSpPr txBox="1"/>
          <p:nvPr/>
        </p:nvSpPr>
        <p:spPr>
          <a:xfrm>
            <a:off x="0" y="962025"/>
            <a:ext cx="18055244" cy="8981440"/>
          </a:xfrm>
          <a:prstGeom prst="rect">
            <a:avLst/>
          </a:prstGeom>
        </p:spPr>
        <p:txBody>
          <a:bodyPr lIns="0" tIns="0" rIns="0" bIns="0" rtlCol="0" anchor="t">
            <a:spAutoFit/>
          </a:bodyPr>
          <a:lstStyle/>
          <a:p>
            <a:pPr algn="ctr">
              <a:lnSpc>
                <a:spcPts val="4759"/>
              </a:lnSpc>
              <a:spcBef>
                <a:spcPct val="0"/>
              </a:spcBef>
            </a:pPr>
            <a:r>
              <a:rPr lang="en-US" sz="3399">
                <a:solidFill>
                  <a:srgbClr val="FFFFFF"/>
                </a:solidFill>
                <a:latin typeface="Open Sans"/>
                <a:ea typeface="Open Sans"/>
                <a:cs typeface="Open Sans"/>
                <a:sym typeface="Open Sans"/>
              </a:rPr>
              <a:t>Геометриялық (цис-транс) изомерия алкиндерде болмайды, өйткені үштік байланыста айналу болмайды – құрылым жазық және симметриялы.</a:t>
            </a:r>
          </a:p>
          <a:p>
            <a:pPr algn="ctr">
              <a:lnSpc>
                <a:spcPts val="4759"/>
              </a:lnSpc>
              <a:spcBef>
                <a:spcPct val="0"/>
              </a:spcBef>
            </a:pPr>
            <a:r>
              <a:rPr lang="en-US" sz="3399">
                <a:solidFill>
                  <a:srgbClr val="FFFFFF"/>
                </a:solidFill>
                <a:latin typeface="Open Sans"/>
                <a:ea typeface="Open Sans"/>
                <a:cs typeface="Open Sans"/>
                <a:sym typeface="Open Sans"/>
              </a:rPr>
              <a:t>Алкиндерді алу жолдары.</a:t>
            </a:r>
          </a:p>
          <a:p>
            <a:pPr algn="ctr">
              <a:lnSpc>
                <a:spcPts val="4759"/>
              </a:lnSpc>
              <a:spcBef>
                <a:spcPct val="0"/>
              </a:spcBef>
            </a:pPr>
            <a:r>
              <a:rPr lang="en-US" sz="3399" b="1">
                <a:solidFill>
                  <a:srgbClr val="FFFFFF"/>
                </a:solidFill>
                <a:latin typeface="Open Sans Bold"/>
                <a:ea typeface="Open Sans Bold"/>
                <a:cs typeface="Open Sans Bold"/>
                <a:sym typeface="Open Sans Bold"/>
              </a:rPr>
              <a:t>Алкиндерді алудың бірнеше әдісі бар:</a:t>
            </a:r>
          </a:p>
          <a:p>
            <a:pPr algn="ctr">
              <a:lnSpc>
                <a:spcPts val="4759"/>
              </a:lnSpc>
              <a:spcBef>
                <a:spcPct val="0"/>
              </a:spcBef>
            </a:pPr>
            <a:r>
              <a:rPr lang="en-US" sz="3399">
                <a:solidFill>
                  <a:srgbClr val="FFFFFF"/>
                </a:solidFill>
                <a:latin typeface="Open Sans"/>
                <a:ea typeface="Open Sans"/>
                <a:cs typeface="Open Sans"/>
                <a:sym typeface="Open Sans"/>
              </a:rPr>
              <a:t>1. Дегидрогалогендеу (галоалкандардан алу)</a:t>
            </a:r>
          </a:p>
          <a:p>
            <a:pPr algn="ctr">
              <a:lnSpc>
                <a:spcPts val="4759"/>
              </a:lnSpc>
              <a:spcBef>
                <a:spcPct val="0"/>
              </a:spcBef>
            </a:pPr>
            <a:r>
              <a:rPr lang="en-US" sz="3399">
                <a:solidFill>
                  <a:srgbClr val="FFFFFF"/>
                </a:solidFill>
                <a:latin typeface="Open Sans"/>
                <a:ea typeface="Open Sans"/>
                <a:cs typeface="Open Sans"/>
                <a:sym typeface="Open Sans"/>
              </a:rPr>
              <a:t>Дихлорлы немесе дигалогеналкандардан күшті негіздердің (KOH) қатысуымен:</a:t>
            </a:r>
          </a:p>
          <a:p>
            <a:pPr algn="ctr">
              <a:lnSpc>
                <a:spcPts val="4759"/>
              </a:lnSpc>
              <a:spcBef>
                <a:spcPct val="0"/>
              </a:spcBef>
            </a:pPr>
            <a:r>
              <a:rPr lang="en-US" sz="3399">
                <a:solidFill>
                  <a:srgbClr val="FFFFFF"/>
                </a:solidFill>
                <a:latin typeface="Open Sans"/>
                <a:ea typeface="Open Sans"/>
                <a:cs typeface="Open Sans"/>
                <a:sym typeface="Open Sans"/>
              </a:rPr>
              <a:t>CH3–CHCl–CHCl–CH3 → CH3–C≡C–CH3+2HCl</a:t>
            </a:r>
          </a:p>
          <a:p>
            <a:pPr algn="ctr">
              <a:lnSpc>
                <a:spcPts val="4759"/>
              </a:lnSpc>
              <a:spcBef>
                <a:spcPct val="0"/>
              </a:spcBef>
            </a:pPr>
            <a:r>
              <a:rPr lang="en-US" sz="3399">
                <a:solidFill>
                  <a:srgbClr val="FFFFFF"/>
                </a:solidFill>
                <a:latin typeface="Open Sans"/>
                <a:ea typeface="Open Sans"/>
                <a:cs typeface="Open Sans"/>
                <a:sym typeface="Open Sans"/>
              </a:rPr>
              <a:t>2. Кальций карбидінен (өнеркәсіпте)</a:t>
            </a:r>
          </a:p>
          <a:p>
            <a:pPr algn="ctr">
              <a:lnSpc>
                <a:spcPts val="4759"/>
              </a:lnSpc>
              <a:spcBef>
                <a:spcPct val="0"/>
              </a:spcBef>
            </a:pPr>
            <a:r>
              <a:rPr lang="en-US" sz="3399">
                <a:solidFill>
                  <a:srgbClr val="FFFFFF"/>
                </a:solidFill>
                <a:latin typeface="Open Sans"/>
                <a:ea typeface="Open Sans"/>
                <a:cs typeface="Open Sans"/>
                <a:sym typeface="Open Sans"/>
              </a:rPr>
              <a:t>Кальций карбидіне сумен әсер ету:</a:t>
            </a:r>
          </a:p>
          <a:p>
            <a:pPr algn="ctr">
              <a:lnSpc>
                <a:spcPts val="4759"/>
              </a:lnSpc>
              <a:spcBef>
                <a:spcPct val="0"/>
              </a:spcBef>
            </a:pPr>
            <a:r>
              <a:rPr lang="en-US" sz="3399">
                <a:solidFill>
                  <a:srgbClr val="FFFFFF"/>
                </a:solidFill>
                <a:latin typeface="Open Sans"/>
                <a:ea typeface="Open Sans"/>
                <a:cs typeface="Open Sans"/>
                <a:sym typeface="Open Sans"/>
              </a:rPr>
              <a:t>CaC2+2H2O → C2H2+Ca(OH)2</a:t>
            </a:r>
          </a:p>
          <a:p>
            <a:pPr algn="ctr">
              <a:lnSpc>
                <a:spcPts val="4759"/>
              </a:lnSpc>
              <a:spcBef>
                <a:spcPct val="0"/>
              </a:spcBef>
            </a:pPr>
            <a:r>
              <a:rPr lang="en-US" sz="3399">
                <a:solidFill>
                  <a:srgbClr val="FFFFFF"/>
                </a:solidFill>
                <a:latin typeface="Open Sans"/>
                <a:ea typeface="Open Sans"/>
                <a:cs typeface="Open Sans"/>
                <a:sym typeface="Open Sans"/>
              </a:rPr>
              <a:t>3. Дегидрлеу (сутекті алып тастау)</a:t>
            </a:r>
          </a:p>
          <a:p>
            <a:pPr algn="ctr">
              <a:lnSpc>
                <a:spcPts val="4759"/>
              </a:lnSpc>
              <a:spcBef>
                <a:spcPct val="0"/>
              </a:spcBef>
            </a:pPr>
            <a:r>
              <a:rPr lang="en-US" sz="3399">
                <a:solidFill>
                  <a:srgbClr val="FFFFFF"/>
                </a:solidFill>
                <a:latin typeface="Open Sans"/>
                <a:ea typeface="Open Sans"/>
                <a:cs typeface="Open Sans"/>
                <a:sym typeface="Open Sans"/>
              </a:rPr>
              <a:t>Алкан немесе алкендерден катализатор қатысында:</a:t>
            </a:r>
          </a:p>
          <a:p>
            <a:pPr algn="ctr">
              <a:lnSpc>
                <a:spcPts val="4759"/>
              </a:lnSpc>
              <a:spcBef>
                <a:spcPct val="0"/>
              </a:spcBef>
            </a:pPr>
            <a:r>
              <a:rPr lang="en-US" sz="3399">
                <a:solidFill>
                  <a:srgbClr val="FFFFFF"/>
                </a:solidFill>
                <a:latin typeface="Open Sans"/>
                <a:ea typeface="Open Sans"/>
                <a:cs typeface="Open Sans"/>
                <a:sym typeface="Open Sans"/>
              </a:rPr>
              <a:t>CH2=CH–CH3 → CH≡C–CH3+H2</a:t>
            </a:r>
          </a:p>
          <a:p>
            <a:pPr algn="ctr">
              <a:lnSpc>
                <a:spcPts val="4759"/>
              </a:lnSpc>
              <a:spcBef>
                <a:spcPct val="0"/>
              </a:spcBef>
            </a:pPr>
            <a:r>
              <a:rPr lang="en-US" sz="3399">
                <a:solidFill>
                  <a:srgbClr val="FFFFFF"/>
                </a:solidFill>
                <a:latin typeface="Open Sans"/>
                <a:ea typeface="Open Sans"/>
                <a:cs typeface="Open Sans"/>
                <a:sym typeface="Open Sans"/>
              </a:rPr>
              <a:t>4. Ацетилен туындыларынан алу.</a:t>
            </a:r>
          </a:p>
          <a:p>
            <a:pPr algn="ctr">
              <a:lnSpc>
                <a:spcPts val="4759"/>
              </a:lnSpc>
              <a:spcBef>
                <a:spcPct val="0"/>
              </a:spcBef>
            </a:pPr>
            <a:r>
              <a:rPr lang="en-US" sz="3399">
                <a:solidFill>
                  <a:srgbClr val="FFFFFF"/>
                </a:solidFill>
                <a:latin typeface="Open Sans"/>
                <a:ea typeface="Open Sans"/>
                <a:cs typeface="Open Sans"/>
                <a:sym typeface="Open Sans"/>
              </a:rPr>
              <a:t>Металлы ацетиленидтер арқылы синтез (органикалық химияда кең таралған).</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83B99"/>
        </a:solidFill>
        <a:effectLst/>
      </p:bgPr>
    </p:bg>
    <p:spTree>
      <p:nvGrpSpPr>
        <p:cNvPr id="1" name=""/>
        <p:cNvGrpSpPr/>
        <p:nvPr/>
      </p:nvGrpSpPr>
      <p:grpSpPr>
        <a:xfrm>
          <a:off x="0" y="0"/>
          <a:ext cx="0" cy="0"/>
          <a:chOff x="0" y="0"/>
          <a:chExt cx="0" cy="0"/>
        </a:xfrm>
      </p:grpSpPr>
      <p:sp>
        <p:nvSpPr>
          <p:cNvPr id="2" name="TextBox 2"/>
          <p:cNvSpPr txBox="1"/>
          <p:nvPr/>
        </p:nvSpPr>
        <p:spPr>
          <a:xfrm>
            <a:off x="966355" y="2186132"/>
            <a:ext cx="16292945" cy="538099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2. Алкиндердің химиялық қасиеттері.</a:t>
            </a:r>
          </a:p>
          <a:p>
            <a:pPr algn="ctr">
              <a:lnSpc>
                <a:spcPts val="4759"/>
              </a:lnSpc>
              <a:spcBef>
                <a:spcPct val="0"/>
              </a:spcBef>
            </a:pPr>
            <a:r>
              <a:rPr lang="en-US" sz="3399" b="1">
                <a:solidFill>
                  <a:srgbClr val="FFFFFF"/>
                </a:solidFill>
                <a:latin typeface="Open Sans Bold"/>
                <a:ea typeface="Open Sans Bold"/>
                <a:cs typeface="Open Sans Bold"/>
                <a:sym typeface="Open Sans Bold"/>
              </a:rPr>
              <a:t> Электрофильді және нуклеофильді қосылу.</a:t>
            </a:r>
          </a:p>
          <a:p>
            <a:pPr algn="ctr">
              <a:lnSpc>
                <a:spcPts val="4759"/>
              </a:lnSpc>
              <a:spcBef>
                <a:spcPct val="0"/>
              </a:spcBef>
            </a:pPr>
            <a:endParaRPr lang="en-US" sz="3399" b="1">
              <a:solidFill>
                <a:srgbClr val="FFFFFF"/>
              </a:solidFill>
              <a:latin typeface="Open Sans Bold"/>
              <a:ea typeface="Open Sans Bold"/>
              <a:cs typeface="Open Sans Bold"/>
              <a:sym typeface="Open Sans Bold"/>
            </a:endParaRPr>
          </a:p>
          <a:p>
            <a:pPr algn="ctr">
              <a:lnSpc>
                <a:spcPts val="4759"/>
              </a:lnSpc>
              <a:spcBef>
                <a:spcPct val="0"/>
              </a:spcBef>
            </a:pPr>
            <a:r>
              <a:rPr lang="en-US" sz="3399">
                <a:solidFill>
                  <a:srgbClr val="FFFFFF"/>
                </a:solidFill>
                <a:latin typeface="Open Sans"/>
                <a:ea typeface="Open Sans"/>
                <a:cs typeface="Open Sans"/>
                <a:sym typeface="Open Sans"/>
              </a:rPr>
              <a:t>Алкиндер - үштік байланысқа байланысты реакцияға бейім қосылыстар. Реакциялар көбіне π-байланыстың үзілуі арқылы жүреді. Екі π-байланыстың болуы, қосылу реакцияларын екі рет жүргізуге мүмкіндік береді.</a:t>
            </a:r>
          </a:p>
          <a:p>
            <a:pPr algn="ctr">
              <a:lnSpc>
                <a:spcPts val="4759"/>
              </a:lnSpc>
              <a:spcBef>
                <a:spcPct val="0"/>
              </a:spcBef>
            </a:pPr>
            <a:r>
              <a:rPr lang="en-US" sz="3399" i="1">
                <a:solidFill>
                  <a:srgbClr val="FFFFFF"/>
                </a:solidFill>
                <a:latin typeface="Open Sans Italics"/>
                <a:ea typeface="Open Sans Italics"/>
                <a:cs typeface="Open Sans Italics"/>
                <a:sym typeface="Open Sans Italics"/>
              </a:rPr>
              <a:t>1) Электрофильді қосылу реакциялары</a:t>
            </a:r>
          </a:p>
          <a:p>
            <a:pPr algn="ctr">
              <a:lnSpc>
                <a:spcPts val="4759"/>
              </a:lnSpc>
              <a:spcBef>
                <a:spcPct val="0"/>
              </a:spcBef>
            </a:pPr>
            <a:r>
              <a:rPr lang="en-US" sz="3399">
                <a:solidFill>
                  <a:srgbClr val="FFFFFF"/>
                </a:solidFill>
                <a:latin typeface="Open Sans"/>
                <a:ea typeface="Open Sans"/>
                <a:cs typeface="Open Sans"/>
                <a:sym typeface="Open Sans"/>
              </a:rPr>
              <a:t>Алкиндерге электрофильдер шабуылдап, π-байланыс арқылы байланысады.</a:t>
            </a:r>
          </a:p>
          <a:p>
            <a:pPr algn="ctr">
              <a:lnSpc>
                <a:spcPts val="4759"/>
              </a:lnSpc>
              <a:spcBef>
                <a:spcPct val="0"/>
              </a:spcBef>
            </a:pPr>
            <a:r>
              <a:rPr lang="en-US" sz="3399">
                <a:solidFill>
                  <a:srgbClr val="FFFFFF"/>
                </a:solidFill>
                <a:latin typeface="Open Sans"/>
                <a:ea typeface="Open Sans"/>
                <a:cs typeface="Open Sans"/>
                <a:sym typeface="Open Sans"/>
              </a:rPr>
              <a:t> Этилен тәрізді алкендерге ұқсас, бірақ екі сатылы жүреді.</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83B99"/>
        </a:solidFill>
        <a:effectLst/>
      </p:bgPr>
    </p:bg>
    <p:spTree>
      <p:nvGrpSpPr>
        <p:cNvPr id="1" name=""/>
        <p:cNvGrpSpPr/>
        <p:nvPr/>
      </p:nvGrpSpPr>
      <p:grpSpPr>
        <a:xfrm>
          <a:off x="0" y="0"/>
          <a:ext cx="0" cy="0"/>
          <a:chOff x="0" y="0"/>
          <a:chExt cx="0" cy="0"/>
        </a:xfrm>
      </p:grpSpPr>
      <p:sp>
        <p:nvSpPr>
          <p:cNvPr id="2" name="TextBox 2"/>
          <p:cNvSpPr txBox="1"/>
          <p:nvPr/>
        </p:nvSpPr>
        <p:spPr>
          <a:xfrm>
            <a:off x="781396" y="1219517"/>
            <a:ext cx="16725207" cy="7781290"/>
          </a:xfrm>
          <a:prstGeom prst="rect">
            <a:avLst/>
          </a:prstGeom>
        </p:spPr>
        <p:txBody>
          <a:bodyPr lIns="0" tIns="0" rIns="0" bIns="0" rtlCol="0" anchor="t">
            <a:spAutoFit/>
          </a:bodyPr>
          <a:lstStyle/>
          <a:p>
            <a:pPr algn="ctr">
              <a:lnSpc>
                <a:spcPts val="4759"/>
              </a:lnSpc>
              <a:spcBef>
                <a:spcPct val="0"/>
              </a:spcBef>
            </a:pPr>
            <a:r>
              <a:rPr lang="en-US" sz="3399" i="1">
                <a:solidFill>
                  <a:srgbClr val="FFFFFF"/>
                </a:solidFill>
                <a:latin typeface="Open Sans Italics"/>
                <a:ea typeface="Open Sans Italics"/>
                <a:cs typeface="Open Sans Italics"/>
                <a:sym typeface="Open Sans Italics"/>
              </a:rPr>
              <a:t>a) Галогенсутектерді қосу (HCl, HBr)</a:t>
            </a:r>
          </a:p>
          <a:p>
            <a:pPr algn="ctr">
              <a:lnSpc>
                <a:spcPts val="4759"/>
              </a:lnSpc>
              <a:spcBef>
                <a:spcPct val="0"/>
              </a:spcBef>
            </a:pPr>
            <a:r>
              <a:rPr lang="en-US" sz="3399">
                <a:solidFill>
                  <a:srgbClr val="FFFFFF"/>
                </a:solidFill>
                <a:latin typeface="Open Sans"/>
                <a:ea typeface="Open Sans"/>
                <a:cs typeface="Open Sans"/>
                <a:sym typeface="Open Sans"/>
              </a:rPr>
              <a:t>RC≡CH+HBr → RCH=CHBr → RCHBr−CH2Br</a:t>
            </a:r>
          </a:p>
          <a:p>
            <a:pPr algn="ctr">
              <a:lnSpc>
                <a:spcPts val="4759"/>
              </a:lnSpc>
              <a:spcBef>
                <a:spcPct val="0"/>
              </a:spcBef>
            </a:pPr>
            <a:r>
              <a:rPr lang="en-US" sz="3399">
                <a:solidFill>
                  <a:srgbClr val="FFFFFF"/>
                </a:solidFill>
                <a:latin typeface="Open Sans"/>
                <a:ea typeface="Open Sans"/>
                <a:cs typeface="Open Sans"/>
                <a:sym typeface="Open Sans"/>
              </a:rPr>
              <a:t>Бірінші саты – винилгалогенид, екінші саты – дигалогеналкан. Мысал:</a:t>
            </a:r>
          </a:p>
          <a:p>
            <a:pPr algn="ctr">
              <a:lnSpc>
                <a:spcPts val="4759"/>
              </a:lnSpc>
              <a:spcBef>
                <a:spcPct val="0"/>
              </a:spcBef>
            </a:pPr>
            <a:r>
              <a:rPr lang="en-US" sz="3399">
                <a:solidFill>
                  <a:srgbClr val="FFFFFF"/>
                </a:solidFill>
                <a:latin typeface="Open Sans"/>
                <a:ea typeface="Open Sans"/>
                <a:cs typeface="Open Sans"/>
                <a:sym typeface="Open Sans"/>
              </a:rPr>
              <a:t>CH≡CH+HBr → CH2=CHBr → CH3−CHBr2</a:t>
            </a:r>
          </a:p>
          <a:p>
            <a:pPr algn="ctr">
              <a:lnSpc>
                <a:spcPts val="4759"/>
              </a:lnSpc>
              <a:spcBef>
                <a:spcPct val="0"/>
              </a:spcBef>
            </a:pPr>
            <a:r>
              <a:rPr lang="en-US" sz="3399">
                <a:solidFill>
                  <a:srgbClr val="FFFFFF"/>
                </a:solidFill>
                <a:latin typeface="Open Sans"/>
                <a:ea typeface="Open Sans"/>
                <a:cs typeface="Open Sans"/>
                <a:sym typeface="Open Sans"/>
              </a:rPr>
              <a:t>Марковников ережесі орындалады: H⁺ – көбірек H бар көміртекке, Br⁻ – карбокатионға қосылады. </a:t>
            </a:r>
          </a:p>
          <a:p>
            <a:pPr algn="ctr">
              <a:lnSpc>
                <a:spcPts val="4759"/>
              </a:lnSpc>
              <a:spcBef>
                <a:spcPct val="0"/>
              </a:spcBef>
            </a:pPr>
            <a:r>
              <a:rPr lang="en-US" sz="3399" i="1">
                <a:solidFill>
                  <a:srgbClr val="FFFFFF"/>
                </a:solidFill>
                <a:latin typeface="Open Sans Italics"/>
                <a:ea typeface="Open Sans Italics"/>
                <a:cs typeface="Open Sans Italics"/>
                <a:sym typeface="Open Sans Italics"/>
              </a:rPr>
              <a:t>б) Галогендерді қосу (Br₂, Cl₂)</a:t>
            </a:r>
          </a:p>
          <a:p>
            <a:pPr algn="ctr">
              <a:lnSpc>
                <a:spcPts val="4759"/>
              </a:lnSpc>
              <a:spcBef>
                <a:spcPct val="0"/>
              </a:spcBef>
            </a:pPr>
            <a:r>
              <a:rPr lang="en-US" sz="3399">
                <a:solidFill>
                  <a:srgbClr val="FFFFFF"/>
                </a:solidFill>
                <a:latin typeface="Open Sans"/>
                <a:ea typeface="Open Sans"/>
                <a:cs typeface="Open Sans"/>
                <a:sym typeface="Open Sans"/>
              </a:rPr>
              <a:t>RC≡CH+Br2 → RCH=CHBr2 → RCHBr2−CHBr2</a:t>
            </a:r>
          </a:p>
          <a:p>
            <a:pPr algn="ctr">
              <a:lnSpc>
                <a:spcPts val="4759"/>
              </a:lnSpc>
              <a:spcBef>
                <a:spcPct val="0"/>
              </a:spcBef>
            </a:pPr>
            <a:r>
              <a:rPr lang="en-US" sz="3399">
                <a:solidFill>
                  <a:srgbClr val="FFFFFF"/>
                </a:solidFill>
                <a:latin typeface="Open Sans"/>
                <a:ea typeface="Open Sans"/>
                <a:cs typeface="Open Sans"/>
                <a:sym typeface="Open Sans"/>
              </a:rPr>
              <a:t>Ерекшелігі: түссіздену байқалады (Br₂ → түссіз өнім)</a:t>
            </a:r>
          </a:p>
          <a:p>
            <a:pPr algn="ctr">
              <a:lnSpc>
                <a:spcPts val="4759"/>
              </a:lnSpc>
              <a:spcBef>
                <a:spcPct val="0"/>
              </a:spcBef>
            </a:pPr>
            <a:r>
              <a:rPr lang="en-US" sz="3399" i="1">
                <a:solidFill>
                  <a:srgbClr val="FFFFFF"/>
                </a:solidFill>
                <a:latin typeface="Open Sans Italics"/>
                <a:ea typeface="Open Sans Italics"/>
                <a:cs typeface="Open Sans Italics"/>
                <a:sym typeface="Open Sans Italics"/>
              </a:rPr>
              <a:t>c) Судың қосылуы (гидратация). </a:t>
            </a:r>
          </a:p>
          <a:p>
            <a:pPr algn="ctr">
              <a:lnSpc>
                <a:spcPts val="4759"/>
              </a:lnSpc>
              <a:spcBef>
                <a:spcPct val="0"/>
              </a:spcBef>
            </a:pPr>
            <a:r>
              <a:rPr lang="en-US" sz="3399">
                <a:solidFill>
                  <a:srgbClr val="FFFFFF"/>
                </a:solidFill>
                <a:latin typeface="Open Sans"/>
                <a:ea typeface="Open Sans"/>
                <a:cs typeface="Open Sans"/>
                <a:sym typeface="Open Sans"/>
              </a:rPr>
              <a:t>Hg²⁺ катализаторымен жүреді, энол кетон формасына айналады (таутомерия).</a:t>
            </a:r>
          </a:p>
          <a:p>
            <a:pPr algn="ctr">
              <a:lnSpc>
                <a:spcPts val="4759"/>
              </a:lnSpc>
              <a:spcBef>
                <a:spcPct val="0"/>
              </a:spcBef>
            </a:pPr>
            <a:r>
              <a:rPr lang="en-US" sz="3399">
                <a:solidFill>
                  <a:srgbClr val="FFFFFF"/>
                </a:solidFill>
                <a:latin typeface="Open Sans"/>
                <a:ea typeface="Open Sans"/>
                <a:cs typeface="Open Sans"/>
                <a:sym typeface="Open Sans"/>
              </a:rPr>
              <a:t>CH≡CH+H2O → CH3−CHO (HgSO4/H2SO4 қатысында жүретін реакция)</a:t>
            </a:r>
          </a:p>
          <a:p>
            <a:pPr algn="ctr">
              <a:lnSpc>
                <a:spcPts val="4759"/>
              </a:lnSpc>
              <a:spcBef>
                <a:spcPct val="0"/>
              </a:spcBef>
            </a:pPr>
            <a:r>
              <a:rPr lang="en-US" sz="3399">
                <a:solidFill>
                  <a:srgbClr val="FFFFFF"/>
                </a:solidFill>
                <a:latin typeface="Open Sans"/>
                <a:ea typeface="Open Sans"/>
                <a:cs typeface="Open Sans"/>
                <a:sym typeface="Open Sans"/>
              </a:rPr>
              <a:t>Этин ацетальдегид, ал басқа алкиндер кетон түзеді.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6572" y="1753091"/>
            <a:ext cx="17734856" cy="5717943"/>
          </a:xfrm>
          <a:prstGeom prst="rect">
            <a:avLst/>
          </a:prstGeom>
        </p:spPr>
        <p:txBody>
          <a:bodyPr lIns="0" tIns="0" rIns="0" bIns="0" rtlCol="0" anchor="t">
            <a:spAutoFit/>
          </a:bodyPr>
          <a:lstStyle/>
          <a:p>
            <a:pPr algn="ctr">
              <a:lnSpc>
                <a:spcPts val="5087"/>
              </a:lnSpc>
              <a:spcBef>
                <a:spcPct val="0"/>
              </a:spcBef>
            </a:pPr>
            <a:r>
              <a:rPr lang="en-US" sz="3634" b="1">
                <a:solidFill>
                  <a:srgbClr val="342B6B"/>
                </a:solidFill>
                <a:latin typeface="Open Sans Bold"/>
                <a:ea typeface="Open Sans Bold"/>
                <a:cs typeface="Open Sans Bold"/>
                <a:sym typeface="Open Sans Bold"/>
              </a:rPr>
              <a:t>2. Нуклеофильді қосылу реакциялары.</a:t>
            </a:r>
          </a:p>
          <a:p>
            <a:pPr algn="ctr">
              <a:lnSpc>
                <a:spcPts val="5087"/>
              </a:lnSpc>
              <a:spcBef>
                <a:spcPct val="0"/>
              </a:spcBef>
            </a:pPr>
            <a:r>
              <a:rPr lang="en-US" sz="3634">
                <a:solidFill>
                  <a:srgbClr val="342B6B"/>
                </a:solidFill>
                <a:latin typeface="Open Sans"/>
                <a:ea typeface="Open Sans"/>
                <a:cs typeface="Open Sans"/>
                <a:sym typeface="Open Sans"/>
              </a:rPr>
              <a:t>Тек теріс зарядталған немесе электрон донорлары қатысатын реакциялар.</a:t>
            </a:r>
          </a:p>
          <a:p>
            <a:pPr algn="ctr">
              <a:lnSpc>
                <a:spcPts val="5087"/>
              </a:lnSpc>
              <a:spcBef>
                <a:spcPct val="0"/>
              </a:spcBef>
            </a:pPr>
            <a:r>
              <a:rPr lang="en-US" sz="3634" i="1">
                <a:solidFill>
                  <a:srgbClr val="342B6B"/>
                </a:solidFill>
                <a:latin typeface="Open Sans Italics"/>
                <a:ea typeface="Open Sans Italics"/>
                <a:cs typeface="Open Sans Italics"/>
                <a:sym typeface="Open Sans Italics"/>
              </a:rPr>
              <a:t>a) Металлизденген алкиндер (ацетиленидтер)</a:t>
            </a:r>
          </a:p>
          <a:p>
            <a:pPr algn="ctr">
              <a:lnSpc>
                <a:spcPts val="5087"/>
              </a:lnSpc>
              <a:spcBef>
                <a:spcPct val="0"/>
              </a:spcBef>
            </a:pPr>
            <a:r>
              <a:rPr lang="en-US" sz="3634">
                <a:solidFill>
                  <a:srgbClr val="342B6B"/>
                </a:solidFill>
                <a:latin typeface="Open Sans"/>
                <a:ea typeface="Open Sans"/>
                <a:cs typeface="Open Sans"/>
                <a:sym typeface="Open Sans"/>
              </a:rPr>
              <a:t>Терминалды алкиндердегі С–Н байланысы — сәл қышқылдық қасиетке ие. Сілтілік металмен әрекеттеседі:</a:t>
            </a:r>
          </a:p>
          <a:p>
            <a:pPr algn="ctr">
              <a:lnSpc>
                <a:spcPts val="5087"/>
              </a:lnSpc>
              <a:spcBef>
                <a:spcPct val="0"/>
              </a:spcBef>
            </a:pPr>
            <a:r>
              <a:rPr lang="en-US" sz="3634">
                <a:solidFill>
                  <a:srgbClr val="342B6B"/>
                </a:solidFill>
                <a:latin typeface="Open Sans"/>
                <a:ea typeface="Open Sans"/>
                <a:cs typeface="Open Sans"/>
                <a:sym typeface="Open Sans"/>
              </a:rPr>
              <a:t>RC≡CH+Na → RC≡C−Na+1/2H2</a:t>
            </a:r>
          </a:p>
          <a:p>
            <a:pPr algn="ctr">
              <a:lnSpc>
                <a:spcPts val="5087"/>
              </a:lnSpc>
              <a:spcBef>
                <a:spcPct val="0"/>
              </a:spcBef>
            </a:pPr>
            <a:r>
              <a:rPr lang="en-US" sz="3634">
                <a:solidFill>
                  <a:srgbClr val="342B6B"/>
                </a:solidFill>
                <a:latin typeface="Open Sans"/>
                <a:ea typeface="Open Sans"/>
                <a:cs typeface="Open Sans"/>
                <a:sym typeface="Open Sans"/>
              </a:rPr>
              <a:t>Алынған ацетиленид-иондар - күшті нуклеофилдер. Олар галогеналкандармен әрекеттесіп жаңа көміртек-көміртек байланысын түзеді:</a:t>
            </a:r>
          </a:p>
          <a:p>
            <a:pPr algn="ctr">
              <a:lnSpc>
                <a:spcPts val="5087"/>
              </a:lnSpc>
              <a:spcBef>
                <a:spcPct val="0"/>
              </a:spcBef>
            </a:pPr>
            <a:r>
              <a:rPr lang="en-US" sz="3634">
                <a:solidFill>
                  <a:srgbClr val="342B6B"/>
                </a:solidFill>
                <a:latin typeface="Open Sans"/>
                <a:ea typeface="Open Sans"/>
                <a:cs typeface="Open Sans"/>
                <a:sym typeface="Open Sans"/>
              </a:rPr>
              <a:t>RC≡C−+R′−X → RC≡C−R′+X</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23039" y="628794"/>
            <a:ext cx="17041922" cy="1780540"/>
          </a:xfrm>
          <a:prstGeom prst="rect">
            <a:avLst/>
          </a:prstGeom>
        </p:spPr>
        <p:txBody>
          <a:bodyPr lIns="0" tIns="0" rIns="0" bIns="0" rtlCol="0" anchor="t">
            <a:spAutoFit/>
          </a:bodyPr>
          <a:lstStyle/>
          <a:p>
            <a:pPr algn="ctr">
              <a:lnSpc>
                <a:spcPts val="4759"/>
              </a:lnSpc>
              <a:spcBef>
                <a:spcPct val="0"/>
              </a:spcBef>
            </a:pPr>
            <a:r>
              <a:rPr lang="en-US" sz="3399" b="1">
                <a:solidFill>
                  <a:srgbClr val="342B6B"/>
                </a:solidFill>
                <a:latin typeface="Open Sans Bold"/>
                <a:ea typeface="Open Sans Bold"/>
                <a:cs typeface="Open Sans Bold"/>
                <a:sym typeface="Open Sans Bold"/>
              </a:rPr>
              <a:t>б) Кетон/альдегидпен әрекеттесу (үштік байланыстағы С⁻ иондары арқылы)</a:t>
            </a:r>
          </a:p>
          <a:p>
            <a:pPr algn="ctr">
              <a:lnSpc>
                <a:spcPts val="4759"/>
              </a:lnSpc>
              <a:spcBef>
                <a:spcPct val="0"/>
              </a:spcBef>
            </a:pPr>
            <a:r>
              <a:rPr lang="en-US" sz="3399" b="1">
                <a:solidFill>
                  <a:srgbClr val="342B6B"/>
                </a:solidFill>
                <a:latin typeface="Open Sans Bold"/>
                <a:ea typeface="Open Sans Bold"/>
                <a:cs typeface="Open Sans Bold"/>
                <a:sym typeface="Open Sans Bold"/>
              </a:rPr>
              <a:t>Салыстыру: Электрофильді және нуклеофильді қосылу</a:t>
            </a:r>
          </a:p>
        </p:txBody>
      </p:sp>
      <p:graphicFrame>
        <p:nvGraphicFramePr>
          <p:cNvPr id="4" name="Таблица 3"/>
          <p:cNvGraphicFramePr>
            <a:graphicFrameLocks noGrp="1"/>
          </p:cNvGraphicFramePr>
          <p:nvPr>
            <p:extLst>
              <p:ext uri="{D42A27DB-BD31-4B8C-83A1-F6EECF244321}">
                <p14:modId xmlns:p14="http://schemas.microsoft.com/office/powerpoint/2010/main" val="315240197"/>
              </p:ext>
            </p:extLst>
          </p:nvPr>
        </p:nvGraphicFramePr>
        <p:xfrm>
          <a:off x="914400" y="2933700"/>
          <a:ext cx="16078199" cy="6400801"/>
        </p:xfrm>
        <a:graphic>
          <a:graphicData uri="http://schemas.openxmlformats.org/drawingml/2006/table">
            <a:tbl>
              <a:tblPr firstRow="1" firstCol="1" bandRow="1">
                <a:tableStyleId>{5940675A-B579-460E-94D1-54222C63F5DA}</a:tableStyleId>
              </a:tblPr>
              <a:tblGrid>
                <a:gridCol w="5358843">
                  <a:extLst>
                    <a:ext uri="{9D8B030D-6E8A-4147-A177-3AD203B41FA5}">
                      <a16:colId xmlns:a16="http://schemas.microsoft.com/office/drawing/2014/main" val="2453186278"/>
                    </a:ext>
                  </a:extLst>
                </a:gridCol>
                <a:gridCol w="5358843">
                  <a:extLst>
                    <a:ext uri="{9D8B030D-6E8A-4147-A177-3AD203B41FA5}">
                      <a16:colId xmlns:a16="http://schemas.microsoft.com/office/drawing/2014/main" val="36135457"/>
                    </a:ext>
                  </a:extLst>
                </a:gridCol>
                <a:gridCol w="5360513">
                  <a:extLst>
                    <a:ext uri="{9D8B030D-6E8A-4147-A177-3AD203B41FA5}">
                      <a16:colId xmlns:a16="http://schemas.microsoft.com/office/drawing/2014/main" val="1754453993"/>
                    </a:ext>
                  </a:extLst>
                </a:gridCol>
              </a:tblGrid>
              <a:tr h="1058655">
                <a:tc>
                  <a:txBody>
                    <a:bodyPr/>
                    <a:lstStyle/>
                    <a:p>
                      <a:pPr algn="ctr">
                        <a:lnSpc>
                          <a:spcPct val="107000"/>
                        </a:lnSpc>
                        <a:spcAft>
                          <a:spcPts val="0"/>
                        </a:spcAft>
                      </a:pPr>
                      <a:r>
                        <a:rPr lang="ru-RU" sz="2800" dirty="0">
                          <a:solidFill>
                            <a:srgbClr val="3F3773"/>
                          </a:solidFill>
                          <a:effectLst/>
                        </a:rPr>
                        <a:t>Фактор</a:t>
                      </a:r>
                      <a:endParaRPr lang="ru-RU" sz="2800" dirty="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800">
                          <a:solidFill>
                            <a:srgbClr val="3F3773"/>
                          </a:solidFill>
                          <a:effectLst/>
                        </a:rPr>
                        <a:t>Электрофильді қосылу</a:t>
                      </a:r>
                      <a:endParaRPr lang="ru-RU" sz="280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800">
                          <a:solidFill>
                            <a:srgbClr val="3F3773"/>
                          </a:solidFill>
                          <a:effectLst/>
                        </a:rPr>
                        <a:t>Нуклеофильді қосылу</a:t>
                      </a:r>
                      <a:endParaRPr lang="ru-RU" sz="280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1440449"/>
                  </a:ext>
                </a:extLst>
              </a:tr>
              <a:tr h="2166181">
                <a:tc>
                  <a:txBody>
                    <a:bodyPr/>
                    <a:lstStyle/>
                    <a:p>
                      <a:pPr algn="ctr">
                        <a:lnSpc>
                          <a:spcPct val="107000"/>
                        </a:lnSpc>
                        <a:spcAft>
                          <a:spcPts val="0"/>
                        </a:spcAft>
                      </a:pPr>
                      <a:r>
                        <a:rPr lang="ru-RU" sz="2800" dirty="0" err="1">
                          <a:solidFill>
                            <a:srgbClr val="3F3773"/>
                          </a:solidFill>
                          <a:effectLst/>
                        </a:rPr>
                        <a:t>Түсу</a:t>
                      </a:r>
                      <a:r>
                        <a:rPr lang="ru-RU" sz="2800" dirty="0">
                          <a:solidFill>
                            <a:srgbClr val="3F3773"/>
                          </a:solidFill>
                          <a:effectLst/>
                        </a:rPr>
                        <a:t> </a:t>
                      </a:r>
                      <a:r>
                        <a:rPr lang="ru-RU" sz="2800" dirty="0" err="1">
                          <a:solidFill>
                            <a:srgbClr val="3F3773"/>
                          </a:solidFill>
                          <a:effectLst/>
                        </a:rPr>
                        <a:t>себебі</a:t>
                      </a:r>
                      <a:endParaRPr lang="ru-RU" sz="2800" dirty="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800" dirty="0">
                          <a:solidFill>
                            <a:srgbClr val="3F3773"/>
                          </a:solidFill>
                          <a:effectLst/>
                        </a:rPr>
                        <a:t>π-</a:t>
                      </a:r>
                      <a:r>
                        <a:rPr lang="ru-RU" sz="2800" dirty="0" err="1">
                          <a:solidFill>
                            <a:srgbClr val="3F3773"/>
                          </a:solidFill>
                          <a:effectLst/>
                        </a:rPr>
                        <a:t>байланыстың</a:t>
                      </a:r>
                      <a:r>
                        <a:rPr lang="ru-RU" sz="2800" dirty="0">
                          <a:solidFill>
                            <a:srgbClr val="3F3773"/>
                          </a:solidFill>
                          <a:effectLst/>
                        </a:rPr>
                        <a:t> </a:t>
                      </a:r>
                      <a:r>
                        <a:rPr lang="ru-RU" sz="2800" dirty="0" err="1">
                          <a:solidFill>
                            <a:srgbClr val="3F3773"/>
                          </a:solidFill>
                          <a:effectLst/>
                        </a:rPr>
                        <a:t>электрондары</a:t>
                      </a:r>
                      <a:endParaRPr lang="ru-RU" sz="2800" dirty="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800">
                          <a:solidFill>
                            <a:srgbClr val="3F3773"/>
                          </a:solidFill>
                          <a:effectLst/>
                        </a:rPr>
                        <a:t>Теріс зарядтағы көміртек</a:t>
                      </a:r>
                      <a:endParaRPr lang="ru-RU" sz="280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60194360"/>
                  </a:ext>
                </a:extLst>
              </a:tr>
              <a:tr h="1058655">
                <a:tc>
                  <a:txBody>
                    <a:bodyPr/>
                    <a:lstStyle/>
                    <a:p>
                      <a:pPr algn="ctr">
                        <a:lnSpc>
                          <a:spcPct val="107000"/>
                        </a:lnSpc>
                        <a:spcAft>
                          <a:spcPts val="0"/>
                        </a:spcAft>
                      </a:pPr>
                      <a:r>
                        <a:rPr lang="ru-RU" sz="2800">
                          <a:solidFill>
                            <a:srgbClr val="3F3773"/>
                          </a:solidFill>
                          <a:effectLst/>
                        </a:rPr>
                        <a:t>Қатысатын реагенттер</a:t>
                      </a:r>
                      <a:endParaRPr lang="ru-RU" sz="280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800" dirty="0" err="1">
                          <a:solidFill>
                            <a:srgbClr val="3F3773"/>
                          </a:solidFill>
                          <a:effectLst/>
                        </a:rPr>
                        <a:t>HBr</a:t>
                      </a:r>
                      <a:r>
                        <a:rPr lang="en-US" sz="2800" dirty="0">
                          <a:solidFill>
                            <a:srgbClr val="3F3773"/>
                          </a:solidFill>
                          <a:effectLst/>
                        </a:rPr>
                        <a:t>, </a:t>
                      </a:r>
                      <a:r>
                        <a:rPr lang="en-US" sz="2800" dirty="0" err="1">
                          <a:solidFill>
                            <a:srgbClr val="3F3773"/>
                          </a:solidFill>
                          <a:effectLst/>
                        </a:rPr>
                        <a:t>HCl</a:t>
                      </a:r>
                      <a:r>
                        <a:rPr lang="en-US" sz="2800" dirty="0">
                          <a:solidFill>
                            <a:srgbClr val="3F3773"/>
                          </a:solidFill>
                          <a:effectLst/>
                        </a:rPr>
                        <a:t>, H₂O, Br₂</a:t>
                      </a:r>
                      <a:endParaRPr lang="ru-RU" sz="2800" dirty="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800">
                          <a:solidFill>
                            <a:srgbClr val="3F3773"/>
                          </a:solidFill>
                          <a:effectLst/>
                        </a:rPr>
                        <a:t>NaNH₂, Na, ацетиленидтер</a:t>
                      </a:r>
                      <a:endParaRPr lang="ru-RU" sz="280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34538832"/>
                  </a:ext>
                </a:extLst>
              </a:tr>
              <a:tr h="1058655">
                <a:tc>
                  <a:txBody>
                    <a:bodyPr/>
                    <a:lstStyle/>
                    <a:p>
                      <a:pPr algn="ctr">
                        <a:lnSpc>
                          <a:spcPct val="107000"/>
                        </a:lnSpc>
                        <a:spcAft>
                          <a:spcPts val="0"/>
                        </a:spcAft>
                      </a:pPr>
                      <a:r>
                        <a:rPr lang="ru-RU" sz="2800">
                          <a:solidFill>
                            <a:srgbClr val="3F3773"/>
                          </a:solidFill>
                          <a:effectLst/>
                        </a:rPr>
                        <a:t>Аралық өнім</a:t>
                      </a:r>
                      <a:endParaRPr lang="ru-RU" sz="280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800" dirty="0">
                          <a:solidFill>
                            <a:srgbClr val="3F3773"/>
                          </a:solidFill>
                          <a:effectLst/>
                        </a:rPr>
                        <a:t>Винил катион (не </a:t>
                      </a:r>
                      <a:r>
                        <a:rPr lang="ru-RU" sz="2800" dirty="0" err="1">
                          <a:solidFill>
                            <a:srgbClr val="3F3773"/>
                          </a:solidFill>
                          <a:effectLst/>
                        </a:rPr>
                        <a:t>енол</a:t>
                      </a:r>
                      <a:r>
                        <a:rPr lang="ru-RU" sz="2800" dirty="0">
                          <a:solidFill>
                            <a:srgbClr val="3F3773"/>
                          </a:solidFill>
                          <a:effectLst/>
                        </a:rPr>
                        <a:t>)</a:t>
                      </a:r>
                      <a:endParaRPr lang="ru-RU" sz="2800" dirty="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800" dirty="0" err="1">
                          <a:solidFill>
                            <a:srgbClr val="3F3773"/>
                          </a:solidFill>
                          <a:effectLst/>
                        </a:rPr>
                        <a:t>Ацетиленид</a:t>
                      </a:r>
                      <a:r>
                        <a:rPr lang="ru-RU" sz="2800" dirty="0">
                          <a:solidFill>
                            <a:srgbClr val="3F3773"/>
                          </a:solidFill>
                          <a:effectLst/>
                        </a:rPr>
                        <a:t> (анион)</a:t>
                      </a:r>
                      <a:endParaRPr lang="ru-RU" sz="2800" dirty="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4275377"/>
                  </a:ext>
                </a:extLst>
              </a:tr>
              <a:tr h="1058655">
                <a:tc>
                  <a:txBody>
                    <a:bodyPr/>
                    <a:lstStyle/>
                    <a:p>
                      <a:pPr algn="ctr">
                        <a:lnSpc>
                          <a:spcPct val="107000"/>
                        </a:lnSpc>
                        <a:spcAft>
                          <a:spcPts val="0"/>
                        </a:spcAft>
                      </a:pPr>
                      <a:r>
                        <a:rPr lang="ru-RU" sz="2800">
                          <a:solidFill>
                            <a:srgbClr val="3F3773"/>
                          </a:solidFill>
                          <a:effectLst/>
                        </a:rPr>
                        <a:t>Катализатор</a:t>
                      </a:r>
                      <a:endParaRPr lang="ru-RU" sz="280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800">
                          <a:solidFill>
                            <a:srgbClr val="3F3773"/>
                          </a:solidFill>
                          <a:effectLst/>
                        </a:rPr>
                        <a:t>H⁺, Hg²⁺</a:t>
                      </a:r>
                      <a:endParaRPr lang="ru-RU" sz="280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800" dirty="0" err="1">
                          <a:solidFill>
                            <a:srgbClr val="3F3773"/>
                          </a:solidFill>
                          <a:effectLst/>
                        </a:rPr>
                        <a:t>Қатты</a:t>
                      </a:r>
                      <a:r>
                        <a:rPr lang="ru-RU" sz="2800" dirty="0">
                          <a:solidFill>
                            <a:srgbClr val="3F3773"/>
                          </a:solidFill>
                          <a:effectLst/>
                        </a:rPr>
                        <a:t> </a:t>
                      </a:r>
                      <a:r>
                        <a:rPr lang="ru-RU" sz="2800" dirty="0" err="1">
                          <a:solidFill>
                            <a:srgbClr val="3F3773"/>
                          </a:solidFill>
                          <a:effectLst/>
                        </a:rPr>
                        <a:t>негіз</a:t>
                      </a:r>
                      <a:r>
                        <a:rPr lang="ru-RU" sz="2800" dirty="0">
                          <a:solidFill>
                            <a:srgbClr val="3F3773"/>
                          </a:solidFill>
                          <a:effectLst/>
                        </a:rPr>
                        <a:t> (</a:t>
                      </a:r>
                      <a:r>
                        <a:rPr lang="ru-RU" sz="2800" dirty="0" err="1">
                          <a:solidFill>
                            <a:srgbClr val="3F3773"/>
                          </a:solidFill>
                          <a:effectLst/>
                        </a:rPr>
                        <a:t>NaNH</a:t>
                      </a:r>
                      <a:r>
                        <a:rPr lang="ru-RU" sz="2800" dirty="0">
                          <a:solidFill>
                            <a:srgbClr val="3F3773"/>
                          </a:solidFill>
                          <a:effectLst/>
                        </a:rPr>
                        <a:t>₂, </a:t>
                      </a:r>
                      <a:r>
                        <a:rPr lang="ru-RU" sz="2800" dirty="0" err="1">
                          <a:solidFill>
                            <a:srgbClr val="3F3773"/>
                          </a:solidFill>
                          <a:effectLst/>
                        </a:rPr>
                        <a:t>NaH</a:t>
                      </a:r>
                      <a:r>
                        <a:rPr lang="ru-RU" sz="2800" dirty="0">
                          <a:solidFill>
                            <a:srgbClr val="3F3773"/>
                          </a:solidFill>
                          <a:effectLst/>
                        </a:rPr>
                        <a:t>)</a:t>
                      </a:r>
                      <a:endParaRPr lang="ru-RU" sz="2800" dirty="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604167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0" y="3619817"/>
            <a:ext cx="18288000" cy="2380615"/>
          </a:xfrm>
          <a:prstGeom prst="rect">
            <a:avLst/>
          </a:prstGeom>
        </p:spPr>
        <p:txBody>
          <a:bodyPr lIns="0" tIns="0" rIns="0" bIns="0" rtlCol="0" anchor="t">
            <a:spAutoFit/>
          </a:bodyPr>
          <a:lstStyle/>
          <a:p>
            <a:pPr algn="ctr">
              <a:lnSpc>
                <a:spcPts val="4759"/>
              </a:lnSpc>
              <a:spcBef>
                <a:spcPct val="0"/>
              </a:spcBef>
            </a:pPr>
            <a:r>
              <a:rPr lang="en-US" sz="3399">
                <a:solidFill>
                  <a:srgbClr val="342B6B"/>
                </a:solidFill>
                <a:latin typeface="Open Sans"/>
                <a:ea typeface="Open Sans"/>
                <a:cs typeface="Open Sans"/>
                <a:sym typeface="Open Sans"/>
              </a:rPr>
              <a:t>Сонымен, алкиндер қосылу реакцияларына бейім, әсіресе электрофильдермен. Электрофильді қосылу көбіне π-байланыстың үзілуімен жүреді. Терминалды алкиндер нуклеофиль ретінде әрекеттесе алады. Алкиндер арқылы әртүрлі органикалық өнімдер синтезделеді: кетондар, галогеналкандар, жаңа С–С байланыстар.</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83B99"/>
        </a:solidFill>
        <a:effectLst/>
      </p:bgPr>
    </p:bg>
    <p:spTree>
      <p:nvGrpSpPr>
        <p:cNvPr id="1" name=""/>
        <p:cNvGrpSpPr/>
        <p:nvPr/>
      </p:nvGrpSpPr>
      <p:grpSpPr>
        <a:xfrm>
          <a:off x="0" y="0"/>
          <a:ext cx="0" cy="0"/>
          <a:chOff x="0" y="0"/>
          <a:chExt cx="0" cy="0"/>
        </a:xfrm>
      </p:grpSpPr>
      <p:sp>
        <p:nvSpPr>
          <p:cNvPr id="2" name="TextBox 2"/>
          <p:cNvSpPr txBox="1"/>
          <p:nvPr/>
        </p:nvSpPr>
        <p:spPr>
          <a:xfrm>
            <a:off x="675919" y="3216241"/>
            <a:ext cx="16936161" cy="3787843"/>
          </a:xfrm>
          <a:prstGeom prst="rect">
            <a:avLst/>
          </a:prstGeom>
        </p:spPr>
        <p:txBody>
          <a:bodyPr lIns="0" tIns="0" rIns="0" bIns="0" rtlCol="0" anchor="t">
            <a:spAutoFit/>
          </a:bodyPr>
          <a:lstStyle/>
          <a:p>
            <a:pPr algn="ctr">
              <a:lnSpc>
                <a:spcPts val="5040"/>
              </a:lnSpc>
              <a:spcBef>
                <a:spcPct val="0"/>
              </a:spcBef>
            </a:pPr>
            <a:r>
              <a:rPr lang="en-US" sz="3600" b="1">
                <a:solidFill>
                  <a:srgbClr val="FFFFFF"/>
                </a:solidFill>
                <a:latin typeface="Open Sans Bold"/>
                <a:ea typeface="Open Sans Bold"/>
                <a:cs typeface="Open Sans Bold"/>
                <a:sym typeface="Open Sans Bold"/>
              </a:rPr>
              <a:t>3. Олигомерлену және полимерлену реакциялары.</a:t>
            </a:r>
          </a:p>
          <a:p>
            <a:pPr algn="ctr">
              <a:lnSpc>
                <a:spcPts val="5040"/>
              </a:lnSpc>
              <a:spcBef>
                <a:spcPct val="0"/>
              </a:spcBef>
            </a:pPr>
            <a:r>
              <a:rPr lang="en-US" sz="3600">
                <a:solidFill>
                  <a:srgbClr val="FFFFFF"/>
                </a:solidFill>
                <a:latin typeface="Open Sans"/>
                <a:ea typeface="Open Sans"/>
                <a:cs typeface="Open Sans"/>
                <a:sym typeface="Open Sans"/>
              </a:rPr>
              <a:t>Олигомерлену - бірнеше (2–10) молекула қосылып, шағын молекулалық массалы өнім түзіледі (димер, тример). Полимерлену - көп мөлшердегі мономер молекулалары бірігіп, жоғары молекулалық массалы өнім - полимер түзіледі. Екі реакцияда да π-байланыс үзіліп, жаңа C–C байланысы түзіледі.</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83B99"/>
        </a:solidFill>
        <a:effectLst/>
      </p:bgPr>
    </p:bg>
    <p:spTree>
      <p:nvGrpSpPr>
        <p:cNvPr id="1" name=""/>
        <p:cNvGrpSpPr/>
        <p:nvPr/>
      </p:nvGrpSpPr>
      <p:grpSpPr>
        <a:xfrm>
          <a:off x="0" y="0"/>
          <a:ext cx="0" cy="0"/>
          <a:chOff x="0" y="0"/>
          <a:chExt cx="0" cy="0"/>
        </a:xfrm>
      </p:grpSpPr>
      <p:sp>
        <p:nvSpPr>
          <p:cNvPr id="2" name="TextBox 2"/>
          <p:cNvSpPr txBox="1"/>
          <p:nvPr/>
        </p:nvSpPr>
        <p:spPr>
          <a:xfrm>
            <a:off x="514350" y="1819592"/>
            <a:ext cx="17259300" cy="658114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Алкиндердің олигомерленуі. </a:t>
            </a:r>
          </a:p>
          <a:p>
            <a:pPr algn="ctr">
              <a:lnSpc>
                <a:spcPts val="4759"/>
              </a:lnSpc>
              <a:spcBef>
                <a:spcPct val="0"/>
              </a:spcBef>
            </a:pPr>
            <a:r>
              <a:rPr lang="en-US" sz="3399" i="1">
                <a:solidFill>
                  <a:srgbClr val="FFFFFF"/>
                </a:solidFill>
                <a:latin typeface="Open Sans Italics"/>
                <a:ea typeface="Open Sans Italics"/>
                <a:cs typeface="Open Sans Italics"/>
                <a:sym typeface="Open Sans Italics"/>
              </a:rPr>
              <a:t>a) Ацетиленнің тримерленуі (бензол түзілуі)</a:t>
            </a:r>
          </a:p>
          <a:p>
            <a:pPr algn="ctr">
              <a:lnSpc>
                <a:spcPts val="4759"/>
              </a:lnSpc>
              <a:spcBef>
                <a:spcPct val="0"/>
              </a:spcBef>
            </a:pPr>
            <a:r>
              <a:rPr lang="en-US" sz="3399">
                <a:solidFill>
                  <a:srgbClr val="FFFFFF"/>
                </a:solidFill>
                <a:latin typeface="Open Sans"/>
                <a:ea typeface="Open Sans"/>
                <a:cs typeface="Open Sans"/>
                <a:sym typeface="Open Sans"/>
              </a:rPr>
              <a:t>3CH≡CH →C6H6</a:t>
            </a:r>
          </a:p>
          <a:p>
            <a:pPr algn="ctr">
              <a:lnSpc>
                <a:spcPts val="4759"/>
              </a:lnSpc>
              <a:spcBef>
                <a:spcPct val="0"/>
              </a:spcBef>
            </a:pPr>
            <a:r>
              <a:rPr lang="en-US" sz="3399">
                <a:solidFill>
                  <a:srgbClr val="FFFFFF"/>
                </a:solidFill>
                <a:latin typeface="Open Sans"/>
                <a:ea typeface="Open Sans"/>
                <a:cs typeface="Open Sans"/>
                <a:sym typeface="Open Sans"/>
              </a:rPr>
              <a:t>Реакция температура және катализатор қатысында жүреді. Катализатор: қыздырылған көміртек (немесе Ni, Cu, Al₂O₃). Өнім: бензол - ароматты қосылыс. Механизмі: алдымен винилді аралық өнім түзіледі, сосын циклдену, одан әрі ароматтану.</a:t>
            </a:r>
          </a:p>
          <a:p>
            <a:pPr algn="ctr">
              <a:lnSpc>
                <a:spcPts val="4759"/>
              </a:lnSpc>
              <a:spcBef>
                <a:spcPct val="0"/>
              </a:spcBef>
            </a:pPr>
            <a:r>
              <a:rPr lang="en-US" sz="3399" i="1">
                <a:solidFill>
                  <a:srgbClr val="FFFFFF"/>
                </a:solidFill>
                <a:latin typeface="Open Sans Italics"/>
                <a:ea typeface="Open Sans Italics"/>
                <a:cs typeface="Open Sans Italics"/>
                <a:sym typeface="Open Sans Italics"/>
              </a:rPr>
              <a:t>б) Ацетиленнің димерленуі (CuCl, NH4Cl қатысында):</a:t>
            </a:r>
          </a:p>
          <a:p>
            <a:pPr algn="ctr">
              <a:lnSpc>
                <a:spcPts val="4759"/>
              </a:lnSpc>
              <a:spcBef>
                <a:spcPct val="0"/>
              </a:spcBef>
            </a:pPr>
            <a:r>
              <a:rPr lang="en-US" sz="3399">
                <a:solidFill>
                  <a:srgbClr val="FFFFFF"/>
                </a:solidFill>
                <a:latin typeface="Open Sans"/>
                <a:ea typeface="Open Sans"/>
                <a:cs typeface="Open Sans"/>
                <a:sym typeface="Open Sans"/>
              </a:rPr>
              <a:t>2CH≡CH → CH2=CH–C≡CH (винилацетилен)</a:t>
            </a:r>
          </a:p>
          <a:p>
            <a:pPr algn="ctr">
              <a:lnSpc>
                <a:spcPts val="4759"/>
              </a:lnSpc>
              <a:spcBef>
                <a:spcPct val="0"/>
              </a:spcBef>
            </a:pPr>
            <a:r>
              <a:rPr lang="en-US" sz="3399">
                <a:solidFill>
                  <a:srgbClr val="FFFFFF"/>
                </a:solidFill>
                <a:latin typeface="Open Sans"/>
                <a:ea typeface="Open Sans"/>
                <a:cs typeface="Open Sans"/>
                <a:sym typeface="Open Sans"/>
              </a:rPr>
              <a:t>Мыс катализаторы қатысады. Өнім: винилацетилен - каучук өндірісінде қолданылады</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83B99"/>
        </a:solidFill>
        <a:effectLst/>
      </p:bgPr>
    </p:bg>
    <p:spTree>
      <p:nvGrpSpPr>
        <p:cNvPr id="1" name=""/>
        <p:cNvGrpSpPr/>
        <p:nvPr/>
      </p:nvGrpSpPr>
      <p:grpSpPr>
        <a:xfrm>
          <a:off x="0" y="0"/>
          <a:ext cx="0" cy="0"/>
          <a:chOff x="0" y="0"/>
          <a:chExt cx="0" cy="0"/>
        </a:xfrm>
      </p:grpSpPr>
      <p:sp>
        <p:nvSpPr>
          <p:cNvPr id="2" name="TextBox 2"/>
          <p:cNvSpPr txBox="1"/>
          <p:nvPr/>
        </p:nvSpPr>
        <p:spPr>
          <a:xfrm>
            <a:off x="514350" y="1430107"/>
            <a:ext cx="17773650" cy="6778625"/>
          </a:xfrm>
          <a:prstGeom prst="rect">
            <a:avLst/>
          </a:prstGeom>
        </p:spPr>
        <p:txBody>
          <a:bodyPr lIns="0" tIns="0" rIns="0" bIns="0" rtlCol="0" anchor="t">
            <a:spAutoFit/>
          </a:bodyPr>
          <a:lstStyle/>
          <a:p>
            <a:pPr algn="l">
              <a:lnSpc>
                <a:spcPts val="4899"/>
              </a:lnSpc>
              <a:spcBef>
                <a:spcPct val="0"/>
              </a:spcBef>
            </a:pPr>
            <a:r>
              <a:rPr lang="en-US" sz="3499" b="1">
                <a:solidFill>
                  <a:srgbClr val="FFFFFF"/>
                </a:solidFill>
                <a:latin typeface="Open Sans Bold"/>
                <a:ea typeface="Open Sans Bold"/>
                <a:cs typeface="Open Sans Bold"/>
                <a:sym typeface="Open Sans Bold"/>
              </a:rPr>
              <a:t>Дәріс мақсаты:</a:t>
            </a:r>
            <a:r>
              <a:rPr lang="en-US" sz="3499">
                <a:solidFill>
                  <a:srgbClr val="FFFFFF"/>
                </a:solidFill>
                <a:latin typeface="Open Sans"/>
                <a:ea typeface="Open Sans"/>
                <a:cs typeface="Open Sans"/>
                <a:sym typeface="Open Sans"/>
              </a:rPr>
              <a:t> Алкиндердің құрылысы, номенклатурасы, изомериясы мен физикалық қасиеттерін түсіндіру. Алу жолдарын, электрофильді және нуклеофильді қосылу реакцияларын, олигомерлену және полимерлену процестерін қарастыру.</a:t>
            </a:r>
          </a:p>
          <a:p>
            <a:pPr algn="l">
              <a:lnSpc>
                <a:spcPts val="4899"/>
              </a:lnSpc>
              <a:spcBef>
                <a:spcPct val="0"/>
              </a:spcBef>
            </a:pPr>
            <a:endParaRPr lang="en-US" sz="3499">
              <a:solidFill>
                <a:srgbClr val="FFFFFF"/>
              </a:solidFill>
              <a:latin typeface="Open Sans"/>
              <a:ea typeface="Open Sans"/>
              <a:cs typeface="Open Sans"/>
              <a:sym typeface="Open Sans"/>
            </a:endParaRPr>
          </a:p>
          <a:p>
            <a:pPr algn="l">
              <a:lnSpc>
                <a:spcPts val="4899"/>
              </a:lnSpc>
              <a:spcBef>
                <a:spcPct val="0"/>
              </a:spcBef>
            </a:pPr>
            <a:r>
              <a:rPr lang="en-US" sz="3499" b="1">
                <a:solidFill>
                  <a:srgbClr val="FFFFFF"/>
                </a:solidFill>
                <a:latin typeface="Open Sans Bold"/>
                <a:ea typeface="Open Sans Bold"/>
                <a:cs typeface="Open Sans Bold"/>
                <a:sym typeface="Open Sans Bold"/>
              </a:rPr>
              <a:t>Дәріс жоспары:</a:t>
            </a:r>
          </a:p>
          <a:p>
            <a:pPr algn="l">
              <a:lnSpc>
                <a:spcPts val="4899"/>
              </a:lnSpc>
              <a:spcBef>
                <a:spcPct val="0"/>
              </a:spcBef>
            </a:pPr>
            <a:r>
              <a:rPr lang="en-US" sz="3499">
                <a:solidFill>
                  <a:srgbClr val="FFFFFF"/>
                </a:solidFill>
                <a:latin typeface="Open Sans"/>
                <a:ea typeface="Open Sans"/>
                <a:cs typeface="Open Sans"/>
                <a:sym typeface="Open Sans"/>
              </a:rPr>
              <a:t>1. Алкиндердің жалпы сипаттамасы, физикалық қасиеттері, номенклатурасы, изомериясы және алыну жолдары.</a:t>
            </a:r>
          </a:p>
          <a:p>
            <a:pPr algn="l">
              <a:lnSpc>
                <a:spcPts val="4899"/>
              </a:lnSpc>
              <a:spcBef>
                <a:spcPct val="0"/>
              </a:spcBef>
            </a:pPr>
            <a:r>
              <a:rPr lang="en-US" sz="3499">
                <a:solidFill>
                  <a:srgbClr val="FFFFFF"/>
                </a:solidFill>
                <a:latin typeface="Open Sans"/>
                <a:ea typeface="Open Sans"/>
                <a:cs typeface="Open Sans"/>
                <a:sym typeface="Open Sans"/>
              </a:rPr>
              <a:t>2. Алкиндердің химиялық қасиеттері. Электрофильді және нуклеофильді қосылу.</a:t>
            </a:r>
          </a:p>
          <a:p>
            <a:pPr algn="l">
              <a:lnSpc>
                <a:spcPts val="4899"/>
              </a:lnSpc>
              <a:spcBef>
                <a:spcPct val="0"/>
              </a:spcBef>
            </a:pPr>
            <a:r>
              <a:rPr lang="en-US" sz="3499">
                <a:solidFill>
                  <a:srgbClr val="FFFFFF"/>
                </a:solidFill>
                <a:latin typeface="Open Sans"/>
                <a:ea typeface="Open Sans"/>
                <a:cs typeface="Open Sans"/>
                <a:sym typeface="Open Sans"/>
              </a:rPr>
              <a:t>3. Олигомерлену және полимерлену реакциялары.</a:t>
            </a:r>
          </a:p>
          <a:p>
            <a:pPr algn="l">
              <a:lnSpc>
                <a:spcPts val="4899"/>
              </a:lnSpc>
              <a:spcBef>
                <a:spcPct val="0"/>
              </a:spcBef>
            </a:pPr>
            <a:r>
              <a:rPr lang="en-US" sz="3499">
                <a:solidFill>
                  <a:srgbClr val="FFFFFF"/>
                </a:solidFill>
                <a:latin typeface="Open Sans"/>
                <a:ea typeface="Open Sans"/>
                <a:cs typeface="Open Sans"/>
                <a:sym typeface="Open Sans"/>
              </a:rPr>
              <a:t>4. Алкиндердің пайдаланылу салалары мен тіршілік үшін маңызы.</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83B99"/>
        </a:solidFill>
        <a:effectLst/>
      </p:bgPr>
    </p:bg>
    <p:spTree>
      <p:nvGrpSpPr>
        <p:cNvPr id="1" name=""/>
        <p:cNvGrpSpPr/>
        <p:nvPr/>
      </p:nvGrpSpPr>
      <p:grpSpPr>
        <a:xfrm>
          <a:off x="0" y="0"/>
          <a:ext cx="0" cy="0"/>
          <a:chOff x="0" y="0"/>
          <a:chExt cx="0" cy="0"/>
        </a:xfrm>
      </p:grpSpPr>
      <p:sp>
        <p:nvSpPr>
          <p:cNvPr id="2" name="TextBox 2"/>
          <p:cNvSpPr txBox="1"/>
          <p:nvPr/>
        </p:nvSpPr>
        <p:spPr>
          <a:xfrm>
            <a:off x="0" y="3619817"/>
            <a:ext cx="18288000" cy="298069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в) Алкиндердің полимерленуі.</a:t>
            </a:r>
          </a:p>
          <a:p>
            <a:pPr algn="ctr">
              <a:lnSpc>
                <a:spcPts val="4759"/>
              </a:lnSpc>
              <a:spcBef>
                <a:spcPct val="0"/>
              </a:spcBef>
            </a:pPr>
            <a:r>
              <a:rPr lang="en-US" sz="3399">
                <a:solidFill>
                  <a:srgbClr val="FFFFFF"/>
                </a:solidFill>
                <a:latin typeface="Open Sans"/>
                <a:ea typeface="Open Sans"/>
                <a:cs typeface="Open Sans"/>
                <a:sym typeface="Open Sans"/>
              </a:rPr>
              <a:t>Ацетиленнің полимерленуі (температура, катализатор)</a:t>
            </a:r>
          </a:p>
          <a:p>
            <a:pPr algn="ctr">
              <a:lnSpc>
                <a:spcPts val="4759"/>
              </a:lnSpc>
              <a:spcBef>
                <a:spcPct val="0"/>
              </a:spcBef>
            </a:pPr>
            <a:r>
              <a:rPr lang="en-US" sz="3399">
                <a:solidFill>
                  <a:srgbClr val="FFFFFF"/>
                </a:solidFill>
                <a:latin typeface="Open Sans"/>
                <a:ea typeface="Open Sans"/>
                <a:cs typeface="Open Sans"/>
                <a:sym typeface="Open Sans"/>
              </a:rPr>
              <a:t>CH≡CH → (−CH=CH−)n (полиацетилен)</a:t>
            </a:r>
          </a:p>
          <a:p>
            <a:pPr algn="ctr">
              <a:lnSpc>
                <a:spcPts val="4759"/>
              </a:lnSpc>
              <a:spcBef>
                <a:spcPct val="0"/>
              </a:spcBef>
            </a:pPr>
            <a:r>
              <a:rPr lang="en-US" sz="3399">
                <a:solidFill>
                  <a:srgbClr val="FFFFFF"/>
                </a:solidFill>
                <a:latin typeface="Open Sans"/>
                <a:ea typeface="Open Sans"/>
                <a:cs typeface="Open Sans"/>
                <a:sym typeface="Open Sans"/>
              </a:rPr>
              <a:t>Түзілген өнім: полиацетилен - электрөткізгіш қасиетке ие органикалық полимер. Катализатор: Ziegler-Natta типі немесе радикалды.</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483B99"/>
        </a:solidFill>
        <a:effectLst/>
      </p:bgPr>
    </p:bg>
    <p:spTree>
      <p:nvGrpSpPr>
        <p:cNvPr id="1" name=""/>
        <p:cNvGrpSpPr/>
        <p:nvPr/>
      </p:nvGrpSpPr>
      <p:grpSpPr>
        <a:xfrm>
          <a:off x="0" y="0"/>
          <a:ext cx="0" cy="0"/>
          <a:chOff x="0" y="0"/>
          <a:chExt cx="0" cy="0"/>
        </a:xfrm>
      </p:grpSpPr>
      <p:sp>
        <p:nvSpPr>
          <p:cNvPr id="2" name="TextBox 2"/>
          <p:cNvSpPr txBox="1"/>
          <p:nvPr/>
        </p:nvSpPr>
        <p:spPr>
          <a:xfrm>
            <a:off x="514350" y="1380506"/>
            <a:ext cx="17259300" cy="7468837"/>
          </a:xfrm>
          <a:prstGeom prst="rect">
            <a:avLst/>
          </a:prstGeom>
        </p:spPr>
        <p:txBody>
          <a:bodyPr lIns="0" tIns="0" rIns="0" bIns="0" rtlCol="0" anchor="t">
            <a:spAutoFit/>
          </a:bodyPr>
          <a:lstStyle/>
          <a:p>
            <a:pPr algn="just">
              <a:lnSpc>
                <a:spcPts val="3791"/>
              </a:lnSpc>
              <a:spcBef>
                <a:spcPct val="0"/>
              </a:spcBef>
            </a:pPr>
            <a:r>
              <a:rPr lang="en-US" sz="2708">
                <a:solidFill>
                  <a:srgbClr val="FFFFFF"/>
                </a:solidFill>
                <a:latin typeface="Open Sans"/>
                <a:ea typeface="Open Sans"/>
                <a:cs typeface="Open Sans"/>
                <a:sym typeface="Open Sans"/>
              </a:rPr>
              <a:t>Ziegler–Natta типті катализаторлар - полимерлеу реакцияларында қолданылатын өте маңызды катализаторлар тобы. Олар әсіресе α-олефиндердің (мысалы, этилен мен пропиленнің) координациялық полимерленуінде қолданылады және полиэтилен, полипропилен секілді полимерлердің өндірісінің негізінде жатыр. Бұл атау неміс химигі Карл Циглер (Karl Ziegler) мен итальян химигі Джулио Натта (Giulio Natta) есімдерінен шыққан. Олар 1950-жылдары α-олефиндерді (мысалы, этилен, пропилен) төмен температурада және қысымда полимерлеуге мүмкіндік беретін катализатор жасап шығарды. Ziegler–Natta катализаторлары екі компоненттен тұрады: металл қосылысы (әдетте IV немесе V топтың транзитті металы), мысалы: TiCl₄ (титан(IV) хлориді), TiCl₃, VCl₄, ZrCl₄. Алкилалюминий қосылысы (ко-катализатор), мысалы: Al(C₂H₅)₃ (триэтилалюминий), Al(C₂H₅)₂Cl. Жұмыс істеу механизмі: титан немесе басқа транзитті металл бетіне олефин молекуласы координацияланады, координацияланған молекула карбоний ион тәрізді аралық жағдайға түсіп, полимер тізбегіне қосылады, реакция қайталанып, ұзын полимер тізбектері түзіледі. Ziegler–Natta катализаторларының артықшылықтарына төмен температура мен қысымда жұмыс істейтіндігі, жоғары молекулалық массалы полимерлер алуға мүмкіндік беретіндігі, тактильділігі жоғары (мысалы, изотактикалық немесе синдиотактикалық полипропилен) өнімдер алуға болатындығы және экономикалық тиімді.</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83B99"/>
        </a:solidFill>
        <a:effectLst/>
      </p:bgPr>
    </p:bg>
    <p:spTree>
      <p:nvGrpSpPr>
        <p:cNvPr id="1" name=""/>
        <p:cNvGrpSpPr/>
        <p:nvPr/>
      </p:nvGrpSpPr>
      <p:grpSpPr>
        <a:xfrm>
          <a:off x="0" y="0"/>
          <a:ext cx="0" cy="0"/>
          <a:chOff x="0" y="0"/>
          <a:chExt cx="0" cy="0"/>
        </a:xfrm>
      </p:grpSpPr>
      <p:sp>
        <p:nvSpPr>
          <p:cNvPr id="3" name="TextBox 3"/>
          <p:cNvSpPr txBox="1"/>
          <p:nvPr/>
        </p:nvSpPr>
        <p:spPr>
          <a:xfrm>
            <a:off x="4654972" y="705167"/>
            <a:ext cx="8978057" cy="58039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Өнеркәсіптік маңызы бар полимерлер:</a:t>
            </a:r>
          </a:p>
        </p:txBody>
      </p:sp>
      <p:graphicFrame>
        <p:nvGraphicFramePr>
          <p:cNvPr id="4" name="Таблица 3"/>
          <p:cNvGraphicFramePr>
            <a:graphicFrameLocks noGrp="1"/>
          </p:cNvGraphicFramePr>
          <p:nvPr>
            <p:extLst>
              <p:ext uri="{D42A27DB-BD31-4B8C-83A1-F6EECF244321}">
                <p14:modId xmlns:p14="http://schemas.microsoft.com/office/powerpoint/2010/main" val="3914305099"/>
              </p:ext>
            </p:extLst>
          </p:nvPr>
        </p:nvGraphicFramePr>
        <p:xfrm>
          <a:off x="914400" y="1943100"/>
          <a:ext cx="16078199" cy="7162800"/>
        </p:xfrm>
        <a:graphic>
          <a:graphicData uri="http://schemas.openxmlformats.org/drawingml/2006/table">
            <a:tbl>
              <a:tblPr firstRow="1" firstCol="1" bandRow="1">
                <a:tableStyleId>{5940675A-B579-460E-94D1-54222C63F5DA}</a:tableStyleId>
              </a:tblPr>
              <a:tblGrid>
                <a:gridCol w="5358843">
                  <a:extLst>
                    <a:ext uri="{9D8B030D-6E8A-4147-A177-3AD203B41FA5}">
                      <a16:colId xmlns:a16="http://schemas.microsoft.com/office/drawing/2014/main" val="2094073190"/>
                    </a:ext>
                  </a:extLst>
                </a:gridCol>
                <a:gridCol w="5358843">
                  <a:extLst>
                    <a:ext uri="{9D8B030D-6E8A-4147-A177-3AD203B41FA5}">
                      <a16:colId xmlns:a16="http://schemas.microsoft.com/office/drawing/2014/main" val="779174770"/>
                    </a:ext>
                  </a:extLst>
                </a:gridCol>
                <a:gridCol w="5360513">
                  <a:extLst>
                    <a:ext uri="{9D8B030D-6E8A-4147-A177-3AD203B41FA5}">
                      <a16:colId xmlns:a16="http://schemas.microsoft.com/office/drawing/2014/main" val="1332683423"/>
                    </a:ext>
                  </a:extLst>
                </a:gridCol>
              </a:tblGrid>
              <a:tr h="1790700">
                <a:tc>
                  <a:txBody>
                    <a:bodyPr/>
                    <a:lstStyle/>
                    <a:p>
                      <a:pPr algn="ctr">
                        <a:lnSpc>
                          <a:spcPct val="107000"/>
                        </a:lnSpc>
                        <a:spcAft>
                          <a:spcPts val="0"/>
                        </a:spcAft>
                      </a:pPr>
                      <a:r>
                        <a:rPr lang="ru-RU" sz="3200" dirty="0">
                          <a:solidFill>
                            <a:schemeClr val="bg1"/>
                          </a:solidFill>
                          <a:effectLst/>
                        </a:rPr>
                        <a:t>Полимер</a:t>
                      </a:r>
                      <a:endParaRPr lang="ru-R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3200">
                          <a:solidFill>
                            <a:schemeClr val="bg1"/>
                          </a:solidFill>
                          <a:effectLst/>
                        </a:rPr>
                        <a:t>Мономер (алкин)</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3200">
                          <a:solidFill>
                            <a:schemeClr val="bg1"/>
                          </a:solidFill>
                          <a:effectLst/>
                        </a:rPr>
                        <a:t>Қолданылуы</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2813593"/>
                  </a:ext>
                </a:extLst>
              </a:tr>
              <a:tr h="1790700">
                <a:tc>
                  <a:txBody>
                    <a:bodyPr/>
                    <a:lstStyle/>
                    <a:p>
                      <a:pPr algn="ctr">
                        <a:lnSpc>
                          <a:spcPct val="107000"/>
                        </a:lnSpc>
                        <a:spcAft>
                          <a:spcPts val="0"/>
                        </a:spcAft>
                      </a:pPr>
                      <a:r>
                        <a:rPr lang="ru-RU" sz="3200">
                          <a:solidFill>
                            <a:schemeClr val="bg1"/>
                          </a:solidFill>
                          <a:effectLst/>
                        </a:rPr>
                        <a:t>Полиацетилен</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3200" dirty="0" err="1">
                          <a:solidFill>
                            <a:schemeClr val="bg1"/>
                          </a:solidFill>
                          <a:effectLst/>
                        </a:rPr>
                        <a:t>Этин</a:t>
                      </a:r>
                      <a:r>
                        <a:rPr lang="ru-RU" sz="3200" dirty="0">
                          <a:solidFill>
                            <a:schemeClr val="bg1"/>
                          </a:solidFill>
                          <a:effectLst/>
                        </a:rPr>
                        <a:t> (ацетилен)</a:t>
                      </a:r>
                      <a:endParaRPr lang="ru-R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3200">
                          <a:solidFill>
                            <a:schemeClr val="bg1"/>
                          </a:solidFill>
                          <a:effectLst/>
                        </a:rPr>
                        <a:t>Электроника, сенсорлар</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8631056"/>
                  </a:ext>
                </a:extLst>
              </a:tr>
              <a:tr h="1790700">
                <a:tc>
                  <a:txBody>
                    <a:bodyPr/>
                    <a:lstStyle/>
                    <a:p>
                      <a:pPr algn="ctr">
                        <a:lnSpc>
                          <a:spcPct val="107000"/>
                        </a:lnSpc>
                        <a:spcAft>
                          <a:spcPts val="0"/>
                        </a:spcAft>
                      </a:pPr>
                      <a:r>
                        <a:rPr lang="ru-RU" sz="3200">
                          <a:solidFill>
                            <a:schemeClr val="bg1"/>
                          </a:solidFill>
                          <a:effectLst/>
                        </a:rPr>
                        <a:t>Поливинилацетилен</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3200" dirty="0">
                          <a:solidFill>
                            <a:schemeClr val="bg1"/>
                          </a:solidFill>
                          <a:effectLst/>
                        </a:rPr>
                        <a:t>Винилацетилен</a:t>
                      </a:r>
                      <a:endParaRPr lang="ru-R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3200" dirty="0">
                          <a:solidFill>
                            <a:schemeClr val="bg1"/>
                          </a:solidFill>
                          <a:effectLst/>
                        </a:rPr>
                        <a:t>Каучук, </a:t>
                      </a:r>
                      <a:r>
                        <a:rPr lang="ru-RU" sz="3200" dirty="0" err="1">
                          <a:solidFill>
                            <a:schemeClr val="bg1"/>
                          </a:solidFill>
                          <a:effectLst/>
                        </a:rPr>
                        <a:t>жабындар</a:t>
                      </a:r>
                      <a:endParaRPr lang="ru-R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94121099"/>
                  </a:ext>
                </a:extLst>
              </a:tr>
              <a:tr h="1790700">
                <a:tc>
                  <a:txBody>
                    <a:bodyPr/>
                    <a:lstStyle/>
                    <a:p>
                      <a:pPr algn="ctr">
                        <a:lnSpc>
                          <a:spcPct val="107000"/>
                        </a:lnSpc>
                        <a:spcAft>
                          <a:spcPts val="0"/>
                        </a:spcAft>
                      </a:pPr>
                      <a:r>
                        <a:rPr lang="ru-RU" sz="3200">
                          <a:solidFill>
                            <a:schemeClr val="bg1"/>
                          </a:solidFill>
                          <a:effectLst/>
                        </a:rPr>
                        <a:t>Полибутадиен</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3200">
                          <a:solidFill>
                            <a:schemeClr val="bg1"/>
                          </a:solidFill>
                          <a:effectLst/>
                        </a:rPr>
                        <a:t>Бутадиен (алкин туындысы)</a:t>
                      </a:r>
                      <a:endParaRPr lang="ru-RU"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3200" dirty="0" err="1">
                          <a:solidFill>
                            <a:schemeClr val="bg1"/>
                          </a:solidFill>
                          <a:effectLst/>
                        </a:rPr>
                        <a:t>Синтетикалық</a:t>
                      </a:r>
                      <a:r>
                        <a:rPr lang="ru-RU" sz="3200" dirty="0">
                          <a:solidFill>
                            <a:schemeClr val="bg1"/>
                          </a:solidFill>
                          <a:effectLst/>
                        </a:rPr>
                        <a:t> </a:t>
                      </a:r>
                      <a:r>
                        <a:rPr lang="ru-RU" sz="3200" dirty="0" err="1">
                          <a:solidFill>
                            <a:schemeClr val="bg1"/>
                          </a:solidFill>
                          <a:effectLst/>
                        </a:rPr>
                        <a:t>резеңке</a:t>
                      </a:r>
                      <a:endParaRPr lang="ru-RU"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3556689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83B99"/>
        </a:solidFill>
        <a:effectLst/>
      </p:bgPr>
    </p:bg>
    <p:spTree>
      <p:nvGrpSpPr>
        <p:cNvPr id="1" name=""/>
        <p:cNvGrpSpPr/>
        <p:nvPr/>
      </p:nvGrpSpPr>
      <p:grpSpPr>
        <a:xfrm>
          <a:off x="0" y="0"/>
          <a:ext cx="0" cy="0"/>
          <a:chOff x="0" y="0"/>
          <a:chExt cx="0" cy="0"/>
        </a:xfrm>
      </p:grpSpPr>
      <p:sp>
        <p:nvSpPr>
          <p:cNvPr id="2" name="TextBox 2"/>
          <p:cNvSpPr txBox="1"/>
          <p:nvPr/>
        </p:nvSpPr>
        <p:spPr>
          <a:xfrm>
            <a:off x="0" y="1819592"/>
            <a:ext cx="18288000" cy="658114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Полимерлену шарты:</a:t>
            </a:r>
          </a:p>
          <a:p>
            <a:pPr algn="l">
              <a:lnSpc>
                <a:spcPts val="4759"/>
              </a:lnSpc>
              <a:spcBef>
                <a:spcPct val="0"/>
              </a:spcBef>
            </a:pPr>
            <a:r>
              <a:rPr lang="en-US" sz="3399">
                <a:solidFill>
                  <a:srgbClr val="FFFFFF"/>
                </a:solidFill>
                <a:latin typeface="Open Sans"/>
                <a:ea typeface="Open Sans"/>
                <a:cs typeface="Open Sans"/>
                <a:sym typeface="Open Sans"/>
              </a:rPr>
              <a:t>- Температура мен қысым қажет</a:t>
            </a:r>
          </a:p>
          <a:p>
            <a:pPr algn="l">
              <a:lnSpc>
                <a:spcPts val="4759"/>
              </a:lnSpc>
              <a:spcBef>
                <a:spcPct val="0"/>
              </a:spcBef>
            </a:pPr>
            <a:r>
              <a:rPr lang="en-US" sz="3399">
                <a:solidFill>
                  <a:srgbClr val="FFFFFF"/>
                </a:solidFill>
                <a:latin typeface="Open Sans"/>
                <a:ea typeface="Open Sans"/>
                <a:cs typeface="Open Sans"/>
                <a:sym typeface="Open Sans"/>
              </a:rPr>
              <a:t>- Катализаторлар – өте маңызды (мысалы, Cu, Ni, Al₂O₃)</a:t>
            </a:r>
          </a:p>
          <a:p>
            <a:pPr algn="l">
              <a:lnSpc>
                <a:spcPts val="4759"/>
              </a:lnSpc>
              <a:spcBef>
                <a:spcPct val="0"/>
              </a:spcBef>
            </a:pPr>
            <a:r>
              <a:rPr lang="en-US" sz="3399">
                <a:solidFill>
                  <a:srgbClr val="FFFFFF"/>
                </a:solidFill>
                <a:latin typeface="Open Sans"/>
                <a:ea typeface="Open Sans"/>
                <a:cs typeface="Open Sans"/>
                <a:sym typeface="Open Sans"/>
              </a:rPr>
              <a:t>- Реакция π-байланыс үзілуі арқылы жүреді</a:t>
            </a:r>
          </a:p>
          <a:p>
            <a:pPr algn="l">
              <a:lnSpc>
                <a:spcPts val="4759"/>
              </a:lnSpc>
              <a:spcBef>
                <a:spcPct val="0"/>
              </a:spcBef>
            </a:pPr>
            <a:endParaRPr lang="en-US" sz="3399">
              <a:solidFill>
                <a:srgbClr val="FFFFFF"/>
              </a:solidFill>
              <a:latin typeface="Open Sans"/>
              <a:ea typeface="Open Sans"/>
              <a:cs typeface="Open Sans"/>
              <a:sym typeface="Open Sans"/>
            </a:endParaRPr>
          </a:p>
          <a:p>
            <a:pPr algn="ctr">
              <a:lnSpc>
                <a:spcPts val="4759"/>
              </a:lnSpc>
              <a:spcBef>
                <a:spcPct val="0"/>
              </a:spcBef>
            </a:pPr>
            <a:r>
              <a:rPr lang="en-US" sz="3399">
                <a:solidFill>
                  <a:srgbClr val="FFFFFF"/>
                </a:solidFill>
                <a:latin typeface="Open Sans"/>
                <a:ea typeface="Open Sans"/>
                <a:cs typeface="Open Sans"/>
                <a:sym typeface="Open Sans"/>
              </a:rPr>
              <a:t>Сонымен, алкиндер реакциялық қабілеті жоғары қосылыстар, олардың π-байланыстары олигомерлену мен полимерлену реакцияларына мүмкіндік береді. Олигомерлену нәтижесінде ароматты қосылыстар немесе каучук мономерлері алынады. Полимерлену арқылы жоғары молекулалы органикалық материалдар (полиацетилен, синтетикалық резеңкелер) алынады. Бұл реакциялар - өнеркәсіп пен материалтануда аса маңызды болып табылады.</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83B99"/>
        </a:solidFill>
        <a:effectLst/>
      </p:bgPr>
    </p:bg>
    <p:spTree>
      <p:nvGrpSpPr>
        <p:cNvPr id="1" name=""/>
        <p:cNvGrpSpPr/>
        <p:nvPr/>
      </p:nvGrpSpPr>
      <p:grpSpPr>
        <a:xfrm>
          <a:off x="0" y="0"/>
          <a:ext cx="0" cy="0"/>
          <a:chOff x="0" y="0"/>
          <a:chExt cx="0" cy="0"/>
        </a:xfrm>
      </p:grpSpPr>
      <p:sp>
        <p:nvSpPr>
          <p:cNvPr id="2" name="TextBox 2"/>
          <p:cNvSpPr txBox="1"/>
          <p:nvPr/>
        </p:nvSpPr>
        <p:spPr>
          <a:xfrm>
            <a:off x="714895" y="962025"/>
            <a:ext cx="16858211" cy="778129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4. Алкиндердің пайдаланылу салалары мен тіршілік үшін маңызы.</a:t>
            </a:r>
          </a:p>
          <a:p>
            <a:pPr algn="ctr">
              <a:lnSpc>
                <a:spcPts val="4759"/>
              </a:lnSpc>
              <a:spcBef>
                <a:spcPct val="0"/>
              </a:spcBef>
            </a:pPr>
            <a:r>
              <a:rPr lang="en-US" sz="3399" b="1">
                <a:solidFill>
                  <a:srgbClr val="FFFFFF"/>
                </a:solidFill>
                <a:latin typeface="Open Sans Bold"/>
                <a:ea typeface="Open Sans Bold"/>
                <a:cs typeface="Open Sans Bold"/>
                <a:sym typeface="Open Sans Bold"/>
              </a:rPr>
              <a:t>Өнеркәсіптегі қолданылуы</a:t>
            </a:r>
            <a:r>
              <a:rPr lang="en-US" sz="3399">
                <a:solidFill>
                  <a:srgbClr val="FFFFFF"/>
                </a:solidFill>
                <a:latin typeface="Open Sans"/>
                <a:ea typeface="Open Sans"/>
                <a:cs typeface="Open Sans"/>
                <a:sym typeface="Open Sans"/>
              </a:rPr>
              <a:t>. Алкиндердің ең маңызды өкілі — ацетилен (C₂H₂). Оның және басқа да алкиндердің өндірістік маңызы өте жоғары: а) Органикалық синтез, алкиндер түрлі органикалық қосылыстарға айналады, мысалы альдегидтер, кетондар, қышқылдар, спирттер; қосылу, гидратация, тотығу арқылы көптеген өнеркәсіптік өнімдер алынады. б) Пластмасса мен каучук өндірісі, винилацетилен және бутадиен - синтетикалық каучук, полиацетилен - өткізгіш полимерлер алынады; в) Дәнекерлеу және кесу жұмыстары, ацетилен + оттегі → 3000 °C-қа дейін жанып, метал кесуге және дәнекерлеуге қолданылады, </a:t>
            </a:r>
          </a:p>
          <a:p>
            <a:pPr algn="ctr">
              <a:lnSpc>
                <a:spcPts val="4759"/>
              </a:lnSpc>
              <a:spcBef>
                <a:spcPct val="0"/>
              </a:spcBef>
            </a:pPr>
            <a:r>
              <a:rPr lang="en-US" sz="3399">
                <a:solidFill>
                  <a:srgbClr val="FFFFFF"/>
                </a:solidFill>
                <a:latin typeface="Open Sans"/>
                <a:ea typeface="Open Sans"/>
                <a:cs typeface="Open Sans"/>
                <a:sym typeface="Open Sans"/>
              </a:rPr>
              <a:t>2C2H2+5O2 → 4CO2+2H2O+жылу</a:t>
            </a:r>
          </a:p>
          <a:p>
            <a:pPr algn="ctr">
              <a:lnSpc>
                <a:spcPts val="4759"/>
              </a:lnSpc>
              <a:spcBef>
                <a:spcPct val="0"/>
              </a:spcBef>
            </a:pPr>
            <a:r>
              <a:rPr lang="en-US" sz="3399">
                <a:solidFill>
                  <a:srgbClr val="FFFFFF"/>
                </a:solidFill>
                <a:latin typeface="Open Sans"/>
                <a:ea typeface="Open Sans"/>
                <a:cs typeface="Open Sans"/>
                <a:sym typeface="Open Sans"/>
              </a:rPr>
              <a:t>г) Еріткіштер мен бояғыштар өндірісі, алкиндерден ацетон, бензол, винилхлорид, т.б. синтезделеді</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83B99"/>
        </a:solidFill>
        <a:effectLst/>
      </p:bgPr>
    </p:bg>
    <p:spTree>
      <p:nvGrpSpPr>
        <p:cNvPr id="1" name=""/>
        <p:cNvGrpSpPr/>
        <p:nvPr/>
      </p:nvGrpSpPr>
      <p:grpSpPr>
        <a:xfrm>
          <a:off x="0" y="0"/>
          <a:ext cx="0" cy="0"/>
          <a:chOff x="0" y="0"/>
          <a:chExt cx="0" cy="0"/>
        </a:xfrm>
      </p:grpSpPr>
      <p:sp>
        <p:nvSpPr>
          <p:cNvPr id="2" name="TextBox 2"/>
          <p:cNvSpPr txBox="1"/>
          <p:nvPr/>
        </p:nvSpPr>
        <p:spPr>
          <a:xfrm>
            <a:off x="514350" y="3379180"/>
            <a:ext cx="17259300" cy="3452441"/>
          </a:xfrm>
          <a:prstGeom prst="rect">
            <a:avLst/>
          </a:prstGeom>
        </p:spPr>
        <p:txBody>
          <a:bodyPr lIns="0" tIns="0" rIns="0" bIns="0" rtlCol="0" anchor="t">
            <a:spAutoFit/>
          </a:bodyPr>
          <a:lstStyle/>
          <a:p>
            <a:pPr algn="ctr">
              <a:lnSpc>
                <a:spcPts val="5515"/>
              </a:lnSpc>
              <a:spcBef>
                <a:spcPct val="0"/>
              </a:spcBef>
            </a:pPr>
            <a:r>
              <a:rPr lang="en-US" sz="3939">
                <a:solidFill>
                  <a:srgbClr val="FFFFFF"/>
                </a:solidFill>
                <a:latin typeface="Open Sans"/>
                <a:ea typeface="Open Sans"/>
                <a:cs typeface="Open Sans"/>
                <a:sym typeface="Open Sans"/>
              </a:rPr>
              <a:t>Фармацевтика мен медицинада қолданылуы. а) Дәрілік заттар синтезі, алкин құрылымы бар қосылыстардан антисептик, гормон, антибиотик синтезделеді, мысалы: этинилэстрадиол - контрацептивтік дәріде; б) цитостатиктер (обырға қарсы заттар), алкин құрылымды заттар жасуша бөлінуін тежейді.</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83B99"/>
        </a:solidFill>
        <a:effectLst/>
      </p:bgPr>
    </p:bg>
    <p:spTree>
      <p:nvGrpSpPr>
        <p:cNvPr id="1" name=""/>
        <p:cNvGrpSpPr/>
        <p:nvPr/>
      </p:nvGrpSpPr>
      <p:grpSpPr>
        <a:xfrm>
          <a:off x="0" y="0"/>
          <a:ext cx="0" cy="0"/>
          <a:chOff x="0" y="0"/>
          <a:chExt cx="0" cy="0"/>
        </a:xfrm>
      </p:grpSpPr>
      <p:sp>
        <p:nvSpPr>
          <p:cNvPr id="2" name="TextBox 2"/>
          <p:cNvSpPr txBox="1"/>
          <p:nvPr/>
        </p:nvSpPr>
        <p:spPr>
          <a:xfrm>
            <a:off x="514350" y="3019742"/>
            <a:ext cx="17259300" cy="4180840"/>
          </a:xfrm>
          <a:prstGeom prst="rect">
            <a:avLst/>
          </a:prstGeom>
        </p:spPr>
        <p:txBody>
          <a:bodyPr lIns="0" tIns="0" rIns="0" bIns="0" rtlCol="0" anchor="t">
            <a:spAutoFit/>
          </a:bodyPr>
          <a:lstStyle/>
          <a:p>
            <a:pPr algn="ctr">
              <a:lnSpc>
                <a:spcPts val="4759"/>
              </a:lnSpc>
              <a:spcBef>
                <a:spcPct val="0"/>
              </a:spcBef>
            </a:pPr>
            <a:r>
              <a:rPr lang="en-US" sz="3399">
                <a:solidFill>
                  <a:srgbClr val="FFFFFF"/>
                </a:solidFill>
                <a:latin typeface="Open Sans"/>
                <a:ea typeface="Open Sans"/>
                <a:cs typeface="Open Sans"/>
                <a:sym typeface="Open Sans"/>
              </a:rPr>
              <a:t>Тіршілік үшін маңызы. Алкиндердің өзі табиғатта көп кездеспесе де, алкин туындылары биохимиялық процестерде маңызды рөл атқарады: а) табиғи өнімдер құрамында, кейбір бактериялар мен теңіз балдырлары құрамында алкин құрылымды липидтер болады; б) биологиялық белсенді қосылыстар, кейбір антибиотиктер (мысалы, кинетин) құрамында алкин топтары бар, в) биосинтез зерттеулерінде, алкин топтары биомолекулаларды белгілеу үшін қолданылатын химиялық маркерлер ретінде қызмет етеді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483B99"/>
        </a:solidFill>
        <a:effectLst/>
      </p:bgPr>
    </p:bg>
    <p:spTree>
      <p:nvGrpSpPr>
        <p:cNvPr id="1" name=""/>
        <p:cNvGrpSpPr/>
        <p:nvPr/>
      </p:nvGrpSpPr>
      <p:grpSpPr>
        <a:xfrm>
          <a:off x="0" y="0"/>
          <a:ext cx="0" cy="0"/>
          <a:chOff x="0" y="0"/>
          <a:chExt cx="0" cy="0"/>
        </a:xfrm>
      </p:grpSpPr>
      <p:sp>
        <p:nvSpPr>
          <p:cNvPr id="2" name="TextBox 2"/>
          <p:cNvSpPr txBox="1"/>
          <p:nvPr/>
        </p:nvSpPr>
        <p:spPr>
          <a:xfrm>
            <a:off x="0" y="1804275"/>
            <a:ext cx="18288000" cy="7275842"/>
          </a:xfrm>
          <a:prstGeom prst="rect">
            <a:avLst/>
          </a:prstGeom>
        </p:spPr>
        <p:txBody>
          <a:bodyPr lIns="0" tIns="0" rIns="0" bIns="0" rtlCol="0" anchor="t">
            <a:spAutoFit/>
          </a:bodyPr>
          <a:lstStyle/>
          <a:p>
            <a:pPr algn="ctr">
              <a:lnSpc>
                <a:spcPts val="5267"/>
              </a:lnSpc>
              <a:spcBef>
                <a:spcPct val="0"/>
              </a:spcBef>
            </a:pPr>
            <a:r>
              <a:rPr lang="en-US" sz="3762">
                <a:solidFill>
                  <a:srgbClr val="FFFFFF"/>
                </a:solidFill>
                <a:latin typeface="Open Sans"/>
                <a:ea typeface="Open Sans"/>
                <a:cs typeface="Open Sans"/>
                <a:sym typeface="Open Sans"/>
              </a:rPr>
              <a:t>Экологиялық және қауіпсіздік аспектілері. Ацетилен – жарылғыш және уландырғыш зат; оны қолданғанда қауіпсіздік шаралары қажет; жануы кезінде зиянсыз өнімдер (CO₂, H₂O) бөлінеді.</a:t>
            </a:r>
          </a:p>
          <a:p>
            <a:pPr algn="ctr">
              <a:lnSpc>
                <a:spcPts val="5267"/>
              </a:lnSpc>
              <a:spcBef>
                <a:spcPct val="0"/>
              </a:spcBef>
            </a:pPr>
            <a:endParaRPr lang="en-US" sz="3762">
              <a:solidFill>
                <a:srgbClr val="FFFFFF"/>
              </a:solidFill>
              <a:latin typeface="Open Sans"/>
              <a:ea typeface="Open Sans"/>
              <a:cs typeface="Open Sans"/>
              <a:sym typeface="Open Sans"/>
            </a:endParaRPr>
          </a:p>
          <a:p>
            <a:pPr algn="ctr">
              <a:lnSpc>
                <a:spcPts val="5267"/>
              </a:lnSpc>
              <a:spcBef>
                <a:spcPct val="0"/>
              </a:spcBef>
            </a:pPr>
            <a:r>
              <a:rPr lang="en-US" sz="3762">
                <a:solidFill>
                  <a:srgbClr val="FFFFFF"/>
                </a:solidFill>
                <a:latin typeface="Open Sans"/>
                <a:ea typeface="Open Sans"/>
                <a:cs typeface="Open Sans"/>
                <a:sym typeface="Open Sans"/>
              </a:rPr>
              <a:t>Сонымен қорытындылай келе, алкиндер өнеркәсіпте, химияда және медицинада кең қолданылады, ацетилен - маңызды шикізат, әрі энергетикалық көзі. Алкин туындылары биологиялық белсенді қосылыстар мен дәрі-дәрмек синтезінде қолданылады. Болашақта алкиндерге негізделген нанотехнологиялар мен биомедицинада жаңа мүмкіндіктер ашылуда.</a:t>
            </a:r>
          </a:p>
          <a:p>
            <a:pPr algn="ctr">
              <a:lnSpc>
                <a:spcPts val="5267"/>
              </a:lnSpc>
              <a:spcBef>
                <a:spcPct val="0"/>
              </a:spcBef>
            </a:pPr>
            <a:r>
              <a:rPr lang="en-US" sz="3762">
                <a:solidFill>
                  <a:srgbClr val="FFFFFF"/>
                </a:solidFill>
                <a:latin typeface="Open Sans"/>
                <a:ea typeface="Open Sans"/>
                <a:cs typeface="Open Sans"/>
                <a:sym typeface="Open Sans"/>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74178" y="279042"/>
            <a:ext cx="16913822" cy="9575443"/>
          </a:xfrm>
          <a:prstGeom prst="rect">
            <a:avLst/>
          </a:prstGeom>
        </p:spPr>
        <p:txBody>
          <a:bodyPr lIns="0" tIns="0" rIns="0" bIns="0" rtlCol="0" anchor="t">
            <a:spAutoFit/>
          </a:bodyPr>
          <a:lstStyle/>
          <a:p>
            <a:pPr algn="l">
              <a:lnSpc>
                <a:spcPts val="4044"/>
              </a:lnSpc>
              <a:spcBef>
                <a:spcPct val="0"/>
              </a:spcBef>
            </a:pPr>
            <a:r>
              <a:rPr lang="en-US" sz="2889" b="1">
                <a:solidFill>
                  <a:srgbClr val="342B6B"/>
                </a:solidFill>
                <a:latin typeface="Open Sans Bold"/>
                <a:ea typeface="Open Sans Bold"/>
                <a:cs typeface="Open Sans Bold"/>
                <a:sym typeface="Open Sans Bold"/>
              </a:rPr>
              <a:t>Бақылау сұрақтары:</a:t>
            </a:r>
          </a:p>
          <a:p>
            <a:pPr algn="l">
              <a:lnSpc>
                <a:spcPts val="4044"/>
              </a:lnSpc>
              <a:spcBef>
                <a:spcPct val="0"/>
              </a:spcBef>
            </a:pPr>
            <a:r>
              <a:rPr lang="en-US" sz="2889" b="1">
                <a:solidFill>
                  <a:srgbClr val="342B6B"/>
                </a:solidFill>
                <a:latin typeface="Open Sans Bold"/>
                <a:ea typeface="Open Sans Bold"/>
                <a:cs typeface="Open Sans Bold"/>
                <a:sym typeface="Open Sans Bold"/>
              </a:rPr>
              <a:t>1. Алкиндер дегеніміз не? Жалпы формуласы қандай?</a:t>
            </a:r>
          </a:p>
          <a:p>
            <a:pPr algn="l">
              <a:lnSpc>
                <a:spcPts val="4044"/>
              </a:lnSpc>
              <a:spcBef>
                <a:spcPct val="0"/>
              </a:spcBef>
            </a:pPr>
            <a:r>
              <a:rPr lang="en-US" sz="2889" b="1">
                <a:solidFill>
                  <a:srgbClr val="342B6B"/>
                </a:solidFill>
                <a:latin typeface="Open Sans Bold"/>
                <a:ea typeface="Open Sans Bold"/>
                <a:cs typeface="Open Sans Bold"/>
                <a:sym typeface="Open Sans Bold"/>
              </a:rPr>
              <a:t>2. Этин мен пропиннің құрылымдық формулаларын жазыңыз.</a:t>
            </a:r>
          </a:p>
          <a:p>
            <a:pPr algn="l">
              <a:lnSpc>
                <a:spcPts val="4044"/>
              </a:lnSpc>
              <a:spcBef>
                <a:spcPct val="0"/>
              </a:spcBef>
            </a:pPr>
            <a:r>
              <a:rPr lang="en-US" sz="2889" b="1">
                <a:solidFill>
                  <a:srgbClr val="342B6B"/>
                </a:solidFill>
                <a:latin typeface="Open Sans Bold"/>
                <a:ea typeface="Open Sans Bold"/>
                <a:cs typeface="Open Sans Bold"/>
                <a:sym typeface="Open Sans Bold"/>
              </a:rPr>
              <a:t>3. Алкиндердің номенклатурасын түсіндіріңіз. Үштік байланыстың орны қалай белгіленеді?</a:t>
            </a:r>
          </a:p>
          <a:p>
            <a:pPr algn="l">
              <a:lnSpc>
                <a:spcPts val="4044"/>
              </a:lnSpc>
              <a:spcBef>
                <a:spcPct val="0"/>
              </a:spcBef>
            </a:pPr>
            <a:r>
              <a:rPr lang="en-US" sz="2889" b="1">
                <a:solidFill>
                  <a:srgbClr val="342B6B"/>
                </a:solidFill>
                <a:latin typeface="Open Sans Bold"/>
                <a:ea typeface="Open Sans Bold"/>
                <a:cs typeface="Open Sans Bold"/>
                <a:sym typeface="Open Sans Bold"/>
              </a:rPr>
              <a:t>4. Алкиндердің агрегаттық күйі мен иісін сипаттаңыз.</a:t>
            </a:r>
          </a:p>
          <a:p>
            <a:pPr algn="l">
              <a:lnSpc>
                <a:spcPts val="4044"/>
              </a:lnSpc>
              <a:spcBef>
                <a:spcPct val="0"/>
              </a:spcBef>
            </a:pPr>
            <a:r>
              <a:rPr lang="en-US" sz="2889" b="1">
                <a:solidFill>
                  <a:srgbClr val="342B6B"/>
                </a:solidFill>
                <a:latin typeface="Open Sans Bold"/>
                <a:ea typeface="Open Sans Bold"/>
                <a:cs typeface="Open Sans Bold"/>
                <a:sym typeface="Open Sans Bold"/>
              </a:rPr>
              <a:t>5. Алкиндердің суда еруі және органикалық еріткіштердегі ерігіштігі қандай?</a:t>
            </a:r>
          </a:p>
          <a:p>
            <a:pPr algn="l">
              <a:lnSpc>
                <a:spcPts val="4044"/>
              </a:lnSpc>
              <a:spcBef>
                <a:spcPct val="0"/>
              </a:spcBef>
            </a:pPr>
            <a:r>
              <a:rPr lang="en-US" sz="2889" b="1">
                <a:solidFill>
                  <a:srgbClr val="342B6B"/>
                </a:solidFill>
                <a:latin typeface="Open Sans Bold"/>
                <a:ea typeface="Open Sans Bold"/>
                <a:cs typeface="Open Sans Bold"/>
                <a:sym typeface="Open Sans Bold"/>
              </a:rPr>
              <a:t>6. Алкиндерде қандай изомерия түрлері кездеседі?</a:t>
            </a:r>
          </a:p>
          <a:p>
            <a:pPr algn="l">
              <a:lnSpc>
                <a:spcPts val="4044"/>
              </a:lnSpc>
              <a:spcBef>
                <a:spcPct val="0"/>
              </a:spcBef>
            </a:pPr>
            <a:r>
              <a:rPr lang="en-US" sz="2889" b="1">
                <a:solidFill>
                  <a:srgbClr val="342B6B"/>
                </a:solidFill>
                <a:latin typeface="Open Sans Bold"/>
                <a:ea typeface="Open Sans Bold"/>
                <a:cs typeface="Open Sans Bold"/>
                <a:sym typeface="Open Sans Bold"/>
              </a:rPr>
              <a:t>7. Алкиндерді лабораториялық жолмен алу әдістерін атаңыз.</a:t>
            </a:r>
          </a:p>
          <a:p>
            <a:pPr algn="l">
              <a:lnSpc>
                <a:spcPts val="4044"/>
              </a:lnSpc>
              <a:spcBef>
                <a:spcPct val="0"/>
              </a:spcBef>
            </a:pPr>
            <a:r>
              <a:rPr lang="en-US" sz="2889" b="1">
                <a:solidFill>
                  <a:srgbClr val="342B6B"/>
                </a:solidFill>
                <a:latin typeface="Open Sans Bold"/>
                <a:ea typeface="Open Sans Bold"/>
                <a:cs typeface="Open Sans Bold"/>
                <a:sym typeface="Open Sans Bold"/>
              </a:rPr>
              <a:t>8. Өнеркәсіпте ацетилен қандай әдіспен алынады?</a:t>
            </a:r>
          </a:p>
          <a:p>
            <a:pPr algn="l">
              <a:lnSpc>
                <a:spcPts val="4044"/>
              </a:lnSpc>
              <a:spcBef>
                <a:spcPct val="0"/>
              </a:spcBef>
            </a:pPr>
            <a:r>
              <a:rPr lang="en-US" sz="2889" b="1">
                <a:solidFill>
                  <a:srgbClr val="342B6B"/>
                </a:solidFill>
                <a:latin typeface="Open Sans Bold"/>
                <a:ea typeface="Open Sans Bold"/>
                <a:cs typeface="Open Sans Bold"/>
                <a:sym typeface="Open Sans Bold"/>
              </a:rPr>
              <a:t>9. Кальций карбидінен ацетилен алу реакциясын жазыңыз.</a:t>
            </a:r>
          </a:p>
          <a:p>
            <a:pPr algn="l">
              <a:lnSpc>
                <a:spcPts val="4044"/>
              </a:lnSpc>
              <a:spcBef>
                <a:spcPct val="0"/>
              </a:spcBef>
            </a:pPr>
            <a:r>
              <a:rPr lang="en-US" sz="2889" b="1">
                <a:solidFill>
                  <a:srgbClr val="342B6B"/>
                </a:solidFill>
                <a:latin typeface="Open Sans Bold"/>
                <a:ea typeface="Open Sans Bold"/>
                <a:cs typeface="Open Sans Bold"/>
                <a:sym typeface="Open Sans Bold"/>
              </a:rPr>
              <a:t>10. Алкиндердің электрофильді қосылу реакциясы қандай механизм арқылы жүреді?</a:t>
            </a:r>
          </a:p>
          <a:p>
            <a:pPr algn="l">
              <a:lnSpc>
                <a:spcPts val="4044"/>
              </a:lnSpc>
              <a:spcBef>
                <a:spcPct val="0"/>
              </a:spcBef>
            </a:pPr>
            <a:r>
              <a:rPr lang="en-US" sz="2889" b="1">
                <a:solidFill>
                  <a:srgbClr val="342B6B"/>
                </a:solidFill>
                <a:latin typeface="Open Sans Bold"/>
                <a:ea typeface="Open Sans Bold"/>
                <a:cs typeface="Open Sans Bold"/>
                <a:sym typeface="Open Sans Bold"/>
              </a:rPr>
              <a:t>11. Нуклеофильді қосылу реакциясы алкиндерде қандай жағдайларда жүзеге асады?</a:t>
            </a:r>
          </a:p>
          <a:p>
            <a:pPr algn="l">
              <a:lnSpc>
                <a:spcPts val="4044"/>
              </a:lnSpc>
              <a:spcBef>
                <a:spcPct val="0"/>
              </a:spcBef>
            </a:pPr>
            <a:r>
              <a:rPr lang="en-US" sz="2889" b="1">
                <a:solidFill>
                  <a:srgbClr val="342B6B"/>
                </a:solidFill>
                <a:latin typeface="Open Sans Bold"/>
                <a:ea typeface="Open Sans Bold"/>
                <a:cs typeface="Open Sans Bold"/>
                <a:sym typeface="Open Sans Bold"/>
              </a:rPr>
              <a:t>12. Олигомерлену мен полимерлену үдерістері бір-бірінен несімен ерекшеленеді?</a:t>
            </a:r>
          </a:p>
          <a:p>
            <a:pPr algn="l">
              <a:lnSpc>
                <a:spcPts val="4044"/>
              </a:lnSpc>
              <a:spcBef>
                <a:spcPct val="0"/>
              </a:spcBef>
            </a:pPr>
            <a:r>
              <a:rPr lang="en-US" sz="2889" b="1">
                <a:solidFill>
                  <a:srgbClr val="342B6B"/>
                </a:solidFill>
                <a:latin typeface="Open Sans Bold"/>
                <a:ea typeface="Open Sans Bold"/>
                <a:cs typeface="Open Sans Bold"/>
                <a:sym typeface="Open Sans Bold"/>
              </a:rPr>
              <a:t>13. Алкиндер қос байланысы бар қосылыстардан қандай құрылымдық және химиялық ерекшеліктерімен ажыратылады?</a:t>
            </a:r>
          </a:p>
          <a:p>
            <a:pPr algn="l">
              <a:lnSpc>
                <a:spcPts val="4044"/>
              </a:lnSpc>
              <a:spcBef>
                <a:spcPct val="0"/>
              </a:spcBef>
            </a:pPr>
            <a:r>
              <a:rPr lang="en-US" sz="2889" b="1">
                <a:solidFill>
                  <a:srgbClr val="342B6B"/>
                </a:solidFill>
                <a:latin typeface="Open Sans Bold"/>
                <a:ea typeface="Open Sans Bold"/>
                <a:cs typeface="Open Sans Bold"/>
                <a:sym typeface="Open Sans Bold"/>
              </a:rPr>
              <a:t>14. Алкиндердің қолданылу салалары қандай?</a:t>
            </a:r>
          </a:p>
          <a:p>
            <a:pPr algn="l">
              <a:lnSpc>
                <a:spcPts val="4044"/>
              </a:lnSpc>
              <a:spcBef>
                <a:spcPct val="0"/>
              </a:spcBef>
            </a:pPr>
            <a:r>
              <a:rPr lang="en-US" sz="2889" b="1">
                <a:solidFill>
                  <a:srgbClr val="342B6B"/>
                </a:solidFill>
                <a:latin typeface="Open Sans Bold"/>
                <a:ea typeface="Open Sans Bold"/>
                <a:cs typeface="Open Sans Bold"/>
                <a:sym typeface="Open Sans Bold"/>
              </a:rPr>
              <a:t>15. Алкиндердің химиялық белсенділігі үштік байланыспен қалай байланысты?</a:t>
            </a:r>
          </a:p>
          <a:p>
            <a:pPr algn="l">
              <a:lnSpc>
                <a:spcPts val="4044"/>
              </a:lnSpc>
              <a:spcBef>
                <a:spcPct val="0"/>
              </a:spcBef>
            </a:pPr>
            <a:r>
              <a:rPr lang="en-US" sz="2889" b="1">
                <a:solidFill>
                  <a:srgbClr val="342B6B"/>
                </a:solidFill>
                <a:latin typeface="Open Sans Bold"/>
                <a:ea typeface="Open Sans Bold"/>
                <a:cs typeface="Open Sans Bold"/>
                <a:sym typeface="Open Sans Bold"/>
              </a:rPr>
              <a:t>16. Алкиндердің қоршаған ортаға әсері мен қауіпсіздік шараларын сипаттаңыз.</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2682" y="962025"/>
            <a:ext cx="17462637" cy="7291797"/>
          </a:xfrm>
          <a:prstGeom prst="rect">
            <a:avLst/>
          </a:prstGeom>
        </p:spPr>
        <p:txBody>
          <a:bodyPr lIns="0" tIns="0" rIns="0" bIns="0" rtlCol="0" anchor="t">
            <a:spAutoFit/>
          </a:bodyPr>
          <a:lstStyle/>
          <a:p>
            <a:pPr algn="ctr">
              <a:lnSpc>
                <a:spcPts val="4439"/>
              </a:lnSpc>
              <a:spcBef>
                <a:spcPct val="0"/>
              </a:spcBef>
            </a:pPr>
            <a:r>
              <a:rPr lang="en-US" sz="3171" b="1">
                <a:solidFill>
                  <a:srgbClr val="483B99"/>
                </a:solidFill>
                <a:latin typeface="Open Sans Bold"/>
                <a:ea typeface="Open Sans Bold"/>
                <a:cs typeface="Open Sans Bold"/>
                <a:sym typeface="Open Sans Bold"/>
              </a:rPr>
              <a:t>1. Алкиндердің жалпы сипаттамасы, физикалық қасиеттері, номенклатурасы, изомериясы және алыну жолдары.</a:t>
            </a:r>
          </a:p>
          <a:p>
            <a:pPr algn="ctr">
              <a:lnSpc>
                <a:spcPts val="4439"/>
              </a:lnSpc>
              <a:spcBef>
                <a:spcPct val="0"/>
              </a:spcBef>
            </a:pPr>
            <a:endParaRPr lang="en-US" sz="3171" b="1">
              <a:solidFill>
                <a:srgbClr val="483B99"/>
              </a:solidFill>
              <a:latin typeface="Open Sans Bold"/>
              <a:ea typeface="Open Sans Bold"/>
              <a:cs typeface="Open Sans Bold"/>
              <a:sym typeface="Open Sans Bold"/>
            </a:endParaRPr>
          </a:p>
          <a:p>
            <a:pPr algn="ctr">
              <a:lnSpc>
                <a:spcPts val="4439"/>
              </a:lnSpc>
              <a:spcBef>
                <a:spcPct val="0"/>
              </a:spcBef>
            </a:pPr>
            <a:r>
              <a:rPr lang="en-US" sz="3171">
                <a:solidFill>
                  <a:srgbClr val="483B99"/>
                </a:solidFill>
                <a:latin typeface="Open Sans"/>
                <a:ea typeface="Open Sans"/>
                <a:cs typeface="Open Sans"/>
                <a:sym typeface="Open Sans"/>
              </a:rPr>
              <a:t>Алкиндер – құрамында бір үштік байланысы бар қанықпаған көмірсутектер. Жалпы формуласы: CnH2n−2. Ең қарапайым алкин – этин (ацетилен), формуласы: C2H2. Алкиндер молекуласында көміртек атомдары sp-гибридтелген, үштік байланыс өте реактивті, оңай үзіледі. Құрылымдық ерекшеліктері: үштік байланыс (C≡C), бір σ-байланыс, екі π-байланыс, олар бір-біріне перпендикуляр орналасады, sp-гибридтелу. Үштік байланыс түзуші көміртек атомдары sp-гибридтелген, 1 s-орбиталь + 1 p-орбиталь → 2 sp-гибрид орбиталь, қалған 2 p-орбиталь - π-байланыстар түзуге қатысады. Кеңістіктік құрылымы: алкиндерде үштік байланыстың екі жағындағы атомдар сызық бойымен орналасады, байланыс бұрышы: 180°, молекула жазық емес, сызықтық. Мысал: ацетилен H–C≡C–H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419667"/>
            <a:ext cx="15727680" cy="5380990"/>
          </a:xfrm>
          <a:prstGeom prst="rect">
            <a:avLst/>
          </a:prstGeom>
        </p:spPr>
        <p:txBody>
          <a:bodyPr lIns="0" tIns="0" rIns="0" bIns="0" rtlCol="0" anchor="t">
            <a:spAutoFit/>
          </a:bodyPr>
          <a:lstStyle/>
          <a:p>
            <a:pPr algn="just">
              <a:lnSpc>
                <a:spcPts val="4759"/>
              </a:lnSpc>
              <a:spcBef>
                <a:spcPct val="0"/>
              </a:spcBef>
            </a:pPr>
            <a:r>
              <a:rPr lang="en-US" sz="3399">
                <a:solidFill>
                  <a:srgbClr val="483B99"/>
                </a:solidFill>
                <a:latin typeface="Open Sans"/>
                <a:ea typeface="Open Sans"/>
                <a:cs typeface="Open Sans"/>
                <a:sym typeface="Open Sans"/>
              </a:rPr>
              <a:t>Сызықтық құрылым, көміртек атомдарының арасындағы үштік байланыс 1 σ + 2 π.</a:t>
            </a:r>
          </a:p>
          <a:p>
            <a:pPr algn="just">
              <a:lnSpc>
                <a:spcPts val="4759"/>
              </a:lnSpc>
              <a:spcBef>
                <a:spcPct val="0"/>
              </a:spcBef>
            </a:pPr>
            <a:r>
              <a:rPr lang="en-US" sz="3399">
                <a:solidFill>
                  <a:srgbClr val="483B99"/>
                </a:solidFill>
                <a:latin typeface="Open Sans"/>
                <a:ea typeface="Open Sans"/>
                <a:cs typeface="Open Sans"/>
                <a:sym typeface="Open Sans"/>
              </a:rPr>
              <a:t>Алкиндерде көміртек тізбегі ұзара келе орынбасу (позициялық) және тізбектік изомерия байқалады. Мысалы: 1-бутин: CH≡C-CH2-CH3; 2-бутин: CH3-C≡C-CH3</a:t>
            </a:r>
          </a:p>
          <a:p>
            <a:pPr algn="just">
              <a:lnSpc>
                <a:spcPts val="4759"/>
              </a:lnSpc>
              <a:spcBef>
                <a:spcPct val="0"/>
              </a:spcBef>
            </a:pPr>
            <a:r>
              <a:rPr lang="en-US" sz="3399">
                <a:solidFill>
                  <a:srgbClr val="483B99"/>
                </a:solidFill>
                <a:latin typeface="Open Sans"/>
                <a:ea typeface="Open Sans"/>
                <a:cs typeface="Open Sans"/>
                <a:sym typeface="Open Sans"/>
              </a:rPr>
              <a:t>Алкиндердің физикалық қасиеттері олардың молекулалық массасына, молекула құрылымына және үштік байланысқа байланысты өзгереді. Бұл қасиеттерге күйі (газ, сұйық, қатты), иісі, еруі, қайнау/балқу температурасы және тығыздығы жатады.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16295" y="971550"/>
            <a:ext cx="15855410" cy="8665703"/>
          </a:xfrm>
          <a:prstGeom prst="rect">
            <a:avLst/>
          </a:prstGeom>
        </p:spPr>
        <p:txBody>
          <a:bodyPr lIns="0" tIns="0" rIns="0" bIns="0" rtlCol="0" anchor="t">
            <a:spAutoFit/>
          </a:bodyPr>
          <a:lstStyle/>
          <a:p>
            <a:pPr algn="ctr">
              <a:lnSpc>
                <a:spcPts val="4312"/>
              </a:lnSpc>
              <a:spcBef>
                <a:spcPct val="0"/>
              </a:spcBef>
            </a:pPr>
            <a:r>
              <a:rPr lang="en-US" sz="3080" b="1">
                <a:solidFill>
                  <a:srgbClr val="342B6B"/>
                </a:solidFill>
                <a:latin typeface="Open Sans Bold"/>
                <a:ea typeface="Open Sans Bold"/>
                <a:cs typeface="Open Sans Bold"/>
                <a:sym typeface="Open Sans Bold"/>
              </a:rPr>
              <a:t>1. Физикалық күйі (агрегаттық күйі)</a:t>
            </a:r>
          </a:p>
          <a:p>
            <a:pPr algn="ctr">
              <a:lnSpc>
                <a:spcPts val="4312"/>
              </a:lnSpc>
              <a:spcBef>
                <a:spcPct val="0"/>
              </a:spcBef>
            </a:pPr>
            <a:r>
              <a:rPr lang="en-US" sz="3080">
                <a:solidFill>
                  <a:srgbClr val="342B6B"/>
                </a:solidFill>
                <a:latin typeface="Open Sans"/>
                <a:ea typeface="Open Sans"/>
                <a:cs typeface="Open Sans"/>
                <a:sym typeface="Open Sans"/>
              </a:rPr>
              <a:t>- C₂H₂ – C₄H₆ аралығындағы төменгі алкиндер — газ күйінде болады (мысалы, этин, пропин, бутин).</a:t>
            </a:r>
          </a:p>
          <a:p>
            <a:pPr algn="ctr">
              <a:lnSpc>
                <a:spcPts val="4312"/>
              </a:lnSpc>
              <a:spcBef>
                <a:spcPct val="0"/>
              </a:spcBef>
            </a:pPr>
            <a:r>
              <a:rPr lang="en-US" sz="3080">
                <a:solidFill>
                  <a:srgbClr val="342B6B"/>
                </a:solidFill>
                <a:latin typeface="Open Sans"/>
                <a:ea typeface="Open Sans"/>
                <a:cs typeface="Open Sans"/>
                <a:sym typeface="Open Sans"/>
              </a:rPr>
              <a:t>- C₅ – C₁₅ аралығындағы алкиндер — сұйық күйде кездеседі.</a:t>
            </a:r>
          </a:p>
          <a:p>
            <a:pPr algn="ctr">
              <a:lnSpc>
                <a:spcPts val="4312"/>
              </a:lnSpc>
              <a:spcBef>
                <a:spcPct val="0"/>
              </a:spcBef>
            </a:pPr>
            <a:r>
              <a:rPr lang="en-US" sz="3080">
                <a:solidFill>
                  <a:srgbClr val="342B6B"/>
                </a:solidFill>
                <a:latin typeface="Open Sans"/>
                <a:ea typeface="Open Sans"/>
                <a:cs typeface="Open Sans"/>
                <a:sym typeface="Open Sans"/>
              </a:rPr>
              <a:t>- C₁₆ және одан жоғары алкиндер — қатты заттар.</a:t>
            </a:r>
          </a:p>
          <a:p>
            <a:pPr algn="ctr">
              <a:lnSpc>
                <a:spcPts val="4312"/>
              </a:lnSpc>
              <a:spcBef>
                <a:spcPct val="0"/>
              </a:spcBef>
            </a:pPr>
            <a:endParaRPr lang="en-US" sz="3080">
              <a:solidFill>
                <a:srgbClr val="342B6B"/>
              </a:solidFill>
              <a:latin typeface="Open Sans"/>
              <a:ea typeface="Open Sans"/>
              <a:cs typeface="Open Sans"/>
              <a:sym typeface="Open Sans"/>
            </a:endParaRPr>
          </a:p>
          <a:p>
            <a:pPr algn="ctr">
              <a:lnSpc>
                <a:spcPts val="4312"/>
              </a:lnSpc>
              <a:spcBef>
                <a:spcPct val="0"/>
              </a:spcBef>
            </a:pPr>
            <a:r>
              <a:rPr lang="en-US" sz="3080" b="1">
                <a:solidFill>
                  <a:srgbClr val="342B6B"/>
                </a:solidFill>
                <a:latin typeface="Open Sans Bold"/>
                <a:ea typeface="Open Sans Bold"/>
                <a:cs typeface="Open Sans Bold"/>
                <a:sym typeface="Open Sans Bold"/>
              </a:rPr>
              <a:t>2. Түсі мен иісі</a:t>
            </a:r>
          </a:p>
          <a:p>
            <a:pPr algn="ctr">
              <a:lnSpc>
                <a:spcPts val="4312"/>
              </a:lnSpc>
              <a:spcBef>
                <a:spcPct val="0"/>
              </a:spcBef>
            </a:pPr>
            <a:r>
              <a:rPr lang="en-US" sz="3080">
                <a:solidFill>
                  <a:srgbClr val="342B6B"/>
                </a:solidFill>
                <a:latin typeface="Open Sans"/>
                <a:ea typeface="Open Sans"/>
                <a:cs typeface="Open Sans"/>
                <a:sym typeface="Open Sans"/>
              </a:rPr>
              <a:t>- Таза алкиндер — түссіз заттар.</a:t>
            </a:r>
          </a:p>
          <a:p>
            <a:pPr algn="ctr">
              <a:lnSpc>
                <a:spcPts val="4312"/>
              </a:lnSpc>
              <a:spcBef>
                <a:spcPct val="0"/>
              </a:spcBef>
            </a:pPr>
            <a:r>
              <a:rPr lang="en-US" sz="3080">
                <a:solidFill>
                  <a:srgbClr val="342B6B"/>
                </a:solidFill>
                <a:latin typeface="Open Sans"/>
                <a:ea typeface="Open Sans"/>
                <a:cs typeface="Open Sans"/>
                <a:sym typeface="Open Sans"/>
              </a:rPr>
              <a:t>- Көпшілігінде өзіндік иіс бар, әсіресе төменгі алкиндерде (этин – өткір иісті).</a:t>
            </a:r>
          </a:p>
          <a:p>
            <a:pPr algn="ctr">
              <a:lnSpc>
                <a:spcPts val="4312"/>
              </a:lnSpc>
              <a:spcBef>
                <a:spcPct val="0"/>
              </a:spcBef>
            </a:pPr>
            <a:r>
              <a:rPr lang="en-US" sz="3080">
                <a:solidFill>
                  <a:srgbClr val="342B6B"/>
                </a:solidFill>
                <a:latin typeface="Open Sans"/>
                <a:ea typeface="Open Sans"/>
                <a:cs typeface="Open Sans"/>
                <a:sym typeface="Open Sans"/>
              </a:rPr>
              <a:t>- Техникалық ацетиленде қоспалар болғандықтан, жағымсыз иіс байқалады.</a:t>
            </a:r>
          </a:p>
          <a:p>
            <a:pPr algn="ctr">
              <a:lnSpc>
                <a:spcPts val="4312"/>
              </a:lnSpc>
              <a:spcBef>
                <a:spcPct val="0"/>
              </a:spcBef>
            </a:pPr>
            <a:endParaRPr lang="en-US" sz="3080">
              <a:solidFill>
                <a:srgbClr val="342B6B"/>
              </a:solidFill>
              <a:latin typeface="Open Sans"/>
              <a:ea typeface="Open Sans"/>
              <a:cs typeface="Open Sans"/>
              <a:sym typeface="Open Sans"/>
            </a:endParaRPr>
          </a:p>
          <a:p>
            <a:pPr algn="ctr">
              <a:lnSpc>
                <a:spcPts val="4312"/>
              </a:lnSpc>
              <a:spcBef>
                <a:spcPct val="0"/>
              </a:spcBef>
            </a:pPr>
            <a:r>
              <a:rPr lang="en-US" sz="3080" b="1">
                <a:solidFill>
                  <a:srgbClr val="342B6B"/>
                </a:solidFill>
                <a:latin typeface="Open Sans Bold"/>
                <a:ea typeface="Open Sans Bold"/>
                <a:cs typeface="Open Sans Bold"/>
                <a:sym typeface="Open Sans Bold"/>
              </a:rPr>
              <a:t>3. Суда еруі</a:t>
            </a:r>
          </a:p>
          <a:p>
            <a:pPr algn="ctr">
              <a:lnSpc>
                <a:spcPts val="4312"/>
              </a:lnSpc>
              <a:spcBef>
                <a:spcPct val="0"/>
              </a:spcBef>
            </a:pPr>
            <a:r>
              <a:rPr lang="en-US" sz="3080">
                <a:solidFill>
                  <a:srgbClr val="342B6B"/>
                </a:solidFill>
                <a:latin typeface="Open Sans"/>
                <a:ea typeface="Open Sans"/>
                <a:cs typeface="Open Sans"/>
                <a:sym typeface="Open Sans"/>
              </a:rPr>
              <a:t>- Алкиндер — полюссіз молекулалар болғандықтан, суда ерімейді немесе өте аз ериді.</a:t>
            </a:r>
          </a:p>
          <a:p>
            <a:pPr algn="ctr">
              <a:lnSpc>
                <a:spcPts val="4312"/>
              </a:lnSpc>
              <a:spcBef>
                <a:spcPct val="0"/>
              </a:spcBef>
            </a:pPr>
            <a:r>
              <a:rPr lang="en-US" sz="3080">
                <a:solidFill>
                  <a:srgbClr val="342B6B"/>
                </a:solidFill>
                <a:latin typeface="Open Sans"/>
                <a:ea typeface="Open Sans"/>
                <a:cs typeface="Open Sans"/>
                <a:sym typeface="Open Sans"/>
              </a:rPr>
              <a:t>- Бірақ олар органикалық еріткіштерде (мысалы, эфир, бензол, ацетон) жақсы ериді.</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223609"/>
            <a:ext cx="16484686" cy="8034691"/>
          </a:xfrm>
          <a:prstGeom prst="rect">
            <a:avLst/>
          </a:prstGeom>
        </p:spPr>
        <p:txBody>
          <a:bodyPr lIns="0" tIns="0" rIns="0" bIns="0" rtlCol="0" anchor="t">
            <a:spAutoFit/>
          </a:bodyPr>
          <a:lstStyle/>
          <a:p>
            <a:pPr algn="ctr">
              <a:lnSpc>
                <a:spcPts val="4916"/>
              </a:lnSpc>
              <a:spcBef>
                <a:spcPct val="0"/>
              </a:spcBef>
            </a:pPr>
            <a:r>
              <a:rPr lang="en-US" sz="3511" b="1">
                <a:solidFill>
                  <a:srgbClr val="342B6B"/>
                </a:solidFill>
                <a:latin typeface="Open Sans Bold"/>
                <a:ea typeface="Open Sans Bold"/>
                <a:cs typeface="Open Sans Bold"/>
                <a:sym typeface="Open Sans Bold"/>
              </a:rPr>
              <a:t>4. Тығыздығы</a:t>
            </a:r>
          </a:p>
          <a:p>
            <a:pPr algn="ctr">
              <a:lnSpc>
                <a:spcPts val="4916"/>
              </a:lnSpc>
              <a:spcBef>
                <a:spcPct val="0"/>
              </a:spcBef>
            </a:pPr>
            <a:r>
              <a:rPr lang="en-US" sz="3511">
                <a:solidFill>
                  <a:srgbClr val="342B6B"/>
                </a:solidFill>
                <a:latin typeface="Open Sans"/>
                <a:ea typeface="Open Sans"/>
                <a:cs typeface="Open Sans"/>
                <a:sym typeface="Open Sans"/>
              </a:rPr>
              <a:t>- Алкиндердің тығыздығы сумен салыстырғанда төмен (тығыздығы 1-ден аз), сондықтан олар судың бетінде жүреді.</a:t>
            </a:r>
          </a:p>
          <a:p>
            <a:pPr algn="ctr">
              <a:lnSpc>
                <a:spcPts val="4916"/>
              </a:lnSpc>
              <a:spcBef>
                <a:spcPct val="0"/>
              </a:spcBef>
            </a:pPr>
            <a:r>
              <a:rPr lang="en-US" sz="3511">
                <a:solidFill>
                  <a:srgbClr val="342B6B"/>
                </a:solidFill>
                <a:latin typeface="Open Sans"/>
                <a:ea typeface="Open Sans"/>
                <a:cs typeface="Open Sans"/>
                <a:sym typeface="Open Sans"/>
              </a:rPr>
              <a:t>- Газ тәрізді алкиндердің тығыздығы ауамен салыстырғанда шамалас немесе аздап жоғары (мысалы, этиннің салыстырмалы тығыздығы ≈ 0.91 [ауа=1]).</a:t>
            </a:r>
          </a:p>
          <a:p>
            <a:pPr algn="ctr">
              <a:lnSpc>
                <a:spcPts val="4916"/>
              </a:lnSpc>
              <a:spcBef>
                <a:spcPct val="0"/>
              </a:spcBef>
            </a:pPr>
            <a:endParaRPr lang="en-US" sz="3511">
              <a:solidFill>
                <a:srgbClr val="342B6B"/>
              </a:solidFill>
              <a:latin typeface="Open Sans"/>
              <a:ea typeface="Open Sans"/>
              <a:cs typeface="Open Sans"/>
              <a:sym typeface="Open Sans"/>
            </a:endParaRPr>
          </a:p>
          <a:p>
            <a:pPr algn="ctr">
              <a:lnSpc>
                <a:spcPts val="4916"/>
              </a:lnSpc>
              <a:spcBef>
                <a:spcPct val="0"/>
              </a:spcBef>
            </a:pPr>
            <a:r>
              <a:rPr lang="en-US" sz="3511" b="1">
                <a:solidFill>
                  <a:srgbClr val="342B6B"/>
                </a:solidFill>
                <a:latin typeface="Open Sans Bold"/>
                <a:ea typeface="Open Sans Bold"/>
                <a:cs typeface="Open Sans Bold"/>
                <a:sym typeface="Open Sans Bold"/>
              </a:rPr>
              <a:t>5. Қайнау және балқу температурасы</a:t>
            </a:r>
          </a:p>
          <a:p>
            <a:pPr algn="ctr">
              <a:lnSpc>
                <a:spcPts val="4916"/>
              </a:lnSpc>
              <a:spcBef>
                <a:spcPct val="0"/>
              </a:spcBef>
            </a:pPr>
            <a:r>
              <a:rPr lang="en-US" sz="3511">
                <a:solidFill>
                  <a:srgbClr val="342B6B"/>
                </a:solidFill>
                <a:latin typeface="Open Sans"/>
                <a:ea typeface="Open Sans"/>
                <a:cs typeface="Open Sans"/>
                <a:sym typeface="Open Sans"/>
              </a:rPr>
              <a:t>- Алкиндердің қайнау және балқу температуралары алкандар мен алкендерге қарағанда сәл жоғары, өйткені үштік байланыс молекулааралық әрекеттесуді күшейтеді.</a:t>
            </a:r>
          </a:p>
          <a:p>
            <a:pPr algn="ctr">
              <a:lnSpc>
                <a:spcPts val="4916"/>
              </a:lnSpc>
              <a:spcBef>
                <a:spcPct val="0"/>
              </a:spcBef>
            </a:pPr>
            <a:r>
              <a:rPr lang="en-US" sz="3511">
                <a:solidFill>
                  <a:srgbClr val="342B6B"/>
                </a:solidFill>
                <a:latin typeface="Open Sans"/>
                <a:ea typeface="Open Sans"/>
                <a:cs typeface="Open Sans"/>
                <a:sym typeface="Open Sans"/>
              </a:rPr>
              <a:t>- Молекулалық масса артқан сайын қайнау және балқу температурасы артады.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7904336" y="139902"/>
            <a:ext cx="2479328" cy="580390"/>
          </a:xfrm>
          <a:prstGeom prst="rect">
            <a:avLst/>
          </a:prstGeom>
        </p:spPr>
        <p:txBody>
          <a:bodyPr lIns="0" tIns="0" rIns="0" bIns="0" rtlCol="0" anchor="t">
            <a:spAutoFit/>
          </a:bodyPr>
          <a:lstStyle/>
          <a:p>
            <a:pPr algn="ctr">
              <a:lnSpc>
                <a:spcPts val="4759"/>
              </a:lnSpc>
              <a:spcBef>
                <a:spcPct val="0"/>
              </a:spcBef>
            </a:pPr>
            <a:r>
              <a:rPr lang="en-US" sz="3399" b="1">
                <a:solidFill>
                  <a:srgbClr val="342B6B"/>
                </a:solidFill>
                <a:latin typeface="Open Sans Bold"/>
                <a:ea typeface="Open Sans Bold"/>
                <a:cs typeface="Open Sans Bold"/>
                <a:sym typeface="Open Sans Bold"/>
              </a:rPr>
              <a:t>Мысалдар:</a:t>
            </a:r>
          </a:p>
        </p:txBody>
      </p:sp>
      <p:sp>
        <p:nvSpPr>
          <p:cNvPr id="4" name="TextBox 4"/>
          <p:cNvSpPr txBox="1"/>
          <p:nvPr/>
        </p:nvSpPr>
        <p:spPr>
          <a:xfrm>
            <a:off x="0" y="8306377"/>
            <a:ext cx="18288000" cy="1180465"/>
          </a:xfrm>
          <a:prstGeom prst="rect">
            <a:avLst/>
          </a:prstGeom>
        </p:spPr>
        <p:txBody>
          <a:bodyPr lIns="0" tIns="0" rIns="0" bIns="0" rtlCol="0" anchor="t">
            <a:spAutoFit/>
          </a:bodyPr>
          <a:lstStyle/>
          <a:p>
            <a:pPr algn="ctr">
              <a:lnSpc>
                <a:spcPts val="4759"/>
              </a:lnSpc>
              <a:spcBef>
                <a:spcPct val="0"/>
              </a:spcBef>
            </a:pPr>
            <a:r>
              <a:rPr lang="en-US" sz="3399">
                <a:solidFill>
                  <a:srgbClr val="342B6B"/>
                </a:solidFill>
                <a:latin typeface="Open Sans"/>
                <a:ea typeface="Open Sans"/>
                <a:cs typeface="Open Sans"/>
                <a:sym typeface="Open Sans"/>
              </a:rPr>
              <a:t>Ескерту: 1-бутин мен 2-бутин – позициялық изомерлер, бірақ қайнау температуралары айтарлықтай ерекшеленеді.</a:t>
            </a:r>
          </a:p>
        </p:txBody>
      </p:sp>
      <p:graphicFrame>
        <p:nvGraphicFramePr>
          <p:cNvPr id="5" name="Таблица 4"/>
          <p:cNvGraphicFramePr>
            <a:graphicFrameLocks noGrp="1"/>
          </p:cNvGraphicFramePr>
          <p:nvPr>
            <p:extLst>
              <p:ext uri="{D42A27DB-BD31-4B8C-83A1-F6EECF244321}">
                <p14:modId xmlns:p14="http://schemas.microsoft.com/office/powerpoint/2010/main" val="889290892"/>
              </p:ext>
            </p:extLst>
          </p:nvPr>
        </p:nvGraphicFramePr>
        <p:xfrm>
          <a:off x="1143000" y="1485900"/>
          <a:ext cx="15544800" cy="5228708"/>
        </p:xfrm>
        <a:graphic>
          <a:graphicData uri="http://schemas.openxmlformats.org/drawingml/2006/table">
            <a:tbl>
              <a:tblPr firstRow="1" firstCol="1" bandRow="1">
                <a:tableStyleId>{5940675A-B579-460E-94D1-54222C63F5DA}</a:tableStyleId>
              </a:tblPr>
              <a:tblGrid>
                <a:gridCol w="3885784">
                  <a:extLst>
                    <a:ext uri="{9D8B030D-6E8A-4147-A177-3AD203B41FA5}">
                      <a16:colId xmlns:a16="http://schemas.microsoft.com/office/drawing/2014/main" val="1455177724"/>
                    </a:ext>
                  </a:extLst>
                </a:gridCol>
                <a:gridCol w="3885784">
                  <a:extLst>
                    <a:ext uri="{9D8B030D-6E8A-4147-A177-3AD203B41FA5}">
                      <a16:colId xmlns:a16="http://schemas.microsoft.com/office/drawing/2014/main" val="1628732456"/>
                    </a:ext>
                  </a:extLst>
                </a:gridCol>
                <a:gridCol w="3885784">
                  <a:extLst>
                    <a:ext uri="{9D8B030D-6E8A-4147-A177-3AD203B41FA5}">
                      <a16:colId xmlns:a16="http://schemas.microsoft.com/office/drawing/2014/main" val="3185372521"/>
                    </a:ext>
                  </a:extLst>
                </a:gridCol>
                <a:gridCol w="3887448">
                  <a:extLst>
                    <a:ext uri="{9D8B030D-6E8A-4147-A177-3AD203B41FA5}">
                      <a16:colId xmlns:a16="http://schemas.microsoft.com/office/drawing/2014/main" val="1707625315"/>
                    </a:ext>
                  </a:extLst>
                </a:gridCol>
              </a:tblGrid>
              <a:tr h="1447800">
                <a:tc>
                  <a:txBody>
                    <a:bodyPr/>
                    <a:lstStyle/>
                    <a:p>
                      <a:pPr algn="ctr">
                        <a:lnSpc>
                          <a:spcPct val="107000"/>
                        </a:lnSpc>
                        <a:spcAft>
                          <a:spcPts val="0"/>
                        </a:spcAft>
                      </a:pPr>
                      <a:r>
                        <a:rPr lang="ru-RU" sz="3200" dirty="0" err="1">
                          <a:solidFill>
                            <a:srgbClr val="3F3773"/>
                          </a:solidFill>
                          <a:effectLst/>
                        </a:rPr>
                        <a:t>Алкин</a:t>
                      </a:r>
                      <a:endParaRPr lang="ru-RU" sz="3200" dirty="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dirty="0">
                          <a:solidFill>
                            <a:srgbClr val="3F3773"/>
                          </a:solidFill>
                          <a:effectLst/>
                        </a:rPr>
                        <a:t>Формула</a:t>
                      </a:r>
                      <a:endParaRPr lang="ru-RU" sz="3200" dirty="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a:solidFill>
                            <a:srgbClr val="3F3773"/>
                          </a:solidFill>
                          <a:effectLst/>
                        </a:rPr>
                        <a:t>Қайнау температурасы (°C)</a:t>
                      </a:r>
                      <a:endParaRPr lang="ru-RU" sz="320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a:solidFill>
                            <a:srgbClr val="3F3773"/>
                          </a:solidFill>
                          <a:effectLst/>
                        </a:rPr>
                        <a:t>Балқу температурасы (°C)</a:t>
                      </a:r>
                      <a:endParaRPr lang="ru-RU" sz="320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382408"/>
                  </a:ext>
                </a:extLst>
              </a:tr>
              <a:tr h="945227">
                <a:tc>
                  <a:txBody>
                    <a:bodyPr/>
                    <a:lstStyle/>
                    <a:p>
                      <a:pPr algn="ctr">
                        <a:lnSpc>
                          <a:spcPct val="107000"/>
                        </a:lnSpc>
                        <a:spcAft>
                          <a:spcPts val="0"/>
                        </a:spcAft>
                      </a:pPr>
                      <a:r>
                        <a:rPr lang="ru-RU" sz="3200">
                          <a:solidFill>
                            <a:srgbClr val="3F3773"/>
                          </a:solidFill>
                          <a:effectLst/>
                        </a:rPr>
                        <a:t>Этин</a:t>
                      </a:r>
                      <a:endParaRPr lang="ru-RU" sz="320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dirty="0">
                          <a:solidFill>
                            <a:srgbClr val="3F3773"/>
                          </a:solidFill>
                          <a:effectLst/>
                        </a:rPr>
                        <a:t>C₂H₂</a:t>
                      </a:r>
                      <a:endParaRPr lang="ru-RU" sz="3200" dirty="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a:solidFill>
                            <a:srgbClr val="3F3773"/>
                          </a:solidFill>
                          <a:effectLst/>
                        </a:rPr>
                        <a:t>-84.0</a:t>
                      </a:r>
                      <a:endParaRPr lang="ru-RU" sz="320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a:solidFill>
                            <a:srgbClr val="3F3773"/>
                          </a:solidFill>
                          <a:effectLst/>
                        </a:rPr>
                        <a:t>-81.8</a:t>
                      </a:r>
                      <a:endParaRPr lang="ru-RU" sz="320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5588867"/>
                  </a:ext>
                </a:extLst>
              </a:tr>
              <a:tr h="945227">
                <a:tc>
                  <a:txBody>
                    <a:bodyPr/>
                    <a:lstStyle/>
                    <a:p>
                      <a:pPr algn="ctr">
                        <a:lnSpc>
                          <a:spcPct val="107000"/>
                        </a:lnSpc>
                        <a:spcAft>
                          <a:spcPts val="0"/>
                        </a:spcAft>
                      </a:pPr>
                      <a:r>
                        <a:rPr lang="ru-RU" sz="3200">
                          <a:solidFill>
                            <a:srgbClr val="3F3773"/>
                          </a:solidFill>
                          <a:effectLst/>
                        </a:rPr>
                        <a:t>Пропин</a:t>
                      </a:r>
                      <a:endParaRPr lang="ru-RU" sz="320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dirty="0">
                          <a:solidFill>
                            <a:srgbClr val="3F3773"/>
                          </a:solidFill>
                          <a:effectLst/>
                        </a:rPr>
                        <a:t>C₃H₄</a:t>
                      </a:r>
                      <a:endParaRPr lang="ru-RU" sz="3200" dirty="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dirty="0">
                          <a:solidFill>
                            <a:srgbClr val="3F3773"/>
                          </a:solidFill>
                          <a:effectLst/>
                        </a:rPr>
                        <a:t>-23.2</a:t>
                      </a:r>
                      <a:endParaRPr lang="ru-RU" sz="3200" dirty="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a:solidFill>
                            <a:srgbClr val="3F3773"/>
                          </a:solidFill>
                          <a:effectLst/>
                        </a:rPr>
                        <a:t>-101</a:t>
                      </a:r>
                      <a:endParaRPr lang="ru-RU" sz="320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9231192"/>
                  </a:ext>
                </a:extLst>
              </a:tr>
              <a:tr h="945227">
                <a:tc>
                  <a:txBody>
                    <a:bodyPr/>
                    <a:lstStyle/>
                    <a:p>
                      <a:pPr algn="ctr">
                        <a:lnSpc>
                          <a:spcPct val="107000"/>
                        </a:lnSpc>
                        <a:spcAft>
                          <a:spcPts val="0"/>
                        </a:spcAft>
                      </a:pPr>
                      <a:r>
                        <a:rPr lang="ru-RU" sz="3200">
                          <a:solidFill>
                            <a:srgbClr val="3F3773"/>
                          </a:solidFill>
                          <a:effectLst/>
                        </a:rPr>
                        <a:t>1-бутин</a:t>
                      </a:r>
                      <a:endParaRPr lang="ru-RU" sz="320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a:solidFill>
                            <a:srgbClr val="3F3773"/>
                          </a:solidFill>
                          <a:effectLst/>
                        </a:rPr>
                        <a:t>C₄H₆</a:t>
                      </a:r>
                      <a:endParaRPr lang="ru-RU" sz="320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dirty="0">
                          <a:solidFill>
                            <a:srgbClr val="3F3773"/>
                          </a:solidFill>
                          <a:effectLst/>
                        </a:rPr>
                        <a:t>8.1</a:t>
                      </a:r>
                      <a:endParaRPr lang="ru-RU" sz="3200" dirty="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dirty="0">
                          <a:solidFill>
                            <a:srgbClr val="3F3773"/>
                          </a:solidFill>
                          <a:effectLst/>
                        </a:rPr>
                        <a:t>-123</a:t>
                      </a:r>
                      <a:endParaRPr lang="ru-RU" sz="3200" dirty="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0336951"/>
                  </a:ext>
                </a:extLst>
              </a:tr>
              <a:tr h="945227">
                <a:tc>
                  <a:txBody>
                    <a:bodyPr/>
                    <a:lstStyle/>
                    <a:p>
                      <a:pPr algn="ctr">
                        <a:lnSpc>
                          <a:spcPct val="107000"/>
                        </a:lnSpc>
                        <a:spcAft>
                          <a:spcPts val="0"/>
                        </a:spcAft>
                      </a:pPr>
                      <a:r>
                        <a:rPr lang="ru-RU" sz="3200">
                          <a:solidFill>
                            <a:srgbClr val="3F3773"/>
                          </a:solidFill>
                          <a:effectLst/>
                        </a:rPr>
                        <a:t>2-бутин</a:t>
                      </a:r>
                      <a:endParaRPr lang="ru-RU" sz="320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a:solidFill>
                            <a:srgbClr val="3F3773"/>
                          </a:solidFill>
                          <a:effectLst/>
                        </a:rPr>
                        <a:t>C₄H₆</a:t>
                      </a:r>
                      <a:endParaRPr lang="ru-RU" sz="320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a:solidFill>
                            <a:srgbClr val="3F3773"/>
                          </a:solidFill>
                          <a:effectLst/>
                        </a:rPr>
                        <a:t>27.9</a:t>
                      </a:r>
                      <a:endParaRPr lang="ru-RU" sz="320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3200" dirty="0">
                          <a:solidFill>
                            <a:srgbClr val="3F3773"/>
                          </a:solidFill>
                          <a:effectLst/>
                        </a:rPr>
                        <a:t>-138</a:t>
                      </a:r>
                      <a:endParaRPr lang="ru-RU" sz="3200" dirty="0">
                        <a:solidFill>
                          <a:srgbClr val="3F3773"/>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75908707"/>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83B99"/>
        </a:solidFill>
        <a:effectLst/>
      </p:bgPr>
    </p:bg>
    <p:spTree>
      <p:nvGrpSpPr>
        <p:cNvPr id="1" name=""/>
        <p:cNvGrpSpPr/>
        <p:nvPr/>
      </p:nvGrpSpPr>
      <p:grpSpPr>
        <a:xfrm>
          <a:off x="0" y="0"/>
          <a:ext cx="0" cy="0"/>
          <a:chOff x="0" y="0"/>
          <a:chExt cx="0" cy="0"/>
        </a:xfrm>
      </p:grpSpPr>
      <p:sp>
        <p:nvSpPr>
          <p:cNvPr id="2" name="TextBox 2"/>
          <p:cNvSpPr txBox="1"/>
          <p:nvPr/>
        </p:nvSpPr>
        <p:spPr>
          <a:xfrm>
            <a:off x="743612" y="2933758"/>
            <a:ext cx="16800775" cy="4352809"/>
          </a:xfrm>
          <a:prstGeom prst="rect">
            <a:avLst/>
          </a:prstGeom>
        </p:spPr>
        <p:txBody>
          <a:bodyPr lIns="0" tIns="0" rIns="0" bIns="0" rtlCol="0" anchor="t">
            <a:spAutoFit/>
          </a:bodyPr>
          <a:lstStyle/>
          <a:p>
            <a:pPr algn="ctr">
              <a:lnSpc>
                <a:spcPts val="4958"/>
              </a:lnSpc>
              <a:spcBef>
                <a:spcPct val="0"/>
              </a:spcBef>
            </a:pPr>
            <a:r>
              <a:rPr lang="en-US" sz="3542" b="1">
                <a:solidFill>
                  <a:srgbClr val="FFFFFF"/>
                </a:solidFill>
                <a:latin typeface="Open Sans Bold"/>
                <a:ea typeface="Open Sans Bold"/>
                <a:cs typeface="Open Sans Bold"/>
                <a:sym typeface="Open Sans Bold"/>
              </a:rPr>
              <a:t>6. Электр және жылу өткізгіштігі</a:t>
            </a:r>
          </a:p>
          <a:p>
            <a:pPr algn="ctr">
              <a:lnSpc>
                <a:spcPts val="4958"/>
              </a:lnSpc>
              <a:spcBef>
                <a:spcPct val="0"/>
              </a:spcBef>
            </a:pPr>
            <a:r>
              <a:rPr lang="en-US" sz="3542">
                <a:solidFill>
                  <a:srgbClr val="FFFFFF"/>
                </a:solidFill>
                <a:latin typeface="Open Sans"/>
                <a:ea typeface="Open Sans"/>
                <a:cs typeface="Open Sans"/>
                <a:sym typeface="Open Sans"/>
              </a:rPr>
              <a:t>- Алкиндер — диэлектриктер, яғни электр тогын өткізбейді.</a:t>
            </a:r>
          </a:p>
          <a:p>
            <a:pPr algn="ctr">
              <a:lnSpc>
                <a:spcPts val="4958"/>
              </a:lnSpc>
              <a:spcBef>
                <a:spcPct val="0"/>
              </a:spcBef>
            </a:pPr>
            <a:r>
              <a:rPr lang="en-US" sz="3542">
                <a:solidFill>
                  <a:srgbClr val="FFFFFF"/>
                </a:solidFill>
                <a:latin typeface="Open Sans"/>
                <a:ea typeface="Open Sans"/>
                <a:cs typeface="Open Sans"/>
                <a:sym typeface="Open Sans"/>
              </a:rPr>
              <a:t>- Жылу өткізгіштігі төмен, бірақ этин жанғанда жоғары температура береді (≈ 3000°C), сондықтан оны газбен дәнекерлеуде қолданады.</a:t>
            </a:r>
          </a:p>
          <a:p>
            <a:pPr algn="ctr">
              <a:lnSpc>
                <a:spcPts val="4958"/>
              </a:lnSpc>
              <a:spcBef>
                <a:spcPct val="0"/>
              </a:spcBef>
            </a:pPr>
            <a:r>
              <a:rPr lang="en-US" sz="3542">
                <a:solidFill>
                  <a:srgbClr val="FFFFFF"/>
                </a:solidFill>
                <a:latin typeface="Open Sans"/>
                <a:ea typeface="Open Sans"/>
                <a:cs typeface="Open Sans"/>
                <a:sym typeface="Open Sans"/>
              </a:rPr>
              <a:t>Алкиндердің номенклатурасы. Алкиндердің аталуында ИЮПАК (IUPAC) жүйесі қолданылады. Ең ұзын тізбек таңдалып, үштік байланыс бар көміртекке жақын жағынан нөмірленеді.</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83B99"/>
        </a:solidFill>
        <a:effectLst/>
      </p:bgPr>
    </p:bg>
    <p:spTree>
      <p:nvGrpSpPr>
        <p:cNvPr id="1" name=""/>
        <p:cNvGrpSpPr/>
        <p:nvPr/>
      </p:nvGrpSpPr>
      <p:grpSpPr>
        <a:xfrm>
          <a:off x="0" y="0"/>
          <a:ext cx="0" cy="0"/>
          <a:chOff x="0" y="0"/>
          <a:chExt cx="0" cy="0"/>
        </a:xfrm>
      </p:grpSpPr>
      <p:sp>
        <p:nvSpPr>
          <p:cNvPr id="3" name="TextBox 3"/>
          <p:cNvSpPr txBox="1"/>
          <p:nvPr/>
        </p:nvSpPr>
        <p:spPr>
          <a:xfrm>
            <a:off x="7603182" y="705167"/>
            <a:ext cx="3081635" cy="580390"/>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Атау үлгілері:</a:t>
            </a:r>
          </a:p>
        </p:txBody>
      </p:sp>
      <p:graphicFrame>
        <p:nvGraphicFramePr>
          <p:cNvPr id="4" name="Таблица 3"/>
          <p:cNvGraphicFramePr>
            <a:graphicFrameLocks noGrp="1"/>
          </p:cNvGraphicFramePr>
          <p:nvPr>
            <p:extLst>
              <p:ext uri="{D42A27DB-BD31-4B8C-83A1-F6EECF244321}">
                <p14:modId xmlns:p14="http://schemas.microsoft.com/office/powerpoint/2010/main" val="4169019953"/>
              </p:ext>
            </p:extLst>
          </p:nvPr>
        </p:nvGraphicFramePr>
        <p:xfrm>
          <a:off x="1143000" y="1638300"/>
          <a:ext cx="15773400" cy="7391400"/>
        </p:xfrm>
        <a:graphic>
          <a:graphicData uri="http://schemas.openxmlformats.org/drawingml/2006/table">
            <a:tbl>
              <a:tblPr firstRow="1" firstCol="1" bandRow="1">
                <a:tableStyleId>{5940675A-B579-460E-94D1-54222C63F5DA}</a:tableStyleId>
              </a:tblPr>
              <a:tblGrid>
                <a:gridCol w="7885856">
                  <a:extLst>
                    <a:ext uri="{9D8B030D-6E8A-4147-A177-3AD203B41FA5}">
                      <a16:colId xmlns:a16="http://schemas.microsoft.com/office/drawing/2014/main" val="2154345438"/>
                    </a:ext>
                  </a:extLst>
                </a:gridCol>
                <a:gridCol w="7887544">
                  <a:extLst>
                    <a:ext uri="{9D8B030D-6E8A-4147-A177-3AD203B41FA5}">
                      <a16:colId xmlns:a16="http://schemas.microsoft.com/office/drawing/2014/main" val="2062269804"/>
                    </a:ext>
                  </a:extLst>
                </a:gridCol>
              </a:tblGrid>
              <a:tr h="1847850">
                <a:tc>
                  <a:txBody>
                    <a:bodyPr/>
                    <a:lstStyle/>
                    <a:p>
                      <a:pPr indent="450215" algn="ctr">
                        <a:lnSpc>
                          <a:spcPct val="107000"/>
                        </a:lnSpc>
                        <a:spcAft>
                          <a:spcPts val="0"/>
                        </a:spcAft>
                      </a:pPr>
                      <a:r>
                        <a:rPr lang="ru-RU" sz="3600" dirty="0">
                          <a:solidFill>
                            <a:schemeClr val="bg1"/>
                          </a:solidFill>
                          <a:effectLst/>
                        </a:rPr>
                        <a:t>Формула</a:t>
                      </a:r>
                      <a:endParaRPr lang="ru-RU"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07000"/>
                        </a:lnSpc>
                        <a:spcAft>
                          <a:spcPts val="0"/>
                        </a:spcAft>
                      </a:pPr>
                      <a:r>
                        <a:rPr lang="ru-RU" sz="3600">
                          <a:solidFill>
                            <a:schemeClr val="bg1"/>
                          </a:solidFill>
                          <a:effectLst/>
                        </a:rPr>
                        <a:t>Атауы</a:t>
                      </a:r>
                      <a:endParaRPr lang="ru-RU"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8355531"/>
                  </a:ext>
                </a:extLst>
              </a:tr>
              <a:tr h="1847850">
                <a:tc>
                  <a:txBody>
                    <a:bodyPr/>
                    <a:lstStyle/>
                    <a:p>
                      <a:pPr indent="450215" algn="ctr">
                        <a:lnSpc>
                          <a:spcPct val="107000"/>
                        </a:lnSpc>
                        <a:spcAft>
                          <a:spcPts val="0"/>
                        </a:spcAft>
                      </a:pPr>
                      <a:r>
                        <a:rPr lang="ru-RU" sz="3600" dirty="0">
                          <a:solidFill>
                            <a:schemeClr val="bg1"/>
                          </a:solidFill>
                          <a:effectLst/>
                        </a:rPr>
                        <a:t>C₂H₂</a:t>
                      </a:r>
                      <a:endParaRPr lang="ru-RU"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07000"/>
                        </a:lnSpc>
                        <a:spcAft>
                          <a:spcPts val="0"/>
                        </a:spcAft>
                      </a:pPr>
                      <a:r>
                        <a:rPr lang="ru-RU" sz="3600" dirty="0" err="1">
                          <a:solidFill>
                            <a:schemeClr val="bg1"/>
                          </a:solidFill>
                          <a:effectLst/>
                        </a:rPr>
                        <a:t>Этин</a:t>
                      </a:r>
                      <a:r>
                        <a:rPr lang="ru-RU" sz="3600" dirty="0">
                          <a:solidFill>
                            <a:schemeClr val="bg1"/>
                          </a:solidFill>
                          <a:effectLst/>
                        </a:rPr>
                        <a:t> (ацетилен)</a:t>
                      </a:r>
                      <a:endParaRPr lang="ru-RU"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128251"/>
                  </a:ext>
                </a:extLst>
              </a:tr>
              <a:tr h="1847850">
                <a:tc>
                  <a:txBody>
                    <a:bodyPr/>
                    <a:lstStyle/>
                    <a:p>
                      <a:pPr indent="450215" algn="ctr">
                        <a:lnSpc>
                          <a:spcPct val="107000"/>
                        </a:lnSpc>
                        <a:spcAft>
                          <a:spcPts val="0"/>
                        </a:spcAft>
                      </a:pPr>
                      <a:r>
                        <a:rPr lang="ru-RU" sz="3600">
                          <a:solidFill>
                            <a:schemeClr val="bg1"/>
                          </a:solidFill>
                          <a:effectLst/>
                        </a:rPr>
                        <a:t>C₃H₄</a:t>
                      </a:r>
                      <a:endParaRPr lang="ru-RU"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07000"/>
                        </a:lnSpc>
                        <a:spcAft>
                          <a:spcPts val="0"/>
                        </a:spcAft>
                      </a:pPr>
                      <a:r>
                        <a:rPr lang="ru-RU" sz="3600" dirty="0" err="1">
                          <a:solidFill>
                            <a:schemeClr val="bg1"/>
                          </a:solidFill>
                          <a:effectLst/>
                        </a:rPr>
                        <a:t>Пропин</a:t>
                      </a:r>
                      <a:endParaRPr lang="ru-RU"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3754324"/>
                  </a:ext>
                </a:extLst>
              </a:tr>
              <a:tr h="1847850">
                <a:tc>
                  <a:txBody>
                    <a:bodyPr/>
                    <a:lstStyle/>
                    <a:p>
                      <a:pPr indent="450215" algn="ctr">
                        <a:lnSpc>
                          <a:spcPct val="107000"/>
                        </a:lnSpc>
                        <a:spcAft>
                          <a:spcPts val="0"/>
                        </a:spcAft>
                      </a:pPr>
                      <a:r>
                        <a:rPr lang="ru-RU" sz="3600">
                          <a:solidFill>
                            <a:schemeClr val="bg1"/>
                          </a:solidFill>
                          <a:effectLst/>
                        </a:rPr>
                        <a:t>C₄H₆</a:t>
                      </a:r>
                      <a:endParaRPr lang="ru-RU"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450215" algn="ctr">
                        <a:lnSpc>
                          <a:spcPct val="107000"/>
                        </a:lnSpc>
                        <a:spcAft>
                          <a:spcPts val="0"/>
                        </a:spcAft>
                      </a:pPr>
                      <a:r>
                        <a:rPr lang="ru-RU" sz="3600" dirty="0" err="1">
                          <a:solidFill>
                            <a:schemeClr val="bg1"/>
                          </a:solidFill>
                          <a:effectLst/>
                        </a:rPr>
                        <a:t>Бутин</a:t>
                      </a:r>
                      <a:r>
                        <a:rPr lang="ru-RU" sz="3600" dirty="0">
                          <a:solidFill>
                            <a:schemeClr val="bg1"/>
                          </a:solidFill>
                          <a:effectLst/>
                        </a:rPr>
                        <a:t> (1-бутин </a:t>
                      </a:r>
                      <a:r>
                        <a:rPr lang="ru-RU" sz="3600" dirty="0" err="1">
                          <a:solidFill>
                            <a:schemeClr val="bg1"/>
                          </a:solidFill>
                          <a:effectLst/>
                        </a:rPr>
                        <a:t>немесе</a:t>
                      </a:r>
                      <a:r>
                        <a:rPr lang="ru-RU" sz="3600" dirty="0">
                          <a:solidFill>
                            <a:schemeClr val="bg1"/>
                          </a:solidFill>
                          <a:effectLst/>
                        </a:rPr>
                        <a:t> 2-бутин)</a:t>
                      </a:r>
                      <a:endParaRPr lang="ru-RU"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40249886"/>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2289</Words>
  <Application>Microsoft Office PowerPoint</Application>
  <PresentationFormat>Произвольный</PresentationFormat>
  <Paragraphs>201</Paragraphs>
  <Slides>28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28</vt:i4>
      </vt:variant>
    </vt:vector>
  </HeadingPairs>
  <TitlesOfParts>
    <vt:vector size="35" baseType="lpstr">
      <vt:lpstr>Open Sans Italics</vt:lpstr>
      <vt:lpstr>Times New Roman</vt:lpstr>
      <vt:lpstr>Arial</vt:lpstr>
      <vt:lpstr>Open Sans Bold</vt:lpstr>
      <vt:lpstr>Open Sans</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 дәріс Тақырыбы. Алкиндер. Номенклатура және геометриялық изомерия. Алу жолдары. Физикалық қасиеттері мен құрылымы. Электрофилды және нуклеофилды қосылу. Олигомерлену, полимерлену реакциялары.</dc:title>
  <cp:lastModifiedBy>Пользователь Windows</cp:lastModifiedBy>
  <cp:revision>2</cp:revision>
  <dcterms:created xsi:type="dcterms:W3CDTF">2006-08-16T00:00:00Z</dcterms:created>
  <dcterms:modified xsi:type="dcterms:W3CDTF">2025-09-21T20:06:33Z</dcterms:modified>
  <dc:identifier>DAGznvSmvSE</dc:identifier>
</cp:coreProperties>
</file>