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61" r:id="rId2"/>
    <p:sldId id="256" r:id="rId3"/>
    <p:sldId id="257" r:id="rId4"/>
    <p:sldId id="258" r:id="rId5"/>
    <p:sldId id="269" r:id="rId6"/>
    <p:sldId id="270" r:id="rId7"/>
    <p:sldId id="271" r:id="rId8"/>
    <p:sldId id="272" r:id="rId9"/>
    <p:sldId id="273" r:id="rId10"/>
    <p:sldId id="275" r:id="rId11"/>
    <p:sldId id="274"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4" autoAdjust="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24DDD-E8EF-498D-8809-DA062BC7D8C7}" type="datetimeFigureOut">
              <a:rPr lang="ru-RU" smtClean="0"/>
              <a:t>04.11.2022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87CB3-2FD6-4085-A75D-F78DAFCF586F}" type="slidenum">
              <a:rPr lang="ru-RU" smtClean="0"/>
              <a:t>‹#›</a:t>
            </a:fld>
            <a:endParaRPr lang="ru-RU"/>
          </a:p>
        </p:txBody>
      </p:sp>
    </p:spTree>
    <p:extLst>
      <p:ext uri="{BB962C8B-B14F-4D97-AF65-F5344CB8AC3E}">
        <p14:creationId xmlns:p14="http://schemas.microsoft.com/office/powerpoint/2010/main" val="383299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B487CB3-2FD6-4085-A75D-F78DAFCF586F}" type="slidenum">
              <a:rPr lang="ru-RU" smtClean="0"/>
              <a:t>4</a:t>
            </a:fld>
            <a:endParaRPr lang="ru-RU"/>
          </a:p>
        </p:txBody>
      </p:sp>
    </p:spTree>
    <p:extLst>
      <p:ext uri="{BB962C8B-B14F-4D97-AF65-F5344CB8AC3E}">
        <p14:creationId xmlns:p14="http://schemas.microsoft.com/office/powerpoint/2010/main" val="365458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6795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9731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384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203663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041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3331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78716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070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99147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428351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E4551AA-7B3E-4579-8223-B75E9C2346BC}"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17915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E4551AA-7B3E-4579-8223-B75E9C2346BC}"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3310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4551AA-7B3E-4579-8223-B75E9C2346BC}"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00661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551AA-7B3E-4579-8223-B75E9C2346BC}"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752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E4551AA-7B3E-4579-8223-B75E9C2346BC}"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5734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
        <p:nvSpPr>
          <p:cNvPr id="5" name="Date Placeholder 4"/>
          <p:cNvSpPr>
            <a:spLocks noGrp="1"/>
          </p:cNvSpPr>
          <p:nvPr>
            <p:ph type="dt" sz="half" idx="10"/>
          </p:nvPr>
        </p:nvSpPr>
        <p:spPr/>
        <p:txBody>
          <a:bodyPr/>
          <a:lstStyle/>
          <a:p>
            <a:fld id="{0E4551AA-7B3E-4579-8223-B75E9C2346BC}" type="datetimeFigureOut">
              <a:rPr lang="en-US" smtClean="0"/>
              <a:t>11/4/2022</a:t>
            </a:fld>
            <a:endParaRPr lang="en-US"/>
          </a:p>
        </p:txBody>
      </p:sp>
    </p:spTree>
    <p:extLst>
      <p:ext uri="{BB962C8B-B14F-4D97-AF65-F5344CB8AC3E}">
        <p14:creationId xmlns:p14="http://schemas.microsoft.com/office/powerpoint/2010/main" val="270443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4551AA-7B3E-4579-8223-B75E9C2346BC}" type="datetimeFigureOut">
              <a:rPr lang="en-US" smtClean="0"/>
              <a:t>11/4/2022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C72853-F01E-44A5-92BA-64A3CF469C21}" type="slidenum">
              <a:rPr lang="en-US" smtClean="0"/>
              <a:t>‹#›</a:t>
            </a:fld>
            <a:endParaRPr lang="en-US"/>
          </a:p>
        </p:txBody>
      </p:sp>
    </p:spTree>
    <p:extLst>
      <p:ext uri="{BB962C8B-B14F-4D97-AF65-F5344CB8AC3E}">
        <p14:creationId xmlns:p14="http://schemas.microsoft.com/office/powerpoint/2010/main" val="10190099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614236" y="773779"/>
            <a:ext cx="2889440" cy="1226970"/>
          </a:xfrm>
          <a:prstGeom prst="rect">
            <a:avLst/>
          </a:prstGeom>
        </p:spPr>
      </p:pic>
      <p:sp>
        <p:nvSpPr>
          <p:cNvPr id="3" name="Объект 2"/>
          <p:cNvSpPr>
            <a:spLocks noGrp="1"/>
          </p:cNvSpPr>
          <p:nvPr>
            <p:ph idx="1"/>
          </p:nvPr>
        </p:nvSpPr>
        <p:spPr>
          <a:xfrm>
            <a:off x="967480" y="2375031"/>
            <a:ext cx="8596668" cy="3880773"/>
          </a:xfrm>
        </p:spPr>
        <p:txBody>
          <a:bodyPr/>
          <a:lstStyle/>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cs typeface="Times New Roman" panose="02020603050405020304" pitchFamily="18" charset="0"/>
              </a:rPr>
              <a:t>Транспортно-энергетический факультет</a:t>
            </a:r>
          </a:p>
          <a:p>
            <a:pPr marL="0" indent="0" algn="ctr">
              <a:buNone/>
            </a:pPr>
            <a:r>
              <a:rPr lang="ru-RU" b="1" dirty="0">
                <a:latin typeface="Times New Roman" panose="02020603050405020304" pitchFamily="18" charset="0"/>
                <a:cs typeface="Times New Roman" panose="02020603050405020304" pitchFamily="18" charset="0"/>
              </a:rPr>
              <a:t>Кафедра «Организация перевозок, движения и эксплуатация транспорта»</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ru-RU" b="1" dirty="0" err="1">
                <a:latin typeface="Times New Roman" panose="02020603050405020304" pitchFamily="18" charset="0"/>
                <a:cs typeface="Times New Roman" panose="02020603050405020304" pitchFamily="18" charset="0"/>
              </a:rPr>
              <a:t>Бекенов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Тасыбек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Нусупбекович</a:t>
            </a:r>
            <a:endParaRPr lang="ru-RU" b="1"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Профессор, доктор технических наук</a:t>
            </a:r>
            <a:endParaRPr lang="en-US"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3224" y="404447"/>
            <a:ext cx="7551465" cy="36933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НАО «Евразийский национальный университет им. Л.Н. Гумилева»</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07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5EA32BF-3007-4072-8E2E-C3D03F4422C3}"/>
              </a:ext>
            </a:extLst>
          </p:cNvPr>
          <p:cNvSpPr>
            <a:spLocks noGrp="1"/>
          </p:cNvSpPr>
          <p:nvPr>
            <p:ph idx="1"/>
          </p:nvPr>
        </p:nvSpPr>
        <p:spPr>
          <a:xfrm>
            <a:off x="5108894" y="902240"/>
            <a:ext cx="4035106" cy="5020388"/>
          </a:xfrm>
        </p:spPr>
        <p:txBody>
          <a:bodyPr>
            <a:normAutofit lnSpcReduction="10000"/>
          </a:bodyPr>
          <a:lstStyle/>
          <a:p>
            <a:r>
              <a:rPr lang="ru-RU" b="1" i="1" dirty="0">
                <a:latin typeface="Times New Roman" panose="02020603050405020304" pitchFamily="18" charset="0"/>
                <a:cs typeface="Times New Roman" panose="02020603050405020304" pitchFamily="18" charset="0"/>
              </a:rPr>
              <a:t>Следует признать принципиальную правоту российского ученого Э.П. Гаврилова и казахстанского ученого Е.У. </a:t>
            </a:r>
            <a:r>
              <a:rPr lang="ru-RU" b="1" i="1" dirty="0" err="1">
                <a:latin typeface="Times New Roman" panose="02020603050405020304" pitchFamily="18" charset="0"/>
                <a:cs typeface="Times New Roman" panose="02020603050405020304" pitchFamily="18" charset="0"/>
              </a:rPr>
              <a:t>Ихсанова</a:t>
            </a:r>
            <a:r>
              <a:rPr lang="ru-RU" b="1" i="1" dirty="0">
                <a:latin typeface="Times New Roman" panose="02020603050405020304" pitchFamily="18" charset="0"/>
                <a:cs typeface="Times New Roman" panose="02020603050405020304" pitchFamily="18" charset="0"/>
              </a:rPr>
              <a:t>, предлагающих включать в исключительное авторское право конкретные субъективные права. Предлагается закрепить в Законе об авторском праве РК положение о том, что «имущественные правомочия автора образуют единое исключительное право на использование произведения, состоящее из отдельных правомочий, перечень которых является исчерпывающим».</a:t>
            </a:r>
          </a:p>
        </p:txBody>
      </p:sp>
      <p:pic>
        <p:nvPicPr>
          <p:cNvPr id="4" name="Рисунок 3">
            <a:extLst>
              <a:ext uri="{FF2B5EF4-FFF2-40B4-BE49-F238E27FC236}">
                <a16:creationId xmlns:a16="http://schemas.microsoft.com/office/drawing/2014/main" id="{9135D41F-96ED-4E52-A543-BF2990617A0C}"/>
              </a:ext>
            </a:extLst>
          </p:cNvPr>
          <p:cNvPicPr>
            <a:picLocks noChangeAspect="1"/>
          </p:cNvPicPr>
          <p:nvPr/>
        </p:nvPicPr>
        <p:blipFill>
          <a:blip r:embed="rId2"/>
          <a:stretch>
            <a:fillRect/>
          </a:stretch>
        </p:blipFill>
        <p:spPr>
          <a:xfrm>
            <a:off x="1031496" y="395427"/>
            <a:ext cx="3951564" cy="5467466"/>
          </a:xfrm>
          <a:prstGeom prst="rect">
            <a:avLst/>
          </a:prstGeom>
        </p:spPr>
      </p:pic>
    </p:spTree>
    <p:extLst>
      <p:ext uri="{BB962C8B-B14F-4D97-AF65-F5344CB8AC3E}">
        <p14:creationId xmlns:p14="http://schemas.microsoft.com/office/powerpoint/2010/main" val="166510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Рамка 4">
            <a:extLst>
              <a:ext uri="{FF2B5EF4-FFF2-40B4-BE49-F238E27FC236}">
                <a16:creationId xmlns:a16="http://schemas.microsoft.com/office/drawing/2014/main" id="{92B6872B-04DD-4EED-9331-63F8C0E647D1}"/>
              </a:ext>
            </a:extLst>
          </p:cNvPr>
          <p:cNvSpPr/>
          <p:nvPr/>
        </p:nvSpPr>
        <p:spPr>
          <a:xfrm>
            <a:off x="0" y="0"/>
            <a:ext cx="7902429" cy="49914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TextBox 6">
            <a:extLst>
              <a:ext uri="{FF2B5EF4-FFF2-40B4-BE49-F238E27FC236}">
                <a16:creationId xmlns:a16="http://schemas.microsoft.com/office/drawing/2014/main" id="{FED2FB32-7C05-4EC2-A163-21AB66392A5F}"/>
              </a:ext>
            </a:extLst>
          </p:cNvPr>
          <p:cNvSpPr txBox="1"/>
          <p:nvPr/>
        </p:nvSpPr>
        <p:spPr>
          <a:xfrm>
            <a:off x="901816" y="926064"/>
            <a:ext cx="6098796" cy="3139321"/>
          </a:xfrm>
          <a:prstGeom prst="rect">
            <a:avLst/>
          </a:prstGeom>
          <a:noFill/>
        </p:spPr>
        <p:txBody>
          <a:bodyPr wrap="square">
            <a:spAutoFit/>
          </a:bodyPr>
          <a:lstStyle/>
          <a:p>
            <a:r>
              <a:rPr lang="ru-RU" i="1" dirty="0">
                <a:latin typeface="Times New Roman" panose="02020603050405020304" pitchFamily="18" charset="0"/>
                <a:cs typeface="Times New Roman" panose="02020603050405020304" pitchFamily="18" charset="0"/>
              </a:rPr>
              <a:t>Исключительный характер права пользования проявляется особенно наглядно в норме ст. 11 Патентного закона РК. Взаимоотношения по использованию объекта промышленной собственности, предварительный патент или патент на который принадлежит нескольким лицам, определяется соглашением между ними. При отсутствии такого соглашения каждый из них может использовать охраняемый объект по своему усмотрению, но не вправе предоставить на него лицензию или уступить предварительный патент или патент другому лицу без согласия остальных владельцев.</a:t>
            </a:r>
          </a:p>
        </p:txBody>
      </p:sp>
      <p:pic>
        <p:nvPicPr>
          <p:cNvPr id="8" name="Рисунок 7">
            <a:extLst>
              <a:ext uri="{FF2B5EF4-FFF2-40B4-BE49-F238E27FC236}">
                <a16:creationId xmlns:a16="http://schemas.microsoft.com/office/drawing/2014/main" id="{5D87C514-65EE-4C95-9807-292E0FB38242}"/>
              </a:ext>
            </a:extLst>
          </p:cNvPr>
          <p:cNvPicPr>
            <a:picLocks noChangeAspect="1"/>
          </p:cNvPicPr>
          <p:nvPr/>
        </p:nvPicPr>
        <p:blipFill>
          <a:blip r:embed="rId2"/>
          <a:stretch>
            <a:fillRect/>
          </a:stretch>
        </p:blipFill>
        <p:spPr>
          <a:xfrm>
            <a:off x="7336171" y="3417937"/>
            <a:ext cx="5609428" cy="3440063"/>
          </a:xfrm>
          <a:prstGeom prst="rect">
            <a:avLst/>
          </a:prstGeom>
        </p:spPr>
      </p:pic>
    </p:spTree>
    <p:extLst>
      <p:ext uri="{BB962C8B-B14F-4D97-AF65-F5344CB8AC3E}">
        <p14:creationId xmlns:p14="http://schemas.microsoft.com/office/powerpoint/2010/main" val="234271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34ABC-0827-48B9-9689-E6A0C28757F4}"/>
              </a:ext>
            </a:extLst>
          </p:cNvPr>
          <p:cNvSpPr>
            <a:spLocks noGrp="1"/>
          </p:cNvSpPr>
          <p:nvPr>
            <p:ph type="title"/>
          </p:nvPr>
        </p:nvSpPr>
        <p:spPr>
          <a:xfrm>
            <a:off x="883265" y="2902998"/>
            <a:ext cx="9246155" cy="2187853"/>
          </a:xfrm>
        </p:spPr>
        <p:txBody>
          <a:bodyPr>
            <a:normAutofit/>
          </a:bodyPr>
          <a:lstStyle/>
          <a:p>
            <a:r>
              <a:rPr lang="ru-RU" sz="4800" b="1" i="1" dirty="0">
                <a:effectLst>
                  <a:outerShdw blurRad="38100" dist="38100" dir="2700000" algn="tl">
                    <a:srgbClr val="000000">
                      <a:alpha val="43137"/>
                    </a:srgbClr>
                  </a:outerShdw>
                </a:effectLst>
                <a:latin typeface="Georgia Pro Semibold" panose="02040702050405020303" pitchFamily="18" charset="0"/>
              </a:rPr>
              <a:t>СПАСИБО ЗА ВНИМАНИЕ!</a:t>
            </a:r>
          </a:p>
        </p:txBody>
      </p:sp>
    </p:spTree>
    <p:extLst>
      <p:ext uri="{BB962C8B-B14F-4D97-AF65-F5344CB8AC3E}">
        <p14:creationId xmlns:p14="http://schemas.microsoft.com/office/powerpoint/2010/main" val="37674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верх 3"/>
          <p:cNvSpPr/>
          <p:nvPr/>
        </p:nvSpPr>
        <p:spPr>
          <a:xfrm>
            <a:off x="1164166" y="1903372"/>
            <a:ext cx="7883118" cy="2976360"/>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по дисциплине MND5307 </a:t>
            </a:r>
            <a:r>
              <a:rPr lang="ru-RU" sz="2400" b="1" i="1" dirty="0">
                <a:latin typeface="Times New Roman" panose="02020603050405020304" pitchFamily="18" charset="0"/>
                <a:cs typeface="Times New Roman" panose="02020603050405020304" pitchFamily="18" charset="0"/>
              </a:rPr>
              <a:t>«Методология научной деятельности»</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68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78270" y="1925516"/>
            <a:ext cx="6726115" cy="22596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Лекция № 9</a:t>
            </a:r>
          </a:p>
          <a:p>
            <a:pPr algn="ctr"/>
            <a:r>
              <a:rPr lang="ru-RU" sz="2400" b="1" i="1" dirty="0">
                <a:latin typeface="Times New Roman" panose="02020603050405020304" pitchFamily="18" charset="0"/>
                <a:cs typeface="Times New Roman" panose="02020603050405020304" pitchFamily="18" charset="0"/>
              </a:rPr>
              <a:t>Тема: : Исключительное право на объект промышленной собственности </a:t>
            </a:r>
          </a:p>
        </p:txBody>
      </p:sp>
    </p:spTree>
    <p:extLst>
      <p:ext uri="{BB962C8B-B14F-4D97-AF65-F5344CB8AC3E}">
        <p14:creationId xmlns:p14="http://schemas.microsoft.com/office/powerpoint/2010/main" val="193179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План:</a:t>
            </a:r>
            <a:endParaRPr lang="en-US"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ru-RU" sz="1800" dirty="0">
                <a:effectLst/>
                <a:latin typeface="Times New Roman" panose="02020603050405020304" pitchFamily="18" charset="0"/>
                <a:ea typeface="Times New Roman" panose="02020603050405020304" pitchFamily="18" charset="0"/>
              </a:rPr>
              <a:t>1 Введение</a:t>
            </a:r>
          </a:p>
          <a:p>
            <a:pPr algn="just"/>
            <a:r>
              <a:rPr lang="ru-RU" sz="1800" dirty="0">
                <a:effectLst/>
                <a:latin typeface="Times New Roman" panose="02020603050405020304" pitchFamily="18" charset="0"/>
                <a:ea typeface="Times New Roman" panose="02020603050405020304" pitchFamily="18" charset="0"/>
              </a:rPr>
              <a:t>2 Понятие исключительного права </a:t>
            </a:r>
          </a:p>
          <a:p>
            <a:pPr algn="just"/>
            <a:r>
              <a:rPr lang="ru-RU" sz="1800" dirty="0">
                <a:effectLst/>
                <a:latin typeface="Times New Roman" panose="02020603050405020304" pitchFamily="18" charset="0"/>
                <a:ea typeface="Times New Roman" panose="02020603050405020304" pitchFamily="18" charset="0"/>
              </a:rPr>
              <a:t>3 Содержание исключительного права </a:t>
            </a:r>
          </a:p>
          <a:p>
            <a:pPr algn="just"/>
            <a:r>
              <a:rPr lang="ru-RU" sz="1800" dirty="0">
                <a:effectLst/>
                <a:latin typeface="Times New Roman" panose="02020603050405020304" pitchFamily="18" charset="0"/>
                <a:ea typeface="Times New Roman" panose="02020603050405020304" pitchFamily="18" charset="0"/>
              </a:rPr>
              <a:t>4 Список рекомендуемой литературы</a:t>
            </a:r>
          </a:p>
          <a:p>
            <a:endParaRPr lang="ru-RU"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5431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виток: вертикальный 3">
            <a:extLst>
              <a:ext uri="{FF2B5EF4-FFF2-40B4-BE49-F238E27FC236}">
                <a16:creationId xmlns:a16="http://schemas.microsoft.com/office/drawing/2014/main" id="{EBF73920-6BC5-43DC-9E42-7198FE1DBF77}"/>
              </a:ext>
            </a:extLst>
          </p:cNvPr>
          <p:cNvSpPr/>
          <p:nvPr/>
        </p:nvSpPr>
        <p:spPr>
          <a:xfrm>
            <a:off x="3941685" y="284086"/>
            <a:ext cx="5450890" cy="522894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i="1" dirty="0">
                <a:latin typeface="Times New Roman" panose="02020603050405020304" pitchFamily="18" charset="0"/>
                <a:cs typeface="Times New Roman" panose="02020603050405020304" pitchFamily="18" charset="0"/>
              </a:rPr>
              <a:t>Общим и универсальным для любого объекта интеллектуальной собственности определением исключительного права является законодательная определение, содержащиеся в ст. 964 ГК РК. «Исключительным правам на результат интеллектуальной творческой деятельности или средства индивидуализации признается имущественное права их обладателя использовать объект интеллектуальной собственности любым способ по своему усмотрению».</a:t>
            </a:r>
          </a:p>
        </p:txBody>
      </p:sp>
      <p:pic>
        <p:nvPicPr>
          <p:cNvPr id="5" name="Рисунок 4">
            <a:extLst>
              <a:ext uri="{FF2B5EF4-FFF2-40B4-BE49-F238E27FC236}">
                <a16:creationId xmlns:a16="http://schemas.microsoft.com/office/drawing/2014/main" id="{91424F67-9CF0-4736-9C8E-A71F769F13B2}"/>
              </a:ext>
            </a:extLst>
          </p:cNvPr>
          <p:cNvPicPr>
            <a:picLocks noChangeAspect="1"/>
          </p:cNvPicPr>
          <p:nvPr/>
        </p:nvPicPr>
        <p:blipFill>
          <a:blip r:embed="rId2"/>
          <a:stretch>
            <a:fillRect/>
          </a:stretch>
        </p:blipFill>
        <p:spPr>
          <a:xfrm>
            <a:off x="900654" y="3764132"/>
            <a:ext cx="3115057" cy="2809782"/>
          </a:xfrm>
          <a:prstGeom prst="rect">
            <a:avLst/>
          </a:prstGeom>
        </p:spPr>
      </p:pic>
    </p:spTree>
    <p:extLst>
      <p:ext uri="{BB962C8B-B14F-4D97-AF65-F5344CB8AC3E}">
        <p14:creationId xmlns:p14="http://schemas.microsoft.com/office/powerpoint/2010/main" val="270312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32DA2-CC4C-45FA-8FED-4DB057AC8D6F}"/>
              </a:ext>
            </a:extLst>
          </p:cNvPr>
          <p:cNvSpPr>
            <a:spLocks noGrp="1"/>
          </p:cNvSpPr>
          <p:nvPr>
            <p:ph type="title"/>
          </p:nvPr>
        </p:nvSpPr>
        <p:spPr>
          <a:xfrm>
            <a:off x="153552" y="201227"/>
            <a:ext cx="7783085" cy="1320800"/>
          </a:xfrm>
        </p:spPr>
        <p:txBody>
          <a:bodyPr>
            <a:noAutofit/>
          </a:bodyPr>
          <a:lstStyle/>
          <a:p>
            <a:r>
              <a:rPr 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Патентный закон РК в ст. 11 воспроизводит данные приложения и конкретизирует их применительно к охране спех промышленных образцов. Установлено, в частности, что продукт признается содержащим охраняемое изобретение или полезную модель, а охраняемый способ признается примененным, если продукт содержит, а в способе использован каждый признак изобретения, полезной модели, приведенный в независимом пункте формулы, или эквивалентный ему признак, известный в качестве такового в данной области техники на дату начала использования.</a:t>
            </a:r>
          </a:p>
        </p:txBody>
      </p:sp>
      <p:pic>
        <p:nvPicPr>
          <p:cNvPr id="4" name="Рисунок 3">
            <a:extLst>
              <a:ext uri="{FF2B5EF4-FFF2-40B4-BE49-F238E27FC236}">
                <a16:creationId xmlns:a16="http://schemas.microsoft.com/office/drawing/2014/main" id="{0EE1CF72-2724-4906-A592-CF28F9711D20}"/>
              </a:ext>
            </a:extLst>
          </p:cNvPr>
          <p:cNvPicPr>
            <a:picLocks noChangeAspect="1"/>
          </p:cNvPicPr>
          <p:nvPr/>
        </p:nvPicPr>
        <p:blipFill>
          <a:blip r:embed="rId2"/>
          <a:stretch>
            <a:fillRect/>
          </a:stretch>
        </p:blipFill>
        <p:spPr>
          <a:xfrm>
            <a:off x="7833065" y="3515557"/>
            <a:ext cx="4456590" cy="3342443"/>
          </a:xfrm>
          <a:prstGeom prst="rect">
            <a:avLst/>
          </a:prstGeom>
        </p:spPr>
      </p:pic>
    </p:spTree>
    <p:extLst>
      <p:ext uri="{BB962C8B-B14F-4D97-AF65-F5344CB8AC3E}">
        <p14:creationId xmlns:p14="http://schemas.microsoft.com/office/powerpoint/2010/main" val="294812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526EEC-C577-46F6-9F2E-257FC8B4724C}"/>
              </a:ext>
            </a:extLst>
          </p:cNvPr>
          <p:cNvSpPr>
            <a:spLocks noGrp="1"/>
          </p:cNvSpPr>
          <p:nvPr>
            <p:ph type="title"/>
          </p:nvPr>
        </p:nvSpPr>
        <p:spPr>
          <a:xfrm>
            <a:off x="322227" y="130206"/>
            <a:ext cx="8596668" cy="1320800"/>
          </a:xfrm>
        </p:spPr>
        <p:txBody>
          <a:bodyPr>
            <a:noAutofit/>
          </a:bodyPr>
          <a:lstStyle/>
          <a:p>
            <a:pPr algn="ctr"/>
            <a:r>
              <a:rPr lang="ru-RU" sz="1600" b="1" i="1" dirty="0">
                <a:solidFill>
                  <a:schemeClr val="tx1"/>
                </a:solidFill>
                <a:latin typeface="Times New Roman" panose="02020603050405020304" pitchFamily="18" charset="0"/>
                <a:cs typeface="Times New Roman" panose="02020603050405020304" pitchFamily="18" charset="0"/>
              </a:rPr>
              <a:t>В свою очередь Закон о селекционных достижениях РК конкретизирует данные положения ГК РК и устанавливает, что патентообладатель имеет исключительное право на использование селекционного достижения, если такое использование не нарушает прав других патентообладателей. Разрешение патентообладателя требуется на следующие действия в отношении селекционного достижения:</a:t>
            </a:r>
          </a:p>
        </p:txBody>
      </p:sp>
      <p:sp>
        <p:nvSpPr>
          <p:cNvPr id="4" name="Прямоугольник 3">
            <a:extLst>
              <a:ext uri="{FF2B5EF4-FFF2-40B4-BE49-F238E27FC236}">
                <a16:creationId xmlns:a16="http://schemas.microsoft.com/office/drawing/2014/main" id="{CC395082-FA61-4D10-81A5-0B4FE80F9191}"/>
              </a:ext>
            </a:extLst>
          </p:cNvPr>
          <p:cNvSpPr/>
          <p:nvPr/>
        </p:nvSpPr>
        <p:spPr>
          <a:xfrm>
            <a:off x="171202" y="1451006"/>
            <a:ext cx="2396971" cy="15025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производство или воспроизводство (размножение);</a:t>
            </a:r>
          </a:p>
        </p:txBody>
      </p:sp>
      <p:sp>
        <p:nvSpPr>
          <p:cNvPr id="6" name="Прямоугольник 5">
            <a:extLst>
              <a:ext uri="{FF2B5EF4-FFF2-40B4-BE49-F238E27FC236}">
                <a16:creationId xmlns:a16="http://schemas.microsoft.com/office/drawing/2014/main" id="{02FAA4AD-143A-4ED3-A4F2-D3A9DA6DEC0A}"/>
              </a:ext>
            </a:extLst>
          </p:cNvPr>
          <p:cNvSpPr/>
          <p:nvPr/>
        </p:nvSpPr>
        <p:spPr>
          <a:xfrm>
            <a:off x="4013657" y="5302836"/>
            <a:ext cx="2396971" cy="15025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ввоз на территорию РК;</a:t>
            </a:r>
          </a:p>
        </p:txBody>
      </p:sp>
      <p:sp>
        <p:nvSpPr>
          <p:cNvPr id="7" name="Прямоугольник 6">
            <a:extLst>
              <a:ext uri="{FF2B5EF4-FFF2-40B4-BE49-F238E27FC236}">
                <a16:creationId xmlns:a16="http://schemas.microsoft.com/office/drawing/2014/main" id="{5CC0D533-7377-42F2-B8B2-46835B6AA851}"/>
              </a:ext>
            </a:extLst>
          </p:cNvPr>
          <p:cNvSpPr/>
          <p:nvPr/>
        </p:nvSpPr>
        <p:spPr>
          <a:xfrm>
            <a:off x="380362" y="3566592"/>
            <a:ext cx="2396971" cy="15025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хранение для вышеуказанных целей.</a:t>
            </a:r>
          </a:p>
        </p:txBody>
      </p:sp>
      <p:sp>
        <p:nvSpPr>
          <p:cNvPr id="8" name="Прямоугольник 7">
            <a:extLst>
              <a:ext uri="{FF2B5EF4-FFF2-40B4-BE49-F238E27FC236}">
                <a16:creationId xmlns:a16="http://schemas.microsoft.com/office/drawing/2014/main" id="{2725E8E4-9520-4610-8E64-2E3B9297CCCE}"/>
              </a:ext>
            </a:extLst>
          </p:cNvPr>
          <p:cNvSpPr/>
          <p:nvPr/>
        </p:nvSpPr>
        <p:spPr>
          <a:xfrm>
            <a:off x="2148077" y="2317412"/>
            <a:ext cx="2396971" cy="15025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доведение до посевных кондиций семян для целей размножения;</a:t>
            </a:r>
          </a:p>
        </p:txBody>
      </p:sp>
      <p:sp>
        <p:nvSpPr>
          <p:cNvPr id="9" name="Прямоугольник 8">
            <a:extLst>
              <a:ext uri="{FF2B5EF4-FFF2-40B4-BE49-F238E27FC236}">
                <a16:creationId xmlns:a16="http://schemas.microsoft.com/office/drawing/2014/main" id="{A096B864-89FE-40AD-A868-97126A1BB12B}"/>
              </a:ext>
            </a:extLst>
          </p:cNvPr>
          <p:cNvSpPr/>
          <p:nvPr/>
        </p:nvSpPr>
        <p:spPr>
          <a:xfrm>
            <a:off x="4328285" y="3271259"/>
            <a:ext cx="2396971" cy="15025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Предложение к продаже;</a:t>
            </a:r>
          </a:p>
        </p:txBody>
      </p:sp>
      <p:sp>
        <p:nvSpPr>
          <p:cNvPr id="10" name="Прямоугольник 9">
            <a:extLst>
              <a:ext uri="{FF2B5EF4-FFF2-40B4-BE49-F238E27FC236}">
                <a16:creationId xmlns:a16="http://schemas.microsoft.com/office/drawing/2014/main" id="{33C5EA38-236B-4E7A-AA66-DFCCE515FEDA}"/>
              </a:ext>
            </a:extLst>
          </p:cNvPr>
          <p:cNvSpPr/>
          <p:nvPr/>
        </p:nvSpPr>
        <p:spPr>
          <a:xfrm>
            <a:off x="6096000" y="4124795"/>
            <a:ext cx="2396971" cy="15025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продажу или иные виды сбыта;</a:t>
            </a:r>
          </a:p>
        </p:txBody>
      </p:sp>
      <p:sp>
        <p:nvSpPr>
          <p:cNvPr id="11" name="Прямоугольник 10">
            <a:extLst>
              <a:ext uri="{FF2B5EF4-FFF2-40B4-BE49-F238E27FC236}">
                <a16:creationId xmlns:a16="http://schemas.microsoft.com/office/drawing/2014/main" id="{E0F32C24-CF60-4257-B0B4-6BB2C03E2AD9}"/>
              </a:ext>
            </a:extLst>
          </p:cNvPr>
          <p:cNvSpPr/>
          <p:nvPr/>
        </p:nvSpPr>
        <p:spPr>
          <a:xfrm>
            <a:off x="7863715" y="4978331"/>
            <a:ext cx="2396971" cy="15025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i="1" dirty="0">
                <a:effectLst/>
                <a:latin typeface="Times New Roman" panose="02020603050405020304" pitchFamily="18" charset="0"/>
                <a:ea typeface="Times New Roman" panose="02020603050405020304" pitchFamily="18" charset="0"/>
              </a:rPr>
              <a:t>вывоз с территории РК;</a:t>
            </a:r>
          </a:p>
        </p:txBody>
      </p:sp>
    </p:spTree>
    <p:extLst>
      <p:ext uri="{BB962C8B-B14F-4D97-AF65-F5344CB8AC3E}">
        <p14:creationId xmlns:p14="http://schemas.microsoft.com/office/powerpoint/2010/main" val="334226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DE4EE6-6F63-4B93-8F0B-7C9F2B854E7D}"/>
              </a:ext>
            </a:extLst>
          </p:cNvPr>
          <p:cNvSpPr>
            <a:spLocks noGrp="1"/>
          </p:cNvSpPr>
          <p:nvPr>
            <p:ph type="title"/>
          </p:nvPr>
        </p:nvSpPr>
        <p:spPr>
          <a:xfrm>
            <a:off x="1595901" y="0"/>
            <a:ext cx="7875269" cy="1040235"/>
          </a:xfrm>
        </p:spPr>
        <p:txBody>
          <a:bodyPr>
            <a:noAutofit/>
          </a:bodyPr>
          <a:lstStyle/>
          <a:p>
            <a:pPr algn="ctr"/>
            <a:r>
              <a:rPr lang="ru-RU" sz="2400" b="1" i="1" dirty="0">
                <a:solidFill>
                  <a:srgbClr val="FF0000"/>
                </a:solidFill>
                <a:latin typeface="Times New Roman" panose="02020603050405020304" pitchFamily="18" charset="0"/>
                <a:cs typeface="Times New Roman" panose="02020603050405020304" pitchFamily="18" charset="0"/>
              </a:rPr>
              <a:t>Нарушением исключительного права на использование топологии является совершение без разрешения правообладателя следующих действий:</a:t>
            </a:r>
          </a:p>
        </p:txBody>
      </p:sp>
      <p:sp>
        <p:nvSpPr>
          <p:cNvPr id="4" name="Овал 3">
            <a:extLst>
              <a:ext uri="{FF2B5EF4-FFF2-40B4-BE49-F238E27FC236}">
                <a16:creationId xmlns:a16="http://schemas.microsoft.com/office/drawing/2014/main" id="{3D7438E6-33F3-441C-A36D-802BC4C7DD5F}"/>
              </a:ext>
            </a:extLst>
          </p:cNvPr>
          <p:cNvSpPr/>
          <p:nvPr/>
        </p:nvSpPr>
        <p:spPr>
          <a:xfrm>
            <a:off x="924782" y="2734812"/>
            <a:ext cx="4026715" cy="378343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i="1" u="sng" dirty="0">
                <a:solidFill>
                  <a:srgbClr val="FF0000"/>
                </a:solidFill>
                <a:latin typeface="Times New Roman" panose="02020603050405020304" pitchFamily="18" charset="0"/>
                <a:cs typeface="Times New Roman" panose="02020603050405020304" pitchFamily="18" charset="0"/>
              </a:rPr>
              <a:t>- копирование топологии в целом или ее части путем ее включения в интегральную микросхему или иным образом, за исключением копирования только той ее части, которая не является оригинальной;</a:t>
            </a:r>
          </a:p>
        </p:txBody>
      </p:sp>
      <p:sp>
        <p:nvSpPr>
          <p:cNvPr id="5" name="Овал 4">
            <a:extLst>
              <a:ext uri="{FF2B5EF4-FFF2-40B4-BE49-F238E27FC236}">
                <a16:creationId xmlns:a16="http://schemas.microsoft.com/office/drawing/2014/main" id="{3D7F3A36-6906-4014-A5DC-3CBA0395B0DB}"/>
              </a:ext>
            </a:extLst>
          </p:cNvPr>
          <p:cNvSpPr/>
          <p:nvPr/>
        </p:nvSpPr>
        <p:spPr>
          <a:xfrm>
            <a:off x="4951497" y="2734812"/>
            <a:ext cx="4026715" cy="378343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i="1" u="sng" dirty="0">
                <a:solidFill>
                  <a:srgbClr val="FF0000"/>
                </a:solidFill>
                <a:latin typeface="Times New Roman" panose="02020603050405020304" pitchFamily="18" charset="0"/>
                <a:cs typeface="Times New Roman" panose="02020603050405020304" pitchFamily="18" charset="0"/>
              </a:rPr>
              <a:t>- применение, ввоз, предложение к продаже, продажа и иное введение в гражданский оборот топологии, интегральной микросхемы с этой топологией или изделия, включающего такую интегральную схему.</a:t>
            </a:r>
          </a:p>
        </p:txBody>
      </p:sp>
      <p:pic>
        <p:nvPicPr>
          <p:cNvPr id="6" name="Рисунок 5">
            <a:extLst>
              <a:ext uri="{FF2B5EF4-FFF2-40B4-BE49-F238E27FC236}">
                <a16:creationId xmlns:a16="http://schemas.microsoft.com/office/drawing/2014/main" id="{C360184B-4870-48FF-A1B8-136FDC89472E}"/>
              </a:ext>
            </a:extLst>
          </p:cNvPr>
          <p:cNvPicPr>
            <a:picLocks noChangeAspect="1"/>
          </p:cNvPicPr>
          <p:nvPr/>
        </p:nvPicPr>
        <p:blipFill>
          <a:blip r:embed="rId2"/>
          <a:stretch>
            <a:fillRect/>
          </a:stretch>
        </p:blipFill>
        <p:spPr>
          <a:xfrm>
            <a:off x="4259807" y="1250659"/>
            <a:ext cx="1704765" cy="1704765"/>
          </a:xfrm>
          <a:prstGeom prst="rect">
            <a:avLst/>
          </a:prstGeom>
        </p:spPr>
      </p:pic>
    </p:spTree>
    <p:extLst>
      <p:ext uri="{BB962C8B-B14F-4D97-AF65-F5344CB8AC3E}">
        <p14:creationId xmlns:p14="http://schemas.microsoft.com/office/powerpoint/2010/main" val="296584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256CE8-7C15-4B7E-A665-209C0D745C20}"/>
              </a:ext>
            </a:extLst>
          </p:cNvPr>
          <p:cNvSpPr>
            <a:spLocks noGrp="1"/>
          </p:cNvSpPr>
          <p:nvPr>
            <p:ph type="title"/>
          </p:nvPr>
        </p:nvSpPr>
        <p:spPr>
          <a:xfrm>
            <a:off x="2564856" y="4468535"/>
            <a:ext cx="5748634" cy="2460771"/>
          </a:xfrm>
        </p:spPr>
        <p:txBody>
          <a:bodyPr>
            <a:normAutofit fontScale="90000"/>
          </a:bodyPr>
          <a:lstStyle/>
          <a:p>
            <a:r>
              <a:rPr lang="ru-RU" sz="18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Принципиальным положением ст. 968 ГК. РК является то, что исключительное право на результат интеллектуальной деятельности или средство индивидуализации существует независимо от права собственности на материальный объект, в котором такой результат или средство индивидуализации выражены.</a:t>
            </a:r>
            <a:br>
              <a:rPr lang="ru-RU" sz="18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u-RU" i="1" dirty="0">
              <a:effectLst>
                <a:outerShdw blurRad="38100" dist="38100" dir="2700000" algn="tl">
                  <a:srgbClr val="000000">
                    <a:alpha val="43137"/>
                  </a:srgbClr>
                </a:outerShdw>
              </a:effectLst>
            </a:endParaRPr>
          </a:p>
        </p:txBody>
      </p:sp>
      <p:sp>
        <p:nvSpPr>
          <p:cNvPr id="4" name="Облачко с текстом: прямоугольное со скругленными углами 3">
            <a:extLst>
              <a:ext uri="{FF2B5EF4-FFF2-40B4-BE49-F238E27FC236}">
                <a16:creationId xmlns:a16="http://schemas.microsoft.com/office/drawing/2014/main" id="{A2B2B6C4-97D3-475A-B7A9-DD3A16AFC381}"/>
              </a:ext>
            </a:extLst>
          </p:cNvPr>
          <p:cNvSpPr/>
          <p:nvPr/>
        </p:nvSpPr>
        <p:spPr>
          <a:xfrm>
            <a:off x="190772" y="198539"/>
            <a:ext cx="5066951" cy="400993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i="1" dirty="0">
                <a:latin typeface="Times New Roman" panose="02020603050405020304" pitchFamily="18" charset="0"/>
                <a:cs typeface="Times New Roman" panose="02020603050405020304" pitchFamily="18" charset="0"/>
              </a:rPr>
              <a:t>В качестве примера можно привести отношение изобретателя, скажем, новой модификации телевизора, и другого человека, собственника такого телевизора, выпущенного серийно заводом. Собственник имеет правомочия владения, пользования и распоряжения своим экземпляром телевизора, а изобретатель — исключительным правом изготовления, регулирования объема выпуска, запрета выпуска, уступки права изготовления телевизоров Полностью или частично</a:t>
            </a:r>
          </a:p>
        </p:txBody>
      </p:sp>
      <p:pic>
        <p:nvPicPr>
          <p:cNvPr id="5" name="Рисунок 4">
            <a:extLst>
              <a:ext uri="{FF2B5EF4-FFF2-40B4-BE49-F238E27FC236}">
                <a16:creationId xmlns:a16="http://schemas.microsoft.com/office/drawing/2014/main" id="{5C1F4E09-C04E-4A7D-AB03-3231B9443251}"/>
              </a:ext>
            </a:extLst>
          </p:cNvPr>
          <p:cNvPicPr>
            <a:picLocks noChangeAspect="1"/>
          </p:cNvPicPr>
          <p:nvPr/>
        </p:nvPicPr>
        <p:blipFill>
          <a:blip r:embed="rId2"/>
          <a:stretch>
            <a:fillRect/>
          </a:stretch>
        </p:blipFill>
        <p:spPr>
          <a:xfrm>
            <a:off x="7007956" y="1113889"/>
            <a:ext cx="1808873" cy="3224617"/>
          </a:xfrm>
          <a:prstGeom prst="rect">
            <a:avLst/>
          </a:prstGeom>
        </p:spPr>
      </p:pic>
    </p:spTree>
    <p:extLst>
      <p:ext uri="{BB962C8B-B14F-4D97-AF65-F5344CB8AC3E}">
        <p14:creationId xmlns:p14="http://schemas.microsoft.com/office/powerpoint/2010/main" val="3268609210"/>
      </p:ext>
    </p:extLst>
  </p:cSld>
  <p:clrMapOvr>
    <a:masterClrMapping/>
  </p:clrMapOvr>
</p:sld>
</file>

<file path=ppt/theme/theme1.xml><?xml version="1.0" encoding="utf-8"?>
<a:theme xmlns:a="http://schemas.openxmlformats.org/drawingml/2006/main" name="Аспект">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183</TotalTime>
  <Words>602</Words>
  <Application>Microsoft Office PowerPoint</Application>
  <PresentationFormat>Широкоэкранный</PresentationFormat>
  <Paragraphs>35</Paragraphs>
  <Slides>12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Georgia Pro Semibold</vt:lpstr>
      <vt:lpstr>Times New Roman</vt:lpstr>
      <vt:lpstr>Trebuchet MS</vt:lpstr>
      <vt:lpstr>Wingdings 3</vt:lpstr>
      <vt:lpstr>Аспект</vt:lpstr>
      <vt:lpstr>Презентация PowerPoint</vt:lpstr>
      <vt:lpstr>Презентация PowerPoint</vt:lpstr>
      <vt:lpstr>Презентация PowerPoint</vt:lpstr>
      <vt:lpstr>План:</vt:lpstr>
      <vt:lpstr>Презентация PowerPoint</vt:lpstr>
      <vt:lpstr>Патентный закон РК в ст. 11 воспроизводит данные приложения и конкретизирует их применительно к охране спех промышленных образцов. Установлено, в частности, что продукт признается содержащим охраняемое изобретение или полезную модель, а охраняемый способ признается примененным, если продукт содержит, а в способе использован каждый признак изобретения, полезной модели, приведенный в независимом пункте формулы, или эквивалентный ему признак, известный в качестве такового в данной области техники на дату начала использования.</vt:lpstr>
      <vt:lpstr>В свою очередь Закон о селекционных достижениях РК конкретизирует данные положения ГК РК и устанавливает, что патентообладатель имеет исключительное право на использование селекционного достижения, если такое использование не нарушает прав других патентообладателей. Разрешение патентообладателя требуется на следующие действия в отношении селекционного достижения:</vt:lpstr>
      <vt:lpstr>Нарушением исключительного права на использование топологии является совершение без разрешения правообладателя следующих действий:</vt:lpstr>
      <vt:lpstr>Принципиальным положением ст. 968 ГК. РК является то, что исключительное право на результат интеллектуальной деятельности или средство индивидуализации существует независимо от права собственности на материальный объект, в котором такой результат или средство индивидуализации выражены. </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29</cp:revision>
  <dcterms:created xsi:type="dcterms:W3CDTF">2022-11-03T08:56:28Z</dcterms:created>
  <dcterms:modified xsi:type="dcterms:W3CDTF">2022-11-03T18:28:37Z</dcterms:modified>
</cp:coreProperties>
</file>