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55" r:id="rId1"/>
  </p:sldMasterIdLst>
  <p:notesMasterIdLst>
    <p:notesMasterId r:id="rId18"/>
  </p:notesMasterIdLst>
  <p:sldIdLst>
    <p:sldId id="256" r:id="rId2"/>
    <p:sldId id="257" r:id="rId3"/>
    <p:sldId id="258" r:id="rId4"/>
    <p:sldId id="261" r:id="rId5"/>
    <p:sldId id="260" r:id="rId6"/>
    <p:sldId id="262" r:id="rId7"/>
    <p:sldId id="295" r:id="rId8"/>
    <p:sldId id="263" r:id="rId9"/>
    <p:sldId id="265" r:id="rId10"/>
    <p:sldId id="264" r:id="rId11"/>
    <p:sldId id="271" r:id="rId12"/>
    <p:sldId id="270" r:id="rId13"/>
    <p:sldId id="274" r:id="rId14"/>
    <p:sldId id="275" r:id="rId15"/>
    <p:sldId id="276" r:id="rId16"/>
    <p:sldId id="277"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373EE1-90F3-4FE0-9EEE-656C0F00654E}">
  <a:tblStyle styleId="{1D373EE1-90F3-4FE0-9EEE-656C0F00654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B0D5483-EFC2-4D69-8ADA-A6407E3F96A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4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3672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ru-RU"/>
              <a:t>Образец заголовка</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7BBBA5B-5186-441A-B3A7-0A13DBB2A7A3}" type="datetimeFigureOut">
              <a:rPr lang="ru-KZ" smtClean="0"/>
              <a:t>08.11.2023</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1037168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7BBBA5B-5186-441A-B3A7-0A13DBB2A7A3}" type="datetimeFigureOut">
              <a:rPr lang="ru-KZ" smtClean="0"/>
              <a:t>08.11.2023</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0838367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7BBBA5B-5186-441A-B3A7-0A13DBB2A7A3}" type="datetimeFigureOut">
              <a:rPr lang="ru-KZ" smtClean="0"/>
              <a:t>08.11.2023</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0429502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1" name="Google Shape;11;p2"/>
          <p:cNvSpPr txBox="1">
            <a:spLocks noGrp="1"/>
          </p:cNvSpPr>
          <p:nvPr>
            <p:ph type="ctrTitle"/>
          </p:nvPr>
        </p:nvSpPr>
        <p:spPr>
          <a:xfrm>
            <a:off x="2302050" y="1223200"/>
            <a:ext cx="4539900" cy="26970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extLst>
      <p:ext uri="{BB962C8B-B14F-4D97-AF65-F5344CB8AC3E}">
        <p14:creationId xmlns:p14="http://schemas.microsoft.com/office/powerpoint/2010/main" val="3623825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1"/>
        <p:cNvGrpSpPr/>
        <p:nvPr/>
      </p:nvGrpSpPr>
      <p:grpSpPr>
        <a:xfrm>
          <a:off x="0" y="0"/>
          <a:ext cx="0" cy="0"/>
          <a:chOff x="0" y="0"/>
          <a:chExt cx="0" cy="0"/>
        </a:xfrm>
      </p:grpSpPr>
      <p:sp>
        <p:nvSpPr>
          <p:cNvPr id="33" name="Google Shape;33;p7"/>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34" name="Google Shape;34;p7"/>
          <p:cNvSpPr txBox="1">
            <a:spLocks noGrp="1"/>
          </p:cNvSpPr>
          <p:nvPr>
            <p:ph type="body" idx="1"/>
          </p:nvPr>
        </p:nvSpPr>
        <p:spPr>
          <a:xfrm>
            <a:off x="3844325" y="805325"/>
            <a:ext cx="2250300" cy="3540600"/>
          </a:xfrm>
          <a:prstGeom prst="rect">
            <a:avLst/>
          </a:prstGeom>
        </p:spPr>
        <p:txBody>
          <a:bodyPr spcFirstLastPara="1" wrap="square" lIns="0" tIns="0" rIns="0" bIns="0" anchor="ctr"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35" name="Google Shape;35;p7"/>
          <p:cNvSpPr txBox="1">
            <a:spLocks noGrp="1"/>
          </p:cNvSpPr>
          <p:nvPr>
            <p:ph type="body" idx="2"/>
          </p:nvPr>
        </p:nvSpPr>
        <p:spPr>
          <a:xfrm>
            <a:off x="6436624" y="805325"/>
            <a:ext cx="2250300" cy="3540600"/>
          </a:xfrm>
          <a:prstGeom prst="rect">
            <a:avLst/>
          </a:prstGeom>
        </p:spPr>
        <p:txBody>
          <a:bodyPr spcFirstLastPara="1" wrap="square" lIns="0" tIns="0" rIns="0" bIns="0" anchor="ctr"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36" name="Google Shape;36;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29415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1"/>
        <p:cNvGrpSpPr/>
        <p:nvPr/>
      </p:nvGrpSpPr>
      <p:grpSpPr>
        <a:xfrm>
          <a:off x="0" y="0"/>
          <a:ext cx="0" cy="0"/>
          <a:chOff x="0" y="0"/>
          <a:chExt cx="0" cy="0"/>
        </a:xfrm>
      </p:grpSpPr>
      <p:sp>
        <p:nvSpPr>
          <p:cNvPr id="23" name="Google Shape;23;p5"/>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4" name="Google Shape;24;p5"/>
          <p:cNvSpPr txBox="1">
            <a:spLocks noGrp="1"/>
          </p:cNvSpPr>
          <p:nvPr>
            <p:ph type="body" idx="1"/>
          </p:nvPr>
        </p:nvSpPr>
        <p:spPr>
          <a:xfrm>
            <a:off x="3844325" y="805325"/>
            <a:ext cx="4842600" cy="3548100"/>
          </a:xfrm>
          <a:prstGeom prst="rect">
            <a:avLst/>
          </a:prstGeom>
        </p:spPr>
        <p:txBody>
          <a:bodyPr spcFirstLastPara="1" wrap="square" lIns="0" tIns="0" rIns="0" bIns="0" anchor="ctr" anchorCtr="0">
            <a:noAutofit/>
          </a:bodyPr>
          <a:lstStyle>
            <a:lvl1pPr marL="457200" lvl="0" indent="-368300">
              <a:spcBef>
                <a:spcPts val="600"/>
              </a:spcBef>
              <a:spcAft>
                <a:spcPts val="0"/>
              </a:spcAft>
              <a:buSzPts val="2200"/>
              <a:buChar char="◦"/>
              <a:defRPr/>
            </a:lvl1pPr>
            <a:lvl2pPr marL="914400" lvl="1" indent="-368300">
              <a:spcBef>
                <a:spcPts val="1000"/>
              </a:spcBef>
              <a:spcAft>
                <a:spcPts val="0"/>
              </a:spcAft>
              <a:buSzPts val="2200"/>
              <a:buChar char="◦"/>
              <a:defRPr/>
            </a:lvl2pPr>
            <a:lvl3pPr marL="1371600" lvl="2" indent="-368300">
              <a:spcBef>
                <a:spcPts val="1000"/>
              </a:spcBef>
              <a:spcAft>
                <a:spcPts val="0"/>
              </a:spcAft>
              <a:buSzPts val="2200"/>
              <a:buChar char="◦"/>
              <a:defRPr/>
            </a:lvl3pPr>
            <a:lvl4pPr marL="1828800" lvl="3" indent="-368300">
              <a:spcBef>
                <a:spcPts val="1000"/>
              </a:spcBef>
              <a:spcAft>
                <a:spcPts val="0"/>
              </a:spcAft>
              <a:buSzPts val="2200"/>
              <a:buChar char="◦"/>
              <a:defRPr/>
            </a:lvl4pPr>
            <a:lvl5pPr marL="2286000" lvl="4" indent="-368300">
              <a:spcBef>
                <a:spcPts val="1000"/>
              </a:spcBef>
              <a:spcAft>
                <a:spcPts val="0"/>
              </a:spcAft>
              <a:buSzPts val="2200"/>
              <a:buChar char="◦"/>
              <a:defRPr/>
            </a:lvl5pPr>
            <a:lvl6pPr marL="2743200" lvl="5" indent="-368300">
              <a:spcBef>
                <a:spcPts val="1000"/>
              </a:spcBef>
              <a:spcAft>
                <a:spcPts val="0"/>
              </a:spcAft>
              <a:buSzPts val="2200"/>
              <a:buChar char="◦"/>
              <a:defRPr/>
            </a:lvl6pPr>
            <a:lvl7pPr marL="3200400" lvl="6" indent="-368300">
              <a:spcBef>
                <a:spcPts val="1000"/>
              </a:spcBef>
              <a:spcAft>
                <a:spcPts val="0"/>
              </a:spcAft>
              <a:buSzPts val="2200"/>
              <a:buChar char="◦"/>
              <a:defRPr/>
            </a:lvl7pPr>
            <a:lvl8pPr marL="3657600" lvl="7" indent="-368300">
              <a:spcBef>
                <a:spcPts val="1000"/>
              </a:spcBef>
              <a:spcAft>
                <a:spcPts val="0"/>
              </a:spcAft>
              <a:buSzPts val="2200"/>
              <a:buChar char="◦"/>
              <a:defRPr/>
            </a:lvl8pPr>
            <a:lvl9pPr marL="4114800" lvl="8" indent="-368300">
              <a:spcBef>
                <a:spcPts val="1000"/>
              </a:spcBef>
              <a:spcAft>
                <a:spcPts val="1000"/>
              </a:spcAft>
              <a:buSzPts val="2200"/>
              <a:buChar char="◦"/>
              <a:defRPr/>
            </a:lvl9pPr>
          </a:lstStyle>
          <a:p>
            <a:endParaRPr/>
          </a:p>
        </p:txBody>
      </p:sp>
      <p:sp>
        <p:nvSpPr>
          <p:cNvPr id="25" name="Google Shape;25;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648125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6"/>
        <p:cNvGrpSpPr/>
        <p:nvPr/>
      </p:nvGrpSpPr>
      <p:grpSpPr>
        <a:xfrm>
          <a:off x="0" y="0"/>
          <a:ext cx="0" cy="0"/>
          <a:chOff x="0" y="0"/>
          <a:chExt cx="0" cy="0"/>
        </a:xfrm>
      </p:grpSpPr>
      <p:sp>
        <p:nvSpPr>
          <p:cNvPr id="18" name="Google Shape;18;p4"/>
          <p:cNvSpPr txBox="1">
            <a:spLocks noGrp="1"/>
          </p:cNvSpPr>
          <p:nvPr>
            <p:ph type="body" idx="1"/>
          </p:nvPr>
        </p:nvSpPr>
        <p:spPr>
          <a:xfrm>
            <a:off x="2370425" y="1780800"/>
            <a:ext cx="4403100" cy="1944300"/>
          </a:xfrm>
          <a:prstGeom prst="rect">
            <a:avLst/>
          </a:prstGeom>
        </p:spPr>
        <p:txBody>
          <a:bodyPr spcFirstLastPara="1" wrap="square" lIns="0" tIns="0" rIns="0" bIns="0" anchor="t" anchorCtr="0">
            <a:noAutofit/>
          </a:bodyPr>
          <a:lstStyle>
            <a:lvl1pPr marL="457200" lvl="0" indent="-368300" algn="ctr" rtl="0">
              <a:spcBef>
                <a:spcPts val="600"/>
              </a:spcBef>
              <a:spcAft>
                <a:spcPts val="0"/>
              </a:spcAft>
              <a:buClr>
                <a:schemeClr val="lt1"/>
              </a:buClr>
              <a:buSzPts val="2200"/>
              <a:buChar char="◦"/>
              <a:defRPr i="1">
                <a:solidFill>
                  <a:schemeClr val="lt1"/>
                </a:solidFill>
              </a:defRPr>
            </a:lvl1pPr>
            <a:lvl2pPr marL="914400" lvl="1" indent="-368300" algn="ctr" rtl="0">
              <a:spcBef>
                <a:spcPts val="1000"/>
              </a:spcBef>
              <a:spcAft>
                <a:spcPts val="0"/>
              </a:spcAft>
              <a:buClr>
                <a:schemeClr val="lt1"/>
              </a:buClr>
              <a:buSzPts val="2200"/>
              <a:buChar char="◦"/>
              <a:defRPr i="1">
                <a:solidFill>
                  <a:schemeClr val="lt1"/>
                </a:solidFill>
              </a:defRPr>
            </a:lvl2pPr>
            <a:lvl3pPr marL="1371600" lvl="2" indent="-368300" algn="ctr" rtl="0">
              <a:spcBef>
                <a:spcPts val="1000"/>
              </a:spcBef>
              <a:spcAft>
                <a:spcPts val="0"/>
              </a:spcAft>
              <a:buClr>
                <a:schemeClr val="lt1"/>
              </a:buClr>
              <a:buSzPts val="2200"/>
              <a:buChar char="◦"/>
              <a:defRPr i="1">
                <a:solidFill>
                  <a:schemeClr val="lt1"/>
                </a:solidFill>
              </a:defRPr>
            </a:lvl3pPr>
            <a:lvl4pPr marL="1828800" lvl="3" indent="-368300" algn="ctr" rtl="0">
              <a:spcBef>
                <a:spcPts val="1000"/>
              </a:spcBef>
              <a:spcAft>
                <a:spcPts val="0"/>
              </a:spcAft>
              <a:buClr>
                <a:schemeClr val="lt1"/>
              </a:buClr>
              <a:buSzPts val="2200"/>
              <a:buChar char="◦"/>
              <a:defRPr i="1">
                <a:solidFill>
                  <a:schemeClr val="lt1"/>
                </a:solidFill>
              </a:defRPr>
            </a:lvl4pPr>
            <a:lvl5pPr marL="2286000" lvl="4" indent="-368300" algn="ctr" rtl="0">
              <a:spcBef>
                <a:spcPts val="1000"/>
              </a:spcBef>
              <a:spcAft>
                <a:spcPts val="0"/>
              </a:spcAft>
              <a:buClr>
                <a:schemeClr val="lt1"/>
              </a:buClr>
              <a:buSzPts val="2200"/>
              <a:buChar char="◦"/>
              <a:defRPr i="1">
                <a:solidFill>
                  <a:schemeClr val="lt1"/>
                </a:solidFill>
              </a:defRPr>
            </a:lvl5pPr>
            <a:lvl6pPr marL="2743200" lvl="5" indent="-368300" algn="ctr" rtl="0">
              <a:spcBef>
                <a:spcPts val="1000"/>
              </a:spcBef>
              <a:spcAft>
                <a:spcPts val="0"/>
              </a:spcAft>
              <a:buClr>
                <a:schemeClr val="lt1"/>
              </a:buClr>
              <a:buSzPts val="2200"/>
              <a:buChar char="◦"/>
              <a:defRPr i="1">
                <a:solidFill>
                  <a:schemeClr val="lt1"/>
                </a:solidFill>
              </a:defRPr>
            </a:lvl6pPr>
            <a:lvl7pPr marL="3200400" lvl="6" indent="-368300" algn="ctr" rtl="0">
              <a:spcBef>
                <a:spcPts val="1000"/>
              </a:spcBef>
              <a:spcAft>
                <a:spcPts val="0"/>
              </a:spcAft>
              <a:buClr>
                <a:schemeClr val="lt1"/>
              </a:buClr>
              <a:buSzPts val="2200"/>
              <a:buChar char="◦"/>
              <a:defRPr i="1">
                <a:solidFill>
                  <a:schemeClr val="lt1"/>
                </a:solidFill>
              </a:defRPr>
            </a:lvl7pPr>
            <a:lvl8pPr marL="3657600" lvl="7" indent="-368300" algn="ctr" rtl="0">
              <a:spcBef>
                <a:spcPts val="1000"/>
              </a:spcBef>
              <a:spcAft>
                <a:spcPts val="0"/>
              </a:spcAft>
              <a:buClr>
                <a:schemeClr val="lt1"/>
              </a:buClr>
              <a:buSzPts val="2200"/>
              <a:buChar char="◦"/>
              <a:defRPr i="1">
                <a:solidFill>
                  <a:schemeClr val="lt1"/>
                </a:solidFill>
              </a:defRPr>
            </a:lvl8pPr>
            <a:lvl9pPr marL="4114800" lvl="8" indent="-368300" algn="ctr">
              <a:spcBef>
                <a:spcPts val="1000"/>
              </a:spcBef>
              <a:spcAft>
                <a:spcPts val="1000"/>
              </a:spcAft>
              <a:buClr>
                <a:schemeClr val="lt1"/>
              </a:buClr>
              <a:buSzPts val="2200"/>
              <a:buChar char="◦"/>
              <a:defRPr i="1">
                <a:solidFill>
                  <a:schemeClr val="lt1"/>
                </a:solidFill>
              </a:defRPr>
            </a:lvl9pPr>
          </a:lstStyle>
          <a:p>
            <a:endParaRPr/>
          </a:p>
        </p:txBody>
      </p:sp>
      <p:sp>
        <p:nvSpPr>
          <p:cNvPr id="20" name="Google Shape;20;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03826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26"/>
        <p:cNvGrpSpPr/>
        <p:nvPr/>
      </p:nvGrpSpPr>
      <p:grpSpPr>
        <a:xfrm>
          <a:off x="0" y="0"/>
          <a:ext cx="0" cy="0"/>
          <a:chOff x="0" y="0"/>
          <a:chExt cx="0" cy="0"/>
        </a:xfrm>
      </p:grpSpPr>
      <p:sp>
        <p:nvSpPr>
          <p:cNvPr id="28" name="Google Shape;28;p6"/>
          <p:cNvSpPr txBox="1">
            <a:spLocks noGrp="1"/>
          </p:cNvSpPr>
          <p:nvPr>
            <p:ph type="title"/>
          </p:nvPr>
        </p:nvSpPr>
        <p:spPr>
          <a:xfrm>
            <a:off x="699000" y="790150"/>
            <a:ext cx="3494700" cy="828000"/>
          </a:xfrm>
          <a:prstGeom prst="rect">
            <a:avLst/>
          </a:prstGeom>
        </p:spPr>
        <p:txBody>
          <a:bodyPr spcFirstLastPara="1" wrap="square" lIns="0" tIns="0" rIns="0" bIns="0" anchor="b" anchorCtr="0">
            <a:noAutofit/>
          </a:bodyPr>
          <a:lstStyle>
            <a:lvl1pPr lvl="0" rtl="0">
              <a:spcBef>
                <a:spcPts val="0"/>
              </a:spcBef>
              <a:spcAft>
                <a:spcPts val="0"/>
              </a:spcAft>
              <a:buClr>
                <a:schemeClr val="dk1"/>
              </a:buClr>
              <a:buSzPts val="2600"/>
              <a:buNone/>
              <a:defRPr>
                <a:solidFill>
                  <a:schemeClr val="dk1"/>
                </a:solidFill>
              </a:defRPr>
            </a:lvl1pPr>
            <a:lvl2pPr lvl="1" rtl="0">
              <a:spcBef>
                <a:spcPts val="0"/>
              </a:spcBef>
              <a:spcAft>
                <a:spcPts val="0"/>
              </a:spcAft>
              <a:buClr>
                <a:schemeClr val="dk1"/>
              </a:buClr>
              <a:buSzPts val="2600"/>
              <a:buNone/>
              <a:defRPr>
                <a:solidFill>
                  <a:schemeClr val="dk1"/>
                </a:solidFill>
              </a:defRPr>
            </a:lvl2pPr>
            <a:lvl3pPr lvl="2" rtl="0">
              <a:spcBef>
                <a:spcPts val="0"/>
              </a:spcBef>
              <a:spcAft>
                <a:spcPts val="0"/>
              </a:spcAft>
              <a:buClr>
                <a:schemeClr val="dk1"/>
              </a:buClr>
              <a:buSzPts val="2600"/>
              <a:buNone/>
              <a:defRPr>
                <a:solidFill>
                  <a:schemeClr val="dk1"/>
                </a:solidFill>
              </a:defRPr>
            </a:lvl3pPr>
            <a:lvl4pPr lvl="3" rtl="0">
              <a:spcBef>
                <a:spcPts val="0"/>
              </a:spcBef>
              <a:spcAft>
                <a:spcPts val="0"/>
              </a:spcAft>
              <a:buClr>
                <a:schemeClr val="dk1"/>
              </a:buClr>
              <a:buSzPts val="2600"/>
              <a:buNone/>
              <a:defRPr>
                <a:solidFill>
                  <a:schemeClr val="dk1"/>
                </a:solidFill>
              </a:defRPr>
            </a:lvl4pPr>
            <a:lvl5pPr lvl="4" rtl="0">
              <a:spcBef>
                <a:spcPts val="0"/>
              </a:spcBef>
              <a:spcAft>
                <a:spcPts val="0"/>
              </a:spcAft>
              <a:buClr>
                <a:schemeClr val="dk1"/>
              </a:buClr>
              <a:buSzPts val="2600"/>
              <a:buNone/>
              <a:defRPr>
                <a:solidFill>
                  <a:schemeClr val="dk1"/>
                </a:solidFill>
              </a:defRPr>
            </a:lvl5pPr>
            <a:lvl6pPr lvl="5" rtl="0">
              <a:spcBef>
                <a:spcPts val="0"/>
              </a:spcBef>
              <a:spcAft>
                <a:spcPts val="0"/>
              </a:spcAft>
              <a:buClr>
                <a:schemeClr val="dk1"/>
              </a:buClr>
              <a:buSzPts val="2600"/>
              <a:buNone/>
              <a:defRPr>
                <a:solidFill>
                  <a:schemeClr val="dk1"/>
                </a:solidFill>
              </a:defRPr>
            </a:lvl6pPr>
            <a:lvl7pPr lvl="6" rtl="0">
              <a:spcBef>
                <a:spcPts val="0"/>
              </a:spcBef>
              <a:spcAft>
                <a:spcPts val="0"/>
              </a:spcAft>
              <a:buClr>
                <a:schemeClr val="dk1"/>
              </a:buClr>
              <a:buSzPts val="2600"/>
              <a:buNone/>
              <a:defRPr>
                <a:solidFill>
                  <a:schemeClr val="dk1"/>
                </a:solidFill>
              </a:defRPr>
            </a:lvl7pPr>
            <a:lvl8pPr lvl="7" rtl="0">
              <a:spcBef>
                <a:spcPts val="0"/>
              </a:spcBef>
              <a:spcAft>
                <a:spcPts val="0"/>
              </a:spcAft>
              <a:buClr>
                <a:schemeClr val="dk1"/>
              </a:buClr>
              <a:buSzPts val="2600"/>
              <a:buNone/>
              <a:defRPr>
                <a:solidFill>
                  <a:schemeClr val="dk1"/>
                </a:solidFill>
              </a:defRPr>
            </a:lvl8pPr>
            <a:lvl9pPr lvl="8" rtl="0">
              <a:spcBef>
                <a:spcPts val="0"/>
              </a:spcBef>
              <a:spcAft>
                <a:spcPts val="0"/>
              </a:spcAft>
              <a:buClr>
                <a:schemeClr val="dk1"/>
              </a:buClr>
              <a:buSzPts val="2600"/>
              <a:buNone/>
              <a:defRPr>
                <a:solidFill>
                  <a:schemeClr val="dk1"/>
                </a:solidFill>
              </a:defRPr>
            </a:lvl9pPr>
          </a:lstStyle>
          <a:p>
            <a:endParaRPr/>
          </a:p>
        </p:txBody>
      </p:sp>
      <p:sp>
        <p:nvSpPr>
          <p:cNvPr id="29" name="Google Shape;29;p6"/>
          <p:cNvSpPr txBox="1">
            <a:spLocks noGrp="1"/>
          </p:cNvSpPr>
          <p:nvPr>
            <p:ph type="body" idx="1"/>
          </p:nvPr>
        </p:nvSpPr>
        <p:spPr>
          <a:xfrm>
            <a:off x="699000" y="1770225"/>
            <a:ext cx="3494700" cy="25833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30" name="Google Shape;30;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03004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7"/>
        <p:cNvGrpSpPr/>
        <p:nvPr/>
      </p:nvGrpSpPr>
      <p:grpSpPr>
        <a:xfrm>
          <a:off x="0" y="0"/>
          <a:ext cx="0" cy="0"/>
          <a:chOff x="0" y="0"/>
          <a:chExt cx="0" cy="0"/>
        </a:xfrm>
      </p:grpSpPr>
      <p:sp>
        <p:nvSpPr>
          <p:cNvPr id="39" name="Google Shape;39;p8"/>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40" name="Google Shape;40;p8"/>
          <p:cNvSpPr txBox="1">
            <a:spLocks noGrp="1"/>
          </p:cNvSpPr>
          <p:nvPr>
            <p:ph type="body" idx="1"/>
          </p:nvPr>
        </p:nvSpPr>
        <p:spPr>
          <a:xfrm>
            <a:off x="3844325" y="797725"/>
            <a:ext cx="1481700" cy="3540600"/>
          </a:xfrm>
          <a:prstGeom prst="rect">
            <a:avLst/>
          </a:prstGeom>
        </p:spPr>
        <p:txBody>
          <a:bodyPr spcFirstLastPara="1" wrap="square" lIns="0" tIns="0" rIns="0" bIns="0" anchor="ctr" anchorCtr="0">
            <a:noAutofit/>
          </a:bodyPr>
          <a:lstStyle>
            <a:lvl1pPr marL="457200" lvl="0" indent="-317500" rtl="0">
              <a:spcBef>
                <a:spcPts val="600"/>
              </a:spcBef>
              <a:spcAft>
                <a:spcPts val="0"/>
              </a:spcAft>
              <a:buSzPts val="1400"/>
              <a:buChar char="◦"/>
              <a:defRPr sz="1400"/>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41" name="Google Shape;41;p8"/>
          <p:cNvSpPr txBox="1">
            <a:spLocks noGrp="1"/>
          </p:cNvSpPr>
          <p:nvPr>
            <p:ph type="body" idx="2"/>
          </p:nvPr>
        </p:nvSpPr>
        <p:spPr>
          <a:xfrm>
            <a:off x="5524777" y="797725"/>
            <a:ext cx="1481700" cy="3540600"/>
          </a:xfrm>
          <a:prstGeom prst="rect">
            <a:avLst/>
          </a:prstGeom>
        </p:spPr>
        <p:txBody>
          <a:bodyPr spcFirstLastPara="1" wrap="square" lIns="0" tIns="0" rIns="0" bIns="0" anchor="ctr" anchorCtr="0">
            <a:noAutofit/>
          </a:bodyPr>
          <a:lstStyle>
            <a:lvl1pPr marL="457200" lvl="0" indent="-317500" rtl="0">
              <a:spcBef>
                <a:spcPts val="600"/>
              </a:spcBef>
              <a:spcAft>
                <a:spcPts val="0"/>
              </a:spcAft>
              <a:buSzPts val="1400"/>
              <a:buChar char="◦"/>
              <a:defRPr sz="1400"/>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42" name="Google Shape;42;p8"/>
          <p:cNvSpPr txBox="1">
            <a:spLocks noGrp="1"/>
          </p:cNvSpPr>
          <p:nvPr>
            <p:ph type="body" idx="3"/>
          </p:nvPr>
        </p:nvSpPr>
        <p:spPr>
          <a:xfrm>
            <a:off x="7205229" y="797725"/>
            <a:ext cx="1481700" cy="3540600"/>
          </a:xfrm>
          <a:prstGeom prst="rect">
            <a:avLst/>
          </a:prstGeom>
        </p:spPr>
        <p:txBody>
          <a:bodyPr spcFirstLastPara="1" wrap="square" lIns="0" tIns="0" rIns="0" bIns="0" anchor="ctr" anchorCtr="0">
            <a:noAutofit/>
          </a:bodyPr>
          <a:lstStyle>
            <a:lvl1pPr marL="457200" lvl="0" indent="-317500" rtl="0">
              <a:spcBef>
                <a:spcPts val="600"/>
              </a:spcBef>
              <a:spcAft>
                <a:spcPts val="0"/>
              </a:spcAft>
              <a:buSzPts val="1400"/>
              <a:buChar char="◦"/>
              <a:defRPr sz="1400"/>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43" name="Google Shape;43;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647246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50" name="Google Shape;50;p10"/>
          <p:cNvSpPr txBox="1">
            <a:spLocks noGrp="1"/>
          </p:cNvSpPr>
          <p:nvPr>
            <p:ph type="body" idx="1"/>
          </p:nvPr>
        </p:nvSpPr>
        <p:spPr>
          <a:xfrm>
            <a:off x="457200" y="534577"/>
            <a:ext cx="8229600" cy="393600"/>
          </a:xfrm>
          <a:prstGeom prst="rect">
            <a:avLst/>
          </a:prstGeom>
        </p:spPr>
        <p:txBody>
          <a:bodyPr spcFirstLastPara="1" wrap="square" lIns="0" tIns="0" rIns="0" bIns="0" anchor="ctr" anchorCtr="0">
            <a:noAutofit/>
          </a:bodyPr>
          <a:lstStyle>
            <a:lvl1pPr marL="457200" lvl="0" indent="-228600" algn="ctr">
              <a:spcBef>
                <a:spcPts val="360"/>
              </a:spcBef>
              <a:spcAft>
                <a:spcPts val="1000"/>
              </a:spcAft>
              <a:buClr>
                <a:schemeClr val="lt1"/>
              </a:buClr>
              <a:buSzPts val="1400"/>
              <a:buNone/>
              <a:defRPr sz="1400">
                <a:solidFill>
                  <a:schemeClr val="lt1"/>
                </a:solidFill>
              </a:defRPr>
            </a:lvl1pPr>
          </a:lstStyle>
          <a:p>
            <a:endParaRPr/>
          </a:p>
        </p:txBody>
      </p:sp>
      <p:sp>
        <p:nvSpPr>
          <p:cNvPr id="51" name="Google Shape;51;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6567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7BBBA5B-5186-441A-B3A7-0A13DBB2A7A3}" type="datetimeFigureOut">
              <a:rPr lang="ru-KZ" smtClean="0"/>
              <a:t>08.11.2023</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7762148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ru-RU"/>
              <a:t>Образец заголовка</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7BBBA5B-5186-441A-B3A7-0A13DBB2A7A3}" type="datetimeFigureOut">
              <a:rPr lang="ru-KZ" smtClean="0"/>
              <a:t>08.11.2023</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650313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7BBBA5B-5186-441A-B3A7-0A13DBB2A7A3}" type="datetimeFigureOut">
              <a:rPr lang="ru-KZ" smtClean="0"/>
              <a:t>08.11.2023</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6116425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629842" y="1878806"/>
            <a:ext cx="3868340"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629150" y="1878806"/>
            <a:ext cx="3887391"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7BBBA5B-5186-441A-B3A7-0A13DBB2A7A3}" type="datetimeFigureOut">
              <a:rPr lang="ru-KZ" smtClean="0"/>
              <a:t>08.11.2023</a:t>
            </a:fld>
            <a:endParaRPr lang="ru-KZ"/>
          </a:p>
        </p:txBody>
      </p:sp>
      <p:sp>
        <p:nvSpPr>
          <p:cNvPr id="8" name="Footer Placeholder 7"/>
          <p:cNvSpPr>
            <a:spLocks noGrp="1"/>
          </p:cNvSpPr>
          <p:nvPr>
            <p:ph type="ftr" sz="quarter" idx="11"/>
          </p:nvPr>
        </p:nvSpPr>
        <p:spPr/>
        <p:txBody>
          <a:bodyPr/>
          <a:lstStyle/>
          <a:p>
            <a:endParaRPr lang="ru-KZ"/>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7476202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7BBBA5B-5186-441A-B3A7-0A13DBB2A7A3}" type="datetimeFigureOut">
              <a:rPr lang="ru-KZ" smtClean="0"/>
              <a:t>08.11.2023</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2826049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BBA5B-5186-441A-B3A7-0A13DBB2A7A3}" type="datetimeFigureOut">
              <a:rPr lang="ru-KZ" smtClean="0"/>
              <a:t>08.11.2023</a:t>
            </a:fld>
            <a:endParaRPr lang="ru-KZ"/>
          </a:p>
        </p:txBody>
      </p:sp>
      <p:sp>
        <p:nvSpPr>
          <p:cNvPr id="3" name="Footer Placeholder 2"/>
          <p:cNvSpPr>
            <a:spLocks noGrp="1"/>
          </p:cNvSpPr>
          <p:nvPr>
            <p:ph type="ftr" sz="quarter" idx="11"/>
          </p:nvPr>
        </p:nvSpPr>
        <p:spPr/>
        <p:txBody>
          <a:bodyPr/>
          <a:lstStyle/>
          <a:p>
            <a:endParaRPr lang="ru-KZ"/>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0675844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ru-RU"/>
              <a:t>Образец заголовка</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17BBBA5B-5186-441A-B3A7-0A13DBB2A7A3}" type="datetimeFigureOut">
              <a:rPr lang="ru-KZ" smtClean="0"/>
              <a:t>08.11.2023</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0745188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17BBBA5B-5186-441A-B3A7-0A13DBB2A7A3}" type="datetimeFigureOut">
              <a:rPr lang="ru-KZ" smtClean="0"/>
              <a:t>08.11.2023</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2708640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7BBBA5B-5186-441A-B3A7-0A13DBB2A7A3}" type="datetimeFigureOut">
              <a:rPr lang="ru-KZ" smtClean="0"/>
              <a:t>08.11.2023</a:t>
            </a:fld>
            <a:endParaRPr lang="ru-KZ"/>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KZ"/>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1442760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Lst>
  <p:transition>
    <p:fade thruBlk="1"/>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1143002" y="1499711"/>
            <a:ext cx="6858000" cy="2073021"/>
          </a:xfrm>
          <a:prstGeom prst="rect">
            <a:avLst/>
          </a:prstGeom>
        </p:spPr>
        <p:txBody>
          <a:bodyPr spcFirstLastPara="1" lIns="0" tIns="0" rIns="0" bIns="0" anchor="ctr" anchorCtr="0">
            <a:normAutofit/>
          </a:bodyPr>
          <a:lstStyle/>
          <a:p>
            <a:pPr marL="0" lvl="0" indent="0" rtl="0">
              <a:spcBef>
                <a:spcPts val="0"/>
              </a:spcBef>
              <a:spcAft>
                <a:spcPts val="0"/>
              </a:spcAft>
              <a:buNone/>
            </a:pPr>
            <a:r>
              <a:rPr lang="en-US" sz="4600" b="1">
                <a:effectLst/>
                <a:latin typeface="Times New Roman" panose="02020603050405020304" pitchFamily="18" charset="0"/>
                <a:ea typeface="Calibri" panose="020F0502020204030204" pitchFamily="34" charset="0"/>
              </a:rPr>
              <a:t>Lecture 6. Organization methodology, presentation of results, design of work</a:t>
            </a:r>
            <a:endParaRPr lang="en-US" sz="4600" b="1"/>
          </a:p>
        </p:txBody>
      </p:sp>
      <p:sp>
        <p:nvSpPr>
          <p:cNvPr id="4" name="TextBox 3">
            <a:extLst>
              <a:ext uri="{FF2B5EF4-FFF2-40B4-BE49-F238E27FC236}">
                <a16:creationId xmlns:a16="http://schemas.microsoft.com/office/drawing/2014/main" id="{023BEDBA-E17F-4174-9255-15651A214BA0}"/>
              </a:ext>
            </a:extLst>
          </p:cNvPr>
          <p:cNvSpPr txBox="1"/>
          <p:nvPr/>
        </p:nvSpPr>
        <p:spPr>
          <a:xfrm>
            <a:off x="1475184" y="4233862"/>
            <a:ext cx="6193632" cy="473869"/>
          </a:xfrm>
          <a:prstGeom prst="rect">
            <a:avLst/>
          </a:prstGeom>
        </p:spPr>
        <p:txBody>
          <a:bodyPr anchor="ctr">
            <a:normAutofit/>
          </a:bodyPr>
          <a:lstStyle/>
          <a:p>
            <a:pPr algn="ctr">
              <a:lnSpc>
                <a:spcPct val="90000"/>
              </a:lnSpc>
              <a:spcAft>
                <a:spcPts val="600"/>
              </a:spcAft>
            </a:pPr>
            <a:r>
              <a:rPr lang="en-US" sz="1500" b="1" u="sng">
                <a:effectLst/>
                <a:latin typeface="Times New Roman" panose="02020603050405020304" pitchFamily="18" charset="0"/>
                <a:ea typeface="Calibri" panose="020F0502020204030204" pitchFamily="34" charset="0"/>
              </a:rPr>
              <a:t>Methodological bases of pedagogical rеsеаrсh in the field of education </a:t>
            </a:r>
            <a:endParaRPr lang="ru-KZ" sz="1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62"/>
                                        </p:tgtEl>
                                        <p:attrNameLst>
                                          <p:attrName>style.visibility</p:attrName>
                                        </p:attrNameLst>
                                      </p:cBhvr>
                                      <p:to>
                                        <p:strVal val="visible"/>
                                      </p:to>
                                    </p:set>
                                    <p:animEffect transition="in" filter="fade">
                                      <p:cBhvr>
                                        <p:cTn id="7" dur="4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699000" y="911700"/>
            <a:ext cx="2141854"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800" b="1" dirty="0">
                <a:latin typeface="Times New Roman" panose="02020603050405020304" pitchFamily="18" charset="0"/>
                <a:cs typeface="Times New Roman" panose="02020603050405020304" pitchFamily="18" charset="0"/>
              </a:rPr>
              <a:t>Traditionally, there are several stages in the research process</a:t>
            </a:r>
            <a:endParaRPr sz="2800" b="1" dirty="0">
              <a:latin typeface="Times New Roman" panose="02020603050405020304" pitchFamily="18" charset="0"/>
              <a:cs typeface="Times New Roman" panose="02020603050405020304" pitchFamily="18" charset="0"/>
            </a:endParaRPr>
          </a:p>
        </p:txBody>
      </p:sp>
      <p:sp>
        <p:nvSpPr>
          <p:cNvPr id="123" name="Google Shape;123;p21"/>
          <p:cNvSpPr txBox="1">
            <a:spLocks noGrp="1"/>
          </p:cNvSpPr>
          <p:nvPr>
            <p:ph type="body" idx="1"/>
          </p:nvPr>
        </p:nvSpPr>
        <p:spPr>
          <a:xfrm>
            <a:off x="3348488" y="698700"/>
            <a:ext cx="1687151" cy="3540600"/>
          </a:xfrm>
          <a:prstGeom prst="rect">
            <a:avLst/>
          </a:prstGeom>
        </p:spPr>
        <p:txBody>
          <a:bodyPr spcFirstLastPara="1" wrap="square" lIns="0" tIns="0" rIns="0" bIns="0" anchor="ctr" anchorCtr="0">
            <a:noAutofit/>
          </a:bodyPr>
          <a:lstStyle/>
          <a:p>
            <a:pPr marL="0" lvl="0" indent="0" algn="l" rtl="0">
              <a:spcBef>
                <a:spcPts val="600"/>
              </a:spcBef>
              <a:spcAft>
                <a:spcPts val="0"/>
              </a:spcAft>
              <a:buNone/>
            </a:pPr>
            <a:r>
              <a:rPr lang="en-US" sz="2000" dirty="0">
                <a:latin typeface="Times New Roman" panose="02020603050405020304" pitchFamily="18" charset="0"/>
                <a:cs typeface="Times New Roman" panose="02020603050405020304" pitchFamily="18" charset="0"/>
              </a:rPr>
              <a:t>At the first stage, the choice of area, problem, research topic, definition of the object and subject, goals and objectives, research hypotheses is carried out.</a:t>
            </a:r>
            <a:endParaRPr sz="2000" dirty="0">
              <a:latin typeface="Times New Roman" panose="02020603050405020304" pitchFamily="18" charset="0"/>
              <a:cs typeface="Times New Roman" panose="02020603050405020304" pitchFamily="18" charset="0"/>
            </a:endParaRPr>
          </a:p>
        </p:txBody>
      </p:sp>
      <p:sp>
        <p:nvSpPr>
          <p:cNvPr id="124" name="Google Shape;124;p21"/>
          <p:cNvSpPr txBox="1">
            <a:spLocks noGrp="1"/>
          </p:cNvSpPr>
          <p:nvPr>
            <p:ph type="body" idx="2"/>
          </p:nvPr>
        </p:nvSpPr>
        <p:spPr>
          <a:xfrm>
            <a:off x="5267460" y="689062"/>
            <a:ext cx="1687152" cy="3540600"/>
          </a:xfrm>
          <a:prstGeom prst="rect">
            <a:avLst/>
          </a:prstGeom>
        </p:spPr>
        <p:txBody>
          <a:bodyPr spcFirstLastPara="1" wrap="square" lIns="0" tIns="0" rIns="0" bIns="0" anchor="ctr" anchorCtr="0">
            <a:noAutofit/>
          </a:bodyPr>
          <a:lstStyle/>
          <a:p>
            <a:pPr marL="0" lvl="0" indent="0" algn="l" rtl="0">
              <a:spcBef>
                <a:spcPts val="600"/>
              </a:spcBef>
              <a:spcAft>
                <a:spcPts val="0"/>
              </a:spcAft>
              <a:buNone/>
            </a:pPr>
            <a:r>
              <a:rPr lang="en-US" sz="1800" dirty="0">
                <a:latin typeface="Times New Roman" panose="02020603050405020304" pitchFamily="18" charset="0"/>
                <a:cs typeface="Times New Roman" panose="02020603050405020304" pitchFamily="18" charset="0"/>
              </a:rPr>
              <a:t>The second stage includes the choice of methods, development of research methodology, justification of conclusions and practical recommendations. At the third stage, the results are put into practice, the work is designed.</a:t>
            </a:r>
            <a:endParaRPr sz="1800" dirty="0">
              <a:latin typeface="Times New Roman" panose="02020603050405020304" pitchFamily="18" charset="0"/>
              <a:cs typeface="Times New Roman" panose="02020603050405020304" pitchFamily="18" charset="0"/>
            </a:endParaRPr>
          </a:p>
        </p:txBody>
      </p:sp>
      <p:sp>
        <p:nvSpPr>
          <p:cNvPr id="126" name="Google Shape;126;p21"/>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10" name="TextBox 9">
            <a:extLst>
              <a:ext uri="{FF2B5EF4-FFF2-40B4-BE49-F238E27FC236}">
                <a16:creationId xmlns:a16="http://schemas.microsoft.com/office/drawing/2014/main" id="{342A0A07-BB54-42B1-879A-A1E3ED59AC3C}"/>
              </a:ext>
            </a:extLst>
          </p:cNvPr>
          <p:cNvSpPr txBox="1"/>
          <p:nvPr/>
        </p:nvSpPr>
        <p:spPr>
          <a:xfrm>
            <a:off x="7244366" y="582235"/>
            <a:ext cx="1687153" cy="4247317"/>
          </a:xfrm>
          <a:prstGeom prst="rect">
            <a:avLst/>
          </a:prstGeom>
          <a:noFill/>
        </p:spPr>
        <p:txBody>
          <a:bodyPr wrap="square">
            <a:spAutoFit/>
          </a:bodyPr>
          <a:lstStyle/>
          <a:p>
            <a:r>
              <a:rPr lang="ru-KZ" sz="1800" dirty="0">
                <a:solidFill>
                  <a:schemeClr val="tx1"/>
                </a:solidFill>
                <a:latin typeface="Times New Roman" panose="02020603050405020304" pitchFamily="18" charset="0"/>
                <a:cs typeface="Times New Roman" panose="02020603050405020304" pitchFamily="18" charset="0"/>
              </a:rPr>
              <a:t>At the third stage, design, </a:t>
            </a:r>
            <a:r>
              <a:rPr lang="ru-KZ" sz="1800" dirty="0" err="1">
                <a:solidFill>
                  <a:schemeClr val="tx1"/>
                </a:solidFill>
                <a:latin typeface="Times New Roman" panose="02020603050405020304" pitchFamily="18" charset="0"/>
                <a:cs typeface="Times New Roman" panose="02020603050405020304" pitchFamily="18" charset="0"/>
              </a:rPr>
              <a:t>on</a:t>
            </a:r>
            <a:r>
              <a:rPr lang="ru-KZ" sz="1800" dirty="0">
                <a:solidFill>
                  <a:schemeClr val="tx1"/>
                </a:solidFill>
                <a:latin typeface="Times New Roman" panose="02020603050405020304" pitchFamily="18" charset="0"/>
                <a:cs typeface="Times New Roman" panose="02020603050405020304" pitchFamily="18" charset="0"/>
              </a:rPr>
              <a:t> the </a:t>
            </a:r>
            <a:r>
              <a:rPr lang="ru-KZ" sz="1800" dirty="0" err="1">
                <a:solidFill>
                  <a:schemeClr val="tx1"/>
                </a:solidFill>
                <a:latin typeface="Times New Roman" panose="02020603050405020304" pitchFamily="18" charset="0"/>
                <a:cs typeface="Times New Roman" panose="02020603050405020304" pitchFamily="18" charset="0"/>
              </a:rPr>
              <a:t>basis</a:t>
            </a:r>
            <a:r>
              <a:rPr lang="ru-KZ" sz="1800" dirty="0">
                <a:solidFill>
                  <a:schemeClr val="tx1"/>
                </a:solidFill>
                <a:latin typeface="Times New Roman" panose="02020603050405020304" pitchFamily="18" charset="0"/>
                <a:cs typeface="Times New Roman" panose="02020603050405020304" pitchFamily="18" charset="0"/>
              </a:rPr>
              <a:t> </a:t>
            </a:r>
            <a:r>
              <a:rPr lang="ru-KZ" sz="1800" dirty="0" err="1">
                <a:solidFill>
                  <a:schemeClr val="tx1"/>
                </a:solidFill>
                <a:latin typeface="Times New Roman" panose="02020603050405020304" pitchFamily="18" charset="0"/>
                <a:cs typeface="Times New Roman" panose="02020603050405020304" pitchFamily="18" charset="0"/>
              </a:rPr>
              <a:t>of</a:t>
            </a:r>
            <a:r>
              <a:rPr lang="ru-KZ" sz="1800" dirty="0">
                <a:solidFill>
                  <a:schemeClr val="tx1"/>
                </a:solidFill>
                <a:latin typeface="Times New Roman" panose="02020603050405020304" pitchFamily="18" charset="0"/>
                <a:cs typeface="Times New Roman" panose="02020603050405020304" pitchFamily="18" charset="0"/>
              </a:rPr>
              <a:t> the </a:t>
            </a:r>
            <a:r>
              <a:rPr lang="ru-KZ" sz="1800" dirty="0" err="1">
                <a:solidFill>
                  <a:schemeClr val="tx1"/>
                </a:solidFill>
                <a:latin typeface="Times New Roman" panose="02020603050405020304" pitchFamily="18" charset="0"/>
                <a:cs typeface="Times New Roman" panose="02020603050405020304" pitchFamily="18" charset="0"/>
              </a:rPr>
              <a:t>quantitative</a:t>
            </a:r>
            <a:r>
              <a:rPr lang="ru-KZ" sz="1800" dirty="0">
                <a:solidFill>
                  <a:schemeClr val="tx1"/>
                </a:solidFill>
                <a:latin typeface="Times New Roman" panose="02020603050405020304" pitchFamily="18" charset="0"/>
                <a:cs typeface="Times New Roman" panose="02020603050405020304" pitchFamily="18" charset="0"/>
              </a:rPr>
              <a:t> </a:t>
            </a:r>
            <a:r>
              <a:rPr lang="ru-KZ" sz="1800" dirty="0" err="1">
                <a:solidFill>
                  <a:schemeClr val="tx1"/>
                </a:solidFill>
                <a:latin typeface="Times New Roman" panose="02020603050405020304" pitchFamily="18" charset="0"/>
                <a:cs typeface="Times New Roman" panose="02020603050405020304" pitchFamily="18" charset="0"/>
              </a:rPr>
              <a:t>and</a:t>
            </a:r>
            <a:r>
              <a:rPr lang="ru-KZ" sz="1800" dirty="0">
                <a:solidFill>
                  <a:schemeClr val="tx1"/>
                </a:solidFill>
                <a:latin typeface="Times New Roman" panose="02020603050405020304" pitchFamily="18" charset="0"/>
                <a:cs typeface="Times New Roman" panose="02020603050405020304" pitchFamily="18" charset="0"/>
              </a:rPr>
              <a:t> </a:t>
            </a:r>
            <a:r>
              <a:rPr lang="ru-KZ" sz="1800" dirty="0" err="1">
                <a:solidFill>
                  <a:schemeClr val="tx1"/>
                </a:solidFill>
                <a:latin typeface="Times New Roman" panose="02020603050405020304" pitchFamily="18" charset="0"/>
                <a:cs typeface="Times New Roman" panose="02020603050405020304" pitchFamily="18" charset="0"/>
              </a:rPr>
              <a:t>qualitative</a:t>
            </a:r>
            <a:r>
              <a:rPr lang="ru-KZ" sz="1800" dirty="0">
                <a:solidFill>
                  <a:schemeClr val="tx1"/>
                </a:solidFill>
                <a:latin typeface="Times New Roman" panose="02020603050405020304" pitchFamily="18" charset="0"/>
                <a:cs typeface="Times New Roman" panose="02020603050405020304" pitchFamily="18" charset="0"/>
              </a:rPr>
              <a:t> </a:t>
            </a:r>
            <a:r>
              <a:rPr lang="ru-KZ" sz="1800" dirty="0" err="1">
                <a:solidFill>
                  <a:schemeClr val="tx1"/>
                </a:solidFill>
                <a:latin typeface="Times New Roman" panose="02020603050405020304" pitchFamily="18" charset="0"/>
                <a:cs typeface="Times New Roman" panose="02020603050405020304" pitchFamily="18" charset="0"/>
              </a:rPr>
              <a:t>analysis</a:t>
            </a:r>
            <a:r>
              <a:rPr lang="ru-KZ" sz="1800" dirty="0">
                <a:solidFill>
                  <a:schemeClr val="tx1"/>
                </a:solidFill>
                <a:latin typeface="Times New Roman" panose="02020603050405020304" pitchFamily="18" charset="0"/>
                <a:cs typeface="Times New Roman" panose="02020603050405020304" pitchFamily="18" charset="0"/>
              </a:rPr>
              <a:t> </a:t>
            </a:r>
            <a:r>
              <a:rPr lang="ru-KZ" sz="1800" dirty="0" err="1">
                <a:solidFill>
                  <a:schemeClr val="tx1"/>
                </a:solidFill>
                <a:latin typeface="Times New Roman" panose="02020603050405020304" pitchFamily="18" charset="0"/>
                <a:cs typeface="Times New Roman" panose="02020603050405020304" pitchFamily="18" charset="0"/>
              </a:rPr>
              <a:t>of</a:t>
            </a:r>
            <a:r>
              <a:rPr lang="ru-KZ" sz="1800" dirty="0">
                <a:solidFill>
                  <a:schemeClr val="tx1"/>
                </a:solidFill>
                <a:latin typeface="Times New Roman" panose="02020603050405020304" pitchFamily="18" charset="0"/>
                <a:cs typeface="Times New Roman" panose="02020603050405020304" pitchFamily="18" charset="0"/>
              </a:rPr>
              <a:t> the </a:t>
            </a:r>
            <a:r>
              <a:rPr lang="ru-KZ" sz="1800" dirty="0" err="1">
                <a:solidFill>
                  <a:schemeClr val="tx1"/>
                </a:solidFill>
                <a:latin typeface="Times New Roman" panose="02020603050405020304" pitchFamily="18" charset="0"/>
                <a:cs typeface="Times New Roman" panose="02020603050405020304" pitchFamily="18" charset="0"/>
              </a:rPr>
              <a:t>results</a:t>
            </a:r>
            <a:r>
              <a:rPr lang="ru-KZ" sz="1800" dirty="0">
                <a:solidFill>
                  <a:schemeClr val="tx1"/>
                </a:solidFill>
                <a:latin typeface="Times New Roman" panose="02020603050405020304" pitchFamily="18" charset="0"/>
                <a:cs typeface="Times New Roman" panose="02020603050405020304" pitchFamily="18" charset="0"/>
              </a:rPr>
              <a:t>, </a:t>
            </a:r>
            <a:r>
              <a:rPr lang="ru-KZ" sz="1800" dirty="0" err="1">
                <a:solidFill>
                  <a:schemeClr val="tx1"/>
                </a:solidFill>
                <a:latin typeface="Times New Roman" panose="02020603050405020304" pitchFamily="18" charset="0"/>
                <a:cs typeface="Times New Roman" panose="02020603050405020304" pitchFamily="18" charset="0"/>
              </a:rPr>
              <a:t>ways</a:t>
            </a:r>
            <a:r>
              <a:rPr lang="ru-KZ" sz="1800" dirty="0">
                <a:solidFill>
                  <a:schemeClr val="tx1"/>
                </a:solidFill>
                <a:latin typeface="Times New Roman" panose="02020603050405020304" pitchFamily="18" charset="0"/>
                <a:cs typeface="Times New Roman" panose="02020603050405020304" pitchFamily="18" charset="0"/>
              </a:rPr>
              <a:t> </a:t>
            </a:r>
            <a:r>
              <a:rPr lang="ru-KZ" sz="1800" dirty="0" err="1">
                <a:solidFill>
                  <a:schemeClr val="tx1"/>
                </a:solidFill>
                <a:latin typeface="Times New Roman" panose="02020603050405020304" pitchFamily="18" charset="0"/>
                <a:cs typeface="Times New Roman" panose="02020603050405020304" pitchFamily="18" charset="0"/>
              </a:rPr>
              <a:t>of</a:t>
            </a:r>
            <a:r>
              <a:rPr lang="ru-KZ" sz="1800" dirty="0">
                <a:solidFill>
                  <a:schemeClr val="tx1"/>
                </a:solidFill>
                <a:latin typeface="Times New Roman" panose="02020603050405020304" pitchFamily="18" charset="0"/>
                <a:cs typeface="Times New Roman" panose="02020603050405020304" pitchFamily="18" charset="0"/>
              </a:rPr>
              <a:t> </a:t>
            </a:r>
            <a:r>
              <a:rPr lang="ru-KZ" sz="1800" dirty="0" err="1">
                <a:solidFill>
                  <a:schemeClr val="tx1"/>
                </a:solidFill>
                <a:latin typeface="Times New Roman" panose="02020603050405020304" pitchFamily="18" charset="0"/>
                <a:cs typeface="Times New Roman" panose="02020603050405020304" pitchFamily="18" charset="0"/>
              </a:rPr>
              <a:t>presenting</a:t>
            </a:r>
            <a:r>
              <a:rPr lang="ru-KZ" sz="1800" dirty="0">
                <a:solidFill>
                  <a:schemeClr val="tx1"/>
                </a:solidFill>
                <a:latin typeface="Times New Roman" panose="02020603050405020304" pitchFamily="18" charset="0"/>
                <a:cs typeface="Times New Roman" panose="02020603050405020304" pitchFamily="18" charset="0"/>
              </a:rPr>
              <a:t> </a:t>
            </a:r>
            <a:r>
              <a:rPr lang="ru-KZ" sz="1800" dirty="0" err="1">
                <a:solidFill>
                  <a:schemeClr val="tx1"/>
                </a:solidFill>
                <a:latin typeface="Times New Roman" panose="02020603050405020304" pitchFamily="18" charset="0"/>
                <a:cs typeface="Times New Roman" panose="02020603050405020304" pitchFamily="18" charset="0"/>
              </a:rPr>
              <a:t>them</a:t>
            </a:r>
            <a:r>
              <a:rPr lang="ru-KZ" sz="1800" dirty="0">
                <a:solidFill>
                  <a:schemeClr val="tx1"/>
                </a:solidFill>
                <a:latin typeface="Times New Roman" panose="02020603050405020304" pitchFamily="18" charset="0"/>
                <a:cs typeface="Times New Roman" panose="02020603050405020304" pitchFamily="18" charset="0"/>
              </a:rPr>
              <a:t> </a:t>
            </a:r>
            <a:r>
              <a:rPr lang="ru-KZ" sz="1800" dirty="0" err="1">
                <a:solidFill>
                  <a:schemeClr val="tx1"/>
                </a:solidFill>
                <a:latin typeface="Times New Roman" panose="02020603050405020304" pitchFamily="18" charset="0"/>
                <a:cs typeface="Times New Roman" panose="02020603050405020304" pitchFamily="18" charset="0"/>
              </a:rPr>
              <a:t>are</a:t>
            </a:r>
            <a:r>
              <a:rPr lang="ru-KZ" sz="1800" dirty="0">
                <a:solidFill>
                  <a:schemeClr val="tx1"/>
                </a:solidFill>
                <a:latin typeface="Times New Roman" panose="02020603050405020304" pitchFamily="18" charset="0"/>
                <a:cs typeface="Times New Roman" panose="02020603050405020304" pitchFamily="18" charset="0"/>
              </a:rPr>
              <a:t> </a:t>
            </a:r>
            <a:r>
              <a:rPr lang="ru-KZ" sz="1800" dirty="0" err="1">
                <a:solidFill>
                  <a:schemeClr val="tx1"/>
                </a:solidFill>
                <a:latin typeface="Times New Roman" panose="02020603050405020304" pitchFamily="18" charset="0"/>
                <a:cs typeface="Times New Roman" panose="02020603050405020304" pitchFamily="18" charset="0"/>
              </a:rPr>
              <a:t>thought</a:t>
            </a:r>
            <a:r>
              <a:rPr lang="ru-KZ" sz="1800" dirty="0">
                <a:solidFill>
                  <a:schemeClr val="tx1"/>
                </a:solidFill>
                <a:latin typeface="Times New Roman" panose="02020603050405020304" pitchFamily="18" charset="0"/>
                <a:cs typeface="Times New Roman" panose="02020603050405020304" pitchFamily="18" charset="0"/>
              </a:rPr>
              <a:t> </a:t>
            </a:r>
            <a:r>
              <a:rPr lang="ru-KZ" sz="1800" dirty="0" err="1">
                <a:solidFill>
                  <a:schemeClr val="tx1"/>
                </a:solidFill>
                <a:latin typeface="Times New Roman" panose="02020603050405020304" pitchFamily="18" charset="0"/>
                <a:cs typeface="Times New Roman" panose="02020603050405020304" pitchFamily="18" charset="0"/>
              </a:rPr>
              <a:t>out</a:t>
            </a:r>
            <a:r>
              <a:rPr lang="ru-KZ" sz="1800" dirty="0">
                <a:solidFill>
                  <a:schemeClr val="tx1"/>
                </a:solidFill>
                <a:latin typeface="Times New Roman" panose="02020603050405020304" pitchFamily="18" charset="0"/>
                <a:cs typeface="Times New Roman" panose="02020603050405020304" pitchFamily="18" charset="0"/>
              </a:rPr>
              <a:t>: </a:t>
            </a:r>
            <a:r>
              <a:rPr lang="ru-KZ" sz="1800" dirty="0" err="1">
                <a:solidFill>
                  <a:schemeClr val="tx1"/>
                </a:solidFill>
                <a:latin typeface="Times New Roman" panose="02020603050405020304" pitchFamily="18" charset="0"/>
                <a:cs typeface="Times New Roman" panose="02020603050405020304" pitchFamily="18" charset="0"/>
              </a:rPr>
              <a:t>tables</a:t>
            </a:r>
            <a:r>
              <a:rPr lang="ru-KZ" sz="1800" dirty="0">
                <a:solidFill>
                  <a:schemeClr val="tx1"/>
                </a:solidFill>
                <a:latin typeface="Times New Roman" panose="02020603050405020304" pitchFamily="18" charset="0"/>
                <a:cs typeface="Times New Roman" panose="02020603050405020304" pitchFamily="18" charset="0"/>
              </a:rPr>
              <a:t>, </a:t>
            </a:r>
            <a:r>
              <a:rPr lang="ru-KZ" sz="1800" dirty="0" err="1">
                <a:solidFill>
                  <a:schemeClr val="tx1"/>
                </a:solidFill>
                <a:latin typeface="Times New Roman" panose="02020603050405020304" pitchFamily="18" charset="0"/>
                <a:cs typeface="Times New Roman" panose="02020603050405020304" pitchFamily="18" charset="0"/>
              </a:rPr>
              <a:t>graphs</a:t>
            </a:r>
            <a:r>
              <a:rPr lang="ru-KZ" sz="1800" dirty="0">
                <a:solidFill>
                  <a:schemeClr val="tx1"/>
                </a:solidFill>
                <a:latin typeface="Times New Roman" panose="02020603050405020304" pitchFamily="18" charset="0"/>
                <a:cs typeface="Times New Roman" panose="02020603050405020304" pitchFamily="18" charset="0"/>
              </a:rPr>
              <a:t>, </a:t>
            </a:r>
            <a:r>
              <a:rPr lang="ru-KZ" sz="1800" dirty="0" err="1">
                <a:solidFill>
                  <a:schemeClr val="tx1"/>
                </a:solidFill>
                <a:latin typeface="Times New Roman" panose="02020603050405020304" pitchFamily="18" charset="0"/>
                <a:cs typeface="Times New Roman" panose="02020603050405020304" pitchFamily="18" charset="0"/>
              </a:rPr>
              <a:t>diagrams</a:t>
            </a:r>
            <a:r>
              <a:rPr lang="ru-KZ" sz="1800" dirty="0">
                <a:solidFill>
                  <a:schemeClr val="tx1"/>
                </a:solidFill>
                <a:latin typeface="Times New Roman" panose="02020603050405020304" pitchFamily="18" charset="0"/>
                <a:cs typeface="Times New Roman" panose="02020603050405020304" pitchFamily="18" charset="0"/>
              </a:rPr>
              <a:t> (</a:t>
            </a:r>
            <a:r>
              <a:rPr lang="ru-KZ" sz="1800" dirty="0" err="1">
                <a:solidFill>
                  <a:schemeClr val="tx1"/>
                </a:solidFill>
                <a:latin typeface="Times New Roman" panose="02020603050405020304" pitchFamily="18" charset="0"/>
                <a:cs typeface="Times New Roman" panose="02020603050405020304" pitchFamily="18" charset="0"/>
              </a:rPr>
              <a:t>histograms</a:t>
            </a:r>
            <a:r>
              <a:rPr lang="ru-KZ" sz="1800" dirty="0">
                <a:solidFill>
                  <a:schemeClr val="tx1"/>
                </a:solidFill>
                <a:latin typeface="Times New Roman" panose="02020603050405020304" pitchFamily="18" charset="0"/>
                <a:cs typeface="Times New Roman" panose="02020603050405020304" pitchFamily="18" charset="0"/>
              </a:rPr>
              <a:t>) </a:t>
            </a:r>
            <a:r>
              <a:rPr lang="ru-KZ" sz="1800" dirty="0" err="1">
                <a:solidFill>
                  <a:schemeClr val="tx1"/>
                </a:solidFill>
                <a:latin typeface="Times New Roman" panose="02020603050405020304" pitchFamily="18" charset="0"/>
                <a:cs typeface="Times New Roman" panose="02020603050405020304" pitchFamily="18" charset="0"/>
              </a:rPr>
              <a:t>and</a:t>
            </a:r>
            <a:r>
              <a:rPr lang="ru-KZ" sz="1800" dirty="0">
                <a:solidFill>
                  <a:schemeClr val="tx1"/>
                </a:solidFill>
                <a:latin typeface="Times New Roman" panose="02020603050405020304" pitchFamily="18" charset="0"/>
                <a:cs typeface="Times New Roman" panose="02020603050405020304" pitchFamily="18" charset="0"/>
              </a:rPr>
              <a:t> </a:t>
            </a:r>
            <a:r>
              <a:rPr lang="ru-KZ" sz="1800" dirty="0" err="1">
                <a:solidFill>
                  <a:schemeClr val="tx1"/>
                </a:solidFill>
                <a:latin typeface="Times New Roman" panose="02020603050405020304" pitchFamily="18" charset="0"/>
                <a:cs typeface="Times New Roman" panose="02020603050405020304" pitchFamily="18" charset="0"/>
              </a:rPr>
              <a:t>other</a:t>
            </a:r>
            <a:r>
              <a:rPr lang="ru-KZ" sz="1800" dirty="0">
                <a:solidFill>
                  <a:schemeClr val="tx1"/>
                </a:solidFill>
                <a:latin typeface="Times New Roman" panose="02020603050405020304" pitchFamily="18" charset="0"/>
                <a:cs typeface="Times New Roman" panose="02020603050405020304" pitchFamily="18" charset="0"/>
              </a:rPr>
              <a:t> </a:t>
            </a:r>
            <a:r>
              <a:rPr lang="ru-KZ" sz="1800" dirty="0" err="1">
                <a:solidFill>
                  <a:schemeClr val="tx1"/>
                </a:solidFill>
                <a:latin typeface="Times New Roman" panose="02020603050405020304" pitchFamily="18" charset="0"/>
                <a:cs typeface="Times New Roman" panose="02020603050405020304" pitchFamily="18" charset="0"/>
              </a:rPr>
              <a:t>illustrative</a:t>
            </a:r>
            <a:r>
              <a:rPr lang="ru-KZ" sz="1800" dirty="0">
                <a:solidFill>
                  <a:schemeClr val="tx1"/>
                </a:solidFill>
                <a:latin typeface="Times New Roman" panose="02020603050405020304" pitchFamily="18" charset="0"/>
                <a:cs typeface="Times New Roman" panose="02020603050405020304" pitchFamily="18" charset="0"/>
              </a:rPr>
              <a:t> </a:t>
            </a:r>
            <a:r>
              <a:rPr lang="ru-KZ" sz="1800" dirty="0" err="1">
                <a:solidFill>
                  <a:schemeClr val="tx1"/>
                </a:solidFill>
                <a:latin typeface="Times New Roman" panose="02020603050405020304" pitchFamily="18" charset="0"/>
                <a:cs typeface="Times New Roman" panose="02020603050405020304" pitchFamily="18" charset="0"/>
              </a:rPr>
              <a:t>material</a:t>
            </a:r>
            <a:r>
              <a:rPr lang="ru-KZ" sz="1800" dirty="0">
                <a:solidFill>
                  <a:schemeClr val="tx1"/>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3" name="Google Shape;203;p28"/>
          <p:cNvSpPr txBox="1">
            <a:spLocks noGrp="1"/>
          </p:cNvSpPr>
          <p:nvPr>
            <p:ph type="sldNum" sz="quarter"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197" name="Google Shape;197;p28"/>
          <p:cNvSpPr txBox="1">
            <a:spLocks noGrp="1"/>
          </p:cNvSpPr>
          <p:nvPr>
            <p:ph type="ctrTitle" idx="4294967295"/>
          </p:nvPr>
        </p:nvSpPr>
        <p:spPr>
          <a:xfrm>
            <a:off x="1260599" y="724694"/>
            <a:ext cx="6880225" cy="3694112"/>
          </a:xfrm>
          <a:prstGeom prst="rect">
            <a:avLst/>
          </a:prstGeom>
        </p:spPr>
        <p:txBody>
          <a:bodyPr spcFirstLastPara="1" wrap="square" lIns="0" tIns="0" rIns="0" bIns="0" anchor="ctr" anchorCtr="0">
            <a:noAutofit/>
          </a:bodyPr>
          <a:lstStyle/>
          <a:p>
            <a:pPr marL="0" lvl="0" indent="0" rtl="0">
              <a:spcBef>
                <a:spcPts val="0"/>
              </a:spcBef>
              <a:spcAft>
                <a:spcPts val="0"/>
              </a:spcAft>
              <a:buNone/>
            </a:pPr>
            <a:r>
              <a:rPr lang="en-US" sz="2400" b="1" dirty="0">
                <a:latin typeface="Times New Roman" panose="02020603050405020304" pitchFamily="18" charset="0"/>
                <a:cs typeface="Times New Roman" panose="02020603050405020304" pitchFamily="18" charset="0"/>
              </a:rPr>
              <a:t>Experiment tasks:</a:t>
            </a:r>
            <a:br>
              <a:rPr lang="en-US" sz="2400" b="1"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establish links between proposed actions and results obtained that increase efficiency;</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-comparison of the productivity of two or more options for pedagogical influence;</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-detection of causal regular relationships and their presentation not only in qualitative but also in quantitative form</a:t>
            </a:r>
            <a:r>
              <a:rPr lang="ru-KZ" sz="2400" dirty="0">
                <a:latin typeface="Times New Roman" panose="02020603050405020304" pitchFamily="18" charset="0"/>
                <a:cs typeface="Times New Roman" panose="02020603050405020304" pitchFamily="18" charset="0"/>
              </a:rPr>
              <a:t>.</a:t>
            </a:r>
            <a:endParaRPr sz="2400" dirty="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2" name="Google Shape;192;p27"/>
          <p:cNvSpPr txBox="1">
            <a:spLocks noGrp="1"/>
          </p:cNvSpPr>
          <p:nvPr>
            <p:ph type="sldNum" sz="quarter"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191" name="Google Shape;191;p27"/>
          <p:cNvSpPr txBox="1">
            <a:spLocks noGrp="1"/>
          </p:cNvSpPr>
          <p:nvPr>
            <p:ph type="subTitle" idx="4294967295"/>
          </p:nvPr>
        </p:nvSpPr>
        <p:spPr>
          <a:xfrm>
            <a:off x="1236663" y="554038"/>
            <a:ext cx="7907337" cy="3863975"/>
          </a:xfrm>
          <a:prstGeom prst="rect">
            <a:avLst/>
          </a:prstGeom>
        </p:spPr>
        <p:txBody>
          <a:bodyPr spcFirstLastPara="1" wrap="square" lIns="0" tIns="0" rIns="0" bIns="0" anchor="ctr" anchorCtr="0">
            <a:noAutofit/>
          </a:bodyPr>
          <a:lstStyle/>
          <a:p>
            <a:pPr marL="0" lvl="0" indent="0" rtl="0">
              <a:lnSpc>
                <a:spcPct val="100000"/>
              </a:lnSpc>
              <a:spcBef>
                <a:spcPts val="0"/>
              </a:spcBef>
              <a:buNone/>
            </a:pPr>
            <a:r>
              <a:rPr lang="en-US" b="1" dirty="0">
                <a:solidFill>
                  <a:schemeClr val="tx1"/>
                </a:solidFill>
                <a:latin typeface="Times New Roman" panose="02020603050405020304" pitchFamily="18" charset="0"/>
                <a:cs typeface="Times New Roman" panose="02020603050405020304" pitchFamily="18" charset="0"/>
              </a:rPr>
              <a:t>Experiment conditions:</a:t>
            </a:r>
          </a:p>
          <a:p>
            <a:pPr marL="0" lvl="0" indent="0" rtl="0">
              <a:lnSpc>
                <a:spcPct val="100000"/>
              </a:lnSpc>
              <a:spcBef>
                <a:spcPts val="0"/>
              </a:spcBef>
              <a:buNone/>
            </a:pPr>
            <a:r>
              <a:rPr lang="en-US" dirty="0">
                <a:solidFill>
                  <a:schemeClr val="tx1"/>
                </a:solidFill>
                <a:latin typeface="Times New Roman" panose="02020603050405020304" pitchFamily="18" charset="0"/>
                <a:cs typeface="Times New Roman" panose="02020603050405020304" pitchFamily="18" charset="0"/>
              </a:rPr>
              <a:t>• Thorough preliminary theoretical analysis, study of mass practice;</a:t>
            </a:r>
          </a:p>
          <a:p>
            <a:pPr marL="0" lvl="0" indent="0" rtl="0">
              <a:lnSpc>
                <a:spcPct val="100000"/>
              </a:lnSpc>
              <a:spcBef>
                <a:spcPts val="0"/>
              </a:spcBef>
              <a:buNone/>
            </a:pPr>
            <a:r>
              <a:rPr lang="en-US" dirty="0">
                <a:solidFill>
                  <a:schemeClr val="tx1"/>
                </a:solidFill>
                <a:latin typeface="Times New Roman" panose="02020603050405020304" pitchFamily="18" charset="0"/>
                <a:cs typeface="Times New Roman" panose="02020603050405020304" pitchFamily="18" charset="0"/>
              </a:rPr>
              <a:t>• Identification of contradictions, inconsistencies, shortcomings;</a:t>
            </a:r>
          </a:p>
          <a:p>
            <a:pPr marL="0" lvl="0" indent="0" rtl="0">
              <a:lnSpc>
                <a:spcPct val="100000"/>
              </a:lnSpc>
              <a:spcBef>
                <a:spcPts val="0"/>
              </a:spcBef>
              <a:buNone/>
            </a:pPr>
            <a:r>
              <a:rPr lang="en-US" dirty="0">
                <a:solidFill>
                  <a:schemeClr val="tx1"/>
                </a:solidFill>
                <a:latin typeface="Times New Roman" panose="02020603050405020304" pitchFamily="18" charset="0"/>
                <a:cs typeface="Times New Roman" panose="02020603050405020304" pitchFamily="18" charset="0"/>
              </a:rPr>
              <a:t>• Concretization of the hypothesis, its novelty;</a:t>
            </a:r>
          </a:p>
          <a:p>
            <a:pPr marL="0" lvl="0" indent="0" rtl="0">
              <a:lnSpc>
                <a:spcPct val="100000"/>
              </a:lnSpc>
              <a:spcBef>
                <a:spcPts val="0"/>
              </a:spcBef>
              <a:buNone/>
            </a:pPr>
            <a:r>
              <a:rPr lang="en-US" dirty="0">
                <a:solidFill>
                  <a:schemeClr val="tx1"/>
                </a:solidFill>
                <a:latin typeface="Times New Roman" panose="02020603050405020304" pitchFamily="18" charset="0"/>
                <a:cs typeface="Times New Roman" panose="02020603050405020304" pitchFamily="18" charset="0"/>
              </a:rPr>
              <a:t>• Clear formulation of tasks, development of performance evaluation criteria;</a:t>
            </a:r>
          </a:p>
          <a:p>
            <a:pPr marL="0" lvl="0" indent="0" rtl="0">
              <a:lnSpc>
                <a:spcPct val="100000"/>
              </a:lnSpc>
              <a:spcBef>
                <a:spcPts val="0"/>
              </a:spcBef>
              <a:buNone/>
            </a:pPr>
            <a:r>
              <a:rPr lang="en-US" dirty="0">
                <a:solidFill>
                  <a:schemeClr val="tx1"/>
                </a:solidFill>
                <a:latin typeface="Times New Roman" panose="02020603050405020304" pitchFamily="18" charset="0"/>
                <a:cs typeface="Times New Roman" panose="02020603050405020304" pitchFamily="18" charset="0"/>
              </a:rPr>
              <a:t>• availability of control and experimental groups (30-60 people);</a:t>
            </a:r>
          </a:p>
          <a:p>
            <a:pPr marL="0" lvl="0" indent="0" rtl="0">
              <a:lnSpc>
                <a:spcPct val="100000"/>
              </a:lnSpc>
              <a:spcBef>
                <a:spcPts val="0"/>
              </a:spcBef>
              <a:buNone/>
            </a:pPr>
            <a:r>
              <a:rPr lang="en-US" dirty="0">
                <a:solidFill>
                  <a:schemeClr val="tx1"/>
                </a:solidFill>
                <a:latin typeface="Times New Roman" panose="02020603050405020304" pitchFamily="18" charset="0"/>
                <a:cs typeface="Times New Roman" panose="02020603050405020304" pitchFamily="18" charset="0"/>
              </a:rPr>
              <a:t>• the presence of evaluation criteria (knowledge, motivation, activity);</a:t>
            </a:r>
          </a:p>
          <a:p>
            <a:pPr marL="0" lvl="0" indent="0" rtl="0">
              <a:lnSpc>
                <a:spcPct val="100000"/>
              </a:lnSpc>
              <a:spcBef>
                <a:spcPts val="0"/>
              </a:spcBef>
              <a:buNone/>
            </a:pPr>
            <a:r>
              <a:rPr lang="en-US" dirty="0">
                <a:solidFill>
                  <a:schemeClr val="tx1"/>
                </a:solidFill>
                <a:latin typeface="Times New Roman" panose="02020603050405020304" pitchFamily="18" charset="0"/>
                <a:cs typeface="Times New Roman" panose="02020603050405020304" pitchFamily="18" charset="0"/>
              </a:rPr>
              <a:t>• tiered approach to assessment (high, medium, low);</a:t>
            </a:r>
          </a:p>
          <a:p>
            <a:pPr marL="0" lvl="0" indent="0" rtl="0">
              <a:lnSpc>
                <a:spcPct val="100000"/>
              </a:lnSpc>
              <a:spcBef>
                <a:spcPts val="0"/>
              </a:spcBef>
              <a:buNone/>
            </a:pPr>
            <a:r>
              <a:rPr lang="en-US" dirty="0">
                <a:solidFill>
                  <a:schemeClr val="tx1"/>
                </a:solidFill>
                <a:latin typeface="Times New Roman" panose="02020603050405020304" pitchFamily="18" charset="0"/>
                <a:cs typeface="Times New Roman" panose="02020603050405020304" pitchFamily="18" charset="0"/>
              </a:rPr>
              <a:t>• the new is implemented only in the experimental group;</a:t>
            </a:r>
          </a:p>
          <a:p>
            <a:pPr marL="0" lvl="0" indent="0" rtl="0">
              <a:lnSpc>
                <a:spcPct val="100000"/>
              </a:lnSpc>
              <a:spcBef>
                <a:spcPts val="0"/>
              </a:spcBef>
              <a:buNone/>
            </a:pPr>
            <a:r>
              <a:rPr lang="en-US" dirty="0">
                <a:solidFill>
                  <a:schemeClr val="tx1"/>
                </a:solidFill>
                <a:latin typeface="Times New Roman" panose="02020603050405020304" pitchFamily="18" charset="0"/>
                <a:cs typeface="Times New Roman" panose="02020603050405020304" pitchFamily="18" charset="0"/>
              </a:rPr>
              <a:t>• quantitative and qualitative analysis of the results.</a:t>
            </a:r>
            <a:endParaRPr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3" name="Текст 2">
            <a:extLst>
              <a:ext uri="{FF2B5EF4-FFF2-40B4-BE49-F238E27FC236}">
                <a16:creationId xmlns:a16="http://schemas.microsoft.com/office/drawing/2014/main" id="{A028C142-7805-4944-8C93-BE4C21B57A45}"/>
              </a:ext>
            </a:extLst>
          </p:cNvPr>
          <p:cNvSpPr>
            <a:spLocks noGrp="1"/>
          </p:cNvSpPr>
          <p:nvPr>
            <p:ph type="body" idx="1"/>
          </p:nvPr>
        </p:nvSpPr>
        <p:spPr>
          <a:xfrm>
            <a:off x="457200" y="946701"/>
            <a:ext cx="8229600" cy="393600"/>
          </a:xfrm>
        </p:spPr>
        <p:txBody>
          <a:bodyPr/>
          <a:lstStyle/>
          <a:p>
            <a:pPr algn="l"/>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a:t>
            </a:r>
            <a:r>
              <a:rPr lang="x-none"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Presentation of research results</a:t>
            </a:r>
            <a:endParaRPr lang="ru-KZ"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E557F92C-4CAA-49A3-BD5A-F6AA0794AA85}"/>
              </a:ext>
            </a:extLst>
          </p:cNvPr>
          <p:cNvSpPr txBox="1"/>
          <p:nvPr/>
        </p:nvSpPr>
        <p:spPr>
          <a:xfrm>
            <a:off x="807868" y="1494876"/>
            <a:ext cx="7075503" cy="1938992"/>
          </a:xfrm>
          <a:prstGeom prst="rect">
            <a:avLst/>
          </a:prstGeom>
          <a:noFill/>
        </p:spPr>
        <p:txBody>
          <a:bodyPr wrap="square">
            <a:spAutoFit/>
          </a:bodyPr>
          <a:lstStyle/>
          <a:p>
            <a:r>
              <a:rPr lang="ru-KZ" sz="2400" dirty="0">
                <a:latin typeface="Times New Roman" panose="02020603050405020304" pitchFamily="18" charset="0"/>
                <a:cs typeface="Times New Roman" panose="02020603050405020304" pitchFamily="18" charset="0"/>
              </a:rPr>
              <a:t>The </a:t>
            </a:r>
            <a:r>
              <a:rPr lang="ru-KZ" sz="2400" dirty="0" err="1">
                <a:latin typeface="Times New Roman" panose="02020603050405020304" pitchFamily="18" charset="0"/>
                <a:cs typeface="Times New Roman" panose="02020603050405020304" pitchFamily="18" charset="0"/>
              </a:rPr>
              <a:t>logic</a:t>
            </a:r>
            <a:r>
              <a:rPr lang="ru-KZ" sz="2400" dirty="0">
                <a:latin typeface="Times New Roman" panose="02020603050405020304" pitchFamily="18" charset="0"/>
                <a:cs typeface="Times New Roman" panose="02020603050405020304" pitchFamily="18" charset="0"/>
              </a:rPr>
              <a:t> </a:t>
            </a:r>
            <a:r>
              <a:rPr lang="ru-KZ" sz="2400" dirty="0" err="1">
                <a:latin typeface="Times New Roman" panose="02020603050405020304" pitchFamily="18" charset="0"/>
                <a:cs typeface="Times New Roman" panose="02020603050405020304" pitchFamily="18" charset="0"/>
              </a:rPr>
              <a:t>of</a:t>
            </a:r>
            <a:r>
              <a:rPr lang="ru-KZ" sz="2400" dirty="0">
                <a:latin typeface="Times New Roman" panose="02020603050405020304" pitchFamily="18" charset="0"/>
                <a:cs typeface="Times New Roman" panose="02020603050405020304" pitchFamily="18" charset="0"/>
              </a:rPr>
              <a:t> the </a:t>
            </a:r>
            <a:r>
              <a:rPr lang="ru-KZ" sz="2400" dirty="0" err="1">
                <a:latin typeface="Times New Roman" panose="02020603050405020304" pitchFamily="18" charset="0"/>
                <a:cs typeface="Times New Roman" panose="02020603050405020304" pitchFamily="18" charset="0"/>
              </a:rPr>
              <a:t>presentation</a:t>
            </a:r>
            <a:r>
              <a:rPr lang="ru-KZ" sz="2400" dirty="0">
                <a:latin typeface="Times New Roman" panose="02020603050405020304" pitchFamily="18" charset="0"/>
                <a:cs typeface="Times New Roman" panose="02020603050405020304" pitchFamily="18" charset="0"/>
              </a:rPr>
              <a:t> </a:t>
            </a:r>
            <a:r>
              <a:rPr lang="ru-KZ" sz="2400" dirty="0" err="1">
                <a:latin typeface="Times New Roman" panose="02020603050405020304" pitchFamily="18" charset="0"/>
                <a:cs typeface="Times New Roman" panose="02020603050405020304" pitchFamily="18" charset="0"/>
              </a:rPr>
              <a:t>of</a:t>
            </a:r>
            <a:r>
              <a:rPr lang="ru-KZ" sz="2400" dirty="0">
                <a:latin typeface="Times New Roman" panose="02020603050405020304" pitchFamily="18" charset="0"/>
                <a:cs typeface="Times New Roman" panose="02020603050405020304" pitchFamily="18" charset="0"/>
              </a:rPr>
              <a:t> </a:t>
            </a:r>
            <a:r>
              <a:rPr lang="ru-KZ" sz="2400" dirty="0" err="1">
                <a:latin typeface="Times New Roman" panose="02020603050405020304" pitchFamily="18" charset="0"/>
                <a:cs typeface="Times New Roman" panose="02020603050405020304" pitchFamily="18" charset="0"/>
              </a:rPr>
              <a:t>its</a:t>
            </a:r>
            <a:r>
              <a:rPr lang="ru-KZ" sz="2400" dirty="0">
                <a:latin typeface="Times New Roman" panose="02020603050405020304" pitchFamily="18" charset="0"/>
                <a:cs typeface="Times New Roman" panose="02020603050405020304" pitchFamily="18" charset="0"/>
              </a:rPr>
              <a:t> </a:t>
            </a:r>
            <a:r>
              <a:rPr lang="ru-KZ" sz="2400" dirty="0" err="1">
                <a:latin typeface="Times New Roman" panose="02020603050405020304" pitchFamily="18" charset="0"/>
                <a:cs typeface="Times New Roman" panose="02020603050405020304" pitchFamily="18" charset="0"/>
              </a:rPr>
              <a:t>results</a:t>
            </a:r>
            <a:r>
              <a:rPr lang="ru-KZ" sz="2400" dirty="0">
                <a:latin typeface="Times New Roman" panose="02020603050405020304" pitchFamily="18" charset="0"/>
                <a:cs typeface="Times New Roman" panose="02020603050405020304" pitchFamily="18" charset="0"/>
              </a:rPr>
              <a:t> </a:t>
            </a:r>
            <a:r>
              <a:rPr lang="ru-KZ" sz="2400" dirty="0" err="1">
                <a:latin typeface="Times New Roman" panose="02020603050405020304" pitchFamily="18" charset="0"/>
                <a:cs typeface="Times New Roman" panose="02020603050405020304" pitchFamily="18" charset="0"/>
              </a:rPr>
              <a:t>must</a:t>
            </a:r>
            <a:r>
              <a:rPr lang="ru-KZ" sz="2400" dirty="0">
                <a:latin typeface="Times New Roman" panose="02020603050405020304" pitchFamily="18" charset="0"/>
                <a:cs typeface="Times New Roman" panose="02020603050405020304" pitchFamily="18" charset="0"/>
              </a:rPr>
              <a:t> </a:t>
            </a:r>
            <a:r>
              <a:rPr lang="ru-KZ" sz="2400" dirty="0" err="1">
                <a:latin typeface="Times New Roman" panose="02020603050405020304" pitchFamily="18" charset="0"/>
                <a:cs typeface="Times New Roman" panose="02020603050405020304" pitchFamily="18" charset="0"/>
              </a:rPr>
              <a:t>correspond</a:t>
            </a:r>
            <a:r>
              <a:rPr lang="ru-KZ" sz="2400" dirty="0">
                <a:latin typeface="Times New Roman" panose="02020603050405020304" pitchFamily="18" charset="0"/>
                <a:cs typeface="Times New Roman" panose="02020603050405020304" pitchFamily="18" charset="0"/>
              </a:rPr>
              <a:t> </a:t>
            </a:r>
            <a:r>
              <a:rPr lang="ru-KZ" sz="2400" dirty="0" err="1">
                <a:latin typeface="Times New Roman" panose="02020603050405020304" pitchFamily="18" charset="0"/>
                <a:cs typeface="Times New Roman" panose="02020603050405020304" pitchFamily="18" charset="0"/>
              </a:rPr>
              <a:t>to</a:t>
            </a:r>
            <a:r>
              <a:rPr lang="ru-KZ" sz="2400" dirty="0">
                <a:latin typeface="Times New Roman" panose="02020603050405020304" pitchFamily="18" charset="0"/>
                <a:cs typeface="Times New Roman" panose="02020603050405020304" pitchFamily="18" charset="0"/>
              </a:rPr>
              <a:t> the </a:t>
            </a:r>
            <a:r>
              <a:rPr lang="ru-KZ" sz="2400" dirty="0" err="1">
                <a:latin typeface="Times New Roman" panose="02020603050405020304" pitchFamily="18" charset="0"/>
                <a:cs typeface="Times New Roman" panose="02020603050405020304" pitchFamily="18" charset="0"/>
              </a:rPr>
              <a:t>logic</a:t>
            </a:r>
            <a:r>
              <a:rPr lang="ru-KZ" sz="2400" dirty="0">
                <a:latin typeface="Times New Roman" panose="02020603050405020304" pitchFamily="18" charset="0"/>
                <a:cs typeface="Times New Roman" panose="02020603050405020304" pitchFamily="18" charset="0"/>
              </a:rPr>
              <a:t> </a:t>
            </a:r>
            <a:r>
              <a:rPr lang="ru-KZ" sz="2400" dirty="0" err="1">
                <a:latin typeface="Times New Roman" panose="02020603050405020304" pitchFamily="18" charset="0"/>
                <a:cs typeface="Times New Roman" panose="02020603050405020304" pitchFamily="18" charset="0"/>
              </a:rPr>
              <a:t>of</a:t>
            </a:r>
            <a:r>
              <a:rPr lang="ru-KZ" sz="2400" dirty="0">
                <a:latin typeface="Times New Roman" panose="02020603050405020304" pitchFamily="18" charset="0"/>
                <a:cs typeface="Times New Roman" panose="02020603050405020304" pitchFamily="18" charset="0"/>
              </a:rPr>
              <a:t> </a:t>
            </a:r>
            <a:r>
              <a:rPr lang="ru-KZ" sz="2400" dirty="0" err="1">
                <a:latin typeface="Times New Roman" panose="02020603050405020304" pitchFamily="18" charset="0"/>
                <a:cs typeface="Times New Roman" panose="02020603050405020304" pitchFamily="18" charset="0"/>
              </a:rPr>
              <a:t>scientific</a:t>
            </a:r>
            <a:r>
              <a:rPr lang="ru-KZ" sz="2400" dirty="0">
                <a:latin typeface="Times New Roman" panose="02020603050405020304" pitchFamily="18" charset="0"/>
                <a:cs typeface="Times New Roman" panose="02020603050405020304" pitchFamily="18" charset="0"/>
              </a:rPr>
              <a:t> </a:t>
            </a:r>
            <a:r>
              <a:rPr lang="ru-KZ" sz="2400" dirty="0" err="1">
                <a:latin typeface="Times New Roman" panose="02020603050405020304" pitchFamily="18" charset="0"/>
                <a:cs typeface="Times New Roman" panose="02020603050405020304" pitchFamily="18" charset="0"/>
              </a:rPr>
              <a:t>research</a:t>
            </a:r>
            <a:r>
              <a:rPr lang="ru-KZ" sz="2400" dirty="0">
                <a:latin typeface="Times New Roman" panose="02020603050405020304" pitchFamily="18" charset="0"/>
                <a:cs typeface="Times New Roman" panose="02020603050405020304" pitchFamily="18" charset="0"/>
              </a:rPr>
              <a:t>. The </a:t>
            </a:r>
            <a:r>
              <a:rPr lang="ru-KZ" sz="2400" dirty="0" err="1">
                <a:latin typeface="Times New Roman" panose="02020603050405020304" pitchFamily="18" charset="0"/>
                <a:cs typeface="Times New Roman" panose="02020603050405020304" pitchFamily="18" charset="0"/>
              </a:rPr>
              <a:t>systematization</a:t>
            </a:r>
            <a:r>
              <a:rPr lang="ru-KZ" sz="2400" dirty="0">
                <a:latin typeface="Times New Roman" panose="02020603050405020304" pitchFamily="18" charset="0"/>
                <a:cs typeface="Times New Roman" panose="02020603050405020304" pitchFamily="18" charset="0"/>
              </a:rPr>
              <a:t> </a:t>
            </a:r>
            <a:r>
              <a:rPr lang="ru-KZ" sz="2400" dirty="0" err="1">
                <a:latin typeface="Times New Roman" panose="02020603050405020304" pitchFamily="18" charset="0"/>
                <a:cs typeface="Times New Roman" panose="02020603050405020304" pitchFamily="18" charset="0"/>
              </a:rPr>
              <a:t>of</a:t>
            </a:r>
            <a:r>
              <a:rPr lang="ru-KZ" sz="2400" dirty="0">
                <a:latin typeface="Times New Roman" panose="02020603050405020304" pitchFamily="18" charset="0"/>
                <a:cs typeface="Times New Roman" panose="02020603050405020304" pitchFamily="18" charset="0"/>
              </a:rPr>
              <a:t> the </a:t>
            </a:r>
            <a:r>
              <a:rPr lang="ru-KZ" sz="2400" dirty="0" err="1">
                <a:latin typeface="Times New Roman" panose="02020603050405020304" pitchFamily="18" charset="0"/>
                <a:cs typeface="Times New Roman" panose="02020603050405020304" pitchFamily="18" charset="0"/>
              </a:rPr>
              <a:t>results</a:t>
            </a:r>
            <a:r>
              <a:rPr lang="ru-KZ" sz="2400" dirty="0">
                <a:latin typeface="Times New Roman" panose="02020603050405020304" pitchFamily="18" charset="0"/>
                <a:cs typeface="Times New Roman" panose="02020603050405020304" pitchFamily="18" charset="0"/>
              </a:rPr>
              <a:t> </a:t>
            </a:r>
            <a:r>
              <a:rPr lang="ru-KZ" sz="2400" dirty="0" err="1">
                <a:latin typeface="Times New Roman" panose="02020603050405020304" pitchFamily="18" charset="0"/>
                <a:cs typeface="Times New Roman" panose="02020603050405020304" pitchFamily="18" charset="0"/>
              </a:rPr>
              <a:t>requires</a:t>
            </a:r>
            <a:r>
              <a:rPr lang="ru-KZ" sz="2400" dirty="0">
                <a:latin typeface="Times New Roman" panose="02020603050405020304" pitchFamily="18" charset="0"/>
                <a:cs typeface="Times New Roman" panose="02020603050405020304" pitchFamily="18" charset="0"/>
              </a:rPr>
              <a:t> </a:t>
            </a:r>
            <a:r>
              <a:rPr lang="ru-KZ" sz="2400" dirty="0" err="1">
                <a:latin typeface="Times New Roman" panose="02020603050405020304" pitchFamily="18" charset="0"/>
                <a:cs typeface="Times New Roman" panose="02020603050405020304" pitchFamily="18" charset="0"/>
              </a:rPr>
              <a:t>their</a:t>
            </a:r>
            <a:r>
              <a:rPr lang="ru-KZ" sz="2400" dirty="0">
                <a:latin typeface="Times New Roman" panose="02020603050405020304" pitchFamily="18" charset="0"/>
                <a:cs typeface="Times New Roman" panose="02020603050405020304" pitchFamily="18" charset="0"/>
              </a:rPr>
              <a:t> </a:t>
            </a:r>
            <a:r>
              <a:rPr lang="ru-KZ" sz="2400" dirty="0" err="1">
                <a:latin typeface="Times New Roman" panose="02020603050405020304" pitchFamily="18" charset="0"/>
                <a:cs typeface="Times New Roman" panose="02020603050405020304" pitchFamily="18" charset="0"/>
              </a:rPr>
              <a:t>presentation</a:t>
            </a:r>
            <a:r>
              <a:rPr lang="ru-KZ" sz="2400" dirty="0">
                <a:latin typeface="Times New Roman" panose="02020603050405020304" pitchFamily="18" charset="0"/>
                <a:cs typeface="Times New Roman" panose="02020603050405020304" pitchFamily="18" charset="0"/>
              </a:rPr>
              <a:t>, </a:t>
            </a:r>
            <a:r>
              <a:rPr lang="ru-KZ" sz="2400" dirty="0" err="1">
                <a:latin typeface="Times New Roman" panose="02020603050405020304" pitchFamily="18" charset="0"/>
                <a:cs typeface="Times New Roman" panose="02020603050405020304" pitchFamily="18" charset="0"/>
              </a:rPr>
              <a:t>explanation</a:t>
            </a:r>
            <a:r>
              <a:rPr lang="ru-KZ" sz="2400" dirty="0">
                <a:latin typeface="Times New Roman" panose="02020603050405020304" pitchFamily="18" charset="0"/>
                <a:cs typeface="Times New Roman" panose="02020603050405020304" pitchFamily="18" charset="0"/>
              </a:rPr>
              <a:t> </a:t>
            </a:r>
            <a:r>
              <a:rPr lang="ru-KZ" sz="2400" dirty="0" err="1">
                <a:latin typeface="Times New Roman" panose="02020603050405020304" pitchFamily="18" charset="0"/>
                <a:cs typeface="Times New Roman" panose="02020603050405020304" pitchFamily="18" charset="0"/>
              </a:rPr>
              <a:t>in</a:t>
            </a:r>
            <a:r>
              <a:rPr lang="ru-KZ" sz="2400" dirty="0">
                <a:latin typeface="Times New Roman" panose="02020603050405020304" pitchFamily="18" charset="0"/>
                <a:cs typeface="Times New Roman" panose="02020603050405020304" pitchFamily="18" charset="0"/>
              </a:rPr>
              <a:t> the </a:t>
            </a:r>
            <a:r>
              <a:rPr lang="ru-KZ" sz="2400" dirty="0" err="1">
                <a:latin typeface="Times New Roman" panose="02020603050405020304" pitchFamily="18" charset="0"/>
                <a:cs typeface="Times New Roman" panose="02020603050405020304" pitchFamily="18" charset="0"/>
              </a:rPr>
              <a:t>form</a:t>
            </a:r>
            <a:r>
              <a:rPr lang="ru-KZ" sz="2400" dirty="0">
                <a:latin typeface="Times New Roman" panose="02020603050405020304" pitchFamily="18" charset="0"/>
                <a:cs typeface="Times New Roman" panose="02020603050405020304" pitchFamily="18" charset="0"/>
              </a:rPr>
              <a:t> </a:t>
            </a:r>
            <a:r>
              <a:rPr lang="ru-KZ" sz="2400" dirty="0" err="1">
                <a:latin typeface="Times New Roman" panose="02020603050405020304" pitchFamily="18" charset="0"/>
                <a:cs typeface="Times New Roman" panose="02020603050405020304" pitchFamily="18" charset="0"/>
              </a:rPr>
              <a:t>of</a:t>
            </a:r>
            <a:r>
              <a:rPr lang="ru-KZ" sz="2400" dirty="0">
                <a:latin typeface="Times New Roman" panose="02020603050405020304" pitchFamily="18" charset="0"/>
                <a:cs typeface="Times New Roman" panose="02020603050405020304" pitchFamily="18" charset="0"/>
              </a:rPr>
              <a:t> </a:t>
            </a:r>
            <a:r>
              <a:rPr lang="ru-KZ" sz="2400" dirty="0" err="1">
                <a:latin typeface="Times New Roman" panose="02020603050405020304" pitchFamily="18" charset="0"/>
                <a:cs typeface="Times New Roman" panose="02020603050405020304" pitchFamily="18" charset="0"/>
              </a:rPr>
              <a:t>an</a:t>
            </a:r>
            <a:r>
              <a:rPr lang="ru-KZ" sz="2400" dirty="0">
                <a:latin typeface="Times New Roman" panose="02020603050405020304" pitchFamily="18" charset="0"/>
                <a:cs typeface="Times New Roman" panose="02020603050405020304" pitchFamily="18" charset="0"/>
              </a:rPr>
              <a:t> </a:t>
            </a:r>
            <a:r>
              <a:rPr lang="ru-KZ" sz="2400" dirty="0" err="1">
                <a:latin typeface="Times New Roman" panose="02020603050405020304" pitchFamily="18" charset="0"/>
                <a:cs typeface="Times New Roman" panose="02020603050405020304" pitchFamily="18" charset="0"/>
              </a:rPr>
              <a:t>ordered</a:t>
            </a:r>
            <a:r>
              <a:rPr lang="ru-KZ" sz="2400" dirty="0">
                <a:latin typeface="Times New Roman" panose="02020603050405020304" pitchFamily="18" charset="0"/>
                <a:cs typeface="Times New Roman" panose="02020603050405020304" pitchFamily="18" charset="0"/>
              </a:rPr>
              <a:t> </a:t>
            </a:r>
            <a:r>
              <a:rPr lang="ru-KZ" sz="2400" dirty="0" err="1">
                <a:latin typeface="Times New Roman" panose="02020603050405020304" pitchFamily="18" charset="0"/>
                <a:cs typeface="Times New Roman" panose="02020603050405020304" pitchFamily="18" charset="0"/>
              </a:rPr>
              <a:t>structure</a:t>
            </a:r>
            <a:r>
              <a:rPr lang="ru-KZ" sz="2400" dirty="0">
                <a:latin typeface="Times New Roman" panose="02020603050405020304" pitchFamily="18" charset="0"/>
                <a:cs typeface="Times New Roman" panose="02020603050405020304" pitchFamily="18" charset="0"/>
              </a:rPr>
              <a:t>, the </a:t>
            </a:r>
            <a:r>
              <a:rPr lang="ru-KZ" sz="2400" dirty="0" err="1">
                <a:latin typeface="Times New Roman" panose="02020603050405020304" pitchFamily="18" charset="0"/>
                <a:cs typeface="Times New Roman" panose="02020603050405020304" pitchFamily="18" charset="0"/>
              </a:rPr>
              <a:t>elements</a:t>
            </a:r>
            <a:r>
              <a:rPr lang="ru-KZ" sz="2400" dirty="0">
                <a:latin typeface="Times New Roman" panose="02020603050405020304" pitchFamily="18" charset="0"/>
                <a:cs typeface="Times New Roman" panose="02020603050405020304" pitchFamily="18" charset="0"/>
              </a:rPr>
              <a:t> </a:t>
            </a:r>
            <a:r>
              <a:rPr lang="ru-KZ" sz="2400" dirty="0" err="1">
                <a:latin typeface="Times New Roman" panose="02020603050405020304" pitchFamily="18" charset="0"/>
                <a:cs typeface="Times New Roman" panose="02020603050405020304" pitchFamily="18" charset="0"/>
              </a:rPr>
              <a:t>of</a:t>
            </a:r>
            <a:r>
              <a:rPr lang="ru-KZ" sz="2400" dirty="0">
                <a:latin typeface="Times New Roman" panose="02020603050405020304" pitchFamily="18" charset="0"/>
                <a:cs typeface="Times New Roman" panose="02020603050405020304" pitchFamily="18" charset="0"/>
              </a:rPr>
              <a:t> </a:t>
            </a:r>
            <a:r>
              <a:rPr lang="ru-KZ" sz="2400" dirty="0" err="1">
                <a:latin typeface="Times New Roman" panose="02020603050405020304" pitchFamily="18" charset="0"/>
                <a:cs typeface="Times New Roman" panose="02020603050405020304" pitchFamily="18" charset="0"/>
              </a:rPr>
              <a:t>which</a:t>
            </a:r>
            <a:r>
              <a:rPr lang="ru-KZ" sz="2400" dirty="0">
                <a:latin typeface="Times New Roman" panose="02020603050405020304" pitchFamily="18" charset="0"/>
                <a:cs typeface="Times New Roman" panose="02020603050405020304" pitchFamily="18" charset="0"/>
              </a:rPr>
              <a:t>, </a:t>
            </a:r>
            <a:r>
              <a:rPr lang="ru-KZ" sz="2400" dirty="0" err="1">
                <a:latin typeface="Times New Roman" panose="02020603050405020304" pitchFamily="18" charset="0"/>
                <a:cs typeface="Times New Roman" panose="02020603050405020304" pitchFamily="18" charset="0"/>
              </a:rPr>
              <a:t>as</a:t>
            </a:r>
            <a:r>
              <a:rPr lang="ru-KZ" sz="2400" dirty="0">
                <a:latin typeface="Times New Roman" panose="02020603050405020304" pitchFamily="18" charset="0"/>
                <a:cs typeface="Times New Roman" panose="02020603050405020304" pitchFamily="18" charset="0"/>
              </a:rPr>
              <a:t> a </a:t>
            </a:r>
            <a:r>
              <a:rPr lang="ru-KZ" sz="2400" dirty="0" err="1">
                <a:latin typeface="Times New Roman" panose="02020603050405020304" pitchFamily="18" charset="0"/>
                <a:cs typeface="Times New Roman" panose="02020603050405020304" pitchFamily="18" charset="0"/>
              </a:rPr>
              <a:t>rule</a:t>
            </a:r>
            <a:r>
              <a:rPr lang="ru-KZ" sz="2400" dirty="0">
                <a:latin typeface="Times New Roman" panose="02020603050405020304" pitchFamily="18" charset="0"/>
                <a:cs typeface="Times New Roman" panose="02020603050405020304" pitchFamily="18" charset="0"/>
              </a:rPr>
              <a:t>, </a:t>
            </a:r>
            <a:r>
              <a:rPr lang="ru-KZ" sz="2400" dirty="0" err="1">
                <a:latin typeface="Times New Roman" panose="02020603050405020304" pitchFamily="18" charset="0"/>
                <a:cs typeface="Times New Roman" panose="02020603050405020304" pitchFamily="18" charset="0"/>
              </a:rPr>
              <a:t>correspond</a:t>
            </a:r>
            <a:r>
              <a:rPr lang="ru-KZ" sz="2400" dirty="0">
                <a:latin typeface="Times New Roman" panose="02020603050405020304" pitchFamily="18" charset="0"/>
                <a:cs typeface="Times New Roman" panose="02020603050405020304" pitchFamily="18" charset="0"/>
              </a:rPr>
              <a:t> </a:t>
            </a:r>
            <a:r>
              <a:rPr lang="ru-KZ" sz="2400" dirty="0" err="1">
                <a:latin typeface="Times New Roman" panose="02020603050405020304" pitchFamily="18" charset="0"/>
                <a:cs typeface="Times New Roman" panose="02020603050405020304" pitchFamily="18" charset="0"/>
              </a:rPr>
              <a:t>to</a:t>
            </a:r>
            <a:r>
              <a:rPr lang="ru-KZ" sz="2400" dirty="0">
                <a:latin typeface="Times New Roman" panose="02020603050405020304" pitchFamily="18" charset="0"/>
                <a:cs typeface="Times New Roman" panose="02020603050405020304" pitchFamily="18" charset="0"/>
              </a:rPr>
              <a:t> the </a:t>
            </a:r>
            <a:r>
              <a:rPr lang="ru-KZ" sz="2400" dirty="0" err="1">
                <a:latin typeface="Times New Roman" panose="02020603050405020304" pitchFamily="18" charset="0"/>
                <a:cs typeface="Times New Roman" panose="02020603050405020304" pitchFamily="18" charset="0"/>
              </a:rPr>
              <a:t>tasks</a:t>
            </a:r>
            <a:r>
              <a:rPr lang="ru-KZ" sz="2400" dirty="0">
                <a:latin typeface="Times New Roman" panose="02020603050405020304" pitchFamily="18" charset="0"/>
                <a:cs typeface="Times New Roman" panose="02020603050405020304" pitchFamily="18" charset="0"/>
              </a:rPr>
              <a:t> </a:t>
            </a:r>
            <a:r>
              <a:rPr lang="ru-KZ" sz="2400" dirty="0" err="1">
                <a:latin typeface="Times New Roman" panose="02020603050405020304" pitchFamily="18" charset="0"/>
                <a:cs typeface="Times New Roman" panose="02020603050405020304" pitchFamily="18" charset="0"/>
              </a:rPr>
              <a:t>set</a:t>
            </a:r>
            <a:r>
              <a:rPr lang="ru-KZ" sz="240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6" name="Google Shape;266;p32"/>
          <p:cNvSpPr txBox="1">
            <a:spLocks noGrp="1"/>
          </p:cNvSpPr>
          <p:nvPr>
            <p:ph type="sldNum" sz="quarter"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265" name="Google Shape;265;p32"/>
          <p:cNvSpPr txBox="1">
            <a:spLocks noGrp="1"/>
          </p:cNvSpPr>
          <p:nvPr>
            <p:ph type="body" idx="4294967295"/>
          </p:nvPr>
        </p:nvSpPr>
        <p:spPr>
          <a:xfrm>
            <a:off x="923131" y="1543050"/>
            <a:ext cx="7297737" cy="2057400"/>
          </a:xfrm>
          <a:prstGeom prst="rect">
            <a:avLst/>
          </a:prstGeom>
        </p:spPr>
        <p:txBody>
          <a:bodyPr spcFirstLastPara="1" wrap="square" lIns="0" tIns="0" rIns="0" bIns="0" anchor="ctr" anchorCtr="0">
            <a:noAutofit/>
          </a:bodyPr>
          <a:lstStyle/>
          <a:p>
            <a:pPr marL="0" lvl="0" indent="0" algn="just" rtl="0">
              <a:lnSpc>
                <a:spcPct val="100000"/>
              </a:lnSpc>
              <a:spcBef>
                <a:spcPts val="0"/>
              </a:spcBef>
              <a:spcAft>
                <a:spcPts val="0"/>
              </a:spcAft>
              <a:buNone/>
            </a:pPr>
            <a:r>
              <a:rPr lang="en-US" sz="2400" b="1" dirty="0">
                <a:latin typeface="Times New Roman" panose="02020603050405020304" pitchFamily="18" charset="0"/>
                <a:ea typeface="Montserrat ExtraBold"/>
                <a:cs typeface="Times New Roman" panose="02020603050405020304" pitchFamily="18" charset="0"/>
                <a:sym typeface="Montserrat ExtraBold"/>
              </a:rPr>
              <a:t>The theoretical part </a:t>
            </a:r>
            <a:r>
              <a:rPr lang="en-US" sz="2400" dirty="0">
                <a:latin typeface="Times New Roman" panose="02020603050405020304" pitchFamily="18" charset="0"/>
                <a:ea typeface="Montserrat ExtraBold"/>
                <a:cs typeface="Times New Roman" panose="02020603050405020304" pitchFamily="18" charset="0"/>
                <a:sym typeface="Montserrat ExtraBold"/>
              </a:rPr>
              <a:t>of the study (the first chapter) presents a description of the current state of the phenomenon under study, the degree of its development in pedagogical theory and practice, and the history of the problem. This enables the researcher to draw a conclusion about what prompted him to offer his own, new solution to the scientific problem, to begin planning the experimental work.</a:t>
            </a:r>
            <a:endParaRPr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3"/>
          <p:cNvSpPr txBox="1">
            <a:spLocks noGrp="1"/>
          </p:cNvSpPr>
          <p:nvPr>
            <p:ph type="sldNum" sz="quarter"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283" name="Google Shape;283;p33"/>
          <p:cNvSpPr txBox="1">
            <a:spLocks noGrp="1"/>
          </p:cNvSpPr>
          <p:nvPr>
            <p:ph type="body" idx="4294967295"/>
          </p:nvPr>
        </p:nvSpPr>
        <p:spPr>
          <a:xfrm>
            <a:off x="1001713" y="889000"/>
            <a:ext cx="8142287" cy="2998788"/>
          </a:xfrm>
          <a:prstGeom prst="rect">
            <a:avLst/>
          </a:prstGeom>
        </p:spPr>
        <p:txBody>
          <a:bodyPr spcFirstLastPara="1" wrap="square" lIns="0" tIns="0" rIns="0" bIns="0" anchor="ctr" anchorCtr="0">
            <a:noAutofit/>
          </a:bodyPr>
          <a:lstStyle/>
          <a:p>
            <a:pPr marL="0" lvl="0" indent="0" algn="l" rtl="0">
              <a:spcBef>
                <a:spcPts val="600"/>
              </a:spcBef>
              <a:spcAft>
                <a:spcPts val="0"/>
              </a:spcAft>
              <a:buNone/>
            </a:pPr>
            <a:r>
              <a:rPr lang="en-US" sz="2400" b="1" dirty="0">
                <a:latin typeface="Times New Roman" panose="02020603050405020304" pitchFamily="18" charset="0"/>
                <a:ea typeface="Montserrat ExtraBold"/>
                <a:cs typeface="Times New Roman" panose="02020603050405020304" pitchFamily="18" charset="0"/>
                <a:sym typeface="Montserrat ExtraBold"/>
              </a:rPr>
              <a:t>The practical part </a:t>
            </a:r>
            <a:r>
              <a:rPr lang="en-US" sz="2400" dirty="0">
                <a:latin typeface="Times New Roman" panose="02020603050405020304" pitchFamily="18" charset="0"/>
                <a:ea typeface="Montserrat ExtraBold"/>
                <a:cs typeface="Times New Roman" panose="02020603050405020304" pitchFamily="18" charset="0"/>
                <a:sym typeface="Montserrat ExtraBold"/>
              </a:rPr>
              <a:t>of the study (second chapter) describes the methodology for organizing the study, its base, content, stages of experimental work, quantitative and qualitative analysis of the results, and develops methodological recommendations.</a:t>
            </a:r>
            <a:endParaRPr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4"/>
          <p:cNvSpPr txBox="1">
            <a:spLocks noGrp="1"/>
          </p:cNvSpPr>
          <p:nvPr>
            <p:ph type="sldNum" sz="quarter"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290" name="Google Shape;290;p34"/>
          <p:cNvSpPr txBox="1">
            <a:spLocks noGrp="1"/>
          </p:cNvSpPr>
          <p:nvPr>
            <p:ph type="body" idx="4294967295"/>
          </p:nvPr>
        </p:nvSpPr>
        <p:spPr>
          <a:xfrm>
            <a:off x="967581" y="844597"/>
            <a:ext cx="7208837" cy="3844925"/>
          </a:xfrm>
          <a:prstGeom prst="rect">
            <a:avLst/>
          </a:prstGeom>
        </p:spPr>
        <p:txBody>
          <a:bodyPr spcFirstLastPara="1" wrap="square" lIns="0" tIns="0" rIns="0" bIns="0" anchor="ctr" anchorCtr="0">
            <a:noAutofit/>
          </a:bodyPr>
          <a:lstStyle/>
          <a:p>
            <a:pPr marL="0" lvl="0" indent="0" algn="l" rtl="0">
              <a:lnSpc>
                <a:spcPct val="100000"/>
              </a:lnSpc>
              <a:spcBef>
                <a:spcPts val="0"/>
              </a:spcBef>
              <a:spcAft>
                <a:spcPts val="0"/>
              </a:spcAft>
              <a:buNone/>
            </a:pPr>
            <a:r>
              <a:rPr lang="en-US" sz="2400" dirty="0">
                <a:latin typeface="Times New Roman" panose="02020603050405020304" pitchFamily="18" charset="0"/>
                <a:ea typeface="Montserrat ExtraBold"/>
                <a:cs typeface="Times New Roman" panose="02020603050405020304" pitchFamily="18" charset="0"/>
                <a:sym typeface="Montserrat ExtraBold"/>
              </a:rPr>
              <a:t>After the full writing of the text of all chapters, an introduction and conclusion are written. The introduction argues the relevance of the work, reveals its scientific apparatus, novelty and practical significance, shows the experimental base, research methods. In conclusion, the researcher's theoretical and applied research is summed up: theoretical conclusions are made on all sections of labor, recommendations are given on the use of research results in mass psychological and pedagogical practice.</a:t>
            </a:r>
            <a:endParaRPr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prstGeom prst="rect">
            <a:avLst/>
          </a:prstGeom>
        </p:spPr>
        <p:txBody>
          <a:bodyPr spcFirstLastPara="1" wrap="square" lIns="0" tIns="0" rIns="0" bIns="0" anchor="ctr" anchorCtr="0">
            <a:noAutofit/>
          </a:bodyPr>
          <a:lstStyle/>
          <a:p>
            <a:pPr>
              <a:lnSpc>
                <a:spcPct val="107000"/>
              </a:lnSpc>
              <a:spcAft>
                <a:spcPts val="800"/>
              </a:spcAft>
            </a:pPr>
            <a:r>
              <a:rPr lang="x-none" sz="2800" b="1">
                <a:effectLst/>
                <a:latin typeface="Times New Roman" panose="02020603050405020304" pitchFamily="18" charset="0"/>
                <a:ea typeface="Calibri" panose="020F0502020204030204" pitchFamily="34" charset="0"/>
                <a:cs typeface="Times New Roman" panose="02020603050405020304" pitchFamily="18" charset="0"/>
              </a:rPr>
              <a:t>Issues for discussion</a:t>
            </a:r>
            <a:r>
              <a:rPr lang="ru-KZ" sz="2800" b="1">
                <a:effectLst/>
                <a:latin typeface="Times New Roman" panose="02020603050405020304" pitchFamily="18" charset="0"/>
                <a:ea typeface="Calibri" panose="020F0502020204030204" pitchFamily="34" charset="0"/>
                <a:cs typeface="Times New Roman" panose="02020603050405020304" pitchFamily="18" charset="0"/>
              </a:rPr>
              <a:t>:</a:t>
            </a:r>
            <a:endParaRPr lang="ru-KZ"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9" name="Google Shape;69;p14"/>
          <p:cNvSpPr txBox="1">
            <a:spLocks noGrp="1"/>
          </p:cNvSpPr>
          <p:nvPr>
            <p:ph type="body" idx="1"/>
          </p:nvPr>
        </p:nvSpPr>
        <p:spPr>
          <a:xfrm>
            <a:off x="3844325" y="1809481"/>
            <a:ext cx="4881112" cy="1616299"/>
          </a:xfrm>
          <a:prstGeom prst="rect">
            <a:avLst/>
          </a:prstGeom>
        </p:spPr>
        <p:txBody>
          <a:bodyPr spcFirstLastPara="1" wrap="square" lIns="0" tIns="0" rIns="0" bIns="0" anchor="t" anchorCtr="0">
            <a:noAutofit/>
          </a:bodyPr>
          <a:lstStyle/>
          <a:p>
            <a:pPr marL="114300" indent="0">
              <a:lnSpc>
                <a:spcPct val="107000"/>
              </a:lnSpc>
              <a:spcAft>
                <a:spcPts val="800"/>
              </a:spcAft>
              <a:buNone/>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1. Methodology for organizing pedagogical research</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07000"/>
              </a:lnSpc>
              <a:spcAft>
                <a:spcPts val="800"/>
              </a:spcAft>
              <a:buNone/>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2. Presentation of research results.</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600"/>
              </a:spcBef>
              <a:spcAft>
                <a:spcPts val="0"/>
              </a:spcAft>
              <a:buClr>
                <a:schemeClr val="dk1"/>
              </a:buClr>
              <a:buSzPts val="1100"/>
              <a:buFont typeface="Arial"/>
              <a:buNone/>
            </a:pPr>
            <a:endParaRPr lang="en-US" dirty="0"/>
          </a:p>
        </p:txBody>
      </p:sp>
      <p:sp>
        <p:nvSpPr>
          <p:cNvPr id="71" name="Google Shape;71;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smtClean="0"/>
              <a:t>2</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9" name="Google Shape;79;p15"/>
          <p:cNvSpPr txBox="1">
            <a:spLocks noGrp="1"/>
          </p:cNvSpPr>
          <p:nvPr>
            <p:ph type="sldNum" sz="quarter"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76" name="Google Shape;76;p15"/>
          <p:cNvSpPr txBox="1">
            <a:spLocks noGrp="1"/>
          </p:cNvSpPr>
          <p:nvPr>
            <p:ph type="ctrTitle" idx="4294967295"/>
          </p:nvPr>
        </p:nvSpPr>
        <p:spPr>
          <a:xfrm>
            <a:off x="514904" y="883443"/>
            <a:ext cx="6497715" cy="541338"/>
          </a:xfrm>
          <a:prstGeom prst="rect">
            <a:avLst/>
          </a:prstGeom>
        </p:spPr>
        <p:txBody>
          <a:bodyPr spcFirstLastPara="1" wrap="square" lIns="0" tIns="0" rIns="0" bIns="0" anchor="ctr" anchorCtr="0">
            <a:noAutofit/>
          </a:bodyPr>
          <a:lstStyle/>
          <a:p>
            <a:pPr marL="114300" indent="0">
              <a:lnSpc>
                <a:spcPct val="107000"/>
              </a:lnSpc>
              <a:spcAft>
                <a:spcPts val="800"/>
              </a:spcAft>
              <a:buNone/>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x-none" sz="2800" b="1" dirty="0">
                <a:effectLst/>
                <a:latin typeface="Times New Roman" panose="02020603050405020304" pitchFamily="18" charset="0"/>
                <a:ea typeface="Calibri" panose="020F0502020204030204" pitchFamily="34" charset="0"/>
                <a:cs typeface="Times New Roman" panose="02020603050405020304" pitchFamily="18" charset="0"/>
              </a:rPr>
              <a:t>Methodology for organizing pedagogical research</a:t>
            </a:r>
            <a:endParaRPr lang="ru-KZ"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Google Shape;77;p15"/>
          <p:cNvSpPr txBox="1">
            <a:spLocks noGrp="1"/>
          </p:cNvSpPr>
          <p:nvPr>
            <p:ph type="subTitle" idx="4294967295"/>
          </p:nvPr>
        </p:nvSpPr>
        <p:spPr>
          <a:xfrm>
            <a:off x="514904" y="2006997"/>
            <a:ext cx="7697787" cy="2178050"/>
          </a:xfrm>
          <a:prstGeom prst="rect">
            <a:avLst/>
          </a:prstGeom>
        </p:spPr>
        <p:txBody>
          <a:bodyPr spcFirstLastPara="1" wrap="square" lIns="0" tIns="0" rIns="0" bIns="0" anchor="t" anchorCtr="0">
            <a:noAutofit/>
          </a:bodyPr>
          <a:lstStyle/>
          <a:p>
            <a:pPr marL="0" lvl="0" indent="0" rtl="0">
              <a:spcBef>
                <a:spcPts val="0"/>
              </a:spcBef>
              <a:spcAft>
                <a:spcPts val="0"/>
              </a:spcAft>
              <a:buNone/>
            </a:pPr>
            <a:r>
              <a:rPr lang="en-US" sz="2000" b="1" u="sng" dirty="0">
                <a:latin typeface="Times New Roman" panose="02020603050405020304" pitchFamily="18" charset="0"/>
                <a:cs typeface="Times New Roman" panose="02020603050405020304" pitchFamily="18" charset="0"/>
              </a:rPr>
              <a:t>The methodology </a:t>
            </a:r>
            <a:r>
              <a:rPr lang="en-US" sz="2000" b="1" dirty="0">
                <a:latin typeface="Times New Roman" panose="02020603050405020304" pitchFamily="18" charset="0"/>
                <a:cs typeface="Times New Roman" panose="02020603050405020304" pitchFamily="18" charset="0"/>
              </a:rPr>
              <a:t>is the intended research model. The more accurate and detailed this model reflects reality, the more effective the study itself.</a:t>
            </a:r>
          </a:p>
          <a:p>
            <a:pPr marL="0" lvl="0" indent="0" rtl="0">
              <a:spcBef>
                <a:spcPts val="0"/>
              </a:spcBef>
              <a:spcAft>
                <a:spcPts val="0"/>
              </a:spcAft>
              <a:buNone/>
            </a:pPr>
            <a:r>
              <a:rPr lang="en-US" sz="2000" b="1" u="sng" dirty="0">
                <a:latin typeface="Times New Roman" panose="02020603050405020304" pitchFamily="18" charset="0"/>
                <a:cs typeface="Times New Roman" panose="02020603050405020304" pitchFamily="18" charset="0"/>
              </a:rPr>
              <a:t>A methodology</a:t>
            </a:r>
            <a:r>
              <a:rPr lang="ru-KZ" sz="2000" b="1" u="sng"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is a set of techniques, methods of research, which determines the order of their application and interpretation of the results obtained with their help.</a:t>
            </a:r>
            <a:endParaRPr sz="2000" b="1" dirty="0">
              <a:latin typeface="Times New Roman" panose="02020603050405020304" pitchFamily="18" charset="0"/>
              <a:cs typeface="Times New Roman" panose="02020603050405020304" pitchFamily="18" charset="0"/>
            </a:endParaRPr>
          </a:p>
        </p:txBody>
      </p:sp>
      <p:pic>
        <p:nvPicPr>
          <p:cNvPr id="78" name="Google Shape;78;p15" descr="photo-1434030216411-0b793f4b4173.jpg"/>
          <p:cNvPicPr preferRelativeResize="0"/>
          <p:nvPr/>
        </p:nvPicPr>
        <p:blipFill>
          <a:blip r:embed="rId3">
            <a:alphaModFix/>
          </a:blip>
          <a:stretch>
            <a:fillRect/>
          </a:stretch>
        </p:blipFill>
        <p:spPr>
          <a:xfrm>
            <a:off x="6929850" y="489775"/>
            <a:ext cx="1113600" cy="1113600"/>
          </a:xfrm>
          <a:prstGeom prst="ellipse">
            <a:avLst/>
          </a:prstGeom>
          <a:noFill/>
          <a:ln w="114300" cap="flat" cmpd="sng">
            <a:solidFill>
              <a:srgbClr val="FFFFFF"/>
            </a:solidFill>
            <a:prstDash val="solid"/>
            <a:round/>
            <a:headEnd type="none" w="sm" len="sm"/>
            <a:tailEnd type="none" w="sm" len="sm"/>
          </a:ln>
          <a:effectLst>
            <a:outerShdw blurRad="42863" dist="38100" dir="5400000" algn="bl" rotWithShape="0">
              <a:srgbClr val="000000">
                <a:alpha val="2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699000" y="911700"/>
            <a:ext cx="2063518"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b="1" dirty="0">
                <a:latin typeface="Times New Roman" panose="02020603050405020304" pitchFamily="18" charset="0"/>
                <a:cs typeface="Times New Roman" panose="02020603050405020304" pitchFamily="18" charset="0"/>
              </a:rPr>
              <a:t>The main elements of the methodology of pedagogical research:</a:t>
            </a:r>
            <a:endParaRPr b="1" dirty="0">
              <a:latin typeface="Times New Roman" panose="02020603050405020304" pitchFamily="18" charset="0"/>
              <a:cs typeface="Times New Roman" panose="02020603050405020304" pitchFamily="18" charset="0"/>
            </a:endParaRPr>
          </a:p>
        </p:txBody>
      </p:sp>
      <p:sp>
        <p:nvSpPr>
          <p:cNvPr id="97" name="Google Shape;97;p18"/>
          <p:cNvSpPr txBox="1">
            <a:spLocks noGrp="1"/>
          </p:cNvSpPr>
          <p:nvPr>
            <p:ph type="body" idx="1"/>
          </p:nvPr>
        </p:nvSpPr>
        <p:spPr>
          <a:xfrm>
            <a:off x="3702676" y="251138"/>
            <a:ext cx="5125792" cy="4333741"/>
          </a:xfrm>
          <a:prstGeom prst="rect">
            <a:avLst/>
          </a:prstGeom>
        </p:spPr>
        <p:txBody>
          <a:bodyPr spcFirstLastPara="1" wrap="square" lIns="0" tIns="0" rIns="0" bIns="0" anchor="ctr" anchorCtr="0">
            <a:noAutofit/>
          </a:bodyPr>
          <a:lstStyle/>
          <a:p>
            <a:pPr marL="88900" lvl="0" indent="0" algn="l" rtl="0">
              <a:spcBef>
                <a:spcPts val="0"/>
              </a:spcBef>
              <a:spcAft>
                <a:spcPts val="0"/>
              </a:spcAft>
              <a:buSzPts val="2200"/>
              <a:buNone/>
            </a:pPr>
            <a:r>
              <a:rPr lang="en-US" sz="1800" dirty="0">
                <a:latin typeface="Times New Roman" panose="02020603050405020304" pitchFamily="18" charset="0"/>
                <a:cs typeface="Times New Roman" panose="02020603050405020304" pitchFamily="18" charset="0"/>
              </a:rPr>
              <a:t>• theoretical and methodological part, the concept of construction;</a:t>
            </a:r>
          </a:p>
          <a:p>
            <a:pPr marL="88900" lvl="0" indent="0" algn="l" rtl="0">
              <a:spcBef>
                <a:spcPts val="0"/>
              </a:spcBef>
              <a:spcAft>
                <a:spcPts val="0"/>
              </a:spcAft>
              <a:buSzPts val="2200"/>
              <a:buNone/>
            </a:pPr>
            <a:r>
              <a:rPr lang="en-US" sz="1800" dirty="0">
                <a:latin typeface="Times New Roman" panose="02020603050405020304" pitchFamily="18" charset="0"/>
                <a:cs typeface="Times New Roman" panose="02020603050405020304" pitchFamily="18" charset="0"/>
              </a:rPr>
              <a:t>• researched phenomena, processes, features, parameters;</a:t>
            </a:r>
          </a:p>
          <a:p>
            <a:pPr marL="88900" lvl="0" indent="0" algn="l" rtl="0">
              <a:spcBef>
                <a:spcPts val="0"/>
              </a:spcBef>
              <a:spcAft>
                <a:spcPts val="0"/>
              </a:spcAft>
              <a:buSzPts val="2200"/>
              <a:buNone/>
            </a:pPr>
            <a:r>
              <a:rPr lang="en-US" sz="1800" dirty="0">
                <a:latin typeface="Times New Roman" panose="02020603050405020304" pitchFamily="18" charset="0"/>
                <a:cs typeface="Times New Roman" panose="02020603050405020304" pitchFamily="18" charset="0"/>
              </a:rPr>
              <a:t>• subordinate and coordinating links and dependencies between them;</a:t>
            </a:r>
          </a:p>
          <a:p>
            <a:pPr marL="88900" lvl="0" indent="0" algn="l" rtl="0">
              <a:spcBef>
                <a:spcPts val="0"/>
              </a:spcBef>
              <a:spcAft>
                <a:spcPts val="0"/>
              </a:spcAft>
              <a:buSzPts val="2200"/>
              <a:buNone/>
            </a:pPr>
            <a:r>
              <a:rPr lang="en-US" sz="1800" dirty="0">
                <a:latin typeface="Times New Roman" panose="02020603050405020304" pitchFamily="18" charset="0"/>
                <a:cs typeface="Times New Roman" panose="02020603050405020304" pitchFamily="18" charset="0"/>
              </a:rPr>
              <a:t>• set of applied methods, their subordination and coordination;</a:t>
            </a:r>
          </a:p>
          <a:p>
            <a:pPr marL="88900" lvl="0" indent="0" algn="l" rtl="0">
              <a:spcBef>
                <a:spcPts val="0"/>
              </a:spcBef>
              <a:spcAft>
                <a:spcPts val="0"/>
              </a:spcAft>
              <a:buSzPts val="2200"/>
              <a:buNone/>
            </a:pPr>
            <a:r>
              <a:rPr lang="en-US" sz="1800" dirty="0">
                <a:latin typeface="Times New Roman" panose="02020603050405020304" pitchFamily="18" charset="0"/>
                <a:cs typeface="Times New Roman" panose="02020603050405020304" pitchFamily="18" charset="0"/>
              </a:rPr>
              <a:t>• the procedure for applying methods and methodological techniques;</a:t>
            </a:r>
          </a:p>
          <a:p>
            <a:pPr marL="88900" lvl="0" indent="0" algn="l" rtl="0">
              <a:spcBef>
                <a:spcPts val="0"/>
              </a:spcBef>
              <a:spcAft>
                <a:spcPts val="0"/>
              </a:spcAft>
              <a:buSzPts val="2200"/>
              <a:buNone/>
            </a:pPr>
            <a:r>
              <a:rPr lang="en-US" sz="1800" dirty="0">
                <a:latin typeface="Times New Roman" panose="02020603050405020304" pitchFamily="18" charset="0"/>
                <a:cs typeface="Times New Roman" panose="02020603050405020304" pitchFamily="18" charset="0"/>
              </a:rPr>
              <a:t>• sequence and technique of summarizing the results of the study;</a:t>
            </a:r>
          </a:p>
          <a:p>
            <a:pPr marL="88900" lvl="0" indent="0" algn="l" rtl="0">
              <a:spcBef>
                <a:spcPts val="0"/>
              </a:spcBef>
              <a:spcAft>
                <a:spcPts val="0"/>
              </a:spcAft>
              <a:buSzPts val="2200"/>
              <a:buNone/>
            </a:pPr>
            <a:r>
              <a:rPr lang="en-US" sz="1800" dirty="0">
                <a:latin typeface="Times New Roman" panose="02020603050405020304" pitchFamily="18" charset="0"/>
                <a:cs typeface="Times New Roman" panose="02020603050405020304" pitchFamily="18" charset="0"/>
              </a:rPr>
              <a:t>• the composition, role and place of experts in the process of implementing a scientific concept.</a:t>
            </a:r>
            <a:endParaRPr sz="1800" dirty="0">
              <a:latin typeface="Times New Roman" panose="02020603050405020304" pitchFamily="18" charset="0"/>
              <a:cs typeface="Times New Roman" panose="02020603050405020304" pitchFamily="18" charset="0"/>
            </a:endParaRPr>
          </a:p>
        </p:txBody>
      </p:sp>
      <p:sp>
        <p:nvSpPr>
          <p:cNvPr id="98" name="Google Shape;98;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body" idx="1"/>
          </p:nvPr>
        </p:nvSpPr>
        <p:spPr>
          <a:xfrm>
            <a:off x="1171852" y="1326274"/>
            <a:ext cx="7395099" cy="2100506"/>
          </a:xfrm>
          <a:prstGeom prst="rect">
            <a:avLst/>
          </a:prstGeom>
        </p:spPr>
        <p:txBody>
          <a:bodyPr spcFirstLastPara="1" wrap="square" lIns="0" tIns="0" rIns="0" bIns="0" anchor="t" anchorCtr="0">
            <a:noAutofit/>
          </a:bodyPr>
          <a:lstStyle/>
          <a:p>
            <a:pPr marL="0" lvl="0" indent="0" algn="just" rtl="0">
              <a:spcBef>
                <a:spcPts val="600"/>
              </a:spcBef>
              <a:spcAft>
                <a:spcPts val="1000"/>
              </a:spcAft>
              <a:buNone/>
            </a:pPr>
            <a:r>
              <a:rPr lang="en-US" sz="2400" i="0" dirty="0">
                <a:solidFill>
                  <a:schemeClr val="tx1"/>
                </a:solidFill>
                <a:latin typeface="Times New Roman" panose="02020603050405020304" pitchFamily="18" charset="0"/>
                <a:cs typeface="Times New Roman" panose="02020603050405020304" pitchFamily="18" charset="0"/>
              </a:rPr>
              <a:t>Facts are the main building material of pedagogical research. They must be accurate, novelty and meaningful. In every scientific fact, it is necessary to describe not only external signs.</a:t>
            </a:r>
          </a:p>
        </p:txBody>
      </p:sp>
      <p:sp>
        <p:nvSpPr>
          <p:cNvPr id="91" name="Google Shape;91;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9" name="Google Shape;109;p19"/>
          <p:cNvSpPr txBox="1">
            <a:spLocks noGrp="1"/>
          </p:cNvSpPr>
          <p:nvPr>
            <p:ph type="sldNum" sz="quarter"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04" name="Google Shape;104;p19"/>
          <p:cNvSpPr txBox="1">
            <a:spLocks noGrp="1"/>
          </p:cNvSpPr>
          <p:nvPr>
            <p:ph type="subTitle" idx="4294967295"/>
          </p:nvPr>
        </p:nvSpPr>
        <p:spPr>
          <a:xfrm>
            <a:off x="807868" y="1484101"/>
            <a:ext cx="6437313" cy="3024188"/>
          </a:xfrm>
          <a:prstGeom prst="rect">
            <a:avLst/>
          </a:prstGeom>
        </p:spPr>
        <p:txBody>
          <a:bodyPr spcFirstLastPara="1" wrap="square" lIns="0" tIns="0" rIns="0" bIns="0" anchor="ctr" anchorCtr="0">
            <a:noAutofit/>
          </a:bodyPr>
          <a:lstStyle/>
          <a:p>
            <a:pPr marL="0" indent="0" algn="just">
              <a:spcAft>
                <a:spcPts val="1000"/>
              </a:spcAft>
              <a:buNone/>
            </a:pPr>
            <a:r>
              <a:rPr lang="en-US" sz="2400" i="0" dirty="0">
                <a:latin typeface="Times New Roman" panose="02020603050405020304" pitchFamily="18" charset="0"/>
                <a:cs typeface="Times New Roman" panose="02020603050405020304" pitchFamily="18" charset="0"/>
              </a:rPr>
              <a:t>A system-forming role in the design of the research methodology is played by </a:t>
            </a:r>
            <a:r>
              <a:rPr lang="en-US" sz="2400" i="1" dirty="0">
                <a:latin typeface="Times New Roman" panose="02020603050405020304" pitchFamily="18" charset="0"/>
                <a:cs typeface="Times New Roman" panose="02020603050405020304" pitchFamily="18" charset="0"/>
              </a:rPr>
              <a:t>the design of the research</a:t>
            </a:r>
            <a:r>
              <a:rPr lang="en-US" sz="2400" i="0" dirty="0">
                <a:latin typeface="Times New Roman" panose="02020603050405020304" pitchFamily="18" charset="0"/>
                <a:cs typeface="Times New Roman" panose="02020603050405020304" pitchFamily="18" charset="0"/>
              </a:rPr>
              <a:t>.</a:t>
            </a:r>
          </a:p>
          <a:p>
            <a:pPr marL="0" indent="0" algn="just">
              <a:spcAft>
                <a:spcPts val="1000"/>
              </a:spcAft>
              <a:buNone/>
            </a:pPr>
            <a:r>
              <a:rPr lang="en-US" sz="2400" i="1" dirty="0">
                <a:latin typeface="Times New Roman" panose="02020603050405020304" pitchFamily="18" charset="0"/>
                <a:cs typeface="Times New Roman" panose="02020603050405020304" pitchFamily="18" charset="0"/>
              </a:rPr>
              <a:t>The design of the research </a:t>
            </a:r>
            <a:r>
              <a:rPr lang="en-US" sz="2400" i="0" dirty="0">
                <a:latin typeface="Times New Roman" panose="02020603050405020304" pitchFamily="18" charset="0"/>
                <a:cs typeface="Times New Roman" panose="02020603050405020304" pitchFamily="18" charset="0"/>
              </a:rPr>
              <a:t>is the main idea that sets the organization, the procedure for conducting the study, the goals and objectives, the hypothesis, the evaluation criteria.</a:t>
            </a:r>
          </a:p>
        </p:txBody>
      </p:sp>
      <p:sp>
        <p:nvSpPr>
          <p:cNvPr id="105" name="Google Shape;105;p19"/>
          <p:cNvSpPr/>
          <p:nvPr/>
        </p:nvSpPr>
        <p:spPr>
          <a:xfrm>
            <a:off x="6393848" y="64285"/>
            <a:ext cx="1145591" cy="1160843"/>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06" name="Google Shape;106;p19"/>
          <p:cNvSpPr/>
          <p:nvPr/>
        </p:nvSpPr>
        <p:spPr>
          <a:xfrm rot="1473024">
            <a:off x="5618797" y="475388"/>
            <a:ext cx="669785" cy="652437"/>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07" name="Google Shape;107;p19"/>
          <p:cNvSpPr/>
          <p:nvPr/>
        </p:nvSpPr>
        <p:spPr>
          <a:xfrm>
            <a:off x="6100607" y="80779"/>
            <a:ext cx="293240" cy="28495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08" name="Google Shape;108;p19"/>
          <p:cNvSpPr/>
          <p:nvPr/>
        </p:nvSpPr>
        <p:spPr>
          <a:xfrm rot="2487194">
            <a:off x="6221957" y="1131888"/>
            <a:ext cx="208629" cy="20273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Google Shape;115;p20"/>
          <p:cNvSpPr txBox="1">
            <a:spLocks noGrp="1"/>
          </p:cNvSpPr>
          <p:nvPr>
            <p:ph type="title"/>
          </p:nvPr>
        </p:nvSpPr>
        <p:spPr>
          <a:xfrm>
            <a:off x="763394" y="907950"/>
            <a:ext cx="2020800"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b="1" dirty="0">
                <a:latin typeface="Times New Roman" panose="02020603050405020304" pitchFamily="18" charset="0"/>
                <a:cs typeface="Times New Roman" panose="02020603050405020304" pitchFamily="18" charset="0"/>
              </a:rPr>
              <a:t>The design of the research determines its stages:</a:t>
            </a:r>
            <a:endParaRPr b="1" dirty="0">
              <a:latin typeface="Times New Roman" panose="02020603050405020304" pitchFamily="18" charset="0"/>
              <a:cs typeface="Times New Roman" panose="02020603050405020304" pitchFamily="18" charset="0"/>
            </a:endParaRPr>
          </a:p>
        </p:txBody>
      </p:sp>
      <p:sp>
        <p:nvSpPr>
          <p:cNvPr id="114" name="Google Shape;114;p20"/>
          <p:cNvSpPr txBox="1">
            <a:spLocks noGrp="1"/>
          </p:cNvSpPr>
          <p:nvPr>
            <p:ph type="body" idx="1"/>
          </p:nvPr>
        </p:nvSpPr>
        <p:spPr>
          <a:xfrm>
            <a:off x="3992451" y="598868"/>
            <a:ext cx="4842456" cy="4101921"/>
          </a:xfrm>
          <a:prstGeom prst="rect">
            <a:avLst/>
          </a:prstGeom>
        </p:spPr>
        <p:txBody>
          <a:bodyPr spcFirstLastPara="1" wrap="square" lIns="0" tIns="0" rIns="0" bIns="0" anchor="ctr" anchorCtr="0">
            <a:noAutofit/>
          </a:bodyPr>
          <a:lstStyle/>
          <a:p>
            <a:pPr lvl="0" indent="-457200" algn="l" rtl="0">
              <a:spcBef>
                <a:spcPts val="600"/>
              </a:spcBef>
              <a:spcAft>
                <a:spcPts val="0"/>
              </a:spcAft>
              <a:buAutoNum type="arabicPeriod"/>
            </a:pPr>
            <a:r>
              <a:rPr lang="en-US" sz="2000" dirty="0">
                <a:latin typeface="Times New Roman" panose="02020603050405020304" pitchFamily="18" charset="0"/>
                <a:cs typeface="Times New Roman" panose="02020603050405020304" pitchFamily="18" charset="0"/>
              </a:rPr>
              <a:t>Selection, justification of the problem, topic;</a:t>
            </a:r>
          </a:p>
          <a:p>
            <a:pPr lvl="0" indent="-457200" algn="l" rtl="0">
              <a:spcBef>
                <a:spcPts val="600"/>
              </a:spcBef>
              <a:spcAft>
                <a:spcPts val="0"/>
              </a:spcAft>
              <a:buAutoNum type="arabicPeriod"/>
            </a:pPr>
            <a:r>
              <a:rPr lang="en-US" sz="2000" dirty="0">
                <a:latin typeface="Times New Roman" panose="02020603050405020304" pitchFamily="18" charset="0"/>
                <a:cs typeface="Times New Roman" panose="02020603050405020304" pitchFamily="18" charset="0"/>
              </a:rPr>
              <a:t>Development of a research project, its planning, selection of methods, diagnostic techniques;</a:t>
            </a:r>
          </a:p>
          <a:p>
            <a:pPr lvl="0" indent="-457200" algn="l" rtl="0">
              <a:spcBef>
                <a:spcPts val="600"/>
              </a:spcBef>
              <a:spcAft>
                <a:spcPts val="0"/>
              </a:spcAft>
              <a:buAutoNum type="arabicPeriod"/>
            </a:pPr>
            <a:r>
              <a:rPr lang="en-US" sz="2000" dirty="0">
                <a:latin typeface="Times New Roman" panose="02020603050405020304" pitchFamily="18" charset="0"/>
                <a:cs typeface="Times New Roman" panose="02020603050405020304" pitchFamily="18" charset="0"/>
              </a:rPr>
              <a:t>The study of scientific, methodological literature, pedagogical experience;</a:t>
            </a:r>
          </a:p>
          <a:p>
            <a:pPr lvl="0" indent="-457200" algn="l" rtl="0">
              <a:spcBef>
                <a:spcPts val="600"/>
              </a:spcBef>
              <a:spcAft>
                <a:spcPts val="0"/>
              </a:spcAft>
              <a:buAutoNum type="arabicPeriod"/>
            </a:pPr>
            <a:r>
              <a:rPr lang="en-US" sz="2000" dirty="0">
                <a:latin typeface="Times New Roman" panose="02020603050405020304" pitchFamily="18" charset="0"/>
                <a:cs typeface="Times New Roman" panose="02020603050405020304" pitchFamily="18" charset="0"/>
              </a:rPr>
              <a:t>Accumulation of facts, collection, generalization of own methodological materials, pedagogical practice, positive experience, shortcomings;</a:t>
            </a:r>
            <a:endParaRPr sz="2000" dirty="0">
              <a:latin typeface="Times New Roman" panose="02020603050405020304" pitchFamily="18" charset="0"/>
              <a:cs typeface="Times New Roman" panose="02020603050405020304" pitchFamily="18" charset="0"/>
            </a:endParaRPr>
          </a:p>
        </p:txBody>
      </p:sp>
      <p:sp>
        <p:nvSpPr>
          <p:cNvPr id="117" name="Google Shape;117;p2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3584631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Google Shape;115;p20"/>
          <p:cNvSpPr txBox="1">
            <a:spLocks noGrp="1"/>
          </p:cNvSpPr>
          <p:nvPr>
            <p:ph type="title"/>
          </p:nvPr>
        </p:nvSpPr>
        <p:spPr>
          <a:xfrm>
            <a:off x="763394" y="907950"/>
            <a:ext cx="2020800"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400" b="1" dirty="0">
                <a:latin typeface="Times New Roman" panose="02020603050405020304" pitchFamily="18" charset="0"/>
                <a:cs typeface="Times New Roman" panose="02020603050405020304" pitchFamily="18" charset="0"/>
              </a:rPr>
              <a:t>The design of the research determines its stages:</a:t>
            </a:r>
            <a:endParaRPr b="1" dirty="0">
              <a:latin typeface="Times New Roman" panose="02020603050405020304" pitchFamily="18" charset="0"/>
              <a:cs typeface="Times New Roman" panose="02020603050405020304" pitchFamily="18" charset="0"/>
            </a:endParaRPr>
          </a:p>
        </p:txBody>
      </p:sp>
      <p:sp>
        <p:nvSpPr>
          <p:cNvPr id="114" name="Google Shape;114;p20"/>
          <p:cNvSpPr txBox="1">
            <a:spLocks noGrp="1"/>
          </p:cNvSpPr>
          <p:nvPr>
            <p:ph type="body" idx="1"/>
          </p:nvPr>
        </p:nvSpPr>
        <p:spPr>
          <a:xfrm>
            <a:off x="3651161" y="598868"/>
            <a:ext cx="5183746" cy="3747057"/>
          </a:xfrm>
          <a:prstGeom prst="rect">
            <a:avLst/>
          </a:prstGeom>
        </p:spPr>
        <p:txBody>
          <a:bodyPr spcFirstLastPara="1" wrap="square" lIns="0" tIns="0" rIns="0" bIns="0" anchor="ctr" anchorCtr="0">
            <a:noAutofit/>
          </a:bodyPr>
          <a:lstStyle/>
          <a:p>
            <a:pPr lvl="0" indent="-457200" algn="l" rtl="0">
              <a:spcBef>
                <a:spcPts val="600"/>
              </a:spcBef>
              <a:spcAft>
                <a:spcPts val="0"/>
              </a:spcAft>
              <a:buFont typeface="+mj-lt"/>
              <a:buAutoNum type="arabicPeriod"/>
            </a:pPr>
            <a:r>
              <a:rPr lang="en-US" sz="2000" dirty="0">
                <a:latin typeface="Times New Roman" panose="02020603050405020304" pitchFamily="18" charset="0"/>
                <a:cs typeface="Times New Roman" panose="02020603050405020304" pitchFamily="18" charset="0"/>
              </a:rPr>
              <a:t>Analysis of the results of the study, formulation of conclusions;</a:t>
            </a:r>
          </a:p>
          <a:p>
            <a:pPr lvl="0" indent="-457200" algn="l" rtl="0">
              <a:spcBef>
                <a:spcPts val="600"/>
              </a:spcBef>
              <a:spcAft>
                <a:spcPts val="0"/>
              </a:spcAft>
              <a:buFont typeface="+mj-lt"/>
              <a:buAutoNum type="arabicPeriod"/>
            </a:pPr>
            <a:r>
              <a:rPr lang="en-US" sz="2000" dirty="0">
                <a:latin typeface="Times New Roman" panose="02020603050405020304" pitchFamily="18" charset="0"/>
                <a:cs typeface="Times New Roman" panose="02020603050405020304" pitchFamily="18" charset="0"/>
              </a:rPr>
              <a:t>Experimental verification of research results;</a:t>
            </a:r>
          </a:p>
          <a:p>
            <a:pPr lvl="0" indent="-457200" algn="l" rtl="0">
              <a:spcBef>
                <a:spcPts val="600"/>
              </a:spcBef>
              <a:spcAft>
                <a:spcPts val="0"/>
              </a:spcAft>
              <a:buFont typeface="+mj-lt"/>
              <a:buAutoNum type="arabicPeriod"/>
            </a:pPr>
            <a:r>
              <a:rPr lang="en-US" sz="2000" dirty="0">
                <a:latin typeface="Times New Roman" panose="02020603050405020304" pitchFamily="18" charset="0"/>
                <a:cs typeface="Times New Roman" panose="02020603050405020304" pitchFamily="18" charset="0"/>
              </a:rPr>
              <a:t>Development of the structure, plan-prospect of scientific work;</a:t>
            </a:r>
          </a:p>
          <a:p>
            <a:pPr lvl="0" indent="-457200" algn="l" rtl="0">
              <a:spcBef>
                <a:spcPts val="600"/>
              </a:spcBef>
              <a:spcAft>
                <a:spcPts val="0"/>
              </a:spcAft>
              <a:buFont typeface="+mj-lt"/>
              <a:buAutoNum type="arabicPeriod"/>
            </a:pPr>
            <a:r>
              <a:rPr lang="en-US" sz="2000" dirty="0">
                <a:latin typeface="Times New Roman" panose="02020603050405020304" pitchFamily="18" charset="0"/>
                <a:cs typeface="Times New Roman" panose="02020603050405020304" pitchFamily="18" charset="0"/>
              </a:rPr>
              <a:t>Literary design, design of illustrative material, design of the list of references, editorial editing.</a:t>
            </a:r>
            <a:endParaRPr sz="2000" dirty="0">
              <a:latin typeface="Times New Roman" panose="02020603050405020304" pitchFamily="18" charset="0"/>
              <a:cs typeface="Times New Roman" panose="02020603050405020304" pitchFamily="18" charset="0"/>
            </a:endParaRPr>
          </a:p>
        </p:txBody>
      </p:sp>
      <p:sp>
        <p:nvSpPr>
          <p:cNvPr id="117" name="Google Shape;117;p2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22"/>
          <p:cNvSpPr txBox="1">
            <a:spLocks noGrp="1"/>
          </p:cNvSpPr>
          <p:nvPr>
            <p:ph type="body" idx="1"/>
          </p:nvPr>
        </p:nvSpPr>
        <p:spPr>
          <a:xfrm>
            <a:off x="415663" y="267382"/>
            <a:ext cx="4368837" cy="4482469"/>
          </a:xfrm>
          <a:prstGeom prst="rect">
            <a:avLst/>
          </a:prstGeom>
        </p:spPr>
        <p:txBody>
          <a:bodyPr spcFirstLastPara="1" wrap="square" lIns="0" tIns="0" rIns="0" bIns="0" anchor="t" anchorCtr="0">
            <a:noAutofit/>
          </a:bodyPr>
          <a:lstStyle/>
          <a:p>
            <a:pPr marL="0" lvl="0" indent="0" algn="l" rtl="0">
              <a:lnSpc>
                <a:spcPct val="100000"/>
              </a:lnSpc>
              <a:spcBef>
                <a:spcPts val="600"/>
              </a:spcBef>
              <a:spcAft>
                <a:spcPts val="1000"/>
              </a:spcAft>
              <a:buNone/>
            </a:pPr>
            <a:r>
              <a:rPr lang="en-US" dirty="0">
                <a:latin typeface="Times New Roman" panose="02020603050405020304" pitchFamily="18" charset="0"/>
                <a:cs typeface="Times New Roman" panose="02020603050405020304" pitchFamily="18" charset="0"/>
              </a:rPr>
              <a:t>Based on the idea, a research program is developed. The program reflects what pedagogical phenomenon is being studied, according to what indicators, what criteria are selected and used, what research methods are used.</a:t>
            </a:r>
          </a:p>
          <a:p>
            <a:pPr marL="0" lvl="0" indent="0" algn="l" rtl="0">
              <a:lnSpc>
                <a:spcPct val="100000"/>
              </a:lnSpc>
              <a:spcBef>
                <a:spcPts val="600"/>
              </a:spcBef>
              <a:spcAft>
                <a:spcPts val="1000"/>
              </a:spcAft>
              <a:buNone/>
            </a:pPr>
            <a:r>
              <a:rPr lang="en-US" dirty="0">
                <a:latin typeface="Times New Roman" panose="02020603050405020304" pitchFamily="18" charset="0"/>
                <a:cs typeface="Times New Roman" panose="02020603050405020304" pitchFamily="18" charset="0"/>
              </a:rPr>
              <a:t>The program elaborates the main stages of the research. For each stage, a certain set of methods, means, research techniques is thought out.</a:t>
            </a:r>
            <a:endParaRPr dirty="0">
              <a:latin typeface="Times New Roman" panose="02020603050405020304" pitchFamily="18" charset="0"/>
              <a:cs typeface="Times New Roman" panose="02020603050405020304" pitchFamily="18" charset="0"/>
            </a:endParaRPr>
          </a:p>
        </p:txBody>
      </p:sp>
      <p:sp>
        <p:nvSpPr>
          <p:cNvPr id="133" name="Google Shape;133;p22"/>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9</a:t>
            </a:fld>
            <a:endParaRPr/>
          </a:p>
        </p:txBody>
      </p:sp>
      <p:pic>
        <p:nvPicPr>
          <p:cNvPr id="1026" name="Picture 2" descr="Методы исследования картинки, стоковые фото Методы исследования |  Depositphotos">
            <a:extLst>
              <a:ext uri="{FF2B5EF4-FFF2-40B4-BE49-F238E27FC236}">
                <a16:creationId xmlns:a16="http://schemas.microsoft.com/office/drawing/2014/main" id="{D2E1B22C-5AA5-4A02-8E09-56BA902BC3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555" y="837128"/>
            <a:ext cx="3426029" cy="34322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87</TotalTime>
  <Words>1008</Words>
  <Application>Microsoft Office PowerPoint</Application>
  <PresentationFormat>Экран (16:9)</PresentationFormat>
  <Paragraphs>65</Paragraphs>
  <Slides>16</Slides>
  <Notes>16</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Times New Roman</vt:lpstr>
      <vt:lpstr>Calibri Light</vt:lpstr>
      <vt:lpstr>Calibri</vt:lpstr>
      <vt:lpstr>Arial</vt:lpstr>
      <vt:lpstr>Тема Office</vt:lpstr>
      <vt:lpstr>Lecture 6. Organization methodology, presentation of results, design of work</vt:lpstr>
      <vt:lpstr>Issues for discussion:</vt:lpstr>
      <vt:lpstr>1. Methodology for organizing pedagogical research</vt:lpstr>
      <vt:lpstr>The main elements of the methodology of pedagogical research:</vt:lpstr>
      <vt:lpstr>Презентация PowerPoint</vt:lpstr>
      <vt:lpstr>Презентация PowerPoint</vt:lpstr>
      <vt:lpstr>The design of the research determines its stages:</vt:lpstr>
      <vt:lpstr>The design of the research determines its stages:</vt:lpstr>
      <vt:lpstr>Презентация PowerPoint</vt:lpstr>
      <vt:lpstr>Traditionally, there are several stages in the research process</vt:lpstr>
      <vt:lpstr>Experiment tasks: - establish links between proposed actions and results obtained that increase efficiency; -comparison of the productivity of two or more options for pedagogical influence; -detection of causal regular relationships and their presentation not only in qualitative but also in quantitative form.</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 methodology, presentation of results, design of work</dc:title>
  <dc:creator>Аделя</dc:creator>
  <cp:lastModifiedBy>Карымсакова Анара</cp:lastModifiedBy>
  <cp:revision>8</cp:revision>
  <dcterms:modified xsi:type="dcterms:W3CDTF">2023-11-08T18:00:59Z</dcterms:modified>
</cp:coreProperties>
</file>