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C343BD6-1752-4E7A-A3F3-3A459C7ED5AA}">
  <a:tblStyle styleId="{3C343BD6-1752-4E7A-A3F3-3A459C7ED5AA}" styleName="Table_0">
    <a:wholeTbl>
      <a:tcTxStyle>
        <a:font>
          <a:latin typeface="Arial"/>
          <a:ea typeface="Arial"/>
          <a:cs typeface="Arial"/>
        </a:font>
        <a:srgbClr val="000000"/>
      </a:tcTxStyle>
      <a:tcStyle>
        <a:tcBdr>
          <a:left>
            <a:ln cap="flat" cmpd="sng" w="6350">
              <a:solidFill>
                <a:srgbClr val="000000"/>
              </a:solidFill>
              <a:prstDash val="solid"/>
              <a:round/>
              <a:headEnd len="sm" w="sm" type="none"/>
              <a:tailEnd len="sm" w="sm" type="none"/>
            </a:ln>
          </a:left>
          <a:right>
            <a:ln cap="flat" cmpd="sng" w="6350">
              <a:solidFill>
                <a:srgbClr val="000000"/>
              </a:solidFill>
              <a:prstDash val="solid"/>
              <a:round/>
              <a:headEnd len="sm" w="sm" type="none"/>
              <a:tailEnd len="sm" w="sm" type="none"/>
            </a:ln>
          </a:right>
          <a:top>
            <a:ln cap="flat" cmpd="sng" w="6350">
              <a:solidFill>
                <a:srgbClr val="000000"/>
              </a:solidFill>
              <a:prstDash val="solid"/>
              <a:round/>
              <a:headEnd len="sm" w="sm" type="none"/>
              <a:tailEnd len="sm" w="sm" type="none"/>
            </a:ln>
          </a:top>
          <a:bottom>
            <a:ln cap="flat" cmpd="sng" w="6350">
              <a:solidFill>
                <a:srgbClr val="000000"/>
              </a:solidFill>
              <a:prstDash val="solid"/>
              <a:round/>
              <a:headEnd len="sm" w="sm" type="none"/>
              <a:tailEnd len="sm" w="sm" type="none"/>
            </a:ln>
          </a:bottom>
          <a:insideH>
            <a:ln cap="flat" cmpd="sng" w="6350">
              <a:solidFill>
                <a:srgbClr val="000000"/>
              </a:solidFill>
              <a:prstDash val="solid"/>
              <a:round/>
              <a:headEnd len="sm" w="sm" type="none"/>
              <a:tailEnd len="sm" w="sm" type="none"/>
            </a:ln>
          </a:insideH>
          <a:insideV>
            <a:ln cap="flat" cmpd="sng" w="635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g30fff93e0f1_0_3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g30fff93e0f1_0_3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g30fff93e0f1_0_3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g30fff93e0f1_0_3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g30fff93e0f1_0_4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g30fff93e0f1_0_4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2" name="Shape 722"/>
        <p:cNvGrpSpPr/>
        <p:nvPr/>
      </p:nvGrpSpPr>
      <p:grpSpPr>
        <a:xfrm>
          <a:off x="0" y="0"/>
          <a:ext cx="0" cy="0"/>
          <a:chOff x="0" y="0"/>
          <a:chExt cx="0" cy="0"/>
        </a:xfrm>
      </p:grpSpPr>
      <p:sp>
        <p:nvSpPr>
          <p:cNvPr id="723" name="Google Shape;72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3" name="Shape 823"/>
        <p:cNvGrpSpPr/>
        <p:nvPr/>
      </p:nvGrpSpPr>
      <p:grpSpPr>
        <a:xfrm>
          <a:off x="0" y="0"/>
          <a:ext cx="0" cy="0"/>
          <a:chOff x="0" y="0"/>
          <a:chExt cx="0" cy="0"/>
        </a:xfrm>
      </p:grpSpPr>
      <p:sp>
        <p:nvSpPr>
          <p:cNvPr id="824" name="Google Shape;824;g30fff93e0f1_0_5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g30fff93e0f1_0_5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4" name="Shape 874"/>
        <p:cNvGrpSpPr/>
        <p:nvPr/>
      </p:nvGrpSpPr>
      <p:grpSpPr>
        <a:xfrm>
          <a:off x="0" y="0"/>
          <a:ext cx="0" cy="0"/>
          <a:chOff x="0" y="0"/>
          <a:chExt cx="0" cy="0"/>
        </a:xfrm>
      </p:grpSpPr>
      <p:sp>
        <p:nvSpPr>
          <p:cNvPr id="875" name="Google Shape;875;g30fff93e0f1_0_5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g30fff93e0f1_0_5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4" name="Shape 924"/>
        <p:cNvGrpSpPr/>
        <p:nvPr/>
      </p:nvGrpSpPr>
      <p:grpSpPr>
        <a:xfrm>
          <a:off x="0" y="0"/>
          <a:ext cx="0" cy="0"/>
          <a:chOff x="0" y="0"/>
          <a:chExt cx="0" cy="0"/>
        </a:xfrm>
      </p:grpSpPr>
      <p:sp>
        <p:nvSpPr>
          <p:cNvPr id="925" name="Google Shape;925;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30fff93e0f1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g30fff93e0f1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30fff93e0f1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g30fff93e0f1_0_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30fff93e0f1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g30fff93e0f1_0_10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30fff93e0f1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g30fff93e0f1_0_1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30fff93e0f1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g30fff93e0f1_0_2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итульный слайд"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вертикальный текст"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Вертикальный заголовок и текст"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объект"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раздела"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Два объекта"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равнение"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олько заголовок"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Пустой слайд"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ъект с подписью"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Рисунок с подписью"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5183188" y="987425"/>
            <a:ext cx="6172200" cy="4873625"/>
          </a:xfrm>
          <a:prstGeom prst="rect">
            <a:avLst/>
          </a:prstGeom>
          <a:noFill/>
          <a:ln>
            <a:noFill/>
          </a:ln>
        </p:spPr>
      </p:sp>
      <p:sp>
        <p:nvSpPr>
          <p:cNvPr id="64" name="Google Shape;64;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 name="Shape 83"/>
        <p:cNvGrpSpPr/>
        <p:nvPr/>
      </p:nvGrpSpPr>
      <p:grpSpPr>
        <a:xfrm>
          <a:off x="0" y="0"/>
          <a:ext cx="0" cy="0"/>
          <a:chOff x="0" y="0"/>
          <a:chExt cx="0" cy="0"/>
        </a:xfrm>
      </p:grpSpPr>
      <p:sp>
        <p:nvSpPr>
          <p:cNvPr id="84" name="Google Shape;84;p13"/>
          <p:cNvSpPr/>
          <p:nvPr/>
        </p:nvSpPr>
        <p:spPr>
          <a:xfrm>
            <a:off x="0" y="1"/>
            <a:ext cx="12192000" cy="685799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5" name="Google Shape;85;p13"/>
          <p:cNvSpPr/>
          <p:nvPr/>
        </p:nvSpPr>
        <p:spPr>
          <a:xfrm>
            <a:off x="443125" y="0"/>
            <a:ext cx="11166368" cy="6857998"/>
          </a:xfrm>
          <a:prstGeom prst="rect">
            <a:avLst/>
          </a:prstGeom>
          <a:solidFill>
            <a:srgbClr val="D8D8D8">
              <a:alpha val="4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86" name="Google Shape;86;p13"/>
          <p:cNvGrpSpPr/>
          <p:nvPr/>
        </p:nvGrpSpPr>
        <p:grpSpPr>
          <a:xfrm>
            <a:off x="11873418" y="44816"/>
            <a:ext cx="233303" cy="772404"/>
            <a:chOff x="11869875" y="44816"/>
            <a:chExt cx="233303" cy="772404"/>
          </a:xfrm>
        </p:grpSpPr>
        <p:sp>
          <p:nvSpPr>
            <p:cNvPr id="87" name="Google Shape;87;p13"/>
            <p:cNvSpPr/>
            <p:nvPr/>
          </p:nvSpPr>
          <p:spPr>
            <a:xfrm rot="5400000">
              <a:off x="12040062" y="46121"/>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88" name="Google Shape;88;p13"/>
            <p:cNvSpPr/>
            <p:nvPr/>
          </p:nvSpPr>
          <p:spPr>
            <a:xfrm rot="5400000">
              <a:off x="11868572" y="46120"/>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89" name="Google Shape;89;p13"/>
            <p:cNvSpPr/>
            <p:nvPr/>
          </p:nvSpPr>
          <p:spPr>
            <a:xfrm rot="5400000">
              <a:off x="12042648" y="756690"/>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0" name="Google Shape;90;p13"/>
            <p:cNvSpPr/>
            <p:nvPr/>
          </p:nvSpPr>
          <p:spPr>
            <a:xfrm rot="5400000">
              <a:off x="11868912" y="756690"/>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1" name="Google Shape;91;p13"/>
            <p:cNvSpPr/>
            <p:nvPr/>
          </p:nvSpPr>
          <p:spPr>
            <a:xfrm rot="5400000">
              <a:off x="12042648" y="614576"/>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2" name="Google Shape;92;p13"/>
            <p:cNvSpPr/>
            <p:nvPr/>
          </p:nvSpPr>
          <p:spPr>
            <a:xfrm rot="5400000">
              <a:off x="11868912" y="614576"/>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3" name="Google Shape;93;p13"/>
            <p:cNvSpPr/>
            <p:nvPr/>
          </p:nvSpPr>
          <p:spPr>
            <a:xfrm rot="5400000">
              <a:off x="12042648" y="472462"/>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4" name="Google Shape;94;p13"/>
            <p:cNvSpPr/>
            <p:nvPr/>
          </p:nvSpPr>
          <p:spPr>
            <a:xfrm rot="5400000">
              <a:off x="11868912" y="472462"/>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5" name="Google Shape;95;p13"/>
            <p:cNvSpPr/>
            <p:nvPr/>
          </p:nvSpPr>
          <p:spPr>
            <a:xfrm rot="5400000">
              <a:off x="12042648" y="330348"/>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6" name="Google Shape;96;p13"/>
            <p:cNvSpPr/>
            <p:nvPr/>
          </p:nvSpPr>
          <p:spPr>
            <a:xfrm rot="5400000">
              <a:off x="11868912" y="330348"/>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7" name="Google Shape;97;p13"/>
            <p:cNvSpPr/>
            <p:nvPr/>
          </p:nvSpPr>
          <p:spPr>
            <a:xfrm rot="5400000">
              <a:off x="12042648" y="188234"/>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8" name="Google Shape;98;p13"/>
            <p:cNvSpPr/>
            <p:nvPr/>
          </p:nvSpPr>
          <p:spPr>
            <a:xfrm rot="5400000">
              <a:off x="11868912" y="188234"/>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sp>
        <p:nvSpPr>
          <p:cNvPr id="99" name="Google Shape;99;p13"/>
          <p:cNvSpPr/>
          <p:nvPr/>
        </p:nvSpPr>
        <p:spPr>
          <a:xfrm>
            <a:off x="1033939" y="1294357"/>
            <a:ext cx="10011089" cy="429988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100" name="Google Shape;100;p13"/>
          <p:cNvGrpSpPr/>
          <p:nvPr/>
        </p:nvGrpSpPr>
        <p:grpSpPr>
          <a:xfrm>
            <a:off x="687925" y="3505936"/>
            <a:ext cx="2177162" cy="2367104"/>
            <a:chOff x="687926" y="3505936"/>
            <a:chExt cx="2177162" cy="2367104"/>
          </a:xfrm>
        </p:grpSpPr>
        <p:sp>
          <p:nvSpPr>
            <p:cNvPr id="101" name="Google Shape;101;p13"/>
            <p:cNvSpPr/>
            <p:nvPr/>
          </p:nvSpPr>
          <p:spPr>
            <a:xfrm rot="5400000">
              <a:off x="861132" y="4352155"/>
              <a:ext cx="61834" cy="6077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2" name="Google Shape;102;p13"/>
            <p:cNvSpPr/>
            <p:nvPr/>
          </p:nvSpPr>
          <p:spPr>
            <a:xfrm rot="5400000">
              <a:off x="861132" y="4210041"/>
              <a:ext cx="61834" cy="6077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3" name="Google Shape;103;p13"/>
            <p:cNvSpPr/>
            <p:nvPr/>
          </p:nvSpPr>
          <p:spPr>
            <a:xfrm rot="5400000">
              <a:off x="861132" y="4067927"/>
              <a:ext cx="61834" cy="6077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4" name="Google Shape;104;p13"/>
            <p:cNvSpPr/>
            <p:nvPr/>
          </p:nvSpPr>
          <p:spPr>
            <a:xfrm rot="5400000">
              <a:off x="861132" y="3925813"/>
              <a:ext cx="61834" cy="6077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5" name="Google Shape;105;p13"/>
            <p:cNvSpPr/>
            <p:nvPr/>
          </p:nvSpPr>
          <p:spPr>
            <a:xfrm rot="5400000">
              <a:off x="861132" y="4778497"/>
              <a:ext cx="61834" cy="6077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6" name="Google Shape;106;p13"/>
            <p:cNvSpPr/>
            <p:nvPr/>
          </p:nvSpPr>
          <p:spPr>
            <a:xfrm rot="5400000">
              <a:off x="861132" y="4636383"/>
              <a:ext cx="61834" cy="6077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7" name="Google Shape;107;p13"/>
            <p:cNvSpPr/>
            <p:nvPr/>
          </p:nvSpPr>
          <p:spPr>
            <a:xfrm rot="5400000">
              <a:off x="861132" y="4494269"/>
              <a:ext cx="61834" cy="6077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8" name="Google Shape;108;p13"/>
            <p:cNvSpPr/>
            <p:nvPr/>
          </p:nvSpPr>
          <p:spPr>
            <a:xfrm rot="5400000">
              <a:off x="687396" y="4352154"/>
              <a:ext cx="61834" cy="6077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9" name="Google Shape;109;p13"/>
            <p:cNvSpPr/>
            <p:nvPr/>
          </p:nvSpPr>
          <p:spPr>
            <a:xfrm rot="5400000">
              <a:off x="687396" y="4210040"/>
              <a:ext cx="61834" cy="6077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10" name="Google Shape;110;p13"/>
            <p:cNvSpPr/>
            <p:nvPr/>
          </p:nvSpPr>
          <p:spPr>
            <a:xfrm rot="5400000">
              <a:off x="687396" y="4067926"/>
              <a:ext cx="61834" cy="6077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11" name="Google Shape;111;p13"/>
            <p:cNvSpPr/>
            <p:nvPr/>
          </p:nvSpPr>
          <p:spPr>
            <a:xfrm rot="5400000">
              <a:off x="687396" y="4636382"/>
              <a:ext cx="61834" cy="6077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12" name="Google Shape;112;p13"/>
            <p:cNvSpPr/>
            <p:nvPr/>
          </p:nvSpPr>
          <p:spPr>
            <a:xfrm rot="5400000">
              <a:off x="687396" y="4494268"/>
              <a:ext cx="61834" cy="6077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13" name="Google Shape;113;p13"/>
            <p:cNvSpPr/>
            <p:nvPr/>
          </p:nvSpPr>
          <p:spPr>
            <a:xfrm rot="5400000">
              <a:off x="687396" y="3918096"/>
              <a:ext cx="61834" cy="6077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14" name="Google Shape;114;p13"/>
            <p:cNvSpPr/>
            <p:nvPr/>
          </p:nvSpPr>
          <p:spPr>
            <a:xfrm rot="5400000">
              <a:off x="861132" y="3783698"/>
              <a:ext cx="61834" cy="6077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15" name="Google Shape;115;p13"/>
            <p:cNvSpPr/>
            <p:nvPr/>
          </p:nvSpPr>
          <p:spPr>
            <a:xfrm rot="5400000">
              <a:off x="861132" y="4921933"/>
              <a:ext cx="61834" cy="6077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16" name="Google Shape;116;p13"/>
            <p:cNvSpPr/>
            <p:nvPr/>
          </p:nvSpPr>
          <p:spPr>
            <a:xfrm rot="5400000">
              <a:off x="687396" y="4921933"/>
              <a:ext cx="61834" cy="6077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17" name="Google Shape;117;p13"/>
            <p:cNvSpPr/>
            <p:nvPr/>
          </p:nvSpPr>
          <p:spPr>
            <a:xfrm rot="5400000">
              <a:off x="687396" y="4775393"/>
              <a:ext cx="61834" cy="6077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18" name="Google Shape;118;p13"/>
            <p:cNvSpPr/>
            <p:nvPr/>
          </p:nvSpPr>
          <p:spPr>
            <a:xfrm rot="5400000">
              <a:off x="861132" y="3506465"/>
              <a:ext cx="61834" cy="6077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19" name="Google Shape;119;p13"/>
            <p:cNvSpPr/>
            <p:nvPr/>
          </p:nvSpPr>
          <p:spPr>
            <a:xfrm rot="5400000">
              <a:off x="687396" y="3506465"/>
              <a:ext cx="61834" cy="6077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20" name="Google Shape;120;p13"/>
            <p:cNvSpPr/>
            <p:nvPr/>
          </p:nvSpPr>
          <p:spPr>
            <a:xfrm rot="5400000">
              <a:off x="861132" y="3643249"/>
              <a:ext cx="61834" cy="6077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21" name="Google Shape;121;p13"/>
            <p:cNvSpPr/>
            <p:nvPr/>
          </p:nvSpPr>
          <p:spPr>
            <a:xfrm rot="5400000">
              <a:off x="687396" y="3643249"/>
              <a:ext cx="61834" cy="6077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22" name="Google Shape;122;p13"/>
            <p:cNvSpPr/>
            <p:nvPr/>
          </p:nvSpPr>
          <p:spPr>
            <a:xfrm rot="5400000">
              <a:off x="687396" y="3790310"/>
              <a:ext cx="61834" cy="6077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23" name="Google Shape;123;p13"/>
            <p:cNvSpPr/>
            <p:nvPr/>
          </p:nvSpPr>
          <p:spPr>
            <a:xfrm rot="5400000">
              <a:off x="861132" y="5073893"/>
              <a:ext cx="61834" cy="6077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24" name="Google Shape;124;p13"/>
            <p:cNvSpPr/>
            <p:nvPr/>
          </p:nvSpPr>
          <p:spPr>
            <a:xfrm rot="5400000">
              <a:off x="687396" y="5073893"/>
              <a:ext cx="61834" cy="6077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25" name="Google Shape;125;p13"/>
            <p:cNvSpPr/>
            <p:nvPr/>
          </p:nvSpPr>
          <p:spPr>
            <a:xfrm rot="5400000">
              <a:off x="861132" y="5221299"/>
              <a:ext cx="61834" cy="6077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26" name="Google Shape;126;p13"/>
            <p:cNvSpPr/>
            <p:nvPr/>
          </p:nvSpPr>
          <p:spPr>
            <a:xfrm rot="5400000">
              <a:off x="687396" y="5221299"/>
              <a:ext cx="61834" cy="6077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27" name="Google Shape;127;p13"/>
            <p:cNvSpPr/>
            <p:nvPr/>
          </p:nvSpPr>
          <p:spPr>
            <a:xfrm rot="5400000">
              <a:off x="861132" y="5368933"/>
              <a:ext cx="61834" cy="6077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28" name="Google Shape;128;p13"/>
            <p:cNvSpPr/>
            <p:nvPr/>
          </p:nvSpPr>
          <p:spPr>
            <a:xfrm rot="5400000">
              <a:off x="861132" y="5512369"/>
              <a:ext cx="61834" cy="6077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29" name="Google Shape;129;p13"/>
            <p:cNvSpPr/>
            <p:nvPr/>
          </p:nvSpPr>
          <p:spPr>
            <a:xfrm rot="5400000">
              <a:off x="687396" y="5512369"/>
              <a:ext cx="61834" cy="6077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30" name="Google Shape;130;p13"/>
            <p:cNvSpPr/>
            <p:nvPr/>
          </p:nvSpPr>
          <p:spPr>
            <a:xfrm rot="5400000">
              <a:off x="687396" y="5365829"/>
              <a:ext cx="61834" cy="6077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31" name="Google Shape;131;p13"/>
            <p:cNvSpPr/>
            <p:nvPr/>
          </p:nvSpPr>
          <p:spPr>
            <a:xfrm rot="5400000">
              <a:off x="1766051" y="5663006"/>
              <a:ext cx="61834" cy="6077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32" name="Google Shape;132;p13"/>
            <p:cNvSpPr/>
            <p:nvPr/>
          </p:nvSpPr>
          <p:spPr>
            <a:xfrm rot="5400000">
              <a:off x="1584933" y="5663006"/>
              <a:ext cx="61834" cy="6077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33" name="Google Shape;133;p13"/>
            <p:cNvSpPr/>
            <p:nvPr/>
          </p:nvSpPr>
          <p:spPr>
            <a:xfrm rot="5400000">
              <a:off x="1403813" y="5663006"/>
              <a:ext cx="61834" cy="6077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34" name="Google Shape;134;p13"/>
            <p:cNvSpPr/>
            <p:nvPr/>
          </p:nvSpPr>
          <p:spPr>
            <a:xfrm rot="5400000">
              <a:off x="1222694" y="5663006"/>
              <a:ext cx="61834" cy="6077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35" name="Google Shape;135;p13"/>
            <p:cNvSpPr/>
            <p:nvPr/>
          </p:nvSpPr>
          <p:spPr>
            <a:xfrm rot="5400000">
              <a:off x="1041575" y="5663006"/>
              <a:ext cx="61834" cy="6077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36" name="Google Shape;136;p13"/>
            <p:cNvSpPr/>
            <p:nvPr/>
          </p:nvSpPr>
          <p:spPr>
            <a:xfrm rot="5400000">
              <a:off x="2113298" y="5663007"/>
              <a:ext cx="61834" cy="6077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37" name="Google Shape;137;p13"/>
            <p:cNvSpPr/>
            <p:nvPr/>
          </p:nvSpPr>
          <p:spPr>
            <a:xfrm rot="5400000">
              <a:off x="1932179" y="5663007"/>
              <a:ext cx="61834" cy="6077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38" name="Google Shape;138;p13"/>
            <p:cNvSpPr/>
            <p:nvPr/>
          </p:nvSpPr>
          <p:spPr>
            <a:xfrm rot="5400000">
              <a:off x="861132" y="5664329"/>
              <a:ext cx="61834" cy="6077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39" name="Google Shape;139;p13"/>
            <p:cNvSpPr/>
            <p:nvPr/>
          </p:nvSpPr>
          <p:spPr>
            <a:xfrm rot="5400000">
              <a:off x="687396" y="5664329"/>
              <a:ext cx="61834" cy="6077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40" name="Google Shape;140;p13"/>
            <p:cNvSpPr/>
            <p:nvPr/>
          </p:nvSpPr>
          <p:spPr>
            <a:xfrm rot="5400000">
              <a:off x="2456536" y="5663006"/>
              <a:ext cx="61834" cy="6077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41" name="Google Shape;141;p13"/>
            <p:cNvSpPr/>
            <p:nvPr/>
          </p:nvSpPr>
          <p:spPr>
            <a:xfrm rot="5400000">
              <a:off x="2275417" y="5663006"/>
              <a:ext cx="61834" cy="6077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42" name="Google Shape;142;p13"/>
            <p:cNvSpPr/>
            <p:nvPr/>
          </p:nvSpPr>
          <p:spPr>
            <a:xfrm rot="5400000">
              <a:off x="2803783" y="5663007"/>
              <a:ext cx="61834" cy="6077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43" name="Google Shape;143;p13"/>
            <p:cNvSpPr/>
            <p:nvPr/>
          </p:nvSpPr>
          <p:spPr>
            <a:xfrm rot="5400000">
              <a:off x="2622663" y="5663007"/>
              <a:ext cx="61834" cy="6077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44" name="Google Shape;144;p13"/>
            <p:cNvSpPr/>
            <p:nvPr/>
          </p:nvSpPr>
          <p:spPr>
            <a:xfrm rot="5400000">
              <a:off x="1762372" y="5810412"/>
              <a:ext cx="61834" cy="6077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45" name="Google Shape;145;p13"/>
            <p:cNvSpPr/>
            <p:nvPr/>
          </p:nvSpPr>
          <p:spPr>
            <a:xfrm rot="5400000">
              <a:off x="1581254" y="5810412"/>
              <a:ext cx="61834" cy="6077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46" name="Google Shape;146;p13"/>
            <p:cNvSpPr/>
            <p:nvPr/>
          </p:nvSpPr>
          <p:spPr>
            <a:xfrm rot="5400000">
              <a:off x="1400134" y="5810412"/>
              <a:ext cx="61834" cy="6077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47" name="Google Shape;147;p13"/>
            <p:cNvSpPr/>
            <p:nvPr/>
          </p:nvSpPr>
          <p:spPr>
            <a:xfrm rot="5400000">
              <a:off x="1219016" y="5810412"/>
              <a:ext cx="61834" cy="6077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48" name="Google Shape;148;p13"/>
            <p:cNvSpPr/>
            <p:nvPr/>
          </p:nvSpPr>
          <p:spPr>
            <a:xfrm rot="5400000">
              <a:off x="1037896" y="5810412"/>
              <a:ext cx="61834" cy="6077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49" name="Google Shape;149;p13"/>
            <p:cNvSpPr/>
            <p:nvPr/>
          </p:nvSpPr>
          <p:spPr>
            <a:xfrm rot="5400000">
              <a:off x="2109620" y="5810413"/>
              <a:ext cx="61834" cy="6077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50" name="Google Shape;150;p13"/>
            <p:cNvSpPr/>
            <p:nvPr/>
          </p:nvSpPr>
          <p:spPr>
            <a:xfrm rot="5400000">
              <a:off x="1928500" y="5810413"/>
              <a:ext cx="61834" cy="6077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51" name="Google Shape;151;p13"/>
            <p:cNvSpPr/>
            <p:nvPr/>
          </p:nvSpPr>
          <p:spPr>
            <a:xfrm rot="5400000">
              <a:off x="861132" y="5811735"/>
              <a:ext cx="61834" cy="6077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52" name="Google Shape;152;p13"/>
            <p:cNvSpPr/>
            <p:nvPr/>
          </p:nvSpPr>
          <p:spPr>
            <a:xfrm rot="5400000">
              <a:off x="687396" y="5811735"/>
              <a:ext cx="61834" cy="6077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53" name="Google Shape;153;p13"/>
            <p:cNvSpPr/>
            <p:nvPr/>
          </p:nvSpPr>
          <p:spPr>
            <a:xfrm rot="5400000">
              <a:off x="2452857" y="5810412"/>
              <a:ext cx="61834" cy="6077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54" name="Google Shape;154;p13"/>
            <p:cNvSpPr/>
            <p:nvPr/>
          </p:nvSpPr>
          <p:spPr>
            <a:xfrm rot="5400000">
              <a:off x="2271738" y="5810412"/>
              <a:ext cx="61834" cy="6077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55" name="Google Shape;155;p13"/>
            <p:cNvSpPr/>
            <p:nvPr/>
          </p:nvSpPr>
          <p:spPr>
            <a:xfrm rot="5400000">
              <a:off x="2800104" y="5810413"/>
              <a:ext cx="61834" cy="6077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56" name="Google Shape;156;p13"/>
            <p:cNvSpPr/>
            <p:nvPr/>
          </p:nvSpPr>
          <p:spPr>
            <a:xfrm rot="5400000">
              <a:off x="2618985" y="5810413"/>
              <a:ext cx="61834" cy="6077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sp>
        <p:nvSpPr>
          <p:cNvPr id="157" name="Google Shape;157;p13"/>
          <p:cNvSpPr txBox="1"/>
          <p:nvPr/>
        </p:nvSpPr>
        <p:spPr>
          <a:xfrm>
            <a:off x="1477851" y="2937526"/>
            <a:ext cx="9123263" cy="2489608"/>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3200"/>
              <a:buFont typeface="Calibri"/>
              <a:buNone/>
            </a:pPr>
            <a:r>
              <a:t/>
            </a:r>
            <a:endParaRPr b="1" i="0" sz="3200" u="none" cap="none" strike="noStrike">
              <a:solidFill>
                <a:schemeClr val="lt1"/>
              </a:solidFill>
              <a:latin typeface="Arial"/>
              <a:ea typeface="Arial"/>
              <a:cs typeface="Arial"/>
              <a:sym typeface="Arial"/>
            </a:endParaRPr>
          </a:p>
          <a:p>
            <a:pPr indent="0" lvl="0" marL="0" marR="0" rtl="0" algn="ctr">
              <a:lnSpc>
                <a:spcPct val="90000"/>
              </a:lnSpc>
              <a:spcBef>
                <a:spcPts val="0"/>
              </a:spcBef>
              <a:spcAft>
                <a:spcPts val="0"/>
              </a:spcAft>
              <a:buClr>
                <a:schemeClr val="dk1"/>
              </a:buClr>
              <a:buSzPts val="3200"/>
              <a:buFont typeface="Calibri"/>
              <a:buNone/>
            </a:pPr>
            <a:r>
              <a:t/>
            </a:r>
            <a:endParaRPr b="1" i="0" sz="3200" u="none" cap="none" strike="noStrike">
              <a:solidFill>
                <a:schemeClr val="lt1"/>
              </a:solidFill>
              <a:latin typeface="Arial"/>
              <a:ea typeface="Arial"/>
              <a:cs typeface="Arial"/>
              <a:sym typeface="Arial"/>
            </a:endParaRPr>
          </a:p>
          <a:p>
            <a:pPr indent="0" lvl="0" marL="0" marR="0" rtl="0" algn="ctr">
              <a:lnSpc>
                <a:spcPct val="90000"/>
              </a:lnSpc>
              <a:spcBef>
                <a:spcPts val="0"/>
              </a:spcBef>
              <a:spcAft>
                <a:spcPts val="0"/>
              </a:spcAft>
              <a:buClr>
                <a:schemeClr val="dk1"/>
              </a:buClr>
              <a:buSzPts val="3200"/>
              <a:buFont typeface="Calibri"/>
              <a:buNone/>
            </a:pPr>
            <a:r>
              <a:t/>
            </a:r>
            <a:endParaRPr b="1" i="0" sz="3200" u="none" cap="none" strike="noStrike">
              <a:solidFill>
                <a:schemeClr val="lt1"/>
              </a:solidFill>
              <a:latin typeface="Arial"/>
              <a:ea typeface="Arial"/>
              <a:cs typeface="Arial"/>
              <a:sym typeface="Arial"/>
            </a:endParaRPr>
          </a:p>
          <a:p>
            <a:pPr indent="0" lvl="0" marL="0" marR="0" rtl="0" algn="ctr">
              <a:lnSpc>
                <a:spcPct val="90000"/>
              </a:lnSpc>
              <a:spcBef>
                <a:spcPts val="0"/>
              </a:spcBef>
              <a:spcAft>
                <a:spcPts val="0"/>
              </a:spcAft>
              <a:buClr>
                <a:schemeClr val="lt1"/>
              </a:buClr>
              <a:buSzPts val="3200"/>
              <a:buFont typeface="Arial"/>
              <a:buNone/>
            </a:pPr>
            <a:r>
              <a:rPr b="1" lang="ru-RU" sz="3200">
                <a:solidFill>
                  <a:schemeClr val="lt1"/>
                </a:solidFill>
              </a:rPr>
              <a:t>5</a:t>
            </a:r>
            <a:r>
              <a:rPr b="1" i="0" lang="ru-RU" sz="3200" u="none" cap="none" strike="noStrike">
                <a:solidFill>
                  <a:schemeClr val="lt1"/>
                </a:solidFill>
                <a:latin typeface="Arial"/>
                <a:ea typeface="Arial"/>
                <a:cs typeface="Arial"/>
                <a:sym typeface="Arial"/>
              </a:rPr>
              <a:t>-ДӘРІС</a:t>
            </a:r>
            <a:endParaRPr b="1" i="0" sz="3200" u="none" cap="none" strike="noStrike">
              <a:solidFill>
                <a:schemeClr val="lt1"/>
              </a:solidFill>
              <a:latin typeface="Arial"/>
              <a:ea typeface="Arial"/>
              <a:cs typeface="Arial"/>
              <a:sym typeface="Arial"/>
            </a:endParaRPr>
          </a:p>
          <a:p>
            <a:pPr indent="0" lvl="0" marL="0" marR="0" rtl="0" algn="ctr">
              <a:lnSpc>
                <a:spcPct val="90000"/>
              </a:lnSpc>
              <a:spcBef>
                <a:spcPts val="0"/>
              </a:spcBef>
              <a:spcAft>
                <a:spcPts val="0"/>
              </a:spcAft>
              <a:buClr>
                <a:schemeClr val="dk1"/>
              </a:buClr>
              <a:buSzPts val="4000"/>
              <a:buFont typeface="Calibri"/>
              <a:buNone/>
            </a:pPr>
            <a:r>
              <a:t/>
            </a:r>
            <a:endParaRPr b="1" i="0" sz="4000" u="none" cap="none" strike="noStrike">
              <a:solidFill>
                <a:srgbClr val="FFFF00"/>
              </a:solidFill>
              <a:latin typeface="Arial"/>
              <a:ea typeface="Arial"/>
              <a:cs typeface="Arial"/>
              <a:sym typeface="Arial"/>
            </a:endParaRPr>
          </a:p>
          <a:p>
            <a:pPr indent="0" lvl="0" marL="0" marR="0" rtl="0" algn="ctr">
              <a:lnSpc>
                <a:spcPct val="90000"/>
              </a:lnSpc>
              <a:spcBef>
                <a:spcPts val="0"/>
              </a:spcBef>
              <a:spcAft>
                <a:spcPts val="0"/>
              </a:spcAft>
              <a:buClr>
                <a:srgbClr val="FFFF00"/>
              </a:buClr>
              <a:buSzPts val="5400"/>
              <a:buFont typeface="Arial"/>
              <a:buNone/>
            </a:pPr>
            <a:r>
              <a:rPr lang="ru-RU" sz="4000">
                <a:solidFill>
                  <a:srgbClr val="FFFF00"/>
                </a:solidFill>
              </a:rPr>
              <a:t>Көру, есту, сөйлеу қабілеті бұзылған білім алушыларға физика пәнін оқыту әдістемесі</a:t>
            </a:r>
            <a:br>
              <a:rPr i="0" lang="ru-RU" sz="7600" u="none" cap="none" strike="noStrike">
                <a:solidFill>
                  <a:srgbClr val="FFFF00"/>
                </a:solidFill>
              </a:rPr>
            </a:br>
            <a:endParaRPr b="1" i="0" sz="5200" u="none" cap="none" strike="noStrike">
              <a:solidFill>
                <a:srgbClr val="FFFF00"/>
              </a:solidFill>
            </a:endParaRPr>
          </a:p>
        </p:txBody>
      </p:sp>
      <p:sp>
        <p:nvSpPr>
          <p:cNvPr id="158" name="Google Shape;158;p13"/>
          <p:cNvSpPr txBox="1"/>
          <p:nvPr/>
        </p:nvSpPr>
        <p:spPr>
          <a:xfrm>
            <a:off x="1280321" y="13914"/>
            <a:ext cx="9719853" cy="588324"/>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rPr b="1" i="0" lang="ru-RU" sz="1400" u="none" cap="none" strike="noStrike">
                <a:solidFill>
                  <a:schemeClr val="dk1"/>
                </a:solidFill>
                <a:latin typeface="Arial"/>
                <a:ea typeface="Arial"/>
                <a:cs typeface="Arial"/>
                <a:sym typeface="Arial"/>
              </a:rPr>
              <a:t>Л.Н. ГУМИЛЕВ АТЫНДАҒЫ ЕУРАЗИЯ ҰЛТТЫҚ УНИВЕРСИТЕТІ</a:t>
            </a:r>
            <a:endParaRPr b="1" i="0" sz="1200" u="none" cap="none" strike="noStrik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62" name="Shape 562"/>
        <p:cNvGrpSpPr/>
        <p:nvPr/>
      </p:nvGrpSpPr>
      <p:grpSpPr>
        <a:xfrm>
          <a:off x="0" y="0"/>
          <a:ext cx="0" cy="0"/>
          <a:chOff x="0" y="0"/>
          <a:chExt cx="0" cy="0"/>
        </a:xfrm>
      </p:grpSpPr>
      <p:sp>
        <p:nvSpPr>
          <p:cNvPr id="563" name="Google Shape;563;p22"/>
          <p:cNvSpPr/>
          <p:nvPr/>
        </p:nvSpPr>
        <p:spPr>
          <a:xfrm>
            <a:off x="0"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22"/>
          <p:cNvSpPr/>
          <p:nvPr/>
        </p:nvSpPr>
        <p:spPr>
          <a:xfrm>
            <a:off x="-1" y="4526280"/>
            <a:ext cx="9975300" cy="2331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22"/>
          <p:cNvSpPr/>
          <p:nvPr/>
        </p:nvSpPr>
        <p:spPr>
          <a:xfrm>
            <a:off x="470526" y="634715"/>
            <a:ext cx="11247900" cy="57651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566" name="Google Shape;566;p22"/>
          <p:cNvGrpSpPr/>
          <p:nvPr/>
        </p:nvGrpSpPr>
        <p:grpSpPr>
          <a:xfrm>
            <a:off x="11873545" y="44817"/>
            <a:ext cx="233176" cy="772370"/>
            <a:chOff x="11873546" y="44817"/>
            <a:chExt cx="233176" cy="772370"/>
          </a:xfrm>
        </p:grpSpPr>
        <p:sp>
          <p:nvSpPr>
            <p:cNvPr id="567" name="Google Shape;567;p22"/>
            <p:cNvSpPr/>
            <p:nvPr/>
          </p:nvSpPr>
          <p:spPr>
            <a:xfrm rot="5400000">
              <a:off x="12043686" y="46167"/>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8" name="Google Shape;568;p22"/>
            <p:cNvSpPr/>
            <p:nvPr/>
          </p:nvSpPr>
          <p:spPr>
            <a:xfrm rot="5400000">
              <a:off x="11872196" y="46166"/>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9" name="Google Shape;569;p22"/>
            <p:cNvSpPr/>
            <p:nvPr/>
          </p:nvSpPr>
          <p:spPr>
            <a:xfrm rot="5400000">
              <a:off x="12046272" y="756737"/>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0" name="Google Shape;570;p22"/>
            <p:cNvSpPr/>
            <p:nvPr/>
          </p:nvSpPr>
          <p:spPr>
            <a:xfrm rot="5400000">
              <a:off x="11872536" y="756737"/>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1" name="Google Shape;571;p22"/>
            <p:cNvSpPr/>
            <p:nvPr/>
          </p:nvSpPr>
          <p:spPr>
            <a:xfrm rot="5400000">
              <a:off x="12046272" y="614623"/>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2" name="Google Shape;572;p22"/>
            <p:cNvSpPr/>
            <p:nvPr/>
          </p:nvSpPr>
          <p:spPr>
            <a:xfrm rot="5400000">
              <a:off x="11872536" y="614623"/>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3" name="Google Shape;573;p22"/>
            <p:cNvSpPr/>
            <p:nvPr/>
          </p:nvSpPr>
          <p:spPr>
            <a:xfrm rot="5400000">
              <a:off x="12046272" y="472509"/>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4" name="Google Shape;574;p22"/>
            <p:cNvSpPr/>
            <p:nvPr/>
          </p:nvSpPr>
          <p:spPr>
            <a:xfrm rot="5400000">
              <a:off x="11872536" y="472509"/>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5" name="Google Shape;575;p22"/>
            <p:cNvSpPr/>
            <p:nvPr/>
          </p:nvSpPr>
          <p:spPr>
            <a:xfrm rot="5400000">
              <a:off x="12046272" y="330395"/>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6" name="Google Shape;576;p22"/>
            <p:cNvSpPr/>
            <p:nvPr/>
          </p:nvSpPr>
          <p:spPr>
            <a:xfrm rot="5400000">
              <a:off x="11872536" y="330395"/>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7" name="Google Shape;577;p22"/>
            <p:cNvSpPr/>
            <p:nvPr/>
          </p:nvSpPr>
          <p:spPr>
            <a:xfrm rot="5400000">
              <a:off x="12046272" y="188281"/>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8" name="Google Shape;578;p22"/>
            <p:cNvSpPr/>
            <p:nvPr/>
          </p:nvSpPr>
          <p:spPr>
            <a:xfrm rot="5400000">
              <a:off x="11872536" y="188281"/>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579" name="Google Shape;579;p22"/>
          <p:cNvGrpSpPr/>
          <p:nvPr/>
        </p:nvGrpSpPr>
        <p:grpSpPr>
          <a:xfrm>
            <a:off x="54864" y="3048506"/>
            <a:ext cx="630255" cy="765115"/>
            <a:chOff x="45711" y="3048506"/>
            <a:chExt cx="630255" cy="765115"/>
          </a:xfrm>
        </p:grpSpPr>
        <p:sp>
          <p:nvSpPr>
            <p:cNvPr id="580" name="Google Shape;580;p22"/>
            <p:cNvSpPr/>
            <p:nvPr/>
          </p:nvSpPr>
          <p:spPr>
            <a:xfrm>
              <a:off x="614166" y="3048506"/>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1" name="Google Shape;581;p22"/>
            <p:cNvSpPr/>
            <p:nvPr/>
          </p:nvSpPr>
          <p:spPr>
            <a:xfrm>
              <a:off x="614166" y="3225010"/>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2" name="Google Shape;582;p22"/>
            <p:cNvSpPr/>
            <p:nvPr/>
          </p:nvSpPr>
          <p:spPr>
            <a:xfrm>
              <a:off x="614166" y="3401514"/>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3" name="Google Shape;583;p22"/>
            <p:cNvSpPr/>
            <p:nvPr/>
          </p:nvSpPr>
          <p:spPr>
            <a:xfrm>
              <a:off x="614166" y="3578017"/>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4" name="Google Shape;584;p22"/>
            <p:cNvSpPr/>
            <p:nvPr/>
          </p:nvSpPr>
          <p:spPr>
            <a:xfrm>
              <a:off x="614166" y="3754521"/>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5" name="Google Shape;585;p22"/>
            <p:cNvSpPr/>
            <p:nvPr/>
          </p:nvSpPr>
          <p:spPr>
            <a:xfrm>
              <a:off x="472053" y="3048506"/>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6" name="Google Shape;586;p22"/>
            <p:cNvSpPr/>
            <p:nvPr/>
          </p:nvSpPr>
          <p:spPr>
            <a:xfrm>
              <a:off x="472053" y="3225010"/>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7" name="Google Shape;587;p22"/>
            <p:cNvSpPr/>
            <p:nvPr/>
          </p:nvSpPr>
          <p:spPr>
            <a:xfrm>
              <a:off x="472053" y="3401514"/>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8" name="Google Shape;588;p22"/>
            <p:cNvSpPr/>
            <p:nvPr/>
          </p:nvSpPr>
          <p:spPr>
            <a:xfrm>
              <a:off x="472053" y="3578017"/>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9" name="Google Shape;589;p22"/>
            <p:cNvSpPr/>
            <p:nvPr/>
          </p:nvSpPr>
          <p:spPr>
            <a:xfrm>
              <a:off x="472053" y="3754521"/>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0" name="Google Shape;590;p22"/>
            <p:cNvSpPr/>
            <p:nvPr/>
          </p:nvSpPr>
          <p:spPr>
            <a:xfrm>
              <a:off x="329939" y="3048506"/>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1" name="Google Shape;591;p22"/>
            <p:cNvSpPr/>
            <p:nvPr/>
          </p:nvSpPr>
          <p:spPr>
            <a:xfrm>
              <a:off x="329939" y="3225010"/>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2" name="Google Shape;592;p22"/>
            <p:cNvSpPr/>
            <p:nvPr/>
          </p:nvSpPr>
          <p:spPr>
            <a:xfrm>
              <a:off x="329939" y="3401514"/>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3" name="Google Shape;593;p22"/>
            <p:cNvSpPr/>
            <p:nvPr/>
          </p:nvSpPr>
          <p:spPr>
            <a:xfrm>
              <a:off x="329939" y="3578017"/>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4" name="Google Shape;594;p22"/>
            <p:cNvSpPr/>
            <p:nvPr/>
          </p:nvSpPr>
          <p:spPr>
            <a:xfrm>
              <a:off x="329939" y="3754521"/>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5" name="Google Shape;595;p22"/>
            <p:cNvSpPr/>
            <p:nvPr/>
          </p:nvSpPr>
          <p:spPr>
            <a:xfrm>
              <a:off x="187825" y="3048506"/>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6" name="Google Shape;596;p22"/>
            <p:cNvSpPr/>
            <p:nvPr/>
          </p:nvSpPr>
          <p:spPr>
            <a:xfrm>
              <a:off x="187825" y="3225010"/>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7" name="Google Shape;597;p22"/>
            <p:cNvSpPr/>
            <p:nvPr/>
          </p:nvSpPr>
          <p:spPr>
            <a:xfrm>
              <a:off x="187825" y="3401514"/>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8" name="Google Shape;598;p22"/>
            <p:cNvSpPr/>
            <p:nvPr/>
          </p:nvSpPr>
          <p:spPr>
            <a:xfrm>
              <a:off x="187825" y="3578017"/>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9" name="Google Shape;599;p22"/>
            <p:cNvSpPr/>
            <p:nvPr/>
          </p:nvSpPr>
          <p:spPr>
            <a:xfrm>
              <a:off x="187825" y="3754521"/>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0" name="Google Shape;600;p22"/>
            <p:cNvSpPr/>
            <p:nvPr/>
          </p:nvSpPr>
          <p:spPr>
            <a:xfrm>
              <a:off x="45711" y="3048506"/>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1" name="Google Shape;601;p22"/>
            <p:cNvSpPr/>
            <p:nvPr/>
          </p:nvSpPr>
          <p:spPr>
            <a:xfrm>
              <a:off x="45711" y="3225010"/>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2" name="Google Shape;602;p22"/>
            <p:cNvSpPr/>
            <p:nvPr/>
          </p:nvSpPr>
          <p:spPr>
            <a:xfrm>
              <a:off x="45711" y="3401514"/>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3" name="Google Shape;603;p22"/>
            <p:cNvSpPr/>
            <p:nvPr/>
          </p:nvSpPr>
          <p:spPr>
            <a:xfrm>
              <a:off x="45711" y="3578017"/>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4" name="Google Shape;604;p22"/>
            <p:cNvSpPr/>
            <p:nvPr/>
          </p:nvSpPr>
          <p:spPr>
            <a:xfrm>
              <a:off x="45711" y="3754521"/>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605" name="Google Shape;605;p22"/>
          <p:cNvSpPr/>
          <p:nvPr/>
        </p:nvSpPr>
        <p:spPr>
          <a:xfrm>
            <a:off x="1276302" y="276680"/>
            <a:ext cx="9294000" cy="629700"/>
          </a:xfrm>
          <a:prstGeom prst="roundRect">
            <a:avLst>
              <a:gd fmla="val 16667" name="adj"/>
            </a:avLst>
          </a:prstGeom>
          <a:gradFill>
            <a:gsLst>
              <a:gs pos="0">
                <a:srgbClr val="D1D1D1"/>
              </a:gs>
              <a:gs pos="50000">
                <a:srgbClr val="C7C7C7"/>
              </a:gs>
              <a:gs pos="100000">
                <a:srgbClr val="C0C0C0"/>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606" name="Google Shape;606;p22"/>
          <p:cNvSpPr txBox="1"/>
          <p:nvPr>
            <p:ph type="title"/>
          </p:nvPr>
        </p:nvSpPr>
        <p:spPr>
          <a:xfrm>
            <a:off x="1276302" y="220793"/>
            <a:ext cx="9211800" cy="785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00000"/>
              </a:buClr>
              <a:buSzPts val="3200"/>
              <a:buFont typeface="Arial"/>
              <a:buNone/>
            </a:pPr>
            <a:r>
              <a:rPr b="1" lang="ru-RU" sz="3200">
                <a:solidFill>
                  <a:srgbClr val="C00000"/>
                </a:solidFill>
                <a:latin typeface="Arial"/>
                <a:ea typeface="Arial"/>
                <a:cs typeface="Arial"/>
                <a:sym typeface="Arial"/>
              </a:rPr>
              <a:t>2. Оқытудың белсенді әдістерін қолдану</a:t>
            </a:r>
            <a:endParaRPr sz="3200">
              <a:latin typeface="Arial"/>
              <a:ea typeface="Arial"/>
              <a:cs typeface="Arial"/>
              <a:sym typeface="Arial"/>
            </a:endParaRPr>
          </a:p>
        </p:txBody>
      </p:sp>
      <p:sp>
        <p:nvSpPr>
          <p:cNvPr id="607" name="Google Shape;607;p22"/>
          <p:cNvSpPr txBox="1"/>
          <p:nvPr/>
        </p:nvSpPr>
        <p:spPr>
          <a:xfrm>
            <a:off x="969750" y="1005750"/>
            <a:ext cx="10265400" cy="1212900"/>
          </a:xfrm>
          <a:prstGeom prst="rect">
            <a:avLst/>
          </a:prstGeom>
          <a:noFill/>
          <a:ln>
            <a:noFill/>
          </a:ln>
        </p:spPr>
        <p:txBody>
          <a:bodyPr anchorCtr="0" anchor="t" bIns="91425" lIns="91425" spcFirstLastPara="1" rIns="91425" wrap="square" tIns="91425">
            <a:noAutofit/>
          </a:bodyPr>
          <a:lstStyle/>
          <a:p>
            <a:pPr indent="449580" lvl="0" marL="0" rtl="0" algn="just">
              <a:spcBef>
                <a:spcPts val="0"/>
              </a:spcBef>
              <a:spcAft>
                <a:spcPts val="0"/>
              </a:spcAft>
              <a:buNone/>
            </a:pPr>
            <a:r>
              <a:t/>
            </a:r>
            <a:endParaRPr b="1" sz="2800">
              <a:solidFill>
                <a:srgbClr val="C00000"/>
              </a:solidFill>
              <a:latin typeface="Calibri"/>
              <a:ea typeface="Calibri"/>
              <a:cs typeface="Calibri"/>
              <a:sym typeface="Calibri"/>
            </a:endParaRPr>
          </a:p>
        </p:txBody>
      </p:sp>
      <p:sp>
        <p:nvSpPr>
          <p:cNvPr id="608" name="Google Shape;608;p22"/>
          <p:cNvSpPr txBox="1"/>
          <p:nvPr/>
        </p:nvSpPr>
        <p:spPr>
          <a:xfrm>
            <a:off x="2882075" y="1100063"/>
            <a:ext cx="6424800" cy="462000"/>
          </a:xfrm>
          <a:prstGeom prst="rect">
            <a:avLst/>
          </a:prstGeom>
          <a:noFill/>
          <a:ln>
            <a:noFill/>
          </a:ln>
        </p:spPr>
        <p:txBody>
          <a:bodyPr anchorCtr="0" anchor="t" bIns="91425" lIns="91425" spcFirstLastPara="1" rIns="91425" wrap="square" tIns="91425">
            <a:noAutofit/>
          </a:bodyPr>
          <a:lstStyle/>
          <a:p>
            <a:pPr indent="449580" lvl="0" marL="0" rtl="0" algn="just">
              <a:spcBef>
                <a:spcPts val="0"/>
              </a:spcBef>
              <a:spcAft>
                <a:spcPts val="0"/>
              </a:spcAft>
              <a:buNone/>
            </a:pPr>
            <a:r>
              <a:rPr b="1" i="1" lang="ru-RU" sz="2100">
                <a:solidFill>
                  <a:schemeClr val="accent1"/>
                </a:solidFill>
              </a:rPr>
              <a:t>             Практикалық бөлімде:</a:t>
            </a:r>
            <a:endParaRPr b="1" i="1" sz="2100">
              <a:solidFill>
                <a:schemeClr val="accent1"/>
              </a:solidFill>
            </a:endParaRPr>
          </a:p>
          <a:p>
            <a:pPr indent="449580" lvl="0" marL="0" rtl="0" algn="just">
              <a:spcBef>
                <a:spcPts val="0"/>
              </a:spcBef>
              <a:spcAft>
                <a:spcPts val="0"/>
              </a:spcAft>
              <a:buNone/>
            </a:pPr>
            <a:r>
              <a:t/>
            </a:r>
            <a:endParaRPr b="1" i="1" sz="2300">
              <a:solidFill>
                <a:schemeClr val="accent1"/>
              </a:solidFill>
            </a:endParaRPr>
          </a:p>
          <a:p>
            <a:pPr indent="449580" lvl="0" marL="0" rtl="0" algn="just">
              <a:spcBef>
                <a:spcPts val="0"/>
              </a:spcBef>
              <a:spcAft>
                <a:spcPts val="0"/>
              </a:spcAft>
              <a:buNone/>
            </a:pPr>
            <a:r>
              <a:t/>
            </a:r>
            <a:endParaRPr b="1" i="1" sz="3300">
              <a:solidFill>
                <a:srgbClr val="004386"/>
              </a:solidFill>
              <a:latin typeface="Times New Roman"/>
              <a:ea typeface="Times New Roman"/>
              <a:cs typeface="Times New Roman"/>
              <a:sym typeface="Times New Roman"/>
            </a:endParaRPr>
          </a:p>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sp>
        <p:nvSpPr>
          <p:cNvPr id="609" name="Google Shape;609;p22"/>
          <p:cNvSpPr txBox="1"/>
          <p:nvPr/>
        </p:nvSpPr>
        <p:spPr>
          <a:xfrm>
            <a:off x="682300" y="1656250"/>
            <a:ext cx="10482000" cy="269700"/>
          </a:xfrm>
          <a:prstGeom prst="rect">
            <a:avLst/>
          </a:prstGeom>
          <a:noFill/>
          <a:ln>
            <a:noFill/>
          </a:ln>
        </p:spPr>
        <p:txBody>
          <a:bodyPr anchorCtr="0" anchor="t" bIns="91425" lIns="91425" spcFirstLastPara="1" rIns="91425" wrap="square" tIns="91425">
            <a:noAutofit/>
          </a:bodyPr>
          <a:lstStyle/>
          <a:p>
            <a:pPr indent="450215" lvl="0" marL="0" rtl="0" algn="just">
              <a:spcBef>
                <a:spcPts val="0"/>
              </a:spcBef>
              <a:spcAft>
                <a:spcPts val="0"/>
              </a:spcAft>
              <a:buNone/>
            </a:pPr>
            <a:r>
              <a:t/>
            </a:r>
            <a:endParaRPr b="1" i="1" sz="2000" u="sng">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sp>
        <p:nvSpPr>
          <p:cNvPr id="610" name="Google Shape;610;p22"/>
          <p:cNvSpPr txBox="1"/>
          <p:nvPr/>
        </p:nvSpPr>
        <p:spPr>
          <a:xfrm>
            <a:off x="854250" y="1622125"/>
            <a:ext cx="10482000" cy="629700"/>
          </a:xfrm>
          <a:prstGeom prst="rect">
            <a:avLst/>
          </a:prstGeom>
          <a:noFill/>
          <a:ln>
            <a:noFill/>
          </a:ln>
        </p:spPr>
        <p:txBody>
          <a:bodyPr anchorCtr="0" anchor="t" bIns="91425" lIns="91425" spcFirstLastPara="1" rIns="91425" wrap="square" tIns="91425">
            <a:noAutofit/>
          </a:bodyPr>
          <a:lstStyle/>
          <a:p>
            <a:pPr indent="449580" lvl="0" marL="0" rtl="0" algn="just">
              <a:spcBef>
                <a:spcPts val="0"/>
              </a:spcBef>
              <a:spcAft>
                <a:spcPts val="0"/>
              </a:spcAft>
              <a:buClr>
                <a:schemeClr val="dk1"/>
              </a:buClr>
              <a:buSzPts val="1100"/>
              <a:buFont typeface="Arial"/>
              <a:buNone/>
            </a:pPr>
            <a:r>
              <a:rPr lang="ru-RU" sz="1600">
                <a:solidFill>
                  <a:schemeClr val="dk1"/>
                </a:solidFill>
              </a:rPr>
              <a:t>Оқушылар қолға берілген материал бойынша топтарда жұмыс істейді, сабақ бойы эксперименттер жасайды, есептер шығарады және сұрақтарға жауап береді. Сабақтың соңында, өз тобының ішінде олар әрқайсысына сабақтағы жұмысы үшін белгі қойып, оны негіздеуі керек.</a:t>
            </a:r>
            <a:endParaRPr sz="1600">
              <a:solidFill>
                <a:schemeClr val="dk1"/>
              </a:solidFill>
            </a:endParaRPr>
          </a:p>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sp>
        <p:nvSpPr>
          <p:cNvPr id="611" name="Google Shape;611;p22"/>
          <p:cNvSpPr txBox="1"/>
          <p:nvPr/>
        </p:nvSpPr>
        <p:spPr>
          <a:xfrm>
            <a:off x="4441425" y="2886813"/>
            <a:ext cx="3089700" cy="3147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b="1" i="1" lang="ru-RU" sz="2100">
                <a:solidFill>
                  <a:schemeClr val="accent1"/>
                </a:solidFill>
              </a:rPr>
              <a:t>     «Кері-байланыс»</a:t>
            </a:r>
            <a:endParaRPr b="1" sz="2100">
              <a:solidFill>
                <a:schemeClr val="accent1"/>
              </a:solidFill>
            </a:endParaRPr>
          </a:p>
        </p:txBody>
      </p:sp>
      <p:sp>
        <p:nvSpPr>
          <p:cNvPr id="612" name="Google Shape;612;p22"/>
          <p:cNvSpPr txBox="1"/>
          <p:nvPr/>
        </p:nvSpPr>
        <p:spPr>
          <a:xfrm>
            <a:off x="998625" y="3426850"/>
            <a:ext cx="9975300" cy="2598900"/>
          </a:xfrm>
          <a:prstGeom prst="rect">
            <a:avLst/>
          </a:prstGeom>
          <a:noFill/>
          <a:ln>
            <a:noFill/>
          </a:ln>
        </p:spPr>
        <p:txBody>
          <a:bodyPr anchorCtr="0" anchor="t" bIns="91425" lIns="91425" spcFirstLastPara="1" rIns="91425" wrap="square" tIns="91425">
            <a:noAutofit/>
          </a:bodyPr>
          <a:lstStyle/>
          <a:p>
            <a:pPr indent="449580" lvl="0" marL="0" rtl="0" algn="just">
              <a:spcBef>
                <a:spcPts val="0"/>
              </a:spcBef>
              <a:spcAft>
                <a:spcPts val="0"/>
              </a:spcAft>
              <a:buClr>
                <a:schemeClr val="dk1"/>
              </a:buClr>
              <a:buSzPts val="1100"/>
              <a:buFont typeface="Arial"/>
              <a:buNone/>
            </a:pPr>
            <a:r>
              <a:rPr lang="ru-RU" sz="1700">
                <a:solidFill>
                  <a:schemeClr val="dk1"/>
                </a:solidFill>
              </a:rPr>
              <a:t>Қолға бірнеше сұрақтар қойылған материалдар беріледі(тақырыппен байланысты). Оларға белгілер арқылы жауап беріледі: </a:t>
            </a:r>
            <a:endParaRPr sz="1700">
              <a:solidFill>
                <a:schemeClr val="dk1"/>
              </a:solidFill>
            </a:endParaRPr>
          </a:p>
          <a:p>
            <a:pPr indent="450215" lvl="0" marL="0" rtl="0" algn="just">
              <a:spcBef>
                <a:spcPts val="0"/>
              </a:spcBef>
              <a:spcAft>
                <a:spcPts val="0"/>
              </a:spcAft>
              <a:buClr>
                <a:schemeClr val="dk1"/>
              </a:buClr>
              <a:buSzPts val="1100"/>
              <a:buFont typeface="Arial"/>
              <a:buNone/>
            </a:pPr>
            <a:r>
              <a:rPr lang="ru-RU" sz="1700">
                <a:solidFill>
                  <a:srgbClr val="C00000"/>
                </a:solidFill>
              </a:rPr>
              <a:t>«+» білемін;</a:t>
            </a:r>
            <a:endParaRPr sz="1700">
              <a:solidFill>
                <a:srgbClr val="C00000"/>
              </a:solidFill>
            </a:endParaRPr>
          </a:p>
          <a:p>
            <a:pPr indent="450215" lvl="0" marL="0" rtl="0" algn="just">
              <a:spcBef>
                <a:spcPts val="0"/>
              </a:spcBef>
              <a:spcAft>
                <a:spcPts val="0"/>
              </a:spcAft>
              <a:buClr>
                <a:schemeClr val="dk1"/>
              </a:buClr>
              <a:buSzPts val="1100"/>
              <a:buFont typeface="Arial"/>
              <a:buNone/>
            </a:pPr>
            <a:r>
              <a:rPr lang="ru-RU" sz="1700">
                <a:solidFill>
                  <a:srgbClr val="C00000"/>
                </a:solidFill>
              </a:rPr>
              <a:t>«-»  білмеймін немесе ұмыттым;</a:t>
            </a:r>
            <a:endParaRPr sz="1700">
              <a:solidFill>
                <a:srgbClr val="C00000"/>
              </a:solidFill>
            </a:endParaRPr>
          </a:p>
          <a:p>
            <a:pPr indent="450215" lvl="0" marL="0" rtl="0" algn="just">
              <a:spcBef>
                <a:spcPts val="0"/>
              </a:spcBef>
              <a:spcAft>
                <a:spcPts val="0"/>
              </a:spcAft>
              <a:buClr>
                <a:schemeClr val="dk1"/>
              </a:buClr>
              <a:buSzPts val="1100"/>
              <a:buFont typeface="Arial"/>
              <a:buNone/>
            </a:pPr>
            <a:r>
              <a:rPr lang="ru-RU" sz="1700">
                <a:solidFill>
                  <a:srgbClr val="C00000"/>
                </a:solidFill>
              </a:rPr>
              <a:t>«?» түсініксіз;</a:t>
            </a:r>
            <a:endParaRPr sz="1700">
              <a:solidFill>
                <a:srgbClr val="C00000"/>
              </a:solidFill>
            </a:endParaRPr>
          </a:p>
          <a:p>
            <a:pPr indent="450215" lvl="0" marL="0" rtl="0" algn="just">
              <a:spcBef>
                <a:spcPts val="0"/>
              </a:spcBef>
              <a:spcAft>
                <a:spcPts val="0"/>
              </a:spcAft>
              <a:buNone/>
            </a:pPr>
            <a:r>
              <a:rPr lang="ru-RU" sz="1700">
                <a:solidFill>
                  <a:srgbClr val="C00000"/>
                </a:solidFill>
              </a:rPr>
              <a:t>«!» таң қалдым.</a:t>
            </a:r>
            <a:endParaRPr sz="1700">
              <a:solidFill>
                <a:srgbClr val="C00000"/>
              </a:solidFill>
            </a:endParaRPr>
          </a:p>
          <a:p>
            <a:pPr indent="450215" lvl="0" marL="0" rtl="0" algn="just">
              <a:spcBef>
                <a:spcPts val="0"/>
              </a:spcBef>
              <a:spcAft>
                <a:spcPts val="0"/>
              </a:spcAft>
              <a:buNone/>
            </a:pPr>
            <a:r>
              <a:t/>
            </a:r>
            <a:endParaRPr sz="1700">
              <a:solidFill>
                <a:srgbClr val="C00000"/>
              </a:solidFill>
            </a:endParaRPr>
          </a:p>
          <a:p>
            <a:pPr indent="450215" lvl="0" marL="0" rtl="0" algn="just">
              <a:spcBef>
                <a:spcPts val="0"/>
              </a:spcBef>
              <a:spcAft>
                <a:spcPts val="0"/>
              </a:spcAft>
              <a:buClr>
                <a:schemeClr val="dk1"/>
              </a:buClr>
              <a:buSzPts val="1100"/>
              <a:buFont typeface="Arial"/>
              <a:buNone/>
            </a:pPr>
            <a:r>
              <a:t/>
            </a:r>
            <a:endParaRPr sz="1700">
              <a:solidFill>
                <a:schemeClr val="dk1"/>
              </a:solidFill>
            </a:endParaRPr>
          </a:p>
          <a:p>
            <a:pPr indent="449580" lvl="0" marL="0" rtl="0" algn="just">
              <a:spcBef>
                <a:spcPts val="0"/>
              </a:spcBef>
              <a:spcAft>
                <a:spcPts val="0"/>
              </a:spcAft>
              <a:buClr>
                <a:schemeClr val="dk1"/>
              </a:buClr>
              <a:buSzPts val="1100"/>
              <a:buFont typeface="Arial"/>
              <a:buNone/>
            </a:pPr>
            <a:r>
              <a:rPr lang="ru-RU" sz="1700">
                <a:solidFill>
                  <a:schemeClr val="dk1"/>
                </a:solidFill>
              </a:rPr>
              <a:t>Сонымен қатар білімді тексеру үшін келесідей материалдармен жұмыс жасауға болады (кесте 1).</a:t>
            </a:r>
            <a:endParaRPr sz="1700">
              <a:solidFill>
                <a:schemeClr val="dk1"/>
              </a:solidFill>
            </a:endParaRPr>
          </a:p>
          <a:p>
            <a:pPr indent="0" lvl="0" marL="0" rtl="0" algn="l">
              <a:spcBef>
                <a:spcPts val="0"/>
              </a:spcBef>
              <a:spcAft>
                <a:spcPts val="0"/>
              </a:spcAft>
              <a:buNone/>
            </a:pPr>
            <a:r>
              <a:t/>
            </a:r>
            <a:endParaRPr sz="17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16" name="Shape 616"/>
        <p:cNvGrpSpPr/>
        <p:nvPr/>
      </p:nvGrpSpPr>
      <p:grpSpPr>
        <a:xfrm>
          <a:off x="0" y="0"/>
          <a:ext cx="0" cy="0"/>
          <a:chOff x="0" y="0"/>
          <a:chExt cx="0" cy="0"/>
        </a:xfrm>
      </p:grpSpPr>
      <p:sp>
        <p:nvSpPr>
          <p:cNvPr id="617" name="Google Shape;617;p23"/>
          <p:cNvSpPr/>
          <p:nvPr/>
        </p:nvSpPr>
        <p:spPr>
          <a:xfrm>
            <a:off x="0"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8" name="Google Shape;618;p23"/>
          <p:cNvSpPr/>
          <p:nvPr/>
        </p:nvSpPr>
        <p:spPr>
          <a:xfrm>
            <a:off x="-1" y="4526280"/>
            <a:ext cx="9975300" cy="2331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9" name="Google Shape;619;p23"/>
          <p:cNvSpPr/>
          <p:nvPr/>
        </p:nvSpPr>
        <p:spPr>
          <a:xfrm>
            <a:off x="470526" y="634715"/>
            <a:ext cx="11247900" cy="57651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620" name="Google Shape;620;p23"/>
          <p:cNvGrpSpPr/>
          <p:nvPr/>
        </p:nvGrpSpPr>
        <p:grpSpPr>
          <a:xfrm>
            <a:off x="11873545" y="44817"/>
            <a:ext cx="233176" cy="772370"/>
            <a:chOff x="11873546" y="44817"/>
            <a:chExt cx="233176" cy="772370"/>
          </a:xfrm>
        </p:grpSpPr>
        <p:sp>
          <p:nvSpPr>
            <p:cNvPr id="621" name="Google Shape;621;p23"/>
            <p:cNvSpPr/>
            <p:nvPr/>
          </p:nvSpPr>
          <p:spPr>
            <a:xfrm rot="5400000">
              <a:off x="12043686" y="46167"/>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2" name="Google Shape;622;p23"/>
            <p:cNvSpPr/>
            <p:nvPr/>
          </p:nvSpPr>
          <p:spPr>
            <a:xfrm rot="5400000">
              <a:off x="11872196" y="46166"/>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3" name="Google Shape;623;p23"/>
            <p:cNvSpPr/>
            <p:nvPr/>
          </p:nvSpPr>
          <p:spPr>
            <a:xfrm rot="5400000">
              <a:off x="12046272" y="756737"/>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4" name="Google Shape;624;p23"/>
            <p:cNvSpPr/>
            <p:nvPr/>
          </p:nvSpPr>
          <p:spPr>
            <a:xfrm rot="5400000">
              <a:off x="11872536" y="756737"/>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5" name="Google Shape;625;p23"/>
            <p:cNvSpPr/>
            <p:nvPr/>
          </p:nvSpPr>
          <p:spPr>
            <a:xfrm rot="5400000">
              <a:off x="12046272" y="614623"/>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6" name="Google Shape;626;p23"/>
            <p:cNvSpPr/>
            <p:nvPr/>
          </p:nvSpPr>
          <p:spPr>
            <a:xfrm rot="5400000">
              <a:off x="11872536" y="614623"/>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7" name="Google Shape;627;p23"/>
            <p:cNvSpPr/>
            <p:nvPr/>
          </p:nvSpPr>
          <p:spPr>
            <a:xfrm rot="5400000">
              <a:off x="12046272" y="472509"/>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8" name="Google Shape;628;p23"/>
            <p:cNvSpPr/>
            <p:nvPr/>
          </p:nvSpPr>
          <p:spPr>
            <a:xfrm rot="5400000">
              <a:off x="11872536" y="472509"/>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9" name="Google Shape;629;p23"/>
            <p:cNvSpPr/>
            <p:nvPr/>
          </p:nvSpPr>
          <p:spPr>
            <a:xfrm rot="5400000">
              <a:off x="12046272" y="330395"/>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0" name="Google Shape;630;p23"/>
            <p:cNvSpPr/>
            <p:nvPr/>
          </p:nvSpPr>
          <p:spPr>
            <a:xfrm rot="5400000">
              <a:off x="11872536" y="330395"/>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1" name="Google Shape;631;p23"/>
            <p:cNvSpPr/>
            <p:nvPr/>
          </p:nvSpPr>
          <p:spPr>
            <a:xfrm rot="5400000">
              <a:off x="12046272" y="188281"/>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2" name="Google Shape;632;p23"/>
            <p:cNvSpPr/>
            <p:nvPr/>
          </p:nvSpPr>
          <p:spPr>
            <a:xfrm rot="5400000">
              <a:off x="11872536" y="188281"/>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633" name="Google Shape;633;p23"/>
          <p:cNvGrpSpPr/>
          <p:nvPr/>
        </p:nvGrpSpPr>
        <p:grpSpPr>
          <a:xfrm>
            <a:off x="54864" y="3048506"/>
            <a:ext cx="630255" cy="765115"/>
            <a:chOff x="45711" y="3048506"/>
            <a:chExt cx="630255" cy="765115"/>
          </a:xfrm>
        </p:grpSpPr>
        <p:sp>
          <p:nvSpPr>
            <p:cNvPr id="634" name="Google Shape;634;p23"/>
            <p:cNvSpPr/>
            <p:nvPr/>
          </p:nvSpPr>
          <p:spPr>
            <a:xfrm>
              <a:off x="614166" y="3048506"/>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5" name="Google Shape;635;p23"/>
            <p:cNvSpPr/>
            <p:nvPr/>
          </p:nvSpPr>
          <p:spPr>
            <a:xfrm>
              <a:off x="614166" y="3225010"/>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6" name="Google Shape;636;p23"/>
            <p:cNvSpPr/>
            <p:nvPr/>
          </p:nvSpPr>
          <p:spPr>
            <a:xfrm>
              <a:off x="614166" y="3401514"/>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7" name="Google Shape;637;p23"/>
            <p:cNvSpPr/>
            <p:nvPr/>
          </p:nvSpPr>
          <p:spPr>
            <a:xfrm>
              <a:off x="614166" y="3578017"/>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8" name="Google Shape;638;p23"/>
            <p:cNvSpPr/>
            <p:nvPr/>
          </p:nvSpPr>
          <p:spPr>
            <a:xfrm>
              <a:off x="614166" y="3754521"/>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9" name="Google Shape;639;p23"/>
            <p:cNvSpPr/>
            <p:nvPr/>
          </p:nvSpPr>
          <p:spPr>
            <a:xfrm>
              <a:off x="472053" y="3048506"/>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0" name="Google Shape;640;p23"/>
            <p:cNvSpPr/>
            <p:nvPr/>
          </p:nvSpPr>
          <p:spPr>
            <a:xfrm>
              <a:off x="472053" y="3225010"/>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1" name="Google Shape;641;p23"/>
            <p:cNvSpPr/>
            <p:nvPr/>
          </p:nvSpPr>
          <p:spPr>
            <a:xfrm>
              <a:off x="472053" y="3401514"/>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2" name="Google Shape;642;p23"/>
            <p:cNvSpPr/>
            <p:nvPr/>
          </p:nvSpPr>
          <p:spPr>
            <a:xfrm>
              <a:off x="472053" y="3578017"/>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3" name="Google Shape;643;p23"/>
            <p:cNvSpPr/>
            <p:nvPr/>
          </p:nvSpPr>
          <p:spPr>
            <a:xfrm>
              <a:off x="472053" y="3754521"/>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4" name="Google Shape;644;p23"/>
            <p:cNvSpPr/>
            <p:nvPr/>
          </p:nvSpPr>
          <p:spPr>
            <a:xfrm>
              <a:off x="329939" y="3048506"/>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5" name="Google Shape;645;p23"/>
            <p:cNvSpPr/>
            <p:nvPr/>
          </p:nvSpPr>
          <p:spPr>
            <a:xfrm>
              <a:off x="329939" y="3225010"/>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6" name="Google Shape;646;p23"/>
            <p:cNvSpPr/>
            <p:nvPr/>
          </p:nvSpPr>
          <p:spPr>
            <a:xfrm>
              <a:off x="329939" y="3401514"/>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7" name="Google Shape;647;p23"/>
            <p:cNvSpPr/>
            <p:nvPr/>
          </p:nvSpPr>
          <p:spPr>
            <a:xfrm>
              <a:off x="329939" y="3578017"/>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8" name="Google Shape;648;p23"/>
            <p:cNvSpPr/>
            <p:nvPr/>
          </p:nvSpPr>
          <p:spPr>
            <a:xfrm>
              <a:off x="329939" y="3754521"/>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9" name="Google Shape;649;p23"/>
            <p:cNvSpPr/>
            <p:nvPr/>
          </p:nvSpPr>
          <p:spPr>
            <a:xfrm>
              <a:off x="187825" y="3048506"/>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0" name="Google Shape;650;p23"/>
            <p:cNvSpPr/>
            <p:nvPr/>
          </p:nvSpPr>
          <p:spPr>
            <a:xfrm>
              <a:off x="187825" y="3225010"/>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1" name="Google Shape;651;p23"/>
            <p:cNvSpPr/>
            <p:nvPr/>
          </p:nvSpPr>
          <p:spPr>
            <a:xfrm>
              <a:off x="187825" y="3401514"/>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2" name="Google Shape;652;p23"/>
            <p:cNvSpPr/>
            <p:nvPr/>
          </p:nvSpPr>
          <p:spPr>
            <a:xfrm>
              <a:off x="187825" y="3578017"/>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3" name="Google Shape;653;p23"/>
            <p:cNvSpPr/>
            <p:nvPr/>
          </p:nvSpPr>
          <p:spPr>
            <a:xfrm>
              <a:off x="187825" y="3754521"/>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4" name="Google Shape;654;p23"/>
            <p:cNvSpPr/>
            <p:nvPr/>
          </p:nvSpPr>
          <p:spPr>
            <a:xfrm>
              <a:off x="45711" y="3048506"/>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5" name="Google Shape;655;p23"/>
            <p:cNvSpPr/>
            <p:nvPr/>
          </p:nvSpPr>
          <p:spPr>
            <a:xfrm>
              <a:off x="45711" y="3225010"/>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6" name="Google Shape;656;p23"/>
            <p:cNvSpPr/>
            <p:nvPr/>
          </p:nvSpPr>
          <p:spPr>
            <a:xfrm>
              <a:off x="45711" y="3401514"/>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7" name="Google Shape;657;p23"/>
            <p:cNvSpPr/>
            <p:nvPr/>
          </p:nvSpPr>
          <p:spPr>
            <a:xfrm>
              <a:off x="45711" y="3578017"/>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8" name="Google Shape;658;p23"/>
            <p:cNvSpPr/>
            <p:nvPr/>
          </p:nvSpPr>
          <p:spPr>
            <a:xfrm>
              <a:off x="45711" y="3754521"/>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659" name="Google Shape;659;p23"/>
          <p:cNvSpPr/>
          <p:nvPr/>
        </p:nvSpPr>
        <p:spPr>
          <a:xfrm>
            <a:off x="1276302" y="276680"/>
            <a:ext cx="9294000" cy="629700"/>
          </a:xfrm>
          <a:prstGeom prst="roundRect">
            <a:avLst>
              <a:gd fmla="val 16667" name="adj"/>
            </a:avLst>
          </a:prstGeom>
          <a:gradFill>
            <a:gsLst>
              <a:gs pos="0">
                <a:srgbClr val="D1D1D1"/>
              </a:gs>
              <a:gs pos="50000">
                <a:srgbClr val="C7C7C7"/>
              </a:gs>
              <a:gs pos="100000">
                <a:srgbClr val="C0C0C0"/>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660" name="Google Shape;660;p23"/>
          <p:cNvSpPr txBox="1"/>
          <p:nvPr>
            <p:ph type="title"/>
          </p:nvPr>
        </p:nvSpPr>
        <p:spPr>
          <a:xfrm>
            <a:off x="1276302" y="220793"/>
            <a:ext cx="9211800" cy="785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00000"/>
              </a:buClr>
              <a:buSzPts val="3200"/>
              <a:buFont typeface="Arial"/>
              <a:buNone/>
            </a:pPr>
            <a:r>
              <a:rPr b="1" lang="ru-RU" sz="3200">
                <a:solidFill>
                  <a:srgbClr val="C00000"/>
                </a:solidFill>
                <a:latin typeface="Arial"/>
                <a:ea typeface="Arial"/>
                <a:cs typeface="Arial"/>
                <a:sym typeface="Arial"/>
              </a:rPr>
              <a:t>2. Оқытудың белсенді әдістерін қолдану</a:t>
            </a:r>
            <a:endParaRPr sz="3200">
              <a:latin typeface="Arial"/>
              <a:ea typeface="Arial"/>
              <a:cs typeface="Arial"/>
              <a:sym typeface="Arial"/>
            </a:endParaRPr>
          </a:p>
        </p:txBody>
      </p:sp>
      <p:sp>
        <p:nvSpPr>
          <p:cNvPr id="661" name="Google Shape;661;p23"/>
          <p:cNvSpPr txBox="1"/>
          <p:nvPr/>
        </p:nvSpPr>
        <p:spPr>
          <a:xfrm>
            <a:off x="963300" y="1005900"/>
            <a:ext cx="10265400" cy="1212900"/>
          </a:xfrm>
          <a:prstGeom prst="rect">
            <a:avLst/>
          </a:prstGeom>
          <a:noFill/>
          <a:ln>
            <a:noFill/>
          </a:ln>
        </p:spPr>
        <p:txBody>
          <a:bodyPr anchorCtr="0" anchor="t" bIns="91425" lIns="91425" spcFirstLastPara="1" rIns="91425" wrap="square" tIns="91425">
            <a:noAutofit/>
          </a:bodyPr>
          <a:lstStyle/>
          <a:p>
            <a:pPr indent="449580" lvl="0" marL="0" rtl="0" algn="just">
              <a:spcBef>
                <a:spcPts val="0"/>
              </a:spcBef>
              <a:spcAft>
                <a:spcPts val="0"/>
              </a:spcAft>
              <a:buNone/>
            </a:pPr>
            <a:r>
              <a:t/>
            </a:r>
            <a:endParaRPr b="1" sz="2800">
              <a:solidFill>
                <a:srgbClr val="C00000"/>
              </a:solidFill>
              <a:latin typeface="Calibri"/>
              <a:ea typeface="Calibri"/>
              <a:cs typeface="Calibri"/>
              <a:sym typeface="Calibri"/>
            </a:endParaRPr>
          </a:p>
        </p:txBody>
      </p:sp>
      <p:sp>
        <p:nvSpPr>
          <p:cNvPr id="662" name="Google Shape;662;p23"/>
          <p:cNvSpPr txBox="1"/>
          <p:nvPr/>
        </p:nvSpPr>
        <p:spPr>
          <a:xfrm>
            <a:off x="682300" y="1656250"/>
            <a:ext cx="10482000" cy="269700"/>
          </a:xfrm>
          <a:prstGeom prst="rect">
            <a:avLst/>
          </a:prstGeom>
          <a:noFill/>
          <a:ln>
            <a:noFill/>
          </a:ln>
        </p:spPr>
        <p:txBody>
          <a:bodyPr anchorCtr="0" anchor="t" bIns="91425" lIns="91425" spcFirstLastPara="1" rIns="91425" wrap="square" tIns="91425">
            <a:noAutofit/>
          </a:bodyPr>
          <a:lstStyle/>
          <a:p>
            <a:pPr indent="450215" lvl="0" marL="0" rtl="0" algn="just">
              <a:spcBef>
                <a:spcPts val="0"/>
              </a:spcBef>
              <a:spcAft>
                <a:spcPts val="0"/>
              </a:spcAft>
              <a:buNone/>
            </a:pPr>
            <a:r>
              <a:t/>
            </a:r>
            <a:endParaRPr b="1" i="1" sz="2000" u="sng">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sp>
        <p:nvSpPr>
          <p:cNvPr id="663" name="Google Shape;663;p23"/>
          <p:cNvSpPr txBox="1"/>
          <p:nvPr/>
        </p:nvSpPr>
        <p:spPr>
          <a:xfrm>
            <a:off x="4337350" y="928888"/>
            <a:ext cx="3089700" cy="3147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i="1" lang="ru-RU" sz="2100">
                <a:solidFill>
                  <a:schemeClr val="accent1"/>
                </a:solidFill>
              </a:rPr>
              <a:t>     «Кері-байланыс»</a:t>
            </a:r>
            <a:endParaRPr b="1" sz="2100">
              <a:solidFill>
                <a:schemeClr val="accent1"/>
              </a:solidFill>
            </a:endParaRPr>
          </a:p>
        </p:txBody>
      </p:sp>
      <p:sp>
        <p:nvSpPr>
          <p:cNvPr id="664" name="Google Shape;664;p23"/>
          <p:cNvSpPr txBox="1"/>
          <p:nvPr/>
        </p:nvSpPr>
        <p:spPr>
          <a:xfrm>
            <a:off x="1215200" y="1910875"/>
            <a:ext cx="10265400" cy="42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sp>
        <p:nvSpPr>
          <p:cNvPr id="665" name="Google Shape;665;p23"/>
          <p:cNvSpPr txBox="1"/>
          <p:nvPr/>
        </p:nvSpPr>
        <p:spPr>
          <a:xfrm>
            <a:off x="685125" y="1021250"/>
            <a:ext cx="10939800" cy="30000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None/>
            </a:pPr>
            <a:r>
              <a:rPr b="1" lang="ru-RU" sz="1300">
                <a:solidFill>
                  <a:srgbClr val="C00000"/>
                </a:solidFill>
              </a:rPr>
              <a:t>Кесте 1</a:t>
            </a:r>
            <a:endParaRPr b="1" sz="1300">
              <a:solidFill>
                <a:srgbClr val="C00000"/>
              </a:solidFill>
            </a:endParaRPr>
          </a:p>
          <a:p>
            <a:pPr indent="0" lvl="0" marL="0" rtl="0" algn="just">
              <a:spcBef>
                <a:spcPts val="0"/>
              </a:spcBef>
              <a:spcAft>
                <a:spcPts val="0"/>
              </a:spcAft>
              <a:buNone/>
            </a:pPr>
            <a:r>
              <a:rPr lang="ru-RU" sz="1300"/>
              <a:t>Оқушылырдың білімін тексеру парағы:</a:t>
            </a:r>
            <a:endParaRPr sz="1300"/>
          </a:p>
          <a:p>
            <a:pPr indent="449580" lvl="0" marL="0" rtl="0" algn="just">
              <a:spcBef>
                <a:spcPts val="0"/>
              </a:spcBef>
              <a:spcAft>
                <a:spcPts val="0"/>
              </a:spcAft>
              <a:buNone/>
            </a:pPr>
            <a:r>
              <a:rPr lang="ru-RU" sz="1300"/>
              <a:t>                  Мен_______________________________________ «___» сынып оқушысы</a:t>
            </a:r>
            <a:endParaRPr sz="1300"/>
          </a:p>
          <a:p>
            <a:pPr indent="0" lvl="0" marL="0" rtl="0" algn="just">
              <a:spcBef>
                <a:spcPts val="0"/>
              </a:spcBef>
              <a:spcAft>
                <a:spcPts val="0"/>
              </a:spcAft>
              <a:buNone/>
            </a:pPr>
            <a:r>
              <a:t/>
            </a:r>
            <a:endParaRPr sz="1300"/>
          </a:p>
          <a:p>
            <a:pPr indent="0" lvl="0" marL="0" rtl="0" algn="just">
              <a:spcBef>
                <a:spcPts val="0"/>
              </a:spcBef>
              <a:spcAft>
                <a:spcPts val="0"/>
              </a:spcAft>
              <a:buNone/>
            </a:pPr>
            <a:r>
              <a:t/>
            </a:r>
            <a:endParaRPr sz="1300"/>
          </a:p>
          <a:p>
            <a:pPr indent="449580" lvl="0" marL="0" rtl="0" algn="just">
              <a:spcBef>
                <a:spcPts val="0"/>
              </a:spcBef>
              <a:spcAft>
                <a:spcPts val="0"/>
              </a:spcAft>
              <a:buNone/>
            </a:pPr>
            <a:r>
              <a:t/>
            </a:r>
            <a:endParaRPr sz="1300"/>
          </a:p>
          <a:p>
            <a:pPr indent="449580" lvl="0" marL="0" rtl="0" algn="just">
              <a:spcBef>
                <a:spcPts val="0"/>
              </a:spcBef>
              <a:spcAft>
                <a:spcPts val="0"/>
              </a:spcAft>
              <a:buNone/>
            </a:pPr>
            <a:r>
              <a:t/>
            </a:r>
            <a:endParaRPr sz="1300"/>
          </a:p>
          <a:p>
            <a:pPr indent="0" lvl="0" marL="0" rtl="0" algn="just">
              <a:spcBef>
                <a:spcPts val="0"/>
              </a:spcBef>
              <a:spcAft>
                <a:spcPts val="0"/>
              </a:spcAft>
              <a:buNone/>
            </a:pPr>
            <a:r>
              <a:rPr lang="ru-RU" sz="1300"/>
              <a:t>Осы мысалдан көріп отырғанымыздай, оқушыларға қойылатын сұрақтардың сипаты үнемі өзгеріп отырады: алдымен олар білімді көбейтуді( келесі 6ншы кестедегідей), содан кейін - түсінуді, қорытынды құруды талап етеді. Сабақтың мұндай құрылымы оқушылардың танымдық қабілеттерін дамытып, нақты бейнелі (тәжірибелік фактіні талдау) және дерексіз (жаңа фактілерді болжау) ойлауды қалыптастыруы керек.</a:t>
            </a:r>
            <a:endParaRPr sz="1300"/>
          </a:p>
          <a:p>
            <a:pPr indent="0" lvl="0" marL="0" rtl="0" algn="just">
              <a:spcBef>
                <a:spcPts val="0"/>
              </a:spcBef>
              <a:spcAft>
                <a:spcPts val="0"/>
              </a:spcAft>
              <a:buNone/>
            </a:pPr>
            <a:r>
              <a:t/>
            </a:r>
            <a:endParaRPr sz="1300"/>
          </a:p>
        </p:txBody>
      </p:sp>
      <p:pic>
        <p:nvPicPr>
          <p:cNvPr id="666" name="Google Shape;666;p23"/>
          <p:cNvPicPr preferRelativeResize="0"/>
          <p:nvPr/>
        </p:nvPicPr>
        <p:blipFill>
          <a:blip r:embed="rId3">
            <a:alphaModFix/>
          </a:blip>
          <a:stretch>
            <a:fillRect/>
          </a:stretch>
        </p:blipFill>
        <p:spPr>
          <a:xfrm>
            <a:off x="1984425" y="2002963"/>
            <a:ext cx="7315200" cy="590550"/>
          </a:xfrm>
          <a:prstGeom prst="rect">
            <a:avLst/>
          </a:prstGeom>
          <a:noFill/>
          <a:ln>
            <a:noFill/>
          </a:ln>
        </p:spPr>
      </p:pic>
      <p:sp>
        <p:nvSpPr>
          <p:cNvPr id="667" name="Google Shape;667;p23"/>
          <p:cNvSpPr txBox="1"/>
          <p:nvPr/>
        </p:nvSpPr>
        <p:spPr>
          <a:xfrm>
            <a:off x="767625" y="3643325"/>
            <a:ext cx="3248400" cy="7650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b="1" lang="ru-RU">
                <a:solidFill>
                  <a:srgbClr val="C00000"/>
                </a:solidFill>
              </a:rPr>
              <a:t>Кесте 2</a:t>
            </a:r>
            <a:endParaRPr b="1">
              <a:solidFill>
                <a:srgbClr val="C00000"/>
              </a:solidFill>
            </a:endParaRPr>
          </a:p>
          <a:p>
            <a:pPr indent="0" lvl="0" marL="0" rtl="0" algn="just">
              <a:spcBef>
                <a:spcPts val="0"/>
              </a:spcBef>
              <a:spcAft>
                <a:spcPts val="0"/>
              </a:spcAft>
              <a:buClr>
                <a:schemeClr val="dk1"/>
              </a:buClr>
              <a:buSzPts val="1100"/>
              <a:buFont typeface="Arial"/>
              <a:buNone/>
            </a:pPr>
            <a:r>
              <a:rPr lang="ru-RU">
                <a:solidFill>
                  <a:schemeClr val="dk1"/>
                </a:solidFill>
              </a:rPr>
              <a:t>Дұрыс және бұрыс мәлімдемелер</a:t>
            </a:r>
            <a:endParaRPr>
              <a:solidFill>
                <a:schemeClr val="dk1"/>
              </a:solidFill>
            </a:endParaRPr>
          </a:p>
          <a:p>
            <a:pPr indent="0" lvl="0" marL="0" rtl="0" algn="just">
              <a:spcBef>
                <a:spcPts val="0"/>
              </a:spcBef>
              <a:spcAft>
                <a:spcPts val="0"/>
              </a:spcAft>
              <a:buClr>
                <a:schemeClr val="dk1"/>
              </a:buClr>
              <a:buSzPts val="1100"/>
              <a:buFont typeface="Arial"/>
              <a:buNone/>
            </a:pPr>
            <a:r>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graphicFrame>
        <p:nvGraphicFramePr>
          <p:cNvPr id="668" name="Google Shape;668;p23"/>
          <p:cNvGraphicFramePr/>
          <p:nvPr/>
        </p:nvGraphicFramePr>
        <p:xfrm>
          <a:off x="963300" y="4254375"/>
          <a:ext cx="3000000" cy="3000000"/>
        </p:xfrm>
        <a:graphic>
          <a:graphicData uri="http://schemas.openxmlformats.org/drawingml/2006/table">
            <a:tbl>
              <a:tblPr bandRow="1">
                <a:noFill/>
                <a:tableStyleId>{3C343BD6-1752-4E7A-A3F3-3A459C7ED5AA}</a:tableStyleId>
              </a:tblPr>
              <a:tblGrid>
                <a:gridCol w="476875"/>
                <a:gridCol w="3503925"/>
                <a:gridCol w="1952625"/>
              </a:tblGrid>
              <a:tr h="12700">
                <a:tc>
                  <a:txBody>
                    <a:bodyPr/>
                    <a:lstStyle/>
                    <a:p>
                      <a:pPr indent="0" lvl="0" marL="0" rtl="0" algn="just">
                        <a:spcBef>
                          <a:spcPts val="0"/>
                        </a:spcBef>
                        <a:spcAft>
                          <a:spcPts val="0"/>
                        </a:spcAft>
                        <a:buNone/>
                      </a:pPr>
                      <a:r>
                        <a:rPr lang="ru-RU" sz="1200">
                          <a:latin typeface="Times New Roman"/>
                          <a:ea typeface="Times New Roman"/>
                          <a:cs typeface="Times New Roman"/>
                          <a:sym typeface="Times New Roman"/>
                        </a:rPr>
                        <a:t>№</a:t>
                      </a:r>
                      <a:endParaRPr sz="1200">
                        <a:latin typeface="Times New Roman"/>
                        <a:ea typeface="Times New Roman"/>
                        <a:cs typeface="Times New Roman"/>
                        <a:sym typeface="Times New Roman"/>
                      </a:endParaRPr>
                    </a:p>
                  </a:txBody>
                  <a:tcPr marT="0" marB="0" marR="68575" marL="68575"/>
                </a:tc>
                <a:tc>
                  <a:txBody>
                    <a:bodyPr/>
                    <a:lstStyle/>
                    <a:p>
                      <a:pPr indent="0" lvl="0" marL="0" rtl="0" algn="just">
                        <a:spcBef>
                          <a:spcPts val="0"/>
                        </a:spcBef>
                        <a:spcAft>
                          <a:spcPts val="0"/>
                        </a:spcAft>
                        <a:buNone/>
                      </a:pPr>
                      <a:r>
                        <a:rPr lang="ru-RU" sz="1200">
                          <a:latin typeface="Times New Roman"/>
                          <a:ea typeface="Times New Roman"/>
                          <a:cs typeface="Times New Roman"/>
                          <a:sym typeface="Times New Roman"/>
                        </a:rPr>
                        <a:t>Дене келесі жағдайларда тербелмелі қозғалыс жасайды</a:t>
                      </a:r>
                      <a:endParaRPr sz="1200">
                        <a:latin typeface="Times New Roman"/>
                        <a:ea typeface="Times New Roman"/>
                        <a:cs typeface="Times New Roman"/>
                        <a:sym typeface="Times New Roman"/>
                      </a:endParaRPr>
                    </a:p>
                  </a:txBody>
                  <a:tcPr marT="0" marB="0" marR="68575" marL="68575"/>
                </a:tc>
                <a:tc>
                  <a:txBody>
                    <a:bodyPr/>
                    <a:lstStyle/>
                    <a:p>
                      <a:pPr indent="0" lvl="0" marL="0" rtl="0" algn="just">
                        <a:spcBef>
                          <a:spcPts val="0"/>
                        </a:spcBef>
                        <a:spcAft>
                          <a:spcPts val="0"/>
                        </a:spcAft>
                        <a:buNone/>
                      </a:pPr>
                      <a:r>
                        <a:rPr lang="ru-RU" sz="1200">
                          <a:latin typeface="Times New Roman"/>
                          <a:ea typeface="Times New Roman"/>
                          <a:cs typeface="Times New Roman"/>
                          <a:sym typeface="Times New Roman"/>
                        </a:rPr>
                        <a:t>Дұрыс «+»</a:t>
                      </a:r>
                      <a:endParaRPr sz="1200">
                        <a:latin typeface="Times New Roman"/>
                        <a:ea typeface="Times New Roman"/>
                        <a:cs typeface="Times New Roman"/>
                        <a:sym typeface="Times New Roman"/>
                      </a:endParaRPr>
                    </a:p>
                    <a:p>
                      <a:pPr indent="0" lvl="0" marL="0" rtl="0" algn="just">
                        <a:spcBef>
                          <a:spcPts val="0"/>
                        </a:spcBef>
                        <a:spcAft>
                          <a:spcPts val="0"/>
                        </a:spcAft>
                        <a:buNone/>
                      </a:pPr>
                      <a:r>
                        <a:rPr lang="ru-RU" sz="1200">
                          <a:latin typeface="Times New Roman"/>
                          <a:ea typeface="Times New Roman"/>
                          <a:cs typeface="Times New Roman"/>
                          <a:sym typeface="Times New Roman"/>
                        </a:rPr>
                        <a:t>Қате «-»</a:t>
                      </a:r>
                      <a:endParaRPr sz="1200">
                        <a:latin typeface="Times New Roman"/>
                        <a:ea typeface="Times New Roman"/>
                        <a:cs typeface="Times New Roman"/>
                        <a:sym typeface="Times New Roman"/>
                      </a:endParaRPr>
                    </a:p>
                  </a:txBody>
                  <a:tcPr marT="0" marB="0" marR="68575" marL="68575"/>
                </a:tc>
              </a:tr>
              <a:tr h="12700">
                <a:tc>
                  <a:txBody>
                    <a:bodyPr/>
                    <a:lstStyle/>
                    <a:p>
                      <a:pPr indent="0" lvl="0" marL="0" rtl="0" algn="just">
                        <a:spcBef>
                          <a:spcPts val="0"/>
                        </a:spcBef>
                        <a:spcAft>
                          <a:spcPts val="0"/>
                        </a:spcAft>
                        <a:buNone/>
                      </a:pPr>
                      <a:r>
                        <a:rPr lang="ru-RU" sz="1200">
                          <a:latin typeface="Times New Roman"/>
                          <a:ea typeface="Times New Roman"/>
                          <a:cs typeface="Times New Roman"/>
                          <a:sym typeface="Times New Roman"/>
                        </a:rPr>
                        <a:t>1</a:t>
                      </a:r>
                      <a:endParaRPr sz="1200">
                        <a:latin typeface="Times New Roman"/>
                        <a:ea typeface="Times New Roman"/>
                        <a:cs typeface="Times New Roman"/>
                        <a:sym typeface="Times New Roman"/>
                      </a:endParaRPr>
                    </a:p>
                  </a:txBody>
                  <a:tcPr marT="0" marB="0" marR="68575" marL="68575"/>
                </a:tc>
                <a:tc>
                  <a:txBody>
                    <a:bodyPr/>
                    <a:lstStyle/>
                    <a:p>
                      <a:pPr indent="0" lvl="0" marL="0" rtl="0" algn="just">
                        <a:spcBef>
                          <a:spcPts val="0"/>
                        </a:spcBef>
                        <a:spcAft>
                          <a:spcPts val="0"/>
                        </a:spcAft>
                        <a:buNone/>
                      </a:pPr>
                      <a:r>
                        <a:rPr lang="ru-RU" sz="1200">
                          <a:latin typeface="Times New Roman"/>
                          <a:ea typeface="Times New Roman"/>
                          <a:cs typeface="Times New Roman"/>
                          <a:sym typeface="Times New Roman"/>
                        </a:rPr>
                        <a:t>Автобус Абай даңғылымен жүріп, бүкіл даңғылмен 6 рет жүреді</a:t>
                      </a:r>
                      <a:endParaRPr sz="1200">
                        <a:latin typeface="Times New Roman"/>
                        <a:ea typeface="Times New Roman"/>
                        <a:cs typeface="Times New Roman"/>
                        <a:sym typeface="Times New Roman"/>
                      </a:endParaRPr>
                    </a:p>
                  </a:txBody>
                  <a:tcPr marT="0" marB="0" marR="68575" marL="68575"/>
                </a:tc>
                <a:tc>
                  <a:txBody>
                    <a:bodyPr/>
                    <a:lstStyle/>
                    <a:p>
                      <a:pPr indent="0" lvl="0" marL="0" rtl="0" algn="just">
                        <a:spcBef>
                          <a:spcPts val="0"/>
                        </a:spcBef>
                        <a:spcAft>
                          <a:spcPts val="0"/>
                        </a:spcAft>
                        <a:buNone/>
                      </a:pPr>
                      <a:r>
                        <a:t/>
                      </a:r>
                      <a:endParaRPr sz="1200">
                        <a:latin typeface="Times New Roman"/>
                        <a:ea typeface="Times New Roman"/>
                        <a:cs typeface="Times New Roman"/>
                        <a:sym typeface="Times New Roman"/>
                      </a:endParaRPr>
                    </a:p>
                  </a:txBody>
                  <a:tcPr marT="0" marB="0" marR="68575" marL="68575"/>
                </a:tc>
              </a:tr>
              <a:tr h="12700">
                <a:tc>
                  <a:txBody>
                    <a:bodyPr/>
                    <a:lstStyle/>
                    <a:p>
                      <a:pPr indent="0" lvl="0" marL="0" rtl="0" algn="just">
                        <a:spcBef>
                          <a:spcPts val="0"/>
                        </a:spcBef>
                        <a:spcAft>
                          <a:spcPts val="0"/>
                        </a:spcAft>
                        <a:buNone/>
                      </a:pPr>
                      <a:r>
                        <a:rPr lang="ru-RU" sz="1200">
                          <a:latin typeface="Times New Roman"/>
                          <a:ea typeface="Times New Roman"/>
                          <a:cs typeface="Times New Roman"/>
                          <a:sym typeface="Times New Roman"/>
                        </a:rPr>
                        <a:t>2</a:t>
                      </a:r>
                      <a:endParaRPr sz="1200">
                        <a:latin typeface="Times New Roman"/>
                        <a:ea typeface="Times New Roman"/>
                        <a:cs typeface="Times New Roman"/>
                        <a:sym typeface="Times New Roman"/>
                      </a:endParaRPr>
                    </a:p>
                  </a:txBody>
                  <a:tcPr marT="0" marB="0" marR="68575" marL="68575"/>
                </a:tc>
                <a:tc>
                  <a:txBody>
                    <a:bodyPr/>
                    <a:lstStyle/>
                    <a:p>
                      <a:pPr indent="0" lvl="0" marL="0" rtl="0" algn="just">
                        <a:spcBef>
                          <a:spcPts val="0"/>
                        </a:spcBef>
                        <a:spcAft>
                          <a:spcPts val="0"/>
                        </a:spcAft>
                        <a:buNone/>
                      </a:pPr>
                      <a:r>
                        <a:rPr lang="ru-RU" sz="1200">
                          <a:latin typeface="Times New Roman"/>
                          <a:ea typeface="Times New Roman"/>
                          <a:cs typeface="Times New Roman"/>
                          <a:sym typeface="Times New Roman"/>
                        </a:rPr>
                        <a:t>бала американдық таудан шанамен төмен түседі</a:t>
                      </a:r>
                      <a:endParaRPr sz="1200">
                        <a:latin typeface="Times New Roman"/>
                        <a:ea typeface="Times New Roman"/>
                        <a:cs typeface="Times New Roman"/>
                        <a:sym typeface="Times New Roman"/>
                      </a:endParaRPr>
                    </a:p>
                  </a:txBody>
                  <a:tcPr marT="0" marB="0" marR="68575" marL="68575"/>
                </a:tc>
                <a:tc>
                  <a:txBody>
                    <a:bodyPr/>
                    <a:lstStyle/>
                    <a:p>
                      <a:pPr indent="0" lvl="0" marL="0" rtl="0" algn="just">
                        <a:spcBef>
                          <a:spcPts val="0"/>
                        </a:spcBef>
                        <a:spcAft>
                          <a:spcPts val="0"/>
                        </a:spcAft>
                        <a:buNone/>
                      </a:pPr>
                      <a:r>
                        <a:t/>
                      </a:r>
                      <a:endParaRPr sz="1200">
                        <a:latin typeface="Times New Roman"/>
                        <a:ea typeface="Times New Roman"/>
                        <a:cs typeface="Times New Roman"/>
                        <a:sym typeface="Times New Roman"/>
                      </a:endParaRPr>
                    </a:p>
                  </a:txBody>
                  <a:tcPr marT="0" marB="0" marR="68575" marL="68575"/>
                </a:tc>
              </a:tr>
              <a:tr h="12700">
                <a:tc>
                  <a:txBody>
                    <a:bodyPr/>
                    <a:lstStyle/>
                    <a:p>
                      <a:pPr indent="0" lvl="0" marL="0" rtl="0" algn="just">
                        <a:spcBef>
                          <a:spcPts val="0"/>
                        </a:spcBef>
                        <a:spcAft>
                          <a:spcPts val="0"/>
                        </a:spcAft>
                        <a:buNone/>
                      </a:pPr>
                      <a:r>
                        <a:rPr lang="ru-RU" sz="1200">
                          <a:latin typeface="Times New Roman"/>
                          <a:ea typeface="Times New Roman"/>
                          <a:cs typeface="Times New Roman"/>
                          <a:sym typeface="Times New Roman"/>
                        </a:rPr>
                        <a:t>3</a:t>
                      </a:r>
                      <a:endParaRPr sz="1200">
                        <a:latin typeface="Times New Roman"/>
                        <a:ea typeface="Times New Roman"/>
                        <a:cs typeface="Times New Roman"/>
                        <a:sym typeface="Times New Roman"/>
                      </a:endParaRPr>
                    </a:p>
                  </a:txBody>
                  <a:tcPr marT="0" marB="0" marR="68575" marL="68575"/>
                </a:tc>
                <a:tc>
                  <a:txBody>
                    <a:bodyPr/>
                    <a:lstStyle/>
                    <a:p>
                      <a:pPr indent="0" lvl="0" marL="0" rtl="0" algn="just">
                        <a:spcBef>
                          <a:spcPts val="0"/>
                        </a:spcBef>
                        <a:spcAft>
                          <a:spcPts val="0"/>
                        </a:spcAft>
                        <a:buNone/>
                      </a:pPr>
                      <a:r>
                        <a:rPr lang="ru-RU" sz="1200">
                          <a:latin typeface="Times New Roman"/>
                          <a:ea typeface="Times New Roman"/>
                          <a:cs typeface="Times New Roman"/>
                          <a:sym typeface="Times New Roman"/>
                        </a:rPr>
                        <a:t>қыз доп ойнайды</a:t>
                      </a:r>
                      <a:endParaRPr sz="1200">
                        <a:latin typeface="Times New Roman"/>
                        <a:ea typeface="Times New Roman"/>
                        <a:cs typeface="Times New Roman"/>
                        <a:sym typeface="Times New Roman"/>
                      </a:endParaRPr>
                    </a:p>
                  </a:txBody>
                  <a:tcPr marT="0" marB="0" marR="68575" marL="68575"/>
                </a:tc>
                <a:tc>
                  <a:txBody>
                    <a:bodyPr/>
                    <a:lstStyle/>
                    <a:p>
                      <a:pPr indent="0" lvl="0" marL="0" rtl="0" algn="just">
                        <a:spcBef>
                          <a:spcPts val="0"/>
                        </a:spcBef>
                        <a:spcAft>
                          <a:spcPts val="0"/>
                        </a:spcAft>
                        <a:buNone/>
                      </a:pPr>
                      <a:r>
                        <a:t/>
                      </a:r>
                      <a:endParaRPr sz="1200">
                        <a:latin typeface="Times New Roman"/>
                        <a:ea typeface="Times New Roman"/>
                        <a:cs typeface="Times New Roman"/>
                        <a:sym typeface="Times New Roman"/>
                      </a:endParaRPr>
                    </a:p>
                  </a:txBody>
                  <a:tcPr marT="0" marB="0" marR="68575" marL="68575"/>
                </a:tc>
              </a:tr>
              <a:tr h="12700">
                <a:tc>
                  <a:txBody>
                    <a:bodyPr/>
                    <a:lstStyle/>
                    <a:p>
                      <a:pPr indent="0" lvl="0" marL="0" rtl="0" algn="just">
                        <a:spcBef>
                          <a:spcPts val="0"/>
                        </a:spcBef>
                        <a:spcAft>
                          <a:spcPts val="0"/>
                        </a:spcAft>
                        <a:buNone/>
                      </a:pPr>
                      <a:r>
                        <a:rPr lang="ru-RU" sz="1200">
                          <a:latin typeface="Times New Roman"/>
                          <a:ea typeface="Times New Roman"/>
                          <a:cs typeface="Times New Roman"/>
                          <a:sym typeface="Times New Roman"/>
                        </a:rPr>
                        <a:t>4</a:t>
                      </a:r>
                      <a:endParaRPr sz="1200">
                        <a:latin typeface="Times New Roman"/>
                        <a:ea typeface="Times New Roman"/>
                        <a:cs typeface="Times New Roman"/>
                        <a:sym typeface="Times New Roman"/>
                      </a:endParaRPr>
                    </a:p>
                  </a:txBody>
                  <a:tcPr marT="0" marB="0" marR="68575" marL="68575"/>
                </a:tc>
                <a:tc>
                  <a:txBody>
                    <a:bodyPr/>
                    <a:lstStyle/>
                    <a:p>
                      <a:pPr indent="0" lvl="0" marL="0" rtl="0" algn="just">
                        <a:spcBef>
                          <a:spcPts val="0"/>
                        </a:spcBef>
                        <a:spcAft>
                          <a:spcPts val="0"/>
                        </a:spcAft>
                        <a:buNone/>
                      </a:pPr>
                      <a:r>
                        <a:rPr lang="ru-RU" sz="1200">
                          <a:latin typeface="Times New Roman"/>
                          <a:ea typeface="Times New Roman"/>
                          <a:cs typeface="Times New Roman"/>
                          <a:sym typeface="Times New Roman"/>
                        </a:rPr>
                        <a:t>оқушы қарындаш қорабын тастады</a:t>
                      </a:r>
                      <a:endParaRPr sz="1200">
                        <a:latin typeface="Times New Roman"/>
                        <a:ea typeface="Times New Roman"/>
                        <a:cs typeface="Times New Roman"/>
                        <a:sym typeface="Times New Roman"/>
                      </a:endParaRPr>
                    </a:p>
                  </a:txBody>
                  <a:tcPr marT="0" marB="0" marR="68575" marL="68575"/>
                </a:tc>
                <a:tc>
                  <a:txBody>
                    <a:bodyPr/>
                    <a:lstStyle/>
                    <a:p>
                      <a:pPr indent="0" lvl="0" marL="0" rtl="0" algn="just">
                        <a:spcBef>
                          <a:spcPts val="0"/>
                        </a:spcBef>
                        <a:spcAft>
                          <a:spcPts val="0"/>
                        </a:spcAft>
                        <a:buNone/>
                      </a:pPr>
                      <a:r>
                        <a:t/>
                      </a:r>
                      <a:endParaRPr sz="1200">
                        <a:latin typeface="Times New Roman"/>
                        <a:ea typeface="Times New Roman"/>
                        <a:cs typeface="Times New Roman"/>
                        <a:sym typeface="Times New Roman"/>
                      </a:endParaRPr>
                    </a:p>
                  </a:txBody>
                  <a:tcPr marT="0" marB="0" marR="68575" marL="68575"/>
                </a:tc>
              </a:tr>
              <a:tr h="12700">
                <a:tc>
                  <a:txBody>
                    <a:bodyPr/>
                    <a:lstStyle/>
                    <a:p>
                      <a:pPr indent="0" lvl="0" marL="0" rtl="0" algn="just">
                        <a:spcBef>
                          <a:spcPts val="0"/>
                        </a:spcBef>
                        <a:spcAft>
                          <a:spcPts val="0"/>
                        </a:spcAft>
                        <a:buNone/>
                      </a:pPr>
                      <a:r>
                        <a:rPr lang="ru-RU" sz="1200">
                          <a:latin typeface="Times New Roman"/>
                          <a:ea typeface="Times New Roman"/>
                          <a:cs typeface="Times New Roman"/>
                          <a:sym typeface="Times New Roman"/>
                        </a:rPr>
                        <a:t>5</a:t>
                      </a:r>
                      <a:endParaRPr sz="1200">
                        <a:latin typeface="Times New Roman"/>
                        <a:ea typeface="Times New Roman"/>
                        <a:cs typeface="Times New Roman"/>
                        <a:sym typeface="Times New Roman"/>
                      </a:endParaRPr>
                    </a:p>
                  </a:txBody>
                  <a:tcPr marT="0" marB="0" marR="68575" marL="68575"/>
                </a:tc>
                <a:tc>
                  <a:txBody>
                    <a:bodyPr/>
                    <a:lstStyle/>
                    <a:p>
                      <a:pPr indent="0" lvl="0" marL="0" rtl="0" algn="just">
                        <a:spcBef>
                          <a:spcPts val="0"/>
                        </a:spcBef>
                        <a:spcAft>
                          <a:spcPts val="0"/>
                        </a:spcAft>
                        <a:buNone/>
                      </a:pPr>
                      <a:r>
                        <a:rPr lang="ru-RU" sz="1200">
                          <a:latin typeface="Times New Roman"/>
                          <a:ea typeface="Times New Roman"/>
                          <a:cs typeface="Times New Roman"/>
                          <a:sym typeface="Times New Roman"/>
                        </a:rPr>
                        <a:t>спортшы батутта секіреді</a:t>
                      </a:r>
                      <a:endParaRPr sz="1200">
                        <a:latin typeface="Times New Roman"/>
                        <a:ea typeface="Times New Roman"/>
                        <a:cs typeface="Times New Roman"/>
                        <a:sym typeface="Times New Roman"/>
                      </a:endParaRPr>
                    </a:p>
                  </a:txBody>
                  <a:tcPr marT="0" marB="0" marR="68575" marL="68575"/>
                </a:tc>
                <a:tc>
                  <a:txBody>
                    <a:bodyPr/>
                    <a:lstStyle/>
                    <a:p>
                      <a:pPr indent="0" lvl="0" marL="0" rtl="0" algn="just">
                        <a:spcBef>
                          <a:spcPts val="0"/>
                        </a:spcBef>
                        <a:spcAft>
                          <a:spcPts val="0"/>
                        </a:spcAft>
                        <a:buNone/>
                      </a:pPr>
                      <a:r>
                        <a:t/>
                      </a:r>
                      <a:endParaRPr sz="1200">
                        <a:latin typeface="Times New Roman"/>
                        <a:ea typeface="Times New Roman"/>
                        <a:cs typeface="Times New Roman"/>
                        <a:sym typeface="Times New Roman"/>
                      </a:endParaRPr>
                    </a:p>
                  </a:txBody>
                  <a:tcPr marT="0" marB="0" marR="68575" marL="68575"/>
                </a:tc>
              </a:tr>
              <a:tr h="12700">
                <a:tc>
                  <a:txBody>
                    <a:bodyPr/>
                    <a:lstStyle/>
                    <a:p>
                      <a:pPr indent="0" lvl="0" marL="0" rtl="0" algn="just">
                        <a:spcBef>
                          <a:spcPts val="0"/>
                        </a:spcBef>
                        <a:spcAft>
                          <a:spcPts val="0"/>
                        </a:spcAft>
                        <a:buNone/>
                      </a:pPr>
                      <a:r>
                        <a:rPr lang="ru-RU" sz="1200">
                          <a:latin typeface="Times New Roman"/>
                          <a:ea typeface="Times New Roman"/>
                          <a:cs typeface="Times New Roman"/>
                          <a:sym typeface="Times New Roman"/>
                        </a:rPr>
                        <a:t>6</a:t>
                      </a:r>
                      <a:endParaRPr sz="1200">
                        <a:latin typeface="Times New Roman"/>
                        <a:ea typeface="Times New Roman"/>
                        <a:cs typeface="Times New Roman"/>
                        <a:sym typeface="Times New Roman"/>
                      </a:endParaRPr>
                    </a:p>
                  </a:txBody>
                  <a:tcPr marT="0" marB="0" marR="68575" marL="68575"/>
                </a:tc>
                <a:tc>
                  <a:txBody>
                    <a:bodyPr/>
                    <a:lstStyle/>
                    <a:p>
                      <a:pPr indent="0" lvl="0" marL="0" rtl="0" algn="just">
                        <a:spcBef>
                          <a:spcPts val="0"/>
                        </a:spcBef>
                        <a:spcAft>
                          <a:spcPts val="0"/>
                        </a:spcAft>
                        <a:buNone/>
                      </a:pPr>
                      <a:r>
                        <a:rPr lang="ru-RU" sz="1200">
                          <a:latin typeface="Times New Roman"/>
                          <a:ea typeface="Times New Roman"/>
                          <a:cs typeface="Times New Roman"/>
                          <a:sym typeface="Times New Roman"/>
                        </a:rPr>
                        <a:t>Шелек серуендеу кезінде бөренеде тербеледі</a:t>
                      </a:r>
                      <a:endParaRPr sz="1200">
                        <a:latin typeface="Times New Roman"/>
                        <a:ea typeface="Times New Roman"/>
                        <a:cs typeface="Times New Roman"/>
                        <a:sym typeface="Times New Roman"/>
                      </a:endParaRPr>
                    </a:p>
                  </a:txBody>
                  <a:tcPr marT="0" marB="0" marR="68575" marL="68575"/>
                </a:tc>
                <a:tc>
                  <a:txBody>
                    <a:bodyPr/>
                    <a:lstStyle/>
                    <a:p>
                      <a:pPr indent="0" lvl="0" marL="0" rtl="0" algn="just">
                        <a:spcBef>
                          <a:spcPts val="0"/>
                        </a:spcBef>
                        <a:spcAft>
                          <a:spcPts val="0"/>
                        </a:spcAft>
                        <a:buNone/>
                      </a:pPr>
                      <a:r>
                        <a:t/>
                      </a:r>
                      <a:endParaRPr sz="1200">
                        <a:latin typeface="Times New Roman"/>
                        <a:ea typeface="Times New Roman"/>
                        <a:cs typeface="Times New Roman"/>
                        <a:sym typeface="Times New Roman"/>
                      </a:endParaRPr>
                    </a:p>
                  </a:txBody>
                  <a:tcPr marT="0" marB="0" marR="68575" marL="68575"/>
                </a:tc>
              </a:tr>
              <a:tr h="12700">
                <a:tc>
                  <a:txBody>
                    <a:bodyPr/>
                    <a:lstStyle/>
                    <a:p>
                      <a:pPr indent="0" lvl="0" marL="0" rtl="0" algn="just">
                        <a:spcBef>
                          <a:spcPts val="0"/>
                        </a:spcBef>
                        <a:spcAft>
                          <a:spcPts val="0"/>
                        </a:spcAft>
                        <a:buNone/>
                      </a:pPr>
                      <a:r>
                        <a:rPr lang="ru-RU" sz="1200">
                          <a:latin typeface="Times New Roman"/>
                          <a:ea typeface="Times New Roman"/>
                          <a:cs typeface="Times New Roman"/>
                          <a:sym typeface="Times New Roman"/>
                        </a:rPr>
                        <a:t>7</a:t>
                      </a:r>
                      <a:endParaRPr sz="1200">
                        <a:latin typeface="Times New Roman"/>
                        <a:ea typeface="Times New Roman"/>
                        <a:cs typeface="Times New Roman"/>
                        <a:sym typeface="Times New Roman"/>
                      </a:endParaRPr>
                    </a:p>
                  </a:txBody>
                  <a:tcPr marT="0" marB="0" marR="68575" marL="68575"/>
                </a:tc>
                <a:tc>
                  <a:txBody>
                    <a:bodyPr/>
                    <a:lstStyle/>
                    <a:p>
                      <a:pPr indent="0" lvl="0" marL="0" rtl="0" algn="just">
                        <a:spcBef>
                          <a:spcPts val="0"/>
                        </a:spcBef>
                        <a:spcAft>
                          <a:spcPts val="0"/>
                        </a:spcAft>
                        <a:buNone/>
                      </a:pPr>
                      <a:r>
                        <a:rPr lang="ru-RU" sz="1200">
                          <a:latin typeface="Times New Roman"/>
                          <a:ea typeface="Times New Roman"/>
                          <a:cs typeface="Times New Roman"/>
                          <a:sym typeface="Times New Roman"/>
                        </a:rPr>
                        <a:t>балалар әткеншекке мінеді</a:t>
                      </a:r>
                      <a:endParaRPr sz="1200">
                        <a:latin typeface="Times New Roman"/>
                        <a:ea typeface="Times New Roman"/>
                        <a:cs typeface="Times New Roman"/>
                        <a:sym typeface="Times New Roman"/>
                      </a:endParaRPr>
                    </a:p>
                  </a:txBody>
                  <a:tcPr marT="0" marB="0" marR="68575" marL="68575"/>
                </a:tc>
                <a:tc>
                  <a:txBody>
                    <a:bodyPr/>
                    <a:lstStyle/>
                    <a:p>
                      <a:pPr indent="0" lvl="0" marL="0" rtl="0" algn="just">
                        <a:spcBef>
                          <a:spcPts val="0"/>
                        </a:spcBef>
                        <a:spcAft>
                          <a:spcPts val="0"/>
                        </a:spcAft>
                        <a:buNone/>
                      </a:pPr>
                      <a:r>
                        <a:t/>
                      </a:r>
                      <a:endParaRPr sz="1200">
                        <a:latin typeface="Times New Roman"/>
                        <a:ea typeface="Times New Roman"/>
                        <a:cs typeface="Times New Roman"/>
                        <a:sym typeface="Times New Roman"/>
                      </a:endParaRPr>
                    </a:p>
                  </a:txBody>
                  <a:tcPr marT="0" marB="0" marR="68575" marL="68575"/>
                </a:tc>
              </a:tr>
              <a:tr h="12700">
                <a:tc gridSpan="3">
                  <a:txBody>
                    <a:bodyPr/>
                    <a:lstStyle/>
                    <a:p>
                      <a:pPr indent="0" lvl="0" marL="0" rtl="0" algn="just">
                        <a:spcBef>
                          <a:spcPts val="0"/>
                        </a:spcBef>
                        <a:spcAft>
                          <a:spcPts val="0"/>
                        </a:spcAft>
                        <a:buNone/>
                      </a:pPr>
                      <a:r>
                        <a:rPr lang="ru-RU" sz="1200">
                          <a:latin typeface="Times New Roman"/>
                          <a:ea typeface="Times New Roman"/>
                          <a:cs typeface="Times New Roman"/>
                          <a:sym typeface="Times New Roman"/>
                        </a:rPr>
                        <a:t>Ескерту- дереккөз бойынша жасалған [36]</a:t>
                      </a:r>
                      <a:endParaRPr sz="1200">
                        <a:latin typeface="Times New Roman"/>
                        <a:ea typeface="Times New Roman"/>
                        <a:cs typeface="Times New Roman"/>
                        <a:sym typeface="Times New Roman"/>
                      </a:endParaRPr>
                    </a:p>
                  </a:txBody>
                  <a:tcPr marT="0" marB="0" marR="68575" marL="68575"/>
                </a:tc>
                <a:tc hMerge="1"/>
                <a:tc hMerge="1"/>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72" name="Shape 672"/>
        <p:cNvGrpSpPr/>
        <p:nvPr/>
      </p:nvGrpSpPr>
      <p:grpSpPr>
        <a:xfrm>
          <a:off x="0" y="0"/>
          <a:ext cx="0" cy="0"/>
          <a:chOff x="0" y="0"/>
          <a:chExt cx="0" cy="0"/>
        </a:xfrm>
      </p:grpSpPr>
      <p:sp>
        <p:nvSpPr>
          <p:cNvPr id="673" name="Google Shape;673;p24"/>
          <p:cNvSpPr/>
          <p:nvPr/>
        </p:nvSpPr>
        <p:spPr>
          <a:xfrm>
            <a:off x="0"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4" name="Google Shape;674;p24"/>
          <p:cNvSpPr/>
          <p:nvPr/>
        </p:nvSpPr>
        <p:spPr>
          <a:xfrm>
            <a:off x="-1" y="4526280"/>
            <a:ext cx="9975300" cy="2331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5" name="Google Shape;675;p24"/>
          <p:cNvSpPr/>
          <p:nvPr/>
        </p:nvSpPr>
        <p:spPr>
          <a:xfrm>
            <a:off x="470526" y="634715"/>
            <a:ext cx="11247900" cy="57651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676" name="Google Shape;676;p24"/>
          <p:cNvGrpSpPr/>
          <p:nvPr/>
        </p:nvGrpSpPr>
        <p:grpSpPr>
          <a:xfrm>
            <a:off x="11873545" y="44817"/>
            <a:ext cx="233176" cy="772370"/>
            <a:chOff x="11873546" y="44817"/>
            <a:chExt cx="233176" cy="772370"/>
          </a:xfrm>
        </p:grpSpPr>
        <p:sp>
          <p:nvSpPr>
            <p:cNvPr id="677" name="Google Shape;677;p24"/>
            <p:cNvSpPr/>
            <p:nvPr/>
          </p:nvSpPr>
          <p:spPr>
            <a:xfrm rot="5400000">
              <a:off x="12043686" y="46167"/>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8" name="Google Shape;678;p24"/>
            <p:cNvSpPr/>
            <p:nvPr/>
          </p:nvSpPr>
          <p:spPr>
            <a:xfrm rot="5400000">
              <a:off x="11872196" y="46166"/>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9" name="Google Shape;679;p24"/>
            <p:cNvSpPr/>
            <p:nvPr/>
          </p:nvSpPr>
          <p:spPr>
            <a:xfrm rot="5400000">
              <a:off x="12046272" y="756737"/>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0" name="Google Shape;680;p24"/>
            <p:cNvSpPr/>
            <p:nvPr/>
          </p:nvSpPr>
          <p:spPr>
            <a:xfrm rot="5400000">
              <a:off x="11872536" y="756737"/>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1" name="Google Shape;681;p24"/>
            <p:cNvSpPr/>
            <p:nvPr/>
          </p:nvSpPr>
          <p:spPr>
            <a:xfrm rot="5400000">
              <a:off x="12046272" y="614623"/>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2" name="Google Shape;682;p24"/>
            <p:cNvSpPr/>
            <p:nvPr/>
          </p:nvSpPr>
          <p:spPr>
            <a:xfrm rot="5400000">
              <a:off x="11872536" y="614623"/>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3" name="Google Shape;683;p24"/>
            <p:cNvSpPr/>
            <p:nvPr/>
          </p:nvSpPr>
          <p:spPr>
            <a:xfrm rot="5400000">
              <a:off x="12046272" y="472509"/>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4" name="Google Shape;684;p24"/>
            <p:cNvSpPr/>
            <p:nvPr/>
          </p:nvSpPr>
          <p:spPr>
            <a:xfrm rot="5400000">
              <a:off x="11872536" y="472509"/>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5" name="Google Shape;685;p24"/>
            <p:cNvSpPr/>
            <p:nvPr/>
          </p:nvSpPr>
          <p:spPr>
            <a:xfrm rot="5400000">
              <a:off x="12046272" y="330395"/>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6" name="Google Shape;686;p24"/>
            <p:cNvSpPr/>
            <p:nvPr/>
          </p:nvSpPr>
          <p:spPr>
            <a:xfrm rot="5400000">
              <a:off x="11872536" y="330395"/>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7" name="Google Shape;687;p24"/>
            <p:cNvSpPr/>
            <p:nvPr/>
          </p:nvSpPr>
          <p:spPr>
            <a:xfrm rot="5400000">
              <a:off x="12046272" y="188281"/>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8" name="Google Shape;688;p24"/>
            <p:cNvSpPr/>
            <p:nvPr/>
          </p:nvSpPr>
          <p:spPr>
            <a:xfrm rot="5400000">
              <a:off x="11872536" y="188281"/>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689" name="Google Shape;689;p24"/>
          <p:cNvGrpSpPr/>
          <p:nvPr/>
        </p:nvGrpSpPr>
        <p:grpSpPr>
          <a:xfrm>
            <a:off x="54864" y="3048506"/>
            <a:ext cx="630255" cy="765115"/>
            <a:chOff x="45711" y="3048506"/>
            <a:chExt cx="630255" cy="765115"/>
          </a:xfrm>
        </p:grpSpPr>
        <p:sp>
          <p:nvSpPr>
            <p:cNvPr id="690" name="Google Shape;690;p24"/>
            <p:cNvSpPr/>
            <p:nvPr/>
          </p:nvSpPr>
          <p:spPr>
            <a:xfrm>
              <a:off x="614166" y="3048506"/>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1" name="Google Shape;691;p24"/>
            <p:cNvSpPr/>
            <p:nvPr/>
          </p:nvSpPr>
          <p:spPr>
            <a:xfrm>
              <a:off x="614166" y="3225010"/>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2" name="Google Shape;692;p24"/>
            <p:cNvSpPr/>
            <p:nvPr/>
          </p:nvSpPr>
          <p:spPr>
            <a:xfrm>
              <a:off x="614166" y="3401514"/>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3" name="Google Shape;693;p24"/>
            <p:cNvSpPr/>
            <p:nvPr/>
          </p:nvSpPr>
          <p:spPr>
            <a:xfrm>
              <a:off x="614166" y="3578017"/>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4" name="Google Shape;694;p24"/>
            <p:cNvSpPr/>
            <p:nvPr/>
          </p:nvSpPr>
          <p:spPr>
            <a:xfrm>
              <a:off x="614166" y="3754521"/>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5" name="Google Shape;695;p24"/>
            <p:cNvSpPr/>
            <p:nvPr/>
          </p:nvSpPr>
          <p:spPr>
            <a:xfrm>
              <a:off x="472053" y="3048506"/>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6" name="Google Shape;696;p24"/>
            <p:cNvSpPr/>
            <p:nvPr/>
          </p:nvSpPr>
          <p:spPr>
            <a:xfrm>
              <a:off x="472053" y="3225010"/>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7" name="Google Shape;697;p24"/>
            <p:cNvSpPr/>
            <p:nvPr/>
          </p:nvSpPr>
          <p:spPr>
            <a:xfrm>
              <a:off x="472053" y="3401514"/>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8" name="Google Shape;698;p24"/>
            <p:cNvSpPr/>
            <p:nvPr/>
          </p:nvSpPr>
          <p:spPr>
            <a:xfrm>
              <a:off x="472053" y="3578017"/>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9" name="Google Shape;699;p24"/>
            <p:cNvSpPr/>
            <p:nvPr/>
          </p:nvSpPr>
          <p:spPr>
            <a:xfrm>
              <a:off x="472053" y="3754521"/>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0" name="Google Shape;700;p24"/>
            <p:cNvSpPr/>
            <p:nvPr/>
          </p:nvSpPr>
          <p:spPr>
            <a:xfrm>
              <a:off x="329939" y="3048506"/>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1" name="Google Shape;701;p24"/>
            <p:cNvSpPr/>
            <p:nvPr/>
          </p:nvSpPr>
          <p:spPr>
            <a:xfrm>
              <a:off x="329939" y="3225010"/>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2" name="Google Shape;702;p24"/>
            <p:cNvSpPr/>
            <p:nvPr/>
          </p:nvSpPr>
          <p:spPr>
            <a:xfrm>
              <a:off x="329939" y="3401514"/>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3" name="Google Shape;703;p24"/>
            <p:cNvSpPr/>
            <p:nvPr/>
          </p:nvSpPr>
          <p:spPr>
            <a:xfrm>
              <a:off x="329939" y="3578017"/>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4" name="Google Shape;704;p24"/>
            <p:cNvSpPr/>
            <p:nvPr/>
          </p:nvSpPr>
          <p:spPr>
            <a:xfrm>
              <a:off x="329939" y="3754521"/>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5" name="Google Shape;705;p24"/>
            <p:cNvSpPr/>
            <p:nvPr/>
          </p:nvSpPr>
          <p:spPr>
            <a:xfrm>
              <a:off x="187825" y="3048506"/>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6" name="Google Shape;706;p24"/>
            <p:cNvSpPr/>
            <p:nvPr/>
          </p:nvSpPr>
          <p:spPr>
            <a:xfrm>
              <a:off x="187825" y="3225010"/>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7" name="Google Shape;707;p24"/>
            <p:cNvSpPr/>
            <p:nvPr/>
          </p:nvSpPr>
          <p:spPr>
            <a:xfrm>
              <a:off x="187825" y="3401514"/>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8" name="Google Shape;708;p24"/>
            <p:cNvSpPr/>
            <p:nvPr/>
          </p:nvSpPr>
          <p:spPr>
            <a:xfrm>
              <a:off x="187825" y="3578017"/>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9" name="Google Shape;709;p24"/>
            <p:cNvSpPr/>
            <p:nvPr/>
          </p:nvSpPr>
          <p:spPr>
            <a:xfrm>
              <a:off x="187825" y="3754521"/>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0" name="Google Shape;710;p24"/>
            <p:cNvSpPr/>
            <p:nvPr/>
          </p:nvSpPr>
          <p:spPr>
            <a:xfrm>
              <a:off x="45711" y="3048506"/>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1" name="Google Shape;711;p24"/>
            <p:cNvSpPr/>
            <p:nvPr/>
          </p:nvSpPr>
          <p:spPr>
            <a:xfrm>
              <a:off x="45711" y="3225010"/>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2" name="Google Shape;712;p24"/>
            <p:cNvSpPr/>
            <p:nvPr/>
          </p:nvSpPr>
          <p:spPr>
            <a:xfrm>
              <a:off x="45711" y="3401514"/>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3" name="Google Shape;713;p24"/>
            <p:cNvSpPr/>
            <p:nvPr/>
          </p:nvSpPr>
          <p:spPr>
            <a:xfrm>
              <a:off x="45711" y="3578017"/>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4" name="Google Shape;714;p24"/>
            <p:cNvSpPr/>
            <p:nvPr/>
          </p:nvSpPr>
          <p:spPr>
            <a:xfrm>
              <a:off x="45711" y="3754521"/>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715" name="Google Shape;715;p24"/>
          <p:cNvSpPr/>
          <p:nvPr/>
        </p:nvSpPr>
        <p:spPr>
          <a:xfrm>
            <a:off x="1276302" y="276680"/>
            <a:ext cx="9294000" cy="629700"/>
          </a:xfrm>
          <a:prstGeom prst="roundRect">
            <a:avLst>
              <a:gd fmla="val 16667" name="adj"/>
            </a:avLst>
          </a:prstGeom>
          <a:gradFill>
            <a:gsLst>
              <a:gs pos="0">
                <a:srgbClr val="D1D1D1"/>
              </a:gs>
              <a:gs pos="50000">
                <a:srgbClr val="C7C7C7"/>
              </a:gs>
              <a:gs pos="100000">
                <a:srgbClr val="C0C0C0"/>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716" name="Google Shape;716;p24"/>
          <p:cNvSpPr txBox="1"/>
          <p:nvPr>
            <p:ph type="title"/>
          </p:nvPr>
        </p:nvSpPr>
        <p:spPr>
          <a:xfrm>
            <a:off x="1276302" y="220793"/>
            <a:ext cx="9211800" cy="785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00000"/>
              </a:buClr>
              <a:buSzPts val="3200"/>
              <a:buFont typeface="Arial"/>
              <a:buNone/>
            </a:pPr>
            <a:r>
              <a:rPr b="1" lang="ru-RU" sz="3200">
                <a:solidFill>
                  <a:srgbClr val="C00000"/>
                </a:solidFill>
                <a:latin typeface="Arial"/>
                <a:ea typeface="Arial"/>
                <a:cs typeface="Arial"/>
                <a:sym typeface="Arial"/>
              </a:rPr>
              <a:t>2. Оқытудың белсенді әдістерін қолдану</a:t>
            </a:r>
            <a:endParaRPr sz="3200">
              <a:latin typeface="Arial"/>
              <a:ea typeface="Arial"/>
              <a:cs typeface="Arial"/>
              <a:sym typeface="Arial"/>
            </a:endParaRPr>
          </a:p>
        </p:txBody>
      </p:sp>
      <p:sp>
        <p:nvSpPr>
          <p:cNvPr id="717" name="Google Shape;717;p24"/>
          <p:cNvSpPr txBox="1"/>
          <p:nvPr/>
        </p:nvSpPr>
        <p:spPr>
          <a:xfrm>
            <a:off x="963300" y="1005900"/>
            <a:ext cx="10265400" cy="1212900"/>
          </a:xfrm>
          <a:prstGeom prst="rect">
            <a:avLst/>
          </a:prstGeom>
          <a:noFill/>
          <a:ln>
            <a:noFill/>
          </a:ln>
        </p:spPr>
        <p:txBody>
          <a:bodyPr anchorCtr="0" anchor="t" bIns="91425" lIns="91425" spcFirstLastPara="1" rIns="91425" wrap="square" tIns="91425">
            <a:noAutofit/>
          </a:bodyPr>
          <a:lstStyle/>
          <a:p>
            <a:pPr indent="449580" lvl="0" marL="0" rtl="0" algn="just">
              <a:spcBef>
                <a:spcPts val="0"/>
              </a:spcBef>
              <a:spcAft>
                <a:spcPts val="0"/>
              </a:spcAft>
              <a:buNone/>
            </a:pPr>
            <a:r>
              <a:t/>
            </a:r>
            <a:endParaRPr b="1" sz="2800">
              <a:solidFill>
                <a:srgbClr val="C00000"/>
              </a:solidFill>
              <a:latin typeface="Calibri"/>
              <a:ea typeface="Calibri"/>
              <a:cs typeface="Calibri"/>
              <a:sym typeface="Calibri"/>
            </a:endParaRPr>
          </a:p>
        </p:txBody>
      </p:sp>
      <p:sp>
        <p:nvSpPr>
          <p:cNvPr id="718" name="Google Shape;718;p24"/>
          <p:cNvSpPr txBox="1"/>
          <p:nvPr/>
        </p:nvSpPr>
        <p:spPr>
          <a:xfrm>
            <a:off x="682300" y="1656250"/>
            <a:ext cx="10482000" cy="269700"/>
          </a:xfrm>
          <a:prstGeom prst="rect">
            <a:avLst/>
          </a:prstGeom>
          <a:noFill/>
          <a:ln>
            <a:noFill/>
          </a:ln>
        </p:spPr>
        <p:txBody>
          <a:bodyPr anchorCtr="0" anchor="t" bIns="91425" lIns="91425" spcFirstLastPara="1" rIns="91425" wrap="square" tIns="91425">
            <a:noAutofit/>
          </a:bodyPr>
          <a:lstStyle/>
          <a:p>
            <a:pPr indent="450215" lvl="0" marL="0" rtl="0" algn="just">
              <a:spcBef>
                <a:spcPts val="0"/>
              </a:spcBef>
              <a:spcAft>
                <a:spcPts val="0"/>
              </a:spcAft>
              <a:buNone/>
            </a:pPr>
            <a:r>
              <a:t/>
            </a:r>
            <a:endParaRPr b="1" i="1" sz="2000" u="sng">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sp>
        <p:nvSpPr>
          <p:cNvPr id="719" name="Google Shape;719;p24"/>
          <p:cNvSpPr txBox="1"/>
          <p:nvPr/>
        </p:nvSpPr>
        <p:spPr>
          <a:xfrm>
            <a:off x="4337350" y="928888"/>
            <a:ext cx="3089700" cy="3147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i="1" lang="ru-RU" sz="2100">
                <a:solidFill>
                  <a:schemeClr val="accent1"/>
                </a:solidFill>
              </a:rPr>
              <a:t>     «Кері-байланыс»</a:t>
            </a:r>
            <a:endParaRPr b="1" sz="2100">
              <a:solidFill>
                <a:schemeClr val="accent1"/>
              </a:solidFill>
            </a:endParaRPr>
          </a:p>
        </p:txBody>
      </p:sp>
      <p:sp>
        <p:nvSpPr>
          <p:cNvPr id="720" name="Google Shape;720;p24"/>
          <p:cNvSpPr txBox="1"/>
          <p:nvPr/>
        </p:nvSpPr>
        <p:spPr>
          <a:xfrm>
            <a:off x="1215200" y="1910875"/>
            <a:ext cx="10265400" cy="42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sp>
        <p:nvSpPr>
          <p:cNvPr id="721" name="Google Shape;721;p24"/>
          <p:cNvSpPr txBox="1"/>
          <p:nvPr/>
        </p:nvSpPr>
        <p:spPr>
          <a:xfrm>
            <a:off x="997175" y="1492175"/>
            <a:ext cx="10194600" cy="4417800"/>
          </a:xfrm>
          <a:prstGeom prst="rect">
            <a:avLst/>
          </a:prstGeom>
          <a:noFill/>
          <a:ln>
            <a:noFill/>
          </a:ln>
        </p:spPr>
        <p:txBody>
          <a:bodyPr anchorCtr="0" anchor="t" bIns="91425" lIns="91425" spcFirstLastPara="1" rIns="91425" wrap="square" tIns="91425">
            <a:noAutofit/>
          </a:bodyPr>
          <a:lstStyle/>
          <a:p>
            <a:pPr indent="449580" lvl="0" marL="0" rtl="0" algn="just">
              <a:spcBef>
                <a:spcPts val="0"/>
              </a:spcBef>
              <a:spcAft>
                <a:spcPts val="0"/>
              </a:spcAft>
              <a:buNone/>
            </a:pPr>
            <a:r>
              <a:rPr b="1" lang="ru-RU" sz="1900">
                <a:solidFill>
                  <a:srgbClr val="C00000"/>
                </a:solidFill>
              </a:rPr>
              <a:t>Зерттеу есептері:</a:t>
            </a:r>
            <a:endParaRPr b="1" sz="1900">
              <a:solidFill>
                <a:srgbClr val="C00000"/>
              </a:solidFill>
            </a:endParaRPr>
          </a:p>
          <a:p>
            <a:pPr indent="449580" lvl="0" marL="0" rtl="0" algn="just">
              <a:spcBef>
                <a:spcPts val="0"/>
              </a:spcBef>
              <a:spcAft>
                <a:spcPts val="0"/>
              </a:spcAft>
              <a:buClr>
                <a:schemeClr val="dk1"/>
              </a:buClr>
              <a:buSzPts val="1100"/>
              <a:buFont typeface="Arial"/>
              <a:buNone/>
            </a:pPr>
            <a:r>
              <a:t/>
            </a:r>
            <a:endParaRPr sz="1900">
              <a:solidFill>
                <a:schemeClr val="dk1"/>
              </a:solidFill>
              <a:highlight>
                <a:srgbClr val="FFFFFF"/>
              </a:highlight>
            </a:endParaRPr>
          </a:p>
          <a:p>
            <a:pPr indent="-349250" lvl="0" marL="457200" rtl="0" algn="just">
              <a:spcBef>
                <a:spcPts val="0"/>
              </a:spcBef>
              <a:spcAft>
                <a:spcPts val="0"/>
              </a:spcAft>
              <a:buClr>
                <a:schemeClr val="dk1"/>
              </a:buClr>
              <a:buSzPts val="1900"/>
              <a:buChar char="●"/>
            </a:pPr>
            <a:r>
              <a:rPr lang="ru-RU" sz="1900">
                <a:solidFill>
                  <a:schemeClr val="dk1"/>
                </a:solidFill>
              </a:rPr>
              <a:t>Кран жүкті тұрақты жылдамдықпен 5,0 м/с көтереді. Бұл кран қандай жүкті көтере алады?</a:t>
            </a:r>
            <a:endParaRPr sz="1900">
              <a:solidFill>
                <a:schemeClr val="dk1"/>
              </a:solidFill>
            </a:endParaRPr>
          </a:p>
          <a:p>
            <a:pPr indent="0" lvl="0" marL="457200" rtl="0" algn="just">
              <a:spcBef>
                <a:spcPts val="0"/>
              </a:spcBef>
              <a:spcAft>
                <a:spcPts val="0"/>
              </a:spcAft>
              <a:buNone/>
            </a:pPr>
            <a:r>
              <a:t/>
            </a:r>
            <a:endParaRPr sz="1900">
              <a:solidFill>
                <a:schemeClr val="dk1"/>
              </a:solidFill>
            </a:endParaRPr>
          </a:p>
          <a:p>
            <a:pPr indent="-349250" lvl="0" marL="457200" rtl="0" algn="just">
              <a:spcBef>
                <a:spcPts val="0"/>
              </a:spcBef>
              <a:spcAft>
                <a:spcPts val="0"/>
              </a:spcAft>
              <a:buClr>
                <a:schemeClr val="dk1"/>
              </a:buClr>
              <a:buSzPts val="1900"/>
              <a:buChar char="●"/>
            </a:pPr>
            <a:r>
              <a:rPr lang="ru-RU" sz="1900">
                <a:solidFill>
                  <a:schemeClr val="dk1"/>
                </a:solidFill>
              </a:rPr>
              <a:t>Салмағы 100 г доп көлденең алаңға еркін түсіп, соққы кезінде 10 м/с жылдамдыққа ие болды. Түсіндірме сызбасын орындаңыз.</a:t>
            </a:r>
            <a:endParaRPr sz="1900">
              <a:solidFill>
                <a:schemeClr val="dk1"/>
              </a:solidFill>
            </a:endParaRPr>
          </a:p>
          <a:p>
            <a:pPr indent="0" lvl="0" marL="457200" rtl="0" algn="just">
              <a:spcBef>
                <a:spcPts val="0"/>
              </a:spcBef>
              <a:spcAft>
                <a:spcPts val="0"/>
              </a:spcAft>
              <a:buNone/>
            </a:pPr>
            <a:r>
              <a:t/>
            </a:r>
            <a:endParaRPr sz="1900">
              <a:solidFill>
                <a:schemeClr val="dk1"/>
              </a:solidFill>
            </a:endParaRPr>
          </a:p>
          <a:p>
            <a:pPr indent="-349250" lvl="0" marL="457200" rtl="0" algn="just">
              <a:spcBef>
                <a:spcPts val="0"/>
              </a:spcBef>
              <a:spcAft>
                <a:spcPts val="0"/>
              </a:spcAft>
              <a:buClr>
                <a:schemeClr val="dk1"/>
              </a:buClr>
              <a:buSzPts val="1900"/>
              <a:buChar char="●"/>
            </a:pPr>
            <a:r>
              <a:rPr lang="ru-RU" sz="1900">
                <a:solidFill>
                  <a:schemeClr val="dk1"/>
                </a:solidFill>
              </a:rPr>
              <a:t>Тас көкжиекке 60</a:t>
            </a:r>
            <a:r>
              <a:rPr baseline="30000" lang="ru-RU" sz="1900">
                <a:solidFill>
                  <a:schemeClr val="dk1"/>
                </a:solidFill>
              </a:rPr>
              <a:t>о</a:t>
            </a:r>
            <a:r>
              <a:rPr lang="ru-RU" sz="1900">
                <a:solidFill>
                  <a:schemeClr val="dk1"/>
                </a:solidFill>
              </a:rPr>
              <a:t> бұрышпен лақтырылады. Траекторияның жоғарғы нүктесіндегі тастың кинетикалық энергиясы лақтыру нүктесіне қарағанда неше есе аз?</a:t>
            </a:r>
            <a:endParaRPr sz="1900">
              <a:solidFill>
                <a:schemeClr val="dk1"/>
              </a:solidFill>
            </a:endParaRPr>
          </a:p>
          <a:p>
            <a:pPr indent="0" lvl="0" marL="457200" rtl="0" algn="just">
              <a:spcBef>
                <a:spcPts val="0"/>
              </a:spcBef>
              <a:spcAft>
                <a:spcPts val="0"/>
              </a:spcAft>
              <a:buNone/>
            </a:pPr>
            <a:r>
              <a:t/>
            </a:r>
            <a:endParaRPr sz="1900">
              <a:solidFill>
                <a:schemeClr val="dk1"/>
              </a:solidFill>
            </a:endParaRPr>
          </a:p>
          <a:p>
            <a:pPr indent="-349250" lvl="0" marL="457200" rtl="0" algn="just">
              <a:spcBef>
                <a:spcPts val="0"/>
              </a:spcBef>
              <a:spcAft>
                <a:spcPts val="0"/>
              </a:spcAft>
              <a:buClr>
                <a:schemeClr val="dk1"/>
              </a:buClr>
              <a:buSzPts val="1900"/>
              <a:buChar char="●"/>
            </a:pPr>
            <a:r>
              <a:rPr lang="ru-RU" sz="1900">
                <a:solidFill>
                  <a:schemeClr val="dk1"/>
                </a:solidFill>
              </a:rPr>
              <a:t>Салмағы 2,0 м/с жылдамдықпен қозғалатын 2,4 тонна вагонеткаға салмағы 800 кг құм жоғарыдан тігінен құйылды.осыдан кейін вагонетканың жылдамдығын анықтаңыз.</a:t>
            </a:r>
            <a:endParaRPr sz="1900">
              <a:solidFill>
                <a:schemeClr val="dk1"/>
              </a:solidFill>
            </a:endParaRPr>
          </a:p>
          <a:p>
            <a:pPr indent="0" lvl="0" marL="457200" rtl="0" algn="l">
              <a:spcBef>
                <a:spcPts val="0"/>
              </a:spcBef>
              <a:spcAft>
                <a:spcPts val="0"/>
              </a:spcAft>
              <a:buNone/>
            </a:pPr>
            <a:r>
              <a:t/>
            </a:r>
            <a:endParaRPr sz="2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25" name="Shape 725"/>
        <p:cNvGrpSpPr/>
        <p:nvPr/>
      </p:nvGrpSpPr>
      <p:grpSpPr>
        <a:xfrm>
          <a:off x="0" y="0"/>
          <a:ext cx="0" cy="0"/>
          <a:chOff x="0" y="0"/>
          <a:chExt cx="0" cy="0"/>
        </a:xfrm>
      </p:grpSpPr>
      <p:sp>
        <p:nvSpPr>
          <p:cNvPr id="726" name="Google Shape;726;p25"/>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7" name="Google Shape;727;p25"/>
          <p:cNvSpPr/>
          <p:nvPr/>
        </p:nvSpPr>
        <p:spPr>
          <a:xfrm>
            <a:off x="-1" y="4526280"/>
            <a:ext cx="9975273" cy="233172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8" name="Google Shape;728;p25"/>
          <p:cNvSpPr/>
          <p:nvPr/>
        </p:nvSpPr>
        <p:spPr>
          <a:xfrm>
            <a:off x="472051" y="524740"/>
            <a:ext cx="11247895" cy="5765188"/>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729" name="Google Shape;729;p25"/>
          <p:cNvGrpSpPr/>
          <p:nvPr/>
        </p:nvGrpSpPr>
        <p:grpSpPr>
          <a:xfrm>
            <a:off x="11873418" y="44816"/>
            <a:ext cx="233303" cy="772404"/>
            <a:chOff x="11873418" y="44816"/>
            <a:chExt cx="233303" cy="772404"/>
          </a:xfrm>
        </p:grpSpPr>
        <p:sp>
          <p:nvSpPr>
            <p:cNvPr id="730" name="Google Shape;730;p25"/>
            <p:cNvSpPr/>
            <p:nvPr/>
          </p:nvSpPr>
          <p:spPr>
            <a:xfrm rot="5400000">
              <a:off x="12043605" y="46121"/>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1" name="Google Shape;731;p25"/>
            <p:cNvSpPr/>
            <p:nvPr/>
          </p:nvSpPr>
          <p:spPr>
            <a:xfrm rot="5400000">
              <a:off x="11872115" y="46120"/>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2" name="Google Shape;732;p25"/>
            <p:cNvSpPr/>
            <p:nvPr/>
          </p:nvSpPr>
          <p:spPr>
            <a:xfrm rot="5400000">
              <a:off x="12046191" y="756690"/>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3" name="Google Shape;733;p25"/>
            <p:cNvSpPr/>
            <p:nvPr/>
          </p:nvSpPr>
          <p:spPr>
            <a:xfrm rot="5400000">
              <a:off x="11872455" y="756690"/>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4" name="Google Shape;734;p25"/>
            <p:cNvSpPr/>
            <p:nvPr/>
          </p:nvSpPr>
          <p:spPr>
            <a:xfrm rot="5400000">
              <a:off x="12046191" y="614576"/>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5" name="Google Shape;735;p25"/>
            <p:cNvSpPr/>
            <p:nvPr/>
          </p:nvSpPr>
          <p:spPr>
            <a:xfrm rot="5400000">
              <a:off x="11872455" y="614576"/>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6" name="Google Shape;736;p25"/>
            <p:cNvSpPr/>
            <p:nvPr/>
          </p:nvSpPr>
          <p:spPr>
            <a:xfrm rot="5400000">
              <a:off x="12046191" y="472462"/>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7" name="Google Shape;737;p25"/>
            <p:cNvSpPr/>
            <p:nvPr/>
          </p:nvSpPr>
          <p:spPr>
            <a:xfrm rot="5400000">
              <a:off x="11872455" y="472462"/>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8" name="Google Shape;738;p25"/>
            <p:cNvSpPr/>
            <p:nvPr/>
          </p:nvSpPr>
          <p:spPr>
            <a:xfrm rot="5400000">
              <a:off x="12046191" y="330348"/>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9" name="Google Shape;739;p25"/>
            <p:cNvSpPr/>
            <p:nvPr/>
          </p:nvSpPr>
          <p:spPr>
            <a:xfrm rot="5400000">
              <a:off x="11872455" y="330348"/>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0" name="Google Shape;740;p25"/>
            <p:cNvSpPr/>
            <p:nvPr/>
          </p:nvSpPr>
          <p:spPr>
            <a:xfrm rot="5400000">
              <a:off x="12046191" y="188234"/>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1" name="Google Shape;741;p25"/>
            <p:cNvSpPr/>
            <p:nvPr/>
          </p:nvSpPr>
          <p:spPr>
            <a:xfrm rot="5400000">
              <a:off x="11872455" y="188234"/>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742" name="Google Shape;742;p25"/>
          <p:cNvGrpSpPr/>
          <p:nvPr/>
        </p:nvGrpSpPr>
        <p:grpSpPr>
          <a:xfrm>
            <a:off x="54864" y="3048506"/>
            <a:ext cx="630289" cy="765242"/>
            <a:chOff x="45711" y="3048506"/>
            <a:chExt cx="630289" cy="765242"/>
          </a:xfrm>
        </p:grpSpPr>
        <p:sp>
          <p:nvSpPr>
            <p:cNvPr id="743" name="Google Shape;743;p25"/>
            <p:cNvSpPr/>
            <p:nvPr/>
          </p:nvSpPr>
          <p:spPr>
            <a:xfrm>
              <a:off x="614166" y="3048506"/>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4" name="Google Shape;744;p25"/>
            <p:cNvSpPr/>
            <p:nvPr/>
          </p:nvSpPr>
          <p:spPr>
            <a:xfrm>
              <a:off x="614166" y="3225010"/>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5" name="Google Shape;745;p25"/>
            <p:cNvSpPr/>
            <p:nvPr/>
          </p:nvSpPr>
          <p:spPr>
            <a:xfrm>
              <a:off x="614166" y="3401514"/>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6" name="Google Shape;746;p25"/>
            <p:cNvSpPr/>
            <p:nvPr/>
          </p:nvSpPr>
          <p:spPr>
            <a:xfrm>
              <a:off x="614166" y="3578017"/>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7" name="Google Shape;747;p25"/>
            <p:cNvSpPr/>
            <p:nvPr/>
          </p:nvSpPr>
          <p:spPr>
            <a:xfrm>
              <a:off x="614166" y="3754521"/>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8" name="Google Shape;748;p25"/>
            <p:cNvSpPr/>
            <p:nvPr/>
          </p:nvSpPr>
          <p:spPr>
            <a:xfrm>
              <a:off x="472053" y="3048506"/>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9" name="Google Shape;749;p25"/>
            <p:cNvSpPr/>
            <p:nvPr/>
          </p:nvSpPr>
          <p:spPr>
            <a:xfrm>
              <a:off x="472053" y="3225010"/>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0" name="Google Shape;750;p25"/>
            <p:cNvSpPr/>
            <p:nvPr/>
          </p:nvSpPr>
          <p:spPr>
            <a:xfrm>
              <a:off x="472053" y="3401514"/>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1" name="Google Shape;751;p25"/>
            <p:cNvSpPr/>
            <p:nvPr/>
          </p:nvSpPr>
          <p:spPr>
            <a:xfrm>
              <a:off x="472053" y="3578017"/>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2" name="Google Shape;752;p25"/>
            <p:cNvSpPr/>
            <p:nvPr/>
          </p:nvSpPr>
          <p:spPr>
            <a:xfrm>
              <a:off x="472053" y="3754521"/>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3" name="Google Shape;753;p25"/>
            <p:cNvSpPr/>
            <p:nvPr/>
          </p:nvSpPr>
          <p:spPr>
            <a:xfrm>
              <a:off x="329939" y="3048506"/>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4" name="Google Shape;754;p25"/>
            <p:cNvSpPr/>
            <p:nvPr/>
          </p:nvSpPr>
          <p:spPr>
            <a:xfrm>
              <a:off x="329939" y="3225010"/>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5" name="Google Shape;755;p25"/>
            <p:cNvSpPr/>
            <p:nvPr/>
          </p:nvSpPr>
          <p:spPr>
            <a:xfrm>
              <a:off x="329939" y="3401514"/>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6" name="Google Shape;756;p25"/>
            <p:cNvSpPr/>
            <p:nvPr/>
          </p:nvSpPr>
          <p:spPr>
            <a:xfrm>
              <a:off x="329939" y="3578017"/>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7" name="Google Shape;757;p25"/>
            <p:cNvSpPr/>
            <p:nvPr/>
          </p:nvSpPr>
          <p:spPr>
            <a:xfrm>
              <a:off x="329939" y="3754521"/>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8" name="Google Shape;758;p25"/>
            <p:cNvSpPr/>
            <p:nvPr/>
          </p:nvSpPr>
          <p:spPr>
            <a:xfrm>
              <a:off x="187825" y="3048506"/>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9" name="Google Shape;759;p25"/>
            <p:cNvSpPr/>
            <p:nvPr/>
          </p:nvSpPr>
          <p:spPr>
            <a:xfrm>
              <a:off x="187825" y="3225010"/>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0" name="Google Shape;760;p25"/>
            <p:cNvSpPr/>
            <p:nvPr/>
          </p:nvSpPr>
          <p:spPr>
            <a:xfrm>
              <a:off x="187825" y="3401514"/>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1" name="Google Shape;761;p25"/>
            <p:cNvSpPr/>
            <p:nvPr/>
          </p:nvSpPr>
          <p:spPr>
            <a:xfrm>
              <a:off x="187825" y="3578017"/>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2" name="Google Shape;762;p25"/>
            <p:cNvSpPr/>
            <p:nvPr/>
          </p:nvSpPr>
          <p:spPr>
            <a:xfrm>
              <a:off x="187825" y="3754521"/>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3" name="Google Shape;763;p25"/>
            <p:cNvSpPr/>
            <p:nvPr/>
          </p:nvSpPr>
          <p:spPr>
            <a:xfrm>
              <a:off x="45711" y="3048506"/>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4" name="Google Shape;764;p25"/>
            <p:cNvSpPr/>
            <p:nvPr/>
          </p:nvSpPr>
          <p:spPr>
            <a:xfrm>
              <a:off x="45711" y="3225010"/>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5" name="Google Shape;765;p25"/>
            <p:cNvSpPr/>
            <p:nvPr/>
          </p:nvSpPr>
          <p:spPr>
            <a:xfrm>
              <a:off x="45711" y="3401514"/>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6" name="Google Shape;766;p25"/>
            <p:cNvSpPr/>
            <p:nvPr/>
          </p:nvSpPr>
          <p:spPr>
            <a:xfrm>
              <a:off x="45711" y="3578017"/>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7" name="Google Shape;767;p25"/>
            <p:cNvSpPr/>
            <p:nvPr/>
          </p:nvSpPr>
          <p:spPr>
            <a:xfrm>
              <a:off x="45711" y="3754521"/>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768" name="Google Shape;768;p25"/>
          <p:cNvSpPr/>
          <p:nvPr/>
        </p:nvSpPr>
        <p:spPr>
          <a:xfrm>
            <a:off x="1233996" y="248764"/>
            <a:ext cx="9438607" cy="717395"/>
          </a:xfrm>
          <a:prstGeom prst="roundRect">
            <a:avLst>
              <a:gd fmla="val 16667" name="adj"/>
            </a:avLst>
          </a:prstGeom>
          <a:gradFill>
            <a:gsLst>
              <a:gs pos="0">
                <a:srgbClr val="D1D1D1"/>
              </a:gs>
              <a:gs pos="50000">
                <a:srgbClr val="C7C7C7"/>
              </a:gs>
              <a:gs pos="100000">
                <a:srgbClr val="C0C0C0"/>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69" name="Google Shape;769;p25"/>
          <p:cNvSpPr txBox="1"/>
          <p:nvPr>
            <p:ph type="title"/>
          </p:nvPr>
        </p:nvSpPr>
        <p:spPr>
          <a:xfrm>
            <a:off x="1347347" y="248773"/>
            <a:ext cx="9211800" cy="9942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C00000"/>
              </a:buClr>
              <a:buSzPts val="3200"/>
              <a:buFont typeface="Arial"/>
              <a:buNone/>
            </a:pPr>
            <a:r>
              <a:rPr b="1" lang="ru-RU" sz="3200">
                <a:solidFill>
                  <a:srgbClr val="C00000"/>
                </a:solidFill>
                <a:latin typeface="Arial"/>
                <a:ea typeface="Arial"/>
                <a:cs typeface="Arial"/>
                <a:sym typeface="Arial"/>
              </a:rPr>
              <a:t>2. Оқытудың белсенді әдістерін қолдану</a:t>
            </a:r>
            <a:endParaRPr sz="3200">
              <a:latin typeface="Arial"/>
              <a:ea typeface="Arial"/>
              <a:cs typeface="Arial"/>
              <a:sym typeface="Arial"/>
            </a:endParaRPr>
          </a:p>
          <a:p>
            <a:pPr indent="0" lvl="0" marL="0" rtl="0" algn="ctr">
              <a:lnSpc>
                <a:spcPct val="90000"/>
              </a:lnSpc>
              <a:spcBef>
                <a:spcPts val="0"/>
              </a:spcBef>
              <a:spcAft>
                <a:spcPts val="0"/>
              </a:spcAft>
              <a:buClr>
                <a:srgbClr val="C00000"/>
              </a:buClr>
              <a:buSzPts val="2800"/>
              <a:buFont typeface="Arial"/>
              <a:buNone/>
            </a:pPr>
            <a:r>
              <a:t/>
            </a:r>
            <a:endParaRPr b="1" sz="2800">
              <a:solidFill>
                <a:srgbClr val="C00000"/>
              </a:solidFill>
              <a:latin typeface="Arial"/>
              <a:ea typeface="Arial"/>
              <a:cs typeface="Arial"/>
              <a:sym typeface="Arial"/>
            </a:endParaRPr>
          </a:p>
        </p:txBody>
      </p:sp>
      <p:sp>
        <p:nvSpPr>
          <p:cNvPr id="770" name="Google Shape;770;p25"/>
          <p:cNvSpPr txBox="1"/>
          <p:nvPr/>
        </p:nvSpPr>
        <p:spPr>
          <a:xfrm>
            <a:off x="4146100" y="966150"/>
            <a:ext cx="4403700" cy="418800"/>
          </a:xfrm>
          <a:prstGeom prst="rect">
            <a:avLst/>
          </a:prstGeom>
          <a:noFill/>
          <a:ln>
            <a:noFill/>
          </a:ln>
        </p:spPr>
        <p:txBody>
          <a:bodyPr anchorCtr="0" anchor="t" bIns="91425" lIns="91425" spcFirstLastPara="1" rIns="91425" wrap="square" tIns="91425">
            <a:noAutofit/>
          </a:bodyPr>
          <a:lstStyle/>
          <a:p>
            <a:pPr indent="449580" lvl="0" marL="0" rtl="0" algn="just">
              <a:spcBef>
                <a:spcPts val="0"/>
              </a:spcBef>
              <a:spcAft>
                <a:spcPts val="0"/>
              </a:spcAft>
              <a:buClr>
                <a:schemeClr val="dk1"/>
              </a:buClr>
              <a:buSzPts val="1100"/>
              <a:buFont typeface="Arial"/>
              <a:buNone/>
            </a:pPr>
            <a:r>
              <a:rPr b="1" i="1" lang="ru-RU" sz="2300">
                <a:solidFill>
                  <a:schemeClr val="accent1"/>
                </a:solidFill>
              </a:rPr>
              <a:t>Сараланған тәсіл</a:t>
            </a:r>
            <a:endParaRPr b="1" i="1" sz="2300">
              <a:solidFill>
                <a:schemeClr val="accent1"/>
              </a:solidFill>
            </a:endParaRPr>
          </a:p>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sp>
        <p:nvSpPr>
          <p:cNvPr id="771" name="Google Shape;771;p25"/>
          <p:cNvSpPr txBox="1"/>
          <p:nvPr/>
        </p:nvSpPr>
        <p:spPr>
          <a:xfrm>
            <a:off x="940175" y="1679850"/>
            <a:ext cx="10308600" cy="4158000"/>
          </a:xfrm>
          <a:prstGeom prst="rect">
            <a:avLst/>
          </a:prstGeom>
          <a:noFill/>
          <a:ln>
            <a:noFill/>
          </a:ln>
        </p:spPr>
        <p:txBody>
          <a:bodyPr anchorCtr="0" anchor="t" bIns="91425" lIns="91425" spcFirstLastPara="1" rIns="91425" wrap="square" tIns="91425">
            <a:noAutofit/>
          </a:bodyPr>
          <a:lstStyle/>
          <a:p>
            <a:pPr indent="449580" lvl="0" marL="0" rtl="0" algn="just">
              <a:spcBef>
                <a:spcPts val="0"/>
              </a:spcBef>
              <a:spcAft>
                <a:spcPts val="0"/>
              </a:spcAft>
              <a:buNone/>
            </a:pPr>
            <a:r>
              <a:rPr b="1" i="1" lang="ru-RU" sz="1500">
                <a:solidFill>
                  <a:schemeClr val="dk1"/>
                </a:solidFill>
              </a:rPr>
              <a:t>Қазіргі мектепте оқуға сараланған көзқарастың қажеттілігі күмән тудырмайды. Біз мұны қалаймыз ба, жоқ па, жүргізілген бөлімдер мен бақылау жұмыстары бізге жеке оқушыларда ғана емес, жоғары, орташа және төмен білім деңгейлерін береді .</a:t>
            </a:r>
            <a:endParaRPr b="1" i="1" sz="1500">
              <a:solidFill>
                <a:schemeClr val="dk1"/>
              </a:solidFill>
            </a:endParaRPr>
          </a:p>
          <a:p>
            <a:pPr indent="449580" lvl="0" marL="0" rtl="0" algn="just">
              <a:spcBef>
                <a:spcPts val="0"/>
              </a:spcBef>
              <a:spcAft>
                <a:spcPts val="0"/>
              </a:spcAft>
              <a:buClr>
                <a:schemeClr val="dk1"/>
              </a:buClr>
              <a:buSzPts val="1100"/>
              <a:buFont typeface="Arial"/>
              <a:buNone/>
            </a:pPr>
            <a:r>
              <a:t/>
            </a:r>
            <a:endParaRPr sz="1500">
              <a:solidFill>
                <a:schemeClr val="dk1"/>
              </a:solidFill>
            </a:endParaRPr>
          </a:p>
          <a:p>
            <a:pPr indent="449580" lvl="0" marL="0" rtl="0" algn="just">
              <a:spcBef>
                <a:spcPts val="0"/>
              </a:spcBef>
              <a:spcAft>
                <a:spcPts val="0"/>
              </a:spcAft>
              <a:buClr>
                <a:schemeClr val="dk1"/>
              </a:buClr>
              <a:buSzPts val="1100"/>
              <a:buFont typeface="Arial"/>
              <a:buNone/>
            </a:pPr>
            <a:r>
              <a:rPr lang="ru-RU" sz="1500">
                <a:solidFill>
                  <a:schemeClr val="dk1"/>
                </a:solidFill>
              </a:rPr>
              <a:t>Көп деңгейлі дайындығы бар сыныптардағы мәселелерді шешуде мен бірнеше әдістерді қолданамын:</a:t>
            </a:r>
            <a:endParaRPr sz="1500">
              <a:solidFill>
                <a:schemeClr val="dk1"/>
              </a:solidFill>
            </a:endParaRPr>
          </a:p>
          <a:p>
            <a:pPr indent="449580" lvl="0" marL="0" rtl="0" algn="just">
              <a:spcBef>
                <a:spcPts val="0"/>
              </a:spcBef>
              <a:spcAft>
                <a:spcPts val="0"/>
              </a:spcAft>
              <a:buClr>
                <a:schemeClr val="dk1"/>
              </a:buClr>
              <a:buSzPts val="1100"/>
              <a:buFont typeface="Arial"/>
              <a:buNone/>
            </a:pPr>
            <a:r>
              <a:rPr lang="ru-RU" sz="1500">
                <a:solidFill>
                  <a:schemeClr val="dk1"/>
                </a:solidFill>
              </a:rPr>
              <a:t>1) «тапсырмалар деңгейі». Мен тақтаға шешілетін тапсырмалардың бірқатар нөмірлерін жазамын; әр оқушы біріншісін шеше отырып, студент өзі жасаған парақты мұғалімге көрсетеді және келесіге көшеді. Осылайша, әрқайсысы қолынан келетін қарқынмен жұмыс істейді; </a:t>
            </a:r>
            <a:endParaRPr sz="1500">
              <a:solidFill>
                <a:schemeClr val="dk1"/>
              </a:solidFill>
            </a:endParaRPr>
          </a:p>
          <a:p>
            <a:pPr indent="449580" lvl="0" marL="0" rtl="0" algn="just">
              <a:spcBef>
                <a:spcPts val="0"/>
              </a:spcBef>
              <a:spcAft>
                <a:spcPts val="0"/>
              </a:spcAft>
              <a:buClr>
                <a:schemeClr val="dk1"/>
              </a:buClr>
              <a:buSzPts val="1100"/>
              <a:buFont typeface="Arial"/>
              <a:buNone/>
            </a:pPr>
            <a:r>
              <a:rPr lang="ru-RU" sz="1500">
                <a:solidFill>
                  <a:schemeClr val="dk1"/>
                </a:solidFill>
              </a:rPr>
              <a:t>2) «деңгейлер бойынша тапсырмалар» әр оқушы өзі үшін «3», «4» немесе «5» бағалауға арналған тапсырмалар деңгейін таңдайды. Бестік және төрттік оқушылардан тұратын топтарға күрделілігі жоғары тапсырмалар ұсынылады, ал үштік топтарға қарапайым, типтік тапсырмалар ұсынылады;</a:t>
            </a:r>
            <a:endParaRPr sz="1500">
              <a:solidFill>
                <a:schemeClr val="dk1"/>
              </a:solidFill>
            </a:endParaRPr>
          </a:p>
          <a:p>
            <a:pPr indent="449580" lvl="0" marL="0" rtl="0" algn="just">
              <a:spcBef>
                <a:spcPts val="0"/>
              </a:spcBef>
              <a:spcAft>
                <a:spcPts val="0"/>
              </a:spcAft>
              <a:buNone/>
            </a:pPr>
            <a:r>
              <a:rPr lang="ru-RU" sz="1500">
                <a:solidFill>
                  <a:schemeClr val="dk1"/>
                </a:solidFill>
              </a:rPr>
              <a:t>3) сабаққа берілген тізімнен «өз қарқынымен» есептерді шешу;</a:t>
            </a:r>
            <a:endParaRPr sz="1500">
              <a:solidFill>
                <a:schemeClr val="dk1"/>
              </a:solidFill>
            </a:endParaRPr>
          </a:p>
          <a:p>
            <a:pPr indent="449580" lvl="0" marL="0" rtl="0" algn="just">
              <a:spcBef>
                <a:spcPts val="0"/>
              </a:spcBef>
              <a:spcAft>
                <a:spcPts val="0"/>
              </a:spcAft>
              <a:buClr>
                <a:schemeClr val="dk1"/>
              </a:buClr>
              <a:buSzPts val="1100"/>
              <a:buFont typeface="Arial"/>
              <a:buNone/>
            </a:pPr>
            <a:r>
              <a:t/>
            </a:r>
            <a:endParaRPr sz="1500">
              <a:solidFill>
                <a:schemeClr val="dk1"/>
              </a:solidFill>
            </a:endParaRPr>
          </a:p>
          <a:p>
            <a:pPr indent="0" lvl="0" marL="0" rtl="0" algn="just">
              <a:spcBef>
                <a:spcPts val="0"/>
              </a:spcBef>
              <a:spcAft>
                <a:spcPts val="0"/>
              </a:spcAft>
              <a:buNone/>
            </a:pPr>
            <a:r>
              <a:rPr lang="ru-RU" sz="1500">
                <a:solidFill>
                  <a:schemeClr val="dk1"/>
                </a:solidFill>
              </a:rPr>
              <a:t> 	Күрделілігі бойынша үш түрлі нұсқада бақылау жұмысын беру: I — әлсіз, II — орта, III — жоғары; әрбір оқушы шеше алатын біреуін таңдайды.</a:t>
            </a:r>
            <a:endParaRPr sz="1500">
              <a:solidFill>
                <a:schemeClr val="dk1"/>
              </a:solidFill>
            </a:endParaRPr>
          </a:p>
          <a:p>
            <a:pPr indent="0" lvl="0" marL="0" rtl="0" algn="just">
              <a:spcBef>
                <a:spcPts val="0"/>
              </a:spcBef>
              <a:spcAft>
                <a:spcPts val="0"/>
              </a:spcAft>
              <a:buClr>
                <a:schemeClr val="dk1"/>
              </a:buClr>
              <a:buSzPts val="1100"/>
              <a:buFont typeface="Arial"/>
              <a:buNone/>
            </a:pPr>
            <a:r>
              <a:t/>
            </a:r>
            <a:endParaRPr sz="1500">
              <a:solidFill>
                <a:schemeClr val="dk1"/>
              </a:solidFill>
            </a:endParaRPr>
          </a:p>
          <a:p>
            <a:pPr indent="457200" lvl="0" marL="0" rtl="0" algn="just">
              <a:spcBef>
                <a:spcPts val="0"/>
              </a:spcBef>
              <a:spcAft>
                <a:spcPts val="0"/>
              </a:spcAft>
              <a:buClr>
                <a:schemeClr val="dk1"/>
              </a:buClr>
              <a:buSzPts val="1100"/>
              <a:buFont typeface="Arial"/>
              <a:buNone/>
            </a:pPr>
            <a:r>
              <a:rPr i="1" lang="ru-RU" sz="1500">
                <a:solidFill>
                  <a:schemeClr val="dk1"/>
                </a:solidFill>
              </a:rPr>
              <a:t>Оқытуға сараланған көзқарас әркімге өзін жақсы жағынан көрсетуге және өзін құрметке лайық тұлға ретінде көрсетуге мүмкіндік береді.</a:t>
            </a:r>
            <a:endParaRPr i="1" sz="1500">
              <a:solidFill>
                <a:schemeClr val="dk1"/>
              </a:solidFill>
            </a:endParaRPr>
          </a:p>
          <a:p>
            <a:pPr indent="0" lvl="0" marL="0" rtl="0" algn="l">
              <a:spcBef>
                <a:spcPts val="0"/>
              </a:spcBef>
              <a:spcAft>
                <a:spcPts val="0"/>
              </a:spcAft>
              <a:buNone/>
            </a:pPr>
            <a:r>
              <a:t/>
            </a:r>
            <a:endParaRPr sz="29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75" name="Shape 775"/>
        <p:cNvGrpSpPr/>
        <p:nvPr/>
      </p:nvGrpSpPr>
      <p:grpSpPr>
        <a:xfrm>
          <a:off x="0" y="0"/>
          <a:ext cx="0" cy="0"/>
          <a:chOff x="0" y="0"/>
          <a:chExt cx="0" cy="0"/>
        </a:xfrm>
      </p:grpSpPr>
      <p:sp>
        <p:nvSpPr>
          <p:cNvPr id="776" name="Google Shape;776;p26"/>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7" name="Google Shape;777;p26"/>
          <p:cNvSpPr/>
          <p:nvPr/>
        </p:nvSpPr>
        <p:spPr>
          <a:xfrm>
            <a:off x="-1" y="4526280"/>
            <a:ext cx="9975273" cy="233172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8" name="Google Shape;778;p26"/>
          <p:cNvSpPr/>
          <p:nvPr/>
        </p:nvSpPr>
        <p:spPr>
          <a:xfrm>
            <a:off x="472051" y="524740"/>
            <a:ext cx="11247900" cy="57651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779" name="Google Shape;779;p26"/>
          <p:cNvGrpSpPr/>
          <p:nvPr/>
        </p:nvGrpSpPr>
        <p:grpSpPr>
          <a:xfrm>
            <a:off x="11873418" y="44816"/>
            <a:ext cx="233303" cy="772404"/>
            <a:chOff x="11873418" y="44816"/>
            <a:chExt cx="233303" cy="772404"/>
          </a:xfrm>
        </p:grpSpPr>
        <p:sp>
          <p:nvSpPr>
            <p:cNvPr id="780" name="Google Shape;780;p26"/>
            <p:cNvSpPr/>
            <p:nvPr/>
          </p:nvSpPr>
          <p:spPr>
            <a:xfrm rot="5400000">
              <a:off x="12043605" y="46121"/>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1" name="Google Shape;781;p26"/>
            <p:cNvSpPr/>
            <p:nvPr/>
          </p:nvSpPr>
          <p:spPr>
            <a:xfrm rot="5400000">
              <a:off x="11872115" y="46120"/>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2" name="Google Shape;782;p26"/>
            <p:cNvSpPr/>
            <p:nvPr/>
          </p:nvSpPr>
          <p:spPr>
            <a:xfrm rot="5400000">
              <a:off x="12046191" y="756690"/>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3" name="Google Shape;783;p26"/>
            <p:cNvSpPr/>
            <p:nvPr/>
          </p:nvSpPr>
          <p:spPr>
            <a:xfrm rot="5400000">
              <a:off x="11872455" y="756690"/>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4" name="Google Shape;784;p26"/>
            <p:cNvSpPr/>
            <p:nvPr/>
          </p:nvSpPr>
          <p:spPr>
            <a:xfrm rot="5400000">
              <a:off x="12046191" y="614576"/>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5" name="Google Shape;785;p26"/>
            <p:cNvSpPr/>
            <p:nvPr/>
          </p:nvSpPr>
          <p:spPr>
            <a:xfrm rot="5400000">
              <a:off x="11872455" y="614576"/>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6" name="Google Shape;786;p26"/>
            <p:cNvSpPr/>
            <p:nvPr/>
          </p:nvSpPr>
          <p:spPr>
            <a:xfrm rot="5400000">
              <a:off x="12046191" y="472462"/>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7" name="Google Shape;787;p26"/>
            <p:cNvSpPr/>
            <p:nvPr/>
          </p:nvSpPr>
          <p:spPr>
            <a:xfrm rot="5400000">
              <a:off x="11872455" y="472462"/>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8" name="Google Shape;788;p26"/>
            <p:cNvSpPr/>
            <p:nvPr/>
          </p:nvSpPr>
          <p:spPr>
            <a:xfrm rot="5400000">
              <a:off x="12046191" y="330348"/>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9" name="Google Shape;789;p26"/>
            <p:cNvSpPr/>
            <p:nvPr/>
          </p:nvSpPr>
          <p:spPr>
            <a:xfrm rot="5400000">
              <a:off x="11872455" y="330348"/>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0" name="Google Shape;790;p26"/>
            <p:cNvSpPr/>
            <p:nvPr/>
          </p:nvSpPr>
          <p:spPr>
            <a:xfrm rot="5400000">
              <a:off x="12046191" y="188234"/>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1" name="Google Shape;791;p26"/>
            <p:cNvSpPr/>
            <p:nvPr/>
          </p:nvSpPr>
          <p:spPr>
            <a:xfrm rot="5400000">
              <a:off x="11872455" y="188234"/>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792" name="Google Shape;792;p26"/>
          <p:cNvGrpSpPr/>
          <p:nvPr/>
        </p:nvGrpSpPr>
        <p:grpSpPr>
          <a:xfrm>
            <a:off x="54864" y="3048506"/>
            <a:ext cx="630289" cy="765242"/>
            <a:chOff x="45711" y="3048506"/>
            <a:chExt cx="630289" cy="765242"/>
          </a:xfrm>
        </p:grpSpPr>
        <p:sp>
          <p:nvSpPr>
            <p:cNvPr id="793" name="Google Shape;793;p26"/>
            <p:cNvSpPr/>
            <p:nvPr/>
          </p:nvSpPr>
          <p:spPr>
            <a:xfrm>
              <a:off x="614166" y="3048506"/>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4" name="Google Shape;794;p26"/>
            <p:cNvSpPr/>
            <p:nvPr/>
          </p:nvSpPr>
          <p:spPr>
            <a:xfrm>
              <a:off x="614166" y="3225010"/>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5" name="Google Shape;795;p26"/>
            <p:cNvSpPr/>
            <p:nvPr/>
          </p:nvSpPr>
          <p:spPr>
            <a:xfrm>
              <a:off x="614166" y="3401514"/>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6" name="Google Shape;796;p26"/>
            <p:cNvSpPr/>
            <p:nvPr/>
          </p:nvSpPr>
          <p:spPr>
            <a:xfrm>
              <a:off x="614166" y="3578017"/>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7" name="Google Shape;797;p26"/>
            <p:cNvSpPr/>
            <p:nvPr/>
          </p:nvSpPr>
          <p:spPr>
            <a:xfrm>
              <a:off x="614166" y="3754521"/>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8" name="Google Shape;798;p26"/>
            <p:cNvSpPr/>
            <p:nvPr/>
          </p:nvSpPr>
          <p:spPr>
            <a:xfrm>
              <a:off x="472053" y="3048506"/>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9" name="Google Shape;799;p26"/>
            <p:cNvSpPr/>
            <p:nvPr/>
          </p:nvSpPr>
          <p:spPr>
            <a:xfrm>
              <a:off x="472053" y="3225010"/>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0" name="Google Shape;800;p26"/>
            <p:cNvSpPr/>
            <p:nvPr/>
          </p:nvSpPr>
          <p:spPr>
            <a:xfrm>
              <a:off x="472053" y="3401514"/>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1" name="Google Shape;801;p26"/>
            <p:cNvSpPr/>
            <p:nvPr/>
          </p:nvSpPr>
          <p:spPr>
            <a:xfrm>
              <a:off x="472053" y="3578017"/>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2" name="Google Shape;802;p26"/>
            <p:cNvSpPr/>
            <p:nvPr/>
          </p:nvSpPr>
          <p:spPr>
            <a:xfrm>
              <a:off x="472053" y="3754521"/>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3" name="Google Shape;803;p26"/>
            <p:cNvSpPr/>
            <p:nvPr/>
          </p:nvSpPr>
          <p:spPr>
            <a:xfrm>
              <a:off x="329939" y="3048506"/>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4" name="Google Shape;804;p26"/>
            <p:cNvSpPr/>
            <p:nvPr/>
          </p:nvSpPr>
          <p:spPr>
            <a:xfrm>
              <a:off x="329939" y="3225010"/>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5" name="Google Shape;805;p26"/>
            <p:cNvSpPr/>
            <p:nvPr/>
          </p:nvSpPr>
          <p:spPr>
            <a:xfrm>
              <a:off x="329939" y="3401514"/>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6" name="Google Shape;806;p26"/>
            <p:cNvSpPr/>
            <p:nvPr/>
          </p:nvSpPr>
          <p:spPr>
            <a:xfrm>
              <a:off x="329939" y="3578017"/>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7" name="Google Shape;807;p26"/>
            <p:cNvSpPr/>
            <p:nvPr/>
          </p:nvSpPr>
          <p:spPr>
            <a:xfrm>
              <a:off x="329939" y="3754521"/>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8" name="Google Shape;808;p26"/>
            <p:cNvSpPr/>
            <p:nvPr/>
          </p:nvSpPr>
          <p:spPr>
            <a:xfrm>
              <a:off x="187825" y="3048506"/>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9" name="Google Shape;809;p26"/>
            <p:cNvSpPr/>
            <p:nvPr/>
          </p:nvSpPr>
          <p:spPr>
            <a:xfrm>
              <a:off x="187825" y="3225010"/>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0" name="Google Shape;810;p26"/>
            <p:cNvSpPr/>
            <p:nvPr/>
          </p:nvSpPr>
          <p:spPr>
            <a:xfrm>
              <a:off x="187825" y="3401514"/>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1" name="Google Shape;811;p26"/>
            <p:cNvSpPr/>
            <p:nvPr/>
          </p:nvSpPr>
          <p:spPr>
            <a:xfrm>
              <a:off x="187825" y="3578017"/>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2" name="Google Shape;812;p26"/>
            <p:cNvSpPr/>
            <p:nvPr/>
          </p:nvSpPr>
          <p:spPr>
            <a:xfrm>
              <a:off x="187825" y="3754521"/>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3" name="Google Shape;813;p26"/>
            <p:cNvSpPr/>
            <p:nvPr/>
          </p:nvSpPr>
          <p:spPr>
            <a:xfrm>
              <a:off x="45711" y="3048506"/>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4" name="Google Shape;814;p26"/>
            <p:cNvSpPr/>
            <p:nvPr/>
          </p:nvSpPr>
          <p:spPr>
            <a:xfrm>
              <a:off x="45711" y="3225010"/>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5" name="Google Shape;815;p26"/>
            <p:cNvSpPr/>
            <p:nvPr/>
          </p:nvSpPr>
          <p:spPr>
            <a:xfrm>
              <a:off x="45711" y="3401514"/>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6" name="Google Shape;816;p26"/>
            <p:cNvSpPr/>
            <p:nvPr/>
          </p:nvSpPr>
          <p:spPr>
            <a:xfrm>
              <a:off x="45711" y="3578017"/>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7" name="Google Shape;817;p26"/>
            <p:cNvSpPr/>
            <p:nvPr/>
          </p:nvSpPr>
          <p:spPr>
            <a:xfrm>
              <a:off x="45711" y="3754521"/>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818" name="Google Shape;818;p26"/>
          <p:cNvSpPr txBox="1"/>
          <p:nvPr>
            <p:ph idx="1" type="body"/>
          </p:nvPr>
        </p:nvSpPr>
        <p:spPr>
          <a:xfrm>
            <a:off x="5330000" y="1456850"/>
            <a:ext cx="5965500" cy="4671300"/>
          </a:xfrm>
          <a:prstGeom prst="rect">
            <a:avLst/>
          </a:prstGeom>
          <a:noFill/>
          <a:ln>
            <a:noFill/>
          </a:ln>
        </p:spPr>
        <p:txBody>
          <a:bodyPr anchorCtr="0" anchor="ctr" bIns="45700" lIns="91425" spcFirstLastPara="1" rIns="91425" wrap="square" tIns="45700">
            <a:normAutofit fontScale="25000" lnSpcReduction="10000"/>
          </a:bodyPr>
          <a:lstStyle/>
          <a:p>
            <a:pPr indent="0" lvl="0" marL="0" rtl="0" algn="just">
              <a:lnSpc>
                <a:spcPct val="100000"/>
              </a:lnSpc>
              <a:spcBef>
                <a:spcPts val="0"/>
              </a:spcBef>
              <a:spcAft>
                <a:spcPts val="0"/>
              </a:spcAft>
              <a:buClr>
                <a:schemeClr val="dk1"/>
              </a:buClr>
              <a:buSzPct val="78571"/>
              <a:buFont typeface="Arial"/>
              <a:buNone/>
            </a:pPr>
            <a:r>
              <a:t/>
            </a:r>
            <a:endParaRPr i="1" sz="1400">
              <a:latin typeface="Times New Roman"/>
              <a:ea typeface="Times New Roman"/>
              <a:cs typeface="Times New Roman"/>
              <a:sym typeface="Times New Roman"/>
            </a:endParaRPr>
          </a:p>
          <a:p>
            <a:pPr indent="449580" lvl="0" marL="0" rtl="0" algn="just">
              <a:lnSpc>
                <a:spcPct val="100000"/>
              </a:lnSpc>
              <a:spcBef>
                <a:spcPts val="0"/>
              </a:spcBef>
              <a:spcAft>
                <a:spcPts val="0"/>
              </a:spcAft>
              <a:buClr>
                <a:schemeClr val="dk1"/>
              </a:buClr>
              <a:buSzPts val="275"/>
              <a:buNone/>
            </a:pPr>
            <a:r>
              <a:rPr b="1" lang="ru-RU" sz="7227">
                <a:latin typeface="Times New Roman"/>
                <a:ea typeface="Times New Roman"/>
                <a:cs typeface="Times New Roman"/>
                <a:sym typeface="Times New Roman"/>
              </a:rPr>
              <a:t>Архимед Заңын тексеруге болатын «мойынсұнғыш көпіршік» эксперименті «тығыздық» тақырыбын зерттеуге жарамды. Қажетті материалдар: шар, тұз, қағаз қыстырғыштар, үлкен кастрюль және су. Әуе шары ауа болмайтындай етіп сумен толтырылады, содан кейін түйін байлап, допты қағаз қыстырғыштарымен өлшеп, су құйылған кастрюльге түсіру керек. Допқа әсер ететін ауырлық күші қалқымалы күштен үлкен болғандықтан, доп батып кетеді. Егер тұз суға құйылса, ерітіндінің тығыздығы артады, бұл жағдайда шар қалқып шығады, ал үшін шар бетінде қалқып жүреді. Интеллект бұзылыстары бар cтуденттер тұз қосылған кезде шардың өзгермелі болатынын көзбен байқады. Осылайша, олар тұз қосу судың тығыздығын арттырады деген қорытындыға келді, соның арқасында доп жүзе алады.</a:t>
            </a:r>
            <a:endParaRPr b="1" sz="7227">
              <a:latin typeface="Times New Roman"/>
              <a:ea typeface="Times New Roman"/>
              <a:cs typeface="Times New Roman"/>
              <a:sym typeface="Times New Roman"/>
            </a:endParaRPr>
          </a:p>
          <a:p>
            <a:pPr indent="449580" lvl="0" marL="0" rtl="0" algn="just">
              <a:lnSpc>
                <a:spcPct val="100000"/>
              </a:lnSpc>
              <a:spcBef>
                <a:spcPts val="0"/>
              </a:spcBef>
              <a:spcAft>
                <a:spcPts val="0"/>
              </a:spcAft>
              <a:buClr>
                <a:schemeClr val="dk1"/>
              </a:buClr>
              <a:buSzPct val="52237"/>
              <a:buFont typeface="Arial"/>
              <a:buNone/>
            </a:pPr>
            <a:r>
              <a:t/>
            </a:r>
            <a:endParaRPr b="1" sz="2105">
              <a:latin typeface="Times New Roman"/>
              <a:ea typeface="Times New Roman"/>
              <a:cs typeface="Times New Roman"/>
              <a:sym typeface="Times New Roman"/>
            </a:endParaRPr>
          </a:p>
          <a:p>
            <a:pPr indent="0" lvl="0" marL="0" rtl="0" algn="just">
              <a:lnSpc>
                <a:spcPct val="100000"/>
              </a:lnSpc>
              <a:spcBef>
                <a:spcPts val="0"/>
              </a:spcBef>
              <a:spcAft>
                <a:spcPts val="0"/>
              </a:spcAft>
              <a:buClr>
                <a:srgbClr val="002060"/>
              </a:buClr>
              <a:buSzPct val="73916"/>
              <a:buNone/>
            </a:pPr>
            <a:r>
              <a:t/>
            </a:r>
            <a:endParaRPr b="1" sz="2705">
              <a:solidFill>
                <a:srgbClr val="002060"/>
              </a:solidFill>
              <a:latin typeface="Arial"/>
              <a:ea typeface="Arial"/>
              <a:cs typeface="Arial"/>
              <a:sym typeface="Arial"/>
            </a:endParaRPr>
          </a:p>
        </p:txBody>
      </p:sp>
      <p:sp>
        <p:nvSpPr>
          <p:cNvPr id="819" name="Google Shape;819;p26"/>
          <p:cNvSpPr/>
          <p:nvPr/>
        </p:nvSpPr>
        <p:spPr>
          <a:xfrm>
            <a:off x="1507046" y="186930"/>
            <a:ext cx="9252600" cy="706200"/>
          </a:xfrm>
          <a:prstGeom prst="roundRect">
            <a:avLst>
              <a:gd fmla="val 16667" name="adj"/>
            </a:avLst>
          </a:prstGeom>
          <a:gradFill>
            <a:gsLst>
              <a:gs pos="0">
                <a:srgbClr val="D1D1D1"/>
              </a:gs>
              <a:gs pos="50000">
                <a:srgbClr val="C7C7C7"/>
              </a:gs>
              <a:gs pos="100000">
                <a:srgbClr val="C0C0C0"/>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820" name="Google Shape;820;p26"/>
          <p:cNvSpPr txBox="1"/>
          <p:nvPr>
            <p:ph type="title"/>
          </p:nvPr>
        </p:nvSpPr>
        <p:spPr>
          <a:xfrm>
            <a:off x="1784163" y="308531"/>
            <a:ext cx="9511200" cy="6210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C00000"/>
              </a:buClr>
              <a:buSzPct val="100000"/>
              <a:buFont typeface="Arial"/>
              <a:buNone/>
            </a:pPr>
            <a:r>
              <a:rPr b="1" lang="ru-RU" sz="3200">
                <a:solidFill>
                  <a:srgbClr val="C00000"/>
                </a:solidFill>
                <a:latin typeface="Arial"/>
                <a:ea typeface="Arial"/>
                <a:cs typeface="Arial"/>
                <a:sym typeface="Arial"/>
              </a:rPr>
              <a:t>2. Оқытудың белсенді әдістерін қолдану</a:t>
            </a:r>
            <a:endParaRPr sz="3200">
              <a:latin typeface="Arial"/>
              <a:ea typeface="Arial"/>
              <a:cs typeface="Arial"/>
              <a:sym typeface="Arial"/>
            </a:endParaRPr>
          </a:p>
          <a:p>
            <a:pPr indent="0" lvl="0" marL="0" rtl="0" algn="ctr">
              <a:lnSpc>
                <a:spcPct val="90000"/>
              </a:lnSpc>
              <a:spcBef>
                <a:spcPts val="0"/>
              </a:spcBef>
              <a:spcAft>
                <a:spcPts val="0"/>
              </a:spcAft>
              <a:buClr>
                <a:srgbClr val="C00000"/>
              </a:buClr>
              <a:buSzPct val="100000"/>
              <a:buFont typeface="Arial"/>
              <a:buNone/>
            </a:pPr>
            <a:r>
              <a:t/>
            </a:r>
            <a:endParaRPr b="1" sz="3100">
              <a:solidFill>
                <a:srgbClr val="C00000"/>
              </a:solidFill>
              <a:latin typeface="Arial"/>
              <a:ea typeface="Arial"/>
              <a:cs typeface="Arial"/>
              <a:sym typeface="Arial"/>
            </a:endParaRPr>
          </a:p>
        </p:txBody>
      </p:sp>
      <p:sp>
        <p:nvSpPr>
          <p:cNvPr id="821" name="Google Shape;821;p26"/>
          <p:cNvSpPr txBox="1"/>
          <p:nvPr/>
        </p:nvSpPr>
        <p:spPr>
          <a:xfrm>
            <a:off x="5561025" y="965925"/>
            <a:ext cx="4230300" cy="332100"/>
          </a:xfrm>
          <a:prstGeom prst="rect">
            <a:avLst/>
          </a:prstGeom>
          <a:noFill/>
          <a:ln>
            <a:noFill/>
          </a:ln>
        </p:spPr>
        <p:txBody>
          <a:bodyPr anchorCtr="0" anchor="t" bIns="91425" lIns="91425" spcFirstLastPara="1" rIns="91425" wrap="square" tIns="91425">
            <a:noAutofit/>
          </a:bodyPr>
          <a:lstStyle/>
          <a:p>
            <a:pPr indent="449580" lvl="0" marL="0" rtl="0" algn="just">
              <a:spcBef>
                <a:spcPts val="0"/>
              </a:spcBef>
              <a:spcAft>
                <a:spcPts val="0"/>
              </a:spcAft>
              <a:buClr>
                <a:schemeClr val="dk1"/>
              </a:buClr>
              <a:buSzPts val="1100"/>
              <a:buFont typeface="Arial"/>
              <a:buNone/>
            </a:pPr>
            <a:r>
              <a:rPr b="1" i="1" lang="ru-RU" sz="2400">
                <a:solidFill>
                  <a:schemeClr val="accent1"/>
                </a:solidFill>
              </a:rPr>
              <a:t>Зерттеу әдісі</a:t>
            </a:r>
            <a:endParaRPr b="1" i="1" sz="2400">
              <a:solidFill>
                <a:schemeClr val="accent1"/>
              </a:solidFill>
            </a:endParaRPr>
          </a:p>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pic>
        <p:nvPicPr>
          <p:cNvPr id="822" name="Google Shape;822;p26"/>
          <p:cNvPicPr preferRelativeResize="0"/>
          <p:nvPr/>
        </p:nvPicPr>
        <p:blipFill>
          <a:blip r:embed="rId3">
            <a:alphaModFix/>
          </a:blip>
          <a:stretch>
            <a:fillRect/>
          </a:stretch>
        </p:blipFill>
        <p:spPr>
          <a:xfrm>
            <a:off x="685150" y="1726450"/>
            <a:ext cx="4132101" cy="41321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26" name="Shape 826"/>
        <p:cNvGrpSpPr/>
        <p:nvPr/>
      </p:nvGrpSpPr>
      <p:grpSpPr>
        <a:xfrm>
          <a:off x="0" y="0"/>
          <a:ext cx="0" cy="0"/>
          <a:chOff x="0" y="0"/>
          <a:chExt cx="0" cy="0"/>
        </a:xfrm>
      </p:grpSpPr>
      <p:sp>
        <p:nvSpPr>
          <p:cNvPr id="827" name="Google Shape;827;p27"/>
          <p:cNvSpPr/>
          <p:nvPr/>
        </p:nvSpPr>
        <p:spPr>
          <a:xfrm>
            <a:off x="0"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8" name="Google Shape;828;p27"/>
          <p:cNvSpPr/>
          <p:nvPr/>
        </p:nvSpPr>
        <p:spPr>
          <a:xfrm>
            <a:off x="-1" y="4526280"/>
            <a:ext cx="9975300" cy="2331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9" name="Google Shape;829;p27"/>
          <p:cNvSpPr/>
          <p:nvPr/>
        </p:nvSpPr>
        <p:spPr>
          <a:xfrm>
            <a:off x="472051" y="524740"/>
            <a:ext cx="11247900" cy="57651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830" name="Google Shape;830;p27"/>
          <p:cNvGrpSpPr/>
          <p:nvPr/>
        </p:nvGrpSpPr>
        <p:grpSpPr>
          <a:xfrm>
            <a:off x="11873545" y="44817"/>
            <a:ext cx="233176" cy="772370"/>
            <a:chOff x="11873546" y="44817"/>
            <a:chExt cx="233176" cy="772370"/>
          </a:xfrm>
        </p:grpSpPr>
        <p:sp>
          <p:nvSpPr>
            <p:cNvPr id="831" name="Google Shape;831;p27"/>
            <p:cNvSpPr/>
            <p:nvPr/>
          </p:nvSpPr>
          <p:spPr>
            <a:xfrm rot="5400000">
              <a:off x="12043686" y="46167"/>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2" name="Google Shape;832;p27"/>
            <p:cNvSpPr/>
            <p:nvPr/>
          </p:nvSpPr>
          <p:spPr>
            <a:xfrm rot="5400000">
              <a:off x="11872196" y="46166"/>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3" name="Google Shape;833;p27"/>
            <p:cNvSpPr/>
            <p:nvPr/>
          </p:nvSpPr>
          <p:spPr>
            <a:xfrm rot="5400000">
              <a:off x="12046272" y="756737"/>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4" name="Google Shape;834;p27"/>
            <p:cNvSpPr/>
            <p:nvPr/>
          </p:nvSpPr>
          <p:spPr>
            <a:xfrm rot="5400000">
              <a:off x="11872536" y="756737"/>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5" name="Google Shape;835;p27"/>
            <p:cNvSpPr/>
            <p:nvPr/>
          </p:nvSpPr>
          <p:spPr>
            <a:xfrm rot="5400000">
              <a:off x="12046272" y="614623"/>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6" name="Google Shape;836;p27"/>
            <p:cNvSpPr/>
            <p:nvPr/>
          </p:nvSpPr>
          <p:spPr>
            <a:xfrm rot="5400000">
              <a:off x="11872536" y="614623"/>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7" name="Google Shape;837;p27"/>
            <p:cNvSpPr/>
            <p:nvPr/>
          </p:nvSpPr>
          <p:spPr>
            <a:xfrm rot="5400000">
              <a:off x="12046272" y="472509"/>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8" name="Google Shape;838;p27"/>
            <p:cNvSpPr/>
            <p:nvPr/>
          </p:nvSpPr>
          <p:spPr>
            <a:xfrm rot="5400000">
              <a:off x="11872536" y="472509"/>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9" name="Google Shape;839;p27"/>
            <p:cNvSpPr/>
            <p:nvPr/>
          </p:nvSpPr>
          <p:spPr>
            <a:xfrm rot="5400000">
              <a:off x="12046272" y="330395"/>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0" name="Google Shape;840;p27"/>
            <p:cNvSpPr/>
            <p:nvPr/>
          </p:nvSpPr>
          <p:spPr>
            <a:xfrm rot="5400000">
              <a:off x="11872536" y="330395"/>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1" name="Google Shape;841;p27"/>
            <p:cNvSpPr/>
            <p:nvPr/>
          </p:nvSpPr>
          <p:spPr>
            <a:xfrm rot="5400000">
              <a:off x="12046272" y="188281"/>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2" name="Google Shape;842;p27"/>
            <p:cNvSpPr/>
            <p:nvPr/>
          </p:nvSpPr>
          <p:spPr>
            <a:xfrm rot="5400000">
              <a:off x="11872536" y="188281"/>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843" name="Google Shape;843;p27"/>
          <p:cNvGrpSpPr/>
          <p:nvPr/>
        </p:nvGrpSpPr>
        <p:grpSpPr>
          <a:xfrm>
            <a:off x="54864" y="3048506"/>
            <a:ext cx="630255" cy="765115"/>
            <a:chOff x="45711" y="3048506"/>
            <a:chExt cx="630255" cy="765115"/>
          </a:xfrm>
        </p:grpSpPr>
        <p:sp>
          <p:nvSpPr>
            <p:cNvPr id="844" name="Google Shape;844;p27"/>
            <p:cNvSpPr/>
            <p:nvPr/>
          </p:nvSpPr>
          <p:spPr>
            <a:xfrm>
              <a:off x="614166" y="3048506"/>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5" name="Google Shape;845;p27"/>
            <p:cNvSpPr/>
            <p:nvPr/>
          </p:nvSpPr>
          <p:spPr>
            <a:xfrm>
              <a:off x="614166" y="3225010"/>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6" name="Google Shape;846;p27"/>
            <p:cNvSpPr/>
            <p:nvPr/>
          </p:nvSpPr>
          <p:spPr>
            <a:xfrm>
              <a:off x="614166" y="3401514"/>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7" name="Google Shape;847;p27"/>
            <p:cNvSpPr/>
            <p:nvPr/>
          </p:nvSpPr>
          <p:spPr>
            <a:xfrm>
              <a:off x="614166" y="3578017"/>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8" name="Google Shape;848;p27"/>
            <p:cNvSpPr/>
            <p:nvPr/>
          </p:nvSpPr>
          <p:spPr>
            <a:xfrm>
              <a:off x="614166" y="3754521"/>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9" name="Google Shape;849;p27"/>
            <p:cNvSpPr/>
            <p:nvPr/>
          </p:nvSpPr>
          <p:spPr>
            <a:xfrm>
              <a:off x="472053" y="3048506"/>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0" name="Google Shape;850;p27"/>
            <p:cNvSpPr/>
            <p:nvPr/>
          </p:nvSpPr>
          <p:spPr>
            <a:xfrm>
              <a:off x="472053" y="3225010"/>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1" name="Google Shape;851;p27"/>
            <p:cNvSpPr/>
            <p:nvPr/>
          </p:nvSpPr>
          <p:spPr>
            <a:xfrm>
              <a:off x="472053" y="3401514"/>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2" name="Google Shape;852;p27"/>
            <p:cNvSpPr/>
            <p:nvPr/>
          </p:nvSpPr>
          <p:spPr>
            <a:xfrm>
              <a:off x="472053" y="3578017"/>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3" name="Google Shape;853;p27"/>
            <p:cNvSpPr/>
            <p:nvPr/>
          </p:nvSpPr>
          <p:spPr>
            <a:xfrm>
              <a:off x="472053" y="3754521"/>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4" name="Google Shape;854;p27"/>
            <p:cNvSpPr/>
            <p:nvPr/>
          </p:nvSpPr>
          <p:spPr>
            <a:xfrm>
              <a:off x="329939" y="3048506"/>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5" name="Google Shape;855;p27"/>
            <p:cNvSpPr/>
            <p:nvPr/>
          </p:nvSpPr>
          <p:spPr>
            <a:xfrm>
              <a:off x="329939" y="3225010"/>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6" name="Google Shape;856;p27"/>
            <p:cNvSpPr/>
            <p:nvPr/>
          </p:nvSpPr>
          <p:spPr>
            <a:xfrm>
              <a:off x="329939" y="3401514"/>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7" name="Google Shape;857;p27"/>
            <p:cNvSpPr/>
            <p:nvPr/>
          </p:nvSpPr>
          <p:spPr>
            <a:xfrm>
              <a:off x="329939" y="3578017"/>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8" name="Google Shape;858;p27"/>
            <p:cNvSpPr/>
            <p:nvPr/>
          </p:nvSpPr>
          <p:spPr>
            <a:xfrm>
              <a:off x="329939" y="3754521"/>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9" name="Google Shape;859;p27"/>
            <p:cNvSpPr/>
            <p:nvPr/>
          </p:nvSpPr>
          <p:spPr>
            <a:xfrm>
              <a:off x="187825" y="3048506"/>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0" name="Google Shape;860;p27"/>
            <p:cNvSpPr/>
            <p:nvPr/>
          </p:nvSpPr>
          <p:spPr>
            <a:xfrm>
              <a:off x="187825" y="3225010"/>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1" name="Google Shape;861;p27"/>
            <p:cNvSpPr/>
            <p:nvPr/>
          </p:nvSpPr>
          <p:spPr>
            <a:xfrm>
              <a:off x="187825" y="3401514"/>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2" name="Google Shape;862;p27"/>
            <p:cNvSpPr/>
            <p:nvPr/>
          </p:nvSpPr>
          <p:spPr>
            <a:xfrm>
              <a:off x="187825" y="3578017"/>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3" name="Google Shape;863;p27"/>
            <p:cNvSpPr/>
            <p:nvPr/>
          </p:nvSpPr>
          <p:spPr>
            <a:xfrm>
              <a:off x="187825" y="3754521"/>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4" name="Google Shape;864;p27"/>
            <p:cNvSpPr/>
            <p:nvPr/>
          </p:nvSpPr>
          <p:spPr>
            <a:xfrm>
              <a:off x="45711" y="3048506"/>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5" name="Google Shape;865;p27"/>
            <p:cNvSpPr/>
            <p:nvPr/>
          </p:nvSpPr>
          <p:spPr>
            <a:xfrm>
              <a:off x="45711" y="3225010"/>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6" name="Google Shape;866;p27"/>
            <p:cNvSpPr/>
            <p:nvPr/>
          </p:nvSpPr>
          <p:spPr>
            <a:xfrm>
              <a:off x="45711" y="3401514"/>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7" name="Google Shape;867;p27"/>
            <p:cNvSpPr/>
            <p:nvPr/>
          </p:nvSpPr>
          <p:spPr>
            <a:xfrm>
              <a:off x="45711" y="3578017"/>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8" name="Google Shape;868;p27"/>
            <p:cNvSpPr/>
            <p:nvPr/>
          </p:nvSpPr>
          <p:spPr>
            <a:xfrm>
              <a:off x="45711" y="3754521"/>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869" name="Google Shape;869;p27"/>
          <p:cNvSpPr txBox="1"/>
          <p:nvPr>
            <p:ph idx="1" type="body"/>
          </p:nvPr>
        </p:nvSpPr>
        <p:spPr>
          <a:xfrm>
            <a:off x="969750" y="1514600"/>
            <a:ext cx="5965500" cy="4671300"/>
          </a:xfrm>
          <a:prstGeom prst="rect">
            <a:avLst/>
          </a:prstGeom>
          <a:noFill/>
          <a:ln>
            <a:noFill/>
          </a:ln>
        </p:spPr>
        <p:txBody>
          <a:bodyPr anchorCtr="0" anchor="ctr" bIns="45700" lIns="91425" spcFirstLastPara="1" rIns="91425" wrap="square" tIns="45700">
            <a:normAutofit fontScale="25000" lnSpcReduction="20000"/>
          </a:bodyPr>
          <a:lstStyle/>
          <a:p>
            <a:pPr indent="0" lvl="0" marL="0" rtl="0" algn="just">
              <a:lnSpc>
                <a:spcPct val="100000"/>
              </a:lnSpc>
              <a:spcBef>
                <a:spcPts val="0"/>
              </a:spcBef>
              <a:spcAft>
                <a:spcPts val="0"/>
              </a:spcAft>
              <a:buClr>
                <a:schemeClr val="dk1"/>
              </a:buClr>
              <a:buSzPts val="275"/>
              <a:buNone/>
            </a:pPr>
            <a:r>
              <a:t/>
            </a:r>
            <a:endParaRPr b="1" i="1" sz="7200">
              <a:latin typeface="Times New Roman"/>
              <a:ea typeface="Times New Roman"/>
              <a:cs typeface="Times New Roman"/>
              <a:sym typeface="Times New Roman"/>
            </a:endParaRPr>
          </a:p>
          <a:p>
            <a:pPr indent="449580" lvl="0" marL="0" rtl="0" algn="just">
              <a:lnSpc>
                <a:spcPct val="100000"/>
              </a:lnSpc>
              <a:spcBef>
                <a:spcPts val="0"/>
              </a:spcBef>
              <a:spcAft>
                <a:spcPts val="0"/>
              </a:spcAft>
              <a:buClr>
                <a:schemeClr val="dk1"/>
              </a:buClr>
              <a:buSzPts val="275"/>
              <a:buNone/>
            </a:pPr>
            <a:r>
              <a:rPr b="1" lang="ru-RU" sz="6800">
                <a:latin typeface="Arial"/>
                <a:ea typeface="Arial"/>
                <a:cs typeface="Arial"/>
                <a:sym typeface="Arial"/>
              </a:rPr>
              <a:t>Оқушылардың жылу беру процесін түсіну үшін «жылу» тақырыбын өңдеу үшін, мысалы, жылу өткізгіштік, әр түрлі материалдар арқылы келесі эксперименттерді жүргізген жөн. Әр түрлі температурадағы, суық, орташа және ыстық су үш контейнерге құйылады. Егер сол қолды суық, оң қолды ыстық суға, содан кейін екеуін де орташа суға салса, қолдардағы сезім әр түрлі болады. Сол қолымен ол орташа судың жылы екенін, ал оң қолымен орташа судың суық екенін сезінеді. Оқушылар бұл жылу жылы денеден суық денеге ауысатындықтан болады деп тұжырымдайды. Жылу өткізгіштік процесін әртүрлі материалдардан (ағаш, пластмасса, металл), күріштен, маргариннен және ыстық су ыдысынан жасалған таяқшалар арқылы көрсетуге болады. Әр маргарин таяқшасына күріш жабыстырылады, ал таяқшалар қыздырылған суға салынады. Біраз уақыттан кейін күріш таяқшалардан түсіп кетеді, өйткені маргарин ерігендіктен. Оқушылар металдың ең жақсы жылу өткізгіш екеніне оңай көз жеткізе алады.</a:t>
            </a:r>
            <a:endParaRPr b="1" sz="6800">
              <a:latin typeface="Arial"/>
              <a:ea typeface="Arial"/>
              <a:cs typeface="Arial"/>
              <a:sym typeface="Arial"/>
            </a:endParaRPr>
          </a:p>
          <a:p>
            <a:pPr indent="449580" lvl="0" marL="0" rtl="0" algn="just">
              <a:lnSpc>
                <a:spcPct val="100000"/>
              </a:lnSpc>
              <a:spcBef>
                <a:spcPts val="0"/>
              </a:spcBef>
              <a:spcAft>
                <a:spcPts val="0"/>
              </a:spcAft>
              <a:buClr>
                <a:schemeClr val="dk1"/>
              </a:buClr>
              <a:buSzPts val="275"/>
              <a:buNone/>
            </a:pPr>
            <a:r>
              <a:t/>
            </a:r>
            <a:endParaRPr b="1" sz="7200">
              <a:latin typeface="Times New Roman"/>
              <a:ea typeface="Times New Roman"/>
              <a:cs typeface="Times New Roman"/>
              <a:sym typeface="Times New Roman"/>
            </a:endParaRPr>
          </a:p>
          <a:p>
            <a:pPr indent="449580" lvl="0" marL="0" rtl="0" algn="just">
              <a:lnSpc>
                <a:spcPct val="100000"/>
              </a:lnSpc>
              <a:spcBef>
                <a:spcPts val="0"/>
              </a:spcBef>
              <a:spcAft>
                <a:spcPts val="0"/>
              </a:spcAft>
              <a:buClr>
                <a:schemeClr val="dk1"/>
              </a:buClr>
              <a:buSzPct val="52237"/>
              <a:buNone/>
            </a:pPr>
            <a:r>
              <a:t/>
            </a:r>
            <a:endParaRPr b="1" sz="2105">
              <a:latin typeface="Times New Roman"/>
              <a:ea typeface="Times New Roman"/>
              <a:cs typeface="Times New Roman"/>
              <a:sym typeface="Times New Roman"/>
            </a:endParaRPr>
          </a:p>
          <a:p>
            <a:pPr indent="0" lvl="0" marL="0" rtl="0" algn="just">
              <a:lnSpc>
                <a:spcPct val="100000"/>
              </a:lnSpc>
              <a:spcBef>
                <a:spcPts val="0"/>
              </a:spcBef>
              <a:spcAft>
                <a:spcPts val="0"/>
              </a:spcAft>
              <a:buClr>
                <a:srgbClr val="002060"/>
              </a:buClr>
              <a:buSzPct val="73916"/>
              <a:buNone/>
            </a:pPr>
            <a:r>
              <a:t/>
            </a:r>
            <a:endParaRPr b="1" sz="2705">
              <a:solidFill>
                <a:srgbClr val="002060"/>
              </a:solidFill>
              <a:latin typeface="Arial"/>
              <a:ea typeface="Arial"/>
              <a:cs typeface="Arial"/>
              <a:sym typeface="Arial"/>
            </a:endParaRPr>
          </a:p>
        </p:txBody>
      </p:sp>
      <p:sp>
        <p:nvSpPr>
          <p:cNvPr id="870" name="Google Shape;870;p27"/>
          <p:cNvSpPr/>
          <p:nvPr/>
        </p:nvSpPr>
        <p:spPr>
          <a:xfrm>
            <a:off x="1507046" y="186930"/>
            <a:ext cx="9252600" cy="706200"/>
          </a:xfrm>
          <a:prstGeom prst="roundRect">
            <a:avLst>
              <a:gd fmla="val 16667" name="adj"/>
            </a:avLst>
          </a:prstGeom>
          <a:gradFill>
            <a:gsLst>
              <a:gs pos="0">
                <a:srgbClr val="D1D1D1"/>
              </a:gs>
              <a:gs pos="50000">
                <a:srgbClr val="C7C7C7"/>
              </a:gs>
              <a:gs pos="100000">
                <a:srgbClr val="C0C0C0"/>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871" name="Google Shape;871;p27"/>
          <p:cNvSpPr txBox="1"/>
          <p:nvPr>
            <p:ph type="title"/>
          </p:nvPr>
        </p:nvSpPr>
        <p:spPr>
          <a:xfrm>
            <a:off x="1784163" y="308531"/>
            <a:ext cx="9511200" cy="6210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C00000"/>
              </a:buClr>
              <a:buSzPct val="100000"/>
              <a:buFont typeface="Arial"/>
              <a:buNone/>
            </a:pPr>
            <a:r>
              <a:rPr b="1" lang="ru-RU" sz="3200">
                <a:solidFill>
                  <a:srgbClr val="C00000"/>
                </a:solidFill>
                <a:latin typeface="Arial"/>
                <a:ea typeface="Arial"/>
                <a:cs typeface="Arial"/>
                <a:sym typeface="Arial"/>
              </a:rPr>
              <a:t>2. Оқытудың белсенді әдістерін қолдану</a:t>
            </a:r>
            <a:endParaRPr sz="3200">
              <a:latin typeface="Arial"/>
              <a:ea typeface="Arial"/>
              <a:cs typeface="Arial"/>
              <a:sym typeface="Arial"/>
            </a:endParaRPr>
          </a:p>
          <a:p>
            <a:pPr indent="0" lvl="0" marL="0" rtl="0" algn="ctr">
              <a:lnSpc>
                <a:spcPct val="90000"/>
              </a:lnSpc>
              <a:spcBef>
                <a:spcPts val="0"/>
              </a:spcBef>
              <a:spcAft>
                <a:spcPts val="0"/>
              </a:spcAft>
              <a:buClr>
                <a:srgbClr val="C00000"/>
              </a:buClr>
              <a:buSzPct val="100000"/>
              <a:buFont typeface="Arial"/>
              <a:buNone/>
            </a:pPr>
            <a:r>
              <a:t/>
            </a:r>
            <a:endParaRPr b="1" sz="3100">
              <a:solidFill>
                <a:srgbClr val="C00000"/>
              </a:solidFill>
              <a:latin typeface="Arial"/>
              <a:ea typeface="Arial"/>
              <a:cs typeface="Arial"/>
              <a:sym typeface="Arial"/>
            </a:endParaRPr>
          </a:p>
        </p:txBody>
      </p:sp>
      <p:sp>
        <p:nvSpPr>
          <p:cNvPr id="872" name="Google Shape;872;p27"/>
          <p:cNvSpPr txBox="1"/>
          <p:nvPr/>
        </p:nvSpPr>
        <p:spPr>
          <a:xfrm>
            <a:off x="1720550" y="1037813"/>
            <a:ext cx="4230300" cy="332100"/>
          </a:xfrm>
          <a:prstGeom prst="rect">
            <a:avLst/>
          </a:prstGeom>
          <a:noFill/>
          <a:ln>
            <a:noFill/>
          </a:ln>
        </p:spPr>
        <p:txBody>
          <a:bodyPr anchorCtr="0" anchor="t" bIns="91425" lIns="91425" spcFirstLastPara="1" rIns="91425" wrap="square" tIns="91425">
            <a:noAutofit/>
          </a:bodyPr>
          <a:lstStyle/>
          <a:p>
            <a:pPr indent="449580" lvl="0" marL="0" rtl="0" algn="just">
              <a:spcBef>
                <a:spcPts val="0"/>
              </a:spcBef>
              <a:spcAft>
                <a:spcPts val="0"/>
              </a:spcAft>
              <a:buNone/>
            </a:pPr>
            <a:r>
              <a:rPr b="1" i="1" lang="ru-RU" sz="2400">
                <a:solidFill>
                  <a:schemeClr val="accent1"/>
                </a:solidFill>
              </a:rPr>
              <a:t>Зерттеу әдісі</a:t>
            </a:r>
            <a:endParaRPr b="1" i="1" sz="2400">
              <a:solidFill>
                <a:schemeClr val="accent1"/>
              </a:solidFill>
            </a:endParaRPr>
          </a:p>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pic>
        <p:nvPicPr>
          <p:cNvPr id="873" name="Google Shape;873;p27"/>
          <p:cNvPicPr preferRelativeResize="0"/>
          <p:nvPr/>
        </p:nvPicPr>
        <p:blipFill>
          <a:blip r:embed="rId3">
            <a:alphaModFix/>
          </a:blip>
          <a:stretch>
            <a:fillRect/>
          </a:stretch>
        </p:blipFill>
        <p:spPr>
          <a:xfrm>
            <a:off x="6935250" y="1369925"/>
            <a:ext cx="4592625" cy="4592650"/>
          </a:xfrm>
          <a:prstGeom prst="rect">
            <a:avLst/>
          </a:prstGeom>
          <a:solidFill>
            <a:srgbClr val="F2F2F2"/>
          </a:solid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77" name="Shape 877"/>
        <p:cNvGrpSpPr/>
        <p:nvPr/>
      </p:nvGrpSpPr>
      <p:grpSpPr>
        <a:xfrm>
          <a:off x="0" y="0"/>
          <a:ext cx="0" cy="0"/>
          <a:chOff x="0" y="0"/>
          <a:chExt cx="0" cy="0"/>
        </a:xfrm>
      </p:grpSpPr>
      <p:sp>
        <p:nvSpPr>
          <p:cNvPr id="878" name="Google Shape;878;p28"/>
          <p:cNvSpPr/>
          <p:nvPr/>
        </p:nvSpPr>
        <p:spPr>
          <a:xfrm>
            <a:off x="0"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9" name="Google Shape;879;p28"/>
          <p:cNvSpPr/>
          <p:nvPr/>
        </p:nvSpPr>
        <p:spPr>
          <a:xfrm>
            <a:off x="-1" y="4526280"/>
            <a:ext cx="9975300" cy="2331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0" name="Google Shape;880;p28"/>
          <p:cNvSpPr/>
          <p:nvPr/>
        </p:nvSpPr>
        <p:spPr>
          <a:xfrm>
            <a:off x="472051" y="524740"/>
            <a:ext cx="11247900" cy="57651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881" name="Google Shape;881;p28"/>
          <p:cNvGrpSpPr/>
          <p:nvPr/>
        </p:nvGrpSpPr>
        <p:grpSpPr>
          <a:xfrm>
            <a:off x="11873545" y="44817"/>
            <a:ext cx="233176" cy="772370"/>
            <a:chOff x="11873546" y="44817"/>
            <a:chExt cx="233176" cy="772370"/>
          </a:xfrm>
        </p:grpSpPr>
        <p:sp>
          <p:nvSpPr>
            <p:cNvPr id="882" name="Google Shape;882;p28"/>
            <p:cNvSpPr/>
            <p:nvPr/>
          </p:nvSpPr>
          <p:spPr>
            <a:xfrm rot="5400000">
              <a:off x="12043686" y="46167"/>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3" name="Google Shape;883;p28"/>
            <p:cNvSpPr/>
            <p:nvPr/>
          </p:nvSpPr>
          <p:spPr>
            <a:xfrm rot="5400000">
              <a:off x="11872196" y="46166"/>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4" name="Google Shape;884;p28"/>
            <p:cNvSpPr/>
            <p:nvPr/>
          </p:nvSpPr>
          <p:spPr>
            <a:xfrm rot="5400000">
              <a:off x="12046272" y="756737"/>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5" name="Google Shape;885;p28"/>
            <p:cNvSpPr/>
            <p:nvPr/>
          </p:nvSpPr>
          <p:spPr>
            <a:xfrm rot="5400000">
              <a:off x="11872536" y="756737"/>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6" name="Google Shape;886;p28"/>
            <p:cNvSpPr/>
            <p:nvPr/>
          </p:nvSpPr>
          <p:spPr>
            <a:xfrm rot="5400000">
              <a:off x="12046272" y="614623"/>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7" name="Google Shape;887;p28"/>
            <p:cNvSpPr/>
            <p:nvPr/>
          </p:nvSpPr>
          <p:spPr>
            <a:xfrm rot="5400000">
              <a:off x="11872536" y="614623"/>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8" name="Google Shape;888;p28"/>
            <p:cNvSpPr/>
            <p:nvPr/>
          </p:nvSpPr>
          <p:spPr>
            <a:xfrm rot="5400000">
              <a:off x="12046272" y="472509"/>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9" name="Google Shape;889;p28"/>
            <p:cNvSpPr/>
            <p:nvPr/>
          </p:nvSpPr>
          <p:spPr>
            <a:xfrm rot="5400000">
              <a:off x="11872536" y="472509"/>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0" name="Google Shape;890;p28"/>
            <p:cNvSpPr/>
            <p:nvPr/>
          </p:nvSpPr>
          <p:spPr>
            <a:xfrm rot="5400000">
              <a:off x="12046272" y="330395"/>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1" name="Google Shape;891;p28"/>
            <p:cNvSpPr/>
            <p:nvPr/>
          </p:nvSpPr>
          <p:spPr>
            <a:xfrm rot="5400000">
              <a:off x="11872536" y="330395"/>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2" name="Google Shape;892;p28"/>
            <p:cNvSpPr/>
            <p:nvPr/>
          </p:nvSpPr>
          <p:spPr>
            <a:xfrm rot="5400000">
              <a:off x="12046272" y="188281"/>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3" name="Google Shape;893;p28"/>
            <p:cNvSpPr/>
            <p:nvPr/>
          </p:nvSpPr>
          <p:spPr>
            <a:xfrm rot="5400000">
              <a:off x="11872536" y="188281"/>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894" name="Google Shape;894;p28"/>
          <p:cNvGrpSpPr/>
          <p:nvPr/>
        </p:nvGrpSpPr>
        <p:grpSpPr>
          <a:xfrm>
            <a:off x="54864" y="3048506"/>
            <a:ext cx="630255" cy="765115"/>
            <a:chOff x="45711" y="3048506"/>
            <a:chExt cx="630255" cy="765115"/>
          </a:xfrm>
        </p:grpSpPr>
        <p:sp>
          <p:nvSpPr>
            <p:cNvPr id="895" name="Google Shape;895;p28"/>
            <p:cNvSpPr/>
            <p:nvPr/>
          </p:nvSpPr>
          <p:spPr>
            <a:xfrm>
              <a:off x="614166" y="3048506"/>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6" name="Google Shape;896;p28"/>
            <p:cNvSpPr/>
            <p:nvPr/>
          </p:nvSpPr>
          <p:spPr>
            <a:xfrm>
              <a:off x="614166" y="3225010"/>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7" name="Google Shape;897;p28"/>
            <p:cNvSpPr/>
            <p:nvPr/>
          </p:nvSpPr>
          <p:spPr>
            <a:xfrm>
              <a:off x="614166" y="3401514"/>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8" name="Google Shape;898;p28"/>
            <p:cNvSpPr/>
            <p:nvPr/>
          </p:nvSpPr>
          <p:spPr>
            <a:xfrm>
              <a:off x="614166" y="3578017"/>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9" name="Google Shape;899;p28"/>
            <p:cNvSpPr/>
            <p:nvPr/>
          </p:nvSpPr>
          <p:spPr>
            <a:xfrm>
              <a:off x="614166" y="3754521"/>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0" name="Google Shape;900;p28"/>
            <p:cNvSpPr/>
            <p:nvPr/>
          </p:nvSpPr>
          <p:spPr>
            <a:xfrm>
              <a:off x="472053" y="3048506"/>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1" name="Google Shape;901;p28"/>
            <p:cNvSpPr/>
            <p:nvPr/>
          </p:nvSpPr>
          <p:spPr>
            <a:xfrm>
              <a:off x="472053" y="3225010"/>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2" name="Google Shape;902;p28"/>
            <p:cNvSpPr/>
            <p:nvPr/>
          </p:nvSpPr>
          <p:spPr>
            <a:xfrm>
              <a:off x="472053" y="3401514"/>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3" name="Google Shape;903;p28"/>
            <p:cNvSpPr/>
            <p:nvPr/>
          </p:nvSpPr>
          <p:spPr>
            <a:xfrm>
              <a:off x="472053" y="3578017"/>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4" name="Google Shape;904;p28"/>
            <p:cNvSpPr/>
            <p:nvPr/>
          </p:nvSpPr>
          <p:spPr>
            <a:xfrm>
              <a:off x="472053" y="3754521"/>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5" name="Google Shape;905;p28"/>
            <p:cNvSpPr/>
            <p:nvPr/>
          </p:nvSpPr>
          <p:spPr>
            <a:xfrm>
              <a:off x="329939" y="3048506"/>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6" name="Google Shape;906;p28"/>
            <p:cNvSpPr/>
            <p:nvPr/>
          </p:nvSpPr>
          <p:spPr>
            <a:xfrm>
              <a:off x="329939" y="3225010"/>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7" name="Google Shape;907;p28"/>
            <p:cNvSpPr/>
            <p:nvPr/>
          </p:nvSpPr>
          <p:spPr>
            <a:xfrm>
              <a:off x="329939" y="3401514"/>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8" name="Google Shape;908;p28"/>
            <p:cNvSpPr/>
            <p:nvPr/>
          </p:nvSpPr>
          <p:spPr>
            <a:xfrm>
              <a:off x="329939" y="3578017"/>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9" name="Google Shape;909;p28"/>
            <p:cNvSpPr/>
            <p:nvPr/>
          </p:nvSpPr>
          <p:spPr>
            <a:xfrm>
              <a:off x="329939" y="3754521"/>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0" name="Google Shape;910;p28"/>
            <p:cNvSpPr/>
            <p:nvPr/>
          </p:nvSpPr>
          <p:spPr>
            <a:xfrm>
              <a:off x="187825" y="3048506"/>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1" name="Google Shape;911;p28"/>
            <p:cNvSpPr/>
            <p:nvPr/>
          </p:nvSpPr>
          <p:spPr>
            <a:xfrm>
              <a:off x="187825" y="3225010"/>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2" name="Google Shape;912;p28"/>
            <p:cNvSpPr/>
            <p:nvPr/>
          </p:nvSpPr>
          <p:spPr>
            <a:xfrm>
              <a:off x="187825" y="3401514"/>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3" name="Google Shape;913;p28"/>
            <p:cNvSpPr/>
            <p:nvPr/>
          </p:nvSpPr>
          <p:spPr>
            <a:xfrm>
              <a:off x="187825" y="3578017"/>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4" name="Google Shape;914;p28"/>
            <p:cNvSpPr/>
            <p:nvPr/>
          </p:nvSpPr>
          <p:spPr>
            <a:xfrm>
              <a:off x="187825" y="3754521"/>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5" name="Google Shape;915;p28"/>
            <p:cNvSpPr/>
            <p:nvPr/>
          </p:nvSpPr>
          <p:spPr>
            <a:xfrm>
              <a:off x="45711" y="3048506"/>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6" name="Google Shape;916;p28"/>
            <p:cNvSpPr/>
            <p:nvPr/>
          </p:nvSpPr>
          <p:spPr>
            <a:xfrm>
              <a:off x="45711" y="3225010"/>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7" name="Google Shape;917;p28"/>
            <p:cNvSpPr/>
            <p:nvPr/>
          </p:nvSpPr>
          <p:spPr>
            <a:xfrm>
              <a:off x="45711" y="3401514"/>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8" name="Google Shape;918;p28"/>
            <p:cNvSpPr/>
            <p:nvPr/>
          </p:nvSpPr>
          <p:spPr>
            <a:xfrm>
              <a:off x="45711" y="3578017"/>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9" name="Google Shape;919;p28"/>
            <p:cNvSpPr/>
            <p:nvPr/>
          </p:nvSpPr>
          <p:spPr>
            <a:xfrm>
              <a:off x="45711" y="3754521"/>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920" name="Google Shape;920;p28"/>
          <p:cNvSpPr/>
          <p:nvPr/>
        </p:nvSpPr>
        <p:spPr>
          <a:xfrm>
            <a:off x="1507046" y="186930"/>
            <a:ext cx="9252600" cy="706200"/>
          </a:xfrm>
          <a:prstGeom prst="roundRect">
            <a:avLst>
              <a:gd fmla="val 16667" name="adj"/>
            </a:avLst>
          </a:prstGeom>
          <a:gradFill>
            <a:gsLst>
              <a:gs pos="0">
                <a:srgbClr val="D1D1D1"/>
              </a:gs>
              <a:gs pos="50000">
                <a:srgbClr val="C7C7C7"/>
              </a:gs>
              <a:gs pos="100000">
                <a:srgbClr val="C0C0C0"/>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921" name="Google Shape;921;p28"/>
          <p:cNvSpPr txBox="1"/>
          <p:nvPr>
            <p:ph type="title"/>
          </p:nvPr>
        </p:nvSpPr>
        <p:spPr>
          <a:xfrm>
            <a:off x="1784163" y="308531"/>
            <a:ext cx="9511200" cy="6210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C00000"/>
              </a:buClr>
              <a:buSzPct val="100000"/>
              <a:buFont typeface="Arial"/>
              <a:buNone/>
            </a:pPr>
            <a:r>
              <a:rPr b="1" lang="ru-RU" sz="3200">
                <a:solidFill>
                  <a:srgbClr val="C00000"/>
                </a:solidFill>
                <a:latin typeface="Arial"/>
                <a:ea typeface="Arial"/>
                <a:cs typeface="Arial"/>
                <a:sym typeface="Arial"/>
              </a:rPr>
              <a:t>2. Оқытудың белсенді әдістерін қолдану</a:t>
            </a:r>
            <a:endParaRPr sz="3200">
              <a:latin typeface="Arial"/>
              <a:ea typeface="Arial"/>
              <a:cs typeface="Arial"/>
              <a:sym typeface="Arial"/>
            </a:endParaRPr>
          </a:p>
          <a:p>
            <a:pPr indent="0" lvl="0" marL="0" rtl="0" algn="ctr">
              <a:lnSpc>
                <a:spcPct val="90000"/>
              </a:lnSpc>
              <a:spcBef>
                <a:spcPts val="0"/>
              </a:spcBef>
              <a:spcAft>
                <a:spcPts val="0"/>
              </a:spcAft>
              <a:buClr>
                <a:srgbClr val="C00000"/>
              </a:buClr>
              <a:buSzPct val="100000"/>
              <a:buFont typeface="Arial"/>
              <a:buNone/>
            </a:pPr>
            <a:r>
              <a:t/>
            </a:r>
            <a:endParaRPr b="1" sz="3100">
              <a:solidFill>
                <a:srgbClr val="C00000"/>
              </a:solidFill>
              <a:latin typeface="Arial"/>
              <a:ea typeface="Arial"/>
              <a:cs typeface="Arial"/>
              <a:sym typeface="Arial"/>
            </a:endParaRPr>
          </a:p>
        </p:txBody>
      </p:sp>
      <p:sp>
        <p:nvSpPr>
          <p:cNvPr id="922" name="Google Shape;922;p28"/>
          <p:cNvSpPr txBox="1"/>
          <p:nvPr/>
        </p:nvSpPr>
        <p:spPr>
          <a:xfrm>
            <a:off x="4018200" y="1056000"/>
            <a:ext cx="4230300" cy="332100"/>
          </a:xfrm>
          <a:prstGeom prst="rect">
            <a:avLst/>
          </a:prstGeom>
          <a:noFill/>
          <a:ln>
            <a:noFill/>
          </a:ln>
        </p:spPr>
        <p:txBody>
          <a:bodyPr anchorCtr="0" anchor="t" bIns="91425" lIns="91425" spcFirstLastPara="1" rIns="91425" wrap="square" tIns="91425">
            <a:noAutofit/>
          </a:bodyPr>
          <a:lstStyle/>
          <a:p>
            <a:pPr indent="449580" lvl="0" marL="0" rtl="0" algn="just">
              <a:spcBef>
                <a:spcPts val="0"/>
              </a:spcBef>
              <a:spcAft>
                <a:spcPts val="0"/>
              </a:spcAft>
              <a:buNone/>
            </a:pPr>
            <a:r>
              <a:rPr b="1" i="1" lang="ru-RU" sz="2800">
                <a:solidFill>
                  <a:schemeClr val="accent1"/>
                </a:solidFill>
              </a:rPr>
              <a:t>Зерттеу әдісі</a:t>
            </a:r>
            <a:endParaRPr b="1" i="1" sz="2800">
              <a:solidFill>
                <a:schemeClr val="accent1"/>
              </a:solidFill>
            </a:endParaRPr>
          </a:p>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sp>
        <p:nvSpPr>
          <p:cNvPr id="923" name="Google Shape;923;p28"/>
          <p:cNvSpPr txBox="1"/>
          <p:nvPr/>
        </p:nvSpPr>
        <p:spPr>
          <a:xfrm>
            <a:off x="1215175" y="1694325"/>
            <a:ext cx="9975300" cy="4114800"/>
          </a:xfrm>
          <a:prstGeom prst="rect">
            <a:avLst/>
          </a:prstGeom>
          <a:noFill/>
          <a:ln>
            <a:noFill/>
          </a:ln>
        </p:spPr>
        <p:txBody>
          <a:bodyPr anchorCtr="0" anchor="t" bIns="91425" lIns="91425" spcFirstLastPara="1" rIns="91425" wrap="square" tIns="91425">
            <a:noAutofit/>
          </a:bodyPr>
          <a:lstStyle/>
          <a:p>
            <a:pPr indent="449580" lvl="0" marL="0" rtl="0" algn="just">
              <a:spcBef>
                <a:spcPts val="0"/>
              </a:spcBef>
              <a:spcAft>
                <a:spcPts val="0"/>
              </a:spcAft>
              <a:buClr>
                <a:schemeClr val="dk1"/>
              </a:buClr>
              <a:buSzPts val="1100"/>
              <a:buFont typeface="Arial"/>
              <a:buNone/>
            </a:pPr>
            <a:r>
              <a:rPr lang="ru-RU" sz="2300">
                <a:solidFill>
                  <a:schemeClr val="dk1"/>
                </a:solidFill>
              </a:rPr>
              <a:t>Инклюзивті білім ерекше қажеттіліктері бар оқушыларға басқа балалар сияқты білім алуға мүмкіндік береді. Бұл тәжірибе ерекше қажеттіліктері бар оқушыларға физика мен физикалық процестер тұрғысынан табиғи құбылыстарды зерттеуді жеңілдету әрекеті болып табылады. Физикалық процестер мен құбылыстарды көрсете алатын қарапайым эксперименттер жоғары мотивацияға ие және оқушылардың қызығушылығын арттыруға ықпал етеді. Егер сіз оларды ерекше қажеттіліктері бар оқушыларға бейімдесеңіз, онда қарапайым эксперименттер кейде білімнің жалғыз көзіне айналады, соның негізінде олар өңделетін мазмұнды түсініп, түсіне алады</a:t>
            </a:r>
            <a:endParaRPr sz="370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27" name="Shape 927"/>
        <p:cNvGrpSpPr/>
        <p:nvPr/>
      </p:nvGrpSpPr>
      <p:grpSpPr>
        <a:xfrm>
          <a:off x="0" y="0"/>
          <a:ext cx="0" cy="0"/>
          <a:chOff x="0" y="0"/>
          <a:chExt cx="0" cy="0"/>
        </a:xfrm>
      </p:grpSpPr>
      <p:sp>
        <p:nvSpPr>
          <p:cNvPr id="928" name="Google Shape;928;p29"/>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9" name="Google Shape;929;p29"/>
          <p:cNvSpPr/>
          <p:nvPr/>
        </p:nvSpPr>
        <p:spPr>
          <a:xfrm>
            <a:off x="-1" y="4526280"/>
            <a:ext cx="9975273" cy="233172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0" name="Google Shape;930;p29"/>
          <p:cNvSpPr/>
          <p:nvPr/>
        </p:nvSpPr>
        <p:spPr>
          <a:xfrm>
            <a:off x="472051" y="524740"/>
            <a:ext cx="11247895" cy="5765188"/>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931" name="Google Shape;931;p29"/>
          <p:cNvGrpSpPr/>
          <p:nvPr/>
        </p:nvGrpSpPr>
        <p:grpSpPr>
          <a:xfrm>
            <a:off x="11873418" y="44816"/>
            <a:ext cx="233303" cy="772404"/>
            <a:chOff x="11873418" y="44816"/>
            <a:chExt cx="233303" cy="772404"/>
          </a:xfrm>
        </p:grpSpPr>
        <p:sp>
          <p:nvSpPr>
            <p:cNvPr id="932" name="Google Shape;932;p29"/>
            <p:cNvSpPr/>
            <p:nvPr/>
          </p:nvSpPr>
          <p:spPr>
            <a:xfrm rot="5400000">
              <a:off x="12043605" y="46121"/>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3" name="Google Shape;933;p29"/>
            <p:cNvSpPr/>
            <p:nvPr/>
          </p:nvSpPr>
          <p:spPr>
            <a:xfrm rot="5400000">
              <a:off x="11872115" y="46120"/>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4" name="Google Shape;934;p29"/>
            <p:cNvSpPr/>
            <p:nvPr/>
          </p:nvSpPr>
          <p:spPr>
            <a:xfrm rot="5400000">
              <a:off x="12046191" y="756690"/>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5" name="Google Shape;935;p29"/>
            <p:cNvSpPr/>
            <p:nvPr/>
          </p:nvSpPr>
          <p:spPr>
            <a:xfrm rot="5400000">
              <a:off x="11872455" y="756690"/>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6" name="Google Shape;936;p29"/>
            <p:cNvSpPr/>
            <p:nvPr/>
          </p:nvSpPr>
          <p:spPr>
            <a:xfrm rot="5400000">
              <a:off x="12046191" y="614576"/>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7" name="Google Shape;937;p29"/>
            <p:cNvSpPr/>
            <p:nvPr/>
          </p:nvSpPr>
          <p:spPr>
            <a:xfrm rot="5400000">
              <a:off x="11872455" y="614576"/>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8" name="Google Shape;938;p29"/>
            <p:cNvSpPr/>
            <p:nvPr/>
          </p:nvSpPr>
          <p:spPr>
            <a:xfrm rot="5400000">
              <a:off x="12046191" y="472462"/>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9" name="Google Shape;939;p29"/>
            <p:cNvSpPr/>
            <p:nvPr/>
          </p:nvSpPr>
          <p:spPr>
            <a:xfrm rot="5400000">
              <a:off x="11872455" y="472462"/>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0" name="Google Shape;940;p29"/>
            <p:cNvSpPr/>
            <p:nvPr/>
          </p:nvSpPr>
          <p:spPr>
            <a:xfrm rot="5400000">
              <a:off x="12046191" y="330348"/>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1" name="Google Shape;941;p29"/>
            <p:cNvSpPr/>
            <p:nvPr/>
          </p:nvSpPr>
          <p:spPr>
            <a:xfrm rot="5400000">
              <a:off x="11872455" y="330348"/>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2" name="Google Shape;942;p29"/>
            <p:cNvSpPr/>
            <p:nvPr/>
          </p:nvSpPr>
          <p:spPr>
            <a:xfrm rot="5400000">
              <a:off x="12046191" y="188234"/>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3" name="Google Shape;943;p29"/>
            <p:cNvSpPr/>
            <p:nvPr/>
          </p:nvSpPr>
          <p:spPr>
            <a:xfrm rot="5400000">
              <a:off x="11872455" y="188234"/>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944" name="Google Shape;944;p29"/>
          <p:cNvGrpSpPr/>
          <p:nvPr/>
        </p:nvGrpSpPr>
        <p:grpSpPr>
          <a:xfrm>
            <a:off x="54864" y="3048506"/>
            <a:ext cx="630289" cy="765242"/>
            <a:chOff x="45711" y="3048506"/>
            <a:chExt cx="630289" cy="765242"/>
          </a:xfrm>
        </p:grpSpPr>
        <p:sp>
          <p:nvSpPr>
            <p:cNvPr id="945" name="Google Shape;945;p29"/>
            <p:cNvSpPr/>
            <p:nvPr/>
          </p:nvSpPr>
          <p:spPr>
            <a:xfrm>
              <a:off x="614166" y="3048506"/>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6" name="Google Shape;946;p29"/>
            <p:cNvSpPr/>
            <p:nvPr/>
          </p:nvSpPr>
          <p:spPr>
            <a:xfrm>
              <a:off x="614166" y="3225010"/>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7" name="Google Shape;947;p29"/>
            <p:cNvSpPr/>
            <p:nvPr/>
          </p:nvSpPr>
          <p:spPr>
            <a:xfrm>
              <a:off x="614166" y="3401514"/>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8" name="Google Shape;948;p29"/>
            <p:cNvSpPr/>
            <p:nvPr/>
          </p:nvSpPr>
          <p:spPr>
            <a:xfrm>
              <a:off x="614166" y="3578017"/>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9" name="Google Shape;949;p29"/>
            <p:cNvSpPr/>
            <p:nvPr/>
          </p:nvSpPr>
          <p:spPr>
            <a:xfrm>
              <a:off x="614166" y="3754521"/>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0" name="Google Shape;950;p29"/>
            <p:cNvSpPr/>
            <p:nvPr/>
          </p:nvSpPr>
          <p:spPr>
            <a:xfrm>
              <a:off x="472053" y="3048506"/>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1" name="Google Shape;951;p29"/>
            <p:cNvSpPr/>
            <p:nvPr/>
          </p:nvSpPr>
          <p:spPr>
            <a:xfrm>
              <a:off x="472053" y="3225010"/>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2" name="Google Shape;952;p29"/>
            <p:cNvSpPr/>
            <p:nvPr/>
          </p:nvSpPr>
          <p:spPr>
            <a:xfrm>
              <a:off x="472053" y="3401514"/>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3" name="Google Shape;953;p29"/>
            <p:cNvSpPr/>
            <p:nvPr/>
          </p:nvSpPr>
          <p:spPr>
            <a:xfrm>
              <a:off x="472053" y="3578017"/>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4" name="Google Shape;954;p29"/>
            <p:cNvSpPr/>
            <p:nvPr/>
          </p:nvSpPr>
          <p:spPr>
            <a:xfrm>
              <a:off x="472053" y="3754521"/>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5" name="Google Shape;955;p29"/>
            <p:cNvSpPr/>
            <p:nvPr/>
          </p:nvSpPr>
          <p:spPr>
            <a:xfrm>
              <a:off x="329939" y="3048506"/>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6" name="Google Shape;956;p29"/>
            <p:cNvSpPr/>
            <p:nvPr/>
          </p:nvSpPr>
          <p:spPr>
            <a:xfrm>
              <a:off x="329939" y="3225010"/>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7" name="Google Shape;957;p29"/>
            <p:cNvSpPr/>
            <p:nvPr/>
          </p:nvSpPr>
          <p:spPr>
            <a:xfrm>
              <a:off x="329939" y="3401514"/>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8" name="Google Shape;958;p29"/>
            <p:cNvSpPr/>
            <p:nvPr/>
          </p:nvSpPr>
          <p:spPr>
            <a:xfrm>
              <a:off x="329939" y="3578017"/>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9" name="Google Shape;959;p29"/>
            <p:cNvSpPr/>
            <p:nvPr/>
          </p:nvSpPr>
          <p:spPr>
            <a:xfrm>
              <a:off x="329939" y="3754521"/>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0" name="Google Shape;960;p29"/>
            <p:cNvSpPr/>
            <p:nvPr/>
          </p:nvSpPr>
          <p:spPr>
            <a:xfrm>
              <a:off x="187825" y="3048506"/>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1" name="Google Shape;961;p29"/>
            <p:cNvSpPr/>
            <p:nvPr/>
          </p:nvSpPr>
          <p:spPr>
            <a:xfrm>
              <a:off x="187825" y="3225010"/>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2" name="Google Shape;962;p29"/>
            <p:cNvSpPr/>
            <p:nvPr/>
          </p:nvSpPr>
          <p:spPr>
            <a:xfrm>
              <a:off x="187825" y="3401514"/>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3" name="Google Shape;963;p29"/>
            <p:cNvSpPr/>
            <p:nvPr/>
          </p:nvSpPr>
          <p:spPr>
            <a:xfrm>
              <a:off x="187825" y="3578017"/>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4" name="Google Shape;964;p29"/>
            <p:cNvSpPr/>
            <p:nvPr/>
          </p:nvSpPr>
          <p:spPr>
            <a:xfrm>
              <a:off x="187825" y="3754521"/>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5" name="Google Shape;965;p29"/>
            <p:cNvSpPr/>
            <p:nvPr/>
          </p:nvSpPr>
          <p:spPr>
            <a:xfrm>
              <a:off x="45711" y="3048506"/>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6" name="Google Shape;966;p29"/>
            <p:cNvSpPr/>
            <p:nvPr/>
          </p:nvSpPr>
          <p:spPr>
            <a:xfrm>
              <a:off x="45711" y="3225010"/>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7" name="Google Shape;967;p29"/>
            <p:cNvSpPr/>
            <p:nvPr/>
          </p:nvSpPr>
          <p:spPr>
            <a:xfrm>
              <a:off x="45711" y="3401514"/>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8" name="Google Shape;968;p29"/>
            <p:cNvSpPr/>
            <p:nvPr/>
          </p:nvSpPr>
          <p:spPr>
            <a:xfrm>
              <a:off x="45711" y="3578017"/>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9" name="Google Shape;969;p29"/>
            <p:cNvSpPr/>
            <p:nvPr/>
          </p:nvSpPr>
          <p:spPr>
            <a:xfrm>
              <a:off x="45711" y="3754521"/>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970" name="Google Shape;970;p29"/>
          <p:cNvSpPr txBox="1"/>
          <p:nvPr>
            <p:ph type="title"/>
          </p:nvPr>
        </p:nvSpPr>
        <p:spPr>
          <a:xfrm>
            <a:off x="838200" y="2195716"/>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4800"/>
              <a:buFont typeface="Arial"/>
              <a:buNone/>
            </a:pPr>
            <a:r>
              <a:rPr b="1" lang="ru-RU" sz="4800">
                <a:solidFill>
                  <a:srgbClr val="C00000"/>
                </a:solidFill>
                <a:latin typeface="Arial"/>
                <a:ea typeface="Arial"/>
                <a:cs typeface="Arial"/>
                <a:sym typeface="Arial"/>
              </a:rPr>
              <a:t>НАЗАРЛАРЫҢЫЗҒА РАҚМЕТ!</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2" name="Shape 162"/>
        <p:cNvGrpSpPr/>
        <p:nvPr/>
      </p:nvGrpSpPr>
      <p:grpSpPr>
        <a:xfrm>
          <a:off x="0" y="0"/>
          <a:ext cx="0" cy="0"/>
          <a:chOff x="0" y="0"/>
          <a:chExt cx="0" cy="0"/>
        </a:xfrm>
      </p:grpSpPr>
      <p:sp>
        <p:nvSpPr>
          <p:cNvPr id="163" name="Google Shape;163;p14"/>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4" name="Google Shape;164;p14"/>
          <p:cNvSpPr/>
          <p:nvPr/>
        </p:nvSpPr>
        <p:spPr>
          <a:xfrm>
            <a:off x="4142164" y="900814"/>
            <a:ext cx="759618" cy="5710965"/>
          </a:xfrm>
          <a:custGeom>
            <a:rect b="b" l="l" r="r" t="t"/>
            <a:pathLst>
              <a:path extrusionOk="0" h="2447" w="414">
                <a:moveTo>
                  <a:pt x="414" y="2447"/>
                </a:moveTo>
                <a:lnTo>
                  <a:pt x="0" y="2247"/>
                </a:lnTo>
                <a:lnTo>
                  <a:pt x="0" y="0"/>
                </a:lnTo>
                <a:lnTo>
                  <a:pt x="414" y="200"/>
                </a:lnTo>
                <a:lnTo>
                  <a:pt x="414" y="2447"/>
                </a:lnTo>
                <a:close/>
              </a:path>
            </a:pathLst>
          </a:custGeom>
          <a:solidFill>
            <a:srgbClr val="2F54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 name="Google Shape;165;p14"/>
          <p:cNvSpPr/>
          <p:nvPr/>
        </p:nvSpPr>
        <p:spPr>
          <a:xfrm>
            <a:off x="4144437" y="633165"/>
            <a:ext cx="482654" cy="5521414"/>
          </a:xfrm>
          <a:custGeom>
            <a:rect b="b" l="l" r="r" t="t"/>
            <a:pathLst>
              <a:path extrusionOk="0" h="2358" w="209">
                <a:moveTo>
                  <a:pt x="209" y="2246"/>
                </a:moveTo>
                <a:lnTo>
                  <a:pt x="0" y="2358"/>
                </a:lnTo>
                <a:lnTo>
                  <a:pt x="0" y="111"/>
                </a:lnTo>
                <a:lnTo>
                  <a:pt x="209" y="0"/>
                </a:lnTo>
                <a:lnTo>
                  <a:pt x="209" y="2246"/>
                </a:lnTo>
                <a:close/>
              </a:path>
            </a:pathLst>
          </a:custGeom>
          <a:solidFill>
            <a:srgbClr val="1F386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6" name="Google Shape;166;p14"/>
          <p:cNvSpPr/>
          <p:nvPr/>
        </p:nvSpPr>
        <p:spPr>
          <a:xfrm>
            <a:off x="634621" y="636723"/>
            <a:ext cx="3997413" cy="5257799"/>
          </a:xfrm>
          <a:custGeom>
            <a:rect b="b" l="l" r="r" t="t"/>
            <a:pathLst>
              <a:path extrusionOk="0" h="5257799" w="4634682">
                <a:moveTo>
                  <a:pt x="0" y="0"/>
                </a:moveTo>
                <a:lnTo>
                  <a:pt x="4634682" y="0"/>
                </a:lnTo>
                <a:lnTo>
                  <a:pt x="4634682" y="5257799"/>
                </a:lnTo>
                <a:lnTo>
                  <a:pt x="0" y="5257799"/>
                </a:lnTo>
                <a:close/>
              </a:path>
            </a:pathLst>
          </a:custGeom>
          <a:solidFill>
            <a:srgbClr val="1F38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14"/>
          <p:cNvSpPr/>
          <p:nvPr/>
        </p:nvSpPr>
        <p:spPr>
          <a:xfrm>
            <a:off x="4901782" y="1352302"/>
            <a:ext cx="6655597" cy="5251646"/>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8" name="Google Shape;168;p14"/>
          <p:cNvSpPr txBox="1"/>
          <p:nvPr>
            <p:ph idx="1" type="body"/>
          </p:nvPr>
        </p:nvSpPr>
        <p:spPr>
          <a:xfrm>
            <a:off x="5176472" y="2665501"/>
            <a:ext cx="5947247" cy="2625247"/>
          </a:xfrm>
          <a:prstGeom prst="rect">
            <a:avLst/>
          </a:prstGeom>
          <a:noFill/>
          <a:ln>
            <a:noFill/>
          </a:ln>
        </p:spPr>
        <p:txBody>
          <a:bodyPr anchorCtr="0" anchor="ctr" bIns="45700" lIns="91425" spcFirstLastPara="1" rIns="91425" wrap="square" tIns="45700">
            <a:normAutofit/>
          </a:bodyPr>
          <a:lstStyle/>
          <a:p>
            <a:pPr indent="-406400" lvl="0" marL="457200" rtl="0" algn="l">
              <a:lnSpc>
                <a:spcPct val="90000"/>
              </a:lnSpc>
              <a:spcBef>
                <a:spcPts val="0"/>
              </a:spcBef>
              <a:spcAft>
                <a:spcPts val="0"/>
              </a:spcAft>
              <a:buClr>
                <a:schemeClr val="lt1"/>
              </a:buClr>
              <a:buSzPts val="2800"/>
              <a:buAutoNum type="arabicPeriod"/>
            </a:pPr>
            <a:r>
              <a:rPr lang="ru-RU">
                <a:solidFill>
                  <a:schemeClr val="lt1"/>
                </a:solidFill>
                <a:latin typeface="Arial"/>
                <a:ea typeface="Arial"/>
                <a:cs typeface="Arial"/>
                <a:sym typeface="Arial"/>
              </a:rPr>
              <a:t>Оқытудың белсенді әдістерінің (ОБӘ) технологиясы</a:t>
            </a:r>
            <a:endParaRPr>
              <a:solidFill>
                <a:schemeClr val="lt1"/>
              </a:solidFill>
              <a:latin typeface="Arial"/>
              <a:ea typeface="Arial"/>
              <a:cs typeface="Arial"/>
              <a:sym typeface="Arial"/>
            </a:endParaRPr>
          </a:p>
          <a:p>
            <a:pPr indent="0" lvl="0" marL="457200" rtl="0" algn="l">
              <a:lnSpc>
                <a:spcPct val="90000"/>
              </a:lnSpc>
              <a:spcBef>
                <a:spcPts val="0"/>
              </a:spcBef>
              <a:spcAft>
                <a:spcPts val="0"/>
              </a:spcAft>
              <a:buNone/>
            </a:pPr>
            <a:r>
              <a:t/>
            </a:r>
            <a:endParaRPr>
              <a:solidFill>
                <a:schemeClr val="lt1"/>
              </a:solidFill>
              <a:latin typeface="Arial"/>
              <a:ea typeface="Arial"/>
              <a:cs typeface="Arial"/>
              <a:sym typeface="Arial"/>
            </a:endParaRPr>
          </a:p>
          <a:p>
            <a:pPr indent="-406400" lvl="0" marL="457200" rtl="0" algn="l">
              <a:spcBef>
                <a:spcPts val="0"/>
              </a:spcBef>
              <a:spcAft>
                <a:spcPts val="0"/>
              </a:spcAft>
              <a:buClr>
                <a:schemeClr val="lt1"/>
              </a:buClr>
              <a:buSzPts val="2800"/>
              <a:buAutoNum type="arabicPeriod"/>
            </a:pPr>
            <a:r>
              <a:rPr lang="ru-RU">
                <a:solidFill>
                  <a:schemeClr val="lt1"/>
                </a:solidFill>
                <a:latin typeface="Arial"/>
                <a:ea typeface="Arial"/>
                <a:cs typeface="Arial"/>
                <a:sym typeface="Arial"/>
              </a:rPr>
              <a:t>Оқытудың белсенді әдістерін қолдану</a:t>
            </a:r>
            <a:endParaRPr>
              <a:solidFill>
                <a:schemeClr val="lt1"/>
              </a:solidFill>
              <a:latin typeface="Arial"/>
              <a:ea typeface="Arial"/>
              <a:cs typeface="Arial"/>
              <a:sym typeface="Arial"/>
            </a:endParaRPr>
          </a:p>
          <a:p>
            <a:pPr indent="449580" lvl="0" marL="0" rtl="0" algn="just">
              <a:lnSpc>
                <a:spcPct val="100000"/>
              </a:lnSpc>
              <a:spcBef>
                <a:spcPts val="0"/>
              </a:spcBef>
              <a:spcAft>
                <a:spcPts val="0"/>
              </a:spcAft>
              <a:buClr>
                <a:schemeClr val="dk1"/>
              </a:buClr>
              <a:buSzPts val="1100"/>
              <a:buFont typeface="Arial"/>
              <a:buNone/>
            </a:pPr>
            <a:r>
              <a:t/>
            </a:r>
            <a:endParaRPr i="1" sz="1400">
              <a:latin typeface="Times New Roman"/>
              <a:ea typeface="Times New Roman"/>
              <a:cs typeface="Times New Roman"/>
              <a:sym typeface="Times New Roman"/>
            </a:endParaRPr>
          </a:p>
        </p:txBody>
      </p:sp>
      <p:sp>
        <p:nvSpPr>
          <p:cNvPr id="169" name="Google Shape;169;p14"/>
          <p:cNvSpPr txBox="1"/>
          <p:nvPr/>
        </p:nvSpPr>
        <p:spPr>
          <a:xfrm>
            <a:off x="1045001" y="1866478"/>
            <a:ext cx="3696376" cy="1200329"/>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EFFFF"/>
              </a:buClr>
              <a:buSzPts val="3600"/>
              <a:buFont typeface="Arial"/>
              <a:buNone/>
            </a:pPr>
            <a:r>
              <a:rPr b="1" lang="ru-RU" sz="3600">
                <a:solidFill>
                  <a:srgbClr val="FEFFFF"/>
                </a:solidFill>
                <a:latin typeface="Arial"/>
                <a:ea typeface="Arial"/>
                <a:cs typeface="Arial"/>
                <a:sym typeface="Arial"/>
              </a:rPr>
              <a:t>ДӘРІС ЖОСПАРЫ:</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3" name="Shape 173"/>
        <p:cNvGrpSpPr/>
        <p:nvPr/>
      </p:nvGrpSpPr>
      <p:grpSpPr>
        <a:xfrm>
          <a:off x="0" y="0"/>
          <a:ext cx="0" cy="0"/>
          <a:chOff x="0" y="0"/>
          <a:chExt cx="0" cy="0"/>
        </a:xfrm>
      </p:grpSpPr>
      <p:sp>
        <p:nvSpPr>
          <p:cNvPr id="174" name="Google Shape;174;p15"/>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15"/>
          <p:cNvSpPr/>
          <p:nvPr/>
        </p:nvSpPr>
        <p:spPr>
          <a:xfrm>
            <a:off x="-1" y="4526280"/>
            <a:ext cx="9975273" cy="233172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5"/>
          <p:cNvSpPr/>
          <p:nvPr/>
        </p:nvSpPr>
        <p:spPr>
          <a:xfrm>
            <a:off x="472051" y="524740"/>
            <a:ext cx="11247895" cy="5765188"/>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77" name="Google Shape;177;p15"/>
          <p:cNvGrpSpPr/>
          <p:nvPr/>
        </p:nvGrpSpPr>
        <p:grpSpPr>
          <a:xfrm>
            <a:off x="11873418" y="44816"/>
            <a:ext cx="233303" cy="772404"/>
            <a:chOff x="11873418" y="44816"/>
            <a:chExt cx="233303" cy="772404"/>
          </a:xfrm>
        </p:grpSpPr>
        <p:sp>
          <p:nvSpPr>
            <p:cNvPr id="178" name="Google Shape;178;p15"/>
            <p:cNvSpPr/>
            <p:nvPr/>
          </p:nvSpPr>
          <p:spPr>
            <a:xfrm rot="5400000">
              <a:off x="12043605" y="46121"/>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9" name="Google Shape;179;p15"/>
            <p:cNvSpPr/>
            <p:nvPr/>
          </p:nvSpPr>
          <p:spPr>
            <a:xfrm rot="5400000">
              <a:off x="11872115" y="46120"/>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0" name="Google Shape;180;p15"/>
            <p:cNvSpPr/>
            <p:nvPr/>
          </p:nvSpPr>
          <p:spPr>
            <a:xfrm rot="5400000">
              <a:off x="12046191" y="756690"/>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1" name="Google Shape;181;p15"/>
            <p:cNvSpPr/>
            <p:nvPr/>
          </p:nvSpPr>
          <p:spPr>
            <a:xfrm rot="5400000">
              <a:off x="11872455" y="756690"/>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2" name="Google Shape;182;p15"/>
            <p:cNvSpPr/>
            <p:nvPr/>
          </p:nvSpPr>
          <p:spPr>
            <a:xfrm rot="5400000">
              <a:off x="12046191" y="614576"/>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3" name="Google Shape;183;p15"/>
            <p:cNvSpPr/>
            <p:nvPr/>
          </p:nvSpPr>
          <p:spPr>
            <a:xfrm rot="5400000">
              <a:off x="11872455" y="614576"/>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4" name="Google Shape;184;p15"/>
            <p:cNvSpPr/>
            <p:nvPr/>
          </p:nvSpPr>
          <p:spPr>
            <a:xfrm rot="5400000">
              <a:off x="12046191" y="472462"/>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5" name="Google Shape;185;p15"/>
            <p:cNvSpPr/>
            <p:nvPr/>
          </p:nvSpPr>
          <p:spPr>
            <a:xfrm rot="5400000">
              <a:off x="11872455" y="472462"/>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6" name="Google Shape;186;p15"/>
            <p:cNvSpPr/>
            <p:nvPr/>
          </p:nvSpPr>
          <p:spPr>
            <a:xfrm rot="5400000">
              <a:off x="12046191" y="330348"/>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7" name="Google Shape;187;p15"/>
            <p:cNvSpPr/>
            <p:nvPr/>
          </p:nvSpPr>
          <p:spPr>
            <a:xfrm rot="5400000">
              <a:off x="11872455" y="330348"/>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8" name="Google Shape;188;p15"/>
            <p:cNvSpPr/>
            <p:nvPr/>
          </p:nvSpPr>
          <p:spPr>
            <a:xfrm rot="5400000">
              <a:off x="12046191" y="188234"/>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9" name="Google Shape;189;p15"/>
            <p:cNvSpPr/>
            <p:nvPr/>
          </p:nvSpPr>
          <p:spPr>
            <a:xfrm rot="5400000">
              <a:off x="11872455" y="188234"/>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190" name="Google Shape;190;p15"/>
          <p:cNvGrpSpPr/>
          <p:nvPr/>
        </p:nvGrpSpPr>
        <p:grpSpPr>
          <a:xfrm>
            <a:off x="54864" y="3048506"/>
            <a:ext cx="630289" cy="765242"/>
            <a:chOff x="45711" y="3048506"/>
            <a:chExt cx="630289" cy="765242"/>
          </a:xfrm>
        </p:grpSpPr>
        <p:sp>
          <p:nvSpPr>
            <p:cNvPr id="191" name="Google Shape;191;p15"/>
            <p:cNvSpPr/>
            <p:nvPr/>
          </p:nvSpPr>
          <p:spPr>
            <a:xfrm>
              <a:off x="614166" y="3048506"/>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2" name="Google Shape;192;p15"/>
            <p:cNvSpPr/>
            <p:nvPr/>
          </p:nvSpPr>
          <p:spPr>
            <a:xfrm>
              <a:off x="614166" y="3225010"/>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3" name="Google Shape;193;p15"/>
            <p:cNvSpPr/>
            <p:nvPr/>
          </p:nvSpPr>
          <p:spPr>
            <a:xfrm>
              <a:off x="614166" y="3401514"/>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4" name="Google Shape;194;p15"/>
            <p:cNvSpPr/>
            <p:nvPr/>
          </p:nvSpPr>
          <p:spPr>
            <a:xfrm>
              <a:off x="614166" y="3578017"/>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5" name="Google Shape;195;p15"/>
            <p:cNvSpPr/>
            <p:nvPr/>
          </p:nvSpPr>
          <p:spPr>
            <a:xfrm>
              <a:off x="614166" y="3754521"/>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6" name="Google Shape;196;p15"/>
            <p:cNvSpPr/>
            <p:nvPr/>
          </p:nvSpPr>
          <p:spPr>
            <a:xfrm>
              <a:off x="472053" y="3048506"/>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7" name="Google Shape;197;p15"/>
            <p:cNvSpPr/>
            <p:nvPr/>
          </p:nvSpPr>
          <p:spPr>
            <a:xfrm>
              <a:off x="472053" y="3225010"/>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8" name="Google Shape;198;p15"/>
            <p:cNvSpPr/>
            <p:nvPr/>
          </p:nvSpPr>
          <p:spPr>
            <a:xfrm>
              <a:off x="472053" y="3401514"/>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9" name="Google Shape;199;p15"/>
            <p:cNvSpPr/>
            <p:nvPr/>
          </p:nvSpPr>
          <p:spPr>
            <a:xfrm>
              <a:off x="472053" y="3578017"/>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0" name="Google Shape;200;p15"/>
            <p:cNvSpPr/>
            <p:nvPr/>
          </p:nvSpPr>
          <p:spPr>
            <a:xfrm>
              <a:off x="472053" y="3754521"/>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1" name="Google Shape;201;p15"/>
            <p:cNvSpPr/>
            <p:nvPr/>
          </p:nvSpPr>
          <p:spPr>
            <a:xfrm>
              <a:off x="329939" y="3048506"/>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2" name="Google Shape;202;p15"/>
            <p:cNvSpPr/>
            <p:nvPr/>
          </p:nvSpPr>
          <p:spPr>
            <a:xfrm>
              <a:off x="329939" y="3225010"/>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3" name="Google Shape;203;p15"/>
            <p:cNvSpPr/>
            <p:nvPr/>
          </p:nvSpPr>
          <p:spPr>
            <a:xfrm>
              <a:off x="329939" y="3401514"/>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4" name="Google Shape;204;p15"/>
            <p:cNvSpPr/>
            <p:nvPr/>
          </p:nvSpPr>
          <p:spPr>
            <a:xfrm>
              <a:off x="329939" y="3578017"/>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5" name="Google Shape;205;p15"/>
            <p:cNvSpPr/>
            <p:nvPr/>
          </p:nvSpPr>
          <p:spPr>
            <a:xfrm>
              <a:off x="329939" y="3754521"/>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6" name="Google Shape;206;p15"/>
            <p:cNvSpPr/>
            <p:nvPr/>
          </p:nvSpPr>
          <p:spPr>
            <a:xfrm>
              <a:off x="187825" y="3048506"/>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7" name="Google Shape;207;p15"/>
            <p:cNvSpPr/>
            <p:nvPr/>
          </p:nvSpPr>
          <p:spPr>
            <a:xfrm>
              <a:off x="187825" y="3225010"/>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8" name="Google Shape;208;p15"/>
            <p:cNvSpPr/>
            <p:nvPr/>
          </p:nvSpPr>
          <p:spPr>
            <a:xfrm>
              <a:off x="187825" y="3401514"/>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9" name="Google Shape;209;p15"/>
            <p:cNvSpPr/>
            <p:nvPr/>
          </p:nvSpPr>
          <p:spPr>
            <a:xfrm>
              <a:off x="187825" y="3578017"/>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0" name="Google Shape;210;p15"/>
            <p:cNvSpPr/>
            <p:nvPr/>
          </p:nvSpPr>
          <p:spPr>
            <a:xfrm>
              <a:off x="187825" y="3754521"/>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1" name="Google Shape;211;p15"/>
            <p:cNvSpPr/>
            <p:nvPr/>
          </p:nvSpPr>
          <p:spPr>
            <a:xfrm>
              <a:off x="45711" y="3048506"/>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2" name="Google Shape;212;p15"/>
            <p:cNvSpPr/>
            <p:nvPr/>
          </p:nvSpPr>
          <p:spPr>
            <a:xfrm>
              <a:off x="45711" y="3225010"/>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3" name="Google Shape;213;p15"/>
            <p:cNvSpPr/>
            <p:nvPr/>
          </p:nvSpPr>
          <p:spPr>
            <a:xfrm>
              <a:off x="45711" y="3401514"/>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4" name="Google Shape;214;p15"/>
            <p:cNvSpPr/>
            <p:nvPr/>
          </p:nvSpPr>
          <p:spPr>
            <a:xfrm>
              <a:off x="45711" y="3578017"/>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5" name="Google Shape;215;p15"/>
            <p:cNvSpPr/>
            <p:nvPr/>
          </p:nvSpPr>
          <p:spPr>
            <a:xfrm>
              <a:off x="45711" y="3754521"/>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216" name="Google Shape;216;p15"/>
          <p:cNvSpPr txBox="1"/>
          <p:nvPr>
            <p:ph idx="1" type="body"/>
          </p:nvPr>
        </p:nvSpPr>
        <p:spPr>
          <a:xfrm>
            <a:off x="1041925" y="1177350"/>
            <a:ext cx="10381500" cy="5112600"/>
          </a:xfrm>
          <a:prstGeom prst="rect">
            <a:avLst/>
          </a:prstGeom>
          <a:noFill/>
          <a:ln>
            <a:noFill/>
          </a:ln>
        </p:spPr>
        <p:txBody>
          <a:bodyPr anchorCtr="0" anchor="ctr" bIns="45700" lIns="91425" spcFirstLastPara="1" rIns="91425" wrap="square" tIns="45700">
            <a:normAutofit/>
          </a:bodyPr>
          <a:lstStyle/>
          <a:p>
            <a:pPr indent="0" lvl="0" marL="228600" rtl="0" algn="just">
              <a:lnSpc>
                <a:spcPct val="107000"/>
              </a:lnSpc>
              <a:spcBef>
                <a:spcPts val="1800"/>
              </a:spcBef>
              <a:spcAft>
                <a:spcPts val="0"/>
              </a:spcAft>
              <a:buNone/>
            </a:pPr>
            <a:r>
              <a:rPr lang="ru-RU" sz="2700">
                <a:latin typeface="Arial"/>
                <a:ea typeface="Arial"/>
                <a:cs typeface="Arial"/>
                <a:sym typeface="Arial"/>
              </a:rPr>
              <a:t>Оқытудың белсенді әдістері баланың жеке және мотивациялық дамуының әмбебап құралы болып табылады. Сабақтың әр кезеңінде осы кезеңнің нақты міндеттерін шешуге мүмкіндік беретін белсенді әдістер қолданылады.</a:t>
            </a:r>
            <a:endParaRPr sz="3500">
              <a:latin typeface="Arial"/>
              <a:ea typeface="Arial"/>
              <a:cs typeface="Arial"/>
              <a:sym typeface="Arial"/>
            </a:endParaRPr>
          </a:p>
          <a:p>
            <a:pPr indent="0" lvl="0" marL="228600" rtl="0" algn="l">
              <a:lnSpc>
                <a:spcPct val="100000"/>
              </a:lnSpc>
              <a:spcBef>
                <a:spcPts val="800"/>
              </a:spcBef>
              <a:spcAft>
                <a:spcPts val="0"/>
              </a:spcAft>
              <a:buClr>
                <a:schemeClr val="dk1"/>
              </a:buClr>
              <a:buSzPts val="2000"/>
              <a:buNone/>
            </a:pPr>
            <a:r>
              <a:t/>
            </a:r>
            <a:endParaRPr b="1" sz="2000">
              <a:solidFill>
                <a:srgbClr val="002060"/>
              </a:solidFill>
              <a:latin typeface="Arial"/>
              <a:ea typeface="Arial"/>
              <a:cs typeface="Arial"/>
              <a:sym typeface="Arial"/>
            </a:endParaRPr>
          </a:p>
        </p:txBody>
      </p:sp>
      <p:sp>
        <p:nvSpPr>
          <p:cNvPr id="217" name="Google Shape;217;p15"/>
          <p:cNvSpPr/>
          <p:nvPr/>
        </p:nvSpPr>
        <p:spPr>
          <a:xfrm>
            <a:off x="1328380" y="248765"/>
            <a:ext cx="9259635" cy="710023"/>
          </a:xfrm>
          <a:prstGeom prst="roundRect">
            <a:avLst>
              <a:gd fmla="val 16667" name="adj"/>
            </a:avLst>
          </a:prstGeom>
          <a:gradFill>
            <a:gsLst>
              <a:gs pos="0">
                <a:srgbClr val="D1D1D1"/>
              </a:gs>
              <a:gs pos="50000">
                <a:srgbClr val="C7C7C7"/>
              </a:gs>
              <a:gs pos="100000">
                <a:srgbClr val="C0C0C0"/>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18" name="Google Shape;218;p15"/>
          <p:cNvSpPr txBox="1"/>
          <p:nvPr>
            <p:ph type="title"/>
          </p:nvPr>
        </p:nvSpPr>
        <p:spPr>
          <a:xfrm>
            <a:off x="926508" y="289241"/>
            <a:ext cx="9975272" cy="669547"/>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C00000"/>
              </a:buClr>
              <a:buSzPct val="100000"/>
              <a:buFont typeface="Arial"/>
              <a:buNone/>
            </a:pPr>
            <a:r>
              <a:rPr b="1" lang="ru-RU" sz="3200">
                <a:solidFill>
                  <a:srgbClr val="C00000"/>
                </a:solidFill>
                <a:latin typeface="Arial"/>
                <a:ea typeface="Arial"/>
                <a:cs typeface="Arial"/>
                <a:sym typeface="Arial"/>
              </a:rPr>
              <a:t>1. ВАКУУМДЫҚ ТЕХНИКАСЫНЫҢ ДАМУ ТАРИХЫ</a:t>
            </a:r>
            <a:endParaRPr/>
          </a:p>
        </p:txBody>
      </p:sp>
      <p:sp>
        <p:nvSpPr>
          <p:cNvPr id="219" name="Google Shape;219;p15"/>
          <p:cNvSpPr/>
          <p:nvPr/>
        </p:nvSpPr>
        <p:spPr>
          <a:xfrm>
            <a:off x="1290220" y="248765"/>
            <a:ext cx="10133300" cy="710023"/>
          </a:xfrm>
          <a:prstGeom prst="roundRect">
            <a:avLst>
              <a:gd fmla="val 16667" name="adj"/>
            </a:avLst>
          </a:prstGeom>
          <a:gradFill>
            <a:gsLst>
              <a:gs pos="0">
                <a:srgbClr val="D1D1D1"/>
              </a:gs>
              <a:gs pos="50000">
                <a:srgbClr val="C7C7C7"/>
              </a:gs>
              <a:gs pos="100000">
                <a:srgbClr val="C0C0C0"/>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20" name="Google Shape;220;p15"/>
          <p:cNvSpPr txBox="1"/>
          <p:nvPr/>
        </p:nvSpPr>
        <p:spPr>
          <a:xfrm>
            <a:off x="1403255" y="390922"/>
            <a:ext cx="10316700" cy="466200"/>
          </a:xfrm>
          <a:prstGeom prst="rect">
            <a:avLst/>
          </a:prstGeom>
          <a:noFill/>
          <a:ln>
            <a:noFill/>
          </a:ln>
        </p:spPr>
        <p:txBody>
          <a:bodyPr anchorCtr="0" anchor="t" bIns="45700" lIns="91425" spcFirstLastPara="1" rIns="91425" wrap="square" tIns="45700">
            <a:spAutoFit/>
          </a:bodyPr>
          <a:lstStyle/>
          <a:p>
            <a:pPr indent="-400050" lvl="0" marL="457200" rtl="0" algn="l">
              <a:lnSpc>
                <a:spcPct val="90000"/>
              </a:lnSpc>
              <a:spcBef>
                <a:spcPts val="0"/>
              </a:spcBef>
              <a:spcAft>
                <a:spcPts val="0"/>
              </a:spcAft>
              <a:buClr>
                <a:srgbClr val="C00000"/>
              </a:buClr>
              <a:buSzPts val="2700"/>
              <a:buAutoNum type="arabicPeriod"/>
            </a:pPr>
            <a:r>
              <a:rPr b="1" lang="ru-RU" sz="2700">
                <a:solidFill>
                  <a:srgbClr val="C00000"/>
                </a:solidFill>
              </a:rPr>
              <a:t>Оқытудың белсенді әдістерінің (ОБӘ) технологиясы</a:t>
            </a:r>
            <a:endParaRPr b="1" sz="3800">
              <a:solidFill>
                <a:srgbClr val="C00000"/>
              </a:solidFill>
              <a:highlight>
                <a:srgbClr val="C00000"/>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4" name="Shape 224"/>
        <p:cNvGrpSpPr/>
        <p:nvPr/>
      </p:nvGrpSpPr>
      <p:grpSpPr>
        <a:xfrm>
          <a:off x="0" y="0"/>
          <a:ext cx="0" cy="0"/>
          <a:chOff x="0" y="0"/>
          <a:chExt cx="0" cy="0"/>
        </a:xfrm>
      </p:grpSpPr>
      <p:sp>
        <p:nvSpPr>
          <p:cNvPr id="225" name="Google Shape;225;p16"/>
          <p:cNvSpPr/>
          <p:nvPr/>
        </p:nvSpPr>
        <p:spPr>
          <a:xfrm>
            <a:off x="0"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 name="Google Shape;226;p16"/>
          <p:cNvSpPr/>
          <p:nvPr/>
        </p:nvSpPr>
        <p:spPr>
          <a:xfrm>
            <a:off x="-1" y="4526280"/>
            <a:ext cx="9975300" cy="2331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7" name="Google Shape;227;p16"/>
          <p:cNvSpPr/>
          <p:nvPr/>
        </p:nvSpPr>
        <p:spPr>
          <a:xfrm>
            <a:off x="472051" y="524740"/>
            <a:ext cx="11247900" cy="57651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28" name="Google Shape;228;p16"/>
          <p:cNvGrpSpPr/>
          <p:nvPr/>
        </p:nvGrpSpPr>
        <p:grpSpPr>
          <a:xfrm>
            <a:off x="11873545" y="44817"/>
            <a:ext cx="233176" cy="772370"/>
            <a:chOff x="11873546" y="44817"/>
            <a:chExt cx="233176" cy="772370"/>
          </a:xfrm>
        </p:grpSpPr>
        <p:sp>
          <p:nvSpPr>
            <p:cNvPr id="229" name="Google Shape;229;p16"/>
            <p:cNvSpPr/>
            <p:nvPr/>
          </p:nvSpPr>
          <p:spPr>
            <a:xfrm rot="5400000">
              <a:off x="12043686" y="46167"/>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0" name="Google Shape;230;p16"/>
            <p:cNvSpPr/>
            <p:nvPr/>
          </p:nvSpPr>
          <p:spPr>
            <a:xfrm rot="5400000">
              <a:off x="11872196" y="46166"/>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1" name="Google Shape;231;p16"/>
            <p:cNvSpPr/>
            <p:nvPr/>
          </p:nvSpPr>
          <p:spPr>
            <a:xfrm rot="5400000">
              <a:off x="12046272" y="756737"/>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2" name="Google Shape;232;p16"/>
            <p:cNvSpPr/>
            <p:nvPr/>
          </p:nvSpPr>
          <p:spPr>
            <a:xfrm rot="5400000">
              <a:off x="11872536" y="756737"/>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3" name="Google Shape;233;p16"/>
            <p:cNvSpPr/>
            <p:nvPr/>
          </p:nvSpPr>
          <p:spPr>
            <a:xfrm rot="5400000">
              <a:off x="12046272" y="614623"/>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4" name="Google Shape;234;p16"/>
            <p:cNvSpPr/>
            <p:nvPr/>
          </p:nvSpPr>
          <p:spPr>
            <a:xfrm rot="5400000">
              <a:off x="11872536" y="614623"/>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5" name="Google Shape;235;p16"/>
            <p:cNvSpPr/>
            <p:nvPr/>
          </p:nvSpPr>
          <p:spPr>
            <a:xfrm rot="5400000">
              <a:off x="12046272" y="472509"/>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6" name="Google Shape;236;p16"/>
            <p:cNvSpPr/>
            <p:nvPr/>
          </p:nvSpPr>
          <p:spPr>
            <a:xfrm rot="5400000">
              <a:off x="11872536" y="472509"/>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7" name="Google Shape;237;p16"/>
            <p:cNvSpPr/>
            <p:nvPr/>
          </p:nvSpPr>
          <p:spPr>
            <a:xfrm rot="5400000">
              <a:off x="12046272" y="330395"/>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8" name="Google Shape;238;p16"/>
            <p:cNvSpPr/>
            <p:nvPr/>
          </p:nvSpPr>
          <p:spPr>
            <a:xfrm rot="5400000">
              <a:off x="11872536" y="330395"/>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9" name="Google Shape;239;p16"/>
            <p:cNvSpPr/>
            <p:nvPr/>
          </p:nvSpPr>
          <p:spPr>
            <a:xfrm rot="5400000">
              <a:off x="12046272" y="188281"/>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0" name="Google Shape;240;p16"/>
            <p:cNvSpPr/>
            <p:nvPr/>
          </p:nvSpPr>
          <p:spPr>
            <a:xfrm rot="5400000">
              <a:off x="11872536" y="188281"/>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241" name="Google Shape;241;p16"/>
          <p:cNvGrpSpPr/>
          <p:nvPr/>
        </p:nvGrpSpPr>
        <p:grpSpPr>
          <a:xfrm>
            <a:off x="54864" y="3048506"/>
            <a:ext cx="630255" cy="765115"/>
            <a:chOff x="45711" y="3048506"/>
            <a:chExt cx="630255" cy="765115"/>
          </a:xfrm>
        </p:grpSpPr>
        <p:sp>
          <p:nvSpPr>
            <p:cNvPr id="242" name="Google Shape;242;p16"/>
            <p:cNvSpPr/>
            <p:nvPr/>
          </p:nvSpPr>
          <p:spPr>
            <a:xfrm>
              <a:off x="614166" y="3048506"/>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3" name="Google Shape;243;p16"/>
            <p:cNvSpPr/>
            <p:nvPr/>
          </p:nvSpPr>
          <p:spPr>
            <a:xfrm>
              <a:off x="614166" y="3225010"/>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4" name="Google Shape;244;p16"/>
            <p:cNvSpPr/>
            <p:nvPr/>
          </p:nvSpPr>
          <p:spPr>
            <a:xfrm>
              <a:off x="614166" y="3401514"/>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5" name="Google Shape;245;p16"/>
            <p:cNvSpPr/>
            <p:nvPr/>
          </p:nvSpPr>
          <p:spPr>
            <a:xfrm>
              <a:off x="614166" y="3578017"/>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6" name="Google Shape;246;p16"/>
            <p:cNvSpPr/>
            <p:nvPr/>
          </p:nvSpPr>
          <p:spPr>
            <a:xfrm>
              <a:off x="614166" y="3754521"/>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7" name="Google Shape;247;p16"/>
            <p:cNvSpPr/>
            <p:nvPr/>
          </p:nvSpPr>
          <p:spPr>
            <a:xfrm>
              <a:off x="472053" y="3048506"/>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8" name="Google Shape;248;p16"/>
            <p:cNvSpPr/>
            <p:nvPr/>
          </p:nvSpPr>
          <p:spPr>
            <a:xfrm>
              <a:off x="472053" y="3225010"/>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9" name="Google Shape;249;p16"/>
            <p:cNvSpPr/>
            <p:nvPr/>
          </p:nvSpPr>
          <p:spPr>
            <a:xfrm>
              <a:off x="472053" y="3401514"/>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0" name="Google Shape;250;p16"/>
            <p:cNvSpPr/>
            <p:nvPr/>
          </p:nvSpPr>
          <p:spPr>
            <a:xfrm>
              <a:off x="472053" y="3578017"/>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1" name="Google Shape;251;p16"/>
            <p:cNvSpPr/>
            <p:nvPr/>
          </p:nvSpPr>
          <p:spPr>
            <a:xfrm>
              <a:off x="472053" y="3754521"/>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2" name="Google Shape;252;p16"/>
            <p:cNvSpPr/>
            <p:nvPr/>
          </p:nvSpPr>
          <p:spPr>
            <a:xfrm>
              <a:off x="329939" y="3048506"/>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3" name="Google Shape;253;p16"/>
            <p:cNvSpPr/>
            <p:nvPr/>
          </p:nvSpPr>
          <p:spPr>
            <a:xfrm>
              <a:off x="329939" y="3225010"/>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4" name="Google Shape;254;p16"/>
            <p:cNvSpPr/>
            <p:nvPr/>
          </p:nvSpPr>
          <p:spPr>
            <a:xfrm>
              <a:off x="329939" y="3401514"/>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5" name="Google Shape;255;p16"/>
            <p:cNvSpPr/>
            <p:nvPr/>
          </p:nvSpPr>
          <p:spPr>
            <a:xfrm>
              <a:off x="329939" y="3578017"/>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6" name="Google Shape;256;p16"/>
            <p:cNvSpPr/>
            <p:nvPr/>
          </p:nvSpPr>
          <p:spPr>
            <a:xfrm>
              <a:off x="329939" y="3754521"/>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7" name="Google Shape;257;p16"/>
            <p:cNvSpPr/>
            <p:nvPr/>
          </p:nvSpPr>
          <p:spPr>
            <a:xfrm>
              <a:off x="187825" y="3048506"/>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8" name="Google Shape;258;p16"/>
            <p:cNvSpPr/>
            <p:nvPr/>
          </p:nvSpPr>
          <p:spPr>
            <a:xfrm>
              <a:off x="187825" y="3225010"/>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9" name="Google Shape;259;p16"/>
            <p:cNvSpPr/>
            <p:nvPr/>
          </p:nvSpPr>
          <p:spPr>
            <a:xfrm>
              <a:off x="187825" y="3401514"/>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0" name="Google Shape;260;p16"/>
            <p:cNvSpPr/>
            <p:nvPr/>
          </p:nvSpPr>
          <p:spPr>
            <a:xfrm>
              <a:off x="187825" y="3578017"/>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1" name="Google Shape;261;p16"/>
            <p:cNvSpPr/>
            <p:nvPr/>
          </p:nvSpPr>
          <p:spPr>
            <a:xfrm>
              <a:off x="187825" y="3754521"/>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2" name="Google Shape;262;p16"/>
            <p:cNvSpPr/>
            <p:nvPr/>
          </p:nvSpPr>
          <p:spPr>
            <a:xfrm>
              <a:off x="45711" y="3048506"/>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3" name="Google Shape;263;p16"/>
            <p:cNvSpPr/>
            <p:nvPr/>
          </p:nvSpPr>
          <p:spPr>
            <a:xfrm>
              <a:off x="45711" y="3225010"/>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4" name="Google Shape;264;p16"/>
            <p:cNvSpPr/>
            <p:nvPr/>
          </p:nvSpPr>
          <p:spPr>
            <a:xfrm>
              <a:off x="45711" y="3401514"/>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5" name="Google Shape;265;p16"/>
            <p:cNvSpPr/>
            <p:nvPr/>
          </p:nvSpPr>
          <p:spPr>
            <a:xfrm>
              <a:off x="45711" y="3578017"/>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6" name="Google Shape;266;p16"/>
            <p:cNvSpPr/>
            <p:nvPr/>
          </p:nvSpPr>
          <p:spPr>
            <a:xfrm>
              <a:off x="45711" y="3754521"/>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267" name="Google Shape;267;p16"/>
          <p:cNvSpPr txBox="1"/>
          <p:nvPr>
            <p:ph idx="1" type="body"/>
          </p:nvPr>
        </p:nvSpPr>
        <p:spPr>
          <a:xfrm>
            <a:off x="565475" y="1177350"/>
            <a:ext cx="11154600" cy="5541300"/>
          </a:xfrm>
          <a:prstGeom prst="rect">
            <a:avLst/>
          </a:prstGeom>
          <a:noFill/>
          <a:ln>
            <a:noFill/>
          </a:ln>
        </p:spPr>
        <p:txBody>
          <a:bodyPr anchorCtr="0" anchor="ctr" bIns="45700" lIns="91425" spcFirstLastPara="1" rIns="91425" wrap="square" tIns="45700">
            <a:noAutofit/>
          </a:bodyPr>
          <a:lstStyle/>
          <a:p>
            <a:pPr indent="0" lvl="0" marL="228600" rtl="0" algn="l">
              <a:lnSpc>
                <a:spcPct val="100000"/>
              </a:lnSpc>
              <a:spcBef>
                <a:spcPts val="800"/>
              </a:spcBef>
              <a:spcAft>
                <a:spcPts val="0"/>
              </a:spcAft>
              <a:buClr>
                <a:schemeClr val="dk1"/>
              </a:buClr>
              <a:buSzPts val="2000"/>
              <a:buNone/>
            </a:pPr>
            <a:r>
              <a:rPr lang="ru-RU" sz="1500">
                <a:solidFill>
                  <a:srgbClr val="333333"/>
                </a:solidFill>
                <a:latin typeface="Arial"/>
                <a:ea typeface="Arial"/>
                <a:cs typeface="Arial"/>
                <a:sym typeface="Arial"/>
              </a:rPr>
              <a:t>Оқытудың белсенді әдістері баланың жеке және мотивациялық дамуының әмбебап құралы болып табылады. Сабақтың әр кезеңінде осы кезеңнің нақты міндеттерін шешуге мүмкіндік беретін белсенді әдістер қолданылады.</a:t>
            </a:r>
            <a:endParaRPr sz="1500">
              <a:solidFill>
                <a:srgbClr val="333333"/>
              </a:solidFill>
              <a:latin typeface="Arial"/>
              <a:ea typeface="Arial"/>
              <a:cs typeface="Arial"/>
              <a:sym typeface="Arial"/>
            </a:endParaRPr>
          </a:p>
          <a:p>
            <a:pPr indent="0" lvl="0" marL="228600" rtl="0" algn="l">
              <a:lnSpc>
                <a:spcPct val="100000"/>
              </a:lnSpc>
              <a:spcBef>
                <a:spcPts val="800"/>
              </a:spcBef>
              <a:spcAft>
                <a:spcPts val="0"/>
              </a:spcAft>
              <a:buClr>
                <a:schemeClr val="dk1"/>
              </a:buClr>
              <a:buSzPts val="2000"/>
              <a:buNone/>
            </a:pPr>
            <a:r>
              <a:t/>
            </a:r>
            <a:endParaRPr sz="1500">
              <a:solidFill>
                <a:srgbClr val="333333"/>
              </a:solidFill>
              <a:latin typeface="Arial"/>
              <a:ea typeface="Arial"/>
              <a:cs typeface="Arial"/>
              <a:sym typeface="Arial"/>
            </a:endParaRPr>
          </a:p>
          <a:p>
            <a:pPr indent="449580" lvl="0" marL="0" rtl="0" algn="just">
              <a:lnSpc>
                <a:spcPct val="100000"/>
              </a:lnSpc>
              <a:spcBef>
                <a:spcPts val="0"/>
              </a:spcBef>
              <a:spcAft>
                <a:spcPts val="0"/>
              </a:spcAft>
              <a:buClr>
                <a:schemeClr val="dk1"/>
              </a:buClr>
              <a:buSzPts val="1100"/>
              <a:buNone/>
            </a:pPr>
            <a:r>
              <a:rPr b="1" lang="ru-RU" sz="1500">
                <a:solidFill>
                  <a:srgbClr val="333333"/>
                </a:solidFill>
                <a:latin typeface="Arial"/>
                <a:ea typeface="Arial"/>
                <a:cs typeface="Arial"/>
                <a:sym typeface="Arial"/>
              </a:rPr>
              <a:t>1. Көру қабілеті бұзылған оқушыларға оқыту әдістемесі</a:t>
            </a:r>
            <a:endParaRPr b="1" sz="1500">
              <a:solidFill>
                <a:srgbClr val="333333"/>
              </a:solidFill>
              <a:latin typeface="Arial"/>
              <a:ea typeface="Arial"/>
              <a:cs typeface="Arial"/>
              <a:sym typeface="Arial"/>
            </a:endParaRPr>
          </a:p>
          <a:p>
            <a:pPr indent="449580" lvl="0" marL="0" rtl="0" algn="just">
              <a:lnSpc>
                <a:spcPct val="100000"/>
              </a:lnSpc>
              <a:spcBef>
                <a:spcPts val="0"/>
              </a:spcBef>
              <a:spcAft>
                <a:spcPts val="0"/>
              </a:spcAft>
              <a:buClr>
                <a:schemeClr val="dk1"/>
              </a:buClr>
              <a:buSzPts val="1100"/>
              <a:buFont typeface="Arial"/>
              <a:buNone/>
            </a:pPr>
            <a:r>
              <a:t/>
            </a:r>
            <a:endParaRPr b="1" sz="1500">
              <a:solidFill>
                <a:srgbClr val="333333"/>
              </a:solidFill>
              <a:latin typeface="Arial"/>
              <a:ea typeface="Arial"/>
              <a:cs typeface="Arial"/>
              <a:sym typeface="Arial"/>
            </a:endParaRPr>
          </a:p>
          <a:p>
            <a:pPr indent="449580" lvl="0" marL="0" rtl="0" algn="just">
              <a:lnSpc>
                <a:spcPct val="100000"/>
              </a:lnSpc>
              <a:spcBef>
                <a:spcPts val="0"/>
              </a:spcBef>
              <a:spcAft>
                <a:spcPts val="0"/>
              </a:spcAft>
              <a:buClr>
                <a:schemeClr val="dk1"/>
              </a:buClr>
              <a:buSzPts val="1100"/>
              <a:buFont typeface="Arial"/>
              <a:buNone/>
            </a:pPr>
            <a:r>
              <a:rPr b="1" i="1" lang="ru-RU" sz="1500">
                <a:solidFill>
                  <a:srgbClr val="333333"/>
                </a:solidFill>
                <a:latin typeface="Arial"/>
                <a:ea typeface="Arial"/>
                <a:cs typeface="Arial"/>
                <a:sym typeface="Arial"/>
              </a:rPr>
              <a:t>- Тактильдік оқыту құралдары: </a:t>
            </a:r>
            <a:endParaRPr b="1" i="1" sz="1500">
              <a:solidFill>
                <a:srgbClr val="333333"/>
              </a:solidFill>
              <a:latin typeface="Arial"/>
              <a:ea typeface="Arial"/>
              <a:cs typeface="Arial"/>
              <a:sym typeface="Arial"/>
            </a:endParaRPr>
          </a:p>
          <a:p>
            <a:pPr indent="449580" lvl="0" marL="0" rtl="0" algn="just">
              <a:lnSpc>
                <a:spcPct val="100000"/>
              </a:lnSpc>
              <a:spcBef>
                <a:spcPts val="0"/>
              </a:spcBef>
              <a:spcAft>
                <a:spcPts val="0"/>
              </a:spcAft>
              <a:buClr>
                <a:schemeClr val="dk1"/>
              </a:buClr>
              <a:buSzPts val="1100"/>
              <a:buFont typeface="Arial"/>
              <a:buNone/>
            </a:pPr>
            <a:r>
              <a:rPr lang="ru-RU" sz="1500">
                <a:solidFill>
                  <a:srgbClr val="333333"/>
                </a:solidFill>
                <a:latin typeface="Arial"/>
                <a:ea typeface="Arial"/>
                <a:cs typeface="Arial"/>
                <a:sym typeface="Arial"/>
              </a:rPr>
              <a:t>  </a:t>
            </a:r>
            <a:r>
              <a:rPr b="1" lang="ru-RU" sz="1500">
                <a:solidFill>
                  <a:srgbClr val="333333"/>
                </a:solidFill>
                <a:latin typeface="Arial"/>
                <a:ea typeface="Arial"/>
                <a:cs typeface="Arial"/>
                <a:sym typeface="Arial"/>
              </a:rPr>
              <a:t>- </a:t>
            </a:r>
            <a:r>
              <a:rPr i="1" lang="ru-RU" sz="1500">
                <a:solidFill>
                  <a:srgbClr val="333333"/>
                </a:solidFill>
                <a:latin typeface="Arial"/>
                <a:ea typeface="Arial"/>
                <a:cs typeface="Arial"/>
                <a:sym typeface="Arial"/>
              </a:rPr>
              <a:t>Мақсаты</a:t>
            </a:r>
            <a:r>
              <a:rPr b="1" lang="ru-RU" sz="1500">
                <a:solidFill>
                  <a:srgbClr val="333333"/>
                </a:solidFill>
                <a:latin typeface="Arial"/>
                <a:ea typeface="Arial"/>
                <a:cs typeface="Arial"/>
                <a:sym typeface="Arial"/>
              </a:rPr>
              <a:t>:</a:t>
            </a:r>
            <a:r>
              <a:rPr lang="ru-RU" sz="1500">
                <a:solidFill>
                  <a:srgbClr val="333333"/>
                </a:solidFill>
                <a:latin typeface="Arial"/>
                <a:ea typeface="Arial"/>
                <a:cs typeface="Arial"/>
                <a:sym typeface="Arial"/>
              </a:rPr>
              <a:t> Оқушылардың физикалық құбылыстарды түсінуін жақсарту.</a:t>
            </a:r>
            <a:endParaRPr sz="1500">
              <a:solidFill>
                <a:srgbClr val="333333"/>
              </a:solidFill>
              <a:latin typeface="Arial"/>
              <a:ea typeface="Arial"/>
              <a:cs typeface="Arial"/>
              <a:sym typeface="Arial"/>
            </a:endParaRPr>
          </a:p>
          <a:p>
            <a:pPr indent="449580" lvl="0" marL="0" rtl="0" algn="just">
              <a:lnSpc>
                <a:spcPct val="100000"/>
              </a:lnSpc>
              <a:spcBef>
                <a:spcPts val="0"/>
              </a:spcBef>
              <a:spcAft>
                <a:spcPts val="0"/>
              </a:spcAft>
              <a:buClr>
                <a:schemeClr val="dk1"/>
              </a:buClr>
              <a:buSzPts val="1100"/>
              <a:buNone/>
            </a:pPr>
            <a:r>
              <a:rPr lang="ru-RU" sz="1500">
                <a:solidFill>
                  <a:srgbClr val="333333"/>
                </a:solidFill>
                <a:latin typeface="Arial"/>
                <a:ea typeface="Arial"/>
                <a:cs typeface="Arial"/>
                <a:sym typeface="Arial"/>
              </a:rPr>
              <a:t> </a:t>
            </a:r>
            <a:r>
              <a:rPr i="1" lang="ru-RU" sz="1500">
                <a:solidFill>
                  <a:srgbClr val="333333"/>
                </a:solidFill>
                <a:latin typeface="Arial"/>
                <a:ea typeface="Arial"/>
                <a:cs typeface="Arial"/>
                <a:sym typeface="Arial"/>
              </a:rPr>
              <a:t>- Қамтылатын шаралар: </a:t>
            </a:r>
            <a:r>
              <a:rPr lang="ru-RU" sz="1500">
                <a:solidFill>
                  <a:srgbClr val="333333"/>
                </a:solidFill>
                <a:latin typeface="Arial"/>
                <a:ea typeface="Arial"/>
                <a:cs typeface="Arial"/>
                <a:sym typeface="Arial"/>
              </a:rPr>
              <a:t>Тактильдік диаграммалар, графиктер және модельдерді қолдану; арнайы дайындалған</a:t>
            </a:r>
            <a:endParaRPr sz="1500">
              <a:solidFill>
                <a:srgbClr val="333333"/>
              </a:solidFill>
              <a:latin typeface="Arial"/>
              <a:ea typeface="Arial"/>
              <a:cs typeface="Arial"/>
              <a:sym typeface="Arial"/>
            </a:endParaRPr>
          </a:p>
          <a:p>
            <a:pPr indent="449580" lvl="0" marL="0" rtl="0" algn="just">
              <a:lnSpc>
                <a:spcPct val="100000"/>
              </a:lnSpc>
              <a:spcBef>
                <a:spcPts val="0"/>
              </a:spcBef>
              <a:spcAft>
                <a:spcPts val="0"/>
              </a:spcAft>
              <a:buClr>
                <a:schemeClr val="dk1"/>
              </a:buClr>
              <a:buSzPts val="1100"/>
              <a:buNone/>
            </a:pPr>
            <a:r>
              <a:rPr lang="ru-RU" sz="1500">
                <a:solidFill>
                  <a:srgbClr val="333333"/>
                </a:solidFill>
                <a:latin typeface="Arial"/>
                <a:ea typeface="Arial"/>
                <a:cs typeface="Arial"/>
                <a:sym typeface="Arial"/>
              </a:rPr>
              <a:t>   текстуралы беттері бар оқу материалдарын пайдалану.</a:t>
            </a:r>
            <a:endParaRPr sz="1500">
              <a:solidFill>
                <a:srgbClr val="333333"/>
              </a:solidFill>
              <a:latin typeface="Arial"/>
              <a:ea typeface="Arial"/>
              <a:cs typeface="Arial"/>
              <a:sym typeface="Arial"/>
            </a:endParaRPr>
          </a:p>
          <a:p>
            <a:pPr indent="449580" lvl="0" marL="0" rtl="0" algn="just">
              <a:lnSpc>
                <a:spcPct val="100000"/>
              </a:lnSpc>
              <a:spcBef>
                <a:spcPts val="0"/>
              </a:spcBef>
              <a:spcAft>
                <a:spcPts val="0"/>
              </a:spcAft>
              <a:buClr>
                <a:schemeClr val="dk1"/>
              </a:buClr>
              <a:buSzPts val="1100"/>
              <a:buFont typeface="Arial"/>
              <a:buNone/>
            </a:pPr>
            <a:r>
              <a:t/>
            </a:r>
            <a:endParaRPr sz="1500">
              <a:solidFill>
                <a:srgbClr val="333333"/>
              </a:solidFill>
              <a:latin typeface="Arial"/>
              <a:ea typeface="Arial"/>
              <a:cs typeface="Arial"/>
              <a:sym typeface="Arial"/>
            </a:endParaRPr>
          </a:p>
          <a:p>
            <a:pPr indent="449580" lvl="0" marL="0" rtl="0" algn="just">
              <a:lnSpc>
                <a:spcPct val="100000"/>
              </a:lnSpc>
              <a:spcBef>
                <a:spcPts val="0"/>
              </a:spcBef>
              <a:spcAft>
                <a:spcPts val="0"/>
              </a:spcAft>
              <a:buClr>
                <a:schemeClr val="dk1"/>
              </a:buClr>
              <a:buSzPts val="1100"/>
              <a:buFont typeface="Arial"/>
              <a:buNone/>
            </a:pPr>
            <a:r>
              <a:rPr b="1" i="1" lang="ru-RU" sz="1500">
                <a:solidFill>
                  <a:srgbClr val="333333"/>
                </a:solidFill>
                <a:latin typeface="Arial"/>
                <a:ea typeface="Arial"/>
                <a:cs typeface="Arial"/>
                <a:sym typeface="Arial"/>
              </a:rPr>
              <a:t>- Брайль жүйесі: </a:t>
            </a:r>
            <a:endParaRPr b="1" i="1" sz="1500">
              <a:solidFill>
                <a:srgbClr val="333333"/>
              </a:solidFill>
              <a:latin typeface="Arial"/>
              <a:ea typeface="Arial"/>
              <a:cs typeface="Arial"/>
              <a:sym typeface="Arial"/>
            </a:endParaRPr>
          </a:p>
          <a:p>
            <a:pPr indent="449580" lvl="0" marL="0" rtl="0" algn="just">
              <a:lnSpc>
                <a:spcPct val="100000"/>
              </a:lnSpc>
              <a:spcBef>
                <a:spcPts val="0"/>
              </a:spcBef>
              <a:spcAft>
                <a:spcPts val="0"/>
              </a:spcAft>
              <a:buClr>
                <a:schemeClr val="dk1"/>
              </a:buClr>
              <a:buSzPts val="1100"/>
              <a:buFont typeface="Arial"/>
              <a:buNone/>
            </a:pPr>
            <a:r>
              <a:rPr lang="ru-RU" sz="1500">
                <a:solidFill>
                  <a:srgbClr val="333333"/>
                </a:solidFill>
                <a:latin typeface="Arial"/>
                <a:ea typeface="Arial"/>
                <a:cs typeface="Arial"/>
                <a:sym typeface="Arial"/>
              </a:rPr>
              <a:t>  - </a:t>
            </a:r>
            <a:r>
              <a:rPr i="1" lang="ru-RU" sz="1500">
                <a:solidFill>
                  <a:srgbClr val="333333"/>
                </a:solidFill>
                <a:latin typeface="Arial"/>
                <a:ea typeface="Arial"/>
                <a:cs typeface="Arial"/>
                <a:sym typeface="Arial"/>
              </a:rPr>
              <a:t>Мақсаты</a:t>
            </a:r>
            <a:r>
              <a:rPr lang="ru-RU" sz="1500">
                <a:solidFill>
                  <a:srgbClr val="333333"/>
                </a:solidFill>
                <a:latin typeface="Arial"/>
                <a:ea typeface="Arial"/>
                <a:cs typeface="Arial"/>
                <a:sym typeface="Arial"/>
              </a:rPr>
              <a:t>: Мәтіндік ақпаратты оқушыларға жеткізу.</a:t>
            </a:r>
            <a:endParaRPr sz="1500">
              <a:solidFill>
                <a:srgbClr val="333333"/>
              </a:solidFill>
              <a:latin typeface="Arial"/>
              <a:ea typeface="Arial"/>
              <a:cs typeface="Arial"/>
              <a:sym typeface="Arial"/>
            </a:endParaRPr>
          </a:p>
          <a:p>
            <a:pPr indent="449580" lvl="0" marL="0" rtl="0" algn="just">
              <a:lnSpc>
                <a:spcPct val="100000"/>
              </a:lnSpc>
              <a:spcBef>
                <a:spcPts val="0"/>
              </a:spcBef>
              <a:spcAft>
                <a:spcPts val="0"/>
              </a:spcAft>
              <a:buClr>
                <a:schemeClr val="dk1"/>
              </a:buClr>
              <a:buSzPts val="1100"/>
              <a:buFont typeface="Arial"/>
              <a:buNone/>
            </a:pPr>
            <a:r>
              <a:rPr i="1" lang="ru-RU" sz="1500">
                <a:solidFill>
                  <a:srgbClr val="333333"/>
                </a:solidFill>
                <a:latin typeface="Arial"/>
                <a:ea typeface="Arial"/>
                <a:cs typeface="Arial"/>
                <a:sym typeface="Arial"/>
              </a:rPr>
              <a:t>  - Қамтылатын шаралар:</a:t>
            </a:r>
            <a:r>
              <a:rPr lang="ru-RU" sz="1500">
                <a:solidFill>
                  <a:srgbClr val="333333"/>
                </a:solidFill>
                <a:latin typeface="Arial"/>
                <a:ea typeface="Arial"/>
                <a:cs typeface="Arial"/>
                <a:sym typeface="Arial"/>
              </a:rPr>
              <a:t> Физика пәнінің оқулықтары мен оқу материалдарын Брайль шрифтінде басып шығару.</a:t>
            </a:r>
            <a:endParaRPr sz="1500">
              <a:solidFill>
                <a:srgbClr val="333333"/>
              </a:solidFill>
              <a:latin typeface="Arial"/>
              <a:ea typeface="Arial"/>
              <a:cs typeface="Arial"/>
              <a:sym typeface="Arial"/>
            </a:endParaRPr>
          </a:p>
          <a:p>
            <a:pPr indent="449580" lvl="0" marL="0" rtl="0" algn="just">
              <a:lnSpc>
                <a:spcPct val="100000"/>
              </a:lnSpc>
              <a:spcBef>
                <a:spcPts val="0"/>
              </a:spcBef>
              <a:spcAft>
                <a:spcPts val="0"/>
              </a:spcAft>
              <a:buClr>
                <a:schemeClr val="dk1"/>
              </a:buClr>
              <a:buSzPts val="1100"/>
              <a:buNone/>
            </a:pPr>
            <a:r>
              <a:t/>
            </a:r>
            <a:endParaRPr sz="1500">
              <a:solidFill>
                <a:srgbClr val="333333"/>
              </a:solidFill>
              <a:latin typeface="Arial"/>
              <a:ea typeface="Arial"/>
              <a:cs typeface="Arial"/>
              <a:sym typeface="Arial"/>
            </a:endParaRPr>
          </a:p>
          <a:p>
            <a:pPr indent="449580" lvl="0" marL="0" rtl="0" algn="just">
              <a:lnSpc>
                <a:spcPct val="100000"/>
              </a:lnSpc>
              <a:spcBef>
                <a:spcPts val="0"/>
              </a:spcBef>
              <a:spcAft>
                <a:spcPts val="0"/>
              </a:spcAft>
              <a:buClr>
                <a:schemeClr val="dk1"/>
              </a:buClr>
              <a:buSzPts val="1100"/>
              <a:buFont typeface="Arial"/>
              <a:buNone/>
            </a:pPr>
            <a:r>
              <a:rPr b="1" i="1" lang="ru-RU" sz="1500">
                <a:solidFill>
                  <a:srgbClr val="333333"/>
                </a:solidFill>
                <a:latin typeface="Arial"/>
                <a:ea typeface="Arial"/>
                <a:cs typeface="Arial"/>
                <a:sym typeface="Arial"/>
              </a:rPr>
              <a:t>- Дыбыстық материалдар: </a:t>
            </a:r>
            <a:endParaRPr b="1" i="1" sz="1500">
              <a:solidFill>
                <a:srgbClr val="333333"/>
              </a:solidFill>
              <a:latin typeface="Arial"/>
              <a:ea typeface="Arial"/>
              <a:cs typeface="Arial"/>
              <a:sym typeface="Arial"/>
            </a:endParaRPr>
          </a:p>
          <a:p>
            <a:pPr indent="449580" lvl="0" marL="0" rtl="0" algn="just">
              <a:lnSpc>
                <a:spcPct val="100000"/>
              </a:lnSpc>
              <a:spcBef>
                <a:spcPts val="0"/>
              </a:spcBef>
              <a:spcAft>
                <a:spcPts val="0"/>
              </a:spcAft>
              <a:buClr>
                <a:schemeClr val="dk1"/>
              </a:buClr>
              <a:buSzPts val="1100"/>
              <a:buFont typeface="Arial"/>
              <a:buNone/>
            </a:pPr>
            <a:r>
              <a:rPr lang="ru-RU" sz="1500">
                <a:solidFill>
                  <a:srgbClr val="333333"/>
                </a:solidFill>
                <a:latin typeface="Arial"/>
                <a:ea typeface="Arial"/>
                <a:cs typeface="Arial"/>
                <a:sym typeface="Arial"/>
              </a:rPr>
              <a:t>  - </a:t>
            </a:r>
            <a:r>
              <a:rPr i="1" lang="ru-RU" sz="1500">
                <a:solidFill>
                  <a:srgbClr val="333333"/>
                </a:solidFill>
                <a:latin typeface="Arial"/>
                <a:ea typeface="Arial"/>
                <a:cs typeface="Arial"/>
                <a:sym typeface="Arial"/>
              </a:rPr>
              <a:t>Мақсаты</a:t>
            </a:r>
            <a:r>
              <a:rPr lang="ru-RU" sz="1500">
                <a:solidFill>
                  <a:srgbClr val="333333"/>
                </a:solidFill>
                <a:latin typeface="Arial"/>
                <a:ea typeface="Arial"/>
                <a:cs typeface="Arial"/>
                <a:sym typeface="Arial"/>
              </a:rPr>
              <a:t>: Аудио арқылы білім беру.</a:t>
            </a:r>
            <a:endParaRPr sz="1500">
              <a:solidFill>
                <a:srgbClr val="333333"/>
              </a:solidFill>
              <a:latin typeface="Arial"/>
              <a:ea typeface="Arial"/>
              <a:cs typeface="Arial"/>
              <a:sym typeface="Arial"/>
            </a:endParaRPr>
          </a:p>
          <a:p>
            <a:pPr indent="449580" lvl="0" marL="0" rtl="0" algn="just">
              <a:lnSpc>
                <a:spcPct val="100000"/>
              </a:lnSpc>
              <a:spcBef>
                <a:spcPts val="0"/>
              </a:spcBef>
              <a:spcAft>
                <a:spcPts val="0"/>
              </a:spcAft>
              <a:buClr>
                <a:schemeClr val="dk1"/>
              </a:buClr>
              <a:buSzPts val="1100"/>
              <a:buNone/>
            </a:pPr>
            <a:r>
              <a:rPr lang="ru-RU" sz="1500">
                <a:solidFill>
                  <a:srgbClr val="333333"/>
                </a:solidFill>
                <a:latin typeface="Arial"/>
                <a:ea typeface="Arial"/>
                <a:cs typeface="Arial"/>
                <a:sym typeface="Arial"/>
              </a:rPr>
              <a:t>  </a:t>
            </a:r>
            <a:r>
              <a:rPr i="1" lang="ru-RU" sz="1500">
                <a:solidFill>
                  <a:srgbClr val="333333"/>
                </a:solidFill>
                <a:latin typeface="Arial"/>
                <a:ea typeface="Arial"/>
                <a:cs typeface="Arial"/>
                <a:sym typeface="Arial"/>
              </a:rPr>
              <a:t>- Қамтылатын шаралар</a:t>
            </a:r>
            <a:r>
              <a:rPr lang="ru-RU" sz="1500">
                <a:solidFill>
                  <a:srgbClr val="333333"/>
                </a:solidFill>
                <a:latin typeface="Arial"/>
                <a:ea typeface="Arial"/>
                <a:cs typeface="Arial"/>
                <a:sym typeface="Arial"/>
              </a:rPr>
              <a:t>: Аудио оқулықтар, лекциялар, дыбыстық жазбалар пайдалану.</a:t>
            </a:r>
            <a:endParaRPr sz="1500">
              <a:solidFill>
                <a:srgbClr val="333333"/>
              </a:solidFill>
              <a:latin typeface="Arial"/>
              <a:ea typeface="Arial"/>
              <a:cs typeface="Arial"/>
              <a:sym typeface="Arial"/>
            </a:endParaRPr>
          </a:p>
          <a:p>
            <a:pPr indent="449580" lvl="0" marL="0" rtl="0" algn="just">
              <a:lnSpc>
                <a:spcPct val="100000"/>
              </a:lnSpc>
              <a:spcBef>
                <a:spcPts val="0"/>
              </a:spcBef>
              <a:spcAft>
                <a:spcPts val="0"/>
              </a:spcAft>
              <a:buClr>
                <a:schemeClr val="dk1"/>
              </a:buClr>
              <a:buSzPts val="1100"/>
              <a:buFont typeface="Arial"/>
              <a:buNone/>
            </a:pPr>
            <a:r>
              <a:t/>
            </a:r>
            <a:endParaRPr sz="1500">
              <a:solidFill>
                <a:srgbClr val="333333"/>
              </a:solidFill>
              <a:latin typeface="Arial"/>
              <a:ea typeface="Arial"/>
              <a:cs typeface="Arial"/>
              <a:sym typeface="Arial"/>
            </a:endParaRPr>
          </a:p>
          <a:p>
            <a:pPr indent="449580" lvl="0" marL="0" rtl="0" algn="just">
              <a:lnSpc>
                <a:spcPct val="100000"/>
              </a:lnSpc>
              <a:spcBef>
                <a:spcPts val="0"/>
              </a:spcBef>
              <a:spcAft>
                <a:spcPts val="0"/>
              </a:spcAft>
              <a:buClr>
                <a:schemeClr val="dk1"/>
              </a:buClr>
              <a:buSzPts val="1100"/>
              <a:buFont typeface="Arial"/>
              <a:buNone/>
            </a:pPr>
            <a:r>
              <a:rPr b="1" lang="ru-RU" sz="1500">
                <a:solidFill>
                  <a:srgbClr val="333333"/>
                </a:solidFill>
                <a:latin typeface="Arial"/>
                <a:ea typeface="Arial"/>
                <a:cs typeface="Arial"/>
                <a:sym typeface="Arial"/>
              </a:rPr>
              <a:t>- Компьютерлік технологиялар: </a:t>
            </a:r>
            <a:endParaRPr b="1" sz="1500">
              <a:solidFill>
                <a:srgbClr val="333333"/>
              </a:solidFill>
              <a:latin typeface="Arial"/>
              <a:ea typeface="Arial"/>
              <a:cs typeface="Arial"/>
              <a:sym typeface="Arial"/>
            </a:endParaRPr>
          </a:p>
          <a:p>
            <a:pPr indent="449580" lvl="0" marL="0" rtl="0" algn="just">
              <a:lnSpc>
                <a:spcPct val="100000"/>
              </a:lnSpc>
              <a:spcBef>
                <a:spcPts val="0"/>
              </a:spcBef>
              <a:spcAft>
                <a:spcPts val="0"/>
              </a:spcAft>
              <a:buClr>
                <a:schemeClr val="dk1"/>
              </a:buClr>
              <a:buSzPts val="1100"/>
              <a:buFont typeface="Arial"/>
              <a:buNone/>
            </a:pPr>
            <a:r>
              <a:rPr lang="ru-RU" sz="1500">
                <a:solidFill>
                  <a:srgbClr val="333333"/>
                </a:solidFill>
                <a:latin typeface="Arial"/>
                <a:ea typeface="Arial"/>
                <a:cs typeface="Arial"/>
                <a:sym typeface="Arial"/>
              </a:rPr>
              <a:t>  - </a:t>
            </a:r>
            <a:r>
              <a:rPr i="1" lang="ru-RU" sz="1500">
                <a:solidFill>
                  <a:srgbClr val="333333"/>
                </a:solidFill>
                <a:latin typeface="Arial"/>
                <a:ea typeface="Arial"/>
                <a:cs typeface="Arial"/>
                <a:sym typeface="Arial"/>
              </a:rPr>
              <a:t>Мақсаты</a:t>
            </a:r>
            <a:r>
              <a:rPr lang="ru-RU" sz="1500">
                <a:solidFill>
                  <a:srgbClr val="333333"/>
                </a:solidFill>
                <a:latin typeface="Arial"/>
                <a:ea typeface="Arial"/>
                <a:cs typeface="Arial"/>
                <a:sym typeface="Arial"/>
              </a:rPr>
              <a:t>: Көру қабілеті бұзылған оқушыларға ақпаратты қол жетімді ету.</a:t>
            </a:r>
            <a:endParaRPr sz="1500">
              <a:solidFill>
                <a:srgbClr val="333333"/>
              </a:solidFill>
              <a:latin typeface="Arial"/>
              <a:ea typeface="Arial"/>
              <a:cs typeface="Arial"/>
              <a:sym typeface="Arial"/>
            </a:endParaRPr>
          </a:p>
          <a:p>
            <a:pPr indent="449580" lvl="0" marL="0" rtl="0" algn="just">
              <a:lnSpc>
                <a:spcPct val="100000"/>
              </a:lnSpc>
              <a:spcBef>
                <a:spcPts val="0"/>
              </a:spcBef>
              <a:spcAft>
                <a:spcPts val="0"/>
              </a:spcAft>
              <a:buClr>
                <a:schemeClr val="dk1"/>
              </a:buClr>
              <a:buSzPts val="1100"/>
              <a:buFont typeface="Arial"/>
              <a:buNone/>
            </a:pPr>
            <a:r>
              <a:rPr i="1" lang="ru-RU" sz="1500">
                <a:solidFill>
                  <a:srgbClr val="333333"/>
                </a:solidFill>
                <a:latin typeface="Arial"/>
                <a:ea typeface="Arial"/>
                <a:cs typeface="Arial"/>
                <a:sym typeface="Arial"/>
              </a:rPr>
              <a:t>  - Қамтылатын шаралар: </a:t>
            </a:r>
            <a:r>
              <a:rPr lang="ru-RU" sz="1500">
                <a:solidFill>
                  <a:srgbClr val="333333"/>
                </a:solidFill>
                <a:latin typeface="Arial"/>
                <a:ea typeface="Arial"/>
                <a:cs typeface="Arial"/>
                <a:sym typeface="Arial"/>
              </a:rPr>
              <a:t>Экрандық оқу бағдарламалары, дыбыстық интерфейстер, тактильдік құрылғылар.</a:t>
            </a:r>
            <a:endParaRPr sz="1500">
              <a:solidFill>
                <a:srgbClr val="333333"/>
              </a:solidFill>
              <a:latin typeface="Arial"/>
              <a:ea typeface="Arial"/>
              <a:cs typeface="Arial"/>
              <a:sym typeface="Arial"/>
            </a:endParaRPr>
          </a:p>
          <a:p>
            <a:pPr indent="449580" lvl="0" marL="0" rtl="0" algn="just">
              <a:lnSpc>
                <a:spcPct val="100000"/>
              </a:lnSpc>
              <a:spcBef>
                <a:spcPts val="0"/>
              </a:spcBef>
              <a:spcAft>
                <a:spcPts val="0"/>
              </a:spcAft>
              <a:buClr>
                <a:schemeClr val="dk1"/>
              </a:buClr>
              <a:buSzPts val="1100"/>
              <a:buFont typeface="Arial"/>
              <a:buNone/>
            </a:pPr>
            <a:r>
              <a:t/>
            </a:r>
            <a:endParaRPr sz="1500">
              <a:solidFill>
                <a:srgbClr val="333333"/>
              </a:solidFill>
              <a:latin typeface="Arial"/>
              <a:ea typeface="Arial"/>
              <a:cs typeface="Arial"/>
              <a:sym typeface="Arial"/>
            </a:endParaRPr>
          </a:p>
          <a:p>
            <a:pPr indent="0" lvl="0" marL="228600" rtl="0" algn="l">
              <a:lnSpc>
                <a:spcPct val="100000"/>
              </a:lnSpc>
              <a:spcBef>
                <a:spcPts val="800"/>
              </a:spcBef>
              <a:spcAft>
                <a:spcPts val="0"/>
              </a:spcAft>
              <a:buClr>
                <a:schemeClr val="dk1"/>
              </a:buClr>
              <a:buSzPts val="2000"/>
              <a:buNone/>
            </a:pPr>
            <a:r>
              <a:t/>
            </a:r>
            <a:endParaRPr sz="1500">
              <a:solidFill>
                <a:srgbClr val="333333"/>
              </a:solidFill>
              <a:latin typeface="Arial"/>
              <a:ea typeface="Arial"/>
              <a:cs typeface="Arial"/>
              <a:sym typeface="Arial"/>
            </a:endParaRPr>
          </a:p>
        </p:txBody>
      </p:sp>
      <p:sp>
        <p:nvSpPr>
          <p:cNvPr id="268" name="Google Shape;268;p16"/>
          <p:cNvSpPr/>
          <p:nvPr/>
        </p:nvSpPr>
        <p:spPr>
          <a:xfrm>
            <a:off x="1328380" y="248765"/>
            <a:ext cx="9259500" cy="710100"/>
          </a:xfrm>
          <a:prstGeom prst="roundRect">
            <a:avLst>
              <a:gd fmla="val 16667" name="adj"/>
            </a:avLst>
          </a:prstGeom>
          <a:gradFill>
            <a:gsLst>
              <a:gs pos="0">
                <a:srgbClr val="D1D1D1"/>
              </a:gs>
              <a:gs pos="50000">
                <a:srgbClr val="C7C7C7"/>
              </a:gs>
              <a:gs pos="100000">
                <a:srgbClr val="C0C0C0"/>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69" name="Google Shape;269;p16"/>
          <p:cNvSpPr txBox="1"/>
          <p:nvPr>
            <p:ph type="title"/>
          </p:nvPr>
        </p:nvSpPr>
        <p:spPr>
          <a:xfrm>
            <a:off x="970483" y="289216"/>
            <a:ext cx="9975300" cy="6696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C00000"/>
              </a:buClr>
              <a:buSzPct val="100000"/>
              <a:buFont typeface="Arial"/>
              <a:buNone/>
            </a:pPr>
            <a:r>
              <a:rPr b="1" lang="ru-RU" sz="3200">
                <a:solidFill>
                  <a:srgbClr val="C00000"/>
                </a:solidFill>
                <a:latin typeface="Arial"/>
                <a:ea typeface="Arial"/>
                <a:cs typeface="Arial"/>
                <a:sym typeface="Arial"/>
              </a:rPr>
              <a:t>1. ВАКУУМДЫҚ ТЕХНИКАСЫНЫҢ ДАМУ ТАРИХЫ</a:t>
            </a:r>
            <a:endParaRPr/>
          </a:p>
        </p:txBody>
      </p:sp>
      <p:sp>
        <p:nvSpPr>
          <p:cNvPr id="270" name="Google Shape;270;p16"/>
          <p:cNvSpPr/>
          <p:nvPr/>
        </p:nvSpPr>
        <p:spPr>
          <a:xfrm>
            <a:off x="1290220" y="248765"/>
            <a:ext cx="10133400" cy="710100"/>
          </a:xfrm>
          <a:prstGeom prst="roundRect">
            <a:avLst>
              <a:gd fmla="val 16667" name="adj"/>
            </a:avLst>
          </a:prstGeom>
          <a:gradFill>
            <a:gsLst>
              <a:gs pos="0">
                <a:srgbClr val="D1D1D1"/>
              </a:gs>
              <a:gs pos="50000">
                <a:srgbClr val="C7C7C7"/>
              </a:gs>
              <a:gs pos="100000">
                <a:srgbClr val="C0C0C0"/>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71" name="Google Shape;271;p16"/>
          <p:cNvSpPr txBox="1"/>
          <p:nvPr/>
        </p:nvSpPr>
        <p:spPr>
          <a:xfrm>
            <a:off x="1403255" y="390922"/>
            <a:ext cx="10316700" cy="466200"/>
          </a:xfrm>
          <a:prstGeom prst="rect">
            <a:avLst/>
          </a:prstGeom>
          <a:noFill/>
          <a:ln>
            <a:noFill/>
          </a:ln>
        </p:spPr>
        <p:txBody>
          <a:bodyPr anchorCtr="0" anchor="t" bIns="45700" lIns="91425" spcFirstLastPara="1" rIns="91425" wrap="square" tIns="45700">
            <a:spAutoFit/>
          </a:bodyPr>
          <a:lstStyle/>
          <a:p>
            <a:pPr indent="-400050" lvl="0" marL="457200" rtl="0" algn="l">
              <a:lnSpc>
                <a:spcPct val="90000"/>
              </a:lnSpc>
              <a:spcBef>
                <a:spcPts val="0"/>
              </a:spcBef>
              <a:spcAft>
                <a:spcPts val="0"/>
              </a:spcAft>
              <a:buClr>
                <a:srgbClr val="C00000"/>
              </a:buClr>
              <a:buSzPts val="2700"/>
              <a:buAutoNum type="arabicPeriod"/>
            </a:pPr>
            <a:r>
              <a:rPr b="1" lang="ru-RU" sz="2700">
                <a:solidFill>
                  <a:srgbClr val="C00000"/>
                </a:solidFill>
              </a:rPr>
              <a:t>Оқытудың белсенді әдістерінің (ОБӘ) технологиясы</a:t>
            </a:r>
            <a:endParaRPr b="1" sz="3800">
              <a:solidFill>
                <a:srgbClr val="C00000"/>
              </a:solidFill>
              <a:highlight>
                <a:srgbClr val="C00000"/>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5" name="Shape 275"/>
        <p:cNvGrpSpPr/>
        <p:nvPr/>
      </p:nvGrpSpPr>
      <p:grpSpPr>
        <a:xfrm>
          <a:off x="0" y="0"/>
          <a:ext cx="0" cy="0"/>
          <a:chOff x="0" y="0"/>
          <a:chExt cx="0" cy="0"/>
        </a:xfrm>
      </p:grpSpPr>
      <p:sp>
        <p:nvSpPr>
          <p:cNvPr id="276" name="Google Shape;276;p17"/>
          <p:cNvSpPr/>
          <p:nvPr/>
        </p:nvSpPr>
        <p:spPr>
          <a:xfrm>
            <a:off x="0"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17"/>
          <p:cNvSpPr/>
          <p:nvPr/>
        </p:nvSpPr>
        <p:spPr>
          <a:xfrm>
            <a:off x="-1" y="4526280"/>
            <a:ext cx="9975300" cy="2331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8" name="Google Shape;278;p17"/>
          <p:cNvSpPr/>
          <p:nvPr/>
        </p:nvSpPr>
        <p:spPr>
          <a:xfrm>
            <a:off x="472051" y="524740"/>
            <a:ext cx="11247900" cy="57651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79" name="Google Shape;279;p17"/>
          <p:cNvGrpSpPr/>
          <p:nvPr/>
        </p:nvGrpSpPr>
        <p:grpSpPr>
          <a:xfrm>
            <a:off x="11873545" y="44817"/>
            <a:ext cx="233176" cy="772370"/>
            <a:chOff x="11873546" y="44817"/>
            <a:chExt cx="233176" cy="772370"/>
          </a:xfrm>
        </p:grpSpPr>
        <p:sp>
          <p:nvSpPr>
            <p:cNvPr id="280" name="Google Shape;280;p17"/>
            <p:cNvSpPr/>
            <p:nvPr/>
          </p:nvSpPr>
          <p:spPr>
            <a:xfrm rot="5400000">
              <a:off x="12043686" y="46167"/>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1" name="Google Shape;281;p17"/>
            <p:cNvSpPr/>
            <p:nvPr/>
          </p:nvSpPr>
          <p:spPr>
            <a:xfrm rot="5400000">
              <a:off x="11872196" y="46166"/>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2" name="Google Shape;282;p17"/>
            <p:cNvSpPr/>
            <p:nvPr/>
          </p:nvSpPr>
          <p:spPr>
            <a:xfrm rot="5400000">
              <a:off x="12046272" y="756737"/>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3" name="Google Shape;283;p17"/>
            <p:cNvSpPr/>
            <p:nvPr/>
          </p:nvSpPr>
          <p:spPr>
            <a:xfrm rot="5400000">
              <a:off x="11872536" y="756737"/>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4" name="Google Shape;284;p17"/>
            <p:cNvSpPr/>
            <p:nvPr/>
          </p:nvSpPr>
          <p:spPr>
            <a:xfrm rot="5400000">
              <a:off x="12046272" y="614623"/>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5" name="Google Shape;285;p17"/>
            <p:cNvSpPr/>
            <p:nvPr/>
          </p:nvSpPr>
          <p:spPr>
            <a:xfrm rot="5400000">
              <a:off x="11872536" y="614623"/>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6" name="Google Shape;286;p17"/>
            <p:cNvSpPr/>
            <p:nvPr/>
          </p:nvSpPr>
          <p:spPr>
            <a:xfrm rot="5400000">
              <a:off x="12046272" y="472509"/>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7" name="Google Shape;287;p17"/>
            <p:cNvSpPr/>
            <p:nvPr/>
          </p:nvSpPr>
          <p:spPr>
            <a:xfrm rot="5400000">
              <a:off x="11872536" y="472509"/>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8" name="Google Shape;288;p17"/>
            <p:cNvSpPr/>
            <p:nvPr/>
          </p:nvSpPr>
          <p:spPr>
            <a:xfrm rot="5400000">
              <a:off x="12046272" y="330395"/>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9" name="Google Shape;289;p17"/>
            <p:cNvSpPr/>
            <p:nvPr/>
          </p:nvSpPr>
          <p:spPr>
            <a:xfrm rot="5400000">
              <a:off x="11872536" y="330395"/>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0" name="Google Shape;290;p17"/>
            <p:cNvSpPr/>
            <p:nvPr/>
          </p:nvSpPr>
          <p:spPr>
            <a:xfrm rot="5400000">
              <a:off x="12046272" y="188281"/>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1" name="Google Shape;291;p17"/>
            <p:cNvSpPr/>
            <p:nvPr/>
          </p:nvSpPr>
          <p:spPr>
            <a:xfrm rot="5400000">
              <a:off x="11872536" y="188281"/>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292" name="Google Shape;292;p17"/>
          <p:cNvGrpSpPr/>
          <p:nvPr/>
        </p:nvGrpSpPr>
        <p:grpSpPr>
          <a:xfrm>
            <a:off x="54864" y="3048506"/>
            <a:ext cx="630255" cy="765115"/>
            <a:chOff x="45711" y="3048506"/>
            <a:chExt cx="630255" cy="765115"/>
          </a:xfrm>
        </p:grpSpPr>
        <p:sp>
          <p:nvSpPr>
            <p:cNvPr id="293" name="Google Shape;293;p17"/>
            <p:cNvSpPr/>
            <p:nvPr/>
          </p:nvSpPr>
          <p:spPr>
            <a:xfrm>
              <a:off x="614166" y="3048506"/>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4" name="Google Shape;294;p17"/>
            <p:cNvSpPr/>
            <p:nvPr/>
          </p:nvSpPr>
          <p:spPr>
            <a:xfrm>
              <a:off x="614166" y="3225010"/>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5" name="Google Shape;295;p17"/>
            <p:cNvSpPr/>
            <p:nvPr/>
          </p:nvSpPr>
          <p:spPr>
            <a:xfrm>
              <a:off x="614166" y="3401514"/>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6" name="Google Shape;296;p17"/>
            <p:cNvSpPr/>
            <p:nvPr/>
          </p:nvSpPr>
          <p:spPr>
            <a:xfrm>
              <a:off x="614166" y="3578017"/>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7" name="Google Shape;297;p17"/>
            <p:cNvSpPr/>
            <p:nvPr/>
          </p:nvSpPr>
          <p:spPr>
            <a:xfrm>
              <a:off x="614166" y="3754521"/>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8" name="Google Shape;298;p17"/>
            <p:cNvSpPr/>
            <p:nvPr/>
          </p:nvSpPr>
          <p:spPr>
            <a:xfrm>
              <a:off x="472053" y="3048506"/>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9" name="Google Shape;299;p17"/>
            <p:cNvSpPr/>
            <p:nvPr/>
          </p:nvSpPr>
          <p:spPr>
            <a:xfrm>
              <a:off x="472053" y="3225010"/>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0" name="Google Shape;300;p17"/>
            <p:cNvSpPr/>
            <p:nvPr/>
          </p:nvSpPr>
          <p:spPr>
            <a:xfrm>
              <a:off x="472053" y="3401514"/>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1" name="Google Shape;301;p17"/>
            <p:cNvSpPr/>
            <p:nvPr/>
          </p:nvSpPr>
          <p:spPr>
            <a:xfrm>
              <a:off x="472053" y="3578017"/>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2" name="Google Shape;302;p17"/>
            <p:cNvSpPr/>
            <p:nvPr/>
          </p:nvSpPr>
          <p:spPr>
            <a:xfrm>
              <a:off x="472053" y="3754521"/>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3" name="Google Shape;303;p17"/>
            <p:cNvSpPr/>
            <p:nvPr/>
          </p:nvSpPr>
          <p:spPr>
            <a:xfrm>
              <a:off x="329939" y="3048506"/>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4" name="Google Shape;304;p17"/>
            <p:cNvSpPr/>
            <p:nvPr/>
          </p:nvSpPr>
          <p:spPr>
            <a:xfrm>
              <a:off x="329939" y="3225010"/>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5" name="Google Shape;305;p17"/>
            <p:cNvSpPr/>
            <p:nvPr/>
          </p:nvSpPr>
          <p:spPr>
            <a:xfrm>
              <a:off x="329939" y="3401514"/>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6" name="Google Shape;306;p17"/>
            <p:cNvSpPr/>
            <p:nvPr/>
          </p:nvSpPr>
          <p:spPr>
            <a:xfrm>
              <a:off x="329939" y="3578017"/>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7" name="Google Shape;307;p17"/>
            <p:cNvSpPr/>
            <p:nvPr/>
          </p:nvSpPr>
          <p:spPr>
            <a:xfrm>
              <a:off x="329939" y="3754521"/>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8" name="Google Shape;308;p17"/>
            <p:cNvSpPr/>
            <p:nvPr/>
          </p:nvSpPr>
          <p:spPr>
            <a:xfrm>
              <a:off x="187825" y="3048506"/>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9" name="Google Shape;309;p17"/>
            <p:cNvSpPr/>
            <p:nvPr/>
          </p:nvSpPr>
          <p:spPr>
            <a:xfrm>
              <a:off x="187825" y="3225010"/>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0" name="Google Shape;310;p17"/>
            <p:cNvSpPr/>
            <p:nvPr/>
          </p:nvSpPr>
          <p:spPr>
            <a:xfrm>
              <a:off x="187825" y="3401514"/>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1" name="Google Shape;311;p17"/>
            <p:cNvSpPr/>
            <p:nvPr/>
          </p:nvSpPr>
          <p:spPr>
            <a:xfrm>
              <a:off x="187825" y="3578017"/>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2" name="Google Shape;312;p17"/>
            <p:cNvSpPr/>
            <p:nvPr/>
          </p:nvSpPr>
          <p:spPr>
            <a:xfrm>
              <a:off x="187825" y="3754521"/>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3" name="Google Shape;313;p17"/>
            <p:cNvSpPr/>
            <p:nvPr/>
          </p:nvSpPr>
          <p:spPr>
            <a:xfrm>
              <a:off x="45711" y="3048506"/>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4" name="Google Shape;314;p17"/>
            <p:cNvSpPr/>
            <p:nvPr/>
          </p:nvSpPr>
          <p:spPr>
            <a:xfrm>
              <a:off x="45711" y="3225010"/>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5" name="Google Shape;315;p17"/>
            <p:cNvSpPr/>
            <p:nvPr/>
          </p:nvSpPr>
          <p:spPr>
            <a:xfrm>
              <a:off x="45711" y="3401514"/>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6" name="Google Shape;316;p17"/>
            <p:cNvSpPr/>
            <p:nvPr/>
          </p:nvSpPr>
          <p:spPr>
            <a:xfrm>
              <a:off x="45711" y="3578017"/>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7" name="Google Shape;317;p17"/>
            <p:cNvSpPr/>
            <p:nvPr/>
          </p:nvSpPr>
          <p:spPr>
            <a:xfrm>
              <a:off x="45711" y="3754521"/>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318" name="Google Shape;318;p17"/>
          <p:cNvSpPr txBox="1"/>
          <p:nvPr>
            <p:ph idx="1" type="body"/>
          </p:nvPr>
        </p:nvSpPr>
        <p:spPr>
          <a:xfrm>
            <a:off x="334475" y="1177350"/>
            <a:ext cx="11385600" cy="5541300"/>
          </a:xfrm>
          <a:prstGeom prst="rect">
            <a:avLst/>
          </a:prstGeom>
          <a:noFill/>
          <a:ln>
            <a:noFill/>
          </a:ln>
        </p:spPr>
        <p:txBody>
          <a:bodyPr anchorCtr="0" anchor="ctr" bIns="45700" lIns="91425" spcFirstLastPara="1" rIns="91425" wrap="square" tIns="45700">
            <a:noAutofit/>
          </a:bodyPr>
          <a:lstStyle/>
          <a:p>
            <a:pPr indent="449580" lvl="0" marL="0" rtl="0" algn="just">
              <a:lnSpc>
                <a:spcPct val="100000"/>
              </a:lnSpc>
              <a:spcBef>
                <a:spcPts val="0"/>
              </a:spcBef>
              <a:spcAft>
                <a:spcPts val="0"/>
              </a:spcAft>
              <a:buClr>
                <a:schemeClr val="dk1"/>
              </a:buClr>
              <a:buSzPts val="1100"/>
              <a:buNone/>
            </a:pPr>
            <a:r>
              <a:rPr b="1" lang="ru-RU" sz="1700">
                <a:latin typeface="Arial"/>
                <a:ea typeface="Arial"/>
                <a:cs typeface="Arial"/>
                <a:sym typeface="Arial"/>
              </a:rPr>
              <a:t>2. Есту қабілеті бұзылған оқушыларға оқыту әдістемесі</a:t>
            </a:r>
            <a:endParaRPr b="1" sz="1700">
              <a:latin typeface="Arial"/>
              <a:ea typeface="Arial"/>
              <a:cs typeface="Arial"/>
              <a:sym typeface="Arial"/>
            </a:endParaRPr>
          </a:p>
          <a:p>
            <a:pPr indent="449580" lvl="0" marL="0" rtl="0" algn="just">
              <a:lnSpc>
                <a:spcPct val="100000"/>
              </a:lnSpc>
              <a:spcBef>
                <a:spcPts val="0"/>
              </a:spcBef>
              <a:spcAft>
                <a:spcPts val="0"/>
              </a:spcAft>
              <a:buClr>
                <a:schemeClr val="dk1"/>
              </a:buClr>
              <a:buSzPts val="1100"/>
              <a:buFont typeface="Arial"/>
              <a:buNone/>
            </a:pPr>
            <a:r>
              <a:t/>
            </a:r>
            <a:endParaRPr sz="1700">
              <a:latin typeface="Arial"/>
              <a:ea typeface="Arial"/>
              <a:cs typeface="Arial"/>
              <a:sym typeface="Arial"/>
            </a:endParaRPr>
          </a:p>
          <a:p>
            <a:pPr indent="449580" lvl="0" marL="0" rtl="0" algn="just">
              <a:lnSpc>
                <a:spcPct val="100000"/>
              </a:lnSpc>
              <a:spcBef>
                <a:spcPts val="0"/>
              </a:spcBef>
              <a:spcAft>
                <a:spcPts val="0"/>
              </a:spcAft>
              <a:buClr>
                <a:schemeClr val="dk1"/>
              </a:buClr>
              <a:buSzPts val="1100"/>
              <a:buFont typeface="Arial"/>
              <a:buNone/>
            </a:pPr>
            <a:r>
              <a:rPr b="1" i="1" lang="ru-RU" sz="1700">
                <a:latin typeface="Arial"/>
                <a:ea typeface="Arial"/>
                <a:cs typeface="Arial"/>
                <a:sym typeface="Arial"/>
              </a:rPr>
              <a:t>- Визуалды материалдар: </a:t>
            </a:r>
            <a:endParaRPr b="1" i="1" sz="1700">
              <a:latin typeface="Arial"/>
              <a:ea typeface="Arial"/>
              <a:cs typeface="Arial"/>
              <a:sym typeface="Arial"/>
            </a:endParaRPr>
          </a:p>
          <a:p>
            <a:pPr indent="449580" lvl="0" marL="0" rtl="0" algn="just">
              <a:lnSpc>
                <a:spcPct val="100000"/>
              </a:lnSpc>
              <a:spcBef>
                <a:spcPts val="0"/>
              </a:spcBef>
              <a:spcAft>
                <a:spcPts val="0"/>
              </a:spcAft>
              <a:buClr>
                <a:schemeClr val="dk1"/>
              </a:buClr>
              <a:buSzPts val="1100"/>
              <a:buFont typeface="Arial"/>
              <a:buNone/>
            </a:pPr>
            <a:r>
              <a:rPr lang="ru-RU" sz="1700">
                <a:latin typeface="Arial"/>
                <a:ea typeface="Arial"/>
                <a:cs typeface="Arial"/>
                <a:sym typeface="Arial"/>
              </a:rPr>
              <a:t>  - </a:t>
            </a:r>
            <a:r>
              <a:rPr i="1" lang="ru-RU" sz="1700">
                <a:latin typeface="Arial"/>
                <a:ea typeface="Arial"/>
                <a:cs typeface="Arial"/>
                <a:sym typeface="Arial"/>
              </a:rPr>
              <a:t>Мақсаты</a:t>
            </a:r>
            <a:r>
              <a:rPr lang="ru-RU" sz="1700">
                <a:latin typeface="Arial"/>
                <a:ea typeface="Arial"/>
                <a:cs typeface="Arial"/>
                <a:sym typeface="Arial"/>
              </a:rPr>
              <a:t>: Физикалық құбылыстарды көрнекі түрде көрсету.</a:t>
            </a:r>
            <a:endParaRPr sz="1700">
              <a:latin typeface="Arial"/>
              <a:ea typeface="Arial"/>
              <a:cs typeface="Arial"/>
              <a:sym typeface="Arial"/>
            </a:endParaRPr>
          </a:p>
          <a:p>
            <a:pPr indent="449580" lvl="0" marL="0" rtl="0" algn="just">
              <a:lnSpc>
                <a:spcPct val="100000"/>
              </a:lnSpc>
              <a:spcBef>
                <a:spcPts val="0"/>
              </a:spcBef>
              <a:spcAft>
                <a:spcPts val="0"/>
              </a:spcAft>
              <a:buClr>
                <a:schemeClr val="dk1"/>
              </a:buClr>
              <a:buSzPts val="1100"/>
              <a:buFont typeface="Arial"/>
              <a:buNone/>
            </a:pPr>
            <a:r>
              <a:rPr lang="ru-RU" sz="1700">
                <a:latin typeface="Arial"/>
                <a:ea typeface="Arial"/>
                <a:cs typeface="Arial"/>
                <a:sym typeface="Arial"/>
              </a:rPr>
              <a:t>  </a:t>
            </a:r>
            <a:r>
              <a:rPr i="1" lang="ru-RU" sz="1700">
                <a:latin typeface="Arial"/>
                <a:ea typeface="Arial"/>
                <a:cs typeface="Arial"/>
                <a:sym typeface="Arial"/>
              </a:rPr>
              <a:t>- Қамтылатын шаралар: </a:t>
            </a:r>
            <a:r>
              <a:rPr lang="ru-RU" sz="1700">
                <a:latin typeface="Arial"/>
                <a:ea typeface="Arial"/>
                <a:cs typeface="Arial"/>
                <a:sym typeface="Arial"/>
              </a:rPr>
              <a:t>Видео материалдар, анимациялар, графиктер, схемалар пайдалану.</a:t>
            </a:r>
            <a:endParaRPr sz="1700">
              <a:latin typeface="Arial"/>
              <a:ea typeface="Arial"/>
              <a:cs typeface="Arial"/>
              <a:sym typeface="Arial"/>
            </a:endParaRPr>
          </a:p>
          <a:p>
            <a:pPr indent="449580" lvl="0" marL="0" rtl="0" algn="just">
              <a:lnSpc>
                <a:spcPct val="100000"/>
              </a:lnSpc>
              <a:spcBef>
                <a:spcPts val="0"/>
              </a:spcBef>
              <a:spcAft>
                <a:spcPts val="0"/>
              </a:spcAft>
              <a:buClr>
                <a:schemeClr val="dk1"/>
              </a:buClr>
              <a:buSzPts val="1100"/>
              <a:buNone/>
            </a:pPr>
            <a:r>
              <a:t/>
            </a:r>
            <a:endParaRPr sz="1700">
              <a:latin typeface="Arial"/>
              <a:ea typeface="Arial"/>
              <a:cs typeface="Arial"/>
              <a:sym typeface="Arial"/>
            </a:endParaRPr>
          </a:p>
          <a:p>
            <a:pPr indent="449580" lvl="0" marL="0" rtl="0" algn="just">
              <a:lnSpc>
                <a:spcPct val="100000"/>
              </a:lnSpc>
              <a:spcBef>
                <a:spcPts val="0"/>
              </a:spcBef>
              <a:spcAft>
                <a:spcPts val="0"/>
              </a:spcAft>
              <a:buClr>
                <a:schemeClr val="dk1"/>
              </a:buClr>
              <a:buSzPts val="1100"/>
              <a:buFont typeface="Arial"/>
              <a:buNone/>
            </a:pPr>
            <a:r>
              <a:rPr b="1" i="1" lang="ru-RU" sz="1700">
                <a:latin typeface="Arial"/>
                <a:ea typeface="Arial"/>
                <a:cs typeface="Arial"/>
                <a:sym typeface="Arial"/>
              </a:rPr>
              <a:t>- Жазбаша нұсқаулар: </a:t>
            </a:r>
            <a:endParaRPr b="1" i="1" sz="1700">
              <a:latin typeface="Arial"/>
              <a:ea typeface="Arial"/>
              <a:cs typeface="Arial"/>
              <a:sym typeface="Arial"/>
            </a:endParaRPr>
          </a:p>
          <a:p>
            <a:pPr indent="449580" lvl="0" marL="0" rtl="0" algn="just">
              <a:lnSpc>
                <a:spcPct val="100000"/>
              </a:lnSpc>
              <a:spcBef>
                <a:spcPts val="0"/>
              </a:spcBef>
              <a:spcAft>
                <a:spcPts val="0"/>
              </a:spcAft>
              <a:buClr>
                <a:schemeClr val="dk1"/>
              </a:buClr>
              <a:buSzPts val="1100"/>
              <a:buFont typeface="Arial"/>
              <a:buNone/>
            </a:pPr>
            <a:r>
              <a:rPr lang="ru-RU" sz="1700">
                <a:latin typeface="Arial"/>
                <a:ea typeface="Arial"/>
                <a:cs typeface="Arial"/>
                <a:sym typeface="Arial"/>
              </a:rPr>
              <a:t>  </a:t>
            </a:r>
            <a:r>
              <a:rPr i="1" lang="ru-RU" sz="1700">
                <a:latin typeface="Arial"/>
                <a:ea typeface="Arial"/>
                <a:cs typeface="Arial"/>
                <a:sym typeface="Arial"/>
              </a:rPr>
              <a:t>- Мақсаты: </a:t>
            </a:r>
            <a:r>
              <a:rPr lang="ru-RU" sz="1700">
                <a:latin typeface="Arial"/>
                <a:ea typeface="Arial"/>
                <a:cs typeface="Arial"/>
                <a:sym typeface="Arial"/>
              </a:rPr>
              <a:t>Ақпаратты жазбаша түрде беру.</a:t>
            </a:r>
            <a:endParaRPr sz="1700">
              <a:latin typeface="Arial"/>
              <a:ea typeface="Arial"/>
              <a:cs typeface="Arial"/>
              <a:sym typeface="Arial"/>
            </a:endParaRPr>
          </a:p>
          <a:p>
            <a:pPr indent="449580" lvl="0" marL="0" rtl="0" algn="just">
              <a:lnSpc>
                <a:spcPct val="100000"/>
              </a:lnSpc>
              <a:spcBef>
                <a:spcPts val="0"/>
              </a:spcBef>
              <a:spcAft>
                <a:spcPts val="0"/>
              </a:spcAft>
              <a:buClr>
                <a:schemeClr val="dk1"/>
              </a:buClr>
              <a:buSzPts val="1100"/>
              <a:buFont typeface="Arial"/>
              <a:buNone/>
            </a:pPr>
            <a:r>
              <a:rPr lang="ru-RU" sz="1700">
                <a:latin typeface="Arial"/>
                <a:ea typeface="Arial"/>
                <a:cs typeface="Arial"/>
                <a:sym typeface="Arial"/>
              </a:rPr>
              <a:t> </a:t>
            </a:r>
            <a:r>
              <a:rPr i="1" lang="ru-RU" sz="1700">
                <a:latin typeface="Arial"/>
                <a:ea typeface="Arial"/>
                <a:cs typeface="Arial"/>
                <a:sym typeface="Arial"/>
              </a:rPr>
              <a:t> - Қамтылатын шаралар: </a:t>
            </a:r>
            <a:r>
              <a:rPr lang="ru-RU" sz="1700">
                <a:latin typeface="Arial"/>
                <a:ea typeface="Arial"/>
                <a:cs typeface="Arial"/>
                <a:sym typeface="Arial"/>
              </a:rPr>
              <a:t>Жазбаша тапсырмалар, оқулықтар, жұмыс дәптерлерін қолдану.</a:t>
            </a:r>
            <a:endParaRPr sz="1700">
              <a:latin typeface="Arial"/>
              <a:ea typeface="Arial"/>
              <a:cs typeface="Arial"/>
              <a:sym typeface="Arial"/>
            </a:endParaRPr>
          </a:p>
          <a:p>
            <a:pPr indent="449580" lvl="0" marL="0" rtl="0" algn="just">
              <a:lnSpc>
                <a:spcPct val="100000"/>
              </a:lnSpc>
              <a:spcBef>
                <a:spcPts val="0"/>
              </a:spcBef>
              <a:spcAft>
                <a:spcPts val="0"/>
              </a:spcAft>
              <a:buClr>
                <a:schemeClr val="dk1"/>
              </a:buClr>
              <a:buSzPts val="1100"/>
              <a:buNone/>
            </a:pPr>
            <a:r>
              <a:t/>
            </a:r>
            <a:endParaRPr sz="1700">
              <a:latin typeface="Arial"/>
              <a:ea typeface="Arial"/>
              <a:cs typeface="Arial"/>
              <a:sym typeface="Arial"/>
            </a:endParaRPr>
          </a:p>
          <a:p>
            <a:pPr indent="449580" lvl="0" marL="0" rtl="0" algn="just">
              <a:lnSpc>
                <a:spcPct val="100000"/>
              </a:lnSpc>
              <a:spcBef>
                <a:spcPts val="0"/>
              </a:spcBef>
              <a:spcAft>
                <a:spcPts val="0"/>
              </a:spcAft>
              <a:buClr>
                <a:schemeClr val="dk1"/>
              </a:buClr>
              <a:buSzPts val="1100"/>
              <a:buFont typeface="Arial"/>
              <a:buNone/>
            </a:pPr>
            <a:r>
              <a:rPr b="1" i="1" lang="ru-RU" sz="1700">
                <a:latin typeface="Arial"/>
                <a:ea typeface="Arial"/>
                <a:cs typeface="Arial"/>
                <a:sym typeface="Arial"/>
              </a:rPr>
              <a:t>- Жест тілі: </a:t>
            </a:r>
            <a:endParaRPr b="1" i="1" sz="1700">
              <a:latin typeface="Arial"/>
              <a:ea typeface="Arial"/>
              <a:cs typeface="Arial"/>
              <a:sym typeface="Arial"/>
            </a:endParaRPr>
          </a:p>
          <a:p>
            <a:pPr indent="449580" lvl="0" marL="0" rtl="0" algn="just">
              <a:lnSpc>
                <a:spcPct val="100000"/>
              </a:lnSpc>
              <a:spcBef>
                <a:spcPts val="0"/>
              </a:spcBef>
              <a:spcAft>
                <a:spcPts val="0"/>
              </a:spcAft>
              <a:buClr>
                <a:schemeClr val="dk1"/>
              </a:buClr>
              <a:buSzPts val="1100"/>
              <a:buFont typeface="Arial"/>
              <a:buNone/>
            </a:pPr>
            <a:r>
              <a:rPr lang="ru-RU" sz="1700">
                <a:latin typeface="Arial"/>
                <a:ea typeface="Arial"/>
                <a:cs typeface="Arial"/>
                <a:sym typeface="Arial"/>
              </a:rPr>
              <a:t> </a:t>
            </a:r>
            <a:r>
              <a:rPr i="1" lang="ru-RU" sz="1700">
                <a:latin typeface="Arial"/>
                <a:ea typeface="Arial"/>
                <a:cs typeface="Arial"/>
                <a:sym typeface="Arial"/>
              </a:rPr>
              <a:t> - Мақсаты: </a:t>
            </a:r>
            <a:r>
              <a:rPr lang="ru-RU" sz="1700">
                <a:latin typeface="Arial"/>
                <a:ea typeface="Arial"/>
                <a:cs typeface="Arial"/>
                <a:sym typeface="Arial"/>
              </a:rPr>
              <a:t>Ақпаратты жест тілі арқылы жеткізу.</a:t>
            </a:r>
            <a:endParaRPr sz="1700">
              <a:latin typeface="Arial"/>
              <a:ea typeface="Arial"/>
              <a:cs typeface="Arial"/>
              <a:sym typeface="Arial"/>
            </a:endParaRPr>
          </a:p>
          <a:p>
            <a:pPr indent="449580" lvl="0" marL="0" rtl="0" algn="just">
              <a:lnSpc>
                <a:spcPct val="100000"/>
              </a:lnSpc>
              <a:spcBef>
                <a:spcPts val="0"/>
              </a:spcBef>
              <a:spcAft>
                <a:spcPts val="0"/>
              </a:spcAft>
              <a:buClr>
                <a:schemeClr val="dk1"/>
              </a:buClr>
              <a:buSzPts val="1100"/>
              <a:buFont typeface="Arial"/>
              <a:buNone/>
            </a:pPr>
            <a:r>
              <a:rPr lang="ru-RU" sz="1700">
                <a:latin typeface="Arial"/>
                <a:ea typeface="Arial"/>
                <a:cs typeface="Arial"/>
                <a:sym typeface="Arial"/>
              </a:rPr>
              <a:t> </a:t>
            </a:r>
            <a:r>
              <a:rPr i="1" lang="ru-RU" sz="1700">
                <a:latin typeface="Arial"/>
                <a:ea typeface="Arial"/>
                <a:cs typeface="Arial"/>
                <a:sym typeface="Arial"/>
              </a:rPr>
              <a:t> - Қамтылатын шаралар: </a:t>
            </a:r>
            <a:r>
              <a:rPr lang="ru-RU" sz="1700">
                <a:latin typeface="Arial"/>
                <a:ea typeface="Arial"/>
                <a:cs typeface="Arial"/>
                <a:sym typeface="Arial"/>
              </a:rPr>
              <a:t>Жест тілі мамандарының қатысуы, жест тілі арқылы түсіндіру.</a:t>
            </a:r>
            <a:endParaRPr sz="1700">
              <a:latin typeface="Arial"/>
              <a:ea typeface="Arial"/>
              <a:cs typeface="Arial"/>
              <a:sym typeface="Arial"/>
            </a:endParaRPr>
          </a:p>
          <a:p>
            <a:pPr indent="449580" lvl="0" marL="0" rtl="0" algn="just">
              <a:lnSpc>
                <a:spcPct val="100000"/>
              </a:lnSpc>
              <a:spcBef>
                <a:spcPts val="0"/>
              </a:spcBef>
              <a:spcAft>
                <a:spcPts val="0"/>
              </a:spcAft>
              <a:buClr>
                <a:schemeClr val="dk1"/>
              </a:buClr>
              <a:buSzPts val="1100"/>
              <a:buFont typeface="Arial"/>
              <a:buNone/>
            </a:pPr>
            <a:r>
              <a:t/>
            </a:r>
            <a:endParaRPr sz="1700">
              <a:latin typeface="Arial"/>
              <a:ea typeface="Arial"/>
              <a:cs typeface="Arial"/>
              <a:sym typeface="Arial"/>
            </a:endParaRPr>
          </a:p>
          <a:p>
            <a:pPr indent="449580" lvl="0" marL="0" rtl="0" algn="just">
              <a:lnSpc>
                <a:spcPct val="100000"/>
              </a:lnSpc>
              <a:spcBef>
                <a:spcPts val="0"/>
              </a:spcBef>
              <a:spcAft>
                <a:spcPts val="0"/>
              </a:spcAft>
              <a:buClr>
                <a:schemeClr val="dk1"/>
              </a:buClr>
              <a:buSzPts val="1100"/>
              <a:buFont typeface="Arial"/>
              <a:buNone/>
            </a:pPr>
            <a:r>
              <a:rPr b="1" lang="ru-RU" sz="1700">
                <a:latin typeface="Arial"/>
                <a:ea typeface="Arial"/>
                <a:cs typeface="Arial"/>
                <a:sym typeface="Arial"/>
              </a:rPr>
              <a:t>- Компьютерлік бағдарламалар: </a:t>
            </a:r>
            <a:endParaRPr b="1" sz="1700">
              <a:latin typeface="Arial"/>
              <a:ea typeface="Arial"/>
              <a:cs typeface="Arial"/>
              <a:sym typeface="Arial"/>
            </a:endParaRPr>
          </a:p>
          <a:p>
            <a:pPr indent="449580" lvl="0" marL="0" rtl="0" algn="just">
              <a:lnSpc>
                <a:spcPct val="100000"/>
              </a:lnSpc>
              <a:spcBef>
                <a:spcPts val="0"/>
              </a:spcBef>
              <a:spcAft>
                <a:spcPts val="0"/>
              </a:spcAft>
              <a:buClr>
                <a:schemeClr val="dk1"/>
              </a:buClr>
              <a:buSzPts val="1100"/>
              <a:buFont typeface="Arial"/>
              <a:buNone/>
            </a:pPr>
            <a:r>
              <a:rPr lang="ru-RU" sz="1700">
                <a:latin typeface="Arial"/>
                <a:ea typeface="Arial"/>
                <a:cs typeface="Arial"/>
                <a:sym typeface="Arial"/>
              </a:rPr>
              <a:t> </a:t>
            </a:r>
            <a:r>
              <a:rPr i="1" lang="ru-RU" sz="1700">
                <a:latin typeface="Arial"/>
                <a:ea typeface="Arial"/>
                <a:cs typeface="Arial"/>
                <a:sym typeface="Arial"/>
              </a:rPr>
              <a:t> - Мақсаты:</a:t>
            </a:r>
            <a:r>
              <a:rPr lang="ru-RU" sz="1700">
                <a:latin typeface="Arial"/>
                <a:ea typeface="Arial"/>
                <a:cs typeface="Arial"/>
                <a:sym typeface="Arial"/>
              </a:rPr>
              <a:t> Ақпаратты визуалды және интерактивті түрде беру.</a:t>
            </a:r>
            <a:endParaRPr sz="1700">
              <a:latin typeface="Arial"/>
              <a:ea typeface="Arial"/>
              <a:cs typeface="Arial"/>
              <a:sym typeface="Arial"/>
            </a:endParaRPr>
          </a:p>
          <a:p>
            <a:pPr indent="449580" lvl="0" marL="0" rtl="0" algn="just">
              <a:lnSpc>
                <a:spcPct val="100000"/>
              </a:lnSpc>
              <a:spcBef>
                <a:spcPts val="0"/>
              </a:spcBef>
              <a:spcAft>
                <a:spcPts val="0"/>
              </a:spcAft>
              <a:buClr>
                <a:schemeClr val="dk1"/>
              </a:buClr>
              <a:buSzPts val="1100"/>
              <a:buNone/>
            </a:pPr>
            <a:r>
              <a:rPr lang="ru-RU" sz="1700">
                <a:latin typeface="Arial"/>
                <a:ea typeface="Arial"/>
                <a:cs typeface="Arial"/>
                <a:sym typeface="Arial"/>
              </a:rPr>
              <a:t> </a:t>
            </a:r>
            <a:r>
              <a:rPr i="1" lang="ru-RU" sz="1700">
                <a:latin typeface="Arial"/>
                <a:ea typeface="Arial"/>
                <a:cs typeface="Arial"/>
                <a:sym typeface="Arial"/>
              </a:rPr>
              <a:t> - Қамтылатын шаралар: </a:t>
            </a:r>
            <a:r>
              <a:rPr lang="ru-RU" sz="1700">
                <a:latin typeface="Arial"/>
                <a:ea typeface="Arial"/>
                <a:cs typeface="Arial"/>
                <a:sym typeface="Arial"/>
              </a:rPr>
              <a:t>Жазбаша түсіндірулер мен видео түсіндірмелер бар компьютерлік</a:t>
            </a:r>
            <a:endParaRPr sz="1700">
              <a:latin typeface="Arial"/>
              <a:ea typeface="Arial"/>
              <a:cs typeface="Arial"/>
              <a:sym typeface="Arial"/>
            </a:endParaRPr>
          </a:p>
          <a:p>
            <a:pPr indent="449580" lvl="0" marL="0" rtl="0" algn="just">
              <a:lnSpc>
                <a:spcPct val="100000"/>
              </a:lnSpc>
              <a:spcBef>
                <a:spcPts val="0"/>
              </a:spcBef>
              <a:spcAft>
                <a:spcPts val="0"/>
              </a:spcAft>
              <a:buClr>
                <a:schemeClr val="dk1"/>
              </a:buClr>
              <a:buSzPts val="1100"/>
              <a:buFont typeface="Arial"/>
              <a:buNone/>
            </a:pPr>
            <a:r>
              <a:rPr lang="ru-RU" sz="1700">
                <a:latin typeface="Arial"/>
                <a:ea typeface="Arial"/>
                <a:cs typeface="Arial"/>
                <a:sym typeface="Arial"/>
              </a:rPr>
              <a:t>     бағдарламалар   қолдану.</a:t>
            </a:r>
            <a:endParaRPr sz="1700">
              <a:latin typeface="Arial"/>
              <a:ea typeface="Arial"/>
              <a:cs typeface="Arial"/>
              <a:sym typeface="Arial"/>
            </a:endParaRPr>
          </a:p>
          <a:p>
            <a:pPr indent="0" lvl="0" marL="228600" rtl="0" algn="l">
              <a:lnSpc>
                <a:spcPct val="100000"/>
              </a:lnSpc>
              <a:spcBef>
                <a:spcPts val="800"/>
              </a:spcBef>
              <a:spcAft>
                <a:spcPts val="0"/>
              </a:spcAft>
              <a:buClr>
                <a:schemeClr val="dk1"/>
              </a:buClr>
              <a:buSzPts val="2000"/>
              <a:buNone/>
            </a:pPr>
            <a:r>
              <a:t/>
            </a:r>
            <a:endParaRPr sz="1700">
              <a:solidFill>
                <a:srgbClr val="333333"/>
              </a:solidFill>
              <a:latin typeface="Arial"/>
              <a:ea typeface="Arial"/>
              <a:cs typeface="Arial"/>
              <a:sym typeface="Arial"/>
            </a:endParaRPr>
          </a:p>
        </p:txBody>
      </p:sp>
      <p:sp>
        <p:nvSpPr>
          <p:cNvPr id="319" name="Google Shape;319;p17"/>
          <p:cNvSpPr/>
          <p:nvPr/>
        </p:nvSpPr>
        <p:spPr>
          <a:xfrm>
            <a:off x="1328380" y="248765"/>
            <a:ext cx="9259500" cy="710100"/>
          </a:xfrm>
          <a:prstGeom prst="roundRect">
            <a:avLst>
              <a:gd fmla="val 16667" name="adj"/>
            </a:avLst>
          </a:prstGeom>
          <a:gradFill>
            <a:gsLst>
              <a:gs pos="0">
                <a:srgbClr val="D1D1D1"/>
              </a:gs>
              <a:gs pos="50000">
                <a:srgbClr val="C7C7C7"/>
              </a:gs>
              <a:gs pos="100000">
                <a:srgbClr val="C0C0C0"/>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320" name="Google Shape;320;p17"/>
          <p:cNvSpPr txBox="1"/>
          <p:nvPr>
            <p:ph type="title"/>
          </p:nvPr>
        </p:nvSpPr>
        <p:spPr>
          <a:xfrm>
            <a:off x="970483" y="289216"/>
            <a:ext cx="9975300" cy="6696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C00000"/>
              </a:buClr>
              <a:buSzPct val="100000"/>
              <a:buFont typeface="Arial"/>
              <a:buNone/>
            </a:pPr>
            <a:r>
              <a:rPr b="1" lang="ru-RU" sz="3200">
                <a:solidFill>
                  <a:srgbClr val="C00000"/>
                </a:solidFill>
                <a:latin typeface="Arial"/>
                <a:ea typeface="Arial"/>
                <a:cs typeface="Arial"/>
                <a:sym typeface="Arial"/>
              </a:rPr>
              <a:t>1. ВАКУУМДЫҚ ТЕХНИКАСЫНЫҢ ДАМУ ТАРИХЫ</a:t>
            </a:r>
            <a:endParaRPr/>
          </a:p>
        </p:txBody>
      </p:sp>
      <p:sp>
        <p:nvSpPr>
          <p:cNvPr id="321" name="Google Shape;321;p17"/>
          <p:cNvSpPr/>
          <p:nvPr/>
        </p:nvSpPr>
        <p:spPr>
          <a:xfrm>
            <a:off x="1290220" y="248765"/>
            <a:ext cx="10133400" cy="710100"/>
          </a:xfrm>
          <a:prstGeom prst="roundRect">
            <a:avLst>
              <a:gd fmla="val 16667" name="adj"/>
            </a:avLst>
          </a:prstGeom>
          <a:gradFill>
            <a:gsLst>
              <a:gs pos="0">
                <a:srgbClr val="D1D1D1"/>
              </a:gs>
              <a:gs pos="50000">
                <a:srgbClr val="C7C7C7"/>
              </a:gs>
              <a:gs pos="100000">
                <a:srgbClr val="C0C0C0"/>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322" name="Google Shape;322;p17"/>
          <p:cNvSpPr txBox="1"/>
          <p:nvPr/>
        </p:nvSpPr>
        <p:spPr>
          <a:xfrm>
            <a:off x="1403255" y="390922"/>
            <a:ext cx="10316700" cy="466200"/>
          </a:xfrm>
          <a:prstGeom prst="rect">
            <a:avLst/>
          </a:prstGeom>
          <a:noFill/>
          <a:ln>
            <a:noFill/>
          </a:ln>
        </p:spPr>
        <p:txBody>
          <a:bodyPr anchorCtr="0" anchor="t" bIns="45700" lIns="91425" spcFirstLastPara="1" rIns="91425" wrap="square" tIns="45700">
            <a:spAutoFit/>
          </a:bodyPr>
          <a:lstStyle/>
          <a:p>
            <a:pPr indent="-400050" lvl="0" marL="457200" rtl="0" algn="l">
              <a:lnSpc>
                <a:spcPct val="90000"/>
              </a:lnSpc>
              <a:spcBef>
                <a:spcPts val="0"/>
              </a:spcBef>
              <a:spcAft>
                <a:spcPts val="0"/>
              </a:spcAft>
              <a:buClr>
                <a:srgbClr val="C00000"/>
              </a:buClr>
              <a:buSzPts val="2700"/>
              <a:buAutoNum type="arabicPeriod"/>
            </a:pPr>
            <a:r>
              <a:rPr b="1" lang="ru-RU" sz="2700">
                <a:solidFill>
                  <a:srgbClr val="C00000"/>
                </a:solidFill>
              </a:rPr>
              <a:t>Оқытудың белсенді әдістерінің (ОБӘ) технологиясы</a:t>
            </a:r>
            <a:endParaRPr b="1" sz="3800">
              <a:solidFill>
                <a:srgbClr val="C00000"/>
              </a:solidFill>
              <a:highlight>
                <a:srgbClr val="C00000"/>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6" name="Shape 326"/>
        <p:cNvGrpSpPr/>
        <p:nvPr/>
      </p:nvGrpSpPr>
      <p:grpSpPr>
        <a:xfrm>
          <a:off x="0" y="0"/>
          <a:ext cx="0" cy="0"/>
          <a:chOff x="0" y="0"/>
          <a:chExt cx="0" cy="0"/>
        </a:xfrm>
      </p:grpSpPr>
      <p:sp>
        <p:nvSpPr>
          <p:cNvPr id="327" name="Google Shape;327;p18"/>
          <p:cNvSpPr/>
          <p:nvPr/>
        </p:nvSpPr>
        <p:spPr>
          <a:xfrm>
            <a:off x="0"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8" name="Google Shape;328;p18"/>
          <p:cNvSpPr/>
          <p:nvPr/>
        </p:nvSpPr>
        <p:spPr>
          <a:xfrm>
            <a:off x="-1" y="4526280"/>
            <a:ext cx="9975300" cy="2331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9" name="Google Shape;329;p18"/>
          <p:cNvSpPr/>
          <p:nvPr/>
        </p:nvSpPr>
        <p:spPr>
          <a:xfrm>
            <a:off x="472051" y="524740"/>
            <a:ext cx="11247900" cy="57651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30" name="Google Shape;330;p18"/>
          <p:cNvGrpSpPr/>
          <p:nvPr/>
        </p:nvGrpSpPr>
        <p:grpSpPr>
          <a:xfrm>
            <a:off x="11873545" y="44817"/>
            <a:ext cx="233176" cy="772370"/>
            <a:chOff x="11873546" y="44817"/>
            <a:chExt cx="233176" cy="772370"/>
          </a:xfrm>
        </p:grpSpPr>
        <p:sp>
          <p:nvSpPr>
            <p:cNvPr id="331" name="Google Shape;331;p18"/>
            <p:cNvSpPr/>
            <p:nvPr/>
          </p:nvSpPr>
          <p:spPr>
            <a:xfrm rot="5400000">
              <a:off x="12043686" y="46167"/>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32" name="Google Shape;332;p18"/>
            <p:cNvSpPr/>
            <p:nvPr/>
          </p:nvSpPr>
          <p:spPr>
            <a:xfrm rot="5400000">
              <a:off x="11872196" y="46166"/>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33" name="Google Shape;333;p18"/>
            <p:cNvSpPr/>
            <p:nvPr/>
          </p:nvSpPr>
          <p:spPr>
            <a:xfrm rot="5400000">
              <a:off x="12046272" y="756737"/>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34" name="Google Shape;334;p18"/>
            <p:cNvSpPr/>
            <p:nvPr/>
          </p:nvSpPr>
          <p:spPr>
            <a:xfrm rot="5400000">
              <a:off x="11872536" y="756737"/>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35" name="Google Shape;335;p18"/>
            <p:cNvSpPr/>
            <p:nvPr/>
          </p:nvSpPr>
          <p:spPr>
            <a:xfrm rot="5400000">
              <a:off x="12046272" y="614623"/>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36" name="Google Shape;336;p18"/>
            <p:cNvSpPr/>
            <p:nvPr/>
          </p:nvSpPr>
          <p:spPr>
            <a:xfrm rot="5400000">
              <a:off x="11872536" y="614623"/>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37" name="Google Shape;337;p18"/>
            <p:cNvSpPr/>
            <p:nvPr/>
          </p:nvSpPr>
          <p:spPr>
            <a:xfrm rot="5400000">
              <a:off x="12046272" y="472509"/>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38" name="Google Shape;338;p18"/>
            <p:cNvSpPr/>
            <p:nvPr/>
          </p:nvSpPr>
          <p:spPr>
            <a:xfrm rot="5400000">
              <a:off x="11872536" y="472509"/>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39" name="Google Shape;339;p18"/>
            <p:cNvSpPr/>
            <p:nvPr/>
          </p:nvSpPr>
          <p:spPr>
            <a:xfrm rot="5400000">
              <a:off x="12046272" y="330395"/>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40" name="Google Shape;340;p18"/>
            <p:cNvSpPr/>
            <p:nvPr/>
          </p:nvSpPr>
          <p:spPr>
            <a:xfrm rot="5400000">
              <a:off x="11872536" y="330395"/>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41" name="Google Shape;341;p18"/>
            <p:cNvSpPr/>
            <p:nvPr/>
          </p:nvSpPr>
          <p:spPr>
            <a:xfrm rot="5400000">
              <a:off x="12046272" y="188281"/>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42" name="Google Shape;342;p18"/>
            <p:cNvSpPr/>
            <p:nvPr/>
          </p:nvSpPr>
          <p:spPr>
            <a:xfrm rot="5400000">
              <a:off x="11872536" y="188281"/>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343" name="Google Shape;343;p18"/>
          <p:cNvGrpSpPr/>
          <p:nvPr/>
        </p:nvGrpSpPr>
        <p:grpSpPr>
          <a:xfrm>
            <a:off x="54864" y="3048506"/>
            <a:ext cx="630255" cy="765115"/>
            <a:chOff x="45711" y="3048506"/>
            <a:chExt cx="630255" cy="765115"/>
          </a:xfrm>
        </p:grpSpPr>
        <p:sp>
          <p:nvSpPr>
            <p:cNvPr id="344" name="Google Shape;344;p18"/>
            <p:cNvSpPr/>
            <p:nvPr/>
          </p:nvSpPr>
          <p:spPr>
            <a:xfrm>
              <a:off x="614166" y="3048506"/>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45" name="Google Shape;345;p18"/>
            <p:cNvSpPr/>
            <p:nvPr/>
          </p:nvSpPr>
          <p:spPr>
            <a:xfrm>
              <a:off x="614166" y="3225010"/>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46" name="Google Shape;346;p18"/>
            <p:cNvSpPr/>
            <p:nvPr/>
          </p:nvSpPr>
          <p:spPr>
            <a:xfrm>
              <a:off x="614166" y="3401514"/>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47" name="Google Shape;347;p18"/>
            <p:cNvSpPr/>
            <p:nvPr/>
          </p:nvSpPr>
          <p:spPr>
            <a:xfrm>
              <a:off x="614166" y="3578017"/>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48" name="Google Shape;348;p18"/>
            <p:cNvSpPr/>
            <p:nvPr/>
          </p:nvSpPr>
          <p:spPr>
            <a:xfrm>
              <a:off x="614166" y="3754521"/>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49" name="Google Shape;349;p18"/>
            <p:cNvSpPr/>
            <p:nvPr/>
          </p:nvSpPr>
          <p:spPr>
            <a:xfrm>
              <a:off x="472053" y="3048506"/>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0" name="Google Shape;350;p18"/>
            <p:cNvSpPr/>
            <p:nvPr/>
          </p:nvSpPr>
          <p:spPr>
            <a:xfrm>
              <a:off x="472053" y="3225010"/>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1" name="Google Shape;351;p18"/>
            <p:cNvSpPr/>
            <p:nvPr/>
          </p:nvSpPr>
          <p:spPr>
            <a:xfrm>
              <a:off x="472053" y="3401514"/>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2" name="Google Shape;352;p18"/>
            <p:cNvSpPr/>
            <p:nvPr/>
          </p:nvSpPr>
          <p:spPr>
            <a:xfrm>
              <a:off x="472053" y="3578017"/>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3" name="Google Shape;353;p18"/>
            <p:cNvSpPr/>
            <p:nvPr/>
          </p:nvSpPr>
          <p:spPr>
            <a:xfrm>
              <a:off x="472053" y="3754521"/>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4" name="Google Shape;354;p18"/>
            <p:cNvSpPr/>
            <p:nvPr/>
          </p:nvSpPr>
          <p:spPr>
            <a:xfrm>
              <a:off x="329939" y="3048506"/>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5" name="Google Shape;355;p18"/>
            <p:cNvSpPr/>
            <p:nvPr/>
          </p:nvSpPr>
          <p:spPr>
            <a:xfrm>
              <a:off x="329939" y="3225010"/>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6" name="Google Shape;356;p18"/>
            <p:cNvSpPr/>
            <p:nvPr/>
          </p:nvSpPr>
          <p:spPr>
            <a:xfrm>
              <a:off x="329939" y="3401514"/>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7" name="Google Shape;357;p18"/>
            <p:cNvSpPr/>
            <p:nvPr/>
          </p:nvSpPr>
          <p:spPr>
            <a:xfrm>
              <a:off x="329939" y="3578017"/>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8" name="Google Shape;358;p18"/>
            <p:cNvSpPr/>
            <p:nvPr/>
          </p:nvSpPr>
          <p:spPr>
            <a:xfrm>
              <a:off x="329939" y="3754521"/>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9" name="Google Shape;359;p18"/>
            <p:cNvSpPr/>
            <p:nvPr/>
          </p:nvSpPr>
          <p:spPr>
            <a:xfrm>
              <a:off x="187825" y="3048506"/>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60" name="Google Shape;360;p18"/>
            <p:cNvSpPr/>
            <p:nvPr/>
          </p:nvSpPr>
          <p:spPr>
            <a:xfrm>
              <a:off x="187825" y="3225010"/>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61" name="Google Shape;361;p18"/>
            <p:cNvSpPr/>
            <p:nvPr/>
          </p:nvSpPr>
          <p:spPr>
            <a:xfrm>
              <a:off x="187825" y="3401514"/>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62" name="Google Shape;362;p18"/>
            <p:cNvSpPr/>
            <p:nvPr/>
          </p:nvSpPr>
          <p:spPr>
            <a:xfrm>
              <a:off x="187825" y="3578017"/>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63" name="Google Shape;363;p18"/>
            <p:cNvSpPr/>
            <p:nvPr/>
          </p:nvSpPr>
          <p:spPr>
            <a:xfrm>
              <a:off x="187825" y="3754521"/>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64" name="Google Shape;364;p18"/>
            <p:cNvSpPr/>
            <p:nvPr/>
          </p:nvSpPr>
          <p:spPr>
            <a:xfrm>
              <a:off x="45711" y="3048506"/>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65" name="Google Shape;365;p18"/>
            <p:cNvSpPr/>
            <p:nvPr/>
          </p:nvSpPr>
          <p:spPr>
            <a:xfrm>
              <a:off x="45711" y="3225010"/>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66" name="Google Shape;366;p18"/>
            <p:cNvSpPr/>
            <p:nvPr/>
          </p:nvSpPr>
          <p:spPr>
            <a:xfrm>
              <a:off x="45711" y="3401514"/>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67" name="Google Shape;367;p18"/>
            <p:cNvSpPr/>
            <p:nvPr/>
          </p:nvSpPr>
          <p:spPr>
            <a:xfrm>
              <a:off x="45711" y="3578017"/>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68" name="Google Shape;368;p18"/>
            <p:cNvSpPr/>
            <p:nvPr/>
          </p:nvSpPr>
          <p:spPr>
            <a:xfrm>
              <a:off x="45711" y="3754521"/>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369" name="Google Shape;369;p18"/>
          <p:cNvSpPr txBox="1"/>
          <p:nvPr>
            <p:ph idx="1" type="body"/>
          </p:nvPr>
        </p:nvSpPr>
        <p:spPr>
          <a:xfrm>
            <a:off x="218975" y="1177350"/>
            <a:ext cx="11501100" cy="5541300"/>
          </a:xfrm>
          <a:prstGeom prst="rect">
            <a:avLst/>
          </a:prstGeom>
          <a:noFill/>
          <a:ln>
            <a:noFill/>
          </a:ln>
        </p:spPr>
        <p:txBody>
          <a:bodyPr anchorCtr="0" anchor="ctr" bIns="45700" lIns="91425" spcFirstLastPara="1" rIns="91425" wrap="square" tIns="45700">
            <a:noAutofit/>
          </a:bodyPr>
          <a:lstStyle/>
          <a:p>
            <a:pPr indent="449580" lvl="0" marL="0" rtl="0" algn="just">
              <a:lnSpc>
                <a:spcPct val="100000"/>
              </a:lnSpc>
              <a:spcBef>
                <a:spcPts val="0"/>
              </a:spcBef>
              <a:spcAft>
                <a:spcPts val="0"/>
              </a:spcAft>
              <a:buClr>
                <a:schemeClr val="dk1"/>
              </a:buClr>
              <a:buSzPts val="1100"/>
              <a:buNone/>
            </a:pPr>
            <a:r>
              <a:rPr b="1" lang="ru-RU" sz="1400">
                <a:latin typeface="Arial"/>
                <a:ea typeface="Arial"/>
                <a:cs typeface="Arial"/>
                <a:sym typeface="Arial"/>
              </a:rPr>
              <a:t>3. Сөйлеу қабілеті бұзылған оқушыларға оқыту әдістемесі</a:t>
            </a:r>
            <a:endParaRPr b="1" sz="1400">
              <a:latin typeface="Arial"/>
              <a:ea typeface="Arial"/>
              <a:cs typeface="Arial"/>
              <a:sym typeface="Arial"/>
            </a:endParaRPr>
          </a:p>
          <a:p>
            <a:pPr indent="449580" lvl="0" marL="0" rtl="0" algn="just">
              <a:lnSpc>
                <a:spcPct val="100000"/>
              </a:lnSpc>
              <a:spcBef>
                <a:spcPts val="0"/>
              </a:spcBef>
              <a:spcAft>
                <a:spcPts val="0"/>
              </a:spcAft>
              <a:buClr>
                <a:schemeClr val="dk1"/>
              </a:buClr>
              <a:buSzPts val="1100"/>
              <a:buFont typeface="Arial"/>
              <a:buNone/>
            </a:pPr>
            <a:r>
              <a:t/>
            </a:r>
            <a:endParaRPr b="1" sz="1400">
              <a:latin typeface="Arial"/>
              <a:ea typeface="Arial"/>
              <a:cs typeface="Arial"/>
              <a:sym typeface="Arial"/>
            </a:endParaRPr>
          </a:p>
          <a:p>
            <a:pPr indent="449580" lvl="0" marL="0" rtl="0" algn="just">
              <a:lnSpc>
                <a:spcPct val="100000"/>
              </a:lnSpc>
              <a:spcBef>
                <a:spcPts val="0"/>
              </a:spcBef>
              <a:spcAft>
                <a:spcPts val="0"/>
              </a:spcAft>
              <a:buClr>
                <a:schemeClr val="dk1"/>
              </a:buClr>
              <a:buSzPts val="1100"/>
              <a:buFont typeface="Arial"/>
              <a:buNone/>
            </a:pPr>
            <a:r>
              <a:rPr b="1" i="1" lang="ru-RU" sz="1400">
                <a:latin typeface="Arial"/>
                <a:ea typeface="Arial"/>
                <a:cs typeface="Arial"/>
                <a:sym typeface="Arial"/>
              </a:rPr>
              <a:t>- Жазбаша және визуалды құралдар: </a:t>
            </a:r>
            <a:endParaRPr b="1" i="1" sz="1400">
              <a:latin typeface="Arial"/>
              <a:ea typeface="Arial"/>
              <a:cs typeface="Arial"/>
              <a:sym typeface="Arial"/>
            </a:endParaRPr>
          </a:p>
          <a:p>
            <a:pPr indent="449580" lvl="0" marL="0" rtl="0" algn="just">
              <a:lnSpc>
                <a:spcPct val="100000"/>
              </a:lnSpc>
              <a:spcBef>
                <a:spcPts val="0"/>
              </a:spcBef>
              <a:spcAft>
                <a:spcPts val="0"/>
              </a:spcAft>
              <a:buClr>
                <a:schemeClr val="dk1"/>
              </a:buClr>
              <a:buSzPts val="1100"/>
              <a:buFont typeface="Arial"/>
              <a:buNone/>
            </a:pPr>
            <a:r>
              <a:rPr lang="ru-RU" sz="1400">
                <a:latin typeface="Arial"/>
                <a:ea typeface="Arial"/>
                <a:cs typeface="Arial"/>
                <a:sym typeface="Arial"/>
              </a:rPr>
              <a:t>  - </a:t>
            </a:r>
            <a:r>
              <a:rPr i="1" lang="ru-RU" sz="1400">
                <a:latin typeface="Arial"/>
                <a:ea typeface="Arial"/>
                <a:cs typeface="Arial"/>
                <a:sym typeface="Arial"/>
              </a:rPr>
              <a:t>Мақсаты</a:t>
            </a:r>
            <a:r>
              <a:rPr lang="ru-RU" sz="1400">
                <a:latin typeface="Arial"/>
                <a:ea typeface="Arial"/>
                <a:cs typeface="Arial"/>
                <a:sym typeface="Arial"/>
              </a:rPr>
              <a:t>: Оқушылардың түсінуін жеңілдету.</a:t>
            </a:r>
            <a:endParaRPr sz="1400">
              <a:latin typeface="Arial"/>
              <a:ea typeface="Arial"/>
              <a:cs typeface="Arial"/>
              <a:sym typeface="Arial"/>
            </a:endParaRPr>
          </a:p>
          <a:p>
            <a:pPr indent="449580" lvl="0" marL="0" rtl="0" algn="just">
              <a:lnSpc>
                <a:spcPct val="100000"/>
              </a:lnSpc>
              <a:spcBef>
                <a:spcPts val="0"/>
              </a:spcBef>
              <a:spcAft>
                <a:spcPts val="0"/>
              </a:spcAft>
              <a:buClr>
                <a:schemeClr val="dk1"/>
              </a:buClr>
              <a:buSzPts val="1100"/>
              <a:buNone/>
            </a:pPr>
            <a:r>
              <a:rPr i="1" lang="ru-RU" sz="1400">
                <a:latin typeface="Arial"/>
                <a:ea typeface="Arial"/>
                <a:cs typeface="Arial"/>
                <a:sym typeface="Arial"/>
              </a:rPr>
              <a:t>  - Қамтылатын шаралар: </a:t>
            </a:r>
            <a:r>
              <a:rPr lang="ru-RU" sz="1400">
                <a:latin typeface="Arial"/>
                <a:ea typeface="Arial"/>
                <a:cs typeface="Arial"/>
                <a:sym typeface="Arial"/>
              </a:rPr>
              <a:t>Жазбаша тапсырмалар, диаграммалар, графиктер, схемалар қолдану.</a:t>
            </a:r>
            <a:endParaRPr sz="1400">
              <a:latin typeface="Arial"/>
              <a:ea typeface="Arial"/>
              <a:cs typeface="Arial"/>
              <a:sym typeface="Arial"/>
            </a:endParaRPr>
          </a:p>
          <a:p>
            <a:pPr indent="449580" lvl="0" marL="0" rtl="0" algn="just">
              <a:lnSpc>
                <a:spcPct val="100000"/>
              </a:lnSpc>
              <a:spcBef>
                <a:spcPts val="0"/>
              </a:spcBef>
              <a:spcAft>
                <a:spcPts val="0"/>
              </a:spcAft>
              <a:buClr>
                <a:schemeClr val="dk1"/>
              </a:buClr>
              <a:buSzPts val="1100"/>
              <a:buFont typeface="Arial"/>
              <a:buNone/>
            </a:pPr>
            <a:r>
              <a:t/>
            </a:r>
            <a:endParaRPr sz="1400">
              <a:latin typeface="Arial"/>
              <a:ea typeface="Arial"/>
              <a:cs typeface="Arial"/>
              <a:sym typeface="Arial"/>
            </a:endParaRPr>
          </a:p>
          <a:p>
            <a:pPr indent="449580" lvl="0" marL="0" rtl="0" algn="just">
              <a:lnSpc>
                <a:spcPct val="100000"/>
              </a:lnSpc>
              <a:spcBef>
                <a:spcPts val="0"/>
              </a:spcBef>
              <a:spcAft>
                <a:spcPts val="0"/>
              </a:spcAft>
              <a:buClr>
                <a:schemeClr val="dk1"/>
              </a:buClr>
              <a:buSzPts val="1100"/>
              <a:buFont typeface="Arial"/>
              <a:buNone/>
            </a:pPr>
            <a:r>
              <a:rPr b="1" i="1" lang="ru-RU" sz="1400">
                <a:latin typeface="Arial"/>
                <a:ea typeface="Arial"/>
                <a:cs typeface="Arial"/>
                <a:sym typeface="Arial"/>
              </a:rPr>
              <a:t>- Компьютерлік технологиялар: </a:t>
            </a:r>
            <a:endParaRPr b="1" i="1" sz="1400">
              <a:latin typeface="Arial"/>
              <a:ea typeface="Arial"/>
              <a:cs typeface="Arial"/>
              <a:sym typeface="Arial"/>
            </a:endParaRPr>
          </a:p>
          <a:p>
            <a:pPr indent="449580" lvl="0" marL="0" rtl="0" algn="just">
              <a:lnSpc>
                <a:spcPct val="100000"/>
              </a:lnSpc>
              <a:spcBef>
                <a:spcPts val="0"/>
              </a:spcBef>
              <a:spcAft>
                <a:spcPts val="0"/>
              </a:spcAft>
              <a:buClr>
                <a:schemeClr val="dk1"/>
              </a:buClr>
              <a:buSzPts val="1100"/>
              <a:buFont typeface="Arial"/>
              <a:buNone/>
            </a:pPr>
            <a:r>
              <a:rPr lang="ru-RU" sz="1400">
                <a:latin typeface="Arial"/>
                <a:ea typeface="Arial"/>
                <a:cs typeface="Arial"/>
                <a:sym typeface="Arial"/>
              </a:rPr>
              <a:t>  - </a:t>
            </a:r>
            <a:r>
              <a:rPr i="1" lang="ru-RU" sz="1400">
                <a:latin typeface="Arial"/>
                <a:ea typeface="Arial"/>
                <a:cs typeface="Arial"/>
                <a:sym typeface="Arial"/>
              </a:rPr>
              <a:t>Мақсаты</a:t>
            </a:r>
            <a:r>
              <a:rPr lang="ru-RU" sz="1400">
                <a:latin typeface="Arial"/>
                <a:ea typeface="Arial"/>
                <a:cs typeface="Arial"/>
                <a:sym typeface="Arial"/>
              </a:rPr>
              <a:t>: Ақпаратты түрлі тәсілдермен жеткізу.</a:t>
            </a:r>
            <a:endParaRPr sz="1400">
              <a:latin typeface="Arial"/>
              <a:ea typeface="Arial"/>
              <a:cs typeface="Arial"/>
              <a:sym typeface="Arial"/>
            </a:endParaRPr>
          </a:p>
          <a:p>
            <a:pPr indent="449580" lvl="0" marL="0" rtl="0" algn="just">
              <a:lnSpc>
                <a:spcPct val="100000"/>
              </a:lnSpc>
              <a:spcBef>
                <a:spcPts val="0"/>
              </a:spcBef>
              <a:spcAft>
                <a:spcPts val="0"/>
              </a:spcAft>
              <a:buClr>
                <a:schemeClr val="dk1"/>
              </a:buClr>
              <a:buSzPts val="1100"/>
              <a:buNone/>
            </a:pPr>
            <a:r>
              <a:rPr lang="ru-RU" sz="1400">
                <a:latin typeface="Arial"/>
                <a:ea typeface="Arial"/>
                <a:cs typeface="Arial"/>
                <a:sym typeface="Arial"/>
              </a:rPr>
              <a:t>  </a:t>
            </a:r>
            <a:r>
              <a:rPr i="1" lang="ru-RU" sz="1400">
                <a:latin typeface="Arial"/>
                <a:ea typeface="Arial"/>
                <a:cs typeface="Arial"/>
                <a:sym typeface="Arial"/>
              </a:rPr>
              <a:t>- Қамтылатын шаралар: </a:t>
            </a:r>
            <a:r>
              <a:rPr lang="ru-RU" sz="1400">
                <a:latin typeface="Arial"/>
                <a:ea typeface="Arial"/>
                <a:cs typeface="Arial"/>
                <a:sym typeface="Arial"/>
              </a:rPr>
              <a:t>Сөйлейтін құрылғылар, мәтіндік хабарламаларды дыбыстыққа айналдыратын бағдарламалар</a:t>
            </a:r>
            <a:endParaRPr sz="1400">
              <a:latin typeface="Arial"/>
              <a:ea typeface="Arial"/>
              <a:cs typeface="Arial"/>
              <a:sym typeface="Arial"/>
            </a:endParaRPr>
          </a:p>
          <a:p>
            <a:pPr indent="449580" lvl="0" marL="0" rtl="0" algn="just">
              <a:lnSpc>
                <a:spcPct val="100000"/>
              </a:lnSpc>
              <a:spcBef>
                <a:spcPts val="0"/>
              </a:spcBef>
              <a:spcAft>
                <a:spcPts val="0"/>
              </a:spcAft>
              <a:buClr>
                <a:schemeClr val="dk1"/>
              </a:buClr>
              <a:buSzPts val="1100"/>
              <a:buNone/>
            </a:pPr>
            <a:r>
              <a:rPr lang="ru-RU" sz="1400">
                <a:latin typeface="Arial"/>
                <a:ea typeface="Arial"/>
                <a:cs typeface="Arial"/>
                <a:sym typeface="Arial"/>
              </a:rPr>
              <a:t> қолдану.</a:t>
            </a:r>
            <a:endParaRPr sz="1400">
              <a:latin typeface="Arial"/>
              <a:ea typeface="Arial"/>
              <a:cs typeface="Arial"/>
              <a:sym typeface="Arial"/>
            </a:endParaRPr>
          </a:p>
          <a:p>
            <a:pPr indent="449580" lvl="0" marL="0" rtl="0" algn="just">
              <a:lnSpc>
                <a:spcPct val="100000"/>
              </a:lnSpc>
              <a:spcBef>
                <a:spcPts val="0"/>
              </a:spcBef>
              <a:spcAft>
                <a:spcPts val="0"/>
              </a:spcAft>
              <a:buClr>
                <a:schemeClr val="dk1"/>
              </a:buClr>
              <a:buSzPts val="1100"/>
              <a:buFont typeface="Arial"/>
              <a:buNone/>
            </a:pPr>
            <a:r>
              <a:t/>
            </a:r>
            <a:endParaRPr sz="1400">
              <a:latin typeface="Arial"/>
              <a:ea typeface="Arial"/>
              <a:cs typeface="Arial"/>
              <a:sym typeface="Arial"/>
            </a:endParaRPr>
          </a:p>
          <a:p>
            <a:pPr indent="449580" lvl="0" marL="0" rtl="0" algn="just">
              <a:lnSpc>
                <a:spcPct val="100000"/>
              </a:lnSpc>
              <a:spcBef>
                <a:spcPts val="0"/>
              </a:spcBef>
              <a:spcAft>
                <a:spcPts val="0"/>
              </a:spcAft>
              <a:buClr>
                <a:schemeClr val="dk1"/>
              </a:buClr>
              <a:buSzPts val="1100"/>
              <a:buFont typeface="Arial"/>
              <a:buNone/>
            </a:pPr>
            <a:r>
              <a:rPr b="1" i="1" lang="ru-RU" sz="1400">
                <a:latin typeface="Arial"/>
                <a:ea typeface="Arial"/>
                <a:cs typeface="Arial"/>
                <a:sym typeface="Arial"/>
              </a:rPr>
              <a:t>- Тіл терапиясы: </a:t>
            </a:r>
            <a:endParaRPr b="1" i="1" sz="1400">
              <a:latin typeface="Arial"/>
              <a:ea typeface="Arial"/>
              <a:cs typeface="Arial"/>
              <a:sym typeface="Arial"/>
            </a:endParaRPr>
          </a:p>
          <a:p>
            <a:pPr indent="449580" lvl="0" marL="0" rtl="0" algn="just">
              <a:lnSpc>
                <a:spcPct val="100000"/>
              </a:lnSpc>
              <a:spcBef>
                <a:spcPts val="0"/>
              </a:spcBef>
              <a:spcAft>
                <a:spcPts val="0"/>
              </a:spcAft>
              <a:buClr>
                <a:schemeClr val="dk1"/>
              </a:buClr>
              <a:buSzPts val="1100"/>
              <a:buFont typeface="Arial"/>
              <a:buNone/>
            </a:pPr>
            <a:r>
              <a:rPr lang="ru-RU" sz="1400">
                <a:latin typeface="Arial"/>
                <a:ea typeface="Arial"/>
                <a:cs typeface="Arial"/>
                <a:sym typeface="Arial"/>
              </a:rPr>
              <a:t>  - </a:t>
            </a:r>
            <a:r>
              <a:rPr i="1" lang="ru-RU" sz="1400">
                <a:latin typeface="Arial"/>
                <a:ea typeface="Arial"/>
                <a:cs typeface="Arial"/>
                <a:sym typeface="Arial"/>
              </a:rPr>
              <a:t>Мақсаты</a:t>
            </a:r>
            <a:r>
              <a:rPr lang="ru-RU" sz="1400">
                <a:latin typeface="Arial"/>
                <a:ea typeface="Arial"/>
                <a:cs typeface="Arial"/>
                <a:sym typeface="Arial"/>
              </a:rPr>
              <a:t>: Оқушылардың сөйлеу қабілетін дамыту.</a:t>
            </a:r>
            <a:endParaRPr sz="1400">
              <a:latin typeface="Arial"/>
              <a:ea typeface="Arial"/>
              <a:cs typeface="Arial"/>
              <a:sym typeface="Arial"/>
            </a:endParaRPr>
          </a:p>
          <a:p>
            <a:pPr indent="449580" lvl="0" marL="0" rtl="0" algn="just">
              <a:lnSpc>
                <a:spcPct val="100000"/>
              </a:lnSpc>
              <a:spcBef>
                <a:spcPts val="0"/>
              </a:spcBef>
              <a:spcAft>
                <a:spcPts val="0"/>
              </a:spcAft>
              <a:buClr>
                <a:schemeClr val="dk1"/>
              </a:buClr>
              <a:buSzPts val="1100"/>
              <a:buNone/>
            </a:pPr>
            <a:r>
              <a:rPr lang="ru-RU" sz="1400">
                <a:latin typeface="Arial"/>
                <a:ea typeface="Arial"/>
                <a:cs typeface="Arial"/>
                <a:sym typeface="Arial"/>
              </a:rPr>
              <a:t>  </a:t>
            </a:r>
            <a:r>
              <a:rPr i="1" lang="ru-RU" sz="1400">
                <a:latin typeface="Arial"/>
                <a:ea typeface="Arial"/>
                <a:cs typeface="Arial"/>
                <a:sym typeface="Arial"/>
              </a:rPr>
              <a:t>- Қамтылатын шаралар: </a:t>
            </a:r>
            <a:r>
              <a:rPr lang="ru-RU" sz="1400">
                <a:latin typeface="Arial"/>
                <a:ea typeface="Arial"/>
                <a:cs typeface="Arial"/>
                <a:sym typeface="Arial"/>
              </a:rPr>
              <a:t>Тіл терапевтінің қатысуы, сөйлеу жаттығулары.</a:t>
            </a:r>
            <a:endParaRPr sz="1400">
              <a:latin typeface="Arial"/>
              <a:ea typeface="Arial"/>
              <a:cs typeface="Arial"/>
              <a:sym typeface="Arial"/>
            </a:endParaRPr>
          </a:p>
          <a:p>
            <a:pPr indent="449580" lvl="0" marL="0" rtl="0" algn="just">
              <a:lnSpc>
                <a:spcPct val="100000"/>
              </a:lnSpc>
              <a:spcBef>
                <a:spcPts val="0"/>
              </a:spcBef>
              <a:spcAft>
                <a:spcPts val="0"/>
              </a:spcAft>
              <a:buClr>
                <a:schemeClr val="dk1"/>
              </a:buClr>
              <a:buSzPts val="1100"/>
              <a:buNone/>
            </a:pPr>
            <a:r>
              <a:t/>
            </a:r>
            <a:endParaRPr b="1" sz="1400">
              <a:latin typeface="Arial"/>
              <a:ea typeface="Arial"/>
              <a:cs typeface="Arial"/>
              <a:sym typeface="Arial"/>
            </a:endParaRPr>
          </a:p>
          <a:p>
            <a:pPr indent="449580" lvl="0" marL="0" rtl="0" algn="just">
              <a:lnSpc>
                <a:spcPct val="100000"/>
              </a:lnSpc>
              <a:spcBef>
                <a:spcPts val="0"/>
              </a:spcBef>
              <a:spcAft>
                <a:spcPts val="0"/>
              </a:spcAft>
              <a:buClr>
                <a:schemeClr val="dk1"/>
              </a:buClr>
              <a:buSzPts val="1100"/>
              <a:buFont typeface="Arial"/>
              <a:buNone/>
            </a:pPr>
            <a:r>
              <a:rPr b="1" lang="ru-RU" sz="1400">
                <a:latin typeface="Arial"/>
                <a:ea typeface="Arial"/>
                <a:cs typeface="Arial"/>
                <a:sym typeface="Arial"/>
              </a:rPr>
              <a:t>Жалпы әдістемелік ұсыныстар</a:t>
            </a:r>
            <a:endParaRPr b="1" sz="1400">
              <a:latin typeface="Arial"/>
              <a:ea typeface="Arial"/>
              <a:cs typeface="Arial"/>
              <a:sym typeface="Arial"/>
            </a:endParaRPr>
          </a:p>
          <a:p>
            <a:pPr indent="449580" lvl="0" marL="0" rtl="0" algn="just">
              <a:lnSpc>
                <a:spcPct val="100000"/>
              </a:lnSpc>
              <a:spcBef>
                <a:spcPts val="0"/>
              </a:spcBef>
              <a:spcAft>
                <a:spcPts val="0"/>
              </a:spcAft>
              <a:buClr>
                <a:schemeClr val="dk1"/>
              </a:buClr>
              <a:buSzPts val="1100"/>
              <a:buFont typeface="Arial"/>
              <a:buNone/>
            </a:pPr>
            <a:r>
              <a:rPr lang="ru-RU" sz="1400">
                <a:latin typeface="Arial"/>
                <a:ea typeface="Arial"/>
                <a:cs typeface="Arial"/>
                <a:sym typeface="Arial"/>
              </a:rPr>
              <a:t>- </a:t>
            </a:r>
            <a:r>
              <a:rPr i="1" lang="ru-RU" sz="1400">
                <a:latin typeface="Arial"/>
                <a:ea typeface="Arial"/>
                <a:cs typeface="Arial"/>
                <a:sym typeface="Arial"/>
              </a:rPr>
              <a:t>Дифференциалды оқыту: </a:t>
            </a:r>
            <a:r>
              <a:rPr lang="ru-RU" sz="1400">
                <a:latin typeface="Arial"/>
                <a:ea typeface="Arial"/>
                <a:cs typeface="Arial"/>
                <a:sym typeface="Arial"/>
              </a:rPr>
              <a:t>Әр оқушының жеке қажеттіліктеріне сәйкес оқыту жоспарын жасау.</a:t>
            </a:r>
            <a:endParaRPr sz="1400">
              <a:latin typeface="Arial"/>
              <a:ea typeface="Arial"/>
              <a:cs typeface="Arial"/>
              <a:sym typeface="Arial"/>
            </a:endParaRPr>
          </a:p>
          <a:p>
            <a:pPr indent="449580" lvl="0" marL="0" rtl="0" algn="just">
              <a:lnSpc>
                <a:spcPct val="100000"/>
              </a:lnSpc>
              <a:spcBef>
                <a:spcPts val="0"/>
              </a:spcBef>
              <a:spcAft>
                <a:spcPts val="0"/>
              </a:spcAft>
              <a:buClr>
                <a:schemeClr val="dk1"/>
              </a:buClr>
              <a:buSzPts val="1100"/>
              <a:buFont typeface="Arial"/>
              <a:buNone/>
            </a:pPr>
            <a:r>
              <a:rPr lang="ru-RU" sz="1400">
                <a:latin typeface="Arial"/>
                <a:ea typeface="Arial"/>
                <a:cs typeface="Arial"/>
                <a:sym typeface="Arial"/>
              </a:rPr>
              <a:t>-</a:t>
            </a:r>
            <a:r>
              <a:rPr i="1" lang="ru-RU" sz="1400">
                <a:latin typeface="Arial"/>
                <a:ea typeface="Arial"/>
                <a:cs typeface="Arial"/>
                <a:sym typeface="Arial"/>
              </a:rPr>
              <a:t> Мультимедиалық құралдар: </a:t>
            </a:r>
            <a:r>
              <a:rPr lang="ru-RU" sz="1400">
                <a:latin typeface="Arial"/>
                <a:ea typeface="Arial"/>
                <a:cs typeface="Arial"/>
                <a:sym typeface="Arial"/>
              </a:rPr>
              <a:t>Бірнеше сезім мүшелерін қатыстыру арқылы ақпаратты түсіндіру.</a:t>
            </a:r>
            <a:endParaRPr sz="1400">
              <a:latin typeface="Arial"/>
              <a:ea typeface="Arial"/>
              <a:cs typeface="Arial"/>
              <a:sym typeface="Arial"/>
            </a:endParaRPr>
          </a:p>
          <a:p>
            <a:pPr indent="449580" lvl="0" marL="0" rtl="0" algn="just">
              <a:lnSpc>
                <a:spcPct val="100000"/>
              </a:lnSpc>
              <a:spcBef>
                <a:spcPts val="0"/>
              </a:spcBef>
              <a:spcAft>
                <a:spcPts val="0"/>
              </a:spcAft>
              <a:buClr>
                <a:schemeClr val="dk1"/>
              </a:buClr>
              <a:buSzPts val="1100"/>
              <a:buFont typeface="Arial"/>
              <a:buNone/>
            </a:pPr>
            <a:r>
              <a:rPr i="1" lang="ru-RU" sz="1400">
                <a:latin typeface="Arial"/>
                <a:ea typeface="Arial"/>
                <a:cs typeface="Arial"/>
                <a:sym typeface="Arial"/>
              </a:rPr>
              <a:t>- Қосымша уақыт беру: </a:t>
            </a:r>
            <a:r>
              <a:rPr lang="ru-RU" sz="1400">
                <a:latin typeface="Arial"/>
                <a:ea typeface="Arial"/>
                <a:cs typeface="Arial"/>
                <a:sym typeface="Arial"/>
              </a:rPr>
              <a:t>Оқушылардың тапсырмаларды орындауына көбірек уақыт беру.</a:t>
            </a:r>
            <a:endParaRPr sz="1400">
              <a:latin typeface="Arial"/>
              <a:ea typeface="Arial"/>
              <a:cs typeface="Arial"/>
              <a:sym typeface="Arial"/>
            </a:endParaRPr>
          </a:p>
          <a:p>
            <a:pPr indent="449580" lvl="0" marL="0" rtl="0" algn="just">
              <a:lnSpc>
                <a:spcPct val="100000"/>
              </a:lnSpc>
              <a:spcBef>
                <a:spcPts val="0"/>
              </a:spcBef>
              <a:spcAft>
                <a:spcPts val="0"/>
              </a:spcAft>
              <a:buClr>
                <a:schemeClr val="dk1"/>
              </a:buClr>
              <a:buSzPts val="1100"/>
              <a:buNone/>
            </a:pPr>
            <a:r>
              <a:rPr i="1" lang="ru-RU" sz="1400">
                <a:latin typeface="Arial"/>
                <a:ea typeface="Arial"/>
                <a:cs typeface="Arial"/>
                <a:sym typeface="Arial"/>
              </a:rPr>
              <a:t>- Үздіксіз кері байланыс: </a:t>
            </a:r>
            <a:r>
              <a:rPr lang="ru-RU" sz="1400">
                <a:latin typeface="Arial"/>
                <a:ea typeface="Arial"/>
                <a:cs typeface="Arial"/>
                <a:sym typeface="Arial"/>
              </a:rPr>
              <a:t>Оқушылардың оқу процесін бақылап, қажетті түзетулер енгізу.</a:t>
            </a:r>
            <a:endParaRPr sz="1400">
              <a:latin typeface="Arial"/>
              <a:ea typeface="Arial"/>
              <a:cs typeface="Arial"/>
              <a:sym typeface="Arial"/>
            </a:endParaRPr>
          </a:p>
          <a:p>
            <a:pPr indent="449580" lvl="0" marL="0" rtl="0" algn="just">
              <a:lnSpc>
                <a:spcPct val="100000"/>
              </a:lnSpc>
              <a:spcBef>
                <a:spcPts val="0"/>
              </a:spcBef>
              <a:spcAft>
                <a:spcPts val="0"/>
              </a:spcAft>
              <a:buClr>
                <a:schemeClr val="dk1"/>
              </a:buClr>
              <a:buSzPts val="1100"/>
              <a:buFont typeface="Arial"/>
              <a:buNone/>
            </a:pPr>
            <a:r>
              <a:t/>
            </a:r>
            <a:endParaRPr sz="1400">
              <a:latin typeface="Arial"/>
              <a:ea typeface="Arial"/>
              <a:cs typeface="Arial"/>
              <a:sym typeface="Arial"/>
            </a:endParaRPr>
          </a:p>
          <a:p>
            <a:pPr indent="449580" lvl="0" marL="0" rtl="0" algn="just">
              <a:lnSpc>
                <a:spcPct val="100000"/>
              </a:lnSpc>
              <a:spcBef>
                <a:spcPts val="0"/>
              </a:spcBef>
              <a:spcAft>
                <a:spcPts val="0"/>
              </a:spcAft>
              <a:buClr>
                <a:schemeClr val="dk1"/>
              </a:buClr>
              <a:buSzPts val="1100"/>
              <a:buNone/>
            </a:pPr>
            <a:r>
              <a:rPr i="1" lang="ru-RU" sz="1400">
                <a:solidFill>
                  <a:srgbClr val="C00000"/>
                </a:solidFill>
                <a:latin typeface="Arial"/>
                <a:ea typeface="Arial"/>
                <a:cs typeface="Arial"/>
                <a:sym typeface="Arial"/>
              </a:rPr>
              <a:t>Көру, есту, сөйлеу қабілеті бұзылған оқушыларға физика пәнін оқыту әдістемесін дұрыс ұйымдастыру олардың білім алуына             </a:t>
            </a:r>
            <a:endParaRPr i="1" sz="1400">
              <a:solidFill>
                <a:srgbClr val="C00000"/>
              </a:solidFill>
              <a:latin typeface="Arial"/>
              <a:ea typeface="Arial"/>
              <a:cs typeface="Arial"/>
              <a:sym typeface="Arial"/>
            </a:endParaRPr>
          </a:p>
          <a:p>
            <a:pPr indent="449580" lvl="0" marL="0" rtl="0" algn="just">
              <a:lnSpc>
                <a:spcPct val="100000"/>
              </a:lnSpc>
              <a:spcBef>
                <a:spcPts val="0"/>
              </a:spcBef>
              <a:spcAft>
                <a:spcPts val="0"/>
              </a:spcAft>
              <a:buClr>
                <a:schemeClr val="dk1"/>
              </a:buClr>
              <a:buSzPts val="1100"/>
              <a:buFont typeface="Arial"/>
              <a:buNone/>
            </a:pPr>
            <a:r>
              <a:rPr i="1" lang="ru-RU" sz="1400">
                <a:solidFill>
                  <a:srgbClr val="C00000"/>
                </a:solidFill>
                <a:latin typeface="Arial"/>
                <a:ea typeface="Arial"/>
                <a:cs typeface="Arial"/>
                <a:sym typeface="Arial"/>
              </a:rPr>
              <a:t>қолайлы жағдай жасап, оқу процесін жеңілдетеді.</a:t>
            </a:r>
            <a:endParaRPr i="1" sz="1400">
              <a:solidFill>
                <a:srgbClr val="C00000"/>
              </a:solidFill>
              <a:latin typeface="Arial"/>
              <a:ea typeface="Arial"/>
              <a:cs typeface="Arial"/>
              <a:sym typeface="Arial"/>
            </a:endParaRPr>
          </a:p>
          <a:p>
            <a:pPr indent="0" lvl="0" marL="228600" rtl="0" algn="l">
              <a:lnSpc>
                <a:spcPct val="100000"/>
              </a:lnSpc>
              <a:spcBef>
                <a:spcPts val="800"/>
              </a:spcBef>
              <a:spcAft>
                <a:spcPts val="0"/>
              </a:spcAft>
              <a:buClr>
                <a:schemeClr val="dk1"/>
              </a:buClr>
              <a:buSzPts val="2000"/>
              <a:buNone/>
            </a:pPr>
            <a:r>
              <a:t/>
            </a:r>
            <a:endParaRPr sz="1400">
              <a:solidFill>
                <a:srgbClr val="333333"/>
              </a:solidFill>
              <a:latin typeface="Arial"/>
              <a:ea typeface="Arial"/>
              <a:cs typeface="Arial"/>
              <a:sym typeface="Arial"/>
            </a:endParaRPr>
          </a:p>
        </p:txBody>
      </p:sp>
      <p:sp>
        <p:nvSpPr>
          <p:cNvPr id="370" name="Google Shape;370;p18"/>
          <p:cNvSpPr/>
          <p:nvPr/>
        </p:nvSpPr>
        <p:spPr>
          <a:xfrm>
            <a:off x="1328380" y="248765"/>
            <a:ext cx="9259500" cy="710100"/>
          </a:xfrm>
          <a:prstGeom prst="roundRect">
            <a:avLst>
              <a:gd fmla="val 16667" name="adj"/>
            </a:avLst>
          </a:prstGeom>
          <a:gradFill>
            <a:gsLst>
              <a:gs pos="0">
                <a:srgbClr val="D1D1D1"/>
              </a:gs>
              <a:gs pos="50000">
                <a:srgbClr val="C7C7C7"/>
              </a:gs>
              <a:gs pos="100000">
                <a:srgbClr val="C0C0C0"/>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371" name="Google Shape;371;p18"/>
          <p:cNvSpPr txBox="1"/>
          <p:nvPr>
            <p:ph type="title"/>
          </p:nvPr>
        </p:nvSpPr>
        <p:spPr>
          <a:xfrm>
            <a:off x="970483" y="289216"/>
            <a:ext cx="9975300" cy="6696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C00000"/>
              </a:buClr>
              <a:buSzPct val="100000"/>
              <a:buFont typeface="Arial"/>
              <a:buNone/>
            </a:pPr>
            <a:r>
              <a:rPr b="1" lang="ru-RU" sz="3200">
                <a:solidFill>
                  <a:srgbClr val="C00000"/>
                </a:solidFill>
                <a:latin typeface="Arial"/>
                <a:ea typeface="Arial"/>
                <a:cs typeface="Arial"/>
                <a:sym typeface="Arial"/>
              </a:rPr>
              <a:t>1. ВАКУУМДЫҚ ТЕХНИКАСЫНЫҢ ДАМУ ТАРИХЫ</a:t>
            </a:r>
            <a:endParaRPr/>
          </a:p>
        </p:txBody>
      </p:sp>
      <p:sp>
        <p:nvSpPr>
          <p:cNvPr id="372" name="Google Shape;372;p18"/>
          <p:cNvSpPr/>
          <p:nvPr/>
        </p:nvSpPr>
        <p:spPr>
          <a:xfrm>
            <a:off x="1290220" y="248765"/>
            <a:ext cx="10133400" cy="710100"/>
          </a:xfrm>
          <a:prstGeom prst="roundRect">
            <a:avLst>
              <a:gd fmla="val 16667" name="adj"/>
            </a:avLst>
          </a:prstGeom>
          <a:gradFill>
            <a:gsLst>
              <a:gs pos="0">
                <a:srgbClr val="D1D1D1"/>
              </a:gs>
              <a:gs pos="50000">
                <a:srgbClr val="C7C7C7"/>
              </a:gs>
              <a:gs pos="100000">
                <a:srgbClr val="C0C0C0"/>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373" name="Google Shape;373;p18"/>
          <p:cNvSpPr txBox="1"/>
          <p:nvPr/>
        </p:nvSpPr>
        <p:spPr>
          <a:xfrm>
            <a:off x="1403255" y="390922"/>
            <a:ext cx="10316700" cy="466200"/>
          </a:xfrm>
          <a:prstGeom prst="rect">
            <a:avLst/>
          </a:prstGeom>
          <a:noFill/>
          <a:ln>
            <a:noFill/>
          </a:ln>
        </p:spPr>
        <p:txBody>
          <a:bodyPr anchorCtr="0" anchor="t" bIns="45700" lIns="91425" spcFirstLastPara="1" rIns="91425" wrap="square" tIns="45700">
            <a:spAutoFit/>
          </a:bodyPr>
          <a:lstStyle/>
          <a:p>
            <a:pPr indent="-400050" lvl="0" marL="457200" rtl="0" algn="l">
              <a:lnSpc>
                <a:spcPct val="90000"/>
              </a:lnSpc>
              <a:spcBef>
                <a:spcPts val="0"/>
              </a:spcBef>
              <a:spcAft>
                <a:spcPts val="0"/>
              </a:spcAft>
              <a:buClr>
                <a:srgbClr val="C00000"/>
              </a:buClr>
              <a:buSzPts val="2700"/>
              <a:buAutoNum type="arabicPeriod"/>
            </a:pPr>
            <a:r>
              <a:rPr b="1" lang="ru-RU" sz="2700">
                <a:solidFill>
                  <a:srgbClr val="C00000"/>
                </a:solidFill>
              </a:rPr>
              <a:t>Оқытудың белсенді әдістерінің (ОБӘ) технологиясы</a:t>
            </a:r>
            <a:endParaRPr b="1" sz="3800">
              <a:solidFill>
                <a:srgbClr val="C00000"/>
              </a:solidFill>
              <a:highlight>
                <a:srgbClr val="C00000"/>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7" name="Shape 377"/>
        <p:cNvGrpSpPr/>
        <p:nvPr/>
      </p:nvGrpSpPr>
      <p:grpSpPr>
        <a:xfrm>
          <a:off x="0" y="0"/>
          <a:ext cx="0" cy="0"/>
          <a:chOff x="0" y="0"/>
          <a:chExt cx="0" cy="0"/>
        </a:xfrm>
      </p:grpSpPr>
      <p:sp>
        <p:nvSpPr>
          <p:cNvPr id="378" name="Google Shape;378;p19"/>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9" name="Google Shape;379;p19"/>
          <p:cNvSpPr/>
          <p:nvPr/>
        </p:nvSpPr>
        <p:spPr>
          <a:xfrm>
            <a:off x="-1" y="4526280"/>
            <a:ext cx="9975273" cy="233172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0" name="Google Shape;380;p19"/>
          <p:cNvSpPr/>
          <p:nvPr/>
        </p:nvSpPr>
        <p:spPr>
          <a:xfrm>
            <a:off x="478501" y="634715"/>
            <a:ext cx="11247900" cy="57651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Font typeface="Arial"/>
              <a:buNone/>
            </a:pPr>
            <a:r>
              <a:t/>
            </a:r>
            <a:endParaRPr sz="1800">
              <a:solidFill>
                <a:schemeClr val="lt1"/>
              </a:solidFill>
              <a:latin typeface="Calibri"/>
              <a:ea typeface="Calibri"/>
              <a:cs typeface="Calibri"/>
              <a:sym typeface="Calibri"/>
            </a:endParaRPr>
          </a:p>
        </p:txBody>
      </p:sp>
      <p:grpSp>
        <p:nvGrpSpPr>
          <p:cNvPr id="381" name="Google Shape;381;p19"/>
          <p:cNvGrpSpPr/>
          <p:nvPr/>
        </p:nvGrpSpPr>
        <p:grpSpPr>
          <a:xfrm>
            <a:off x="11873418" y="44816"/>
            <a:ext cx="233303" cy="772404"/>
            <a:chOff x="11873418" y="44816"/>
            <a:chExt cx="233303" cy="772404"/>
          </a:xfrm>
        </p:grpSpPr>
        <p:sp>
          <p:nvSpPr>
            <p:cNvPr id="382" name="Google Shape;382;p19"/>
            <p:cNvSpPr/>
            <p:nvPr/>
          </p:nvSpPr>
          <p:spPr>
            <a:xfrm rot="5400000">
              <a:off x="12043605" y="46121"/>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19"/>
            <p:cNvSpPr/>
            <p:nvPr/>
          </p:nvSpPr>
          <p:spPr>
            <a:xfrm rot="5400000">
              <a:off x="11872115" y="46120"/>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19"/>
            <p:cNvSpPr/>
            <p:nvPr/>
          </p:nvSpPr>
          <p:spPr>
            <a:xfrm rot="5400000">
              <a:off x="12046191" y="756690"/>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19"/>
            <p:cNvSpPr/>
            <p:nvPr/>
          </p:nvSpPr>
          <p:spPr>
            <a:xfrm rot="5400000">
              <a:off x="11872455" y="756690"/>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19"/>
            <p:cNvSpPr/>
            <p:nvPr/>
          </p:nvSpPr>
          <p:spPr>
            <a:xfrm rot="5400000">
              <a:off x="12046191" y="614576"/>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19"/>
            <p:cNvSpPr/>
            <p:nvPr/>
          </p:nvSpPr>
          <p:spPr>
            <a:xfrm rot="5400000">
              <a:off x="11872455" y="614576"/>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19"/>
            <p:cNvSpPr/>
            <p:nvPr/>
          </p:nvSpPr>
          <p:spPr>
            <a:xfrm rot="5400000">
              <a:off x="12046191" y="472462"/>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19"/>
            <p:cNvSpPr/>
            <p:nvPr/>
          </p:nvSpPr>
          <p:spPr>
            <a:xfrm rot="5400000">
              <a:off x="11872455" y="472462"/>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19"/>
            <p:cNvSpPr/>
            <p:nvPr/>
          </p:nvSpPr>
          <p:spPr>
            <a:xfrm rot="5400000">
              <a:off x="12046191" y="330348"/>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19"/>
            <p:cNvSpPr/>
            <p:nvPr/>
          </p:nvSpPr>
          <p:spPr>
            <a:xfrm rot="5400000">
              <a:off x="11872455" y="330348"/>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19"/>
            <p:cNvSpPr/>
            <p:nvPr/>
          </p:nvSpPr>
          <p:spPr>
            <a:xfrm rot="5400000">
              <a:off x="12046191" y="188234"/>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19"/>
            <p:cNvSpPr/>
            <p:nvPr/>
          </p:nvSpPr>
          <p:spPr>
            <a:xfrm rot="5400000">
              <a:off x="11872455" y="188234"/>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394" name="Google Shape;394;p19"/>
          <p:cNvGrpSpPr/>
          <p:nvPr/>
        </p:nvGrpSpPr>
        <p:grpSpPr>
          <a:xfrm>
            <a:off x="54864" y="3048506"/>
            <a:ext cx="630289" cy="765242"/>
            <a:chOff x="45711" y="3048506"/>
            <a:chExt cx="630289" cy="765242"/>
          </a:xfrm>
        </p:grpSpPr>
        <p:sp>
          <p:nvSpPr>
            <p:cNvPr id="395" name="Google Shape;395;p19"/>
            <p:cNvSpPr/>
            <p:nvPr/>
          </p:nvSpPr>
          <p:spPr>
            <a:xfrm>
              <a:off x="614166" y="3048506"/>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19"/>
            <p:cNvSpPr/>
            <p:nvPr/>
          </p:nvSpPr>
          <p:spPr>
            <a:xfrm>
              <a:off x="614166" y="3225010"/>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19"/>
            <p:cNvSpPr/>
            <p:nvPr/>
          </p:nvSpPr>
          <p:spPr>
            <a:xfrm>
              <a:off x="614166" y="3401514"/>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19"/>
            <p:cNvSpPr/>
            <p:nvPr/>
          </p:nvSpPr>
          <p:spPr>
            <a:xfrm>
              <a:off x="614166" y="3578017"/>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19"/>
            <p:cNvSpPr/>
            <p:nvPr/>
          </p:nvSpPr>
          <p:spPr>
            <a:xfrm>
              <a:off x="614166" y="3754521"/>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19"/>
            <p:cNvSpPr/>
            <p:nvPr/>
          </p:nvSpPr>
          <p:spPr>
            <a:xfrm>
              <a:off x="472053" y="3048506"/>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1" name="Google Shape;401;p19"/>
            <p:cNvSpPr/>
            <p:nvPr/>
          </p:nvSpPr>
          <p:spPr>
            <a:xfrm>
              <a:off x="472053" y="3225010"/>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2" name="Google Shape;402;p19"/>
            <p:cNvSpPr/>
            <p:nvPr/>
          </p:nvSpPr>
          <p:spPr>
            <a:xfrm>
              <a:off x="472053" y="3401514"/>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3" name="Google Shape;403;p19"/>
            <p:cNvSpPr/>
            <p:nvPr/>
          </p:nvSpPr>
          <p:spPr>
            <a:xfrm>
              <a:off x="472053" y="3578017"/>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4" name="Google Shape;404;p19"/>
            <p:cNvSpPr/>
            <p:nvPr/>
          </p:nvSpPr>
          <p:spPr>
            <a:xfrm>
              <a:off x="472053" y="3754521"/>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5" name="Google Shape;405;p19"/>
            <p:cNvSpPr/>
            <p:nvPr/>
          </p:nvSpPr>
          <p:spPr>
            <a:xfrm>
              <a:off x="329939" y="3048506"/>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6" name="Google Shape;406;p19"/>
            <p:cNvSpPr/>
            <p:nvPr/>
          </p:nvSpPr>
          <p:spPr>
            <a:xfrm>
              <a:off x="329939" y="3225010"/>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7" name="Google Shape;407;p19"/>
            <p:cNvSpPr/>
            <p:nvPr/>
          </p:nvSpPr>
          <p:spPr>
            <a:xfrm>
              <a:off x="329939" y="3401514"/>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8" name="Google Shape;408;p19"/>
            <p:cNvSpPr/>
            <p:nvPr/>
          </p:nvSpPr>
          <p:spPr>
            <a:xfrm>
              <a:off x="329939" y="3578017"/>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9" name="Google Shape;409;p19"/>
            <p:cNvSpPr/>
            <p:nvPr/>
          </p:nvSpPr>
          <p:spPr>
            <a:xfrm>
              <a:off x="329939" y="3754521"/>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0" name="Google Shape;410;p19"/>
            <p:cNvSpPr/>
            <p:nvPr/>
          </p:nvSpPr>
          <p:spPr>
            <a:xfrm>
              <a:off x="187825" y="3048506"/>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1" name="Google Shape;411;p19"/>
            <p:cNvSpPr/>
            <p:nvPr/>
          </p:nvSpPr>
          <p:spPr>
            <a:xfrm>
              <a:off x="187825" y="3225010"/>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2" name="Google Shape;412;p19"/>
            <p:cNvSpPr/>
            <p:nvPr/>
          </p:nvSpPr>
          <p:spPr>
            <a:xfrm>
              <a:off x="187825" y="3401514"/>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3" name="Google Shape;413;p19"/>
            <p:cNvSpPr/>
            <p:nvPr/>
          </p:nvSpPr>
          <p:spPr>
            <a:xfrm>
              <a:off x="187825" y="3578017"/>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4" name="Google Shape;414;p19"/>
            <p:cNvSpPr/>
            <p:nvPr/>
          </p:nvSpPr>
          <p:spPr>
            <a:xfrm>
              <a:off x="187825" y="3754521"/>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5" name="Google Shape;415;p19"/>
            <p:cNvSpPr/>
            <p:nvPr/>
          </p:nvSpPr>
          <p:spPr>
            <a:xfrm>
              <a:off x="45711" y="3048506"/>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6" name="Google Shape;416;p19"/>
            <p:cNvSpPr/>
            <p:nvPr/>
          </p:nvSpPr>
          <p:spPr>
            <a:xfrm>
              <a:off x="45711" y="3225010"/>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7" name="Google Shape;417;p19"/>
            <p:cNvSpPr/>
            <p:nvPr/>
          </p:nvSpPr>
          <p:spPr>
            <a:xfrm>
              <a:off x="45711" y="3401514"/>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8" name="Google Shape;418;p19"/>
            <p:cNvSpPr/>
            <p:nvPr/>
          </p:nvSpPr>
          <p:spPr>
            <a:xfrm>
              <a:off x="45711" y="3578017"/>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9" name="Google Shape;419;p19"/>
            <p:cNvSpPr/>
            <p:nvPr/>
          </p:nvSpPr>
          <p:spPr>
            <a:xfrm>
              <a:off x="45711" y="3754521"/>
              <a:ext cx="61834"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20" name="Google Shape;420;p19"/>
          <p:cNvSpPr/>
          <p:nvPr/>
        </p:nvSpPr>
        <p:spPr>
          <a:xfrm>
            <a:off x="1276302" y="276680"/>
            <a:ext cx="9294031" cy="629744"/>
          </a:xfrm>
          <a:prstGeom prst="roundRect">
            <a:avLst>
              <a:gd fmla="val 16667" name="adj"/>
            </a:avLst>
          </a:prstGeom>
          <a:gradFill>
            <a:gsLst>
              <a:gs pos="0">
                <a:srgbClr val="D1D1D1"/>
              </a:gs>
              <a:gs pos="50000">
                <a:srgbClr val="C7C7C7"/>
              </a:gs>
              <a:gs pos="100000">
                <a:srgbClr val="C0C0C0"/>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421" name="Google Shape;421;p19"/>
          <p:cNvSpPr txBox="1"/>
          <p:nvPr>
            <p:ph type="title"/>
          </p:nvPr>
        </p:nvSpPr>
        <p:spPr>
          <a:xfrm>
            <a:off x="1276302" y="220793"/>
            <a:ext cx="9211802" cy="78495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00000"/>
              </a:buClr>
              <a:buSzPts val="3200"/>
              <a:buFont typeface="Arial"/>
              <a:buNone/>
            </a:pPr>
            <a:r>
              <a:rPr b="1" lang="ru-RU" sz="3200">
                <a:solidFill>
                  <a:srgbClr val="C00000"/>
                </a:solidFill>
                <a:latin typeface="Arial"/>
                <a:ea typeface="Arial"/>
                <a:cs typeface="Arial"/>
                <a:sym typeface="Arial"/>
              </a:rPr>
              <a:t>2</a:t>
            </a:r>
            <a:r>
              <a:rPr b="1" lang="ru-RU" sz="3200">
                <a:solidFill>
                  <a:srgbClr val="C00000"/>
                </a:solidFill>
                <a:latin typeface="Arial"/>
                <a:ea typeface="Arial"/>
                <a:cs typeface="Arial"/>
                <a:sym typeface="Arial"/>
              </a:rPr>
              <a:t>.</a:t>
            </a:r>
            <a:r>
              <a:rPr b="1" lang="ru-RU" sz="3200">
                <a:solidFill>
                  <a:srgbClr val="C00000"/>
                </a:solidFill>
                <a:latin typeface="Arial"/>
                <a:ea typeface="Arial"/>
                <a:cs typeface="Arial"/>
                <a:sym typeface="Arial"/>
              </a:rPr>
              <a:t> Оқытудың белсенді әдістерін қолдану</a:t>
            </a:r>
            <a:endParaRPr sz="3200">
              <a:latin typeface="Arial"/>
              <a:ea typeface="Arial"/>
              <a:cs typeface="Arial"/>
              <a:sym typeface="Arial"/>
            </a:endParaRPr>
          </a:p>
        </p:txBody>
      </p:sp>
      <p:sp>
        <p:nvSpPr>
          <p:cNvPr id="422" name="Google Shape;422;p19"/>
          <p:cNvSpPr/>
          <p:nvPr/>
        </p:nvSpPr>
        <p:spPr>
          <a:xfrm>
            <a:off x="969750" y="4464625"/>
            <a:ext cx="3825900" cy="1263900"/>
          </a:xfrm>
          <a:prstGeom prst="roundRect">
            <a:avLst>
              <a:gd fmla="val 16667" name="adj"/>
            </a:avLst>
          </a:prstGeom>
          <a:solidFill>
            <a:srgbClr val="4372C3"/>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19"/>
          <p:cNvSpPr txBox="1"/>
          <p:nvPr/>
        </p:nvSpPr>
        <p:spPr>
          <a:xfrm>
            <a:off x="969750" y="4526275"/>
            <a:ext cx="3825900" cy="1140600"/>
          </a:xfrm>
          <a:prstGeom prst="rect">
            <a:avLst/>
          </a:prstGeom>
          <a:noFill/>
          <a:ln>
            <a:noFill/>
          </a:ln>
        </p:spPr>
        <p:txBody>
          <a:bodyPr anchorCtr="0" anchor="ctr" bIns="83800" lIns="83800" spcFirstLastPara="1" rIns="83800" wrap="square" tIns="83800">
            <a:noAutofit/>
          </a:bodyPr>
          <a:lstStyle/>
          <a:p>
            <a:pPr indent="0" lvl="0" marL="0" rtl="0" algn="l">
              <a:spcBef>
                <a:spcPts val="0"/>
              </a:spcBef>
              <a:spcAft>
                <a:spcPts val="0"/>
              </a:spcAft>
              <a:buNone/>
            </a:pPr>
            <a:r>
              <a:rPr lang="ru-RU" sz="1300">
                <a:solidFill>
                  <a:schemeClr val="lt1"/>
                </a:solidFill>
                <a:latin typeface="Times New Roman"/>
                <a:ea typeface="Times New Roman"/>
                <a:cs typeface="Times New Roman"/>
                <a:sym typeface="Times New Roman"/>
              </a:rPr>
              <a:t>                            </a:t>
            </a:r>
            <a:r>
              <a:rPr lang="ru-RU" sz="1200">
                <a:solidFill>
                  <a:schemeClr val="dk1"/>
                </a:solidFill>
                <a:latin typeface="Times New Roman"/>
                <a:ea typeface="Times New Roman"/>
                <a:cs typeface="Times New Roman"/>
                <a:sym typeface="Times New Roman"/>
              </a:rPr>
              <a:t>   «Ұшатын есімдер» </a:t>
            </a:r>
            <a:endParaRPr sz="1200">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rPr lang="ru-RU" sz="1100">
                <a:solidFill>
                  <a:schemeClr val="dk1"/>
                </a:solidFill>
                <a:latin typeface="Times New Roman"/>
                <a:ea typeface="Times New Roman"/>
                <a:cs typeface="Times New Roman"/>
                <a:sym typeface="Times New Roman"/>
              </a:rPr>
              <a:t>(допты лақтырып, олардың атын «мен – Айнұр» деп атайды және т. б. содан кейін қатысушылар допты лақтыратындардың аттарын айтуы керек (Байқа, Аружан!). Ұстаушы доп оған ұшып келген адамның атын атайды («рахмет, Ажар!») Бұл кезең әрқайсысы кем дегенде бір рет ойнағанға дейін созылады.)</a:t>
            </a:r>
            <a:endParaRPr sz="1100">
              <a:solidFill>
                <a:schemeClr val="dk1"/>
              </a:solidFill>
              <a:latin typeface="Times New Roman"/>
              <a:ea typeface="Times New Roman"/>
              <a:cs typeface="Times New Roman"/>
              <a:sym typeface="Times New Roman"/>
            </a:endParaRPr>
          </a:p>
        </p:txBody>
      </p:sp>
      <p:sp>
        <p:nvSpPr>
          <p:cNvPr id="424" name="Google Shape;424;p19"/>
          <p:cNvSpPr/>
          <p:nvPr/>
        </p:nvSpPr>
        <p:spPr>
          <a:xfrm>
            <a:off x="4721079" y="3021616"/>
            <a:ext cx="2746800" cy="1263900"/>
          </a:xfrm>
          <a:prstGeom prst="roundRect">
            <a:avLst>
              <a:gd fmla="val 16667" name="adj"/>
            </a:avLst>
          </a:prstGeom>
          <a:solidFill>
            <a:srgbClr val="FFD966"/>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19"/>
          <p:cNvSpPr txBox="1"/>
          <p:nvPr/>
        </p:nvSpPr>
        <p:spPr>
          <a:xfrm>
            <a:off x="5057010" y="3083285"/>
            <a:ext cx="2623500" cy="1140600"/>
          </a:xfrm>
          <a:prstGeom prst="rect">
            <a:avLst/>
          </a:prstGeom>
          <a:noFill/>
          <a:ln>
            <a:noFill/>
          </a:ln>
        </p:spPr>
        <p:txBody>
          <a:bodyPr anchorCtr="0" anchor="ctr" bIns="91425" lIns="91425" spcFirstLastPara="1" rIns="91425" wrap="square" tIns="91425">
            <a:noAutofit/>
          </a:bodyPr>
          <a:lstStyle/>
          <a:p>
            <a:pPr indent="0" lvl="0" marL="457200" rtl="0" algn="just">
              <a:spcBef>
                <a:spcPts val="0"/>
              </a:spcBef>
              <a:spcAft>
                <a:spcPts val="0"/>
              </a:spcAft>
              <a:buNone/>
            </a:pPr>
            <a:r>
              <a:t/>
            </a:r>
            <a:endParaRPr>
              <a:solidFill>
                <a:schemeClr val="dk1"/>
              </a:solidFill>
              <a:latin typeface="Times New Roman"/>
              <a:ea typeface="Times New Roman"/>
              <a:cs typeface="Times New Roman"/>
              <a:sym typeface="Times New Roman"/>
            </a:endParaRPr>
          </a:p>
        </p:txBody>
      </p:sp>
      <p:sp>
        <p:nvSpPr>
          <p:cNvPr id="426" name="Google Shape;426;p19"/>
          <p:cNvSpPr/>
          <p:nvPr/>
        </p:nvSpPr>
        <p:spPr>
          <a:xfrm>
            <a:off x="5104692" y="4464629"/>
            <a:ext cx="2528100" cy="1263900"/>
          </a:xfrm>
          <a:prstGeom prst="roundRect">
            <a:avLst>
              <a:gd fmla="val 16667" name="adj"/>
            </a:avLst>
          </a:prstGeom>
          <a:solidFill>
            <a:srgbClr val="54813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19"/>
          <p:cNvSpPr txBox="1"/>
          <p:nvPr/>
        </p:nvSpPr>
        <p:spPr>
          <a:xfrm>
            <a:off x="5166348" y="4526285"/>
            <a:ext cx="2404800" cy="11406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dk1"/>
              </a:buClr>
              <a:buSzPts val="2400"/>
              <a:buFont typeface="Times New Roman"/>
              <a:buNone/>
            </a:pPr>
            <a:r>
              <a:t/>
            </a:r>
            <a:endParaRPr b="1" sz="2400" u="none">
              <a:solidFill>
                <a:schemeClr val="dk1"/>
              </a:solidFill>
              <a:latin typeface="Times New Roman"/>
              <a:ea typeface="Times New Roman"/>
              <a:cs typeface="Times New Roman"/>
              <a:sym typeface="Times New Roman"/>
            </a:endParaRPr>
          </a:p>
        </p:txBody>
      </p:sp>
      <p:sp>
        <p:nvSpPr>
          <p:cNvPr id="428" name="Google Shape;428;p19"/>
          <p:cNvSpPr/>
          <p:nvPr/>
        </p:nvSpPr>
        <p:spPr>
          <a:xfrm>
            <a:off x="8516188" y="2971957"/>
            <a:ext cx="2528100" cy="1263900"/>
          </a:xfrm>
          <a:prstGeom prst="roundRect">
            <a:avLst>
              <a:gd fmla="val 16667" name="adj"/>
            </a:avLst>
          </a:prstGeom>
          <a:solidFill>
            <a:srgbClr val="C55A11"/>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19"/>
          <p:cNvSpPr txBox="1"/>
          <p:nvPr/>
        </p:nvSpPr>
        <p:spPr>
          <a:xfrm>
            <a:off x="8239744" y="2946963"/>
            <a:ext cx="2404800" cy="1140600"/>
          </a:xfrm>
          <a:prstGeom prst="rect">
            <a:avLst/>
          </a:prstGeom>
          <a:noFill/>
          <a:ln>
            <a:noFill/>
          </a:ln>
        </p:spPr>
        <p:txBody>
          <a:bodyPr anchorCtr="0" anchor="ctr" bIns="91425" lIns="91425" spcFirstLastPara="1" rIns="91425" wrap="square" tIns="91425">
            <a:noAutofit/>
          </a:bodyPr>
          <a:lstStyle/>
          <a:p>
            <a:pPr indent="0" lvl="0" marL="457200" rtl="0" algn="just">
              <a:spcBef>
                <a:spcPts val="0"/>
              </a:spcBef>
              <a:spcAft>
                <a:spcPts val="0"/>
              </a:spcAft>
              <a:buNone/>
            </a:pPr>
            <a:r>
              <a:rPr lang="ru-RU">
                <a:solidFill>
                  <a:schemeClr val="dk1"/>
                </a:solidFill>
                <a:latin typeface="Times New Roman"/>
                <a:ea typeface="Times New Roman"/>
                <a:cs typeface="Times New Roman"/>
                <a:sym typeface="Times New Roman"/>
              </a:rPr>
              <a:t>      «Көзбен амандасу»</a:t>
            </a:r>
            <a:endParaRPr b="1" sz="2400" u="none">
              <a:solidFill>
                <a:schemeClr val="dk1"/>
              </a:solidFill>
              <a:latin typeface="Times New Roman"/>
              <a:ea typeface="Times New Roman"/>
              <a:cs typeface="Times New Roman"/>
              <a:sym typeface="Times New Roman"/>
            </a:endParaRPr>
          </a:p>
        </p:txBody>
      </p:sp>
      <p:sp>
        <p:nvSpPr>
          <p:cNvPr id="430" name="Google Shape;430;p19"/>
          <p:cNvSpPr/>
          <p:nvPr/>
        </p:nvSpPr>
        <p:spPr>
          <a:xfrm>
            <a:off x="1379751" y="3083266"/>
            <a:ext cx="2528100" cy="1263900"/>
          </a:xfrm>
          <a:prstGeom prst="roundRect">
            <a:avLst>
              <a:gd fmla="val 16667" name="adj"/>
            </a:avLst>
          </a:prstGeom>
          <a:solidFill>
            <a:srgbClr val="9CC2E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19"/>
          <p:cNvSpPr txBox="1"/>
          <p:nvPr/>
        </p:nvSpPr>
        <p:spPr>
          <a:xfrm>
            <a:off x="1441407" y="3144935"/>
            <a:ext cx="2404800" cy="1140600"/>
          </a:xfrm>
          <a:prstGeom prst="rect">
            <a:avLst/>
          </a:prstGeom>
          <a:noFill/>
          <a:ln>
            <a:noFill/>
          </a:ln>
        </p:spPr>
        <p:txBody>
          <a:bodyPr anchorCtr="0" anchor="ctr" bIns="91425" lIns="91425" spcFirstLastPara="1" rIns="91425" wrap="square" tIns="91425">
            <a:noAutofit/>
          </a:bodyPr>
          <a:lstStyle/>
          <a:p>
            <a:pPr indent="0" lvl="0" marL="457200" rtl="0" algn="l">
              <a:spcBef>
                <a:spcPts val="0"/>
              </a:spcBef>
              <a:spcAft>
                <a:spcPts val="0"/>
              </a:spcAft>
              <a:buNone/>
            </a:pPr>
            <a:r>
              <a:rPr lang="ru-RU">
                <a:solidFill>
                  <a:schemeClr val="dk1"/>
                </a:solidFill>
                <a:latin typeface="Times New Roman"/>
                <a:ea typeface="Times New Roman"/>
                <a:cs typeface="Times New Roman"/>
                <a:sym typeface="Times New Roman"/>
              </a:rPr>
              <a:t>«Менің гүлім»</a:t>
            </a:r>
            <a:endParaRPr>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rPr lang="ru-RU">
                <a:solidFill>
                  <a:schemeClr val="dk1"/>
                </a:solidFill>
                <a:latin typeface="Times New Roman"/>
                <a:ea typeface="Times New Roman"/>
                <a:cs typeface="Times New Roman"/>
                <a:sym typeface="Times New Roman"/>
              </a:rPr>
              <a:t>(әрқайсысы сабақ алдында көңіл-күйін білдіретін гүлді атайды).</a:t>
            </a:r>
            <a:endParaRPr>
              <a:solidFill>
                <a:schemeClr val="dk1"/>
              </a:solidFill>
              <a:latin typeface="Times New Roman"/>
              <a:ea typeface="Times New Roman"/>
              <a:cs typeface="Times New Roman"/>
              <a:sym typeface="Times New Roman"/>
            </a:endParaRPr>
          </a:p>
          <a:p>
            <a:pPr indent="0" lvl="0" marL="0" marR="0" rtl="0" algn="ctr">
              <a:lnSpc>
                <a:spcPct val="90000"/>
              </a:lnSpc>
              <a:spcBef>
                <a:spcPts val="0"/>
              </a:spcBef>
              <a:spcAft>
                <a:spcPts val="0"/>
              </a:spcAft>
              <a:buClr>
                <a:schemeClr val="dk1"/>
              </a:buClr>
              <a:buSzPts val="2400"/>
              <a:buFont typeface="Times New Roman"/>
              <a:buNone/>
            </a:pPr>
            <a:r>
              <a:t/>
            </a:r>
            <a:endParaRPr b="1" sz="2400">
              <a:solidFill>
                <a:schemeClr val="lt1"/>
              </a:solidFill>
              <a:latin typeface="Times New Roman"/>
              <a:ea typeface="Times New Roman"/>
              <a:cs typeface="Times New Roman"/>
              <a:sym typeface="Times New Roman"/>
            </a:endParaRPr>
          </a:p>
        </p:txBody>
      </p:sp>
      <p:sp>
        <p:nvSpPr>
          <p:cNvPr id="432" name="Google Shape;432;p19"/>
          <p:cNvSpPr txBox="1"/>
          <p:nvPr/>
        </p:nvSpPr>
        <p:spPr>
          <a:xfrm>
            <a:off x="969750" y="1005750"/>
            <a:ext cx="10265400" cy="1212900"/>
          </a:xfrm>
          <a:prstGeom prst="rect">
            <a:avLst/>
          </a:prstGeom>
          <a:noFill/>
          <a:ln>
            <a:noFill/>
          </a:ln>
        </p:spPr>
        <p:txBody>
          <a:bodyPr anchorCtr="0" anchor="t" bIns="91425" lIns="91425" spcFirstLastPara="1" rIns="91425" wrap="square" tIns="91425">
            <a:noAutofit/>
          </a:bodyPr>
          <a:lstStyle/>
          <a:p>
            <a:pPr indent="449580" lvl="0" marL="0" rtl="0" algn="just">
              <a:spcBef>
                <a:spcPts val="0"/>
              </a:spcBef>
              <a:spcAft>
                <a:spcPts val="0"/>
              </a:spcAft>
              <a:buClr>
                <a:schemeClr val="dk1"/>
              </a:buClr>
              <a:buSzPts val="1100"/>
              <a:buFont typeface="Arial"/>
              <a:buNone/>
            </a:pPr>
            <a:r>
              <a:rPr b="1" lang="ru-RU">
                <a:solidFill>
                  <a:srgbClr val="C00000"/>
                </a:solidFill>
                <a:latin typeface="Times New Roman"/>
                <a:ea typeface="Times New Roman"/>
                <a:cs typeface="Times New Roman"/>
                <a:sym typeface="Times New Roman"/>
              </a:rPr>
              <a:t>ЕҚБ оқушылармен жұмыста физика сабақтарында оқытудың белсенді әдістерін қолдану, оның ішінде оқушылардың сапалы білімі мен дағдыларын қалыптастыруда ең жақсы нәтижелер белсенді және ойын арқылы оқытуда болды. </a:t>
            </a:r>
            <a:endParaRPr b="1" sz="2800">
              <a:solidFill>
                <a:srgbClr val="C00000"/>
              </a:solidFill>
              <a:latin typeface="Calibri"/>
              <a:ea typeface="Calibri"/>
              <a:cs typeface="Calibri"/>
              <a:sym typeface="Calibri"/>
            </a:endParaRPr>
          </a:p>
        </p:txBody>
      </p:sp>
      <p:sp>
        <p:nvSpPr>
          <p:cNvPr id="433" name="Google Shape;433;p19"/>
          <p:cNvSpPr txBox="1"/>
          <p:nvPr/>
        </p:nvSpPr>
        <p:spPr>
          <a:xfrm>
            <a:off x="2890050" y="1600988"/>
            <a:ext cx="6424800" cy="462000"/>
          </a:xfrm>
          <a:prstGeom prst="rect">
            <a:avLst/>
          </a:prstGeom>
          <a:noFill/>
          <a:ln>
            <a:noFill/>
          </a:ln>
        </p:spPr>
        <p:txBody>
          <a:bodyPr anchorCtr="0" anchor="t" bIns="91425" lIns="91425" spcFirstLastPara="1" rIns="91425" wrap="square" tIns="91425">
            <a:noAutofit/>
          </a:bodyPr>
          <a:lstStyle/>
          <a:p>
            <a:pPr indent="449580" lvl="0" marL="0" rtl="0" algn="just">
              <a:spcBef>
                <a:spcPts val="0"/>
              </a:spcBef>
              <a:spcAft>
                <a:spcPts val="0"/>
              </a:spcAft>
              <a:buClr>
                <a:schemeClr val="dk1"/>
              </a:buClr>
              <a:buSzPts val="1100"/>
              <a:buFont typeface="Arial"/>
              <a:buNone/>
            </a:pPr>
            <a:r>
              <a:rPr b="1" i="1" lang="ru-RU" sz="3300">
                <a:solidFill>
                  <a:srgbClr val="004386"/>
                </a:solidFill>
                <a:latin typeface="Times New Roman"/>
                <a:ea typeface="Times New Roman"/>
                <a:cs typeface="Times New Roman"/>
                <a:sym typeface="Times New Roman"/>
              </a:rPr>
              <a:t>Сабақты бастау әдістері</a:t>
            </a:r>
            <a:endParaRPr b="1" i="1" sz="3300">
              <a:solidFill>
                <a:srgbClr val="004386"/>
              </a:solidFill>
              <a:latin typeface="Times New Roman"/>
              <a:ea typeface="Times New Roman"/>
              <a:cs typeface="Times New Roman"/>
              <a:sym typeface="Times New Roman"/>
            </a:endParaRPr>
          </a:p>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sp>
        <p:nvSpPr>
          <p:cNvPr id="434" name="Google Shape;434;p19"/>
          <p:cNvSpPr txBox="1"/>
          <p:nvPr/>
        </p:nvSpPr>
        <p:spPr>
          <a:xfrm>
            <a:off x="753175" y="2218650"/>
            <a:ext cx="10482000" cy="269700"/>
          </a:xfrm>
          <a:prstGeom prst="rect">
            <a:avLst/>
          </a:prstGeom>
          <a:noFill/>
          <a:ln>
            <a:noFill/>
          </a:ln>
        </p:spPr>
        <p:txBody>
          <a:bodyPr anchorCtr="0" anchor="t" bIns="91425" lIns="91425" spcFirstLastPara="1" rIns="91425" wrap="square" tIns="91425">
            <a:noAutofit/>
          </a:bodyPr>
          <a:lstStyle/>
          <a:p>
            <a:pPr indent="450215" lvl="0" marL="0" rtl="0" algn="just">
              <a:spcBef>
                <a:spcPts val="0"/>
              </a:spcBef>
              <a:spcAft>
                <a:spcPts val="0"/>
              </a:spcAft>
              <a:buClr>
                <a:schemeClr val="dk1"/>
              </a:buClr>
              <a:buSzPts val="1100"/>
              <a:buFont typeface="Arial"/>
              <a:buNone/>
            </a:pPr>
            <a:r>
              <a:rPr b="1" i="1" lang="ru-RU" sz="2000" u="sng">
                <a:solidFill>
                  <a:schemeClr val="dk1"/>
                </a:solidFill>
                <a:latin typeface="Times New Roman"/>
                <a:ea typeface="Times New Roman"/>
                <a:cs typeface="Times New Roman"/>
                <a:sym typeface="Times New Roman"/>
              </a:rPr>
              <a:t>Мақсаты </a:t>
            </a:r>
            <a:r>
              <a:rPr lang="ru-RU" sz="2000">
                <a:solidFill>
                  <a:schemeClr val="dk1"/>
                </a:solidFill>
                <a:latin typeface="Times New Roman"/>
                <a:ea typeface="Times New Roman"/>
                <a:cs typeface="Times New Roman"/>
                <a:sym typeface="Times New Roman"/>
              </a:rPr>
              <a:t>- балаларды нәтижелі жұмыс істеуге, жағымды атмосфера құруға бейімдеу.</a:t>
            </a:r>
            <a:endParaRPr sz="2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sp>
        <p:nvSpPr>
          <p:cNvPr id="435" name="Google Shape;435;p19"/>
          <p:cNvSpPr txBox="1"/>
          <p:nvPr/>
        </p:nvSpPr>
        <p:spPr>
          <a:xfrm>
            <a:off x="4602450" y="3453475"/>
            <a:ext cx="3000000" cy="400200"/>
          </a:xfrm>
          <a:prstGeom prst="rect">
            <a:avLst/>
          </a:prstGeom>
          <a:noFill/>
          <a:ln>
            <a:noFill/>
          </a:ln>
        </p:spPr>
        <p:txBody>
          <a:bodyPr anchorCtr="0" anchor="t" bIns="91425" lIns="91425" spcFirstLastPara="1" rIns="91425" wrap="square" tIns="91425">
            <a:spAutoFit/>
          </a:bodyPr>
          <a:lstStyle/>
          <a:p>
            <a:pPr indent="0" lvl="0" marL="457200" rtl="0" algn="just">
              <a:spcBef>
                <a:spcPts val="0"/>
              </a:spcBef>
              <a:spcAft>
                <a:spcPts val="0"/>
              </a:spcAft>
              <a:buNone/>
            </a:pPr>
            <a:r>
              <a:rPr lang="ru-RU">
                <a:solidFill>
                  <a:schemeClr val="dk1"/>
                </a:solidFill>
                <a:latin typeface="Times New Roman"/>
                <a:ea typeface="Times New Roman"/>
                <a:cs typeface="Times New Roman"/>
                <a:sym typeface="Times New Roman"/>
              </a:rPr>
              <a:t>«Бір-бірімізге күлімсіреу»</a:t>
            </a:r>
            <a:endParaRPr>
              <a:solidFill>
                <a:schemeClr val="dk1"/>
              </a:solidFill>
              <a:latin typeface="Times New Roman"/>
              <a:ea typeface="Times New Roman"/>
              <a:cs typeface="Times New Roman"/>
              <a:sym typeface="Times New Roman"/>
            </a:endParaRPr>
          </a:p>
        </p:txBody>
      </p:sp>
      <p:sp>
        <p:nvSpPr>
          <p:cNvPr id="436" name="Google Shape;436;p19"/>
          <p:cNvSpPr txBox="1"/>
          <p:nvPr/>
        </p:nvSpPr>
        <p:spPr>
          <a:xfrm>
            <a:off x="5239750" y="4818800"/>
            <a:ext cx="3000000" cy="400200"/>
          </a:xfrm>
          <a:prstGeom prst="rect">
            <a:avLst/>
          </a:prstGeom>
          <a:noFill/>
          <a:ln>
            <a:noFill/>
          </a:ln>
        </p:spPr>
        <p:txBody>
          <a:bodyPr anchorCtr="0" anchor="t" bIns="91425" lIns="91425" spcFirstLastPara="1" rIns="91425" wrap="square" tIns="91425">
            <a:spAutoFit/>
          </a:bodyPr>
          <a:lstStyle/>
          <a:p>
            <a:pPr indent="361315" lvl="0" marL="0" rtl="0" algn="just">
              <a:spcBef>
                <a:spcPts val="0"/>
              </a:spcBef>
              <a:spcAft>
                <a:spcPts val="0"/>
              </a:spcAft>
              <a:buClr>
                <a:schemeClr val="dk1"/>
              </a:buClr>
              <a:buSzPts val="1400"/>
              <a:buFont typeface="Times New Roman"/>
              <a:buChar char="-"/>
            </a:pPr>
            <a:r>
              <a:rPr lang="ru-RU">
                <a:solidFill>
                  <a:schemeClr val="dk1"/>
                </a:solidFill>
                <a:latin typeface="Times New Roman"/>
                <a:ea typeface="Times New Roman"/>
                <a:cs typeface="Times New Roman"/>
                <a:sym typeface="Times New Roman"/>
              </a:rPr>
              <a:t>«Сәлемдесу»</a:t>
            </a:r>
            <a:endParaRPr>
              <a:solidFill>
                <a:schemeClr val="dk1"/>
              </a:solidFill>
              <a:latin typeface="Times New Roman"/>
              <a:ea typeface="Times New Roman"/>
              <a:cs typeface="Times New Roman"/>
              <a:sym typeface="Times New Roman"/>
            </a:endParaRPr>
          </a:p>
        </p:txBody>
      </p:sp>
      <p:sp>
        <p:nvSpPr>
          <p:cNvPr id="437" name="Google Shape;437;p19"/>
          <p:cNvSpPr/>
          <p:nvPr/>
        </p:nvSpPr>
        <p:spPr>
          <a:xfrm>
            <a:off x="8239754" y="4464616"/>
            <a:ext cx="2746800" cy="1263900"/>
          </a:xfrm>
          <a:prstGeom prst="roundRect">
            <a:avLst>
              <a:gd fmla="val 16667" name="adj"/>
            </a:avLst>
          </a:prstGeom>
          <a:solidFill>
            <a:schemeClr val="accent4"/>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19"/>
          <p:cNvSpPr txBox="1"/>
          <p:nvPr/>
        </p:nvSpPr>
        <p:spPr>
          <a:xfrm>
            <a:off x="8516200" y="4896475"/>
            <a:ext cx="3000000" cy="4002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ru-RU">
                <a:solidFill>
                  <a:schemeClr val="dk1"/>
                </a:solidFill>
                <a:latin typeface="Times New Roman"/>
                <a:ea typeface="Times New Roman"/>
                <a:cs typeface="Times New Roman"/>
                <a:sym typeface="Times New Roman"/>
              </a:rPr>
              <a:t>       </a:t>
            </a:r>
            <a:r>
              <a:rPr lang="ru-RU">
                <a:solidFill>
                  <a:schemeClr val="dk1"/>
                </a:solidFill>
                <a:latin typeface="Times New Roman"/>
                <a:ea typeface="Times New Roman"/>
                <a:cs typeface="Times New Roman"/>
                <a:sym typeface="Times New Roman"/>
              </a:rPr>
              <a:t>«Комплименттер»</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42" name="Shape 442"/>
        <p:cNvGrpSpPr/>
        <p:nvPr/>
      </p:nvGrpSpPr>
      <p:grpSpPr>
        <a:xfrm>
          <a:off x="0" y="0"/>
          <a:ext cx="0" cy="0"/>
          <a:chOff x="0" y="0"/>
          <a:chExt cx="0" cy="0"/>
        </a:xfrm>
      </p:grpSpPr>
      <p:sp>
        <p:nvSpPr>
          <p:cNvPr id="443" name="Google Shape;443;p20"/>
          <p:cNvSpPr/>
          <p:nvPr/>
        </p:nvSpPr>
        <p:spPr>
          <a:xfrm>
            <a:off x="0"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4" name="Google Shape;444;p20"/>
          <p:cNvSpPr/>
          <p:nvPr/>
        </p:nvSpPr>
        <p:spPr>
          <a:xfrm>
            <a:off x="-1" y="4526280"/>
            <a:ext cx="9975300" cy="2331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5" name="Google Shape;445;p20"/>
          <p:cNvSpPr/>
          <p:nvPr/>
        </p:nvSpPr>
        <p:spPr>
          <a:xfrm>
            <a:off x="478501" y="634715"/>
            <a:ext cx="11247900" cy="57651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446" name="Google Shape;446;p20"/>
          <p:cNvGrpSpPr/>
          <p:nvPr/>
        </p:nvGrpSpPr>
        <p:grpSpPr>
          <a:xfrm>
            <a:off x="11873545" y="44817"/>
            <a:ext cx="233176" cy="772370"/>
            <a:chOff x="11873546" y="44817"/>
            <a:chExt cx="233176" cy="772370"/>
          </a:xfrm>
        </p:grpSpPr>
        <p:sp>
          <p:nvSpPr>
            <p:cNvPr id="447" name="Google Shape;447;p20"/>
            <p:cNvSpPr/>
            <p:nvPr/>
          </p:nvSpPr>
          <p:spPr>
            <a:xfrm rot="5400000">
              <a:off x="12043686" y="46167"/>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8" name="Google Shape;448;p20"/>
            <p:cNvSpPr/>
            <p:nvPr/>
          </p:nvSpPr>
          <p:spPr>
            <a:xfrm rot="5400000">
              <a:off x="11872196" y="46166"/>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9" name="Google Shape;449;p20"/>
            <p:cNvSpPr/>
            <p:nvPr/>
          </p:nvSpPr>
          <p:spPr>
            <a:xfrm rot="5400000">
              <a:off x="12046272" y="756737"/>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0" name="Google Shape;450;p20"/>
            <p:cNvSpPr/>
            <p:nvPr/>
          </p:nvSpPr>
          <p:spPr>
            <a:xfrm rot="5400000">
              <a:off x="11872536" y="756737"/>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1" name="Google Shape;451;p20"/>
            <p:cNvSpPr/>
            <p:nvPr/>
          </p:nvSpPr>
          <p:spPr>
            <a:xfrm rot="5400000">
              <a:off x="12046272" y="614623"/>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2" name="Google Shape;452;p20"/>
            <p:cNvSpPr/>
            <p:nvPr/>
          </p:nvSpPr>
          <p:spPr>
            <a:xfrm rot="5400000">
              <a:off x="11872536" y="614623"/>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3" name="Google Shape;453;p20"/>
            <p:cNvSpPr/>
            <p:nvPr/>
          </p:nvSpPr>
          <p:spPr>
            <a:xfrm rot="5400000">
              <a:off x="12046272" y="472509"/>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4" name="Google Shape;454;p20"/>
            <p:cNvSpPr/>
            <p:nvPr/>
          </p:nvSpPr>
          <p:spPr>
            <a:xfrm rot="5400000">
              <a:off x="11872536" y="472509"/>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5" name="Google Shape;455;p20"/>
            <p:cNvSpPr/>
            <p:nvPr/>
          </p:nvSpPr>
          <p:spPr>
            <a:xfrm rot="5400000">
              <a:off x="12046272" y="330395"/>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6" name="Google Shape;456;p20"/>
            <p:cNvSpPr/>
            <p:nvPr/>
          </p:nvSpPr>
          <p:spPr>
            <a:xfrm rot="5400000">
              <a:off x="11872536" y="330395"/>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7" name="Google Shape;457;p20"/>
            <p:cNvSpPr/>
            <p:nvPr/>
          </p:nvSpPr>
          <p:spPr>
            <a:xfrm rot="5400000">
              <a:off x="12046272" y="188281"/>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8" name="Google Shape;458;p20"/>
            <p:cNvSpPr/>
            <p:nvPr/>
          </p:nvSpPr>
          <p:spPr>
            <a:xfrm rot="5400000">
              <a:off x="11872536" y="188281"/>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459" name="Google Shape;459;p20"/>
          <p:cNvGrpSpPr/>
          <p:nvPr/>
        </p:nvGrpSpPr>
        <p:grpSpPr>
          <a:xfrm>
            <a:off x="54864" y="3048506"/>
            <a:ext cx="630255" cy="765115"/>
            <a:chOff x="45711" y="3048506"/>
            <a:chExt cx="630255" cy="765115"/>
          </a:xfrm>
        </p:grpSpPr>
        <p:sp>
          <p:nvSpPr>
            <p:cNvPr id="460" name="Google Shape;460;p20"/>
            <p:cNvSpPr/>
            <p:nvPr/>
          </p:nvSpPr>
          <p:spPr>
            <a:xfrm>
              <a:off x="614166" y="3048506"/>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1" name="Google Shape;461;p20"/>
            <p:cNvSpPr/>
            <p:nvPr/>
          </p:nvSpPr>
          <p:spPr>
            <a:xfrm>
              <a:off x="614166" y="3225010"/>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2" name="Google Shape;462;p20"/>
            <p:cNvSpPr/>
            <p:nvPr/>
          </p:nvSpPr>
          <p:spPr>
            <a:xfrm>
              <a:off x="614166" y="3401514"/>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3" name="Google Shape;463;p20"/>
            <p:cNvSpPr/>
            <p:nvPr/>
          </p:nvSpPr>
          <p:spPr>
            <a:xfrm>
              <a:off x="614166" y="3578017"/>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20"/>
            <p:cNvSpPr/>
            <p:nvPr/>
          </p:nvSpPr>
          <p:spPr>
            <a:xfrm>
              <a:off x="614166" y="3754521"/>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0"/>
            <p:cNvSpPr/>
            <p:nvPr/>
          </p:nvSpPr>
          <p:spPr>
            <a:xfrm>
              <a:off x="472053" y="3048506"/>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20"/>
            <p:cNvSpPr/>
            <p:nvPr/>
          </p:nvSpPr>
          <p:spPr>
            <a:xfrm>
              <a:off x="472053" y="3225010"/>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0"/>
            <p:cNvSpPr/>
            <p:nvPr/>
          </p:nvSpPr>
          <p:spPr>
            <a:xfrm>
              <a:off x="472053" y="3401514"/>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0"/>
            <p:cNvSpPr/>
            <p:nvPr/>
          </p:nvSpPr>
          <p:spPr>
            <a:xfrm>
              <a:off x="472053" y="3578017"/>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20"/>
            <p:cNvSpPr/>
            <p:nvPr/>
          </p:nvSpPr>
          <p:spPr>
            <a:xfrm>
              <a:off x="472053" y="3754521"/>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0"/>
            <p:cNvSpPr/>
            <p:nvPr/>
          </p:nvSpPr>
          <p:spPr>
            <a:xfrm>
              <a:off x="329939" y="3048506"/>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0"/>
            <p:cNvSpPr/>
            <p:nvPr/>
          </p:nvSpPr>
          <p:spPr>
            <a:xfrm>
              <a:off x="329939" y="3225010"/>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20"/>
            <p:cNvSpPr/>
            <p:nvPr/>
          </p:nvSpPr>
          <p:spPr>
            <a:xfrm>
              <a:off x="329939" y="3401514"/>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20"/>
            <p:cNvSpPr/>
            <p:nvPr/>
          </p:nvSpPr>
          <p:spPr>
            <a:xfrm>
              <a:off x="329939" y="3578017"/>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0"/>
            <p:cNvSpPr/>
            <p:nvPr/>
          </p:nvSpPr>
          <p:spPr>
            <a:xfrm>
              <a:off x="329939" y="3754521"/>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20"/>
            <p:cNvSpPr/>
            <p:nvPr/>
          </p:nvSpPr>
          <p:spPr>
            <a:xfrm>
              <a:off x="187825" y="3048506"/>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20"/>
            <p:cNvSpPr/>
            <p:nvPr/>
          </p:nvSpPr>
          <p:spPr>
            <a:xfrm>
              <a:off x="187825" y="3225010"/>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20"/>
            <p:cNvSpPr/>
            <p:nvPr/>
          </p:nvSpPr>
          <p:spPr>
            <a:xfrm>
              <a:off x="187825" y="3401514"/>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20"/>
            <p:cNvSpPr/>
            <p:nvPr/>
          </p:nvSpPr>
          <p:spPr>
            <a:xfrm>
              <a:off x="187825" y="3578017"/>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20"/>
            <p:cNvSpPr/>
            <p:nvPr/>
          </p:nvSpPr>
          <p:spPr>
            <a:xfrm>
              <a:off x="187825" y="3754521"/>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20"/>
            <p:cNvSpPr/>
            <p:nvPr/>
          </p:nvSpPr>
          <p:spPr>
            <a:xfrm>
              <a:off x="45711" y="3048506"/>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20"/>
            <p:cNvSpPr/>
            <p:nvPr/>
          </p:nvSpPr>
          <p:spPr>
            <a:xfrm>
              <a:off x="45711" y="3225010"/>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20"/>
            <p:cNvSpPr/>
            <p:nvPr/>
          </p:nvSpPr>
          <p:spPr>
            <a:xfrm>
              <a:off x="45711" y="3401514"/>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3" name="Google Shape;483;p20"/>
            <p:cNvSpPr/>
            <p:nvPr/>
          </p:nvSpPr>
          <p:spPr>
            <a:xfrm>
              <a:off x="45711" y="3578017"/>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4" name="Google Shape;484;p20"/>
            <p:cNvSpPr/>
            <p:nvPr/>
          </p:nvSpPr>
          <p:spPr>
            <a:xfrm>
              <a:off x="45711" y="3754521"/>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85" name="Google Shape;485;p20"/>
          <p:cNvSpPr/>
          <p:nvPr/>
        </p:nvSpPr>
        <p:spPr>
          <a:xfrm>
            <a:off x="1276302" y="276680"/>
            <a:ext cx="9294000" cy="629700"/>
          </a:xfrm>
          <a:prstGeom prst="roundRect">
            <a:avLst>
              <a:gd fmla="val 16667" name="adj"/>
            </a:avLst>
          </a:prstGeom>
          <a:gradFill>
            <a:gsLst>
              <a:gs pos="0">
                <a:srgbClr val="D1D1D1"/>
              </a:gs>
              <a:gs pos="50000">
                <a:srgbClr val="C7C7C7"/>
              </a:gs>
              <a:gs pos="100000">
                <a:srgbClr val="C0C0C0"/>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486" name="Google Shape;486;p20"/>
          <p:cNvSpPr txBox="1"/>
          <p:nvPr>
            <p:ph type="title"/>
          </p:nvPr>
        </p:nvSpPr>
        <p:spPr>
          <a:xfrm>
            <a:off x="1276302" y="220793"/>
            <a:ext cx="9211800" cy="785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00000"/>
              </a:buClr>
              <a:buSzPts val="3200"/>
              <a:buFont typeface="Arial"/>
              <a:buNone/>
            </a:pPr>
            <a:r>
              <a:rPr b="1" lang="ru-RU" sz="3200">
                <a:solidFill>
                  <a:srgbClr val="C00000"/>
                </a:solidFill>
                <a:latin typeface="Arial"/>
                <a:ea typeface="Arial"/>
                <a:cs typeface="Arial"/>
                <a:sym typeface="Arial"/>
              </a:rPr>
              <a:t>2. Оқытудың белсенді әдістерін қолдану</a:t>
            </a:r>
            <a:endParaRPr sz="3200">
              <a:latin typeface="Arial"/>
              <a:ea typeface="Arial"/>
              <a:cs typeface="Arial"/>
              <a:sym typeface="Arial"/>
            </a:endParaRPr>
          </a:p>
        </p:txBody>
      </p:sp>
      <p:sp>
        <p:nvSpPr>
          <p:cNvPr id="487" name="Google Shape;487;p20"/>
          <p:cNvSpPr txBox="1"/>
          <p:nvPr/>
        </p:nvSpPr>
        <p:spPr>
          <a:xfrm>
            <a:off x="969750" y="1005750"/>
            <a:ext cx="10265400" cy="1212900"/>
          </a:xfrm>
          <a:prstGeom prst="rect">
            <a:avLst/>
          </a:prstGeom>
          <a:noFill/>
          <a:ln>
            <a:noFill/>
          </a:ln>
        </p:spPr>
        <p:txBody>
          <a:bodyPr anchorCtr="0" anchor="t" bIns="91425" lIns="91425" spcFirstLastPara="1" rIns="91425" wrap="square" tIns="91425">
            <a:noAutofit/>
          </a:bodyPr>
          <a:lstStyle/>
          <a:p>
            <a:pPr indent="449580" lvl="0" marL="0" rtl="0" algn="just">
              <a:spcBef>
                <a:spcPts val="0"/>
              </a:spcBef>
              <a:spcAft>
                <a:spcPts val="0"/>
              </a:spcAft>
              <a:buNone/>
            </a:pPr>
            <a:r>
              <a:t/>
            </a:r>
            <a:endParaRPr b="1" sz="2800">
              <a:solidFill>
                <a:srgbClr val="C00000"/>
              </a:solidFill>
              <a:latin typeface="Calibri"/>
              <a:ea typeface="Calibri"/>
              <a:cs typeface="Calibri"/>
              <a:sym typeface="Calibri"/>
            </a:endParaRPr>
          </a:p>
        </p:txBody>
      </p:sp>
      <p:sp>
        <p:nvSpPr>
          <p:cNvPr id="488" name="Google Shape;488;p20"/>
          <p:cNvSpPr txBox="1"/>
          <p:nvPr/>
        </p:nvSpPr>
        <p:spPr>
          <a:xfrm>
            <a:off x="2890050" y="1600988"/>
            <a:ext cx="6424800" cy="46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sp>
        <p:nvSpPr>
          <p:cNvPr id="489" name="Google Shape;489;p20"/>
          <p:cNvSpPr txBox="1"/>
          <p:nvPr/>
        </p:nvSpPr>
        <p:spPr>
          <a:xfrm>
            <a:off x="753175" y="2218650"/>
            <a:ext cx="10482000" cy="26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sp>
        <p:nvSpPr>
          <p:cNvPr id="490" name="Google Shape;490;p20"/>
          <p:cNvSpPr txBox="1"/>
          <p:nvPr/>
        </p:nvSpPr>
        <p:spPr>
          <a:xfrm>
            <a:off x="4602450" y="3453475"/>
            <a:ext cx="3000000" cy="400200"/>
          </a:xfrm>
          <a:prstGeom prst="rect">
            <a:avLst/>
          </a:prstGeom>
          <a:noFill/>
          <a:ln>
            <a:noFill/>
          </a:ln>
        </p:spPr>
        <p:txBody>
          <a:bodyPr anchorCtr="0" anchor="t" bIns="91425" lIns="91425" spcFirstLastPara="1" rIns="91425" wrap="square" tIns="91425">
            <a:spAutoFit/>
          </a:bodyPr>
          <a:lstStyle/>
          <a:p>
            <a:pPr indent="0" lvl="0" marL="457200" rtl="0" algn="just">
              <a:spcBef>
                <a:spcPts val="0"/>
              </a:spcBef>
              <a:spcAft>
                <a:spcPts val="0"/>
              </a:spcAft>
              <a:buNone/>
            </a:pPr>
            <a:r>
              <a:t/>
            </a:r>
            <a:endParaRPr>
              <a:solidFill>
                <a:schemeClr val="dk1"/>
              </a:solidFill>
              <a:latin typeface="Times New Roman"/>
              <a:ea typeface="Times New Roman"/>
              <a:cs typeface="Times New Roman"/>
              <a:sym typeface="Times New Roman"/>
            </a:endParaRPr>
          </a:p>
        </p:txBody>
      </p:sp>
      <p:sp>
        <p:nvSpPr>
          <p:cNvPr id="491" name="Google Shape;491;p20"/>
          <p:cNvSpPr txBox="1"/>
          <p:nvPr/>
        </p:nvSpPr>
        <p:spPr>
          <a:xfrm>
            <a:off x="782050" y="1333350"/>
            <a:ext cx="10453200" cy="1111800"/>
          </a:xfrm>
          <a:prstGeom prst="rect">
            <a:avLst/>
          </a:prstGeom>
          <a:noFill/>
          <a:ln>
            <a:noFill/>
          </a:ln>
        </p:spPr>
        <p:txBody>
          <a:bodyPr anchorCtr="0" anchor="t" bIns="91425" lIns="91425" spcFirstLastPara="1" rIns="91425" wrap="square" tIns="91425">
            <a:noAutofit/>
          </a:bodyPr>
          <a:lstStyle/>
          <a:p>
            <a:pPr indent="450215" lvl="0" marL="0" rtl="0" algn="just">
              <a:spcBef>
                <a:spcPts val="0"/>
              </a:spcBef>
              <a:spcAft>
                <a:spcPts val="0"/>
              </a:spcAft>
              <a:buClr>
                <a:schemeClr val="dk1"/>
              </a:buClr>
              <a:buSzPts val="1100"/>
              <a:buFont typeface="Arial"/>
              <a:buNone/>
            </a:pPr>
            <a:r>
              <a:rPr lang="ru-RU" sz="2100">
                <a:solidFill>
                  <a:schemeClr val="dk1"/>
                </a:solidFill>
              </a:rPr>
              <a:t>Инклюзивті оқушылармен сыныпта ең қолайлы ойын «Сәлеметсіз бе!» Ол мұғалімнің қалауы бойынша жұпта немесе бүкіл сыныппен бір уақытта өткізіледі. </a:t>
            </a:r>
            <a:endParaRPr sz="2100">
              <a:solidFill>
                <a:schemeClr val="dk1"/>
              </a:solidFill>
            </a:endParaRPr>
          </a:p>
          <a:p>
            <a:pPr indent="450215" lvl="0" marL="0" rtl="0" algn="just">
              <a:spcBef>
                <a:spcPts val="0"/>
              </a:spcBef>
              <a:spcAft>
                <a:spcPts val="0"/>
              </a:spcAft>
              <a:buClr>
                <a:schemeClr val="dk1"/>
              </a:buClr>
              <a:buSzPts val="1100"/>
              <a:buFont typeface="Arial"/>
              <a:buNone/>
            </a:pPr>
            <a:r>
              <a:t/>
            </a:r>
            <a:endParaRPr sz="2800">
              <a:solidFill>
                <a:schemeClr val="dk1"/>
              </a:solidFill>
              <a:latin typeface="Calibri"/>
              <a:ea typeface="Calibri"/>
              <a:cs typeface="Calibri"/>
              <a:sym typeface="Calibri"/>
            </a:endParaRPr>
          </a:p>
        </p:txBody>
      </p:sp>
      <p:sp>
        <p:nvSpPr>
          <p:cNvPr id="492" name="Google Shape;492;p20"/>
          <p:cNvSpPr txBox="1"/>
          <p:nvPr/>
        </p:nvSpPr>
        <p:spPr>
          <a:xfrm>
            <a:off x="1041925" y="2560575"/>
            <a:ext cx="5486400" cy="32919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i="1" lang="ru-RU" sz="2400">
                <a:solidFill>
                  <a:schemeClr val="dk1"/>
                </a:solidFill>
              </a:rPr>
              <a:t> «Сәлеметсіз бе!» қолдарымен (ойынға қатысушылар сәлемдесу үшін өздерінің қимылдарын ойлап тауып, оларға барлық қатысушыларды қарсы алуы керек, ойыншылар қалаған адамымен кездесуге болады және ойынның барлық қатысушылары хормен «Сәлеметсіз бе» сөзін айтады) </a:t>
            </a:r>
            <a:endParaRPr i="1" sz="3800">
              <a:solidFill>
                <a:schemeClr val="dk1"/>
              </a:solidFill>
            </a:endParaRPr>
          </a:p>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pic>
        <p:nvPicPr>
          <p:cNvPr id="493" name="Google Shape;493;p20"/>
          <p:cNvPicPr preferRelativeResize="0"/>
          <p:nvPr/>
        </p:nvPicPr>
        <p:blipFill>
          <a:blip r:embed="rId3">
            <a:alphaModFix/>
          </a:blip>
          <a:stretch>
            <a:fillRect/>
          </a:stretch>
        </p:blipFill>
        <p:spPr>
          <a:xfrm>
            <a:off x="7094514" y="2772600"/>
            <a:ext cx="4214682" cy="3156899"/>
          </a:xfrm>
          <a:prstGeom prst="rect">
            <a:avLst/>
          </a:prstGeom>
          <a:solidFill>
            <a:srgbClr val="F2F2F2"/>
          </a:solid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97" name="Shape 497"/>
        <p:cNvGrpSpPr/>
        <p:nvPr/>
      </p:nvGrpSpPr>
      <p:grpSpPr>
        <a:xfrm>
          <a:off x="0" y="0"/>
          <a:ext cx="0" cy="0"/>
          <a:chOff x="0" y="0"/>
          <a:chExt cx="0" cy="0"/>
        </a:xfrm>
      </p:grpSpPr>
      <p:sp>
        <p:nvSpPr>
          <p:cNvPr id="498" name="Google Shape;498;p21"/>
          <p:cNvSpPr/>
          <p:nvPr/>
        </p:nvSpPr>
        <p:spPr>
          <a:xfrm>
            <a:off x="0"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9" name="Google Shape;499;p21"/>
          <p:cNvSpPr/>
          <p:nvPr/>
        </p:nvSpPr>
        <p:spPr>
          <a:xfrm>
            <a:off x="-1" y="4526280"/>
            <a:ext cx="9975300" cy="2331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0" name="Google Shape;500;p21"/>
          <p:cNvSpPr/>
          <p:nvPr/>
        </p:nvSpPr>
        <p:spPr>
          <a:xfrm>
            <a:off x="470526" y="634715"/>
            <a:ext cx="11247900" cy="57651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501" name="Google Shape;501;p21"/>
          <p:cNvGrpSpPr/>
          <p:nvPr/>
        </p:nvGrpSpPr>
        <p:grpSpPr>
          <a:xfrm>
            <a:off x="11873545" y="44817"/>
            <a:ext cx="233176" cy="772370"/>
            <a:chOff x="11873546" y="44817"/>
            <a:chExt cx="233176" cy="772370"/>
          </a:xfrm>
        </p:grpSpPr>
        <p:sp>
          <p:nvSpPr>
            <p:cNvPr id="502" name="Google Shape;502;p21"/>
            <p:cNvSpPr/>
            <p:nvPr/>
          </p:nvSpPr>
          <p:spPr>
            <a:xfrm rot="5400000">
              <a:off x="12043686" y="46167"/>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3" name="Google Shape;503;p21"/>
            <p:cNvSpPr/>
            <p:nvPr/>
          </p:nvSpPr>
          <p:spPr>
            <a:xfrm rot="5400000">
              <a:off x="11872196" y="46166"/>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4" name="Google Shape;504;p21"/>
            <p:cNvSpPr/>
            <p:nvPr/>
          </p:nvSpPr>
          <p:spPr>
            <a:xfrm rot="5400000">
              <a:off x="12046272" y="756737"/>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21"/>
            <p:cNvSpPr/>
            <p:nvPr/>
          </p:nvSpPr>
          <p:spPr>
            <a:xfrm rot="5400000">
              <a:off x="11872536" y="756737"/>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21"/>
            <p:cNvSpPr/>
            <p:nvPr/>
          </p:nvSpPr>
          <p:spPr>
            <a:xfrm rot="5400000">
              <a:off x="12046272" y="614623"/>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21"/>
            <p:cNvSpPr/>
            <p:nvPr/>
          </p:nvSpPr>
          <p:spPr>
            <a:xfrm rot="5400000">
              <a:off x="11872536" y="614623"/>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21"/>
            <p:cNvSpPr/>
            <p:nvPr/>
          </p:nvSpPr>
          <p:spPr>
            <a:xfrm rot="5400000">
              <a:off x="12046272" y="472509"/>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21"/>
            <p:cNvSpPr/>
            <p:nvPr/>
          </p:nvSpPr>
          <p:spPr>
            <a:xfrm rot="5400000">
              <a:off x="11872536" y="472509"/>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1"/>
            <p:cNvSpPr/>
            <p:nvPr/>
          </p:nvSpPr>
          <p:spPr>
            <a:xfrm rot="5400000">
              <a:off x="12046272" y="330395"/>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21"/>
            <p:cNvSpPr/>
            <p:nvPr/>
          </p:nvSpPr>
          <p:spPr>
            <a:xfrm rot="5400000">
              <a:off x="11872536" y="330395"/>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21"/>
            <p:cNvSpPr/>
            <p:nvPr/>
          </p:nvSpPr>
          <p:spPr>
            <a:xfrm rot="5400000">
              <a:off x="12046272" y="188281"/>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21"/>
            <p:cNvSpPr/>
            <p:nvPr/>
          </p:nvSpPr>
          <p:spPr>
            <a:xfrm rot="5400000">
              <a:off x="11872536" y="188281"/>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514" name="Google Shape;514;p21"/>
          <p:cNvGrpSpPr/>
          <p:nvPr/>
        </p:nvGrpSpPr>
        <p:grpSpPr>
          <a:xfrm>
            <a:off x="54864" y="3048506"/>
            <a:ext cx="630255" cy="765115"/>
            <a:chOff x="45711" y="3048506"/>
            <a:chExt cx="630255" cy="765115"/>
          </a:xfrm>
        </p:grpSpPr>
        <p:sp>
          <p:nvSpPr>
            <p:cNvPr id="515" name="Google Shape;515;p21"/>
            <p:cNvSpPr/>
            <p:nvPr/>
          </p:nvSpPr>
          <p:spPr>
            <a:xfrm>
              <a:off x="614166" y="3048506"/>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6" name="Google Shape;516;p21"/>
            <p:cNvSpPr/>
            <p:nvPr/>
          </p:nvSpPr>
          <p:spPr>
            <a:xfrm>
              <a:off x="614166" y="3225010"/>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21"/>
            <p:cNvSpPr/>
            <p:nvPr/>
          </p:nvSpPr>
          <p:spPr>
            <a:xfrm>
              <a:off x="614166" y="3401514"/>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21"/>
            <p:cNvSpPr/>
            <p:nvPr/>
          </p:nvSpPr>
          <p:spPr>
            <a:xfrm>
              <a:off x="614166" y="3578017"/>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21"/>
            <p:cNvSpPr/>
            <p:nvPr/>
          </p:nvSpPr>
          <p:spPr>
            <a:xfrm>
              <a:off x="614166" y="3754521"/>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21"/>
            <p:cNvSpPr/>
            <p:nvPr/>
          </p:nvSpPr>
          <p:spPr>
            <a:xfrm>
              <a:off x="472053" y="3048506"/>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21"/>
            <p:cNvSpPr/>
            <p:nvPr/>
          </p:nvSpPr>
          <p:spPr>
            <a:xfrm>
              <a:off x="472053" y="3225010"/>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21"/>
            <p:cNvSpPr/>
            <p:nvPr/>
          </p:nvSpPr>
          <p:spPr>
            <a:xfrm>
              <a:off x="472053" y="3401514"/>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21"/>
            <p:cNvSpPr/>
            <p:nvPr/>
          </p:nvSpPr>
          <p:spPr>
            <a:xfrm>
              <a:off x="472053" y="3578017"/>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4" name="Google Shape;524;p21"/>
            <p:cNvSpPr/>
            <p:nvPr/>
          </p:nvSpPr>
          <p:spPr>
            <a:xfrm>
              <a:off x="472053" y="3754521"/>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5" name="Google Shape;525;p21"/>
            <p:cNvSpPr/>
            <p:nvPr/>
          </p:nvSpPr>
          <p:spPr>
            <a:xfrm>
              <a:off x="329939" y="3048506"/>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6" name="Google Shape;526;p21"/>
            <p:cNvSpPr/>
            <p:nvPr/>
          </p:nvSpPr>
          <p:spPr>
            <a:xfrm>
              <a:off x="329939" y="3225010"/>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7" name="Google Shape;527;p21"/>
            <p:cNvSpPr/>
            <p:nvPr/>
          </p:nvSpPr>
          <p:spPr>
            <a:xfrm>
              <a:off x="329939" y="3401514"/>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8" name="Google Shape;528;p21"/>
            <p:cNvSpPr/>
            <p:nvPr/>
          </p:nvSpPr>
          <p:spPr>
            <a:xfrm>
              <a:off x="329939" y="3578017"/>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9" name="Google Shape;529;p21"/>
            <p:cNvSpPr/>
            <p:nvPr/>
          </p:nvSpPr>
          <p:spPr>
            <a:xfrm>
              <a:off x="329939" y="3754521"/>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0" name="Google Shape;530;p21"/>
            <p:cNvSpPr/>
            <p:nvPr/>
          </p:nvSpPr>
          <p:spPr>
            <a:xfrm>
              <a:off x="187825" y="3048506"/>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1" name="Google Shape;531;p21"/>
            <p:cNvSpPr/>
            <p:nvPr/>
          </p:nvSpPr>
          <p:spPr>
            <a:xfrm>
              <a:off x="187825" y="3225010"/>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2" name="Google Shape;532;p21"/>
            <p:cNvSpPr/>
            <p:nvPr/>
          </p:nvSpPr>
          <p:spPr>
            <a:xfrm>
              <a:off x="187825" y="3401514"/>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3" name="Google Shape;533;p21"/>
            <p:cNvSpPr/>
            <p:nvPr/>
          </p:nvSpPr>
          <p:spPr>
            <a:xfrm>
              <a:off x="187825" y="3578017"/>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4" name="Google Shape;534;p21"/>
            <p:cNvSpPr/>
            <p:nvPr/>
          </p:nvSpPr>
          <p:spPr>
            <a:xfrm>
              <a:off x="187825" y="3754521"/>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5" name="Google Shape;535;p21"/>
            <p:cNvSpPr/>
            <p:nvPr/>
          </p:nvSpPr>
          <p:spPr>
            <a:xfrm>
              <a:off x="45711" y="3048506"/>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6" name="Google Shape;536;p21"/>
            <p:cNvSpPr/>
            <p:nvPr/>
          </p:nvSpPr>
          <p:spPr>
            <a:xfrm>
              <a:off x="45711" y="3225010"/>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7" name="Google Shape;537;p21"/>
            <p:cNvSpPr/>
            <p:nvPr/>
          </p:nvSpPr>
          <p:spPr>
            <a:xfrm>
              <a:off x="45711" y="3401514"/>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8" name="Google Shape;538;p21"/>
            <p:cNvSpPr/>
            <p:nvPr/>
          </p:nvSpPr>
          <p:spPr>
            <a:xfrm>
              <a:off x="45711" y="3578017"/>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9" name="Google Shape;539;p21"/>
            <p:cNvSpPr/>
            <p:nvPr/>
          </p:nvSpPr>
          <p:spPr>
            <a:xfrm>
              <a:off x="45711" y="3754521"/>
              <a:ext cx="61800" cy="59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40" name="Google Shape;540;p21"/>
          <p:cNvSpPr/>
          <p:nvPr/>
        </p:nvSpPr>
        <p:spPr>
          <a:xfrm>
            <a:off x="1276302" y="276680"/>
            <a:ext cx="9294000" cy="629700"/>
          </a:xfrm>
          <a:prstGeom prst="roundRect">
            <a:avLst>
              <a:gd fmla="val 16667" name="adj"/>
            </a:avLst>
          </a:prstGeom>
          <a:gradFill>
            <a:gsLst>
              <a:gs pos="0">
                <a:srgbClr val="D1D1D1"/>
              </a:gs>
              <a:gs pos="50000">
                <a:srgbClr val="C7C7C7"/>
              </a:gs>
              <a:gs pos="100000">
                <a:srgbClr val="C0C0C0"/>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541" name="Google Shape;541;p21"/>
          <p:cNvSpPr txBox="1"/>
          <p:nvPr>
            <p:ph type="title"/>
          </p:nvPr>
        </p:nvSpPr>
        <p:spPr>
          <a:xfrm>
            <a:off x="1276302" y="220793"/>
            <a:ext cx="9211800" cy="785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00000"/>
              </a:buClr>
              <a:buSzPts val="3200"/>
              <a:buFont typeface="Arial"/>
              <a:buNone/>
            </a:pPr>
            <a:r>
              <a:rPr b="1" lang="ru-RU" sz="3200">
                <a:solidFill>
                  <a:srgbClr val="C00000"/>
                </a:solidFill>
                <a:latin typeface="Arial"/>
                <a:ea typeface="Arial"/>
                <a:cs typeface="Arial"/>
                <a:sym typeface="Arial"/>
              </a:rPr>
              <a:t>2. Оқытудың белсенді әдістерін қолдану</a:t>
            </a:r>
            <a:endParaRPr sz="3200">
              <a:latin typeface="Arial"/>
              <a:ea typeface="Arial"/>
              <a:cs typeface="Arial"/>
              <a:sym typeface="Arial"/>
            </a:endParaRPr>
          </a:p>
        </p:txBody>
      </p:sp>
      <p:sp>
        <p:nvSpPr>
          <p:cNvPr id="542" name="Google Shape;542;p21"/>
          <p:cNvSpPr txBox="1"/>
          <p:nvPr/>
        </p:nvSpPr>
        <p:spPr>
          <a:xfrm>
            <a:off x="969750" y="1005750"/>
            <a:ext cx="10265400" cy="1212900"/>
          </a:xfrm>
          <a:prstGeom prst="rect">
            <a:avLst/>
          </a:prstGeom>
          <a:noFill/>
          <a:ln>
            <a:noFill/>
          </a:ln>
        </p:spPr>
        <p:txBody>
          <a:bodyPr anchorCtr="0" anchor="t" bIns="91425" lIns="91425" spcFirstLastPara="1" rIns="91425" wrap="square" tIns="91425">
            <a:noAutofit/>
          </a:bodyPr>
          <a:lstStyle/>
          <a:p>
            <a:pPr indent="449580" lvl="0" marL="0" rtl="0" algn="just">
              <a:spcBef>
                <a:spcPts val="0"/>
              </a:spcBef>
              <a:spcAft>
                <a:spcPts val="0"/>
              </a:spcAft>
              <a:buNone/>
            </a:pPr>
            <a:r>
              <a:t/>
            </a:r>
            <a:endParaRPr b="1" sz="2800">
              <a:solidFill>
                <a:srgbClr val="C00000"/>
              </a:solidFill>
              <a:latin typeface="Calibri"/>
              <a:ea typeface="Calibri"/>
              <a:cs typeface="Calibri"/>
              <a:sym typeface="Calibri"/>
            </a:endParaRPr>
          </a:p>
        </p:txBody>
      </p:sp>
      <p:sp>
        <p:nvSpPr>
          <p:cNvPr id="543" name="Google Shape;543;p21"/>
          <p:cNvSpPr txBox="1"/>
          <p:nvPr/>
        </p:nvSpPr>
        <p:spPr>
          <a:xfrm>
            <a:off x="2882075" y="1100063"/>
            <a:ext cx="6424800" cy="462000"/>
          </a:xfrm>
          <a:prstGeom prst="rect">
            <a:avLst/>
          </a:prstGeom>
          <a:noFill/>
          <a:ln>
            <a:noFill/>
          </a:ln>
        </p:spPr>
        <p:txBody>
          <a:bodyPr anchorCtr="0" anchor="t" bIns="91425" lIns="91425" spcFirstLastPara="1" rIns="91425" wrap="square" tIns="91425">
            <a:noAutofit/>
          </a:bodyPr>
          <a:lstStyle/>
          <a:p>
            <a:pPr indent="449580" lvl="0" marL="0" rtl="0" algn="just">
              <a:spcBef>
                <a:spcPts val="0"/>
              </a:spcBef>
              <a:spcAft>
                <a:spcPts val="0"/>
              </a:spcAft>
              <a:buNone/>
            </a:pPr>
            <a:r>
              <a:rPr b="1" i="1" lang="ru-RU" sz="2300">
                <a:solidFill>
                  <a:schemeClr val="accent1"/>
                </a:solidFill>
              </a:rPr>
              <a:t>Оқу материалын ұсыну әдістері</a:t>
            </a:r>
            <a:endParaRPr b="1" i="1" sz="2300">
              <a:solidFill>
                <a:schemeClr val="accent1"/>
              </a:solidFill>
            </a:endParaRPr>
          </a:p>
          <a:p>
            <a:pPr indent="449580" lvl="0" marL="0" rtl="0" algn="just">
              <a:spcBef>
                <a:spcPts val="0"/>
              </a:spcBef>
              <a:spcAft>
                <a:spcPts val="0"/>
              </a:spcAft>
              <a:buNone/>
            </a:pPr>
            <a:r>
              <a:t/>
            </a:r>
            <a:endParaRPr b="1" i="1" sz="3300">
              <a:solidFill>
                <a:srgbClr val="004386"/>
              </a:solidFill>
              <a:latin typeface="Times New Roman"/>
              <a:ea typeface="Times New Roman"/>
              <a:cs typeface="Times New Roman"/>
              <a:sym typeface="Times New Roman"/>
            </a:endParaRPr>
          </a:p>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sp>
        <p:nvSpPr>
          <p:cNvPr id="544" name="Google Shape;544;p21"/>
          <p:cNvSpPr txBox="1"/>
          <p:nvPr/>
        </p:nvSpPr>
        <p:spPr>
          <a:xfrm>
            <a:off x="682300" y="1656250"/>
            <a:ext cx="10482000" cy="269700"/>
          </a:xfrm>
          <a:prstGeom prst="rect">
            <a:avLst/>
          </a:prstGeom>
          <a:noFill/>
          <a:ln>
            <a:noFill/>
          </a:ln>
        </p:spPr>
        <p:txBody>
          <a:bodyPr anchorCtr="0" anchor="t" bIns="91425" lIns="91425" spcFirstLastPara="1" rIns="91425" wrap="square" tIns="91425">
            <a:noAutofit/>
          </a:bodyPr>
          <a:lstStyle/>
          <a:p>
            <a:pPr indent="449580" lvl="0" marL="0" rtl="0" algn="just">
              <a:spcBef>
                <a:spcPts val="0"/>
              </a:spcBef>
              <a:spcAft>
                <a:spcPts val="0"/>
              </a:spcAft>
              <a:buNone/>
            </a:pPr>
            <a:r>
              <a:rPr b="1" i="1" lang="ru-RU" sz="1900" u="sng">
                <a:solidFill>
                  <a:schemeClr val="dk1"/>
                </a:solidFill>
                <a:latin typeface="Times New Roman"/>
                <a:ea typeface="Times New Roman"/>
                <a:cs typeface="Times New Roman"/>
                <a:sym typeface="Times New Roman"/>
              </a:rPr>
              <a:t>Мақсаты</a:t>
            </a:r>
            <a:r>
              <a:rPr lang="ru-RU" sz="1900">
                <a:solidFill>
                  <a:schemeClr val="dk1"/>
                </a:solidFill>
                <a:latin typeface="Times New Roman"/>
                <a:ea typeface="Times New Roman"/>
                <a:cs typeface="Times New Roman"/>
                <a:sym typeface="Times New Roman"/>
              </a:rPr>
              <a:t>: жаңа тақырыпты түсіндіру.</a:t>
            </a:r>
            <a:endParaRPr sz="1900">
              <a:solidFill>
                <a:schemeClr val="dk1"/>
              </a:solidFill>
              <a:latin typeface="Times New Roman"/>
              <a:ea typeface="Times New Roman"/>
              <a:cs typeface="Times New Roman"/>
              <a:sym typeface="Times New Roman"/>
            </a:endParaRPr>
          </a:p>
          <a:p>
            <a:pPr indent="450215" lvl="0" marL="0" rtl="0" algn="just">
              <a:spcBef>
                <a:spcPts val="0"/>
              </a:spcBef>
              <a:spcAft>
                <a:spcPts val="0"/>
              </a:spcAft>
              <a:buNone/>
            </a:pPr>
            <a:r>
              <a:t/>
            </a:r>
            <a:endParaRPr b="1" i="1" sz="2000" u="sng">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grpSp>
        <p:nvGrpSpPr>
          <p:cNvPr id="545" name="Google Shape;545;p21"/>
          <p:cNvGrpSpPr/>
          <p:nvPr/>
        </p:nvGrpSpPr>
        <p:grpSpPr>
          <a:xfrm>
            <a:off x="752325" y="2473686"/>
            <a:ext cx="5732957" cy="3357057"/>
            <a:chOff x="1694" y="828877"/>
            <a:chExt cx="7426110" cy="4286881"/>
          </a:xfrm>
        </p:grpSpPr>
        <p:sp>
          <p:nvSpPr>
            <p:cNvPr id="546" name="Google Shape;546;p21"/>
            <p:cNvSpPr/>
            <p:nvPr/>
          </p:nvSpPr>
          <p:spPr>
            <a:xfrm>
              <a:off x="1694" y="2112130"/>
              <a:ext cx="3094200" cy="1547100"/>
            </a:xfrm>
            <a:prstGeom prst="roundRect">
              <a:avLst>
                <a:gd fmla="val 10000" name="adj"/>
              </a:avLst>
            </a:prstGeom>
            <a:solidFill>
              <a:srgbClr val="FF33C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21"/>
            <p:cNvSpPr txBox="1"/>
            <p:nvPr/>
          </p:nvSpPr>
          <p:spPr>
            <a:xfrm>
              <a:off x="47007" y="2157443"/>
              <a:ext cx="3003600" cy="1456500"/>
            </a:xfrm>
            <a:prstGeom prst="rect">
              <a:avLst/>
            </a:prstGeom>
            <a:noFill/>
            <a:ln>
              <a:noFill/>
            </a:ln>
          </p:spPr>
          <p:txBody>
            <a:bodyPr anchorCtr="0" anchor="ctr" bIns="13325" lIns="13325" spcFirstLastPara="1" rIns="13325" wrap="square" tIns="13325">
              <a:noAutofit/>
            </a:bodyPr>
            <a:lstStyle/>
            <a:p>
              <a:pPr indent="0" lvl="0" marL="0" rtl="0" algn="just">
                <a:spcBef>
                  <a:spcPts val="0"/>
                </a:spcBef>
                <a:spcAft>
                  <a:spcPts val="0"/>
                </a:spcAft>
                <a:buClr>
                  <a:schemeClr val="dk1"/>
                </a:buClr>
                <a:buSzPts val="1100"/>
                <a:buFont typeface="Arial"/>
                <a:buNone/>
              </a:pPr>
              <a:r>
                <a:rPr lang="ru-RU" sz="1700">
                  <a:solidFill>
                    <a:schemeClr val="dk1"/>
                  </a:solidFill>
                </a:rPr>
                <a:t>  </a:t>
              </a:r>
              <a:r>
                <a:rPr b="1" lang="ru-RU" sz="1700">
                  <a:solidFill>
                    <a:schemeClr val="dk1"/>
                  </a:solidFill>
                </a:rPr>
                <a:t>Жақсы </a:t>
              </a:r>
              <a:r>
                <a:rPr b="1" lang="ru-RU" sz="1700">
                  <a:solidFill>
                    <a:schemeClr val="dk1"/>
                  </a:solidFill>
                </a:rPr>
                <a:t>әсер </a:t>
              </a:r>
              <a:r>
                <a:rPr b="1" lang="ru-RU" sz="1700">
                  <a:solidFill>
                    <a:schemeClr val="dk1"/>
                  </a:solidFill>
                </a:rPr>
                <a:t>ететін  </a:t>
              </a:r>
              <a:endParaRPr b="1" sz="1700">
                <a:solidFill>
                  <a:schemeClr val="dk1"/>
                </a:solidFill>
              </a:endParaRPr>
            </a:p>
            <a:p>
              <a:pPr indent="0" lvl="0" marL="0" rtl="0" algn="just">
                <a:spcBef>
                  <a:spcPts val="0"/>
                </a:spcBef>
                <a:spcAft>
                  <a:spcPts val="0"/>
                </a:spcAft>
                <a:buClr>
                  <a:schemeClr val="dk1"/>
                </a:buClr>
                <a:buSzPts val="1100"/>
                <a:buFont typeface="Arial"/>
                <a:buNone/>
              </a:pPr>
              <a:r>
                <a:rPr b="1" lang="ru-RU" sz="1700">
                  <a:solidFill>
                    <a:schemeClr val="dk1"/>
                  </a:solidFill>
                </a:rPr>
                <a:t>          әдістер </a:t>
              </a:r>
              <a:endParaRPr b="1" sz="1700"/>
            </a:p>
          </p:txBody>
        </p:sp>
        <p:sp>
          <p:nvSpPr>
            <p:cNvPr id="548" name="Google Shape;548;p21"/>
            <p:cNvSpPr/>
            <p:nvPr/>
          </p:nvSpPr>
          <p:spPr>
            <a:xfrm rot="-3310497">
              <a:off x="2631061" y="1971923"/>
              <a:ext cx="2167500" cy="48269"/>
            </a:xfrm>
            <a:custGeom>
              <a:rect b="b" l="l" r="r" t="t"/>
              <a:pathLst>
                <a:path extrusionOk="0" h="120000" w="120000">
                  <a:moveTo>
                    <a:pt x="0" y="59999"/>
                  </a:moveTo>
                  <a:lnTo>
                    <a:pt x="120000" y="59999"/>
                  </a:lnTo>
                </a:path>
              </a:pathLst>
            </a:custGeom>
            <a:noFill/>
            <a:ln cap="flat" cmpd="sng" w="28575">
              <a:solidFill>
                <a:srgbClr val="00000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21"/>
            <p:cNvSpPr txBox="1"/>
            <p:nvPr/>
          </p:nvSpPr>
          <p:spPr>
            <a:xfrm rot="-3315283">
              <a:off x="3660572" y="1941766"/>
              <a:ext cx="108435" cy="108435"/>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700"/>
                <a:buFont typeface="Calibri"/>
                <a:buNone/>
              </a:pPr>
              <a:r>
                <a:t/>
              </a:r>
              <a:endParaRPr sz="700">
                <a:solidFill>
                  <a:schemeClr val="dk1"/>
                </a:solidFill>
                <a:latin typeface="Calibri"/>
                <a:ea typeface="Calibri"/>
                <a:cs typeface="Calibri"/>
                <a:sym typeface="Calibri"/>
              </a:endParaRPr>
            </a:p>
          </p:txBody>
        </p:sp>
        <p:sp>
          <p:nvSpPr>
            <p:cNvPr id="550" name="Google Shape;550;p21"/>
            <p:cNvSpPr/>
            <p:nvPr/>
          </p:nvSpPr>
          <p:spPr>
            <a:xfrm>
              <a:off x="4333604" y="828877"/>
              <a:ext cx="3094200" cy="1547100"/>
            </a:xfrm>
            <a:prstGeom prst="roundRect">
              <a:avLst>
                <a:gd fmla="val 10000" name="adj"/>
              </a:avLst>
            </a:prstGeom>
            <a:solidFill>
              <a:srgbClr val="00B05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21"/>
            <p:cNvSpPr txBox="1"/>
            <p:nvPr/>
          </p:nvSpPr>
          <p:spPr>
            <a:xfrm>
              <a:off x="4378992" y="869165"/>
              <a:ext cx="3003600" cy="1456500"/>
            </a:xfrm>
            <a:prstGeom prst="rect">
              <a:avLst/>
            </a:prstGeom>
            <a:noFill/>
            <a:ln>
              <a:noFill/>
            </a:ln>
          </p:spPr>
          <p:txBody>
            <a:bodyPr anchorCtr="0" anchor="ctr" bIns="12700" lIns="12700" spcFirstLastPara="1" rIns="12700" wrap="square" tIns="12700">
              <a:noAutofit/>
            </a:bodyPr>
            <a:lstStyle/>
            <a:p>
              <a:pPr indent="449580" lvl="0" marL="0" rtl="0" algn="just">
                <a:spcBef>
                  <a:spcPts val="0"/>
                </a:spcBef>
                <a:spcAft>
                  <a:spcPts val="0"/>
                </a:spcAft>
                <a:buClr>
                  <a:schemeClr val="dk1"/>
                </a:buClr>
                <a:buSzPts val="1100"/>
                <a:buFont typeface="Arial"/>
                <a:buNone/>
              </a:pPr>
              <a:r>
                <a:rPr b="1" lang="ru-RU" sz="1800">
                  <a:solidFill>
                    <a:schemeClr val="dk1"/>
                  </a:solidFill>
                </a:rPr>
                <a:t>Инфо-болжам</a:t>
              </a:r>
              <a:endParaRPr b="1" sz="1800"/>
            </a:p>
          </p:txBody>
        </p:sp>
        <p:sp>
          <p:nvSpPr>
            <p:cNvPr id="552" name="Google Shape;552;p21"/>
            <p:cNvSpPr txBox="1"/>
            <p:nvPr/>
          </p:nvSpPr>
          <p:spPr>
            <a:xfrm>
              <a:off x="3683818" y="2854743"/>
              <a:ext cx="61800" cy="618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sz="500">
                <a:solidFill>
                  <a:schemeClr val="dk1"/>
                </a:solidFill>
                <a:latin typeface="Calibri"/>
                <a:ea typeface="Calibri"/>
                <a:cs typeface="Calibri"/>
                <a:sym typeface="Calibri"/>
              </a:endParaRPr>
            </a:p>
          </p:txBody>
        </p:sp>
        <p:sp>
          <p:nvSpPr>
            <p:cNvPr id="553" name="Google Shape;553;p21"/>
            <p:cNvSpPr/>
            <p:nvPr/>
          </p:nvSpPr>
          <p:spPr>
            <a:xfrm rot="3310497">
              <a:off x="2631070" y="3751223"/>
              <a:ext cx="2167500" cy="48269"/>
            </a:xfrm>
            <a:custGeom>
              <a:rect b="b" l="l" r="r" t="t"/>
              <a:pathLst>
                <a:path extrusionOk="0" h="120000" w="120000">
                  <a:moveTo>
                    <a:pt x="0" y="59999"/>
                  </a:moveTo>
                  <a:lnTo>
                    <a:pt x="120000" y="59999"/>
                  </a:lnTo>
                </a:path>
              </a:pathLst>
            </a:custGeom>
            <a:noFill/>
            <a:ln cap="flat" cmpd="sng" w="28575">
              <a:solidFill>
                <a:srgbClr val="00000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21"/>
            <p:cNvSpPr txBox="1"/>
            <p:nvPr/>
          </p:nvSpPr>
          <p:spPr>
            <a:xfrm rot="3315283">
              <a:off x="3660430" y="3721086"/>
              <a:ext cx="108435" cy="108435"/>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700"/>
                <a:buFont typeface="Calibri"/>
                <a:buNone/>
              </a:pPr>
              <a:r>
                <a:t/>
              </a:r>
              <a:endParaRPr sz="700">
                <a:solidFill>
                  <a:schemeClr val="dk1"/>
                </a:solidFill>
                <a:latin typeface="Calibri"/>
                <a:ea typeface="Calibri"/>
                <a:cs typeface="Calibri"/>
                <a:sym typeface="Calibri"/>
              </a:endParaRPr>
            </a:p>
          </p:txBody>
        </p:sp>
        <p:sp>
          <p:nvSpPr>
            <p:cNvPr id="555" name="Google Shape;555;p21"/>
            <p:cNvSpPr/>
            <p:nvPr/>
          </p:nvSpPr>
          <p:spPr>
            <a:xfrm>
              <a:off x="4333604" y="3568658"/>
              <a:ext cx="3094200" cy="1547100"/>
            </a:xfrm>
            <a:prstGeom prst="roundRect">
              <a:avLst>
                <a:gd fmla="val 10000" name="adj"/>
              </a:avLst>
            </a:prstGeom>
            <a:solidFill>
              <a:srgbClr val="FFC00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21"/>
            <p:cNvSpPr txBox="1"/>
            <p:nvPr/>
          </p:nvSpPr>
          <p:spPr>
            <a:xfrm>
              <a:off x="4379042" y="3613946"/>
              <a:ext cx="3003600" cy="1456500"/>
            </a:xfrm>
            <a:prstGeom prst="rect">
              <a:avLst/>
            </a:prstGeom>
            <a:noFill/>
            <a:ln>
              <a:noFill/>
            </a:ln>
          </p:spPr>
          <p:txBody>
            <a:bodyPr anchorCtr="0" anchor="ctr" bIns="12700" lIns="12700" spcFirstLastPara="1" rIns="12700" wrap="square" tIns="12700">
              <a:noAutofit/>
            </a:bodyPr>
            <a:lstStyle/>
            <a:p>
              <a:pPr indent="449580" lvl="0" marL="0" rtl="0" algn="just">
                <a:spcBef>
                  <a:spcPts val="0"/>
                </a:spcBef>
                <a:spcAft>
                  <a:spcPts val="0"/>
                </a:spcAft>
                <a:buClr>
                  <a:schemeClr val="dk1"/>
                </a:buClr>
                <a:buSzPts val="1100"/>
                <a:buFont typeface="Arial"/>
                <a:buNone/>
              </a:pPr>
              <a:r>
                <a:rPr b="1" lang="ru-RU" sz="2500">
                  <a:solidFill>
                    <a:schemeClr val="dk1"/>
                  </a:solidFill>
                </a:rPr>
                <a:t> </a:t>
              </a:r>
              <a:r>
                <a:rPr b="1" lang="ru-RU" sz="2100">
                  <a:solidFill>
                    <a:schemeClr val="dk1"/>
                  </a:solidFill>
                </a:rPr>
                <a:t>Кластерлер</a:t>
              </a:r>
              <a:endParaRPr b="1" sz="2100"/>
            </a:p>
          </p:txBody>
        </p:sp>
      </p:grpSp>
      <p:sp>
        <p:nvSpPr>
          <p:cNvPr id="557" name="Google Shape;557;p21"/>
          <p:cNvSpPr txBox="1"/>
          <p:nvPr/>
        </p:nvSpPr>
        <p:spPr>
          <a:xfrm>
            <a:off x="6643850" y="1867575"/>
            <a:ext cx="4894500" cy="20934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ru-RU" sz="1100">
                <a:solidFill>
                  <a:schemeClr val="dk1"/>
                </a:solidFill>
              </a:rPr>
              <a:t>Қабырғаға парақ бекітеміз және оның ортасында тақырыптың атауы көрсетеміз. Парақтың қалған кеңістігі нөмірленген, бірақ әлі толтырылмаған секторларға бөлінген. 1-сектордан бастап мұғалім секторға тақырып бөлімінің атауын енгізеді. Білім алушыларға баяндамада тақырыптың қандай аспектілері талқылануы мүмкін екендігі туралы ойлану ұсынылады. Содан кейін мұғалім тақырыпты ашады, ал бірінші бөлімнің маңызды сәттері секторға сәйкес келеді (тақырыптар мен негізгі ойларды түрлі түсті маркерлермен жазуға болады). Олар постерге хабарлама барысында енгізіледі. Тақырыптың бірінші бөлімі бойынша материалды баяндауды аяқтағаннан кейін мұғалім тақырыптың екінші бөлімінің атауын екінші секторға енгізеді және тағы сол сияхты жалғасады. Осылайша, барлық жаңа материалдар көрнекі және нақты құрылымдалған түрде ұсынылады.</a:t>
            </a:r>
            <a:endParaRPr sz="1100">
              <a:solidFill>
                <a:schemeClr val="dk1"/>
              </a:solidFill>
            </a:endParaRPr>
          </a:p>
          <a:p>
            <a:pPr indent="0" lvl="0" marL="0" rtl="0" algn="l">
              <a:spcBef>
                <a:spcPts val="0"/>
              </a:spcBef>
              <a:spcAft>
                <a:spcPts val="0"/>
              </a:spcAft>
              <a:buNone/>
            </a:pPr>
            <a:r>
              <a:t/>
            </a:r>
            <a:endParaRPr sz="2500">
              <a:solidFill>
                <a:schemeClr val="dk1"/>
              </a:solidFill>
            </a:endParaRPr>
          </a:p>
        </p:txBody>
      </p:sp>
      <p:sp>
        <p:nvSpPr>
          <p:cNvPr id="558" name="Google Shape;558;p21"/>
          <p:cNvSpPr txBox="1"/>
          <p:nvPr/>
        </p:nvSpPr>
        <p:spPr>
          <a:xfrm>
            <a:off x="6773750" y="4634825"/>
            <a:ext cx="4764600" cy="14727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ru-RU" sz="1100">
                <a:solidFill>
                  <a:schemeClr val="dk1"/>
                </a:solidFill>
              </a:rPr>
              <a:t>Кластерлер студенттерге жазбаша жұмыс жасауға көмектеседі. Кластерлік жүйе әдеттегі жазбаша жұмыс кезінде алуға болатын ақпараттың көп мөлшерін қамтиды. Кластерлік жүйе ақпараттың артық көлемін қамтуға мүмкіндік береді. Әрі қарайғы жұмыста алынған кластерді «идеялар өрісі» ретінде талдай отырып, тақырыптың даму бағыттарын нақтылау қажет.</a:t>
            </a:r>
            <a:endParaRPr sz="1100">
              <a:solidFill>
                <a:schemeClr val="dk1"/>
              </a:solidFill>
            </a:endParaRPr>
          </a:p>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