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2%B0%D0%B9%D1%8B%D0%BC" TargetMode="External"/><Relationship Id="rId2" Type="http://schemas.openxmlformats.org/officeDocument/2006/relationships/hyperlink" Target="https://kk.wikipedia.org/wiki/%D2%9A%D0%BE%D2%93%D0%B0%D0%B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98%D0%BD%D1%81%D1%82%D0%B8%D1%82%D1%83%D1%82" TargetMode="External"/><Relationship Id="rId5" Type="http://schemas.openxmlformats.org/officeDocument/2006/relationships/hyperlink" Target="https://kk.wikipedia.org/wiki/%D0%9C%D0%BE%D0%BD%D0%BE%D0%BF%D0%BE%D0%BB%D0%B8%D1%8F" TargetMode="External"/><Relationship Id="rId4" Type="http://schemas.openxmlformats.org/officeDocument/2006/relationships/hyperlink" Target="https://kk.wikipedia.org/wiki/%D0%95%D0%B3%D0%B5%D0%BC%D0%B5%D0%BD%D0%B4%D1%96%D0%B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F%D0%BE%D0%BB%D0%B8%D1%86%D0%B8%D1%8F" TargetMode="External"/><Relationship Id="rId2" Type="http://schemas.openxmlformats.org/officeDocument/2006/relationships/hyperlink" Target="https://kk.wikipedia.org/wiki/%D3%98%D1%81%D0%BA%D0%B5%D1%8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0%9C%D0%B0%D0%BB%D0%B0%D0%B9%D0%B7%D0%B8%D1%8F" TargetMode="External"/><Relationship Id="rId3" Type="http://schemas.openxmlformats.org/officeDocument/2006/relationships/hyperlink" Target="https://kk.wikipedia.org/wiki/%D0%98%D1%82%D0%B0%D0%BB%D0%B8%D1%8F" TargetMode="External"/><Relationship Id="rId7" Type="http://schemas.openxmlformats.org/officeDocument/2006/relationships/hyperlink" Target="https://kk.wikipedia.org/wiki/%D0%90%D0%BB%D0%BC%D0%B0%D0%BD%D0%B8%D1%8F" TargetMode="External"/><Relationship Id="rId2" Type="http://schemas.openxmlformats.org/officeDocument/2006/relationships/hyperlink" Target="https://kk.wikipedia.org/wiki/%D0%9B%D0%B0%D1%82%D1%8B%D0%BD_%D1%82%D1%96%D0%BB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90%D2%9A%D0%A8" TargetMode="External"/><Relationship Id="rId5" Type="http://schemas.openxmlformats.org/officeDocument/2006/relationships/hyperlink" Target="https://kk.wikipedia.org/wiki/%D2%9A%D0%B0%D0%B7%D0%B0%D2%9B%D1%81%D1%82%D0%B0%D0%BD" TargetMode="External"/><Relationship Id="rId4" Type="http://schemas.openxmlformats.org/officeDocument/2006/relationships/hyperlink" Target="https://kk.wikipedia.org/wiki/%D0%A4%D1%80%D0%B0%D0%BD%D1%86%D0%B8%D1%8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B%D0%B0%D1%82%D1%8B%D0%BD_%D1%82%D1%96%D0%BB%D1%96" TargetMode="External"/><Relationship Id="rId2" Type="http://schemas.openxmlformats.org/officeDocument/2006/relationships/hyperlink" Target="https://kk.wikipedia.org/wiki/%D0%93%D1%80%D0%B5%D0%BA_%D1%82%D1%96%D0%BB%D1%9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k.wikipedia.org/wiki/%D0%94%D0%B8%D0%BA%D1%82%D0%B0%D1%82%D1%83%D1%80%D0%B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A6%D0%B8%D1%86%D0%B5%D1%80%D0%BE%D0%BD" TargetMode="External"/><Relationship Id="rId2" Type="http://schemas.openxmlformats.org/officeDocument/2006/relationships/hyperlink" Target="https://kk.wikipedia.org/wiki/%D0%A0%D0%B8%D0%B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k.wikipedia.org/wiki/%D0%AD%D0%BA%D0%BE%D0%BD%D0%BE%D0%BC%D0%B8%D0%BA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 smtClean="0"/>
              <a:t>Қазіргі кезеңдегі Шығыстағы мемлекет</a:t>
            </a:r>
            <a:r>
              <a:rPr lang="ru-RU" i="1" dirty="0" smtClean="0"/>
              <a:t> пен </a:t>
            </a:r>
            <a:r>
              <a:rPr lang="ru-RU" i="1" dirty="0" err="1" smtClean="0"/>
              <a:t>қоғам</a:t>
            </a:r>
            <a:r>
              <a:rPr lang="ru-RU" i="1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k-KZ" dirty="0" smtClean="0"/>
              <a:t>№</a:t>
            </a:r>
            <a:r>
              <a:rPr lang="en-US" dirty="0" smtClean="0"/>
              <a:t>2</a:t>
            </a:r>
            <a:r>
              <a:rPr lang="kk-KZ" dirty="0" smtClean="0"/>
              <a:t> дәріс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Мемлекет</a:t>
            </a:r>
            <a:r>
              <a:rPr lang="ru-RU" dirty="0" smtClean="0"/>
              <a:t> —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аумаққа иелік</a:t>
            </a:r>
            <a:r>
              <a:rPr lang="ru-RU" dirty="0" smtClean="0"/>
              <a:t> </a:t>
            </a:r>
            <a:r>
              <a:rPr lang="ru-RU" dirty="0" err="1" smtClean="0"/>
              <a:t>етіп</a:t>
            </a:r>
            <a:r>
              <a:rPr lang="ru-RU" dirty="0" smtClean="0"/>
              <a:t>,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жердегі</a:t>
            </a:r>
            <a:r>
              <a:rPr lang="ru-RU" dirty="0" smtClean="0"/>
              <a:t> </a:t>
            </a:r>
            <a:r>
              <a:rPr lang="ru-RU" dirty="0" err="1" smtClean="0"/>
              <a:t>халықтың еркін</a:t>
            </a:r>
            <a:r>
              <a:rPr lang="ru-RU" dirty="0" smtClean="0"/>
              <a:t> </a:t>
            </a:r>
            <a:r>
              <a:rPr lang="ru-RU" dirty="0" err="1" smtClean="0"/>
              <a:t>дамуына</a:t>
            </a:r>
            <a:r>
              <a:rPr lang="ru-RU" dirty="0" smtClean="0"/>
              <a:t> </a:t>
            </a:r>
            <a:r>
              <a:rPr lang="ru-RU" dirty="0" err="1" smtClean="0"/>
              <a:t>мүмкіндік беретін</a:t>
            </a:r>
            <a:r>
              <a:rPr lang="ru-RU" dirty="0" smtClean="0"/>
              <a:t>, </a:t>
            </a:r>
            <a:r>
              <a:rPr lang="ru-RU" dirty="0" err="1" smtClean="0">
                <a:hlinkClick r:id="rId2" tooltip="Қоғам"/>
              </a:rPr>
              <a:t>қоғам</a:t>
            </a:r>
            <a:r>
              <a:rPr lang="ru-RU" dirty="0" err="1" smtClean="0"/>
              <a:t> табиғатынан туындайтын</a:t>
            </a:r>
            <a:r>
              <a:rPr lang="ru-RU" dirty="0" smtClean="0"/>
              <a:t> </a:t>
            </a:r>
            <a:r>
              <a:rPr lang="ru-RU" dirty="0" err="1" smtClean="0"/>
              <a:t>ортақ істерді</a:t>
            </a:r>
            <a:r>
              <a:rPr lang="ru-RU" dirty="0" smtClean="0"/>
              <a:t> </a:t>
            </a:r>
            <a:r>
              <a:rPr lang="ru-RU" dirty="0" err="1" smtClean="0"/>
              <a:t>атқаруға қажетті басқарудың жоғарғы дәрежеде ұйымдасқан жүйесі, саяси</a:t>
            </a:r>
            <a:r>
              <a:rPr lang="ru-RU" dirty="0" smtClean="0"/>
              <a:t> </a:t>
            </a:r>
            <a:r>
              <a:rPr lang="ru-RU" dirty="0" err="1" smtClean="0"/>
              <a:t>билік</a:t>
            </a:r>
            <a:r>
              <a:rPr lang="ru-RU" dirty="0" smtClean="0"/>
              <a:t> </a:t>
            </a:r>
            <a:r>
              <a:rPr lang="ru-RU" dirty="0" err="1" smtClean="0">
                <a:hlinkClick r:id="rId3" tooltip="Ұйым"/>
              </a:rPr>
              <a:t>ұйымы</a:t>
            </a:r>
            <a:r>
              <a:rPr lang="ru-RU" dirty="0" err="1" smtClean="0"/>
              <a:t>.</a:t>
            </a:r>
            <a:r>
              <a:rPr lang="ru-RU" dirty="0" smtClean="0"/>
              <a:t> </a:t>
            </a:r>
            <a:r>
              <a:rPr lang="ru-RU" dirty="0" err="1" smtClean="0">
                <a:hlinkClick r:id="rId4" tooltip="Егемендік"/>
              </a:rPr>
              <a:t>Егемендікке</a:t>
            </a:r>
            <a:r>
              <a:rPr lang="ru-RU" dirty="0" smtClean="0"/>
              <a:t>, </a:t>
            </a:r>
            <a:r>
              <a:rPr lang="ru-RU" dirty="0" err="1" smtClean="0"/>
              <a:t>заңдастырылған зорлықты пайдалануға </a:t>
            </a:r>
            <a:r>
              <a:rPr lang="ru-RU" dirty="0" err="1" smtClean="0">
                <a:hlinkClick r:id="rId5" tooltip="Монополия"/>
              </a:rPr>
              <a:t>монополияға</a:t>
            </a:r>
            <a:r>
              <a:rPr lang="ru-RU" dirty="0" err="1" smtClean="0"/>
              <a:t> ие</a:t>
            </a:r>
            <a:r>
              <a:rPr lang="ru-RU" dirty="0" smtClean="0"/>
              <a:t> </a:t>
            </a:r>
            <a:r>
              <a:rPr lang="ru-RU" dirty="0" err="1" smtClean="0"/>
              <a:t>және қоғамды басқаруды арнайы</a:t>
            </a:r>
            <a:r>
              <a:rPr lang="ru-RU" dirty="0" smtClean="0"/>
              <a:t> </a:t>
            </a:r>
            <a:r>
              <a:rPr lang="ru-RU" dirty="0" err="1" smtClean="0"/>
              <a:t>механизмдер</a:t>
            </a:r>
            <a:r>
              <a:rPr lang="ru-RU" dirty="0" smtClean="0"/>
              <a:t> (аппарат) </a:t>
            </a:r>
            <a:r>
              <a:rPr lang="ru-RU" dirty="0" err="1" smtClean="0"/>
              <a:t>арқылы жүзеге асыратын</a:t>
            </a:r>
            <a:r>
              <a:rPr lang="ru-RU" dirty="0" smtClean="0"/>
              <a:t> </a:t>
            </a:r>
            <a:r>
              <a:rPr lang="ru-RU" dirty="0" err="1" smtClean="0"/>
              <a:t>қоғамдағы саяси</a:t>
            </a:r>
            <a:r>
              <a:rPr lang="ru-RU" dirty="0" smtClean="0"/>
              <a:t> </a:t>
            </a:r>
            <a:r>
              <a:rPr lang="ru-RU" dirty="0" err="1" smtClean="0"/>
              <a:t>билікті</a:t>
            </a:r>
            <a:r>
              <a:rPr lang="ru-RU" dirty="0" smtClean="0"/>
              <a:t> </a:t>
            </a:r>
            <a:r>
              <a:rPr lang="ru-RU" dirty="0" err="1" smtClean="0"/>
              <a:t>ұйымдастырудың еркеше</a:t>
            </a:r>
            <a:r>
              <a:rPr lang="ru-RU" dirty="0" smtClean="0"/>
              <a:t> </a:t>
            </a:r>
            <a:r>
              <a:rPr lang="ru-RU" dirty="0" err="1" smtClean="0"/>
              <a:t>түрі</a:t>
            </a:r>
            <a:r>
              <a:rPr lang="ru-RU" dirty="0" smtClean="0"/>
              <a:t>, </a:t>
            </a:r>
            <a:r>
              <a:rPr lang="ru-RU" dirty="0" err="1" smtClean="0"/>
              <a:t>саяси</a:t>
            </a:r>
            <a:r>
              <a:rPr lang="ru-RU" dirty="0" smtClean="0"/>
              <a:t> </a:t>
            </a:r>
            <a:r>
              <a:rPr lang="ru-RU" dirty="0" err="1" smtClean="0"/>
              <a:t>жүйенің орталық</a:t>
            </a:r>
            <a:r>
              <a:rPr lang="ru-RU" dirty="0" smtClean="0"/>
              <a:t> </a:t>
            </a:r>
            <a:r>
              <a:rPr lang="ru-RU" dirty="0" smtClean="0">
                <a:hlinkClick r:id="rId6" tooltip="Институт"/>
              </a:rPr>
              <a:t>институты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концепциясы</a:t>
            </a:r>
            <a:r>
              <a:rPr lang="ru-RU" dirty="0" smtClean="0"/>
              <a:t>, </a:t>
            </a:r>
            <a:r>
              <a:rPr lang="ru-RU" dirty="0" err="1" smtClean="0"/>
              <a:t>түрлері</a:t>
            </a:r>
            <a:r>
              <a:rPr lang="ru-RU" dirty="0" smtClean="0"/>
              <a:t> </a:t>
            </a:r>
          </a:p>
          <a:p>
            <a:pPr lvl="0" fontAlgn="base"/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белгілері</a:t>
            </a:r>
            <a:r>
              <a:rPr lang="ru-RU" dirty="0" smtClean="0"/>
              <a:t>,  </a:t>
            </a:r>
          </a:p>
          <a:p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түрлері.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Мемлекеттің белгілері</a:t>
            </a:r>
            <a:endParaRPr lang="ru-RU" dirty="0" smtClean="0"/>
          </a:p>
          <a:p>
            <a:r>
              <a:rPr lang="ru-RU" dirty="0" err="1" smtClean="0"/>
              <a:t>мемлекеттің орталық және жергілікті</a:t>
            </a:r>
            <a:r>
              <a:rPr lang="ru-RU" dirty="0" smtClean="0"/>
              <a:t> </a:t>
            </a:r>
            <a:r>
              <a:rPr lang="ru-RU" dirty="0" err="1" smtClean="0"/>
              <a:t>билік</a:t>
            </a:r>
            <a:r>
              <a:rPr lang="ru-RU" dirty="0" smtClean="0"/>
              <a:t> </a:t>
            </a:r>
            <a:r>
              <a:rPr lang="ru-RU" dirty="0" err="1" smtClean="0"/>
              <a:t>органдары</a:t>
            </a:r>
            <a:r>
              <a:rPr lang="ru-RU" dirty="0" smtClean="0"/>
              <a:t> </a:t>
            </a:r>
            <a:r>
              <a:rPr lang="ru-RU" dirty="0" err="1" smtClean="0"/>
              <a:t>жүйесі болады</a:t>
            </a:r>
            <a:r>
              <a:rPr lang="ru-RU" dirty="0" smtClean="0"/>
              <a:t>, </a:t>
            </a:r>
            <a:r>
              <a:rPr lang="ru-RU" dirty="0" err="1" smtClean="0"/>
              <a:t>оған заңды, атқарушы және </a:t>
            </a:r>
            <a:r>
              <a:rPr lang="ru-RU" dirty="0" smtClean="0"/>
              <a:t>сот </a:t>
            </a:r>
            <a:r>
              <a:rPr lang="ru-RU" dirty="0" err="1" smtClean="0"/>
              <a:t>органдары</a:t>
            </a:r>
            <a:r>
              <a:rPr lang="ru-RU" dirty="0" smtClean="0"/>
              <a:t>, </a:t>
            </a:r>
            <a:r>
              <a:rPr lang="ru-RU" dirty="0" err="1" smtClean="0">
                <a:hlinkClick r:id="rId2" tooltip="Әскер"/>
              </a:rPr>
              <a:t>әскер</a:t>
            </a:r>
            <a:r>
              <a:rPr lang="ru-RU" dirty="0" smtClean="0"/>
              <a:t>, </a:t>
            </a:r>
            <a:r>
              <a:rPr lang="ru-RU" dirty="0" smtClean="0">
                <a:hlinkClick r:id="rId3" tooltip="Полиция"/>
              </a:rPr>
              <a:t>полиция</a:t>
            </a:r>
            <a:r>
              <a:rPr lang="ru-RU" dirty="0" smtClean="0"/>
              <a:t> </a:t>
            </a:r>
            <a:r>
              <a:rPr lang="ru-RU" dirty="0" err="1" smtClean="0"/>
              <a:t>жатады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мемлекеттің тұрғындары әкімшілік-аумақтық бірлестіктерге</a:t>
            </a:r>
            <a:r>
              <a:rPr lang="ru-RU" dirty="0" smtClean="0"/>
              <a:t> (</a:t>
            </a:r>
            <a:r>
              <a:rPr lang="ru-RU" dirty="0" err="1" smtClean="0"/>
              <a:t>облыс</a:t>
            </a:r>
            <a:r>
              <a:rPr lang="ru-RU" dirty="0" smtClean="0"/>
              <a:t>, </a:t>
            </a:r>
            <a:r>
              <a:rPr lang="ru-RU" dirty="0" err="1" smtClean="0"/>
              <a:t>аудан</a:t>
            </a:r>
            <a:r>
              <a:rPr lang="ru-RU" dirty="0" smtClean="0"/>
              <a:t>, </a:t>
            </a:r>
            <a:r>
              <a:rPr lang="ru-RU" dirty="0" err="1" smtClean="0"/>
              <a:t>ауыл</a:t>
            </a:r>
            <a:r>
              <a:rPr lang="ru-RU" dirty="0" smtClean="0"/>
              <a:t>, т.с.с.) </a:t>
            </a:r>
            <a:r>
              <a:rPr lang="ru-RU" dirty="0" err="1" smtClean="0"/>
              <a:t>бөлінеді </a:t>
            </a:r>
            <a:r>
              <a:rPr lang="ru-RU" dirty="0" smtClean="0"/>
              <a:t>(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бірліктер</a:t>
            </a:r>
            <a:r>
              <a:rPr lang="ru-RU" dirty="0" smtClean="0"/>
              <a:t> </a:t>
            </a:r>
            <a:r>
              <a:rPr lang="ru-RU" dirty="0" err="1" smtClean="0"/>
              <a:t>әр елде</a:t>
            </a:r>
            <a:r>
              <a:rPr lang="ru-RU" dirty="0" smtClean="0"/>
              <a:t> </a:t>
            </a:r>
            <a:r>
              <a:rPr lang="ru-RU" dirty="0" err="1" smtClean="0"/>
              <a:t>түрліше аталады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мемлекеттің шекарасы</a:t>
            </a:r>
            <a:r>
              <a:rPr lang="ru-RU" dirty="0" smtClean="0"/>
              <a:t> </a:t>
            </a:r>
            <a:r>
              <a:rPr lang="ru-RU" dirty="0" err="1" smtClean="0"/>
              <a:t>анық белгіленген</a:t>
            </a:r>
            <a:r>
              <a:rPr lang="ru-RU" dirty="0" smtClean="0"/>
              <a:t> </a:t>
            </a:r>
            <a:r>
              <a:rPr lang="ru-RU" dirty="0" err="1" smtClean="0"/>
              <a:t>аумағы болады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мемлекеттің әскерді, полицияны</a:t>
            </a:r>
            <a:r>
              <a:rPr lang="ru-RU" dirty="0" smtClean="0"/>
              <a:t>, </a:t>
            </a:r>
            <a:r>
              <a:rPr lang="ru-RU" dirty="0" err="1" smtClean="0"/>
              <a:t>сотты</a:t>
            </a:r>
            <a:r>
              <a:rPr lang="ru-RU" dirty="0" smtClean="0"/>
              <a:t>, </a:t>
            </a:r>
            <a:r>
              <a:rPr lang="ru-RU" dirty="0" err="1" smtClean="0"/>
              <a:t>басқа мемлекеттік</a:t>
            </a:r>
            <a:r>
              <a:rPr lang="ru-RU" dirty="0" smtClean="0"/>
              <a:t> </a:t>
            </a:r>
            <a:r>
              <a:rPr lang="ru-RU" dirty="0" err="1" smtClean="0"/>
              <a:t>мекемелерде</a:t>
            </a:r>
            <a:r>
              <a:rPr lang="ru-RU" dirty="0" smtClean="0"/>
              <a:t> </a:t>
            </a:r>
            <a:r>
              <a:rPr lang="ru-RU" dirty="0" err="1" smtClean="0"/>
              <a:t>қызмет істейтін</a:t>
            </a:r>
            <a:r>
              <a:rPr lang="ru-RU" dirty="0" smtClean="0"/>
              <a:t> </a:t>
            </a:r>
            <a:r>
              <a:rPr lang="ru-RU" dirty="0" err="1" smtClean="0"/>
              <a:t>шенеуніктерді</a:t>
            </a:r>
            <a:r>
              <a:rPr lang="ru-RU" dirty="0" smtClean="0"/>
              <a:t> </a:t>
            </a:r>
            <a:r>
              <a:rPr lang="ru-RU" dirty="0" err="1" smtClean="0"/>
              <a:t>ұстау үшін салық жинайды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заңдар және басқа нормативтік-құқықтық актілер</a:t>
            </a:r>
            <a:r>
              <a:rPr lang="ru-RU" dirty="0" smtClean="0"/>
              <a:t> </a:t>
            </a:r>
            <a:r>
              <a:rPr lang="ru-RU" dirty="0" err="1" smtClean="0"/>
              <a:t>шығарады, солардың көмегімен қоғамда тәртіп орнатады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түрлері</a:t>
            </a:r>
            <a:endParaRPr lang="ru-RU" dirty="0" smtClean="0"/>
          </a:p>
          <a:p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құрылымы бойынша</a:t>
            </a:r>
            <a:r>
              <a:rPr lang="ru-RU" dirty="0" smtClean="0"/>
              <a:t>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түрлерге бөлінеді:</a:t>
            </a:r>
            <a:endParaRPr lang="ru-RU" dirty="0" smtClean="0"/>
          </a:p>
          <a:p>
            <a:r>
              <a:rPr lang="ru-RU" b="1" i="1" dirty="0" err="1" smtClean="0"/>
              <a:t>Унитарлық</a:t>
            </a:r>
            <a:r>
              <a:rPr lang="ru-RU" dirty="0" err="1" smtClean="0"/>
              <a:t> </a:t>
            </a:r>
            <a:r>
              <a:rPr lang="ru-RU" dirty="0" smtClean="0"/>
              <a:t>(</a:t>
            </a:r>
            <a:r>
              <a:rPr lang="ru-RU" dirty="0" smtClean="0">
                <a:hlinkClick r:id="rId2" tooltip="Латын тілі"/>
              </a:rPr>
              <a:t>лат.</a:t>
            </a:r>
            <a:r>
              <a:rPr lang="ru-RU" dirty="0" smtClean="0"/>
              <a:t> </a:t>
            </a:r>
            <a:r>
              <a:rPr lang="en-US" i="1" dirty="0" err="1" smtClean="0"/>
              <a:t>unitas</a:t>
            </a:r>
            <a:r>
              <a:rPr lang="en-US" dirty="0" smtClean="0"/>
              <a:t> — </a:t>
            </a:r>
            <a:r>
              <a:rPr lang="ru-RU" dirty="0" err="1" smtClean="0"/>
              <a:t>біртұтас, біріккен</a:t>
            </a:r>
            <a:r>
              <a:rPr lang="ru-RU" dirty="0" smtClean="0"/>
              <a:t>) </a:t>
            </a:r>
            <a:r>
              <a:rPr lang="ru-RU" dirty="0" err="1" smtClean="0"/>
              <a:t>құрылыста саяси</a:t>
            </a:r>
            <a:r>
              <a:rPr lang="ru-RU" dirty="0" smtClean="0"/>
              <a:t> </a:t>
            </a:r>
            <a:r>
              <a:rPr lang="ru-RU" dirty="0" err="1" smtClean="0"/>
              <a:t>билік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орталыққа бағынады, мемлекет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</a:t>
            </a:r>
            <a:r>
              <a:rPr lang="ru-RU" dirty="0" err="1" smtClean="0"/>
              <a:t>өз алдына</a:t>
            </a:r>
            <a:r>
              <a:rPr lang="ru-RU" dirty="0" smtClean="0"/>
              <a:t> </a:t>
            </a:r>
            <a:r>
              <a:rPr lang="ru-RU" dirty="0" err="1" smtClean="0"/>
              <a:t>бөлек басқа құрылымға жол</a:t>
            </a:r>
            <a:r>
              <a:rPr lang="ru-RU" dirty="0" smtClean="0"/>
              <a:t> </a:t>
            </a:r>
            <a:r>
              <a:rPr lang="ru-RU" dirty="0" err="1" smtClean="0"/>
              <a:t>берілмейді</a:t>
            </a:r>
            <a:r>
              <a:rPr lang="ru-RU" dirty="0" smtClean="0"/>
              <a:t>. </a:t>
            </a:r>
            <a:r>
              <a:rPr lang="ru-RU" dirty="0" err="1" smtClean="0"/>
              <a:t>Оның территориясы</a:t>
            </a:r>
            <a:r>
              <a:rPr lang="ru-RU" dirty="0" smtClean="0"/>
              <a:t>, </a:t>
            </a:r>
            <a:r>
              <a:rPr lang="ru-RU" dirty="0" err="1" smtClean="0"/>
              <a:t>конституциясы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биліктің жоғары органдар</a:t>
            </a:r>
            <a:r>
              <a:rPr lang="ru-RU" dirty="0" smtClean="0"/>
              <a:t> </a:t>
            </a:r>
            <a:r>
              <a:rPr lang="ru-RU" dirty="0" err="1" smtClean="0"/>
              <a:t>жүйесі, азаматтығы ортақ.</a:t>
            </a:r>
            <a:r>
              <a:rPr lang="ru-RU" dirty="0" smtClean="0"/>
              <a:t> </a:t>
            </a:r>
            <a:r>
              <a:rPr lang="ru-RU" dirty="0" err="1" smtClean="0"/>
              <a:t>Мысалы</a:t>
            </a:r>
            <a:r>
              <a:rPr lang="ru-RU" dirty="0" smtClean="0"/>
              <a:t>, </a:t>
            </a:r>
            <a:r>
              <a:rPr lang="ru-RU" dirty="0" smtClean="0">
                <a:hlinkClick r:id="rId3" tooltip="Италия"/>
              </a:rPr>
              <a:t>Италия</a:t>
            </a:r>
            <a:r>
              <a:rPr lang="ru-RU" dirty="0" smtClean="0"/>
              <a:t>, </a:t>
            </a:r>
            <a:r>
              <a:rPr lang="ru-RU" dirty="0" smtClean="0">
                <a:hlinkClick r:id="rId4" tooltip="Франция"/>
              </a:rPr>
              <a:t>Франция</a:t>
            </a:r>
            <a:r>
              <a:rPr lang="ru-RU" dirty="0" smtClean="0"/>
              <a:t>, </a:t>
            </a:r>
            <a:r>
              <a:rPr lang="ru-RU" dirty="0" err="1" smtClean="0">
                <a:hlinkClick r:id="rId5" tooltip="Қазақстан"/>
              </a:rPr>
              <a:t>Қазақстан</a:t>
            </a:r>
            <a:r>
              <a:rPr lang="ru-RU" dirty="0" err="1" smtClean="0"/>
              <a:t> </a:t>
            </a:r>
            <a:r>
              <a:rPr lang="ru-RU" dirty="0" smtClean="0"/>
              <a:t>т.б. осы </a:t>
            </a:r>
            <a:r>
              <a:rPr lang="ru-RU" dirty="0" err="1" smtClean="0"/>
              <a:t>түрге жатады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Унитарлы</a:t>
            </a:r>
            <a:r>
              <a:rPr lang="ru-RU" dirty="0" smtClean="0"/>
              <a:t> </a:t>
            </a:r>
            <a:r>
              <a:rPr lang="ru-RU" dirty="0" err="1" smtClean="0"/>
              <a:t>мемлекет</a:t>
            </a:r>
            <a:r>
              <a:rPr lang="ru-RU" dirty="0" smtClean="0"/>
              <a:t> - </a:t>
            </a:r>
            <a:r>
              <a:rPr lang="ru-RU" dirty="0" err="1" smtClean="0"/>
              <a:t>әкімшілік-территориялық бірлестіктердің саяси</a:t>
            </a:r>
            <a:r>
              <a:rPr lang="ru-RU" dirty="0" smtClean="0"/>
              <a:t> </a:t>
            </a:r>
            <a:r>
              <a:rPr lang="ru-RU" dirty="0" err="1" smtClean="0"/>
              <a:t>дербестігі</a:t>
            </a:r>
            <a:r>
              <a:rPr lang="ru-RU" dirty="0" smtClean="0"/>
              <a:t> </a:t>
            </a:r>
            <a:r>
              <a:rPr lang="ru-RU" dirty="0" err="1" smtClean="0"/>
              <a:t>болмайтын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құрылыс түрі.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құрылысқа келесі</a:t>
            </a:r>
            <a:r>
              <a:rPr lang="ru-RU" dirty="0" smtClean="0"/>
              <a:t> </a:t>
            </a:r>
            <a:r>
              <a:rPr lang="ru-RU" dirty="0" err="1" smtClean="0"/>
              <a:t>сипаттамалар</a:t>
            </a:r>
            <a:r>
              <a:rPr lang="ru-RU" dirty="0" smtClean="0"/>
              <a:t> </a:t>
            </a:r>
            <a:r>
              <a:rPr lang="ru-RU" dirty="0" err="1" smtClean="0"/>
              <a:t>тән: елдің бүкіл территориясында</a:t>
            </a:r>
            <a:r>
              <a:rPr lang="ru-RU" dirty="0" smtClean="0"/>
              <a:t> </a:t>
            </a:r>
            <a:r>
              <a:rPr lang="ru-RU" dirty="0" err="1" smtClean="0"/>
              <a:t>тең жүретін біртұтас </a:t>
            </a:r>
            <a:r>
              <a:rPr lang="ru-RU" dirty="0" smtClean="0"/>
              <a:t>конституция; </a:t>
            </a:r>
            <a:r>
              <a:rPr lang="ru-RU" dirty="0" err="1" smtClean="0"/>
              <a:t>заңды күші бүкіл территорияға таралатын</a:t>
            </a:r>
            <a:r>
              <a:rPr lang="ru-RU" dirty="0" smtClean="0"/>
              <a:t> </a:t>
            </a:r>
            <a:r>
              <a:rPr lang="ru-RU" dirty="0" err="1" smtClean="0"/>
              <a:t>жоғарғы мемлекеттік</a:t>
            </a:r>
            <a:r>
              <a:rPr lang="ru-RU" dirty="0" smtClean="0"/>
              <a:t> </a:t>
            </a:r>
            <a:r>
              <a:rPr lang="ru-RU" dirty="0" err="1" smtClean="0"/>
              <a:t>билік</a:t>
            </a:r>
            <a:r>
              <a:rPr lang="ru-RU" dirty="0" smtClean="0"/>
              <a:t> </a:t>
            </a:r>
            <a:r>
              <a:rPr lang="ru-RU" dirty="0" err="1" smtClean="0"/>
              <a:t>органдарының біртұтас жүйесі; біртұтас құқық жүйесі; биліктің муниципалды</a:t>
            </a:r>
            <a:r>
              <a:rPr lang="ru-RU" dirty="0" smtClean="0"/>
              <a:t> </a:t>
            </a:r>
            <a:r>
              <a:rPr lang="ru-RU" dirty="0" err="1" smtClean="0"/>
              <a:t>органдарының жалпы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органдарға бағынуы.</a:t>
            </a:r>
            <a:r>
              <a:rPr lang="ru-RU" dirty="0" smtClean="0"/>
              <a:t>[1]</a:t>
            </a:r>
          </a:p>
          <a:p>
            <a:r>
              <a:rPr lang="ru-RU" b="1" i="1" dirty="0" smtClean="0"/>
              <a:t>Федерация</a:t>
            </a:r>
            <a:r>
              <a:rPr lang="ru-RU" dirty="0" smtClean="0"/>
              <a:t> (</a:t>
            </a:r>
            <a:r>
              <a:rPr lang="ru-RU" dirty="0" smtClean="0">
                <a:hlinkClick r:id="rId2" tooltip="Латын тілі"/>
              </a:rPr>
              <a:t>лат.</a:t>
            </a:r>
            <a:r>
              <a:rPr lang="ru-RU" dirty="0" smtClean="0"/>
              <a:t> </a:t>
            </a:r>
            <a:r>
              <a:rPr lang="en-US" i="1" dirty="0" err="1" smtClean="0"/>
              <a:t>foederatio</a:t>
            </a:r>
            <a:r>
              <a:rPr lang="en-US" dirty="0" smtClean="0"/>
              <a:t> — </a:t>
            </a:r>
            <a:r>
              <a:rPr lang="ru-RU" dirty="0" err="1" smtClean="0"/>
              <a:t>одақ, бірлестік</a:t>
            </a:r>
            <a:r>
              <a:rPr lang="ru-RU" dirty="0" smtClean="0"/>
              <a:t>) —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саяси</a:t>
            </a:r>
            <a:r>
              <a:rPr lang="ru-RU" dirty="0" smtClean="0"/>
              <a:t> </a:t>
            </a:r>
            <a:r>
              <a:rPr lang="ru-RU" dirty="0" err="1" smtClean="0"/>
              <a:t>тәуелсіздігі </a:t>
            </a:r>
            <a:r>
              <a:rPr lang="ru-RU" dirty="0" smtClean="0"/>
              <a:t>бар,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құрылымдардың бірігіп</a:t>
            </a:r>
            <a:r>
              <a:rPr lang="ru-RU" dirty="0" smtClean="0"/>
              <a:t> </a:t>
            </a:r>
            <a:r>
              <a:rPr lang="ru-RU" dirty="0" err="1" smtClean="0"/>
              <a:t>одақтық жаңа бір</a:t>
            </a:r>
            <a:r>
              <a:rPr lang="ru-RU" dirty="0" smtClean="0"/>
              <a:t> </a:t>
            </a:r>
            <a:r>
              <a:rPr lang="ru-RU" dirty="0" err="1" smtClean="0"/>
              <a:t>мемлекетті</a:t>
            </a:r>
            <a:r>
              <a:rPr lang="ru-RU" dirty="0" smtClean="0"/>
              <a:t> </a:t>
            </a:r>
            <a:r>
              <a:rPr lang="ru-RU" dirty="0" err="1" smtClean="0"/>
              <a:t>құруы.</a:t>
            </a:r>
            <a:r>
              <a:rPr lang="ru-RU" dirty="0" smtClean="0"/>
              <a:t> Федерация мен </a:t>
            </a:r>
            <a:r>
              <a:rPr lang="ru-RU" dirty="0" err="1" smtClean="0"/>
              <a:t>оған кіретін</a:t>
            </a:r>
            <a:r>
              <a:rPr lang="ru-RU" dirty="0" smtClean="0"/>
              <a:t> </a:t>
            </a:r>
            <a:r>
              <a:rPr lang="ru-RU" dirty="0" err="1" smtClean="0"/>
              <a:t>субъектілердің міндеттері</a:t>
            </a:r>
            <a:r>
              <a:rPr lang="ru-RU" dirty="0" smtClean="0"/>
              <a:t> </a:t>
            </a:r>
            <a:r>
              <a:rPr lang="ru-RU" dirty="0" err="1" smtClean="0"/>
              <a:t>арасындағы айырмашылықтар жалпымемлекеттік</a:t>
            </a:r>
            <a:r>
              <a:rPr lang="ru-RU" dirty="0" smtClean="0"/>
              <a:t> </a:t>
            </a:r>
            <a:r>
              <a:rPr lang="ru-RU" dirty="0" err="1" smtClean="0"/>
              <a:t>конституциямен</a:t>
            </a:r>
            <a:r>
              <a:rPr lang="ru-RU" dirty="0" smtClean="0"/>
              <a:t> </a:t>
            </a:r>
            <a:r>
              <a:rPr lang="ru-RU" dirty="0" err="1" smtClean="0"/>
              <a:t>реттеледі</a:t>
            </a:r>
            <a:r>
              <a:rPr lang="ru-RU" dirty="0" smtClean="0"/>
              <a:t>. </a:t>
            </a:r>
            <a:r>
              <a:rPr lang="ru-RU" dirty="0" err="1" smtClean="0"/>
              <a:t>Әр субъектінің өзінің жоғарғы билеу</a:t>
            </a:r>
            <a:r>
              <a:rPr lang="ru-RU" dirty="0" smtClean="0"/>
              <a:t> </a:t>
            </a:r>
            <a:r>
              <a:rPr lang="ru-RU" dirty="0" err="1" smtClean="0"/>
              <a:t>(заң шығарушы, атқарушы, </a:t>
            </a:r>
            <a:r>
              <a:rPr lang="ru-RU" dirty="0" smtClean="0"/>
              <a:t>сот </a:t>
            </a:r>
            <a:r>
              <a:rPr lang="ru-RU" dirty="0" err="1" smtClean="0"/>
              <a:t>органдары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). </a:t>
            </a:r>
            <a:r>
              <a:rPr lang="ru-RU" dirty="0" err="1" smtClean="0"/>
              <a:t>Мұндай мемлекеттерге</a:t>
            </a:r>
            <a:r>
              <a:rPr lang="ru-RU" dirty="0" smtClean="0"/>
              <a:t> </a:t>
            </a:r>
            <a:r>
              <a:rPr lang="ru-RU" dirty="0" smtClean="0">
                <a:hlinkClick r:id="rId6" tooltip="АҚШ"/>
              </a:rPr>
              <a:t>АҚШ</a:t>
            </a:r>
            <a:r>
              <a:rPr lang="ru-RU" dirty="0" smtClean="0"/>
              <a:t>, </a:t>
            </a:r>
            <a:r>
              <a:rPr lang="ru-RU" dirty="0" err="1" smtClean="0">
                <a:hlinkClick r:id="rId7" tooltip="Алмания"/>
              </a:rPr>
              <a:t>Алмания</a:t>
            </a:r>
            <a:r>
              <a:rPr lang="ru-RU" dirty="0" smtClean="0"/>
              <a:t>, </a:t>
            </a:r>
            <a:r>
              <a:rPr lang="ru-RU" dirty="0" smtClean="0">
                <a:hlinkClick r:id="rId8" tooltip="Малайзия"/>
              </a:rPr>
              <a:t>Малайзия</a:t>
            </a:r>
            <a:r>
              <a:rPr lang="ru-RU" dirty="0" smtClean="0"/>
              <a:t>, т.б. </a:t>
            </a:r>
            <a:r>
              <a:rPr lang="ru-RU" dirty="0" err="1" smtClean="0"/>
              <a:t>жатады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басқаруы бойынша</a:t>
            </a:r>
            <a:endParaRPr lang="ru-RU" dirty="0" smtClean="0"/>
          </a:p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Монархия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hlinkClick r:id="rId2" tooltip="Грек тілі"/>
              </a:rPr>
              <a:t>гр.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4000" i="1" dirty="0" smtClean="0">
                <a:latin typeface="Times New Roman" pitchFamily="18" charset="0"/>
                <a:cs typeface="Times New Roman" pitchFamily="18" charset="0"/>
              </a:rPr>
              <a:t>μοναρχία</a:t>
            </a:r>
            <a:r>
              <a:rPr lang="el-GR" sz="40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біртұтас билік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абсолюттік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және конституциялық болып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бөлінеді.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Абсолюттік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монархия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мұраланған тақ иесінің (монархтың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ешқандай заңдармен шектелусіз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өз қалауынша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дара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жүргізуі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Шыңғыс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хан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және оның ұрпақтары билеген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Қыпшақ мемлекеттері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ғасырдың соңындағы буржуазиялық революцияға дейінгі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Людовиктер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басқарып келген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Франция осы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абсолюттік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монархияға мысал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Атадан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балаға мұра боп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қалған билік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иесінің мемлекеттің сайланып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қойылатын басқару органдарымен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біте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қайнасып, демократиялық ұстанымдармен үйлесім тауып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басқаруын конституциялық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монархия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Мысал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қазіргі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Англия,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Жапония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мемлекеттерін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айтуға болады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Республикалық басқару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парламенттік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және 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президенттік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бөлінеді.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Парламенттік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жүйесі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елдерде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парламенттегі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орындардың көпшілігін сайлауда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жеңіп алған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партия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партиялар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коалициясы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— премьер-министр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басқарады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Үкімет өзі жасап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парламент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бекіткен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бағдарлама бойынша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жұмыс істейді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парламентке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Парламент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жетекші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рөл атқарады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қажет десе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басқарушы үкіметті қызметтен кетіре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Парламент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заңдарды ұсынады және оларды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қабылдайды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Премьер-министр де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парламенттің қарауына заңдар ұсынады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Сот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билігі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заңдарға сүйеніп жүзеге асырылады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Парламенттік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республикалық басқаруға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Италия,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Алманияны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жатқызуға болады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Президенттік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жүйеде президентті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және парламентті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халық сайлайды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заңды билік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атқарушы билік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арақатынасы өзгереді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ел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мемлекеттің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де,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үкіметтің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басшылығын өз қолына алады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Президенттік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басқару үлгісі ретінде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АҚШ-ты келтіруге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Диктатура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hlinkClick r:id="rId3" tooltip="Латын тілі"/>
              </a:rPr>
              <a:t>лат.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dictare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нұсқау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беру) —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қолға шексіз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биліктің жинақталуы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заңды аяққа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баса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күш көрсету арқылы мемлекет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басқаруды жүзеге асыру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hlinkClick r:id="rId4" tooltip="Диктатура"/>
              </a:rPr>
              <a:t>Диктатура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формасының ерекше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көрінісі ретінде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монархиялық және республикалық режімдер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жағдайында ұшыраса береді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Көне </a:t>
            </a:r>
            <a:r>
              <a:rPr lang="ru-RU" dirty="0" smtClean="0">
                <a:hlinkClick r:id="rId2" tooltip="Рим"/>
              </a:rPr>
              <a:t>Рим</a:t>
            </a:r>
            <a:r>
              <a:rPr lang="ru-RU" dirty="0" smtClean="0"/>
              <a:t> </a:t>
            </a:r>
            <a:r>
              <a:rPr lang="ru-RU" dirty="0" err="1" smtClean="0"/>
              <a:t>ойшылы</a:t>
            </a:r>
            <a:r>
              <a:rPr lang="ru-RU" dirty="0" smtClean="0"/>
              <a:t> </a:t>
            </a:r>
            <a:r>
              <a:rPr lang="ru-RU" dirty="0" smtClean="0">
                <a:hlinkClick r:id="rId3" tooltip="Цицерон"/>
              </a:rPr>
              <a:t>Цицерон</a:t>
            </a:r>
            <a:r>
              <a:rPr lang="ru-RU" dirty="0" smtClean="0"/>
              <a:t> “</a:t>
            </a:r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дегеніміз</a:t>
            </a:r>
            <a:r>
              <a:rPr lang="ru-RU" dirty="0" smtClean="0"/>
              <a:t> </a:t>
            </a:r>
            <a:r>
              <a:rPr lang="ru-RU" dirty="0" err="1" smtClean="0"/>
              <a:t>ортақ іс</a:t>
            </a:r>
            <a:r>
              <a:rPr lang="ru-RU" dirty="0" smtClean="0"/>
              <a:t>, </a:t>
            </a:r>
            <a:r>
              <a:rPr lang="ru-RU" dirty="0" err="1" smtClean="0"/>
              <a:t>халық игілігі</a:t>
            </a:r>
            <a:r>
              <a:rPr lang="ru-RU" dirty="0" smtClean="0"/>
              <a:t>, ал </a:t>
            </a:r>
            <a:r>
              <a:rPr lang="ru-RU" dirty="0" err="1" smtClean="0"/>
              <a:t>халық дегеніміз</a:t>
            </a:r>
            <a:r>
              <a:rPr lang="ru-RU" dirty="0" smtClean="0"/>
              <a:t> </a:t>
            </a:r>
            <a:r>
              <a:rPr lang="ru-RU" dirty="0" err="1" smtClean="0"/>
              <a:t>адамдардың көрінген бір</a:t>
            </a:r>
            <a:r>
              <a:rPr lang="ru-RU" dirty="0" smtClean="0"/>
              <a:t> </a:t>
            </a:r>
            <a:r>
              <a:rPr lang="ru-RU" dirty="0" err="1" smtClean="0"/>
              <a:t>қосындысы емес</a:t>
            </a:r>
            <a:r>
              <a:rPr lang="ru-RU" dirty="0" smtClean="0"/>
              <a:t>,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көптеген адамдардың құқық мәселесі бойынша</a:t>
            </a:r>
            <a:r>
              <a:rPr lang="ru-RU" dirty="0" smtClean="0"/>
              <a:t> </a:t>
            </a:r>
            <a:r>
              <a:rPr lang="ru-RU" dirty="0" err="1" smtClean="0"/>
              <a:t>келісімі</a:t>
            </a:r>
            <a:r>
              <a:rPr lang="ru-RU" dirty="0" smtClean="0"/>
              <a:t> мен </a:t>
            </a:r>
            <a:r>
              <a:rPr lang="ru-RU" dirty="0" err="1" smtClean="0"/>
              <a:t>мүдделер бірлігінің нәтижесінде байланысқан бірігуі</a:t>
            </a:r>
            <a:r>
              <a:rPr lang="ru-RU" dirty="0" smtClean="0"/>
              <a:t>” </a:t>
            </a:r>
            <a:r>
              <a:rPr lang="ru-RU" dirty="0" err="1" smtClean="0"/>
              <a:t>дейді</a:t>
            </a:r>
            <a:r>
              <a:rPr lang="ru-RU" dirty="0" smtClean="0"/>
              <a:t>. “</a:t>
            </a:r>
            <a:r>
              <a:rPr lang="ru-RU" dirty="0" err="1" smtClean="0"/>
              <a:t>Мемлекет</a:t>
            </a:r>
            <a:r>
              <a:rPr lang="ru-RU" dirty="0" smtClean="0"/>
              <a:t>” </a:t>
            </a:r>
            <a:r>
              <a:rPr lang="ru-RU" dirty="0" err="1" smtClean="0"/>
              <a:t>сөзінің </a:t>
            </a:r>
            <a:r>
              <a:rPr lang="ru-RU" dirty="0" smtClean="0"/>
              <a:t>араб </a:t>
            </a:r>
            <a:r>
              <a:rPr lang="ru-RU" dirty="0" err="1" smtClean="0"/>
              <a:t>тілінен</a:t>
            </a:r>
            <a:r>
              <a:rPr lang="ru-RU" dirty="0" smtClean="0"/>
              <a:t> </a:t>
            </a:r>
            <a:r>
              <a:rPr lang="ru-RU" dirty="0" err="1" smtClean="0"/>
              <a:t>аудармасы</a:t>
            </a:r>
            <a:r>
              <a:rPr lang="ru-RU" dirty="0" smtClean="0"/>
              <a:t> “</a:t>
            </a:r>
            <a:r>
              <a:rPr lang="ru-RU" dirty="0" err="1" smtClean="0"/>
              <a:t>иелік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, </a:t>
            </a:r>
            <a:r>
              <a:rPr lang="ru-RU" dirty="0" err="1" smtClean="0"/>
              <a:t>иелену</a:t>
            </a:r>
            <a:r>
              <a:rPr lang="ru-RU" dirty="0" smtClean="0"/>
              <a:t>”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ұғымды</a:t>
            </a:r>
            <a:r>
              <a:rPr lang="ru-RU" dirty="0" smtClean="0"/>
              <a:t>, </a:t>
            </a:r>
            <a:r>
              <a:rPr lang="ru-RU" dirty="0" err="1" smtClean="0"/>
              <a:t>яғни 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аумаққа</a:t>
            </a:r>
            <a:r>
              <a:rPr lang="ru-RU" dirty="0" smtClean="0"/>
              <a:t>,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аумақтағы халыққа иелік</a:t>
            </a:r>
            <a:r>
              <a:rPr lang="ru-RU" dirty="0" smtClean="0"/>
              <a:t> </a:t>
            </a:r>
            <a:r>
              <a:rPr lang="ru-RU" dirty="0" err="1" smtClean="0"/>
              <a:t>етуді</a:t>
            </a:r>
            <a:r>
              <a:rPr lang="ru-RU" dirty="0" smtClean="0"/>
              <a:t> </a:t>
            </a:r>
            <a:r>
              <a:rPr lang="ru-RU" dirty="0" err="1" smtClean="0"/>
              <a:t>білдіреді</a:t>
            </a:r>
            <a:r>
              <a:rPr lang="ru-RU" dirty="0" smtClean="0"/>
              <a:t>. Ал </a:t>
            </a:r>
            <a:r>
              <a:rPr lang="ru-RU" dirty="0" err="1" smtClean="0"/>
              <a:t>түркі тілдес</a:t>
            </a:r>
            <a:r>
              <a:rPr lang="ru-RU" dirty="0" smtClean="0"/>
              <a:t> </a:t>
            </a:r>
            <a:r>
              <a:rPr lang="ru-RU" dirty="0" err="1" smtClean="0"/>
              <a:t>халықтардың кейбірі</a:t>
            </a:r>
            <a:r>
              <a:rPr lang="ru-RU" dirty="0" smtClean="0"/>
              <a:t> “</a:t>
            </a:r>
            <a:r>
              <a:rPr lang="ru-RU" dirty="0" err="1" smtClean="0"/>
              <a:t>мемлекет</a:t>
            </a:r>
            <a:r>
              <a:rPr lang="ru-RU" dirty="0" smtClean="0"/>
              <a:t>” </a:t>
            </a:r>
            <a:r>
              <a:rPr lang="ru-RU" dirty="0" err="1" smtClean="0"/>
              <a:t>сөзінің орнына</a:t>
            </a:r>
            <a:r>
              <a:rPr lang="ru-RU" dirty="0" smtClean="0"/>
              <a:t> “</a:t>
            </a:r>
            <a:r>
              <a:rPr lang="ru-RU" dirty="0" err="1" smtClean="0"/>
              <a:t>дәулет</a:t>
            </a:r>
            <a:r>
              <a:rPr lang="ru-RU" dirty="0" smtClean="0"/>
              <a:t>” </a:t>
            </a:r>
            <a:r>
              <a:rPr lang="ru-RU" dirty="0" err="1" smtClean="0"/>
              <a:t>сөзін пайдаланады</a:t>
            </a:r>
            <a:r>
              <a:rPr lang="ru-RU" dirty="0" smtClean="0"/>
              <a:t>. </a:t>
            </a:r>
            <a:r>
              <a:rPr lang="ru-RU" dirty="0" err="1" smtClean="0"/>
              <a:t>Енді</a:t>
            </a:r>
            <a:r>
              <a:rPr lang="ru-RU" dirty="0" smtClean="0"/>
              <a:t> </a:t>
            </a:r>
            <a:r>
              <a:rPr lang="ru-RU" dirty="0" err="1" smtClean="0"/>
              <a:t>дәулет дегеніміз</a:t>
            </a:r>
            <a:r>
              <a:rPr lang="ru-RU" dirty="0" smtClean="0"/>
              <a:t> </a:t>
            </a:r>
            <a:r>
              <a:rPr lang="ru-RU" dirty="0" err="1" smtClean="0"/>
              <a:t>байлық, яғни көшпелі тайпалардағы мемлекеттің қалыптасуына әсер еткен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табу </a:t>
            </a:r>
            <a:r>
              <a:rPr lang="ru-RU" dirty="0" err="1" smtClean="0"/>
              <a:t>идеясынан</a:t>
            </a:r>
            <a:r>
              <a:rPr lang="ru-RU" dirty="0" smtClean="0"/>
              <a:t> </a:t>
            </a:r>
            <a:r>
              <a:rPr lang="ru-RU" dirty="0" err="1" smtClean="0"/>
              <a:t>туындаған</a:t>
            </a:r>
            <a:r>
              <a:rPr lang="ru-RU" dirty="0" smtClean="0"/>
              <a:t>.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мемлекеттің әр түрлі себептердің нәтижесінде пайда</a:t>
            </a:r>
            <a:r>
              <a:rPr lang="ru-RU" dirty="0" smtClean="0"/>
              <a:t> </a:t>
            </a:r>
            <a:r>
              <a:rPr lang="ru-RU" dirty="0" err="1" smtClean="0"/>
              <a:t>болғанын оның атауы</a:t>
            </a:r>
            <a:r>
              <a:rPr lang="ru-RU" dirty="0" smtClean="0"/>
              <a:t> да </a:t>
            </a:r>
            <a:r>
              <a:rPr lang="ru-RU" dirty="0" err="1" smtClean="0"/>
              <a:t>аңғартады</a:t>
            </a:r>
            <a:r>
              <a:rPr lang="ru-RU" dirty="0" smtClean="0"/>
              <a:t>. </a:t>
            </a:r>
            <a:r>
              <a:rPr lang="ru-RU" dirty="0" err="1" smtClean="0"/>
              <a:t>Бірақ ондай</a:t>
            </a:r>
            <a:r>
              <a:rPr lang="ru-RU" dirty="0" smtClean="0"/>
              <a:t> </a:t>
            </a:r>
            <a:r>
              <a:rPr lang="ru-RU" dirty="0" err="1" smtClean="0"/>
              <a:t>себептер</a:t>
            </a:r>
            <a:r>
              <a:rPr lang="ru-RU" dirty="0" smtClean="0"/>
              <a:t> </a:t>
            </a:r>
            <a:r>
              <a:rPr lang="ru-RU" dirty="0" err="1" smtClean="0"/>
              <a:t>көп емес</a:t>
            </a:r>
            <a:r>
              <a:rPr lang="ru-RU" dirty="0" smtClean="0"/>
              <a:t>, </a:t>
            </a:r>
            <a:r>
              <a:rPr lang="ru-RU" dirty="0" err="1" smtClean="0"/>
              <a:t>шектеулі</a:t>
            </a:r>
            <a:r>
              <a:rPr lang="ru-RU" dirty="0" smtClean="0"/>
              <a:t>. </a:t>
            </a:r>
            <a:r>
              <a:rPr lang="ru-RU" dirty="0" err="1" smtClean="0"/>
              <a:t>мемлекеттің қалыптасуына географиялық </a:t>
            </a:r>
            <a:r>
              <a:rPr lang="ru-RU" dirty="0" smtClean="0"/>
              <a:t>орта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табиғи орта</a:t>
            </a:r>
            <a:r>
              <a:rPr lang="ru-RU" dirty="0" smtClean="0"/>
              <a:t>, </a:t>
            </a:r>
            <a:r>
              <a:rPr lang="ru-RU" dirty="0" err="1" smtClean="0"/>
              <a:t>адам</a:t>
            </a:r>
            <a:r>
              <a:rPr lang="ru-RU" dirty="0" smtClean="0"/>
              <a:t> саны, </a:t>
            </a:r>
            <a:r>
              <a:rPr lang="ru-RU" dirty="0" err="1" smtClean="0"/>
              <a:t>шаруашылық жүргізу тәсілі </a:t>
            </a:r>
            <a:r>
              <a:rPr lang="ru-RU" dirty="0" smtClean="0"/>
              <a:t>(</a:t>
            </a:r>
            <a:r>
              <a:rPr lang="ru-RU" dirty="0" smtClean="0">
                <a:hlinkClick r:id="rId4" tooltip="Экономика"/>
              </a:rPr>
              <a:t>экономика</a:t>
            </a:r>
            <a:r>
              <a:rPr lang="ru-RU" dirty="0" smtClean="0"/>
              <a:t>), </a:t>
            </a:r>
            <a:r>
              <a:rPr lang="ru-RU" dirty="0" err="1" smtClean="0"/>
              <a:t>өндіріс тәсілі </a:t>
            </a:r>
            <a:r>
              <a:rPr lang="ru-RU" dirty="0" smtClean="0"/>
              <a:t>мен </a:t>
            </a:r>
            <a:r>
              <a:rPr lang="ru-RU" dirty="0" err="1" smtClean="0"/>
              <a:t>еңбек бөлінісі</a:t>
            </a:r>
            <a:r>
              <a:rPr lang="ru-RU" dirty="0" smtClean="0"/>
              <a:t>, </a:t>
            </a:r>
            <a:r>
              <a:rPr lang="ru-RU" dirty="0" err="1" smtClean="0"/>
              <a:t>дін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дүниетаным іспеттес</a:t>
            </a:r>
            <a:r>
              <a:rPr lang="ru-RU" dirty="0" smtClean="0"/>
              <a:t> </a:t>
            </a:r>
            <a:r>
              <a:rPr lang="ru-RU" dirty="0" err="1" smtClean="0"/>
              <a:t>және басқа </a:t>
            </a:r>
            <a:r>
              <a:rPr lang="ru-RU" dirty="0" smtClean="0"/>
              <a:t>да </a:t>
            </a:r>
            <a:r>
              <a:rPr lang="ru-RU" dirty="0" err="1" smtClean="0"/>
              <a:t>сыртқы </a:t>
            </a:r>
            <a:r>
              <a:rPr lang="ru-RU" dirty="0" smtClean="0"/>
              <a:t>фактор </a:t>
            </a:r>
            <a:r>
              <a:rPr lang="ru-RU" dirty="0" err="1" smtClean="0"/>
              <a:t>әсер етеді</a:t>
            </a:r>
            <a:r>
              <a:rPr lang="ru-RU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107</TotalTime>
  <Words>55</Words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Қазіргі кезеңдегі Шығыстағы мемлекет пен қоғам.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Қазіргі кезеңдегі Шығыстағы мемлекет пен қоғам.</dc:title>
  <dc:creator>Astana</dc:creator>
  <cp:lastModifiedBy>Astana</cp:lastModifiedBy>
  <cp:revision>12</cp:revision>
  <dcterms:created xsi:type="dcterms:W3CDTF">2018-03-29T18:36:09Z</dcterms:created>
  <dcterms:modified xsi:type="dcterms:W3CDTF">2018-09-17T14:57:38Z</dcterms:modified>
</cp:coreProperties>
</file>